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autoCompressPictures="0" bookmarkIdSeed="2">
  <p:sldMasterIdLst>
    <p:sldMasterId id="2147483658" r:id="rId1"/>
  </p:sldMasterIdLst>
  <p:notesMasterIdLst>
    <p:notesMasterId r:id="rId147"/>
  </p:notesMasterIdLst>
  <p:handoutMasterIdLst>
    <p:handoutMasterId r:id="rId148"/>
  </p:handoutMasterIdLst>
  <p:sldIdLst>
    <p:sldId id="1963" r:id="rId2"/>
    <p:sldId id="1949" r:id="rId3"/>
    <p:sldId id="1964" r:id="rId4"/>
    <p:sldId id="2030" r:id="rId5"/>
    <p:sldId id="1923" r:id="rId6"/>
    <p:sldId id="1035" r:id="rId7"/>
    <p:sldId id="1926" r:id="rId8"/>
    <p:sldId id="1927" r:id="rId9"/>
    <p:sldId id="1634" r:id="rId10"/>
    <p:sldId id="2057" r:id="rId11"/>
    <p:sldId id="2031" r:id="rId12"/>
    <p:sldId id="2032" r:id="rId13"/>
    <p:sldId id="901" r:id="rId14"/>
    <p:sldId id="1925" r:id="rId15"/>
    <p:sldId id="1092" r:id="rId16"/>
    <p:sldId id="1623" r:id="rId17"/>
    <p:sldId id="1047" r:id="rId18"/>
    <p:sldId id="1639" r:id="rId19"/>
    <p:sldId id="1043" r:id="rId20"/>
    <p:sldId id="1969" r:id="rId21"/>
    <p:sldId id="913" r:id="rId22"/>
    <p:sldId id="2033" r:id="rId23"/>
    <p:sldId id="2036" r:id="rId24"/>
    <p:sldId id="1042" r:id="rId25"/>
    <p:sldId id="1048" r:id="rId26"/>
    <p:sldId id="2039" r:id="rId27"/>
    <p:sldId id="2038" r:id="rId28"/>
    <p:sldId id="2041" r:id="rId29"/>
    <p:sldId id="1937" r:id="rId30"/>
    <p:sldId id="2040" r:id="rId31"/>
    <p:sldId id="1632" r:id="rId32"/>
    <p:sldId id="1641" r:id="rId33"/>
    <p:sldId id="1642" r:id="rId34"/>
    <p:sldId id="1640" r:id="rId35"/>
    <p:sldId id="1643" r:id="rId36"/>
    <p:sldId id="1644" r:id="rId37"/>
    <p:sldId id="1938" r:id="rId38"/>
    <p:sldId id="1031" r:id="rId39"/>
    <p:sldId id="1974" r:id="rId40"/>
    <p:sldId id="1626" r:id="rId41"/>
    <p:sldId id="1973" r:id="rId42"/>
    <p:sldId id="987" r:id="rId43"/>
    <p:sldId id="986" r:id="rId44"/>
    <p:sldId id="2043" r:id="rId45"/>
    <p:sldId id="2044" r:id="rId46"/>
    <p:sldId id="1053" r:id="rId47"/>
    <p:sldId id="1052" r:id="rId48"/>
    <p:sldId id="932" r:id="rId49"/>
    <p:sldId id="1055" r:id="rId50"/>
    <p:sldId id="895" r:id="rId51"/>
    <p:sldId id="993" r:id="rId52"/>
    <p:sldId id="920" r:id="rId53"/>
    <p:sldId id="946" r:id="rId54"/>
    <p:sldId id="844" r:id="rId55"/>
    <p:sldId id="997" r:id="rId56"/>
    <p:sldId id="2042" r:id="rId57"/>
    <p:sldId id="1059" r:id="rId58"/>
    <p:sldId id="1060" r:id="rId59"/>
    <p:sldId id="914" r:id="rId60"/>
    <p:sldId id="2054" r:id="rId61"/>
    <p:sldId id="2055" r:id="rId62"/>
    <p:sldId id="2056" r:id="rId63"/>
    <p:sldId id="2052" r:id="rId64"/>
    <p:sldId id="2015" r:id="rId65"/>
    <p:sldId id="2051" r:id="rId66"/>
    <p:sldId id="917" r:id="rId67"/>
    <p:sldId id="1992" r:id="rId68"/>
    <p:sldId id="2008" r:id="rId69"/>
    <p:sldId id="2017" r:id="rId70"/>
    <p:sldId id="353" r:id="rId71"/>
    <p:sldId id="355" r:id="rId72"/>
    <p:sldId id="1661" r:id="rId73"/>
    <p:sldId id="1662" r:id="rId74"/>
    <p:sldId id="1653" r:id="rId75"/>
    <p:sldId id="356" r:id="rId76"/>
    <p:sldId id="357" r:id="rId77"/>
    <p:sldId id="1660" r:id="rId78"/>
    <p:sldId id="1664" r:id="rId79"/>
    <p:sldId id="1062" r:id="rId80"/>
    <p:sldId id="1085" r:id="rId81"/>
    <p:sldId id="1656" r:id="rId82"/>
    <p:sldId id="2021" r:id="rId83"/>
    <p:sldId id="1940" r:id="rId84"/>
    <p:sldId id="1954" r:id="rId85"/>
    <p:sldId id="1968" r:id="rId86"/>
    <p:sldId id="2016" r:id="rId87"/>
    <p:sldId id="998" r:id="rId88"/>
    <p:sldId id="979" r:id="rId89"/>
    <p:sldId id="1074" r:id="rId90"/>
    <p:sldId id="1084" r:id="rId91"/>
    <p:sldId id="1079" r:id="rId92"/>
    <p:sldId id="1239" r:id="rId93"/>
    <p:sldId id="1987" r:id="rId94"/>
    <p:sldId id="1993" r:id="rId95"/>
    <p:sldId id="2047" r:id="rId96"/>
    <p:sldId id="2025" r:id="rId97"/>
    <p:sldId id="1975" r:id="rId98"/>
    <p:sldId id="1941" r:id="rId99"/>
    <p:sldId id="2053" r:id="rId100"/>
    <p:sldId id="2005" r:id="rId101"/>
    <p:sldId id="2006" r:id="rId102"/>
    <p:sldId id="1943" r:id="rId103"/>
    <p:sldId id="2002" r:id="rId104"/>
    <p:sldId id="2024" r:id="rId105"/>
    <p:sldId id="2003" r:id="rId106"/>
    <p:sldId id="1946" r:id="rId107"/>
    <p:sldId id="1994" r:id="rId108"/>
    <p:sldId id="1665" r:id="rId109"/>
    <p:sldId id="1672" r:id="rId110"/>
    <p:sldId id="1998" r:id="rId111"/>
    <p:sldId id="1985" r:id="rId112"/>
    <p:sldId id="2022" r:id="rId113"/>
    <p:sldId id="1991" r:id="rId114"/>
    <p:sldId id="1990" r:id="rId115"/>
    <p:sldId id="1675" r:id="rId116"/>
    <p:sldId id="2010" r:id="rId117"/>
    <p:sldId id="2011" r:id="rId118"/>
    <p:sldId id="1668" r:id="rId119"/>
    <p:sldId id="1649" r:id="rId120"/>
    <p:sldId id="1666" r:id="rId121"/>
    <p:sldId id="1636" r:id="rId122"/>
    <p:sldId id="1950" r:id="rId123"/>
    <p:sldId id="1657" r:id="rId124"/>
    <p:sldId id="1072" r:id="rId125"/>
    <p:sldId id="2049" r:id="rId126"/>
    <p:sldId id="930" r:id="rId127"/>
    <p:sldId id="1977" r:id="rId128"/>
    <p:sldId id="896" r:id="rId129"/>
    <p:sldId id="1011" r:id="rId130"/>
    <p:sldId id="897" r:id="rId131"/>
    <p:sldId id="908" r:id="rId132"/>
    <p:sldId id="909" r:id="rId133"/>
    <p:sldId id="911" r:id="rId134"/>
    <p:sldId id="949" r:id="rId135"/>
    <p:sldId id="943" r:id="rId136"/>
    <p:sldId id="944" r:id="rId137"/>
    <p:sldId id="941" r:id="rId138"/>
    <p:sldId id="2012" r:id="rId139"/>
    <p:sldId id="1978" r:id="rId140"/>
    <p:sldId id="1981" r:id="rId141"/>
    <p:sldId id="363" r:id="rId142"/>
    <p:sldId id="2050" r:id="rId143"/>
    <p:sldId id="1671" r:id="rId144"/>
    <p:sldId id="1077" r:id="rId145"/>
    <p:sldId id="999" r:id="rId146"/>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タイトル" id="{E6282149-81DF-448D-979D-7CE626A0E0F4}">
          <p14:sldIdLst>
            <p14:sldId id="1963"/>
            <p14:sldId id="1949"/>
            <p14:sldId id="1964"/>
            <p14:sldId id="2030"/>
          </p14:sldIdLst>
        </p14:section>
        <p14:section name="はじめに" id="{3013103B-1917-4643-9835-17E6ABF92B7B}">
          <p14:sldIdLst>
            <p14:sldId id="1923"/>
            <p14:sldId id="1035"/>
            <p14:sldId id="1926"/>
            <p14:sldId id="1927"/>
            <p14:sldId id="1634"/>
            <p14:sldId id="2057"/>
            <p14:sldId id="2031"/>
            <p14:sldId id="2032"/>
          </p14:sldIdLst>
        </p14:section>
        <p14:section name="基本操作" id="{98092CE0-50C3-4B9F-BA45-4E614F706F13}">
          <p14:sldIdLst>
            <p14:sldId id="901"/>
            <p14:sldId id="1925"/>
            <p14:sldId id="1092"/>
            <p14:sldId id="1623"/>
            <p14:sldId id="1047"/>
            <p14:sldId id="1639"/>
            <p14:sldId id="1043"/>
            <p14:sldId id="1969"/>
            <p14:sldId id="913"/>
            <p14:sldId id="2033"/>
            <p14:sldId id="2036"/>
            <p14:sldId id="1042"/>
            <p14:sldId id="1048"/>
            <p14:sldId id="2039"/>
            <p14:sldId id="2038"/>
            <p14:sldId id="2041"/>
            <p14:sldId id="1937"/>
            <p14:sldId id="2040"/>
            <p14:sldId id="1632"/>
            <p14:sldId id="1641"/>
            <p14:sldId id="1642"/>
            <p14:sldId id="1640"/>
            <p14:sldId id="1643"/>
            <p14:sldId id="1644"/>
            <p14:sldId id="1938"/>
          </p14:sldIdLst>
        </p14:section>
        <p14:section name="Hartee-Fock" id="{3D9B031F-635E-4F1F-9494-60A4400D3193}">
          <p14:sldIdLst>
            <p14:sldId id="1031"/>
            <p14:sldId id="1974"/>
            <p14:sldId id="1626"/>
            <p14:sldId id="1973"/>
            <p14:sldId id="987"/>
            <p14:sldId id="986"/>
            <p14:sldId id="2043"/>
            <p14:sldId id="2044"/>
            <p14:sldId id="1053"/>
            <p14:sldId id="1052"/>
            <p14:sldId id="932"/>
            <p14:sldId id="1055"/>
          </p14:sldIdLst>
        </p14:section>
        <p14:section name="電子相関" id="{3BC5A036-5F9C-4B77-98B5-351880D63BB0}">
          <p14:sldIdLst>
            <p14:sldId id="895"/>
            <p14:sldId id="993"/>
            <p14:sldId id="920"/>
            <p14:sldId id="946"/>
            <p14:sldId id="844"/>
            <p14:sldId id="997"/>
            <p14:sldId id="2042"/>
            <p14:sldId id="1059"/>
            <p14:sldId id="1060"/>
          </p14:sldIdLst>
        </p14:section>
        <p14:section name="DFT" id="{FA90DCD2-EF2A-45DF-B3B7-13C687E84DCE}">
          <p14:sldIdLst>
            <p14:sldId id="914"/>
            <p14:sldId id="2054"/>
            <p14:sldId id="2055"/>
            <p14:sldId id="2056"/>
            <p14:sldId id="2052"/>
            <p14:sldId id="2015"/>
            <p14:sldId id="2051"/>
          </p14:sldIdLst>
        </p14:section>
        <p14:section name="構造最適化" id="{A72FCA6D-9EC5-4160-8AEE-653CD3CC1C77}">
          <p14:sldIdLst>
            <p14:sldId id="917"/>
            <p14:sldId id="1992"/>
            <p14:sldId id="2008"/>
            <p14:sldId id="2017"/>
            <p14:sldId id="353"/>
            <p14:sldId id="355"/>
            <p14:sldId id="1661"/>
            <p14:sldId id="1662"/>
            <p14:sldId id="1653"/>
            <p14:sldId id="356"/>
            <p14:sldId id="357"/>
            <p14:sldId id="1660"/>
            <p14:sldId id="1664"/>
            <p14:sldId id="1062"/>
            <p14:sldId id="1085"/>
            <p14:sldId id="1656"/>
            <p14:sldId id="2021"/>
            <p14:sldId id="1940"/>
            <p14:sldId id="1954"/>
          </p14:sldIdLst>
        </p14:section>
        <p14:section name="振動解析" id="{C33D63C0-8D09-4DC6-8DD8-90BDF6BB57C3}">
          <p14:sldIdLst>
            <p14:sldId id="1968"/>
            <p14:sldId id="2016"/>
            <p14:sldId id="998"/>
            <p14:sldId id="979"/>
            <p14:sldId id="1074"/>
            <p14:sldId id="1084"/>
            <p14:sldId id="1079"/>
            <p14:sldId id="1239"/>
            <p14:sldId id="1987"/>
            <p14:sldId id="1993"/>
            <p14:sldId id="2047"/>
            <p14:sldId id="2025"/>
            <p14:sldId id="1975"/>
          </p14:sldIdLst>
        </p14:section>
        <p14:section name="化学反応" id="{67FFE855-6E21-4ECA-944A-68A016A72356}">
          <p14:sldIdLst>
            <p14:sldId id="1941"/>
            <p14:sldId id="2053"/>
            <p14:sldId id="2005"/>
            <p14:sldId id="2006"/>
            <p14:sldId id="1943"/>
            <p14:sldId id="2002"/>
            <p14:sldId id="2024"/>
            <p14:sldId id="2003"/>
            <p14:sldId id="1946"/>
            <p14:sldId id="1994"/>
          </p14:sldIdLst>
        </p14:section>
        <p14:section name="電子励起" id="{BAFFCC56-677B-4773-80CF-176E670B3270}">
          <p14:sldIdLst>
            <p14:sldId id="1665"/>
            <p14:sldId id="1672"/>
            <p14:sldId id="1998"/>
            <p14:sldId id="1985"/>
            <p14:sldId id="2022"/>
            <p14:sldId id="1991"/>
            <p14:sldId id="1990"/>
            <p14:sldId id="1675"/>
            <p14:sldId id="2010"/>
            <p14:sldId id="2011"/>
            <p14:sldId id="1668"/>
          </p14:sldIdLst>
        </p14:section>
        <p14:section name="最終課題" id="{C86C5D8D-2148-4E70-8E3C-48F8D58355FB}">
          <p14:sldIdLst>
            <p14:sldId id="1649"/>
            <p14:sldId id="1666"/>
            <p14:sldId id="1636"/>
            <p14:sldId id="1950"/>
            <p14:sldId id="1657"/>
          </p14:sldIdLst>
        </p14:section>
        <p14:section name="基底関数" id="{2AF2F183-C8BE-4B15-994C-5E818C7F7444}">
          <p14:sldIdLst>
            <p14:sldId id="1072"/>
            <p14:sldId id="2049"/>
            <p14:sldId id="930"/>
            <p14:sldId id="1977"/>
          </p14:sldIdLst>
        </p14:section>
        <p14:section name="SCF" id="{BFD87D9A-60BD-4BF9-BBA6-EB959AA40ED9}">
          <p14:sldIdLst>
            <p14:sldId id="896"/>
            <p14:sldId id="1011"/>
            <p14:sldId id="897"/>
            <p14:sldId id="908"/>
            <p14:sldId id="909"/>
            <p14:sldId id="911"/>
            <p14:sldId id="949"/>
            <p14:sldId id="943"/>
            <p14:sldId id="944"/>
            <p14:sldId id="941"/>
          </p14:sldIdLst>
        </p14:section>
        <p14:section name="その他" id="{507C0EEE-2C5B-48E3-9C05-775BBEB70768}">
          <p14:sldIdLst>
            <p14:sldId id="2012"/>
            <p14:sldId id="1978"/>
            <p14:sldId id="1981"/>
            <p14:sldId id="363"/>
            <p14:sldId id="2050"/>
            <p14:sldId id="1671"/>
            <p14:sldId id="1077"/>
            <p14:sldId id="999"/>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4D4D4"/>
    <a:srgbClr val="24292E"/>
    <a:srgbClr val="CCCCCC"/>
    <a:srgbClr val="1F1F1F"/>
    <a:srgbClr val="40BFC1"/>
    <a:srgbClr val="C1A952"/>
    <a:srgbClr val="C271D2"/>
    <a:srgbClr val="3DA44D"/>
    <a:srgbClr val="E6815D"/>
    <a:srgbClr val="20A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9D7B26C5-4107-4FEC-AEDC-1716B250A1EF}" styleName="スタイル (淡色)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C083E6E3-FA7D-4D7B-A595-EF9225AFEA82}" styleName="淡色スタイル 1 - アクセント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72833802-FEF1-4C79-8D5D-14CF1EAF98D9}" styleName="淡色スタイル 2 - アクセント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3B4B98B0-60AC-42C2-AFA5-B58CD77FA1E5}" styleName="淡色スタイル 1 - アクセント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E3FDE45-AF77-4B5C-9715-49D594BDF05E}" styleName="淡色スタイル 1 - アクセント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8A107856-5554-42FB-B03E-39F5DBC370BA}" styleName="中間スタイル 4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00" autoAdjust="0"/>
    <p:restoredTop sz="88149" autoAdjust="0"/>
  </p:normalViewPr>
  <p:slideViewPr>
    <p:cSldViewPr snapToGrid="0">
      <p:cViewPr varScale="1">
        <p:scale>
          <a:sx n="91" d="100"/>
          <a:sy n="91" d="100"/>
        </p:scale>
        <p:origin x="696" y="52"/>
      </p:cViewPr>
      <p:guideLst/>
    </p:cSldViewPr>
  </p:slideViewPr>
  <p:notesTextViewPr>
    <p:cViewPr>
      <p:scale>
        <a:sx n="100" d="100"/>
        <a:sy n="100" d="100"/>
      </p:scale>
      <p:origin x="0" y="0"/>
    </p:cViewPr>
  </p:notesTextViewPr>
  <p:notesViewPr>
    <p:cSldViewPr snapToGrid="0">
      <p:cViewPr varScale="1">
        <p:scale>
          <a:sx n="82" d="100"/>
          <a:sy n="82" d="100"/>
        </p:scale>
        <p:origin x="1632" y="90"/>
      </p:cViewPr>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presProps" Target="presProps.xml"/><Relationship Id="rId5" Type="http://schemas.openxmlformats.org/officeDocument/2006/relationships/slide" Target="slides/slide4.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viewProps" Target="view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theme" Target="theme/theme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smoothMarker"/>
        <c:varyColors val="0"/>
        <c:ser>
          <c:idx val="1"/>
          <c:order val="0"/>
          <c:tx>
            <c:strRef>
              <c:f>Sheet1!$D$1</c:f>
              <c:strCache>
                <c:ptCount val="1"/>
                <c:pt idx="0">
                  <c:v>2E(H)</c:v>
                </c:pt>
              </c:strCache>
            </c:strRef>
          </c:tx>
          <c:spPr>
            <a:ln w="12700" cap="rnd">
              <a:solidFill>
                <a:schemeClr val="tx1"/>
              </a:solidFill>
              <a:prstDash val="sysDash"/>
              <a:round/>
            </a:ln>
            <a:effectLst/>
          </c:spPr>
          <c:marker>
            <c:symbol val="none"/>
          </c:marker>
          <c:xVal>
            <c:numRef>
              <c:f>Sheet1!$C$2:$C$132</c:f>
              <c:numCache>
                <c:formatCode>General</c:formatCode>
                <c:ptCount val="131"/>
                <c:pt idx="0">
                  <c:v>0</c:v>
                </c:pt>
                <c:pt idx="1">
                  <c:v>0.1</c:v>
                </c:pt>
                <c:pt idx="2">
                  <c:v>0.2</c:v>
                </c:pt>
                <c:pt idx="3">
                  <c:v>0.3</c:v>
                </c:pt>
                <c:pt idx="4">
                  <c:v>0.4</c:v>
                </c:pt>
                <c:pt idx="5">
                  <c:v>0.5</c:v>
                </c:pt>
                <c:pt idx="6">
                  <c:v>0.6</c:v>
                </c:pt>
                <c:pt idx="7">
                  <c:v>0.7</c:v>
                </c:pt>
                <c:pt idx="8">
                  <c:v>0.8</c:v>
                </c:pt>
                <c:pt idx="9">
                  <c:v>0.9</c:v>
                </c:pt>
                <c:pt idx="10">
                  <c:v>1</c:v>
                </c:pt>
                <c:pt idx="11">
                  <c:v>1.1000000000000001</c:v>
                </c:pt>
                <c:pt idx="12">
                  <c:v>1.2</c:v>
                </c:pt>
                <c:pt idx="13">
                  <c:v>1.3</c:v>
                </c:pt>
                <c:pt idx="14">
                  <c:v>1.4</c:v>
                </c:pt>
                <c:pt idx="15">
                  <c:v>1.5</c:v>
                </c:pt>
                <c:pt idx="16">
                  <c:v>1.6</c:v>
                </c:pt>
                <c:pt idx="17">
                  <c:v>1.7</c:v>
                </c:pt>
                <c:pt idx="18">
                  <c:v>1.8</c:v>
                </c:pt>
                <c:pt idx="19">
                  <c:v>1.9</c:v>
                </c:pt>
                <c:pt idx="20">
                  <c:v>2</c:v>
                </c:pt>
                <c:pt idx="21">
                  <c:v>2.1</c:v>
                </c:pt>
                <c:pt idx="22">
                  <c:v>2.2000000000000002</c:v>
                </c:pt>
                <c:pt idx="23">
                  <c:v>2.2999999999999998</c:v>
                </c:pt>
                <c:pt idx="24">
                  <c:v>2.4</c:v>
                </c:pt>
                <c:pt idx="25">
                  <c:v>2.5</c:v>
                </c:pt>
                <c:pt idx="26">
                  <c:v>2.6</c:v>
                </c:pt>
                <c:pt idx="27">
                  <c:v>2.7</c:v>
                </c:pt>
                <c:pt idx="28">
                  <c:v>2.8</c:v>
                </c:pt>
                <c:pt idx="29">
                  <c:v>2.9</c:v>
                </c:pt>
                <c:pt idx="30">
                  <c:v>3</c:v>
                </c:pt>
                <c:pt idx="31">
                  <c:v>3.1</c:v>
                </c:pt>
                <c:pt idx="32">
                  <c:v>3.2</c:v>
                </c:pt>
                <c:pt idx="33">
                  <c:v>3.3</c:v>
                </c:pt>
                <c:pt idx="34">
                  <c:v>3.4</c:v>
                </c:pt>
                <c:pt idx="35">
                  <c:v>3.5</c:v>
                </c:pt>
                <c:pt idx="36">
                  <c:v>3.6</c:v>
                </c:pt>
                <c:pt idx="37">
                  <c:v>3.7</c:v>
                </c:pt>
                <c:pt idx="38">
                  <c:v>3.8</c:v>
                </c:pt>
                <c:pt idx="39">
                  <c:v>3.9</c:v>
                </c:pt>
                <c:pt idx="40">
                  <c:v>4</c:v>
                </c:pt>
                <c:pt idx="41">
                  <c:v>4.0999999999999996</c:v>
                </c:pt>
                <c:pt idx="42">
                  <c:v>4.2</c:v>
                </c:pt>
                <c:pt idx="43">
                  <c:v>4.3</c:v>
                </c:pt>
                <c:pt idx="44">
                  <c:v>4.4000000000000004</c:v>
                </c:pt>
                <c:pt idx="45">
                  <c:v>4.5</c:v>
                </c:pt>
                <c:pt idx="46">
                  <c:v>4.5999999999999996</c:v>
                </c:pt>
                <c:pt idx="47">
                  <c:v>4.7</c:v>
                </c:pt>
                <c:pt idx="48">
                  <c:v>4.8</c:v>
                </c:pt>
                <c:pt idx="49">
                  <c:v>4.9000000000000004</c:v>
                </c:pt>
                <c:pt idx="50">
                  <c:v>5</c:v>
                </c:pt>
                <c:pt idx="51">
                  <c:v>5.0999999999999996</c:v>
                </c:pt>
                <c:pt idx="52">
                  <c:v>5.2</c:v>
                </c:pt>
                <c:pt idx="53">
                  <c:v>5.3</c:v>
                </c:pt>
                <c:pt idx="54">
                  <c:v>5.4</c:v>
                </c:pt>
                <c:pt idx="55">
                  <c:v>5.5</c:v>
                </c:pt>
                <c:pt idx="56">
                  <c:v>5.6</c:v>
                </c:pt>
                <c:pt idx="57">
                  <c:v>5.6999999999999904</c:v>
                </c:pt>
                <c:pt idx="58">
                  <c:v>5.7999999999999901</c:v>
                </c:pt>
                <c:pt idx="59">
                  <c:v>5.8999999999999897</c:v>
                </c:pt>
                <c:pt idx="60">
                  <c:v>5.9999999999999902</c:v>
                </c:pt>
                <c:pt idx="61">
                  <c:v>6.0999999999999899</c:v>
                </c:pt>
                <c:pt idx="62">
                  <c:v>6.1999999999999904</c:v>
                </c:pt>
                <c:pt idx="63">
                  <c:v>6.2999999999999901</c:v>
                </c:pt>
                <c:pt idx="64">
                  <c:v>6.3999999999999897</c:v>
                </c:pt>
                <c:pt idx="65">
                  <c:v>6.4999999999999902</c:v>
                </c:pt>
                <c:pt idx="66">
                  <c:v>6.5999999999999899</c:v>
                </c:pt>
                <c:pt idx="67">
                  <c:v>6.6999999999999904</c:v>
                </c:pt>
                <c:pt idx="68">
                  <c:v>6.7999999999999901</c:v>
                </c:pt>
                <c:pt idx="69">
                  <c:v>6.8999999999999897</c:v>
                </c:pt>
                <c:pt idx="70">
                  <c:v>6.9999999999999902</c:v>
                </c:pt>
                <c:pt idx="71">
                  <c:v>7.0999999999999899</c:v>
                </c:pt>
                <c:pt idx="72">
                  <c:v>7.1999999999999904</c:v>
                </c:pt>
                <c:pt idx="73">
                  <c:v>7.2999999999999901</c:v>
                </c:pt>
                <c:pt idx="74">
                  <c:v>7.3999999999999897</c:v>
                </c:pt>
                <c:pt idx="75">
                  <c:v>7.4999999999999902</c:v>
                </c:pt>
                <c:pt idx="76">
                  <c:v>7.5999999999999899</c:v>
                </c:pt>
                <c:pt idx="77">
                  <c:v>7.6999999999999904</c:v>
                </c:pt>
                <c:pt idx="78">
                  <c:v>7.7999999999999901</c:v>
                </c:pt>
                <c:pt idx="79">
                  <c:v>7.8999999999999897</c:v>
                </c:pt>
                <c:pt idx="80">
                  <c:v>7.9999999999999902</c:v>
                </c:pt>
                <c:pt idx="81">
                  <c:v>8.0999999999999908</c:v>
                </c:pt>
                <c:pt idx="82">
                  <c:v>8.1999999999999904</c:v>
                </c:pt>
                <c:pt idx="83">
                  <c:v>8.2999999999999901</c:v>
                </c:pt>
                <c:pt idx="84">
                  <c:v>8.3999999999999897</c:v>
                </c:pt>
                <c:pt idx="85">
                  <c:v>8.4999999999999805</c:v>
                </c:pt>
                <c:pt idx="86">
                  <c:v>8.5999999999999801</c:v>
                </c:pt>
                <c:pt idx="87">
                  <c:v>8.6999999999999797</c:v>
                </c:pt>
                <c:pt idx="88">
                  <c:v>8.7999999999999794</c:v>
                </c:pt>
                <c:pt idx="89">
                  <c:v>8.8999999999999808</c:v>
                </c:pt>
                <c:pt idx="90">
                  <c:v>8.9999999999999805</c:v>
                </c:pt>
                <c:pt idx="91">
                  <c:v>9.0999999999999801</c:v>
                </c:pt>
                <c:pt idx="92">
                  <c:v>9.1999999999999797</c:v>
                </c:pt>
                <c:pt idx="93">
                  <c:v>9.2999999999999794</c:v>
                </c:pt>
                <c:pt idx="94">
                  <c:v>9.3999999999999808</c:v>
                </c:pt>
                <c:pt idx="95">
                  <c:v>9.4999999999999805</c:v>
                </c:pt>
                <c:pt idx="96">
                  <c:v>9.5999999999999801</c:v>
                </c:pt>
                <c:pt idx="97">
                  <c:v>9.6999999999999797</c:v>
                </c:pt>
                <c:pt idx="98">
                  <c:v>9.7999999999999794</c:v>
                </c:pt>
                <c:pt idx="99">
                  <c:v>9.8999999999999808</c:v>
                </c:pt>
                <c:pt idx="100">
                  <c:v>9.9999999999999805</c:v>
                </c:pt>
                <c:pt idx="101">
                  <c:v>10.1</c:v>
                </c:pt>
                <c:pt idx="102">
                  <c:v>10.199999999999999</c:v>
                </c:pt>
                <c:pt idx="103">
                  <c:v>10.3</c:v>
                </c:pt>
                <c:pt idx="104">
                  <c:v>10.4</c:v>
                </c:pt>
                <c:pt idx="105">
                  <c:v>10.5</c:v>
                </c:pt>
                <c:pt idx="106">
                  <c:v>10.6</c:v>
                </c:pt>
                <c:pt idx="107">
                  <c:v>10.7</c:v>
                </c:pt>
                <c:pt idx="108">
                  <c:v>10.8</c:v>
                </c:pt>
                <c:pt idx="109">
                  <c:v>10.9</c:v>
                </c:pt>
                <c:pt idx="110">
                  <c:v>11</c:v>
                </c:pt>
                <c:pt idx="111">
                  <c:v>11.1</c:v>
                </c:pt>
                <c:pt idx="112">
                  <c:v>11.2</c:v>
                </c:pt>
                <c:pt idx="113">
                  <c:v>11.3</c:v>
                </c:pt>
                <c:pt idx="114">
                  <c:v>11.4</c:v>
                </c:pt>
                <c:pt idx="115">
                  <c:v>11.5</c:v>
                </c:pt>
                <c:pt idx="116">
                  <c:v>11.6</c:v>
                </c:pt>
                <c:pt idx="117">
                  <c:v>11.7</c:v>
                </c:pt>
                <c:pt idx="118">
                  <c:v>11.8</c:v>
                </c:pt>
                <c:pt idx="119">
                  <c:v>11.9</c:v>
                </c:pt>
                <c:pt idx="120">
                  <c:v>12</c:v>
                </c:pt>
                <c:pt idx="121">
                  <c:v>12.1</c:v>
                </c:pt>
                <c:pt idx="122">
                  <c:v>12.2</c:v>
                </c:pt>
                <c:pt idx="123">
                  <c:v>12.3</c:v>
                </c:pt>
                <c:pt idx="124">
                  <c:v>12.4</c:v>
                </c:pt>
                <c:pt idx="125">
                  <c:v>12.5</c:v>
                </c:pt>
                <c:pt idx="126">
                  <c:v>12.6</c:v>
                </c:pt>
                <c:pt idx="127">
                  <c:v>12.7</c:v>
                </c:pt>
                <c:pt idx="128">
                  <c:v>12.8</c:v>
                </c:pt>
                <c:pt idx="129">
                  <c:v>12.9</c:v>
                </c:pt>
                <c:pt idx="130">
                  <c:v>13</c:v>
                </c:pt>
              </c:numCache>
            </c:numRef>
          </c:xVal>
          <c:yVal>
            <c:numRef>
              <c:f>Sheet1!$D$2:$D$132</c:f>
              <c:numCache>
                <c:formatCode>General</c:formatCode>
                <c:ptCount val="131"/>
                <c:pt idx="0">
                  <c:v>-1</c:v>
                </c:pt>
                <c:pt idx="1">
                  <c:v>-1</c:v>
                </c:pt>
                <c:pt idx="2">
                  <c:v>-1</c:v>
                </c:pt>
                <c:pt idx="3">
                  <c:v>-1</c:v>
                </c:pt>
                <c:pt idx="4">
                  <c:v>-1</c:v>
                </c:pt>
                <c:pt idx="5">
                  <c:v>-1</c:v>
                </c:pt>
                <c:pt idx="6">
                  <c:v>-1</c:v>
                </c:pt>
                <c:pt idx="7">
                  <c:v>-1</c:v>
                </c:pt>
                <c:pt idx="8">
                  <c:v>-1</c:v>
                </c:pt>
                <c:pt idx="9">
                  <c:v>-1</c:v>
                </c:pt>
                <c:pt idx="10">
                  <c:v>-1</c:v>
                </c:pt>
                <c:pt idx="11">
                  <c:v>-1</c:v>
                </c:pt>
                <c:pt idx="12">
                  <c:v>-1</c:v>
                </c:pt>
                <c:pt idx="13">
                  <c:v>-1</c:v>
                </c:pt>
                <c:pt idx="14">
                  <c:v>-1</c:v>
                </c:pt>
                <c:pt idx="15">
                  <c:v>-1</c:v>
                </c:pt>
                <c:pt idx="16">
                  <c:v>-1</c:v>
                </c:pt>
                <c:pt idx="17">
                  <c:v>-1</c:v>
                </c:pt>
                <c:pt idx="18">
                  <c:v>-1</c:v>
                </c:pt>
                <c:pt idx="19">
                  <c:v>-1</c:v>
                </c:pt>
                <c:pt idx="20">
                  <c:v>-1</c:v>
                </c:pt>
                <c:pt idx="21">
                  <c:v>-1</c:v>
                </c:pt>
                <c:pt idx="22">
                  <c:v>-1</c:v>
                </c:pt>
                <c:pt idx="23">
                  <c:v>-1</c:v>
                </c:pt>
                <c:pt idx="24">
                  <c:v>-1</c:v>
                </c:pt>
                <c:pt idx="25">
                  <c:v>-1</c:v>
                </c:pt>
                <c:pt idx="26">
                  <c:v>-1</c:v>
                </c:pt>
                <c:pt idx="27">
                  <c:v>-1</c:v>
                </c:pt>
                <c:pt idx="28">
                  <c:v>-1</c:v>
                </c:pt>
                <c:pt idx="29">
                  <c:v>-1</c:v>
                </c:pt>
                <c:pt idx="30">
                  <c:v>-1</c:v>
                </c:pt>
                <c:pt idx="31">
                  <c:v>-1</c:v>
                </c:pt>
                <c:pt idx="32">
                  <c:v>-1</c:v>
                </c:pt>
                <c:pt idx="33">
                  <c:v>-1</c:v>
                </c:pt>
                <c:pt idx="34">
                  <c:v>-1</c:v>
                </c:pt>
                <c:pt idx="35">
                  <c:v>-1</c:v>
                </c:pt>
                <c:pt idx="36">
                  <c:v>-1</c:v>
                </c:pt>
                <c:pt idx="37">
                  <c:v>-1</c:v>
                </c:pt>
                <c:pt idx="38">
                  <c:v>-1</c:v>
                </c:pt>
                <c:pt idx="39">
                  <c:v>-1</c:v>
                </c:pt>
                <c:pt idx="40">
                  <c:v>-1</c:v>
                </c:pt>
                <c:pt idx="41">
                  <c:v>-1</c:v>
                </c:pt>
                <c:pt idx="42">
                  <c:v>-1</c:v>
                </c:pt>
                <c:pt idx="43">
                  <c:v>-1</c:v>
                </c:pt>
                <c:pt idx="44">
                  <c:v>-1</c:v>
                </c:pt>
                <c:pt idx="45">
                  <c:v>-1</c:v>
                </c:pt>
                <c:pt idx="46">
                  <c:v>-1</c:v>
                </c:pt>
                <c:pt idx="47">
                  <c:v>-1</c:v>
                </c:pt>
                <c:pt idx="48">
                  <c:v>-1</c:v>
                </c:pt>
                <c:pt idx="49">
                  <c:v>-1</c:v>
                </c:pt>
                <c:pt idx="50">
                  <c:v>-1</c:v>
                </c:pt>
                <c:pt idx="51">
                  <c:v>-1</c:v>
                </c:pt>
                <c:pt idx="52">
                  <c:v>-1</c:v>
                </c:pt>
                <c:pt idx="53">
                  <c:v>-1</c:v>
                </c:pt>
                <c:pt idx="54">
                  <c:v>-1</c:v>
                </c:pt>
                <c:pt idx="55">
                  <c:v>-1</c:v>
                </c:pt>
                <c:pt idx="56">
                  <c:v>-1</c:v>
                </c:pt>
                <c:pt idx="57">
                  <c:v>-1</c:v>
                </c:pt>
                <c:pt idx="58">
                  <c:v>-1</c:v>
                </c:pt>
                <c:pt idx="59">
                  <c:v>-1</c:v>
                </c:pt>
                <c:pt idx="60">
                  <c:v>-1</c:v>
                </c:pt>
                <c:pt idx="61">
                  <c:v>-1</c:v>
                </c:pt>
                <c:pt idx="62">
                  <c:v>-1</c:v>
                </c:pt>
                <c:pt idx="63">
                  <c:v>-1</c:v>
                </c:pt>
                <c:pt idx="64">
                  <c:v>-1</c:v>
                </c:pt>
                <c:pt idx="65">
                  <c:v>-1</c:v>
                </c:pt>
                <c:pt idx="66">
                  <c:v>-1</c:v>
                </c:pt>
                <c:pt idx="67">
                  <c:v>-1</c:v>
                </c:pt>
                <c:pt idx="68">
                  <c:v>-1</c:v>
                </c:pt>
                <c:pt idx="69">
                  <c:v>-1</c:v>
                </c:pt>
                <c:pt idx="70">
                  <c:v>-1</c:v>
                </c:pt>
                <c:pt idx="71">
                  <c:v>-1</c:v>
                </c:pt>
                <c:pt idx="72">
                  <c:v>-1</c:v>
                </c:pt>
                <c:pt idx="73">
                  <c:v>-1</c:v>
                </c:pt>
                <c:pt idx="74">
                  <c:v>-1</c:v>
                </c:pt>
                <c:pt idx="75">
                  <c:v>-1</c:v>
                </c:pt>
                <c:pt idx="76">
                  <c:v>-1</c:v>
                </c:pt>
                <c:pt idx="77">
                  <c:v>-1</c:v>
                </c:pt>
                <c:pt idx="78">
                  <c:v>-1</c:v>
                </c:pt>
                <c:pt idx="79">
                  <c:v>-1</c:v>
                </c:pt>
                <c:pt idx="80">
                  <c:v>-1</c:v>
                </c:pt>
                <c:pt idx="81">
                  <c:v>-1</c:v>
                </c:pt>
                <c:pt idx="82">
                  <c:v>-1</c:v>
                </c:pt>
                <c:pt idx="83">
                  <c:v>-1</c:v>
                </c:pt>
                <c:pt idx="84">
                  <c:v>-1</c:v>
                </c:pt>
                <c:pt idx="85">
                  <c:v>-1</c:v>
                </c:pt>
                <c:pt idx="86">
                  <c:v>-1</c:v>
                </c:pt>
                <c:pt idx="87">
                  <c:v>-1</c:v>
                </c:pt>
                <c:pt idx="88">
                  <c:v>-1</c:v>
                </c:pt>
                <c:pt idx="89">
                  <c:v>-1</c:v>
                </c:pt>
                <c:pt idx="90">
                  <c:v>-1</c:v>
                </c:pt>
                <c:pt idx="91">
                  <c:v>-1</c:v>
                </c:pt>
                <c:pt idx="92">
                  <c:v>-1</c:v>
                </c:pt>
                <c:pt idx="93">
                  <c:v>-1</c:v>
                </c:pt>
                <c:pt idx="94">
                  <c:v>-1</c:v>
                </c:pt>
                <c:pt idx="95">
                  <c:v>-1</c:v>
                </c:pt>
                <c:pt idx="96">
                  <c:v>-1</c:v>
                </c:pt>
                <c:pt idx="97">
                  <c:v>-1</c:v>
                </c:pt>
                <c:pt idx="98">
                  <c:v>-1</c:v>
                </c:pt>
                <c:pt idx="99">
                  <c:v>-1</c:v>
                </c:pt>
                <c:pt idx="100">
                  <c:v>-1</c:v>
                </c:pt>
                <c:pt idx="101">
                  <c:v>-1</c:v>
                </c:pt>
                <c:pt idx="102">
                  <c:v>-1</c:v>
                </c:pt>
                <c:pt idx="103">
                  <c:v>-1</c:v>
                </c:pt>
                <c:pt idx="104">
                  <c:v>-1</c:v>
                </c:pt>
                <c:pt idx="105">
                  <c:v>-1</c:v>
                </c:pt>
                <c:pt idx="106">
                  <c:v>-1</c:v>
                </c:pt>
                <c:pt idx="107">
                  <c:v>-1</c:v>
                </c:pt>
                <c:pt idx="108">
                  <c:v>-1</c:v>
                </c:pt>
                <c:pt idx="109">
                  <c:v>-1</c:v>
                </c:pt>
                <c:pt idx="110">
                  <c:v>-1</c:v>
                </c:pt>
                <c:pt idx="111">
                  <c:v>-1</c:v>
                </c:pt>
                <c:pt idx="112">
                  <c:v>-1</c:v>
                </c:pt>
                <c:pt idx="113">
                  <c:v>-1</c:v>
                </c:pt>
                <c:pt idx="114">
                  <c:v>-1</c:v>
                </c:pt>
                <c:pt idx="115">
                  <c:v>-1</c:v>
                </c:pt>
                <c:pt idx="116">
                  <c:v>-1</c:v>
                </c:pt>
                <c:pt idx="117">
                  <c:v>-1</c:v>
                </c:pt>
                <c:pt idx="118">
                  <c:v>-1</c:v>
                </c:pt>
                <c:pt idx="119">
                  <c:v>-1</c:v>
                </c:pt>
                <c:pt idx="120">
                  <c:v>-1</c:v>
                </c:pt>
                <c:pt idx="121">
                  <c:v>-1</c:v>
                </c:pt>
                <c:pt idx="122">
                  <c:v>-1</c:v>
                </c:pt>
                <c:pt idx="123">
                  <c:v>-1</c:v>
                </c:pt>
                <c:pt idx="124">
                  <c:v>-1</c:v>
                </c:pt>
                <c:pt idx="125">
                  <c:v>-1</c:v>
                </c:pt>
                <c:pt idx="126">
                  <c:v>-1</c:v>
                </c:pt>
                <c:pt idx="127">
                  <c:v>-1</c:v>
                </c:pt>
                <c:pt idx="128">
                  <c:v>-1</c:v>
                </c:pt>
                <c:pt idx="129">
                  <c:v>-1</c:v>
                </c:pt>
                <c:pt idx="130">
                  <c:v>-1</c:v>
                </c:pt>
              </c:numCache>
            </c:numRef>
          </c:yVal>
          <c:smooth val="1"/>
          <c:extLst>
            <c:ext xmlns:c16="http://schemas.microsoft.com/office/drawing/2014/chart" uri="{C3380CC4-5D6E-409C-BE32-E72D297353CC}">
              <c16:uniqueId val="{00000004-D523-44D6-8A0D-DF913C15DE6C}"/>
            </c:ext>
          </c:extLst>
        </c:ser>
        <c:ser>
          <c:idx val="2"/>
          <c:order val="1"/>
          <c:tx>
            <c:strRef>
              <c:f>Sheet1!$H$1</c:f>
              <c:strCache>
                <c:ptCount val="1"/>
                <c:pt idx="0">
                  <c:v>RHF/6-31G**</c:v>
                </c:pt>
              </c:strCache>
            </c:strRef>
          </c:tx>
          <c:spPr>
            <a:ln w="9525" cap="rnd">
              <a:solidFill>
                <a:schemeClr val="accent6">
                  <a:lumMod val="50000"/>
                </a:schemeClr>
              </a:solidFill>
              <a:round/>
            </a:ln>
            <a:effectLst/>
          </c:spPr>
          <c:marker>
            <c:symbol val="circle"/>
            <c:size val="2"/>
            <c:spPr>
              <a:solidFill>
                <a:schemeClr val="accent6"/>
              </a:solidFill>
              <a:ln w="9525">
                <a:noFill/>
              </a:ln>
              <a:effectLst/>
            </c:spPr>
          </c:marker>
          <c:xVal>
            <c:numRef>
              <c:f>Sheet1!$G$2:$G$153</c:f>
              <c:numCache>
                <c:formatCode>General</c:formatCode>
                <c:ptCount val="152"/>
                <c:pt idx="0">
                  <c:v>0.94486306200000003</c:v>
                </c:pt>
                <c:pt idx="1">
                  <c:v>1.039349369</c:v>
                </c:pt>
                <c:pt idx="2">
                  <c:v>1.133835675</c:v>
                </c:pt>
                <c:pt idx="3">
                  <c:v>1.2283219809999999</c:v>
                </c:pt>
                <c:pt idx="4">
                  <c:v>1.322808287</c:v>
                </c:pt>
                <c:pt idx="5">
                  <c:v>1.417294593</c:v>
                </c:pt>
                <c:pt idx="6">
                  <c:v>1.5117809</c:v>
                </c:pt>
                <c:pt idx="7">
                  <c:v>1.6062672060000001</c:v>
                </c:pt>
                <c:pt idx="8">
                  <c:v>1.7007535119999999</c:v>
                </c:pt>
                <c:pt idx="9">
                  <c:v>1.795239818</c:v>
                </c:pt>
                <c:pt idx="10">
                  <c:v>1.8897261249999999</c:v>
                </c:pt>
                <c:pt idx="11">
                  <c:v>1.984212431</c:v>
                </c:pt>
                <c:pt idx="12">
                  <c:v>2.0786987369999999</c:v>
                </c:pt>
                <c:pt idx="13">
                  <c:v>2.1731850430000001</c:v>
                </c:pt>
                <c:pt idx="14">
                  <c:v>2.2676713500000001</c:v>
                </c:pt>
                <c:pt idx="15">
                  <c:v>2.3621576559999999</c:v>
                </c:pt>
                <c:pt idx="16">
                  <c:v>2.4566439619999998</c:v>
                </c:pt>
                <c:pt idx="17">
                  <c:v>2.5511302680000001</c:v>
                </c:pt>
                <c:pt idx="18">
                  <c:v>2.6456165739999999</c:v>
                </c:pt>
                <c:pt idx="19">
                  <c:v>2.7401028809999999</c:v>
                </c:pt>
                <c:pt idx="20">
                  <c:v>2.8345891870000002</c:v>
                </c:pt>
                <c:pt idx="21">
                  <c:v>2.929075493</c:v>
                </c:pt>
                <c:pt idx="22">
                  <c:v>3.0235617989999999</c:v>
                </c:pt>
                <c:pt idx="23">
                  <c:v>3.1180481059999998</c:v>
                </c:pt>
                <c:pt idx="24">
                  <c:v>3.2125344120000001</c:v>
                </c:pt>
                <c:pt idx="25">
                  <c:v>3.307020718</c:v>
                </c:pt>
                <c:pt idx="26">
                  <c:v>3.4015070239999998</c:v>
                </c:pt>
                <c:pt idx="27">
                  <c:v>3.4959933310000002</c:v>
                </c:pt>
                <c:pt idx="28">
                  <c:v>3.5904796370000001</c:v>
                </c:pt>
                <c:pt idx="29">
                  <c:v>3.6849659429999999</c:v>
                </c:pt>
                <c:pt idx="30">
                  <c:v>3.7794522490000002</c:v>
                </c:pt>
                <c:pt idx="31">
                  <c:v>3.8739385550000001</c:v>
                </c:pt>
                <c:pt idx="32">
                  <c:v>3.968424862</c:v>
                </c:pt>
                <c:pt idx="33">
                  <c:v>4.0629111680000003</c:v>
                </c:pt>
                <c:pt idx="34">
                  <c:v>4.1573974739999997</c:v>
                </c:pt>
                <c:pt idx="35">
                  <c:v>4.25188378</c:v>
                </c:pt>
                <c:pt idx="36">
                  <c:v>4.3463700870000004</c:v>
                </c:pt>
                <c:pt idx="37">
                  <c:v>4.4408563929999998</c:v>
                </c:pt>
                <c:pt idx="38">
                  <c:v>4.5353426990000001</c:v>
                </c:pt>
                <c:pt idx="39">
                  <c:v>4.6298290050000004</c:v>
                </c:pt>
                <c:pt idx="40">
                  <c:v>4.7243153119999999</c:v>
                </c:pt>
                <c:pt idx="41">
                  <c:v>4.8188016180000002</c:v>
                </c:pt>
                <c:pt idx="42">
                  <c:v>4.9132879239999996</c:v>
                </c:pt>
                <c:pt idx="43">
                  <c:v>5.0077742299999999</c:v>
                </c:pt>
                <c:pt idx="44">
                  <c:v>5.1022605360000002</c:v>
                </c:pt>
                <c:pt idx="45">
                  <c:v>5.1967468429999997</c:v>
                </c:pt>
                <c:pt idx="46">
                  <c:v>5.291233149</c:v>
                </c:pt>
                <c:pt idx="47">
                  <c:v>5.3857194550000003</c:v>
                </c:pt>
                <c:pt idx="48">
                  <c:v>5.4802057609999997</c:v>
                </c:pt>
                <c:pt idx="49">
                  <c:v>5.5746920680000001</c:v>
                </c:pt>
                <c:pt idx="50">
                  <c:v>5.6691783740000004</c:v>
                </c:pt>
                <c:pt idx="51">
                  <c:v>5.7636646799999998</c:v>
                </c:pt>
                <c:pt idx="52">
                  <c:v>5.8581509860000001</c:v>
                </c:pt>
                <c:pt idx="53">
                  <c:v>5.9526372930000004</c:v>
                </c:pt>
                <c:pt idx="54">
                  <c:v>6.0471235989999998</c:v>
                </c:pt>
                <c:pt idx="55">
                  <c:v>6.1416099050000001</c:v>
                </c:pt>
                <c:pt idx="56">
                  <c:v>6.2360962109999996</c:v>
                </c:pt>
                <c:pt idx="57">
                  <c:v>6.3305825169999999</c:v>
                </c:pt>
                <c:pt idx="58">
                  <c:v>6.4250688240000002</c:v>
                </c:pt>
                <c:pt idx="59">
                  <c:v>6.5195551299999996</c:v>
                </c:pt>
                <c:pt idx="60">
                  <c:v>6.6140414359999999</c:v>
                </c:pt>
                <c:pt idx="61">
                  <c:v>6.7085277420000002</c:v>
                </c:pt>
                <c:pt idx="62">
                  <c:v>6.8030140489999997</c:v>
                </c:pt>
                <c:pt idx="63">
                  <c:v>6.897500355</c:v>
                </c:pt>
                <c:pt idx="64">
                  <c:v>6.9919866610000003</c:v>
                </c:pt>
                <c:pt idx="65">
                  <c:v>7.0864729669999997</c:v>
                </c:pt>
                <c:pt idx="66">
                  <c:v>7.1809592740000001</c:v>
                </c:pt>
                <c:pt idx="67">
                  <c:v>7.2754455800000004</c:v>
                </c:pt>
                <c:pt idx="68">
                  <c:v>7.3699318859999998</c:v>
                </c:pt>
                <c:pt idx="69">
                  <c:v>7.4644181920000001</c:v>
                </c:pt>
                <c:pt idx="70">
                  <c:v>7.5589044989999996</c:v>
                </c:pt>
                <c:pt idx="71">
                  <c:v>7.6533908049999999</c:v>
                </c:pt>
                <c:pt idx="72">
                  <c:v>7.7478771110000002</c:v>
                </c:pt>
                <c:pt idx="73">
                  <c:v>7.8423634169999996</c:v>
                </c:pt>
                <c:pt idx="74">
                  <c:v>7.9368497229999999</c:v>
                </c:pt>
                <c:pt idx="75">
                  <c:v>8.0313360300000003</c:v>
                </c:pt>
                <c:pt idx="76">
                  <c:v>8.1258223360000006</c:v>
                </c:pt>
                <c:pt idx="77">
                  <c:v>8.2203086420000009</c:v>
                </c:pt>
                <c:pt idx="78">
                  <c:v>8.3147949479999994</c:v>
                </c:pt>
                <c:pt idx="79">
                  <c:v>8.4092812549999998</c:v>
                </c:pt>
                <c:pt idx="80">
                  <c:v>8.5037675610000001</c:v>
                </c:pt>
                <c:pt idx="81">
                  <c:v>8.5982538670000004</c:v>
                </c:pt>
                <c:pt idx="82">
                  <c:v>8.6927401730000007</c:v>
                </c:pt>
                <c:pt idx="83">
                  <c:v>8.7872264799999993</c:v>
                </c:pt>
                <c:pt idx="84">
                  <c:v>8.8817127859999996</c:v>
                </c:pt>
                <c:pt idx="85">
                  <c:v>8.9761990919999999</c:v>
                </c:pt>
                <c:pt idx="86">
                  <c:v>9.0706853980000002</c:v>
                </c:pt>
                <c:pt idx="87">
                  <c:v>9.1651717040000005</c:v>
                </c:pt>
                <c:pt idx="88">
                  <c:v>9.2596580110000009</c:v>
                </c:pt>
                <c:pt idx="89">
                  <c:v>9.3541443169999994</c:v>
                </c:pt>
                <c:pt idx="90">
                  <c:v>9.4486306229999997</c:v>
                </c:pt>
                <c:pt idx="91">
                  <c:v>9.543116929</c:v>
                </c:pt>
                <c:pt idx="92">
                  <c:v>9.6376032360000004</c:v>
                </c:pt>
                <c:pt idx="93">
                  <c:v>9.7320895420000006</c:v>
                </c:pt>
                <c:pt idx="94">
                  <c:v>9.8265758479999992</c:v>
                </c:pt>
                <c:pt idx="95">
                  <c:v>9.9210621539999995</c:v>
                </c:pt>
                <c:pt idx="96">
                  <c:v>10.01554846</c:v>
                </c:pt>
                <c:pt idx="97">
                  <c:v>10.11003477</c:v>
                </c:pt>
                <c:pt idx="98">
                  <c:v>10.20452107</c:v>
                </c:pt>
                <c:pt idx="99">
                  <c:v>10.299007380000001</c:v>
                </c:pt>
                <c:pt idx="100">
                  <c:v>10.39349369</c:v>
                </c:pt>
                <c:pt idx="101">
                  <c:v>10.487979989999999</c:v>
                </c:pt>
                <c:pt idx="102">
                  <c:v>10.5824663</c:v>
                </c:pt>
                <c:pt idx="103">
                  <c:v>10.6769526</c:v>
                </c:pt>
                <c:pt idx="104">
                  <c:v>10.771438910000001</c:v>
                </c:pt>
                <c:pt idx="105">
                  <c:v>10.865925219999999</c:v>
                </c:pt>
                <c:pt idx="106">
                  <c:v>10.960411519999999</c:v>
                </c:pt>
                <c:pt idx="107">
                  <c:v>11.05489783</c:v>
                </c:pt>
                <c:pt idx="108">
                  <c:v>11.14938414</c:v>
                </c:pt>
                <c:pt idx="109">
                  <c:v>11.24387044</c:v>
                </c:pt>
                <c:pt idx="110">
                  <c:v>11.338356750000001</c:v>
                </c:pt>
                <c:pt idx="111">
                  <c:v>11.432843050000001</c:v>
                </c:pt>
                <c:pt idx="112">
                  <c:v>11.52732936</c:v>
                </c:pt>
                <c:pt idx="113">
                  <c:v>11.62181567</c:v>
                </c:pt>
                <c:pt idx="114">
                  <c:v>11.71630197</c:v>
                </c:pt>
                <c:pt idx="115">
                  <c:v>11.810788280000001</c:v>
                </c:pt>
                <c:pt idx="116">
                  <c:v>11.905274589999999</c:v>
                </c:pt>
                <c:pt idx="117">
                  <c:v>11.999760889999999</c:v>
                </c:pt>
                <c:pt idx="118">
                  <c:v>12.0942472</c:v>
                </c:pt>
                <c:pt idx="119">
                  <c:v>12.1887335</c:v>
                </c:pt>
                <c:pt idx="120">
                  <c:v>12.28321981</c:v>
                </c:pt>
                <c:pt idx="121">
                  <c:v>12.377706119999999</c:v>
                </c:pt>
                <c:pt idx="122">
                  <c:v>12.472192420000001</c:v>
                </c:pt>
                <c:pt idx="123">
                  <c:v>12.56667873</c:v>
                </c:pt>
                <c:pt idx="124">
                  <c:v>12.661165029999999</c:v>
                </c:pt>
                <c:pt idx="125">
                  <c:v>12.75565134</c:v>
                </c:pt>
                <c:pt idx="126">
                  <c:v>12.850137650000001</c:v>
                </c:pt>
                <c:pt idx="127">
                  <c:v>12.94462395</c:v>
                </c:pt>
                <c:pt idx="128">
                  <c:v>13.039110259999999</c:v>
                </c:pt>
                <c:pt idx="129">
                  <c:v>13.13359657</c:v>
                </c:pt>
                <c:pt idx="130">
                  <c:v>13.22808287</c:v>
                </c:pt>
                <c:pt idx="131">
                  <c:v>13.32256918</c:v>
                </c:pt>
                <c:pt idx="132">
                  <c:v>13.41705548</c:v>
                </c:pt>
                <c:pt idx="133">
                  <c:v>13.511541790000001</c:v>
                </c:pt>
                <c:pt idx="134">
                  <c:v>13.6060281</c:v>
                </c:pt>
                <c:pt idx="135">
                  <c:v>13.700514399999999</c:v>
                </c:pt>
                <c:pt idx="136">
                  <c:v>13.79500071</c:v>
                </c:pt>
                <c:pt idx="137">
                  <c:v>13.889487020000001</c:v>
                </c:pt>
                <c:pt idx="138">
                  <c:v>13.98397332</c:v>
                </c:pt>
                <c:pt idx="139">
                  <c:v>14.078459629999999</c:v>
                </c:pt>
                <c:pt idx="140">
                  <c:v>14.172945929999999</c:v>
                </c:pt>
                <c:pt idx="141">
                  <c:v>14.26743224</c:v>
                </c:pt>
                <c:pt idx="142">
                  <c:v>14.36191855</c:v>
                </c:pt>
                <c:pt idx="143">
                  <c:v>14.45640485</c:v>
                </c:pt>
                <c:pt idx="144">
                  <c:v>14.550891160000001</c:v>
                </c:pt>
                <c:pt idx="145">
                  <c:v>14.64537747</c:v>
                </c:pt>
                <c:pt idx="146">
                  <c:v>14.739863769999999</c:v>
                </c:pt>
                <c:pt idx="147">
                  <c:v>14.83435008</c:v>
                </c:pt>
                <c:pt idx="148">
                  <c:v>14.92883638</c:v>
                </c:pt>
                <c:pt idx="149">
                  <c:v>15.023322690000001</c:v>
                </c:pt>
                <c:pt idx="150">
                  <c:v>15.117808999999999</c:v>
                </c:pt>
                <c:pt idx="151">
                  <c:v>15.212295299999999</c:v>
                </c:pt>
              </c:numCache>
            </c:numRef>
          </c:xVal>
          <c:yVal>
            <c:numRef>
              <c:f>Sheet1!$H$2:$H$153</c:f>
              <c:numCache>
                <c:formatCode>General</c:formatCode>
                <c:ptCount val="152"/>
                <c:pt idx="0">
                  <c:v>-1.06148</c:v>
                </c:pt>
                <c:pt idx="1">
                  <c:v>-1.0938300000000001</c:v>
                </c:pt>
                <c:pt idx="2">
                  <c:v>-1.1139300000000001</c:v>
                </c:pt>
                <c:pt idx="3">
                  <c:v>-1.1253500000000001</c:v>
                </c:pt>
                <c:pt idx="4">
                  <c:v>-1.1305000000000001</c:v>
                </c:pt>
                <c:pt idx="5">
                  <c:v>-1.1311199999999999</c:v>
                </c:pt>
                <c:pt idx="6">
                  <c:v>-1.12843</c:v>
                </c:pt>
                <c:pt idx="7">
                  <c:v>-1.1233500000000001</c:v>
                </c:pt>
                <c:pt idx="8">
                  <c:v>-1.11652</c:v>
                </c:pt>
                <c:pt idx="9">
                  <c:v>-1.1084400000000001</c:v>
                </c:pt>
                <c:pt idx="10">
                  <c:v>-1.09948</c:v>
                </c:pt>
                <c:pt idx="11">
                  <c:v>-1.0899099999999999</c:v>
                </c:pt>
                <c:pt idx="12">
                  <c:v>-1.0799399999999999</c:v>
                </c:pt>
                <c:pt idx="13">
                  <c:v>-1.0697399999999999</c:v>
                </c:pt>
                <c:pt idx="14">
                  <c:v>-1.05942</c:v>
                </c:pt>
                <c:pt idx="15">
                  <c:v>-1.0490900000000001</c:v>
                </c:pt>
                <c:pt idx="16">
                  <c:v>-1.03881</c:v>
                </c:pt>
                <c:pt idx="17">
                  <c:v>-1.0286500000000001</c:v>
                </c:pt>
                <c:pt idx="18">
                  <c:v>-1.0186500000000001</c:v>
                </c:pt>
                <c:pt idx="19">
                  <c:v>-1.00884</c:v>
                </c:pt>
                <c:pt idx="20">
                  <c:v>-0.99924000000000002</c:v>
                </c:pt>
                <c:pt idx="21">
                  <c:v>-0.98987999999999998</c:v>
                </c:pt>
                <c:pt idx="22">
                  <c:v>-0.98075999999999997</c:v>
                </c:pt>
                <c:pt idx="23">
                  <c:v>-0.97189000000000003</c:v>
                </c:pt>
                <c:pt idx="24">
                  <c:v>-0.96326999999999996</c:v>
                </c:pt>
                <c:pt idx="25">
                  <c:v>-0.95489999999999997</c:v>
                </c:pt>
                <c:pt idx="26">
                  <c:v>-0.94677999999999995</c:v>
                </c:pt>
                <c:pt idx="27">
                  <c:v>-0.93891000000000002</c:v>
                </c:pt>
                <c:pt idx="28">
                  <c:v>-0.93128</c:v>
                </c:pt>
                <c:pt idx="29">
                  <c:v>-0.92388999999999999</c:v>
                </c:pt>
                <c:pt idx="30">
                  <c:v>-0.91674</c:v>
                </c:pt>
                <c:pt idx="31">
                  <c:v>-0.90981999999999996</c:v>
                </c:pt>
                <c:pt idx="32">
                  <c:v>-0.90312999999999999</c:v>
                </c:pt>
                <c:pt idx="33">
                  <c:v>-0.89664999999999995</c:v>
                </c:pt>
                <c:pt idx="34">
                  <c:v>-0.89039999999999997</c:v>
                </c:pt>
                <c:pt idx="35">
                  <c:v>-0.88436000000000003</c:v>
                </c:pt>
                <c:pt idx="36">
                  <c:v>-0.87851999999999997</c:v>
                </c:pt>
                <c:pt idx="37">
                  <c:v>-0.87289000000000005</c:v>
                </c:pt>
                <c:pt idx="38">
                  <c:v>-0.86745000000000005</c:v>
                </c:pt>
                <c:pt idx="39">
                  <c:v>-0.86219999999999997</c:v>
                </c:pt>
                <c:pt idx="40">
                  <c:v>-0.85714000000000001</c:v>
                </c:pt>
                <c:pt idx="41">
                  <c:v>-0.85226000000000002</c:v>
                </c:pt>
                <c:pt idx="42">
                  <c:v>-0.84755000000000003</c:v>
                </c:pt>
                <c:pt idx="43">
                  <c:v>-0.84301999999999999</c:v>
                </c:pt>
                <c:pt idx="44">
                  <c:v>-0.83865000000000001</c:v>
                </c:pt>
                <c:pt idx="45">
                  <c:v>-0.83445000000000003</c:v>
                </c:pt>
                <c:pt idx="46">
                  <c:v>-0.83040000000000003</c:v>
                </c:pt>
                <c:pt idx="47">
                  <c:v>-0.82650999999999997</c:v>
                </c:pt>
                <c:pt idx="48">
                  <c:v>-0.82276000000000005</c:v>
                </c:pt>
                <c:pt idx="49">
                  <c:v>-0.81916</c:v>
                </c:pt>
                <c:pt idx="50">
                  <c:v>-0.81569999999999998</c:v>
                </c:pt>
                <c:pt idx="51">
                  <c:v>-0.81237999999999999</c:v>
                </c:pt>
                <c:pt idx="52">
                  <c:v>-0.80920000000000003</c:v>
                </c:pt>
                <c:pt idx="53">
                  <c:v>-0.80613999999999997</c:v>
                </c:pt>
                <c:pt idx="54">
                  <c:v>-0.80320000000000003</c:v>
                </c:pt>
                <c:pt idx="55">
                  <c:v>-0.80039000000000005</c:v>
                </c:pt>
                <c:pt idx="56">
                  <c:v>-0.79769999999999996</c:v>
                </c:pt>
                <c:pt idx="57">
                  <c:v>-0.79510999999999998</c:v>
                </c:pt>
                <c:pt idx="58">
                  <c:v>-0.79264000000000001</c:v>
                </c:pt>
                <c:pt idx="59">
                  <c:v>-0.79027999999999998</c:v>
                </c:pt>
                <c:pt idx="60">
                  <c:v>-0.78802000000000005</c:v>
                </c:pt>
                <c:pt idx="61">
                  <c:v>-0.78585000000000005</c:v>
                </c:pt>
                <c:pt idx="62">
                  <c:v>-0.78378000000000003</c:v>
                </c:pt>
                <c:pt idx="63">
                  <c:v>-0.75834000000000001</c:v>
                </c:pt>
                <c:pt idx="64">
                  <c:v>-0.77991999999999995</c:v>
                </c:pt>
                <c:pt idx="65">
                  <c:v>-0.77810999999999997</c:v>
                </c:pt>
                <c:pt idx="66">
                  <c:v>-0.77639000000000002</c:v>
                </c:pt>
                <c:pt idx="67">
                  <c:v>-0.77473999999999998</c:v>
                </c:pt>
                <c:pt idx="68">
                  <c:v>-0.77315999999999996</c:v>
                </c:pt>
                <c:pt idx="69">
                  <c:v>-0.77166000000000001</c:v>
                </c:pt>
                <c:pt idx="70">
                  <c:v>-0.77022000000000002</c:v>
                </c:pt>
                <c:pt idx="71">
                  <c:v>-0.76885000000000003</c:v>
                </c:pt>
                <c:pt idx="72">
                  <c:v>-0.75693999999999995</c:v>
                </c:pt>
                <c:pt idx="73">
                  <c:v>-0.75663999999999998</c:v>
                </c:pt>
                <c:pt idx="74">
                  <c:v>-0.75632999999999995</c:v>
                </c:pt>
                <c:pt idx="75">
                  <c:v>-0.75599000000000005</c:v>
                </c:pt>
                <c:pt idx="76">
                  <c:v>-0.75565000000000004</c:v>
                </c:pt>
                <c:pt idx="77">
                  <c:v>-0.76178999999999997</c:v>
                </c:pt>
                <c:pt idx="78">
                  <c:v>-0.76078000000000001</c:v>
                </c:pt>
                <c:pt idx="79">
                  <c:v>-0.75982000000000005</c:v>
                </c:pt>
                <c:pt idx="80">
                  <c:v>-0.75890000000000002</c:v>
                </c:pt>
                <c:pt idx="81">
                  <c:v>-0.75800999999999996</c:v>
                </c:pt>
                <c:pt idx="82">
                  <c:v>-0.75716000000000006</c:v>
                </c:pt>
                <c:pt idx="83">
                  <c:v>-0.75634000000000001</c:v>
                </c:pt>
                <c:pt idx="84">
                  <c:v>-0.75555000000000005</c:v>
                </c:pt>
                <c:pt idx="85">
                  <c:v>-0.75478999999999996</c:v>
                </c:pt>
                <c:pt idx="86">
                  <c:v>-0.75407000000000002</c:v>
                </c:pt>
                <c:pt idx="87">
                  <c:v>-0.75336000000000003</c:v>
                </c:pt>
                <c:pt idx="88">
                  <c:v>-0.75268000000000002</c:v>
                </c:pt>
                <c:pt idx="89">
                  <c:v>-0.75202999999999998</c:v>
                </c:pt>
                <c:pt idx="90">
                  <c:v>-0.75139999999999996</c:v>
                </c:pt>
                <c:pt idx="91">
                  <c:v>-0.75078</c:v>
                </c:pt>
                <c:pt idx="92">
                  <c:v>-0.75019000000000002</c:v>
                </c:pt>
                <c:pt idx="93">
                  <c:v>-0.74961999999999995</c:v>
                </c:pt>
                <c:pt idx="94">
                  <c:v>-0.74905999999999995</c:v>
                </c:pt>
                <c:pt idx="95">
                  <c:v>-0.74851999999999996</c:v>
                </c:pt>
                <c:pt idx="96">
                  <c:v>-0.74799000000000004</c:v>
                </c:pt>
                <c:pt idx="97">
                  <c:v>-0.74748000000000003</c:v>
                </c:pt>
                <c:pt idx="98">
                  <c:v>-0.74697999999999998</c:v>
                </c:pt>
                <c:pt idx="99">
                  <c:v>-0.74650000000000005</c:v>
                </c:pt>
                <c:pt idx="100">
                  <c:v>-0.74602999999999997</c:v>
                </c:pt>
                <c:pt idx="101">
                  <c:v>-0.74556999999999995</c:v>
                </c:pt>
                <c:pt idx="102">
                  <c:v>-0.74480000000000002</c:v>
                </c:pt>
                <c:pt idx="103">
                  <c:v>-0.74468000000000001</c:v>
                </c:pt>
                <c:pt idx="104">
                  <c:v>-0.74424999999999997</c:v>
                </c:pt>
                <c:pt idx="105">
                  <c:v>-0.74382999999999999</c:v>
                </c:pt>
                <c:pt idx="106">
                  <c:v>-0.74341999999999997</c:v>
                </c:pt>
                <c:pt idx="107">
                  <c:v>-0.74300999999999995</c:v>
                </c:pt>
                <c:pt idx="108">
                  <c:v>-0.74261999999999995</c:v>
                </c:pt>
                <c:pt idx="109">
                  <c:v>-0.74222999999999995</c:v>
                </c:pt>
                <c:pt idx="110">
                  <c:v>-0.74185000000000001</c:v>
                </c:pt>
                <c:pt idx="111">
                  <c:v>-0.74148000000000003</c:v>
                </c:pt>
                <c:pt idx="112">
                  <c:v>-0.74112</c:v>
                </c:pt>
                <c:pt idx="113">
                  <c:v>-0.74075999999999997</c:v>
                </c:pt>
                <c:pt idx="114">
                  <c:v>-0.74041000000000001</c:v>
                </c:pt>
                <c:pt idx="115">
                  <c:v>-0.74006000000000005</c:v>
                </c:pt>
                <c:pt idx="116">
                  <c:v>-0.73972000000000004</c:v>
                </c:pt>
                <c:pt idx="117">
                  <c:v>-0.73938999999999999</c:v>
                </c:pt>
                <c:pt idx="118">
                  <c:v>-0.73906000000000005</c:v>
                </c:pt>
                <c:pt idx="119">
                  <c:v>-0.73873999999999995</c:v>
                </c:pt>
                <c:pt idx="120">
                  <c:v>-0.73841999999999997</c:v>
                </c:pt>
                <c:pt idx="121">
                  <c:v>-0.73811000000000004</c:v>
                </c:pt>
                <c:pt idx="122">
                  <c:v>-0.73780000000000001</c:v>
                </c:pt>
                <c:pt idx="123">
                  <c:v>-0.73750000000000004</c:v>
                </c:pt>
                <c:pt idx="124">
                  <c:v>-0.73719999999999997</c:v>
                </c:pt>
                <c:pt idx="125">
                  <c:v>-0.73690999999999995</c:v>
                </c:pt>
                <c:pt idx="126">
                  <c:v>-0.73662000000000005</c:v>
                </c:pt>
                <c:pt idx="127">
                  <c:v>-0.73633000000000004</c:v>
                </c:pt>
                <c:pt idx="128">
                  <c:v>-0.73604999999999998</c:v>
                </c:pt>
                <c:pt idx="129">
                  <c:v>-0.73577999999999999</c:v>
                </c:pt>
                <c:pt idx="130">
                  <c:v>-0.73551</c:v>
                </c:pt>
                <c:pt idx="131">
                  <c:v>-0.73524</c:v>
                </c:pt>
                <c:pt idx="132">
                  <c:v>-0.73497000000000001</c:v>
                </c:pt>
                <c:pt idx="133">
                  <c:v>-0.73470999999999997</c:v>
                </c:pt>
                <c:pt idx="134">
                  <c:v>-0.73445000000000005</c:v>
                </c:pt>
                <c:pt idx="135">
                  <c:v>-0.73419999999999996</c:v>
                </c:pt>
                <c:pt idx="136">
                  <c:v>-0.73394999999999999</c:v>
                </c:pt>
                <c:pt idx="137">
                  <c:v>-0.73370000000000002</c:v>
                </c:pt>
                <c:pt idx="138">
                  <c:v>-0.73346</c:v>
                </c:pt>
                <c:pt idx="139">
                  <c:v>-0.73321999999999998</c:v>
                </c:pt>
                <c:pt idx="140">
                  <c:v>-0.73297999999999996</c:v>
                </c:pt>
                <c:pt idx="141">
                  <c:v>-0.73275000000000001</c:v>
                </c:pt>
                <c:pt idx="142">
                  <c:v>-0.73251999999999995</c:v>
                </c:pt>
                <c:pt idx="143">
                  <c:v>-0.73229</c:v>
                </c:pt>
                <c:pt idx="144">
                  <c:v>-0.73207</c:v>
                </c:pt>
                <c:pt idx="145">
                  <c:v>-0.73185</c:v>
                </c:pt>
                <c:pt idx="146">
                  <c:v>-0.73163</c:v>
                </c:pt>
                <c:pt idx="147">
                  <c:v>-0.73141</c:v>
                </c:pt>
                <c:pt idx="148">
                  <c:v>-0.73119999999999996</c:v>
                </c:pt>
                <c:pt idx="149">
                  <c:v>-0.73099000000000003</c:v>
                </c:pt>
                <c:pt idx="150">
                  <c:v>-0.73077999999999999</c:v>
                </c:pt>
                <c:pt idx="151">
                  <c:v>-0.73057000000000005</c:v>
                </c:pt>
              </c:numCache>
            </c:numRef>
          </c:yVal>
          <c:smooth val="1"/>
          <c:extLst>
            <c:ext xmlns:c16="http://schemas.microsoft.com/office/drawing/2014/chart" uri="{C3380CC4-5D6E-409C-BE32-E72D297353CC}">
              <c16:uniqueId val="{00000005-D523-44D6-8A0D-DF913C15DE6C}"/>
            </c:ext>
          </c:extLst>
        </c:ser>
        <c:ser>
          <c:idx val="3"/>
          <c:order val="2"/>
          <c:tx>
            <c:strRef>
              <c:f>Sheet1!$I$1</c:f>
              <c:strCache>
                <c:ptCount val="1"/>
                <c:pt idx="0">
                  <c:v>UHF/6-31G**</c:v>
                </c:pt>
              </c:strCache>
            </c:strRef>
          </c:tx>
          <c:spPr>
            <a:ln w="9525" cap="rnd">
              <a:solidFill>
                <a:schemeClr val="accent4"/>
              </a:solidFill>
              <a:round/>
            </a:ln>
            <a:effectLst/>
          </c:spPr>
          <c:marker>
            <c:symbol val="circle"/>
            <c:size val="2"/>
            <c:spPr>
              <a:solidFill>
                <a:schemeClr val="accent4"/>
              </a:solidFill>
              <a:ln w="9525">
                <a:noFill/>
              </a:ln>
              <a:effectLst/>
            </c:spPr>
          </c:marker>
          <c:xVal>
            <c:numRef>
              <c:f>Sheet1!$G$2:$G$153</c:f>
              <c:numCache>
                <c:formatCode>General</c:formatCode>
                <c:ptCount val="152"/>
                <c:pt idx="0">
                  <c:v>0.94486306200000003</c:v>
                </c:pt>
                <c:pt idx="1">
                  <c:v>1.039349369</c:v>
                </c:pt>
                <c:pt idx="2">
                  <c:v>1.133835675</c:v>
                </c:pt>
                <c:pt idx="3">
                  <c:v>1.2283219809999999</c:v>
                </c:pt>
                <c:pt idx="4">
                  <c:v>1.322808287</c:v>
                </c:pt>
                <c:pt idx="5">
                  <c:v>1.417294593</c:v>
                </c:pt>
                <c:pt idx="6">
                  <c:v>1.5117809</c:v>
                </c:pt>
                <c:pt idx="7">
                  <c:v>1.6062672060000001</c:v>
                </c:pt>
                <c:pt idx="8">
                  <c:v>1.7007535119999999</c:v>
                </c:pt>
                <c:pt idx="9">
                  <c:v>1.795239818</c:v>
                </c:pt>
                <c:pt idx="10">
                  <c:v>1.8897261249999999</c:v>
                </c:pt>
                <c:pt idx="11">
                  <c:v>1.984212431</c:v>
                </c:pt>
                <c:pt idx="12">
                  <c:v>2.0786987369999999</c:v>
                </c:pt>
                <c:pt idx="13">
                  <c:v>2.1731850430000001</c:v>
                </c:pt>
                <c:pt idx="14">
                  <c:v>2.2676713500000001</c:v>
                </c:pt>
                <c:pt idx="15">
                  <c:v>2.3621576559999999</c:v>
                </c:pt>
                <c:pt idx="16">
                  <c:v>2.4566439619999998</c:v>
                </c:pt>
                <c:pt idx="17">
                  <c:v>2.5511302680000001</c:v>
                </c:pt>
                <c:pt idx="18">
                  <c:v>2.6456165739999999</c:v>
                </c:pt>
                <c:pt idx="19">
                  <c:v>2.7401028809999999</c:v>
                </c:pt>
                <c:pt idx="20">
                  <c:v>2.8345891870000002</c:v>
                </c:pt>
                <c:pt idx="21">
                  <c:v>2.929075493</c:v>
                </c:pt>
                <c:pt idx="22">
                  <c:v>3.0235617989999999</c:v>
                </c:pt>
                <c:pt idx="23">
                  <c:v>3.1180481059999998</c:v>
                </c:pt>
                <c:pt idx="24">
                  <c:v>3.2125344120000001</c:v>
                </c:pt>
                <c:pt idx="25">
                  <c:v>3.307020718</c:v>
                </c:pt>
                <c:pt idx="26">
                  <c:v>3.4015070239999998</c:v>
                </c:pt>
                <c:pt idx="27">
                  <c:v>3.4959933310000002</c:v>
                </c:pt>
                <c:pt idx="28">
                  <c:v>3.5904796370000001</c:v>
                </c:pt>
                <c:pt idx="29">
                  <c:v>3.6849659429999999</c:v>
                </c:pt>
                <c:pt idx="30">
                  <c:v>3.7794522490000002</c:v>
                </c:pt>
                <c:pt idx="31">
                  <c:v>3.8739385550000001</c:v>
                </c:pt>
                <c:pt idx="32">
                  <c:v>3.968424862</c:v>
                </c:pt>
                <c:pt idx="33">
                  <c:v>4.0629111680000003</c:v>
                </c:pt>
                <c:pt idx="34">
                  <c:v>4.1573974739999997</c:v>
                </c:pt>
                <c:pt idx="35">
                  <c:v>4.25188378</c:v>
                </c:pt>
                <c:pt idx="36">
                  <c:v>4.3463700870000004</c:v>
                </c:pt>
                <c:pt idx="37">
                  <c:v>4.4408563929999998</c:v>
                </c:pt>
                <c:pt idx="38">
                  <c:v>4.5353426990000001</c:v>
                </c:pt>
                <c:pt idx="39">
                  <c:v>4.6298290050000004</c:v>
                </c:pt>
                <c:pt idx="40">
                  <c:v>4.7243153119999999</c:v>
                </c:pt>
                <c:pt idx="41">
                  <c:v>4.8188016180000002</c:v>
                </c:pt>
                <c:pt idx="42">
                  <c:v>4.9132879239999996</c:v>
                </c:pt>
                <c:pt idx="43">
                  <c:v>5.0077742299999999</c:v>
                </c:pt>
                <c:pt idx="44">
                  <c:v>5.1022605360000002</c:v>
                </c:pt>
                <c:pt idx="45">
                  <c:v>5.1967468429999997</c:v>
                </c:pt>
                <c:pt idx="46">
                  <c:v>5.291233149</c:v>
                </c:pt>
                <c:pt idx="47">
                  <c:v>5.3857194550000003</c:v>
                </c:pt>
                <c:pt idx="48">
                  <c:v>5.4802057609999997</c:v>
                </c:pt>
                <c:pt idx="49">
                  <c:v>5.5746920680000001</c:v>
                </c:pt>
                <c:pt idx="50">
                  <c:v>5.6691783740000004</c:v>
                </c:pt>
                <c:pt idx="51">
                  <c:v>5.7636646799999998</c:v>
                </c:pt>
                <c:pt idx="52">
                  <c:v>5.8581509860000001</c:v>
                </c:pt>
                <c:pt idx="53">
                  <c:v>5.9526372930000004</c:v>
                </c:pt>
                <c:pt idx="54">
                  <c:v>6.0471235989999998</c:v>
                </c:pt>
                <c:pt idx="55">
                  <c:v>6.1416099050000001</c:v>
                </c:pt>
                <c:pt idx="56">
                  <c:v>6.2360962109999996</c:v>
                </c:pt>
                <c:pt idx="57">
                  <c:v>6.3305825169999999</c:v>
                </c:pt>
                <c:pt idx="58">
                  <c:v>6.4250688240000002</c:v>
                </c:pt>
                <c:pt idx="59">
                  <c:v>6.5195551299999996</c:v>
                </c:pt>
                <c:pt idx="60">
                  <c:v>6.6140414359999999</c:v>
                </c:pt>
                <c:pt idx="61">
                  <c:v>6.7085277420000002</c:v>
                </c:pt>
                <c:pt idx="62">
                  <c:v>6.8030140489999997</c:v>
                </c:pt>
                <c:pt idx="63">
                  <c:v>6.897500355</c:v>
                </c:pt>
                <c:pt idx="64">
                  <c:v>6.9919866610000003</c:v>
                </c:pt>
                <c:pt idx="65">
                  <c:v>7.0864729669999997</c:v>
                </c:pt>
                <c:pt idx="66">
                  <c:v>7.1809592740000001</c:v>
                </c:pt>
                <c:pt idx="67">
                  <c:v>7.2754455800000004</c:v>
                </c:pt>
                <c:pt idx="68">
                  <c:v>7.3699318859999998</c:v>
                </c:pt>
                <c:pt idx="69">
                  <c:v>7.4644181920000001</c:v>
                </c:pt>
                <c:pt idx="70">
                  <c:v>7.5589044989999996</c:v>
                </c:pt>
                <c:pt idx="71">
                  <c:v>7.6533908049999999</c:v>
                </c:pt>
                <c:pt idx="72">
                  <c:v>7.7478771110000002</c:v>
                </c:pt>
                <c:pt idx="73">
                  <c:v>7.8423634169999996</c:v>
                </c:pt>
                <c:pt idx="74">
                  <c:v>7.9368497229999999</c:v>
                </c:pt>
                <c:pt idx="75">
                  <c:v>8.0313360300000003</c:v>
                </c:pt>
                <c:pt idx="76">
                  <c:v>8.1258223360000006</c:v>
                </c:pt>
                <c:pt idx="77">
                  <c:v>8.2203086420000009</c:v>
                </c:pt>
                <c:pt idx="78">
                  <c:v>8.3147949479999994</c:v>
                </c:pt>
                <c:pt idx="79">
                  <c:v>8.4092812549999998</c:v>
                </c:pt>
                <c:pt idx="80">
                  <c:v>8.5037675610000001</c:v>
                </c:pt>
                <c:pt idx="81">
                  <c:v>8.5982538670000004</c:v>
                </c:pt>
                <c:pt idx="82">
                  <c:v>8.6927401730000007</c:v>
                </c:pt>
                <c:pt idx="83">
                  <c:v>8.7872264799999993</c:v>
                </c:pt>
                <c:pt idx="84">
                  <c:v>8.8817127859999996</c:v>
                </c:pt>
                <c:pt idx="85">
                  <c:v>8.9761990919999999</c:v>
                </c:pt>
                <c:pt idx="86">
                  <c:v>9.0706853980000002</c:v>
                </c:pt>
                <c:pt idx="87">
                  <c:v>9.1651717040000005</c:v>
                </c:pt>
                <c:pt idx="88">
                  <c:v>9.2596580110000009</c:v>
                </c:pt>
                <c:pt idx="89">
                  <c:v>9.3541443169999994</c:v>
                </c:pt>
                <c:pt idx="90">
                  <c:v>9.4486306229999997</c:v>
                </c:pt>
                <c:pt idx="91">
                  <c:v>9.543116929</c:v>
                </c:pt>
                <c:pt idx="92">
                  <c:v>9.6376032360000004</c:v>
                </c:pt>
                <c:pt idx="93">
                  <c:v>9.7320895420000006</c:v>
                </c:pt>
                <c:pt idx="94">
                  <c:v>9.8265758479999992</c:v>
                </c:pt>
                <c:pt idx="95">
                  <c:v>9.9210621539999995</c:v>
                </c:pt>
                <c:pt idx="96">
                  <c:v>10.01554846</c:v>
                </c:pt>
                <c:pt idx="97">
                  <c:v>10.11003477</c:v>
                </c:pt>
                <c:pt idx="98">
                  <c:v>10.20452107</c:v>
                </c:pt>
                <c:pt idx="99">
                  <c:v>10.299007380000001</c:v>
                </c:pt>
                <c:pt idx="100">
                  <c:v>10.39349369</c:v>
                </c:pt>
                <c:pt idx="101">
                  <c:v>10.487979989999999</c:v>
                </c:pt>
                <c:pt idx="102">
                  <c:v>10.5824663</c:v>
                </c:pt>
                <c:pt idx="103">
                  <c:v>10.6769526</c:v>
                </c:pt>
                <c:pt idx="104">
                  <c:v>10.771438910000001</c:v>
                </c:pt>
                <c:pt idx="105">
                  <c:v>10.865925219999999</c:v>
                </c:pt>
                <c:pt idx="106">
                  <c:v>10.960411519999999</c:v>
                </c:pt>
                <c:pt idx="107">
                  <c:v>11.05489783</c:v>
                </c:pt>
                <c:pt idx="108">
                  <c:v>11.14938414</c:v>
                </c:pt>
                <c:pt idx="109">
                  <c:v>11.24387044</c:v>
                </c:pt>
                <c:pt idx="110">
                  <c:v>11.338356750000001</c:v>
                </c:pt>
                <c:pt idx="111">
                  <c:v>11.432843050000001</c:v>
                </c:pt>
                <c:pt idx="112">
                  <c:v>11.52732936</c:v>
                </c:pt>
                <c:pt idx="113">
                  <c:v>11.62181567</c:v>
                </c:pt>
                <c:pt idx="114">
                  <c:v>11.71630197</c:v>
                </c:pt>
                <c:pt idx="115">
                  <c:v>11.810788280000001</c:v>
                </c:pt>
                <c:pt idx="116">
                  <c:v>11.905274589999999</c:v>
                </c:pt>
                <c:pt idx="117">
                  <c:v>11.999760889999999</c:v>
                </c:pt>
                <c:pt idx="118">
                  <c:v>12.0942472</c:v>
                </c:pt>
                <c:pt idx="119">
                  <c:v>12.1887335</c:v>
                </c:pt>
                <c:pt idx="120">
                  <c:v>12.28321981</c:v>
                </c:pt>
                <c:pt idx="121">
                  <c:v>12.377706119999999</c:v>
                </c:pt>
                <c:pt idx="122">
                  <c:v>12.472192420000001</c:v>
                </c:pt>
                <c:pt idx="123">
                  <c:v>12.56667873</c:v>
                </c:pt>
                <c:pt idx="124">
                  <c:v>12.661165029999999</c:v>
                </c:pt>
                <c:pt idx="125">
                  <c:v>12.75565134</c:v>
                </c:pt>
                <c:pt idx="126">
                  <c:v>12.850137650000001</c:v>
                </c:pt>
                <c:pt idx="127">
                  <c:v>12.94462395</c:v>
                </c:pt>
                <c:pt idx="128">
                  <c:v>13.039110259999999</c:v>
                </c:pt>
                <c:pt idx="129">
                  <c:v>13.13359657</c:v>
                </c:pt>
                <c:pt idx="130">
                  <c:v>13.22808287</c:v>
                </c:pt>
                <c:pt idx="131">
                  <c:v>13.32256918</c:v>
                </c:pt>
                <c:pt idx="132">
                  <c:v>13.41705548</c:v>
                </c:pt>
                <c:pt idx="133">
                  <c:v>13.511541790000001</c:v>
                </c:pt>
                <c:pt idx="134">
                  <c:v>13.6060281</c:v>
                </c:pt>
                <c:pt idx="135">
                  <c:v>13.700514399999999</c:v>
                </c:pt>
                <c:pt idx="136">
                  <c:v>13.79500071</c:v>
                </c:pt>
                <c:pt idx="137">
                  <c:v>13.889487020000001</c:v>
                </c:pt>
                <c:pt idx="138">
                  <c:v>13.98397332</c:v>
                </c:pt>
                <c:pt idx="139">
                  <c:v>14.078459629999999</c:v>
                </c:pt>
                <c:pt idx="140">
                  <c:v>14.172945929999999</c:v>
                </c:pt>
                <c:pt idx="141">
                  <c:v>14.26743224</c:v>
                </c:pt>
                <c:pt idx="142">
                  <c:v>14.36191855</c:v>
                </c:pt>
                <c:pt idx="143">
                  <c:v>14.45640485</c:v>
                </c:pt>
                <c:pt idx="144">
                  <c:v>14.550891160000001</c:v>
                </c:pt>
                <c:pt idx="145">
                  <c:v>14.64537747</c:v>
                </c:pt>
                <c:pt idx="146">
                  <c:v>14.739863769999999</c:v>
                </c:pt>
                <c:pt idx="147">
                  <c:v>14.83435008</c:v>
                </c:pt>
                <c:pt idx="148">
                  <c:v>14.92883638</c:v>
                </c:pt>
                <c:pt idx="149">
                  <c:v>15.023322690000001</c:v>
                </c:pt>
                <c:pt idx="150">
                  <c:v>15.117808999999999</c:v>
                </c:pt>
                <c:pt idx="151">
                  <c:v>15.212295299999999</c:v>
                </c:pt>
              </c:numCache>
            </c:numRef>
          </c:xVal>
          <c:yVal>
            <c:numRef>
              <c:f>Sheet1!$I$2:$I$153</c:f>
              <c:numCache>
                <c:formatCode>General</c:formatCode>
                <c:ptCount val="152"/>
                <c:pt idx="0">
                  <c:v>-1.06148</c:v>
                </c:pt>
                <c:pt idx="1">
                  <c:v>-1.0938300000000001</c:v>
                </c:pt>
                <c:pt idx="2">
                  <c:v>-1.1139300000000001</c:v>
                </c:pt>
                <c:pt idx="3">
                  <c:v>-1.1253500000000001</c:v>
                </c:pt>
                <c:pt idx="4">
                  <c:v>-1.1305000000000001</c:v>
                </c:pt>
                <c:pt idx="5">
                  <c:v>-1.1311199999999999</c:v>
                </c:pt>
                <c:pt idx="6">
                  <c:v>-1.12843</c:v>
                </c:pt>
                <c:pt idx="7">
                  <c:v>-1.1233500000000001</c:v>
                </c:pt>
                <c:pt idx="8">
                  <c:v>-1.11652</c:v>
                </c:pt>
                <c:pt idx="9">
                  <c:v>-1.1084400000000001</c:v>
                </c:pt>
                <c:pt idx="10">
                  <c:v>-1.09948</c:v>
                </c:pt>
                <c:pt idx="11">
                  <c:v>-1.0899099999999999</c:v>
                </c:pt>
                <c:pt idx="12">
                  <c:v>-1.0799399999999999</c:v>
                </c:pt>
                <c:pt idx="13">
                  <c:v>-1.0697399999999999</c:v>
                </c:pt>
                <c:pt idx="14">
                  <c:v>-1.05942</c:v>
                </c:pt>
                <c:pt idx="15">
                  <c:v>-1.0497099999999999</c:v>
                </c:pt>
                <c:pt idx="16">
                  <c:v>-1.0414699999999999</c:v>
                </c:pt>
                <c:pt idx="17">
                  <c:v>-1.03451</c:v>
                </c:pt>
                <c:pt idx="18">
                  <c:v>-1.02864</c:v>
                </c:pt>
                <c:pt idx="19">
                  <c:v>-1.0236799999999999</c:v>
                </c:pt>
                <c:pt idx="20">
                  <c:v>-1.0195000000000001</c:v>
                </c:pt>
                <c:pt idx="21">
                  <c:v>-1.01597</c:v>
                </c:pt>
                <c:pt idx="22">
                  <c:v>-1.0129900000000001</c:v>
                </c:pt>
                <c:pt idx="23">
                  <c:v>-1.01048</c:v>
                </c:pt>
                <c:pt idx="24">
                  <c:v>-1.0083599999999999</c:v>
                </c:pt>
                <c:pt idx="25">
                  <c:v>-1.0065599999999999</c:v>
                </c:pt>
                <c:pt idx="26">
                  <c:v>-1.00505</c:v>
                </c:pt>
                <c:pt idx="27">
                  <c:v>-1.00376</c:v>
                </c:pt>
                <c:pt idx="28">
                  <c:v>-1.00267</c:v>
                </c:pt>
                <c:pt idx="29">
                  <c:v>-1.0017499999999999</c:v>
                </c:pt>
                <c:pt idx="30">
                  <c:v>-1.0009699999999999</c:v>
                </c:pt>
                <c:pt idx="31">
                  <c:v>-1.0003</c:v>
                </c:pt>
                <c:pt idx="32">
                  <c:v>-0.99973999999999996</c:v>
                </c:pt>
                <c:pt idx="33">
                  <c:v>-0.99926000000000004</c:v>
                </c:pt>
                <c:pt idx="34">
                  <c:v>-0.99885000000000002</c:v>
                </c:pt>
                <c:pt idx="35">
                  <c:v>-0.99851000000000001</c:v>
                </c:pt>
                <c:pt idx="36">
                  <c:v>-0.99821000000000004</c:v>
                </c:pt>
                <c:pt idx="37">
                  <c:v>-0.99795999999999996</c:v>
                </c:pt>
                <c:pt idx="38">
                  <c:v>-0.99775000000000003</c:v>
                </c:pt>
                <c:pt idx="39">
                  <c:v>-0.99756999999999996</c:v>
                </c:pt>
                <c:pt idx="40">
                  <c:v>-0.99741999999999997</c:v>
                </c:pt>
                <c:pt idx="41">
                  <c:v>-0.99729000000000001</c:v>
                </c:pt>
                <c:pt idx="42">
                  <c:v>-0.99717999999999996</c:v>
                </c:pt>
                <c:pt idx="43">
                  <c:v>-0.99707999999999997</c:v>
                </c:pt>
                <c:pt idx="44">
                  <c:v>-0.997</c:v>
                </c:pt>
                <c:pt idx="45">
                  <c:v>-0.99692999999999998</c:v>
                </c:pt>
                <c:pt idx="46">
                  <c:v>-0.99687999999999999</c:v>
                </c:pt>
                <c:pt idx="47">
                  <c:v>-0.99682000000000004</c:v>
                </c:pt>
                <c:pt idx="48">
                  <c:v>-0.99678</c:v>
                </c:pt>
                <c:pt idx="49">
                  <c:v>-0.99673999999999996</c:v>
                </c:pt>
                <c:pt idx="50">
                  <c:v>-0.99670999999999998</c:v>
                </c:pt>
                <c:pt idx="51">
                  <c:v>-0.99668000000000001</c:v>
                </c:pt>
                <c:pt idx="52">
                  <c:v>-0.99665999999999999</c:v>
                </c:pt>
                <c:pt idx="53">
                  <c:v>-0.99663999999999997</c:v>
                </c:pt>
                <c:pt idx="54">
                  <c:v>-0.99661999999999995</c:v>
                </c:pt>
                <c:pt idx="55">
                  <c:v>-0.99660000000000004</c:v>
                </c:pt>
                <c:pt idx="56">
                  <c:v>-0.99658000000000002</c:v>
                </c:pt>
                <c:pt idx="57">
                  <c:v>-0.99656999999999996</c:v>
                </c:pt>
                <c:pt idx="58">
                  <c:v>-0.99656</c:v>
                </c:pt>
                <c:pt idx="59">
                  <c:v>-0.99655000000000005</c:v>
                </c:pt>
                <c:pt idx="60">
                  <c:v>-0.99653999999999998</c:v>
                </c:pt>
                <c:pt idx="61">
                  <c:v>-0.99653000000000003</c:v>
                </c:pt>
                <c:pt idx="62">
                  <c:v>-0.99651999999999996</c:v>
                </c:pt>
                <c:pt idx="63">
                  <c:v>-0.99651999999999996</c:v>
                </c:pt>
                <c:pt idx="64">
                  <c:v>-0.99651000000000001</c:v>
                </c:pt>
                <c:pt idx="65">
                  <c:v>-0.99650000000000005</c:v>
                </c:pt>
                <c:pt idx="66">
                  <c:v>-0.99650000000000005</c:v>
                </c:pt>
                <c:pt idx="67">
                  <c:v>-0.99650000000000005</c:v>
                </c:pt>
                <c:pt idx="68">
                  <c:v>-0.99648999999999999</c:v>
                </c:pt>
                <c:pt idx="69">
                  <c:v>-0.99648999999999999</c:v>
                </c:pt>
                <c:pt idx="70">
                  <c:v>-0.99648999999999999</c:v>
                </c:pt>
                <c:pt idx="71">
                  <c:v>-0.99648000000000003</c:v>
                </c:pt>
                <c:pt idx="72">
                  <c:v>-0.99648000000000003</c:v>
                </c:pt>
                <c:pt idx="73">
                  <c:v>-0.99648000000000003</c:v>
                </c:pt>
                <c:pt idx="74">
                  <c:v>-0.99648000000000003</c:v>
                </c:pt>
                <c:pt idx="75">
                  <c:v>-0.99646999999999997</c:v>
                </c:pt>
                <c:pt idx="76">
                  <c:v>-0.99646999999999997</c:v>
                </c:pt>
                <c:pt idx="77">
                  <c:v>-0.99646999999999997</c:v>
                </c:pt>
                <c:pt idx="78">
                  <c:v>-0.99646999999999997</c:v>
                </c:pt>
                <c:pt idx="79">
                  <c:v>-0.99646999999999997</c:v>
                </c:pt>
                <c:pt idx="80">
                  <c:v>-0.99646999999999997</c:v>
                </c:pt>
                <c:pt idx="81">
                  <c:v>-0.99646999999999997</c:v>
                </c:pt>
                <c:pt idx="82">
                  <c:v>-0.99646999999999997</c:v>
                </c:pt>
                <c:pt idx="83">
                  <c:v>-0.99646999999999997</c:v>
                </c:pt>
                <c:pt idx="84">
                  <c:v>-0.99646999999999997</c:v>
                </c:pt>
                <c:pt idx="85">
                  <c:v>-0.99646999999999997</c:v>
                </c:pt>
                <c:pt idx="86">
                  <c:v>-0.99646999999999997</c:v>
                </c:pt>
                <c:pt idx="87">
                  <c:v>-0.99646999999999997</c:v>
                </c:pt>
                <c:pt idx="88">
                  <c:v>-0.99646999999999997</c:v>
                </c:pt>
                <c:pt idx="89">
                  <c:v>-0.99646999999999997</c:v>
                </c:pt>
                <c:pt idx="90">
                  <c:v>-0.99646999999999997</c:v>
                </c:pt>
                <c:pt idx="91">
                  <c:v>-0.99646999999999997</c:v>
                </c:pt>
                <c:pt idx="92">
                  <c:v>-0.99646999999999997</c:v>
                </c:pt>
                <c:pt idx="93">
                  <c:v>-0.99646999999999997</c:v>
                </c:pt>
                <c:pt idx="94">
                  <c:v>-0.99646999999999997</c:v>
                </c:pt>
                <c:pt idx="95">
                  <c:v>-0.99646999999999997</c:v>
                </c:pt>
                <c:pt idx="96">
                  <c:v>-0.99646999999999997</c:v>
                </c:pt>
                <c:pt idx="97">
                  <c:v>-0.99646999999999997</c:v>
                </c:pt>
                <c:pt idx="98">
                  <c:v>-0.99646999999999997</c:v>
                </c:pt>
                <c:pt idx="99">
                  <c:v>-0.99646999999999997</c:v>
                </c:pt>
                <c:pt idx="100">
                  <c:v>-0.99646999999999997</c:v>
                </c:pt>
                <c:pt idx="101">
                  <c:v>-0.99646999999999997</c:v>
                </c:pt>
                <c:pt idx="102">
                  <c:v>-0.99646999999999997</c:v>
                </c:pt>
                <c:pt idx="103">
                  <c:v>-0.99646999999999997</c:v>
                </c:pt>
                <c:pt idx="104">
                  <c:v>-0.99646999999999997</c:v>
                </c:pt>
                <c:pt idx="105">
                  <c:v>-0.99646999999999997</c:v>
                </c:pt>
                <c:pt idx="106">
                  <c:v>-0.99646999999999997</c:v>
                </c:pt>
                <c:pt idx="107">
                  <c:v>-0.99646999999999997</c:v>
                </c:pt>
                <c:pt idx="108">
                  <c:v>-0.99646999999999997</c:v>
                </c:pt>
                <c:pt idx="109">
                  <c:v>-0.99646999999999997</c:v>
                </c:pt>
                <c:pt idx="110">
                  <c:v>-0.99646999999999997</c:v>
                </c:pt>
                <c:pt idx="111">
                  <c:v>-0.99646999999999997</c:v>
                </c:pt>
                <c:pt idx="112">
                  <c:v>-0.99646999999999997</c:v>
                </c:pt>
                <c:pt idx="113">
                  <c:v>-0.99646999999999997</c:v>
                </c:pt>
                <c:pt idx="114">
                  <c:v>-0.99646999999999997</c:v>
                </c:pt>
                <c:pt idx="115">
                  <c:v>-0.99646999999999997</c:v>
                </c:pt>
                <c:pt idx="116">
                  <c:v>-0.99646999999999997</c:v>
                </c:pt>
                <c:pt idx="117">
                  <c:v>-0.99646999999999997</c:v>
                </c:pt>
                <c:pt idx="118">
                  <c:v>-0.99646999999999997</c:v>
                </c:pt>
                <c:pt idx="119">
                  <c:v>-0.99646999999999997</c:v>
                </c:pt>
                <c:pt idx="120">
                  <c:v>-0.99646999999999997</c:v>
                </c:pt>
                <c:pt idx="121">
                  <c:v>-0.99646999999999997</c:v>
                </c:pt>
                <c:pt idx="122">
                  <c:v>-0.99646999999999997</c:v>
                </c:pt>
                <c:pt idx="123">
                  <c:v>-0.99646999999999997</c:v>
                </c:pt>
                <c:pt idx="124">
                  <c:v>-0.99646999999999997</c:v>
                </c:pt>
                <c:pt idx="125">
                  <c:v>-0.99646999999999997</c:v>
                </c:pt>
                <c:pt idx="126">
                  <c:v>-0.99646999999999997</c:v>
                </c:pt>
                <c:pt idx="127">
                  <c:v>-0.99646999999999997</c:v>
                </c:pt>
                <c:pt idx="128">
                  <c:v>-0.99646999999999997</c:v>
                </c:pt>
                <c:pt idx="129">
                  <c:v>-0.99646999999999997</c:v>
                </c:pt>
                <c:pt idx="130">
                  <c:v>-0.99646999999999997</c:v>
                </c:pt>
                <c:pt idx="131">
                  <c:v>-0.99646999999999997</c:v>
                </c:pt>
                <c:pt idx="132">
                  <c:v>-0.99646999999999997</c:v>
                </c:pt>
                <c:pt idx="133">
                  <c:v>-0.99646999999999997</c:v>
                </c:pt>
                <c:pt idx="134">
                  <c:v>-0.99646999999999997</c:v>
                </c:pt>
                <c:pt idx="135">
                  <c:v>-0.99646999999999997</c:v>
                </c:pt>
                <c:pt idx="136">
                  <c:v>-0.99646999999999997</c:v>
                </c:pt>
                <c:pt idx="137">
                  <c:v>-0.99646999999999997</c:v>
                </c:pt>
                <c:pt idx="138">
                  <c:v>-0.99646999999999997</c:v>
                </c:pt>
                <c:pt idx="139">
                  <c:v>-0.99646999999999997</c:v>
                </c:pt>
                <c:pt idx="140">
                  <c:v>-0.99646999999999997</c:v>
                </c:pt>
                <c:pt idx="141">
                  <c:v>-0.99646999999999997</c:v>
                </c:pt>
                <c:pt idx="142">
                  <c:v>-0.99646999999999997</c:v>
                </c:pt>
                <c:pt idx="143">
                  <c:v>-0.99646999999999997</c:v>
                </c:pt>
                <c:pt idx="144">
                  <c:v>-0.99646999999999997</c:v>
                </c:pt>
                <c:pt idx="145">
                  <c:v>-0.99646999999999997</c:v>
                </c:pt>
                <c:pt idx="146">
                  <c:v>-0.99646999999999997</c:v>
                </c:pt>
                <c:pt idx="147">
                  <c:v>-0.99646999999999997</c:v>
                </c:pt>
                <c:pt idx="148">
                  <c:v>-0.99646999999999997</c:v>
                </c:pt>
                <c:pt idx="149">
                  <c:v>-0.99646999999999997</c:v>
                </c:pt>
                <c:pt idx="150">
                  <c:v>-0.99646999999999997</c:v>
                </c:pt>
                <c:pt idx="151">
                  <c:v>-0.99646999999999997</c:v>
                </c:pt>
              </c:numCache>
            </c:numRef>
          </c:yVal>
          <c:smooth val="1"/>
          <c:extLst>
            <c:ext xmlns:c16="http://schemas.microsoft.com/office/drawing/2014/chart" uri="{C3380CC4-5D6E-409C-BE32-E72D297353CC}">
              <c16:uniqueId val="{00000006-D523-44D6-8A0D-DF913C15DE6C}"/>
            </c:ext>
          </c:extLst>
        </c:ser>
        <c:ser>
          <c:idx val="4"/>
          <c:order val="3"/>
          <c:tx>
            <c:strRef>
              <c:f>Sheet1!$J$1</c:f>
              <c:strCache>
                <c:ptCount val="1"/>
                <c:pt idx="0">
                  <c:v>MP2/6-31G**</c:v>
                </c:pt>
              </c:strCache>
            </c:strRef>
          </c:tx>
          <c:spPr>
            <a:ln w="9525" cap="rnd">
              <a:solidFill>
                <a:schemeClr val="accent5"/>
              </a:solidFill>
              <a:round/>
            </a:ln>
            <a:effectLst/>
          </c:spPr>
          <c:marker>
            <c:symbol val="circle"/>
            <c:size val="2"/>
            <c:spPr>
              <a:solidFill>
                <a:schemeClr val="accent5"/>
              </a:solidFill>
              <a:ln w="9525">
                <a:noFill/>
              </a:ln>
              <a:effectLst/>
            </c:spPr>
          </c:marker>
          <c:xVal>
            <c:numRef>
              <c:f>Sheet1!$G$2:$G$153</c:f>
              <c:numCache>
                <c:formatCode>General</c:formatCode>
                <c:ptCount val="152"/>
                <c:pt idx="0">
                  <c:v>0.94486306200000003</c:v>
                </c:pt>
                <c:pt idx="1">
                  <c:v>1.039349369</c:v>
                </c:pt>
                <c:pt idx="2">
                  <c:v>1.133835675</c:v>
                </c:pt>
                <c:pt idx="3">
                  <c:v>1.2283219809999999</c:v>
                </c:pt>
                <c:pt idx="4">
                  <c:v>1.322808287</c:v>
                </c:pt>
                <c:pt idx="5">
                  <c:v>1.417294593</c:v>
                </c:pt>
                <c:pt idx="6">
                  <c:v>1.5117809</c:v>
                </c:pt>
                <c:pt idx="7">
                  <c:v>1.6062672060000001</c:v>
                </c:pt>
                <c:pt idx="8">
                  <c:v>1.7007535119999999</c:v>
                </c:pt>
                <c:pt idx="9">
                  <c:v>1.795239818</c:v>
                </c:pt>
                <c:pt idx="10">
                  <c:v>1.8897261249999999</c:v>
                </c:pt>
                <c:pt idx="11">
                  <c:v>1.984212431</c:v>
                </c:pt>
                <c:pt idx="12">
                  <c:v>2.0786987369999999</c:v>
                </c:pt>
                <c:pt idx="13">
                  <c:v>2.1731850430000001</c:v>
                </c:pt>
                <c:pt idx="14">
                  <c:v>2.2676713500000001</c:v>
                </c:pt>
                <c:pt idx="15">
                  <c:v>2.3621576559999999</c:v>
                </c:pt>
                <c:pt idx="16">
                  <c:v>2.4566439619999998</c:v>
                </c:pt>
                <c:pt idx="17">
                  <c:v>2.5511302680000001</c:v>
                </c:pt>
                <c:pt idx="18">
                  <c:v>2.6456165739999999</c:v>
                </c:pt>
                <c:pt idx="19">
                  <c:v>2.7401028809999999</c:v>
                </c:pt>
                <c:pt idx="20">
                  <c:v>2.8345891870000002</c:v>
                </c:pt>
                <c:pt idx="21">
                  <c:v>2.929075493</c:v>
                </c:pt>
                <c:pt idx="22">
                  <c:v>3.0235617989999999</c:v>
                </c:pt>
                <c:pt idx="23">
                  <c:v>3.1180481059999998</c:v>
                </c:pt>
                <c:pt idx="24">
                  <c:v>3.2125344120000001</c:v>
                </c:pt>
                <c:pt idx="25">
                  <c:v>3.307020718</c:v>
                </c:pt>
                <c:pt idx="26">
                  <c:v>3.4015070239999998</c:v>
                </c:pt>
                <c:pt idx="27">
                  <c:v>3.4959933310000002</c:v>
                </c:pt>
                <c:pt idx="28">
                  <c:v>3.5904796370000001</c:v>
                </c:pt>
                <c:pt idx="29">
                  <c:v>3.6849659429999999</c:v>
                </c:pt>
                <c:pt idx="30">
                  <c:v>3.7794522490000002</c:v>
                </c:pt>
                <c:pt idx="31">
                  <c:v>3.8739385550000001</c:v>
                </c:pt>
                <c:pt idx="32">
                  <c:v>3.968424862</c:v>
                </c:pt>
                <c:pt idx="33">
                  <c:v>4.0629111680000003</c:v>
                </c:pt>
                <c:pt idx="34">
                  <c:v>4.1573974739999997</c:v>
                </c:pt>
                <c:pt idx="35">
                  <c:v>4.25188378</c:v>
                </c:pt>
                <c:pt idx="36">
                  <c:v>4.3463700870000004</c:v>
                </c:pt>
                <c:pt idx="37">
                  <c:v>4.4408563929999998</c:v>
                </c:pt>
                <c:pt idx="38">
                  <c:v>4.5353426990000001</c:v>
                </c:pt>
                <c:pt idx="39">
                  <c:v>4.6298290050000004</c:v>
                </c:pt>
                <c:pt idx="40">
                  <c:v>4.7243153119999999</c:v>
                </c:pt>
                <c:pt idx="41">
                  <c:v>4.8188016180000002</c:v>
                </c:pt>
                <c:pt idx="42">
                  <c:v>4.9132879239999996</c:v>
                </c:pt>
                <c:pt idx="43">
                  <c:v>5.0077742299999999</c:v>
                </c:pt>
                <c:pt idx="44">
                  <c:v>5.1022605360000002</c:v>
                </c:pt>
                <c:pt idx="45">
                  <c:v>5.1967468429999997</c:v>
                </c:pt>
                <c:pt idx="46">
                  <c:v>5.291233149</c:v>
                </c:pt>
                <c:pt idx="47">
                  <c:v>5.3857194550000003</c:v>
                </c:pt>
                <c:pt idx="48">
                  <c:v>5.4802057609999997</c:v>
                </c:pt>
                <c:pt idx="49">
                  <c:v>5.5746920680000001</c:v>
                </c:pt>
                <c:pt idx="50">
                  <c:v>5.6691783740000004</c:v>
                </c:pt>
                <c:pt idx="51">
                  <c:v>5.7636646799999998</c:v>
                </c:pt>
                <c:pt idx="52">
                  <c:v>5.8581509860000001</c:v>
                </c:pt>
                <c:pt idx="53">
                  <c:v>5.9526372930000004</c:v>
                </c:pt>
                <c:pt idx="54">
                  <c:v>6.0471235989999998</c:v>
                </c:pt>
                <c:pt idx="55">
                  <c:v>6.1416099050000001</c:v>
                </c:pt>
                <c:pt idx="56">
                  <c:v>6.2360962109999996</c:v>
                </c:pt>
                <c:pt idx="57">
                  <c:v>6.3305825169999999</c:v>
                </c:pt>
                <c:pt idx="58">
                  <c:v>6.4250688240000002</c:v>
                </c:pt>
                <c:pt idx="59">
                  <c:v>6.5195551299999996</c:v>
                </c:pt>
                <c:pt idx="60">
                  <c:v>6.6140414359999999</c:v>
                </c:pt>
                <c:pt idx="61">
                  <c:v>6.7085277420000002</c:v>
                </c:pt>
                <c:pt idx="62">
                  <c:v>6.8030140489999997</c:v>
                </c:pt>
                <c:pt idx="63">
                  <c:v>6.897500355</c:v>
                </c:pt>
                <c:pt idx="64">
                  <c:v>6.9919866610000003</c:v>
                </c:pt>
                <c:pt idx="65">
                  <c:v>7.0864729669999997</c:v>
                </c:pt>
                <c:pt idx="66">
                  <c:v>7.1809592740000001</c:v>
                </c:pt>
                <c:pt idx="67">
                  <c:v>7.2754455800000004</c:v>
                </c:pt>
                <c:pt idx="68">
                  <c:v>7.3699318859999998</c:v>
                </c:pt>
                <c:pt idx="69">
                  <c:v>7.4644181920000001</c:v>
                </c:pt>
                <c:pt idx="70">
                  <c:v>7.5589044989999996</c:v>
                </c:pt>
                <c:pt idx="71">
                  <c:v>7.6533908049999999</c:v>
                </c:pt>
                <c:pt idx="72">
                  <c:v>7.7478771110000002</c:v>
                </c:pt>
                <c:pt idx="73">
                  <c:v>7.8423634169999996</c:v>
                </c:pt>
                <c:pt idx="74">
                  <c:v>7.9368497229999999</c:v>
                </c:pt>
                <c:pt idx="75">
                  <c:v>8.0313360300000003</c:v>
                </c:pt>
                <c:pt idx="76">
                  <c:v>8.1258223360000006</c:v>
                </c:pt>
                <c:pt idx="77">
                  <c:v>8.2203086420000009</c:v>
                </c:pt>
                <c:pt idx="78">
                  <c:v>8.3147949479999994</c:v>
                </c:pt>
                <c:pt idx="79">
                  <c:v>8.4092812549999998</c:v>
                </c:pt>
                <c:pt idx="80">
                  <c:v>8.5037675610000001</c:v>
                </c:pt>
                <c:pt idx="81">
                  <c:v>8.5982538670000004</c:v>
                </c:pt>
                <c:pt idx="82">
                  <c:v>8.6927401730000007</c:v>
                </c:pt>
                <c:pt idx="83">
                  <c:v>8.7872264799999993</c:v>
                </c:pt>
                <c:pt idx="84">
                  <c:v>8.8817127859999996</c:v>
                </c:pt>
                <c:pt idx="85">
                  <c:v>8.9761990919999999</c:v>
                </c:pt>
                <c:pt idx="86">
                  <c:v>9.0706853980000002</c:v>
                </c:pt>
                <c:pt idx="87">
                  <c:v>9.1651717040000005</c:v>
                </c:pt>
                <c:pt idx="88">
                  <c:v>9.2596580110000009</c:v>
                </c:pt>
                <c:pt idx="89">
                  <c:v>9.3541443169999994</c:v>
                </c:pt>
                <c:pt idx="90">
                  <c:v>9.4486306229999997</c:v>
                </c:pt>
                <c:pt idx="91">
                  <c:v>9.543116929</c:v>
                </c:pt>
                <c:pt idx="92">
                  <c:v>9.6376032360000004</c:v>
                </c:pt>
                <c:pt idx="93">
                  <c:v>9.7320895420000006</c:v>
                </c:pt>
                <c:pt idx="94">
                  <c:v>9.8265758479999992</c:v>
                </c:pt>
                <c:pt idx="95">
                  <c:v>9.9210621539999995</c:v>
                </c:pt>
                <c:pt idx="96">
                  <c:v>10.01554846</c:v>
                </c:pt>
                <c:pt idx="97">
                  <c:v>10.11003477</c:v>
                </c:pt>
                <c:pt idx="98">
                  <c:v>10.20452107</c:v>
                </c:pt>
                <c:pt idx="99">
                  <c:v>10.299007380000001</c:v>
                </c:pt>
                <c:pt idx="100">
                  <c:v>10.39349369</c:v>
                </c:pt>
                <c:pt idx="101">
                  <c:v>10.487979989999999</c:v>
                </c:pt>
                <c:pt idx="102">
                  <c:v>10.5824663</c:v>
                </c:pt>
                <c:pt idx="103">
                  <c:v>10.6769526</c:v>
                </c:pt>
                <c:pt idx="104">
                  <c:v>10.771438910000001</c:v>
                </c:pt>
                <c:pt idx="105">
                  <c:v>10.865925219999999</c:v>
                </c:pt>
                <c:pt idx="106">
                  <c:v>10.960411519999999</c:v>
                </c:pt>
                <c:pt idx="107">
                  <c:v>11.05489783</c:v>
                </c:pt>
                <c:pt idx="108">
                  <c:v>11.14938414</c:v>
                </c:pt>
                <c:pt idx="109">
                  <c:v>11.24387044</c:v>
                </c:pt>
                <c:pt idx="110">
                  <c:v>11.338356750000001</c:v>
                </c:pt>
                <c:pt idx="111">
                  <c:v>11.432843050000001</c:v>
                </c:pt>
                <c:pt idx="112">
                  <c:v>11.52732936</c:v>
                </c:pt>
                <c:pt idx="113">
                  <c:v>11.62181567</c:v>
                </c:pt>
                <c:pt idx="114">
                  <c:v>11.71630197</c:v>
                </c:pt>
                <c:pt idx="115">
                  <c:v>11.810788280000001</c:v>
                </c:pt>
                <c:pt idx="116">
                  <c:v>11.905274589999999</c:v>
                </c:pt>
                <c:pt idx="117">
                  <c:v>11.999760889999999</c:v>
                </c:pt>
                <c:pt idx="118">
                  <c:v>12.0942472</c:v>
                </c:pt>
                <c:pt idx="119">
                  <c:v>12.1887335</c:v>
                </c:pt>
                <c:pt idx="120">
                  <c:v>12.28321981</c:v>
                </c:pt>
                <c:pt idx="121">
                  <c:v>12.377706119999999</c:v>
                </c:pt>
                <c:pt idx="122">
                  <c:v>12.472192420000001</c:v>
                </c:pt>
                <c:pt idx="123">
                  <c:v>12.56667873</c:v>
                </c:pt>
                <c:pt idx="124">
                  <c:v>12.661165029999999</c:v>
                </c:pt>
                <c:pt idx="125">
                  <c:v>12.75565134</c:v>
                </c:pt>
                <c:pt idx="126">
                  <c:v>12.850137650000001</c:v>
                </c:pt>
                <c:pt idx="127">
                  <c:v>12.94462395</c:v>
                </c:pt>
                <c:pt idx="128">
                  <c:v>13.039110259999999</c:v>
                </c:pt>
                <c:pt idx="129">
                  <c:v>13.13359657</c:v>
                </c:pt>
                <c:pt idx="130">
                  <c:v>13.22808287</c:v>
                </c:pt>
                <c:pt idx="131">
                  <c:v>13.32256918</c:v>
                </c:pt>
                <c:pt idx="132">
                  <c:v>13.41705548</c:v>
                </c:pt>
                <c:pt idx="133">
                  <c:v>13.511541790000001</c:v>
                </c:pt>
                <c:pt idx="134">
                  <c:v>13.6060281</c:v>
                </c:pt>
                <c:pt idx="135">
                  <c:v>13.700514399999999</c:v>
                </c:pt>
                <c:pt idx="136">
                  <c:v>13.79500071</c:v>
                </c:pt>
                <c:pt idx="137">
                  <c:v>13.889487020000001</c:v>
                </c:pt>
                <c:pt idx="138">
                  <c:v>13.98397332</c:v>
                </c:pt>
                <c:pt idx="139">
                  <c:v>14.078459629999999</c:v>
                </c:pt>
                <c:pt idx="140">
                  <c:v>14.172945929999999</c:v>
                </c:pt>
                <c:pt idx="141">
                  <c:v>14.26743224</c:v>
                </c:pt>
                <c:pt idx="142">
                  <c:v>14.36191855</c:v>
                </c:pt>
                <c:pt idx="143">
                  <c:v>14.45640485</c:v>
                </c:pt>
                <c:pt idx="144">
                  <c:v>14.550891160000001</c:v>
                </c:pt>
                <c:pt idx="145">
                  <c:v>14.64537747</c:v>
                </c:pt>
                <c:pt idx="146">
                  <c:v>14.739863769999999</c:v>
                </c:pt>
                <c:pt idx="147">
                  <c:v>14.83435008</c:v>
                </c:pt>
                <c:pt idx="148">
                  <c:v>14.92883638</c:v>
                </c:pt>
                <c:pt idx="149">
                  <c:v>15.023322690000001</c:v>
                </c:pt>
                <c:pt idx="150">
                  <c:v>15.117808999999999</c:v>
                </c:pt>
                <c:pt idx="151">
                  <c:v>15.212295299999999</c:v>
                </c:pt>
              </c:numCache>
            </c:numRef>
          </c:xVal>
          <c:yVal>
            <c:numRef>
              <c:f>Sheet1!$J$2:$J$153</c:f>
              <c:numCache>
                <c:formatCode>General</c:formatCode>
                <c:ptCount val="152"/>
                <c:pt idx="0">
                  <c:v>-1.08731</c:v>
                </c:pt>
                <c:pt idx="1">
                  <c:v>-1.1197999999999999</c:v>
                </c:pt>
                <c:pt idx="2">
                  <c:v>-1.14002</c:v>
                </c:pt>
                <c:pt idx="3">
                  <c:v>-1.1515299999999999</c:v>
                </c:pt>
                <c:pt idx="4">
                  <c:v>-1.1567700000000001</c:v>
                </c:pt>
                <c:pt idx="5">
                  <c:v>-1.1574800000000001</c:v>
                </c:pt>
                <c:pt idx="6">
                  <c:v>-1.1549</c:v>
                </c:pt>
                <c:pt idx="7">
                  <c:v>-1.14995</c:v>
                </c:pt>
                <c:pt idx="8">
                  <c:v>-1.1432899999999999</c:v>
                </c:pt>
                <c:pt idx="9">
                  <c:v>-1.1354200000000001</c:v>
                </c:pt>
                <c:pt idx="10">
                  <c:v>-1.12673</c:v>
                </c:pt>
                <c:pt idx="11">
                  <c:v>-1.1174999999999999</c:v>
                </c:pt>
                <c:pt idx="12">
                  <c:v>-1.1079300000000001</c:v>
                </c:pt>
                <c:pt idx="13">
                  <c:v>-1.0982000000000001</c:v>
                </c:pt>
                <c:pt idx="14">
                  <c:v>-1.08843</c:v>
                </c:pt>
                <c:pt idx="15">
                  <c:v>-1.0787199999999999</c:v>
                </c:pt>
                <c:pt idx="16">
                  <c:v>-1.06915</c:v>
                </c:pt>
                <c:pt idx="17">
                  <c:v>-1.0597799999999999</c:v>
                </c:pt>
                <c:pt idx="18">
                  <c:v>-1.0506599999999999</c:v>
                </c:pt>
                <c:pt idx="19">
                  <c:v>-1.04182</c:v>
                </c:pt>
                <c:pt idx="20">
                  <c:v>-1.03329</c:v>
                </c:pt>
                <c:pt idx="21">
                  <c:v>-1.0250900000000001</c:v>
                </c:pt>
                <c:pt idx="22">
                  <c:v>-1.01722</c:v>
                </c:pt>
                <c:pt idx="23">
                  <c:v>-1.00969</c:v>
                </c:pt>
                <c:pt idx="24">
                  <c:v>-1.0024999999999999</c:v>
                </c:pt>
                <c:pt idx="25">
                  <c:v>-0.99565000000000003</c:v>
                </c:pt>
                <c:pt idx="26">
                  <c:v>-0.98914999999999997</c:v>
                </c:pt>
                <c:pt idx="27">
                  <c:v>-0.98299000000000003</c:v>
                </c:pt>
                <c:pt idx="28">
                  <c:v>-0.97716000000000003</c:v>
                </c:pt>
                <c:pt idx="29">
                  <c:v>-0.97165999999999997</c:v>
                </c:pt>
                <c:pt idx="30">
                  <c:v>-0.96648999999999996</c:v>
                </c:pt>
                <c:pt idx="31">
                  <c:v>-0.96164000000000005</c:v>
                </c:pt>
                <c:pt idx="32">
                  <c:v>-0.95711999999999997</c:v>
                </c:pt>
                <c:pt idx="33">
                  <c:v>-0.95289999999999997</c:v>
                </c:pt>
                <c:pt idx="34">
                  <c:v>-0.94899999999999995</c:v>
                </c:pt>
                <c:pt idx="35">
                  <c:v>-0.94540000000000002</c:v>
                </c:pt>
                <c:pt idx="36">
                  <c:v>-0.94210000000000005</c:v>
                </c:pt>
                <c:pt idx="37">
                  <c:v>-0.93910000000000005</c:v>
                </c:pt>
                <c:pt idx="38">
                  <c:v>-0.93637999999999999</c:v>
                </c:pt>
                <c:pt idx="39">
                  <c:v>-0.93394999999999995</c:v>
                </c:pt>
                <c:pt idx="40">
                  <c:v>-0.93179000000000001</c:v>
                </c:pt>
                <c:pt idx="41">
                  <c:v>-0.92989999999999995</c:v>
                </c:pt>
                <c:pt idx="42">
                  <c:v>-0.92827999999999999</c:v>
                </c:pt>
                <c:pt idx="43">
                  <c:v>-0.92691000000000001</c:v>
                </c:pt>
                <c:pt idx="44">
                  <c:v>-0.92579999999999996</c:v>
                </c:pt>
                <c:pt idx="45">
                  <c:v>-0.92491999999999996</c:v>
                </c:pt>
                <c:pt idx="46">
                  <c:v>-0.92428999999999994</c:v>
                </c:pt>
                <c:pt idx="47">
                  <c:v>-0.92388000000000003</c:v>
                </c:pt>
                <c:pt idx="48">
                  <c:v>-0.92369999999999997</c:v>
                </c:pt>
                <c:pt idx="49">
                  <c:v>-0.92373000000000005</c:v>
                </c:pt>
                <c:pt idx="50">
                  <c:v>-0.92396999999999996</c:v>
                </c:pt>
                <c:pt idx="51">
                  <c:v>-0.92440999999999995</c:v>
                </c:pt>
                <c:pt idx="52">
                  <c:v>-0.92503999999999997</c:v>
                </c:pt>
                <c:pt idx="53">
                  <c:v>-0.92584999999999995</c:v>
                </c:pt>
                <c:pt idx="54">
                  <c:v>-0.92684999999999995</c:v>
                </c:pt>
                <c:pt idx="55">
                  <c:v>-0.92800000000000005</c:v>
                </c:pt>
                <c:pt idx="56">
                  <c:v>-0.92932000000000003</c:v>
                </c:pt>
                <c:pt idx="57">
                  <c:v>-0.93079000000000001</c:v>
                </c:pt>
                <c:pt idx="58">
                  <c:v>-0.93240000000000001</c:v>
                </c:pt>
                <c:pt idx="59">
                  <c:v>-0.93415000000000004</c:v>
                </c:pt>
                <c:pt idx="60">
                  <c:v>-0.93603000000000003</c:v>
                </c:pt>
                <c:pt idx="61">
                  <c:v>-0.93803000000000003</c:v>
                </c:pt>
                <c:pt idx="62">
                  <c:v>-0.94013999999999998</c:v>
                </c:pt>
                <c:pt idx="63">
                  <c:v>-0.94811000000000001</c:v>
                </c:pt>
                <c:pt idx="64">
                  <c:v>-0.94467000000000001</c:v>
                </c:pt>
                <c:pt idx="65">
                  <c:v>-0.94706999999999997</c:v>
                </c:pt>
                <c:pt idx="66">
                  <c:v>-0.94955999999999996</c:v>
                </c:pt>
                <c:pt idx="67">
                  <c:v>-0.95213000000000003</c:v>
                </c:pt>
                <c:pt idx="68">
                  <c:v>-0.95477999999999996</c:v>
                </c:pt>
                <c:pt idx="69">
                  <c:v>-0.95748999999999995</c:v>
                </c:pt>
                <c:pt idx="70">
                  <c:v>-0.96026</c:v>
                </c:pt>
                <c:pt idx="71">
                  <c:v>-0.96308000000000005</c:v>
                </c:pt>
                <c:pt idx="72">
                  <c:v>-0.97267999999999999</c:v>
                </c:pt>
                <c:pt idx="73">
                  <c:v>-0.97545000000000004</c:v>
                </c:pt>
                <c:pt idx="74">
                  <c:v>-0.97823000000000004</c:v>
                </c:pt>
                <c:pt idx="75">
                  <c:v>-0.98102999999999996</c:v>
                </c:pt>
                <c:pt idx="76">
                  <c:v>-0.98384000000000005</c:v>
                </c:pt>
                <c:pt idx="77">
                  <c:v>-0.98099000000000003</c:v>
                </c:pt>
                <c:pt idx="78">
                  <c:v>-0.98409000000000002</c:v>
                </c:pt>
                <c:pt idx="79">
                  <c:v>-0.98723000000000005</c:v>
                </c:pt>
                <c:pt idx="80">
                  <c:v>-0.99038000000000004</c:v>
                </c:pt>
                <c:pt idx="81">
                  <c:v>-0.99356</c:v>
                </c:pt>
                <c:pt idx="82">
                  <c:v>-0.99675000000000002</c:v>
                </c:pt>
                <c:pt idx="83">
                  <c:v>-0.99995999999999996</c:v>
                </c:pt>
                <c:pt idx="84">
                  <c:v>-1.00319</c:v>
                </c:pt>
                <c:pt idx="85">
                  <c:v>-1.0064299999999999</c:v>
                </c:pt>
                <c:pt idx="86">
                  <c:v>-1.00969</c:v>
                </c:pt>
                <c:pt idx="87">
                  <c:v>-1.01295</c:v>
                </c:pt>
                <c:pt idx="88">
                  <c:v>-1.01623</c:v>
                </c:pt>
                <c:pt idx="89">
                  <c:v>-1.0195099999999999</c:v>
                </c:pt>
                <c:pt idx="90">
                  <c:v>-1.02281</c:v>
                </c:pt>
                <c:pt idx="91">
                  <c:v>-1.0261100000000001</c:v>
                </c:pt>
                <c:pt idx="92">
                  <c:v>-1.02942</c:v>
                </c:pt>
                <c:pt idx="93">
                  <c:v>-1.03274</c:v>
                </c:pt>
                <c:pt idx="94">
                  <c:v>-1.03606</c:v>
                </c:pt>
                <c:pt idx="95">
                  <c:v>-1.03939</c:v>
                </c:pt>
                <c:pt idx="96">
                  <c:v>-1.0427299999999999</c:v>
                </c:pt>
                <c:pt idx="97">
                  <c:v>-1.0460700000000001</c:v>
                </c:pt>
                <c:pt idx="98">
                  <c:v>-1.04941</c:v>
                </c:pt>
                <c:pt idx="99">
                  <c:v>-1.05277</c:v>
                </c:pt>
                <c:pt idx="100">
                  <c:v>-1.05613</c:v>
                </c:pt>
                <c:pt idx="101">
                  <c:v>-1.05949</c:v>
                </c:pt>
                <c:pt idx="102">
                  <c:v>-1.0636099999999999</c:v>
                </c:pt>
                <c:pt idx="103">
                  <c:v>-1.0662400000000001</c:v>
                </c:pt>
                <c:pt idx="104">
                  <c:v>-1.06962</c:v>
                </c:pt>
                <c:pt idx="105">
                  <c:v>-1.073</c:v>
                </c:pt>
                <c:pt idx="106">
                  <c:v>-1.07639</c:v>
                </c:pt>
                <c:pt idx="107">
                  <c:v>-1.07979</c:v>
                </c:pt>
                <c:pt idx="108">
                  <c:v>-1.0831900000000001</c:v>
                </c:pt>
                <c:pt idx="109">
                  <c:v>-1.0866</c:v>
                </c:pt>
                <c:pt idx="110">
                  <c:v>-1.0900099999999999</c:v>
                </c:pt>
                <c:pt idx="111">
                  <c:v>-1.0934299999999999</c:v>
                </c:pt>
                <c:pt idx="112">
                  <c:v>-1.0968599999999999</c:v>
                </c:pt>
                <c:pt idx="113">
                  <c:v>-1.10029</c:v>
                </c:pt>
                <c:pt idx="114">
                  <c:v>-1.10372</c:v>
                </c:pt>
                <c:pt idx="115">
                  <c:v>-1.1071599999999999</c:v>
                </c:pt>
                <c:pt idx="116">
                  <c:v>-1.1106100000000001</c:v>
                </c:pt>
                <c:pt idx="117">
                  <c:v>-1.1140600000000001</c:v>
                </c:pt>
                <c:pt idx="118">
                  <c:v>-1.11751</c:v>
                </c:pt>
                <c:pt idx="119">
                  <c:v>-1.1209800000000001</c:v>
                </c:pt>
                <c:pt idx="120">
                  <c:v>-1.1244400000000001</c:v>
                </c:pt>
                <c:pt idx="121">
                  <c:v>-1.12791</c:v>
                </c:pt>
                <c:pt idx="122">
                  <c:v>-1.1313899999999999</c:v>
                </c:pt>
                <c:pt idx="123">
                  <c:v>-1.13487</c:v>
                </c:pt>
                <c:pt idx="124">
                  <c:v>-1.13836</c:v>
                </c:pt>
                <c:pt idx="125">
                  <c:v>-1.14185</c:v>
                </c:pt>
                <c:pt idx="126">
                  <c:v>-1.1453500000000001</c:v>
                </c:pt>
                <c:pt idx="127">
                  <c:v>-1.1488499999999999</c:v>
                </c:pt>
                <c:pt idx="128">
                  <c:v>-1.1523600000000001</c:v>
                </c:pt>
                <c:pt idx="129">
                  <c:v>-1.15587</c:v>
                </c:pt>
                <c:pt idx="130">
                  <c:v>-1.1593899999999999</c:v>
                </c:pt>
                <c:pt idx="131">
                  <c:v>-1.1629100000000001</c:v>
                </c:pt>
                <c:pt idx="132">
                  <c:v>-1.1664300000000001</c:v>
                </c:pt>
                <c:pt idx="133">
                  <c:v>-1.1699600000000001</c:v>
                </c:pt>
                <c:pt idx="134">
                  <c:v>-1.1734899999999999</c:v>
                </c:pt>
                <c:pt idx="135">
                  <c:v>-1.17703</c:v>
                </c:pt>
                <c:pt idx="136">
                  <c:v>-1.1805699999999999</c:v>
                </c:pt>
                <c:pt idx="137">
                  <c:v>-1.1841200000000001</c:v>
                </c:pt>
                <c:pt idx="138">
                  <c:v>-1.18767</c:v>
                </c:pt>
                <c:pt idx="139">
                  <c:v>-1.1912199999999999</c:v>
                </c:pt>
                <c:pt idx="140">
                  <c:v>-1.19478</c:v>
                </c:pt>
                <c:pt idx="141">
                  <c:v>-1.19834</c:v>
                </c:pt>
                <c:pt idx="142">
                  <c:v>-1.20191</c:v>
                </c:pt>
                <c:pt idx="143">
                  <c:v>-1.2054800000000001</c:v>
                </c:pt>
                <c:pt idx="144">
                  <c:v>-1.20905</c:v>
                </c:pt>
                <c:pt idx="145">
                  <c:v>-1.2126300000000001</c:v>
                </c:pt>
                <c:pt idx="146">
                  <c:v>-1.21621</c:v>
                </c:pt>
                <c:pt idx="147">
                  <c:v>-1.2197899999999999</c:v>
                </c:pt>
                <c:pt idx="148">
                  <c:v>-1.2233700000000001</c:v>
                </c:pt>
                <c:pt idx="149">
                  <c:v>-1.2269600000000001</c:v>
                </c:pt>
                <c:pt idx="150">
                  <c:v>-1.2305600000000001</c:v>
                </c:pt>
                <c:pt idx="151">
                  <c:v>-1.2341500000000001</c:v>
                </c:pt>
              </c:numCache>
            </c:numRef>
          </c:yVal>
          <c:smooth val="1"/>
          <c:extLst>
            <c:ext xmlns:c16="http://schemas.microsoft.com/office/drawing/2014/chart" uri="{C3380CC4-5D6E-409C-BE32-E72D297353CC}">
              <c16:uniqueId val="{00000007-D523-44D6-8A0D-DF913C15DE6C}"/>
            </c:ext>
          </c:extLst>
        </c:ser>
        <c:ser>
          <c:idx val="5"/>
          <c:order val="4"/>
          <c:tx>
            <c:strRef>
              <c:f>Sheet1!$B$1</c:f>
              <c:strCache>
                <c:ptCount val="1"/>
                <c:pt idx="0">
                  <c:v>Kurokawa(2019)</c:v>
                </c:pt>
              </c:strCache>
            </c:strRef>
          </c:tx>
          <c:spPr>
            <a:ln w="12700" cap="rnd">
              <a:solidFill>
                <a:schemeClr val="tx1"/>
              </a:solidFill>
              <a:prstDash val="solid"/>
              <a:round/>
            </a:ln>
            <a:effectLst/>
          </c:spPr>
          <c:marker>
            <c:symbol val="circle"/>
            <c:size val="2"/>
            <c:spPr>
              <a:solidFill>
                <a:schemeClr val="accent1"/>
              </a:solidFill>
              <a:ln w="12700">
                <a:solidFill>
                  <a:schemeClr val="tx1"/>
                </a:solidFill>
                <a:prstDash val="sysDash"/>
              </a:ln>
              <a:effectLst/>
            </c:spPr>
          </c:marker>
          <c:xVal>
            <c:numRef>
              <c:f>Sheet1!$A$2:$A$45</c:f>
              <c:numCache>
                <c:formatCode>General</c:formatCode>
                <c:ptCount val="44"/>
                <c:pt idx="0">
                  <c:v>0.5</c:v>
                </c:pt>
                <c:pt idx="1">
                  <c:v>0.8</c:v>
                </c:pt>
                <c:pt idx="2">
                  <c:v>1</c:v>
                </c:pt>
                <c:pt idx="3">
                  <c:v>1.2</c:v>
                </c:pt>
                <c:pt idx="4">
                  <c:v>1.4</c:v>
                </c:pt>
                <c:pt idx="5">
                  <c:v>1.4011</c:v>
                </c:pt>
                <c:pt idx="6">
                  <c:v>1.6</c:v>
                </c:pt>
                <c:pt idx="7">
                  <c:v>1.8</c:v>
                </c:pt>
                <c:pt idx="8">
                  <c:v>1.9</c:v>
                </c:pt>
                <c:pt idx="9">
                  <c:v>2</c:v>
                </c:pt>
                <c:pt idx="10">
                  <c:v>2.1</c:v>
                </c:pt>
                <c:pt idx="11">
                  <c:v>2.2000000000000002</c:v>
                </c:pt>
                <c:pt idx="12">
                  <c:v>2.4</c:v>
                </c:pt>
                <c:pt idx="13">
                  <c:v>2.5</c:v>
                </c:pt>
                <c:pt idx="14">
                  <c:v>2.6</c:v>
                </c:pt>
                <c:pt idx="15">
                  <c:v>2.7</c:v>
                </c:pt>
                <c:pt idx="16">
                  <c:v>2.8</c:v>
                </c:pt>
                <c:pt idx="17">
                  <c:v>2.9</c:v>
                </c:pt>
                <c:pt idx="18">
                  <c:v>3</c:v>
                </c:pt>
                <c:pt idx="19">
                  <c:v>3.1</c:v>
                </c:pt>
                <c:pt idx="20">
                  <c:v>3.2</c:v>
                </c:pt>
                <c:pt idx="21">
                  <c:v>3.3</c:v>
                </c:pt>
                <c:pt idx="22">
                  <c:v>3.4</c:v>
                </c:pt>
                <c:pt idx="23">
                  <c:v>3.5</c:v>
                </c:pt>
                <c:pt idx="24">
                  <c:v>3.8</c:v>
                </c:pt>
                <c:pt idx="25">
                  <c:v>4</c:v>
                </c:pt>
                <c:pt idx="26">
                  <c:v>4.2</c:v>
                </c:pt>
                <c:pt idx="27">
                  <c:v>4.4000000000000004</c:v>
                </c:pt>
                <c:pt idx="28">
                  <c:v>4.5</c:v>
                </c:pt>
                <c:pt idx="29">
                  <c:v>4.5999999999999996</c:v>
                </c:pt>
                <c:pt idx="30">
                  <c:v>5</c:v>
                </c:pt>
                <c:pt idx="31">
                  <c:v>5.5</c:v>
                </c:pt>
                <c:pt idx="32">
                  <c:v>5.7</c:v>
                </c:pt>
                <c:pt idx="33">
                  <c:v>5.8</c:v>
                </c:pt>
                <c:pt idx="34">
                  <c:v>6</c:v>
                </c:pt>
                <c:pt idx="35">
                  <c:v>6.1</c:v>
                </c:pt>
                <c:pt idx="36">
                  <c:v>6.2</c:v>
                </c:pt>
                <c:pt idx="37">
                  <c:v>7</c:v>
                </c:pt>
                <c:pt idx="38">
                  <c:v>8</c:v>
                </c:pt>
                <c:pt idx="39">
                  <c:v>9</c:v>
                </c:pt>
                <c:pt idx="40">
                  <c:v>10</c:v>
                </c:pt>
                <c:pt idx="41">
                  <c:v>11</c:v>
                </c:pt>
                <c:pt idx="42">
                  <c:v>12</c:v>
                </c:pt>
                <c:pt idx="43">
                  <c:v>13</c:v>
                </c:pt>
              </c:numCache>
            </c:numRef>
          </c:xVal>
          <c:yVal>
            <c:numRef>
              <c:f>Sheet1!$B$2:$B$45</c:f>
              <c:numCache>
                <c:formatCode>General</c:formatCode>
                <c:ptCount val="44"/>
                <c:pt idx="0">
                  <c:v>-0.52663613300000001</c:v>
                </c:pt>
                <c:pt idx="1">
                  <c:v>-1.020055221</c:v>
                </c:pt>
                <c:pt idx="2">
                  <c:v>-1.124538673</c:v>
                </c:pt>
                <c:pt idx="3">
                  <c:v>-1.1649344509999999</c:v>
                </c:pt>
                <c:pt idx="4">
                  <c:v>-1.174475089</c:v>
                </c:pt>
                <c:pt idx="5">
                  <c:v>-1.174475307</c:v>
                </c:pt>
                <c:pt idx="6">
                  <c:v>-1.168582861</c:v>
                </c:pt>
                <c:pt idx="7">
                  <c:v>-1.1550683049999999</c:v>
                </c:pt>
                <c:pt idx="8">
                  <c:v>-1.1468502949999999</c:v>
                </c:pt>
                <c:pt idx="9">
                  <c:v>-1.1381325819999999</c:v>
                </c:pt>
                <c:pt idx="10">
                  <c:v>-1.1291634850000001</c:v>
                </c:pt>
                <c:pt idx="11">
                  <c:v>-1.1201317879999999</c:v>
                </c:pt>
                <c:pt idx="12">
                  <c:v>-1.1024223150000001</c:v>
                </c:pt>
                <c:pt idx="13">
                  <c:v>-1.0939378559999999</c:v>
                </c:pt>
                <c:pt idx="14">
                  <c:v>-1.085790979</c:v>
                </c:pt>
                <c:pt idx="15">
                  <c:v>-1.078028242</c:v>
                </c:pt>
                <c:pt idx="16">
                  <c:v>-1.0706830060000001</c:v>
                </c:pt>
                <c:pt idx="17">
                  <c:v>-1.0637777960000001</c:v>
                </c:pt>
                <c:pt idx="18">
                  <c:v>-1.0573260710000001</c:v>
                </c:pt>
                <c:pt idx="19">
                  <c:v>-1.0513335880000001</c:v>
                </c:pt>
                <c:pt idx="20">
                  <c:v>-1.0457994909999999</c:v>
                </c:pt>
                <c:pt idx="21">
                  <c:v>-1.0407172090000001</c:v>
                </c:pt>
                <c:pt idx="22">
                  <c:v>-1.036075251</c:v>
                </c:pt>
                <c:pt idx="23">
                  <c:v>-1.031857953</c:v>
                </c:pt>
                <c:pt idx="24">
                  <c:v>-1.0215496980000001</c:v>
                </c:pt>
                <c:pt idx="25">
                  <c:v>-1.016390175</c:v>
                </c:pt>
                <c:pt idx="26">
                  <c:v>-1.0123598979999999</c:v>
                </c:pt>
                <c:pt idx="27">
                  <c:v>-1.009256468</c:v>
                </c:pt>
                <c:pt idx="28">
                  <c:v>-1.0079936860000001</c:v>
                </c:pt>
                <c:pt idx="29">
                  <c:v>-1.0068951859999999</c:v>
                </c:pt>
                <c:pt idx="30">
                  <c:v>-1.0037856359999999</c:v>
                </c:pt>
                <c:pt idx="31">
                  <c:v>-1.0017745680000001</c:v>
                </c:pt>
                <c:pt idx="32">
                  <c:v>-1.0013113330000001</c:v>
                </c:pt>
                <c:pt idx="33">
                  <c:v>-1.0011278729999999</c:v>
                </c:pt>
                <c:pt idx="34">
                  <c:v>-1.000835702</c:v>
                </c:pt>
                <c:pt idx="35">
                  <c:v>-1.0007200839999999</c:v>
                </c:pt>
                <c:pt idx="36">
                  <c:v>-1.0006209610000001</c:v>
                </c:pt>
                <c:pt idx="37">
                  <c:v>-1.000197913</c:v>
                </c:pt>
                <c:pt idx="38">
                  <c:v>-1.000055605</c:v>
                </c:pt>
                <c:pt idx="39">
                  <c:v>-1.0000197820000001</c:v>
                </c:pt>
                <c:pt idx="40">
                  <c:v>-1.0000087559999999</c:v>
                </c:pt>
                <c:pt idx="41">
                  <c:v>-1.000004506</c:v>
                </c:pt>
                <c:pt idx="42">
                  <c:v>-1.0000025459999999</c:v>
                </c:pt>
                <c:pt idx="43">
                  <c:v>-1.0000015289999999</c:v>
                </c:pt>
              </c:numCache>
            </c:numRef>
          </c:yVal>
          <c:smooth val="1"/>
          <c:extLst>
            <c:ext xmlns:c16="http://schemas.microsoft.com/office/drawing/2014/chart" uri="{C3380CC4-5D6E-409C-BE32-E72D297353CC}">
              <c16:uniqueId val="{00000008-D523-44D6-8A0D-DF913C15DE6C}"/>
            </c:ext>
          </c:extLst>
        </c:ser>
        <c:dLbls>
          <c:showLegendKey val="0"/>
          <c:showVal val="0"/>
          <c:showCatName val="0"/>
          <c:showSerName val="0"/>
          <c:showPercent val="0"/>
          <c:showBubbleSize val="0"/>
        </c:dLbls>
        <c:axId val="702694200"/>
        <c:axId val="702690592"/>
      </c:scatterChart>
      <c:valAx>
        <c:axId val="702694200"/>
        <c:scaling>
          <c:orientation val="minMax"/>
          <c:max val="10"/>
          <c:min val="0"/>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330" b="0" i="0" u="none" strike="noStrike" kern="1200" baseline="0">
                    <a:solidFill>
                      <a:schemeClr val="tx1"/>
                    </a:solidFill>
                    <a:latin typeface="+mn-lt"/>
                    <a:ea typeface="+mn-ea"/>
                    <a:cs typeface="+mn-cs"/>
                  </a:defRPr>
                </a:pPr>
                <a:r>
                  <a:rPr lang="ja-JP" altLang="en-US" dirty="0">
                    <a:solidFill>
                      <a:schemeClr val="tx1"/>
                    </a:solidFill>
                  </a:rPr>
                  <a:t>核間距離</a:t>
                </a:r>
                <a:r>
                  <a:rPr lang="en-US" altLang="ja-JP" dirty="0">
                    <a:solidFill>
                      <a:schemeClr val="tx1"/>
                    </a:solidFill>
                  </a:rPr>
                  <a:t>(Bohr)</a:t>
                </a:r>
                <a:endParaRPr lang="ja-JP" altLang="en-US" dirty="0">
                  <a:solidFill>
                    <a:schemeClr val="tx1"/>
                  </a:solidFill>
                </a:endParaRPr>
              </a:p>
            </c:rich>
          </c:tx>
          <c:overlay val="0"/>
          <c:spPr>
            <a:noFill/>
            <a:ln>
              <a:noFill/>
            </a:ln>
            <a:effectLst/>
          </c:spPr>
          <c:txPr>
            <a:bodyPr rot="0" spcFirstLastPara="1" vertOverflow="ellipsis" vert="horz" wrap="square" anchor="ctr" anchorCtr="1"/>
            <a:lstStyle/>
            <a:p>
              <a:pPr>
                <a:defRPr sz="1330" b="0" i="0" u="none" strike="noStrike" kern="1200" baseline="0">
                  <a:solidFill>
                    <a:schemeClr val="tx1"/>
                  </a:solidFill>
                  <a:latin typeface="+mn-lt"/>
                  <a:ea typeface="+mn-ea"/>
                  <a:cs typeface="+mn-cs"/>
                </a:defRPr>
              </a:pPr>
              <a:endParaRPr lang="ja-JP"/>
            </a:p>
          </c:txPr>
        </c:title>
        <c:numFmt formatCode="General" sourceLinked="1"/>
        <c:majorTickMark val="none"/>
        <c:minorTickMark val="none"/>
        <c:tickLblPos val="nextTo"/>
        <c:spPr>
          <a:noFill/>
          <a:ln w="19050" cap="flat" cmpd="sng" algn="ctr">
            <a:solidFill>
              <a:schemeClr val="tx1"/>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ja-JP"/>
          </a:p>
        </c:txPr>
        <c:crossAx val="702690592"/>
        <c:crossesAt val="-1.4"/>
        <c:crossBetween val="midCat"/>
      </c:valAx>
      <c:valAx>
        <c:axId val="702690592"/>
        <c:scaling>
          <c:orientation val="minMax"/>
          <c:max val="-0.5"/>
          <c:min val="-1.2"/>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330" b="0" i="0" u="none" strike="noStrike" kern="1200" baseline="0">
                    <a:solidFill>
                      <a:schemeClr val="tx1"/>
                    </a:solidFill>
                    <a:latin typeface="+mn-lt"/>
                    <a:ea typeface="+mn-ea"/>
                    <a:cs typeface="+mn-cs"/>
                  </a:defRPr>
                </a:pPr>
                <a:r>
                  <a:rPr lang="ja-JP" altLang="en-US" dirty="0">
                    <a:solidFill>
                      <a:schemeClr val="tx1"/>
                    </a:solidFill>
                  </a:rPr>
                  <a:t>全エネルギー</a:t>
                </a:r>
                <a:r>
                  <a:rPr lang="en-US" altLang="ja-JP" dirty="0">
                    <a:solidFill>
                      <a:schemeClr val="tx1"/>
                    </a:solidFill>
                  </a:rPr>
                  <a:t>(Hartree)</a:t>
                </a:r>
                <a:endParaRPr lang="ja-JP" altLang="en-US" dirty="0">
                  <a:solidFill>
                    <a:schemeClr val="tx1"/>
                  </a:solidFill>
                </a:endParaRPr>
              </a:p>
            </c:rich>
          </c:tx>
          <c:overlay val="0"/>
          <c:spPr>
            <a:noFill/>
            <a:ln>
              <a:noFill/>
            </a:ln>
            <a:effectLst/>
          </c:spPr>
          <c:txPr>
            <a:bodyPr rot="-5400000" spcFirstLastPara="1" vertOverflow="ellipsis" vert="horz" wrap="square" anchor="ctr" anchorCtr="1"/>
            <a:lstStyle/>
            <a:p>
              <a:pPr>
                <a:defRPr sz="1330" b="0" i="0" u="none" strike="noStrike" kern="1200" baseline="0">
                  <a:solidFill>
                    <a:schemeClr val="tx1"/>
                  </a:solidFill>
                  <a:latin typeface="+mn-lt"/>
                  <a:ea typeface="+mn-ea"/>
                  <a:cs typeface="+mn-cs"/>
                </a:defRPr>
              </a:pPr>
              <a:endParaRPr lang="ja-JP"/>
            </a:p>
          </c:txPr>
        </c:title>
        <c:numFmt formatCode="General" sourceLinked="1"/>
        <c:majorTickMark val="none"/>
        <c:minorTickMark val="none"/>
        <c:tickLblPos val="nextTo"/>
        <c:spPr>
          <a:noFill/>
          <a:ln w="19050" cap="flat" cmpd="sng" algn="ctr">
            <a:solidFill>
              <a:schemeClr val="tx1"/>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ja-JP"/>
          </a:p>
        </c:txPr>
        <c:crossAx val="702694200"/>
        <c:crosses val="autoZero"/>
        <c:crossBetween val="midCat"/>
      </c:valAx>
      <c:spPr>
        <a:noFill/>
        <a:ln>
          <a:noFill/>
        </a:ln>
        <a:effectLst/>
      </c:spPr>
    </c:plotArea>
    <c:legend>
      <c:legendPos val="tr"/>
      <c:layout>
        <c:manualLayout>
          <c:xMode val="edge"/>
          <c:yMode val="edge"/>
          <c:x val="0.24186744681624814"/>
          <c:y val="4.4077134986225897E-2"/>
          <c:w val="0.32721169407220285"/>
          <c:h val="0.3141936274509804"/>
        </c:manualLayout>
      </c:layout>
      <c:overlay val="1"/>
      <c:spPr>
        <a:noFill/>
        <a:ln>
          <a:noFill/>
        </a:ln>
        <a:effectLst/>
      </c:spPr>
      <c:txPr>
        <a:bodyPr rot="0" spcFirstLastPara="1" vertOverflow="ellipsis" vert="horz" wrap="square" anchor="ctr" anchorCtr="1"/>
        <a:lstStyle/>
        <a:p>
          <a:pPr>
            <a:defRPr sz="800" b="0" i="0" u="none" strike="noStrike" kern="1200" baseline="0">
              <a:solidFill>
                <a:schemeClr val="tx1"/>
              </a:solidFill>
              <a:latin typeface="+mn-lt"/>
              <a:ea typeface="+mn-ea"/>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31D7A81A-B3FA-4245-8014-D010A2B636E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3DB672CB-6EE0-43E4-A38C-5ADC09ABBF7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00BB789-C51D-4E1D-B37C-9355250686D3}" type="datetimeFigureOut">
              <a:rPr kumimoji="1" lang="ja-JP" altLang="en-US" smtClean="0"/>
              <a:t>2024/3/28</a:t>
            </a:fld>
            <a:endParaRPr kumimoji="1" lang="ja-JP" altLang="en-US"/>
          </a:p>
        </p:txBody>
      </p:sp>
      <p:sp>
        <p:nvSpPr>
          <p:cNvPr id="4" name="フッター プレースホルダー 3">
            <a:extLst>
              <a:ext uri="{FF2B5EF4-FFF2-40B4-BE49-F238E27FC236}">
                <a16:creationId xmlns:a16="http://schemas.microsoft.com/office/drawing/2014/main" id="{334C3CF9-5942-462E-B222-57181B546F1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C966DC39-E130-4DED-9826-14933900DC0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A9A4598-33ED-41A3-9396-A9B4BD3D6965}" type="slidenum">
              <a:rPr kumimoji="1" lang="ja-JP" altLang="en-US" smtClean="0"/>
              <a:t>‹#›</a:t>
            </a:fld>
            <a:endParaRPr kumimoji="1" lang="ja-JP" altLang="en-US"/>
          </a:p>
        </p:txBody>
      </p:sp>
    </p:spTree>
    <p:extLst>
      <p:ext uri="{BB962C8B-B14F-4D97-AF65-F5344CB8AC3E}">
        <p14:creationId xmlns:p14="http://schemas.microsoft.com/office/powerpoint/2010/main" val="6545593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601016D-C3B9-40A1-9B74-AB7E17003E12}" type="datetimeFigureOut">
              <a:rPr kumimoji="1" lang="ja-JP" altLang="en-US" smtClean="0"/>
              <a:t>2024/3/28</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41BAC7F-8847-49A9-90B9-700C21F323FF}" type="slidenum">
              <a:rPr kumimoji="1" lang="ja-JP" altLang="en-US" smtClean="0"/>
              <a:t>‹#›</a:t>
            </a:fld>
            <a:endParaRPr kumimoji="1" lang="ja-JP" altLang="en-US"/>
          </a:p>
        </p:txBody>
      </p:sp>
    </p:spTree>
    <p:extLst>
      <p:ext uri="{BB962C8B-B14F-4D97-AF65-F5344CB8AC3E}">
        <p14:creationId xmlns:p14="http://schemas.microsoft.com/office/powerpoint/2010/main" val="1764022047"/>
      </p:ext>
    </p:extLst>
  </p:cSld>
  <p:clrMap bg1="lt1" tx1="dk1" bg2="lt2" tx2="dk2" accent1="accent1" accent2="accent2" accent3="accent3" accent4="accent4" accent5="accent5" accent6="accent6" hlink="hlink" folHlink="folHlink"/>
  <p:notesStyle>
    <a:lvl1pPr marL="0" algn="l" defTabSz="685800" rtl="0" eaLnBrk="1" latinLnBrk="0" hangingPunct="1">
      <a:defRPr kumimoji="1" sz="900" kern="1200">
        <a:solidFill>
          <a:schemeClr val="tx1"/>
        </a:solidFill>
        <a:latin typeface="+mn-lt"/>
        <a:ea typeface="+mn-ea"/>
        <a:cs typeface="+mn-cs"/>
      </a:defRPr>
    </a:lvl1pPr>
    <a:lvl2pPr marL="342900" algn="l" defTabSz="685800" rtl="0" eaLnBrk="1" latinLnBrk="0" hangingPunct="1">
      <a:defRPr kumimoji="1" sz="900" kern="1200">
        <a:solidFill>
          <a:schemeClr val="tx1"/>
        </a:solidFill>
        <a:latin typeface="+mn-lt"/>
        <a:ea typeface="+mn-ea"/>
        <a:cs typeface="+mn-cs"/>
      </a:defRPr>
    </a:lvl2pPr>
    <a:lvl3pPr marL="685800" algn="l" defTabSz="685800" rtl="0" eaLnBrk="1" latinLnBrk="0" hangingPunct="1">
      <a:defRPr kumimoji="1" sz="900" kern="1200">
        <a:solidFill>
          <a:schemeClr val="tx1"/>
        </a:solidFill>
        <a:latin typeface="+mn-lt"/>
        <a:ea typeface="+mn-ea"/>
        <a:cs typeface="+mn-cs"/>
      </a:defRPr>
    </a:lvl3pPr>
    <a:lvl4pPr marL="1028700" algn="l" defTabSz="685800" rtl="0" eaLnBrk="1" latinLnBrk="0" hangingPunct="1">
      <a:defRPr kumimoji="1" sz="900" kern="1200">
        <a:solidFill>
          <a:schemeClr val="tx1"/>
        </a:solidFill>
        <a:latin typeface="+mn-lt"/>
        <a:ea typeface="+mn-ea"/>
        <a:cs typeface="+mn-cs"/>
      </a:defRPr>
    </a:lvl4pPr>
    <a:lvl5pPr marL="1371600" algn="l" defTabSz="685800" rtl="0" eaLnBrk="1" latinLnBrk="0" hangingPunct="1">
      <a:defRPr kumimoji="1" sz="900" kern="1200">
        <a:solidFill>
          <a:schemeClr val="tx1"/>
        </a:solidFill>
        <a:latin typeface="+mn-lt"/>
        <a:ea typeface="+mn-ea"/>
        <a:cs typeface="+mn-cs"/>
      </a:defRPr>
    </a:lvl5pPr>
    <a:lvl6pPr marL="1714500" algn="l" defTabSz="685800" rtl="0" eaLnBrk="1" latinLnBrk="0" hangingPunct="1">
      <a:defRPr kumimoji="1" sz="900" kern="1200">
        <a:solidFill>
          <a:schemeClr val="tx1"/>
        </a:solidFill>
        <a:latin typeface="+mn-lt"/>
        <a:ea typeface="+mn-ea"/>
        <a:cs typeface="+mn-cs"/>
      </a:defRPr>
    </a:lvl6pPr>
    <a:lvl7pPr marL="2057400" algn="l" defTabSz="685800" rtl="0" eaLnBrk="1" latinLnBrk="0" hangingPunct="1">
      <a:defRPr kumimoji="1" sz="900" kern="1200">
        <a:solidFill>
          <a:schemeClr val="tx1"/>
        </a:solidFill>
        <a:latin typeface="+mn-lt"/>
        <a:ea typeface="+mn-ea"/>
        <a:cs typeface="+mn-cs"/>
      </a:defRPr>
    </a:lvl7pPr>
    <a:lvl8pPr marL="2400300" algn="l" defTabSz="685800" rtl="0" eaLnBrk="1" latinLnBrk="0" hangingPunct="1">
      <a:defRPr kumimoji="1" sz="900" kern="1200">
        <a:solidFill>
          <a:schemeClr val="tx1"/>
        </a:solidFill>
        <a:latin typeface="+mn-lt"/>
        <a:ea typeface="+mn-ea"/>
        <a:cs typeface="+mn-cs"/>
      </a:defRPr>
    </a:lvl8pPr>
    <a:lvl9pPr marL="2743200" algn="l" defTabSz="685800" rtl="0" eaLnBrk="1" latinLnBrk="0" hangingPunct="1">
      <a:defRPr kumimoji="1"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 Id="rId6" Type="http://schemas.openxmlformats.org/officeDocument/2006/relationships/hyperlink" Target="https://doi.org/10.1063/1.1669836" TargetMode="External"/><Relationship Id="rId5" Type="http://schemas.openxmlformats.org/officeDocument/2006/relationships/hyperlink" Target="https://doi.org/10.1063/1.478567" TargetMode="Externa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doi.org/10.1063/1.1869493" TargetMode="External"/><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258AB0-BCAF-7E8E-E24F-37BE857E732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A1C222B-015C-1543-ABAA-ECA5B2E3A4F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521C4AC-3A84-61ED-E543-BB96FE69D6CF}"/>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A0F8A416-9DEB-DB5A-FDFA-D12A2CC770B6}"/>
              </a:ext>
            </a:extLst>
          </p:cNvPr>
          <p:cNvSpPr>
            <a:spLocks noGrp="1"/>
          </p:cNvSpPr>
          <p:nvPr>
            <p:ph type="sldNum" sz="quarter" idx="5"/>
          </p:nvPr>
        </p:nvSpPr>
        <p:spPr/>
        <p:txBody>
          <a:bodyPr/>
          <a:lstStyle/>
          <a:p>
            <a:fld id="{B41BAC7F-8847-49A9-90B9-700C21F323FF}" type="slidenum">
              <a:rPr kumimoji="1" lang="ja-JP" altLang="en-US" smtClean="0"/>
              <a:t>0</a:t>
            </a:fld>
            <a:endParaRPr kumimoji="1" lang="ja-JP" altLang="en-US"/>
          </a:p>
        </p:txBody>
      </p:sp>
    </p:spTree>
    <p:extLst>
      <p:ext uri="{BB962C8B-B14F-4D97-AF65-F5344CB8AC3E}">
        <p14:creationId xmlns:p14="http://schemas.microsoft.com/office/powerpoint/2010/main" val="40293571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FD8272-9277-2107-5E3D-8525B7420E0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B8013C4-0ECD-D3FB-1741-2D1905F03B0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1B8A7EF-A7A7-4048-86EC-E4B31183CDE3}"/>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9EA799ED-3051-B2D8-45A5-67CEE227836E}"/>
              </a:ext>
            </a:extLst>
          </p:cNvPr>
          <p:cNvSpPr>
            <a:spLocks noGrp="1"/>
          </p:cNvSpPr>
          <p:nvPr>
            <p:ph type="sldNum" sz="quarter" idx="5"/>
          </p:nvPr>
        </p:nvSpPr>
        <p:spPr/>
        <p:txBody>
          <a:bodyPr/>
          <a:lstStyle/>
          <a:p>
            <a:fld id="{B41BAC7F-8847-49A9-90B9-700C21F323FF}" type="slidenum">
              <a:rPr kumimoji="1" lang="ja-JP" altLang="en-US" smtClean="0"/>
              <a:t>22</a:t>
            </a:fld>
            <a:endParaRPr kumimoji="1" lang="ja-JP" altLang="en-US"/>
          </a:p>
        </p:txBody>
      </p:sp>
    </p:spTree>
    <p:extLst>
      <p:ext uri="{BB962C8B-B14F-4D97-AF65-F5344CB8AC3E}">
        <p14:creationId xmlns:p14="http://schemas.microsoft.com/office/powerpoint/2010/main" val="27451007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23</a:t>
            </a:fld>
            <a:endParaRPr kumimoji="1" lang="ja-JP" altLang="en-US"/>
          </a:p>
        </p:txBody>
      </p:sp>
    </p:spTree>
    <p:extLst>
      <p:ext uri="{BB962C8B-B14F-4D97-AF65-F5344CB8AC3E}">
        <p14:creationId xmlns:p14="http://schemas.microsoft.com/office/powerpoint/2010/main" val="6642999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342900" indent="-342900">
              <a:buAutoNum type="arabicPeriod"/>
            </a:pPr>
            <a:r>
              <a:rPr lang="ja-JP" altLang="en-US" dirty="0"/>
              <a:t>構造最適化する場合は</a:t>
            </a:r>
            <a:r>
              <a:rPr lang="en-US" altLang="ja-JP" dirty="0"/>
              <a:t>, </a:t>
            </a:r>
            <a:br>
              <a:rPr lang="en-US" altLang="ja-JP" dirty="0"/>
            </a:br>
            <a:r>
              <a:rPr lang="en-US" altLang="ja-JP" dirty="0" err="1"/>
              <a:t>Opt</a:t>
            </a:r>
            <a:r>
              <a:rPr lang="ja-JP" altLang="en-US" dirty="0"/>
              <a:t>＋</a:t>
            </a:r>
            <a:r>
              <a:rPr lang="en-US" altLang="ja-JP" dirty="0"/>
              <a:t>Freq</a:t>
            </a:r>
            <a:r>
              <a:rPr lang="ja-JP" altLang="en-US" dirty="0"/>
              <a:t>を指定する</a:t>
            </a:r>
            <a:r>
              <a:rPr lang="en-US" altLang="ja-JP" dirty="0"/>
              <a:t>.</a:t>
            </a:r>
          </a:p>
          <a:p>
            <a:pPr marL="342900" indent="-342900">
              <a:buAutoNum type="arabicPeriod"/>
            </a:pPr>
            <a:r>
              <a:rPr lang="en-US" altLang="ja-JP" dirty="0"/>
              <a:t>Method</a:t>
            </a:r>
            <a:r>
              <a:rPr lang="ja-JP" altLang="en-US" dirty="0"/>
              <a:t>のタブから基底関数を</a:t>
            </a:r>
            <a:r>
              <a:rPr lang="en-US" altLang="ja-JP" dirty="0"/>
              <a:t>STO-3G</a:t>
            </a:r>
            <a:r>
              <a:rPr lang="ja-JP" altLang="en-US" dirty="0"/>
              <a:t>に変更する</a:t>
            </a:r>
            <a:r>
              <a:rPr lang="en-US" altLang="ja-JP" dirty="0"/>
              <a:t>.</a:t>
            </a:r>
          </a:p>
          <a:p>
            <a:pPr marL="342900" indent="-342900">
              <a:buFont typeface="游ゴシック" panose="020B0400000000000000" pitchFamily="50" charset="-128"/>
              <a:buAutoNum type="arabicPeriod"/>
            </a:pPr>
            <a:r>
              <a:rPr lang="en-US" altLang="ja-JP" dirty="0" err="1"/>
              <a:t>geom</a:t>
            </a:r>
            <a:r>
              <a:rPr lang="en-US" altLang="ja-JP" dirty="0"/>
              <a:t>=connectivity</a:t>
            </a:r>
            <a:r>
              <a:rPr lang="ja-JP" altLang="en-US" dirty="0"/>
              <a:t>は無害なので無視してよいが</a:t>
            </a:r>
            <a:r>
              <a:rPr lang="en-US" altLang="ja-JP" dirty="0"/>
              <a:t>, General</a:t>
            </a:r>
            <a:r>
              <a:rPr lang="ja-JP" altLang="en-US" dirty="0"/>
              <a:t>のタブから</a:t>
            </a:r>
            <a:r>
              <a:rPr lang="en-US" altLang="ja-JP" dirty="0"/>
              <a:t>White </a:t>
            </a:r>
            <a:r>
              <a:rPr lang="en-US" altLang="ja-JP" dirty="0" err="1"/>
              <a:t>Conectivity</a:t>
            </a:r>
            <a:r>
              <a:rPr lang="ja-JP" altLang="en-US" dirty="0"/>
              <a:t>のチェックを外すと消せる</a:t>
            </a:r>
            <a:r>
              <a:rPr lang="en-US" altLang="ja-JP" dirty="0"/>
              <a:t>.</a:t>
            </a:r>
          </a:p>
          <a:p>
            <a:pPr marL="342900" indent="-342900">
              <a:buAutoNum type="arabicPeriod"/>
            </a:pPr>
            <a:r>
              <a:rPr lang="en-US" altLang="ja-JP" dirty="0"/>
              <a:t>Preview</a:t>
            </a:r>
            <a:r>
              <a:rPr lang="ja-JP" altLang="en-US" dirty="0"/>
              <a:t>のタブでインプットファイルを確認できる</a:t>
            </a:r>
            <a:r>
              <a:rPr lang="en-US" altLang="ja-JP" dirty="0"/>
              <a:t>. </a:t>
            </a:r>
            <a:r>
              <a:rPr lang="ja-JP" altLang="en-US" dirty="0"/>
              <a:t>おかしいところが無いか確認する</a:t>
            </a:r>
            <a:r>
              <a:rPr lang="en-US" altLang="ja-JP" dirty="0"/>
              <a:t>.</a:t>
            </a:r>
          </a:p>
          <a:p>
            <a:pPr marL="342900" indent="-342900">
              <a:buAutoNum type="arabicPeriod"/>
            </a:pPr>
            <a:r>
              <a:rPr lang="ja-JP" altLang="en-US" dirty="0"/>
              <a:t>最後に</a:t>
            </a:r>
            <a:r>
              <a:rPr lang="en-US" altLang="ja-JP" dirty="0"/>
              <a:t>Submit</a:t>
            </a:r>
            <a:endParaRPr lang="ja-JP" altLang="en-US" dirty="0"/>
          </a:p>
          <a:p>
            <a:endParaRPr kumimoji="1" lang="ja-JP" altLang="en-US"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24</a:t>
            </a:fld>
            <a:endParaRPr kumimoji="1" lang="ja-JP" altLang="en-US"/>
          </a:p>
        </p:txBody>
      </p:sp>
    </p:spTree>
    <p:extLst>
      <p:ext uri="{BB962C8B-B14F-4D97-AF65-F5344CB8AC3E}">
        <p14:creationId xmlns:p14="http://schemas.microsoft.com/office/powerpoint/2010/main" val="10913027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25</a:t>
            </a:fld>
            <a:endParaRPr kumimoji="1" lang="ja-JP" altLang="en-US"/>
          </a:p>
        </p:txBody>
      </p:sp>
    </p:spTree>
    <p:extLst>
      <p:ext uri="{BB962C8B-B14F-4D97-AF65-F5344CB8AC3E}">
        <p14:creationId xmlns:p14="http://schemas.microsoft.com/office/powerpoint/2010/main" val="11947401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altLang="ja-JP" dirty="0"/>
              <a:t>*	HF/6-31G(</a:t>
            </a:r>
            <a:r>
              <a:rPr lang="en-US" altLang="ja-JP" dirty="0" err="1"/>
              <a:t>d,p</a:t>
            </a:r>
            <a:r>
              <a:rPr lang="en-US" altLang="ja-JP" dirty="0"/>
              <a:t>)</a:t>
            </a:r>
            <a:r>
              <a:rPr lang="ja-JP" altLang="en-US" dirty="0"/>
              <a:t>での計算値</a:t>
            </a:r>
            <a:r>
              <a:rPr lang="en-US" altLang="ja-JP" dirty="0"/>
              <a:t>. </a:t>
            </a:r>
            <a:r>
              <a:rPr lang="ja-JP" altLang="en-US" dirty="0"/>
              <a:t>定性的には実験値と一致している</a:t>
            </a:r>
            <a:r>
              <a:rPr lang="en-US" altLang="ja-JP" dirty="0"/>
              <a:t>. </a:t>
            </a:r>
            <a:r>
              <a:rPr lang="ja-JP" altLang="en-US" dirty="0"/>
              <a:t>基底関数を増やし</a:t>
            </a:r>
            <a:r>
              <a:rPr lang="en-US" altLang="ja-JP" dirty="0"/>
              <a:t>, </a:t>
            </a:r>
            <a:r>
              <a:rPr lang="ja-JP" altLang="en-US" dirty="0"/>
              <a:t>電子相関を取り込んだ手法を採用すれば定量的にも一致すると思われる</a:t>
            </a:r>
            <a:r>
              <a:rPr lang="en-US" altLang="ja-JP" dirty="0"/>
              <a:t>. </a:t>
            </a:r>
            <a:r>
              <a:rPr lang="ja-JP" altLang="en-US" dirty="0"/>
              <a:t>なお</a:t>
            </a:r>
            <a:r>
              <a:rPr lang="en-US" altLang="ja-JP" dirty="0"/>
              <a:t>, </a:t>
            </a:r>
            <a:r>
              <a:rPr lang="ja-JP" altLang="en-US" dirty="0"/>
              <a:t>ここでは平衡結合長</a:t>
            </a:r>
            <a:r>
              <a:rPr lang="en-US" altLang="ja-JP" dirty="0"/>
              <a:t>, </a:t>
            </a:r>
            <a:r>
              <a:rPr lang="ja-JP" altLang="en-US" dirty="0"/>
              <a:t>すなわちエネルギーが最も低くなるただ１点の値を抜き出しているが</a:t>
            </a:r>
            <a:r>
              <a:rPr lang="en-US" altLang="ja-JP" dirty="0"/>
              <a:t>, </a:t>
            </a:r>
            <a:r>
              <a:rPr lang="ja-JP" altLang="en-US" dirty="0"/>
              <a:t>量子力学的には核間距離はある決まった距離に固定されているわけではなく</a:t>
            </a:r>
            <a:r>
              <a:rPr lang="en-US" altLang="ja-JP" dirty="0"/>
              <a:t>, </a:t>
            </a:r>
            <a:r>
              <a:rPr lang="ja-JP" altLang="en-US" dirty="0"/>
              <a:t>確率的に広がりをもって分布しているはずである（不確定性原理）</a:t>
            </a:r>
            <a:r>
              <a:rPr lang="en-US" altLang="ja-JP" dirty="0"/>
              <a:t>. </a:t>
            </a:r>
            <a:r>
              <a:rPr lang="ja-JP" altLang="en-US" dirty="0"/>
              <a:t>従って</a:t>
            </a:r>
            <a:r>
              <a:rPr lang="en-US" altLang="ja-JP" dirty="0"/>
              <a:t>, </a:t>
            </a:r>
            <a:r>
              <a:rPr lang="ja-JP" altLang="en-US" dirty="0"/>
              <a:t>核間振動の波動関数を求め</a:t>
            </a:r>
            <a:r>
              <a:rPr lang="en-US" altLang="ja-JP" dirty="0"/>
              <a:t>, </a:t>
            </a:r>
            <a:r>
              <a:rPr lang="ja-JP" altLang="en-US" dirty="0"/>
              <a:t>期待値を取ればより実験値に近づくはずである</a:t>
            </a:r>
            <a:r>
              <a:rPr lang="en-US" altLang="ja-JP" dirty="0"/>
              <a:t>. </a:t>
            </a:r>
            <a:r>
              <a:rPr lang="ja-JP" altLang="en-US" dirty="0"/>
              <a:t>それでもなお一致しない場合</a:t>
            </a:r>
            <a:r>
              <a:rPr lang="en-US" altLang="ja-JP" dirty="0"/>
              <a:t>, </a:t>
            </a:r>
            <a:r>
              <a:rPr lang="ja-JP" altLang="en-US" dirty="0"/>
              <a:t>そもそもハミルトニアンに取り込まれていない要因を検討する必要がある</a:t>
            </a:r>
            <a:r>
              <a:rPr lang="en-US" altLang="ja-JP" dirty="0"/>
              <a:t>. </a:t>
            </a:r>
            <a:r>
              <a:rPr lang="ja-JP" altLang="en-US" dirty="0"/>
              <a:t>相対論補正</a:t>
            </a:r>
            <a:r>
              <a:rPr lang="en-US" altLang="ja-JP" dirty="0"/>
              <a:t>, </a:t>
            </a:r>
            <a:r>
              <a:rPr lang="ja-JP" altLang="en-US" dirty="0"/>
              <a:t>微細・超微細相互作用</a:t>
            </a:r>
            <a:r>
              <a:rPr lang="en-US" altLang="ja-JP" dirty="0"/>
              <a:t>, </a:t>
            </a:r>
            <a:r>
              <a:rPr lang="ja-JP" altLang="en-US" dirty="0"/>
              <a:t>実験における外場の影響</a:t>
            </a:r>
            <a:r>
              <a:rPr lang="en-US" altLang="ja-JP" dirty="0"/>
              <a:t>, </a:t>
            </a:r>
            <a:r>
              <a:rPr lang="ja-JP" altLang="en-US" dirty="0"/>
              <a:t>などによる影響が候補に挙げられる</a:t>
            </a:r>
            <a:r>
              <a:rPr lang="en-US" altLang="ja-JP" dirty="0"/>
              <a:t>.</a:t>
            </a:r>
          </a:p>
          <a:p>
            <a:endParaRPr kumimoji="1" lang="ja-JP" altLang="en-US"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28</a:t>
            </a:fld>
            <a:endParaRPr kumimoji="1" lang="ja-JP" altLang="en-US"/>
          </a:p>
        </p:txBody>
      </p:sp>
    </p:spTree>
    <p:extLst>
      <p:ext uri="{BB962C8B-B14F-4D97-AF65-F5344CB8AC3E}">
        <p14:creationId xmlns:p14="http://schemas.microsoft.com/office/powerpoint/2010/main" val="36136155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30</a:t>
            </a:fld>
            <a:endParaRPr kumimoji="1" lang="ja-JP" altLang="en-US"/>
          </a:p>
        </p:txBody>
      </p:sp>
    </p:spTree>
    <p:extLst>
      <p:ext uri="{BB962C8B-B14F-4D97-AF65-F5344CB8AC3E}">
        <p14:creationId xmlns:p14="http://schemas.microsoft.com/office/powerpoint/2010/main" val="11916830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32</a:t>
            </a:fld>
            <a:endParaRPr kumimoji="1" lang="ja-JP" altLang="en-US"/>
          </a:p>
        </p:txBody>
      </p:sp>
    </p:spTree>
    <p:extLst>
      <p:ext uri="{BB962C8B-B14F-4D97-AF65-F5344CB8AC3E}">
        <p14:creationId xmlns:p14="http://schemas.microsoft.com/office/powerpoint/2010/main" val="15325360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ノート プレースホルダー 2"/>
              <p:cNvSpPr>
                <a:spLocks noGrp="1"/>
              </p:cNvSpPr>
              <p:nvPr>
                <p:ph type="body" idx="1"/>
              </p:nvPr>
            </p:nvSpPr>
            <p:spPr/>
            <p:txBody>
              <a:bodyPr/>
              <a:lstStyle/>
              <a:p>
                <a:pPr>
                  <a:lnSpc>
                    <a:spcPct val="200000"/>
                  </a:lnSpc>
                </a:pPr>
                <a:r>
                  <a:rPr lang="en-US" altLang="ja-JP" dirty="0"/>
                  <a:t>p.47</a:t>
                </a:r>
                <a:r>
                  <a:rPr lang="ja-JP" altLang="en-US" dirty="0"/>
                  <a:t>より引用・改変：</a:t>
                </a:r>
                <a:endParaRPr lang="en-US" altLang="ja-JP" dirty="0"/>
              </a:p>
              <a:p>
                <a:r>
                  <a:rPr lang="ja-JP" altLang="en-US" dirty="0"/>
                  <a:t>式</a:t>
                </a:r>
                <a:r>
                  <a:rPr lang="en-US" altLang="ja-JP" dirty="0"/>
                  <a:t>(2.1)</a:t>
                </a:r>
                <a:r>
                  <a:rPr lang="ja-JP" altLang="en-US" dirty="0"/>
                  <a:t>の全エネルギー</a:t>
                </a:r>
                <a14:m>
                  <m:oMath xmlns:m="http://schemas.openxmlformats.org/officeDocument/2006/math">
                    <m:r>
                      <a:rPr lang="en-US" altLang="ja-JP" i="1" dirty="0">
                        <a:latin typeface="Cambria Math" panose="02040503050406030204" pitchFamily="18" charset="0"/>
                      </a:rPr>
                      <m:t>𝐸</m:t>
                    </m:r>
                  </m:oMath>
                </a14:m>
                <a:r>
                  <a:rPr lang="ja-JP" altLang="en-US" dirty="0"/>
                  <a:t>を</a:t>
                </a:r>
                <a:r>
                  <a:rPr lang="en-US" altLang="ja-JP" dirty="0"/>
                  <a:t>Born-Oppenheimer</a:t>
                </a:r>
                <a:r>
                  <a:rPr lang="ja-JP" altLang="en-US" dirty="0"/>
                  <a:t>近似</a:t>
                </a:r>
                <a:br>
                  <a:rPr lang="en-US" altLang="ja-JP" dirty="0"/>
                </a:br>
                <a:r>
                  <a:rPr lang="ja-JP" altLang="en-US" dirty="0"/>
                  <a:t>のもとで求めたのが式</a:t>
                </a:r>
                <a:r>
                  <a:rPr lang="en-US" altLang="ja-JP" dirty="0"/>
                  <a:t>(2.16)</a:t>
                </a:r>
                <a:r>
                  <a:rPr lang="ja-JP" altLang="en-US" dirty="0"/>
                  <a:t>の</a:t>
                </a:r>
                <a14:m>
                  <m:oMath xmlns:m="http://schemas.openxmlformats.org/officeDocument/2006/math">
                    <m:r>
                      <a:rPr lang="en-US" altLang="ja-JP" b="0" i="1" dirty="0" smtClean="0">
                        <a:latin typeface="Cambria Math" panose="02040503050406030204" pitchFamily="18" charset="0"/>
                      </a:rPr>
                      <m:t>𝐸</m:t>
                    </m:r>
                  </m:oMath>
                </a14:m>
                <a:r>
                  <a:rPr lang="ja-JP" altLang="en-US" dirty="0"/>
                  <a:t>で</a:t>
                </a:r>
                <a:r>
                  <a:rPr lang="en-US" altLang="ja-JP" dirty="0"/>
                  <a:t>, </a:t>
                </a:r>
                <a:r>
                  <a:rPr lang="ja-JP" altLang="en-US" dirty="0"/>
                  <a:t>これは電子</a:t>
                </a:r>
                <a:r>
                  <a:rPr lang="en-US" altLang="ja-JP" dirty="0"/>
                  <a:t>,</a:t>
                </a:r>
                <a:br>
                  <a:rPr lang="en-US" altLang="ja-JP" dirty="0"/>
                </a:br>
                <a:r>
                  <a:rPr lang="ja-JP" altLang="en-US" dirty="0"/>
                  <a:t>振動</a:t>
                </a:r>
                <a:r>
                  <a:rPr lang="en-US" altLang="ja-JP" dirty="0"/>
                  <a:t>, </a:t>
                </a:r>
                <a:r>
                  <a:rPr lang="ja-JP" altLang="en-US" dirty="0"/>
                  <a:t>回転</a:t>
                </a:r>
                <a:r>
                  <a:rPr lang="en-US" altLang="ja-JP" dirty="0"/>
                  <a:t>, </a:t>
                </a:r>
                <a:r>
                  <a:rPr lang="ja-JP" altLang="en-US" dirty="0"/>
                  <a:t>および</a:t>
                </a:r>
                <a:r>
                  <a:rPr lang="en-US" altLang="ja-JP" dirty="0"/>
                  <a:t>, </a:t>
                </a:r>
                <a:r>
                  <a:rPr lang="ja-JP" altLang="en-US" dirty="0"/>
                  <a:t>並進の各エネルギーを含む</a:t>
                </a:r>
                <a:r>
                  <a:rPr lang="en-US" altLang="ja-JP" dirty="0"/>
                  <a:t>.</a:t>
                </a:r>
              </a:p>
              <a:p>
                <a:endParaRPr lang="en-US" altLang="ja-JP" dirty="0"/>
              </a:p>
              <a:p>
                <a:endParaRPr lang="en-US" altLang="ja-JP" dirty="0"/>
              </a:p>
              <a:p>
                <a:r>
                  <a:rPr lang="en-US" altLang="ja-JP" dirty="0"/>
                  <a:t>A. </a:t>
                </a:r>
                <a:r>
                  <a:rPr lang="ja-JP" altLang="en-US" dirty="0"/>
                  <a:t>ザボ</a:t>
                </a:r>
                <a:r>
                  <a:rPr lang="en-US" altLang="ja-JP" dirty="0"/>
                  <a:t>, N.S. </a:t>
                </a:r>
                <a:r>
                  <a:rPr lang="ja-JP" altLang="en-US" dirty="0"/>
                  <a:t>オストランド著</a:t>
                </a:r>
                <a:r>
                  <a:rPr lang="en-US" altLang="ja-JP" dirty="0"/>
                  <a:t>, </a:t>
                </a:r>
                <a:r>
                  <a:rPr lang="ja-JP" altLang="en-US" dirty="0"/>
                  <a:t>大野公男</a:t>
                </a:r>
                <a:r>
                  <a:rPr lang="en-US" altLang="ja-JP" dirty="0"/>
                  <a:t>, </a:t>
                </a:r>
                <a:r>
                  <a:rPr lang="ja-JP" altLang="en-US" dirty="0"/>
                  <a:t>阪井健男</a:t>
                </a:r>
                <a:r>
                  <a:rPr lang="en-US" altLang="ja-JP" dirty="0"/>
                  <a:t>, </a:t>
                </a:r>
                <a:r>
                  <a:rPr lang="ja-JP" altLang="en-US" dirty="0"/>
                  <a:t>望月祐志訳</a:t>
                </a:r>
                <a:r>
                  <a:rPr lang="en-US" altLang="ja-JP" dirty="0"/>
                  <a:t>. 『</a:t>
                </a:r>
                <a:r>
                  <a:rPr lang="ja-JP" altLang="en-US" dirty="0"/>
                  <a:t>新しい量子化学電子構造の理論入門 上</a:t>
                </a:r>
                <a:r>
                  <a:rPr lang="en-US" altLang="ja-JP" dirty="0"/>
                  <a:t>』, </a:t>
                </a:r>
                <a:r>
                  <a:rPr lang="ja-JP" altLang="en-US" dirty="0"/>
                  <a:t>東京大学出版会</a:t>
                </a:r>
                <a:r>
                  <a:rPr lang="en-US" altLang="ja-JP" dirty="0"/>
                  <a:t>, 1987. p.42-47</a:t>
                </a:r>
              </a:p>
              <a:p>
                <a:r>
                  <a:rPr lang="en-US" altLang="ja-JP" dirty="0"/>
                  <a:t>p.47</a:t>
                </a:r>
                <a:r>
                  <a:rPr lang="ja-JP" altLang="en-US" dirty="0"/>
                  <a:t>より：式</a:t>
                </a:r>
                <a:r>
                  <a:rPr lang="en-US" altLang="ja-JP" dirty="0"/>
                  <a:t>(2.1)</a:t>
                </a:r>
                <a:r>
                  <a:rPr lang="ja-JP" altLang="en-US" dirty="0"/>
                  <a:t>の全エネルギー𝐸を</a:t>
                </a:r>
                <a:r>
                  <a:rPr lang="en-US" altLang="ja-JP" dirty="0"/>
                  <a:t>Born-Oppenheimer</a:t>
                </a:r>
                <a:r>
                  <a:rPr lang="ja-JP" altLang="en-US" dirty="0"/>
                  <a:t>近似のもとで求めたのが式</a:t>
                </a:r>
                <a:r>
                  <a:rPr lang="en-US" altLang="ja-JP" dirty="0"/>
                  <a:t>(2.16)</a:t>
                </a:r>
                <a:r>
                  <a:rPr lang="ja-JP" altLang="en-US" dirty="0"/>
                  <a:t>の𝐸で</a:t>
                </a:r>
                <a:r>
                  <a:rPr lang="en-US" altLang="ja-JP" dirty="0"/>
                  <a:t>, </a:t>
                </a:r>
                <a:r>
                  <a:rPr lang="ja-JP" altLang="en-US" dirty="0"/>
                  <a:t>これは電子</a:t>
                </a:r>
                <a:r>
                  <a:rPr lang="en-US" altLang="ja-JP" dirty="0"/>
                  <a:t>,</a:t>
                </a:r>
                <a:r>
                  <a:rPr lang="ja-JP" altLang="en-US" dirty="0"/>
                  <a:t> 振動</a:t>
                </a:r>
                <a:r>
                  <a:rPr lang="en-US" altLang="ja-JP" dirty="0"/>
                  <a:t>, </a:t>
                </a:r>
                <a:r>
                  <a:rPr lang="ja-JP" altLang="en-US" dirty="0"/>
                  <a:t>回転</a:t>
                </a:r>
                <a:r>
                  <a:rPr lang="en-US" altLang="ja-JP" dirty="0"/>
                  <a:t>, </a:t>
                </a:r>
                <a:r>
                  <a:rPr lang="ja-JP" altLang="en-US" dirty="0"/>
                  <a:t>および</a:t>
                </a:r>
                <a:r>
                  <a:rPr lang="en-US" altLang="ja-JP" dirty="0"/>
                  <a:t>, </a:t>
                </a:r>
                <a:r>
                  <a:rPr lang="ja-JP" altLang="en-US" dirty="0"/>
                  <a:t>並進の各エネルギーを含む</a:t>
                </a:r>
                <a:r>
                  <a:rPr lang="en-US" altLang="ja-JP" dirty="0"/>
                  <a:t>.</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US" altLang="ja-JP" dirty="0">
                  <a:solidFill>
                    <a:schemeClr val="tx2"/>
                  </a:solidFill>
                </a:endParaRPr>
              </a:p>
              <a:p>
                <a:pPr marL="0" marR="0" lvl="0" indent="0" algn="l" defTabSz="685800" rtl="0" eaLnBrk="1" fontAlgn="auto" latinLnBrk="0" hangingPunct="1">
                  <a:lnSpc>
                    <a:spcPct val="100000"/>
                  </a:lnSpc>
                  <a:spcBef>
                    <a:spcPts val="0"/>
                  </a:spcBef>
                  <a:spcAft>
                    <a:spcPts val="0"/>
                  </a:spcAft>
                  <a:buClrTx/>
                  <a:buSzTx/>
                  <a:buFontTx/>
                  <a:buNone/>
                  <a:tabLst/>
                  <a:defRPr/>
                </a:pPr>
                <a:r>
                  <a:rPr lang="ja-JP" altLang="en-US" dirty="0">
                    <a:solidFill>
                      <a:schemeClr val="tx2"/>
                    </a:solidFill>
                  </a:rPr>
                  <a:t>➡</a:t>
                </a:r>
                <a:r>
                  <a:rPr lang="ja-JP" altLang="en-US" dirty="0"/>
                  <a:t> 核の運動を考えるには</a:t>
                </a:r>
                <a:r>
                  <a:rPr lang="en-US" altLang="ja-JP" dirty="0"/>
                  <a:t>, </a:t>
                </a:r>
                <a:r>
                  <a:rPr lang="ja-JP" altLang="en-US" dirty="0"/>
                  <a:t>電子エネルギー</a:t>
                </a:r>
                <a:br>
                  <a:rPr lang="en-US" altLang="ja-JP" dirty="0"/>
                </a:br>
                <a:r>
                  <a:rPr lang="ja-JP" altLang="en-US" dirty="0"/>
                  <a:t>　 </a:t>
                </a:r>
                <a14:m>
                  <m:oMath xmlns:m="http://schemas.openxmlformats.org/officeDocument/2006/math">
                    <m:sSub>
                      <m:sSubPr>
                        <m:ctrlPr>
                          <a:rPr lang="en-US" altLang="ja-JP" sz="900" i="1" dirty="0" smtClean="0">
                            <a:latin typeface="Cambria Math" panose="02040503050406030204" pitchFamily="18" charset="0"/>
                          </a:rPr>
                        </m:ctrlPr>
                      </m:sSubPr>
                      <m:e>
                        <m:r>
                          <a:rPr lang="en-US" altLang="ja-JP" sz="900" dirty="0">
                            <a:latin typeface="Cambria Math" panose="02040503050406030204" pitchFamily="18" charset="0"/>
                          </a:rPr>
                          <m:t>𝐸</m:t>
                        </m:r>
                      </m:e>
                      <m:sub>
                        <m:r>
                          <m:rPr>
                            <m:sty m:val="p"/>
                          </m:rPr>
                          <a:rPr lang="en-US" altLang="ja-JP" sz="900" dirty="0">
                            <a:latin typeface="Cambria Math" panose="02040503050406030204" pitchFamily="18" charset="0"/>
                          </a:rPr>
                          <m:t>elec</m:t>
                        </m:r>
                      </m:sub>
                    </m:sSub>
                    <m:d>
                      <m:dPr>
                        <m:ctrlPr>
                          <a:rPr lang="en-US" altLang="ja-JP" sz="900" i="1" dirty="0">
                            <a:latin typeface="Cambria Math" panose="02040503050406030204" pitchFamily="18" charset="0"/>
                          </a:rPr>
                        </m:ctrlPr>
                      </m:dPr>
                      <m:e>
                        <m:d>
                          <m:dPr>
                            <m:begChr m:val="{"/>
                            <m:endChr m:val="}"/>
                            <m:ctrlPr>
                              <a:rPr lang="en-US" altLang="ja-JP" sz="900" i="1" dirty="0">
                                <a:latin typeface="Cambria Math" panose="02040503050406030204" pitchFamily="18" charset="0"/>
                              </a:rPr>
                            </m:ctrlPr>
                          </m:dPr>
                          <m:e>
                            <m:sSub>
                              <m:sSubPr>
                                <m:ctrlPr>
                                  <a:rPr lang="en-US" altLang="ja-JP" sz="900" i="1" dirty="0">
                                    <a:latin typeface="Cambria Math" panose="02040503050406030204" pitchFamily="18" charset="0"/>
                                  </a:rPr>
                                </m:ctrlPr>
                              </m:sSubPr>
                              <m:e>
                                <m:r>
                                  <a:rPr lang="en-US" altLang="ja-JP" sz="900" dirty="0">
                                    <a:latin typeface="Cambria Math" panose="02040503050406030204" pitchFamily="18" charset="0"/>
                                  </a:rPr>
                                  <m:t>𝑹</m:t>
                                </m:r>
                              </m:e>
                              <m:sub>
                                <m:r>
                                  <a:rPr lang="en-US" altLang="ja-JP" sz="900" dirty="0">
                                    <a:latin typeface="Cambria Math" panose="02040503050406030204" pitchFamily="18" charset="0"/>
                                  </a:rPr>
                                  <m:t>𝐴</m:t>
                                </m:r>
                              </m:sub>
                            </m:sSub>
                          </m:e>
                        </m:d>
                      </m:e>
                    </m:d>
                  </m:oMath>
                </a14:m>
                <a:r>
                  <a:rPr lang="ja-JP" altLang="en-US" dirty="0"/>
                  <a:t>を先に計算しておく必要がある</a:t>
                </a:r>
                <a:r>
                  <a:rPr lang="en-US" altLang="ja-JP" dirty="0"/>
                  <a:t>.</a:t>
                </a:r>
                <a:endParaRPr lang="ja-JP" altLang="en-US" dirty="0"/>
              </a:p>
              <a:p>
                <a:endParaRPr lang="en-US" altLang="ja-JP" b="0" i="1" dirty="0">
                  <a:latin typeface="Cambria Math" panose="02040503050406030204" pitchFamily="18" charset="0"/>
                  <a:ea typeface="Cambria Math" panose="02040503050406030204" pitchFamily="18" charset="0"/>
                </a:endParaRPr>
              </a:p>
              <a:p>
                <a14:m>
                  <m:oMath xmlns:m="http://schemas.openxmlformats.org/officeDocument/2006/math">
                    <m:sSup>
                      <m:sSupPr>
                        <m:ctrlPr>
                          <a:rPr lang="en-US" altLang="ja-JP" b="0" i="1" dirty="0" smtClean="0">
                            <a:latin typeface="Cambria Math" panose="02040503050406030204" pitchFamily="18" charset="0"/>
                            <a:ea typeface="Cambria Math" panose="02040503050406030204" pitchFamily="18" charset="0"/>
                          </a:rPr>
                        </m:ctrlPr>
                      </m:sSupPr>
                      <m:e>
                        <m:r>
                          <m:rPr>
                            <m:sty m:val="p"/>
                          </m:rPr>
                          <a:rPr lang="en-US" altLang="ja-JP" b="0" i="0" dirty="0" smtClean="0">
                            <a:latin typeface="Cambria Math" panose="02040503050406030204" pitchFamily="18" charset="0"/>
                            <a:ea typeface="Cambria Math" panose="02040503050406030204" pitchFamily="18" charset="0"/>
                          </a:rPr>
                          <m:t>p</m:t>
                        </m:r>
                      </m:e>
                      <m:sup>
                        <m:r>
                          <a:rPr lang="en-US" altLang="ja-JP" b="0" i="0" dirty="0" smtClean="0">
                            <a:latin typeface="Cambria Math" panose="02040503050406030204" pitchFamily="18" charset="0"/>
                            <a:ea typeface="Cambria Math" panose="02040503050406030204" pitchFamily="18" charset="0"/>
                          </a:rPr>
                          <m:t>+</m:t>
                        </m:r>
                      </m:sup>
                    </m:sSup>
                    <m:sSup>
                      <m:sSupPr>
                        <m:ctrlPr>
                          <a:rPr lang="en-US" altLang="ja-JP" b="0" i="1" dirty="0" smtClean="0">
                            <a:latin typeface="Cambria Math" panose="02040503050406030204" pitchFamily="18" charset="0"/>
                            <a:ea typeface="Cambria Math" panose="02040503050406030204" pitchFamily="18" charset="0"/>
                          </a:rPr>
                        </m:ctrlPr>
                      </m:sSupPr>
                      <m:e>
                        <m:r>
                          <m:rPr>
                            <m:sty m:val="p"/>
                          </m:rPr>
                          <a:rPr lang="en-US" altLang="ja-JP" b="0" i="0" dirty="0" smtClean="0">
                            <a:latin typeface="Cambria Math" panose="02040503050406030204" pitchFamily="18" charset="0"/>
                            <a:ea typeface="Cambria Math" panose="02040503050406030204" pitchFamily="18" charset="0"/>
                          </a:rPr>
                          <m:t>μ</m:t>
                        </m:r>
                      </m:e>
                      <m:sup>
                        <m:r>
                          <a:rPr lang="en-US" altLang="ja-JP" b="0" i="0" dirty="0" smtClean="0">
                            <a:latin typeface="Cambria Math" panose="02040503050406030204" pitchFamily="18" charset="0"/>
                            <a:ea typeface="Cambria Math" panose="02040503050406030204" pitchFamily="18" charset="0"/>
                          </a:rPr>
                          <m:t>+</m:t>
                        </m:r>
                      </m:sup>
                    </m:sSup>
                    <m:sSup>
                      <m:sSupPr>
                        <m:ctrlPr>
                          <a:rPr lang="en-US" altLang="ja-JP" b="0" i="1" dirty="0" smtClean="0">
                            <a:latin typeface="Cambria Math" panose="02040503050406030204" pitchFamily="18" charset="0"/>
                            <a:ea typeface="Cambria Math" panose="02040503050406030204" pitchFamily="18" charset="0"/>
                          </a:rPr>
                        </m:ctrlPr>
                      </m:sSupPr>
                      <m:e>
                        <m:r>
                          <m:rPr>
                            <m:sty m:val="p"/>
                          </m:rPr>
                          <a:rPr lang="en-US" altLang="ja-JP" b="0" i="0" dirty="0" smtClean="0">
                            <a:latin typeface="Cambria Math" panose="02040503050406030204" pitchFamily="18" charset="0"/>
                            <a:ea typeface="Cambria Math" panose="02040503050406030204" pitchFamily="18" charset="0"/>
                          </a:rPr>
                          <m:t>e</m:t>
                        </m:r>
                      </m:e>
                      <m:sup>
                        <m:r>
                          <a:rPr lang="en-US" altLang="ja-JP" b="0" i="0" dirty="0" smtClean="0">
                            <a:latin typeface="Cambria Math" panose="02040503050406030204" pitchFamily="18" charset="0"/>
                            <a:ea typeface="Cambria Math" panose="02040503050406030204" pitchFamily="18" charset="0"/>
                          </a:rPr>
                          <m:t>−</m:t>
                        </m:r>
                      </m:sup>
                    </m:sSup>
                  </m:oMath>
                </a14:m>
                <a:r>
                  <a:rPr lang="ja-JP" altLang="en-US" dirty="0"/>
                  <a:t>での</a:t>
                </a:r>
                <a:r>
                  <a:rPr lang="en-US" altLang="ja-JP" dirty="0"/>
                  <a:t>PEC</a:t>
                </a:r>
                <a:r>
                  <a:rPr lang="ja-JP" altLang="en-US" dirty="0"/>
                  <a:t>を</a:t>
                </a:r>
                <a:r>
                  <a:rPr lang="en-US" altLang="ja-JP" dirty="0"/>
                  <a:t>Morse</a:t>
                </a:r>
                <a:r>
                  <a:rPr lang="ja-JP" altLang="en-US" dirty="0"/>
                  <a:t>近似し</a:t>
                </a:r>
                <a:r>
                  <a:rPr lang="en-US" altLang="ja-JP" dirty="0"/>
                  <a:t>, </a:t>
                </a:r>
                <a:r>
                  <a:rPr lang="ja-JP" altLang="en-US" dirty="0"/>
                  <a:t>振動エネルギーを計算したもの</a:t>
                </a:r>
                <a:r>
                  <a:rPr lang="en-US" altLang="ja-JP" dirty="0"/>
                  <a:t>.</a:t>
                </a:r>
                <a:endParaRPr lang="ja-JP" altLang="en-US" dirty="0"/>
              </a:p>
            </p:txBody>
          </p:sp>
        </mc:Choice>
        <mc:Fallback xmlns="">
          <p:sp>
            <p:nvSpPr>
              <p:cNvPr id="3" name="ノート プレースホルダー 2"/>
              <p:cNvSpPr>
                <a:spLocks noGrp="1"/>
              </p:cNvSpPr>
              <p:nvPr>
                <p:ph type="body" idx="1"/>
              </p:nvPr>
            </p:nvSpPr>
            <p:spPr/>
            <p:txBody>
              <a:bodyPr/>
              <a:lstStyle/>
              <a:p>
                <a:pPr/>
                <a:r>
                  <a:rPr lang="en-US" altLang="ja-JP" b="0" i="0" dirty="0">
                    <a:latin typeface="Cambria Math" panose="02040503050406030204" pitchFamily="18" charset="0"/>
                    <a:ea typeface="Cambria Math" panose="02040503050406030204" pitchFamily="18" charset="0"/>
                  </a:rPr>
                  <a:t>p^+ μ^+ e^−</a:t>
                </a:r>
                <a:r>
                  <a:rPr lang="ja-JP" altLang="en-US" dirty="0"/>
                  <a:t>での</a:t>
                </a:r>
                <a:r>
                  <a:rPr lang="en-US" altLang="ja-JP" dirty="0"/>
                  <a:t>PEC</a:t>
                </a:r>
                <a:r>
                  <a:rPr lang="ja-JP" altLang="en-US" dirty="0"/>
                  <a:t>を</a:t>
                </a:r>
                <a:r>
                  <a:rPr lang="en-US" altLang="ja-JP" dirty="0"/>
                  <a:t>Morse</a:t>
                </a:r>
                <a:r>
                  <a:rPr lang="ja-JP" altLang="en-US" dirty="0"/>
                  <a:t>近似し</a:t>
                </a:r>
                <a:r>
                  <a:rPr lang="en-US" altLang="ja-JP" dirty="0"/>
                  <a:t>, </a:t>
                </a:r>
                <a:r>
                  <a:rPr lang="ja-JP" altLang="en-US" dirty="0"/>
                  <a:t>振動エネルギーを計算したもの</a:t>
                </a:r>
                <a:r>
                  <a:rPr lang="en-US" altLang="ja-JP" dirty="0"/>
                  <a:t>.</a:t>
                </a:r>
                <a:endParaRPr lang="ja-JP" altLang="en-US" dirty="0"/>
              </a:p>
            </p:txBody>
          </p:sp>
        </mc:Fallback>
      </mc:AlternateContent>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39</a:t>
            </a:fld>
            <a:endParaRPr kumimoji="1" lang="ja-JP" altLang="en-US"/>
          </a:p>
        </p:txBody>
      </p:sp>
    </p:spTree>
    <p:extLst>
      <p:ext uri="{BB962C8B-B14F-4D97-AF65-F5344CB8AC3E}">
        <p14:creationId xmlns:p14="http://schemas.microsoft.com/office/powerpoint/2010/main" val="4013648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40</a:t>
            </a:fld>
            <a:endParaRPr kumimoji="1" lang="ja-JP" altLang="en-US"/>
          </a:p>
        </p:txBody>
      </p:sp>
    </p:spTree>
    <p:extLst>
      <p:ext uri="{BB962C8B-B14F-4D97-AF65-F5344CB8AC3E}">
        <p14:creationId xmlns:p14="http://schemas.microsoft.com/office/powerpoint/2010/main" val="34794520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ノート プレースホルダー 2"/>
              <p:cNvSpPr>
                <a:spLocks noGrp="1"/>
              </p:cNvSpPr>
              <p:nvPr>
                <p:ph type="body" idx="1"/>
              </p:nvPr>
            </p:nvSpPr>
            <p:spPr/>
            <p:txBody>
              <a:bodyPr/>
              <a:lstStyle/>
              <a:p>
                <a:endParaRPr kumimoji="1" lang="ja-JP" altLang="en-US" dirty="0"/>
              </a:p>
            </p:txBody>
          </p:sp>
        </mc:Choice>
        <mc:Fallback xmlns="">
          <p:sp>
            <p:nvSpPr>
              <p:cNvPr id="3" name="ノート プレースホルダー 2"/>
              <p:cNvSpPr>
                <a:spLocks noGrp="1"/>
              </p:cNvSpPr>
              <p:nvPr>
                <p:ph type="body" idx="1"/>
              </p:nvPr>
            </p:nvSpPr>
            <p:spPr/>
            <p:txBody>
              <a:bodyPr/>
              <a:lstStyle/>
              <a:p>
                <a:r>
                  <a:rPr lang="en-US" altLang="ja-JP" sz="900" dirty="0"/>
                  <a:t>STO-</a:t>
                </a:r>
                <a:r>
                  <a:rPr lang="en-US" altLang="ja-JP" sz="900" b="0" i="0" dirty="0">
                    <a:latin typeface="Cambria Math" panose="02040503050406030204" pitchFamily="18" charset="0"/>
                  </a:rPr>
                  <a:t>𝑁</a:t>
                </a:r>
                <a:r>
                  <a:rPr lang="en-US" altLang="ja-JP" sz="900" dirty="0"/>
                  <a:t>G</a:t>
                </a:r>
                <a:r>
                  <a:rPr lang="ja-JP" altLang="en-US" sz="900" dirty="0"/>
                  <a:t>の軌道指数</a:t>
                </a:r>
                <a:r>
                  <a:rPr lang="en-US" altLang="ja-JP" sz="900" i="0">
                    <a:latin typeface="Cambria Math" panose="02040503050406030204" pitchFamily="18" charset="0"/>
                  </a:rPr>
                  <a:t>𝛼_𝑖</a:t>
                </a:r>
                <a:r>
                  <a:rPr lang="ja-JP" altLang="en-US" sz="900" dirty="0"/>
                  <a:t>と短縮係数</a:t>
                </a:r>
                <a:r>
                  <a:rPr lang="en-US" altLang="ja-JP" sz="900" i="0">
                    <a:latin typeface="Cambria Math" panose="02040503050406030204" pitchFamily="18" charset="0"/>
                  </a:rPr>
                  <a:t>𝑐_𝑖</a:t>
                </a:r>
                <a:r>
                  <a:rPr lang="ja-JP" altLang="en-US" sz="900" dirty="0"/>
                  <a:t>は水素原子の</a:t>
                </a:r>
                <a:r>
                  <a:rPr lang="ja-JP" altLang="en-US" sz="900" b="1" u="sng" dirty="0"/>
                  <a:t>厳密な波動関数の最小自乗近似</a:t>
                </a:r>
                <a:r>
                  <a:rPr lang="ja-JP" altLang="en-US" sz="900" dirty="0"/>
                  <a:t>としてを決定する</a:t>
                </a:r>
                <a:r>
                  <a:rPr lang="en-US" altLang="ja-JP" sz="900" dirty="0"/>
                  <a:t>.</a:t>
                </a:r>
              </a:p>
              <a:p>
                <a:endParaRPr kumimoji="1" lang="ja-JP" altLang="en-US" dirty="0"/>
              </a:p>
            </p:txBody>
          </p:sp>
        </mc:Fallback>
      </mc:AlternateContent>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41</a:t>
            </a:fld>
            <a:endParaRPr kumimoji="1" lang="ja-JP" altLang="en-US"/>
          </a:p>
        </p:txBody>
      </p:sp>
    </p:spTree>
    <p:extLst>
      <p:ext uri="{BB962C8B-B14F-4D97-AF65-F5344CB8AC3E}">
        <p14:creationId xmlns:p14="http://schemas.microsoft.com/office/powerpoint/2010/main" val="21478453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altLang="ja-JP" dirty="0"/>
              <a:t>https://github.com/ohno/gaussian/blob/main/LICENSE</a:t>
            </a:r>
          </a:p>
          <a:p>
            <a:pPr marL="0" marR="0" lvl="0" indent="0" algn="l" defTabSz="685800" rtl="0" eaLnBrk="1" fontAlgn="auto" latinLnBrk="0" hangingPunct="1">
              <a:lnSpc>
                <a:spcPct val="100000"/>
              </a:lnSpc>
              <a:spcBef>
                <a:spcPts val="0"/>
              </a:spcBef>
              <a:spcAft>
                <a:spcPts val="0"/>
              </a:spcAft>
              <a:buClrTx/>
              <a:buSzTx/>
              <a:buFontTx/>
              <a:buNone/>
              <a:tabLst/>
              <a:defRPr/>
            </a:pPr>
            <a:r>
              <a:rPr lang="en-US" altLang="ja-JP" dirty="0"/>
              <a:t>https://github.com/ohno</a:t>
            </a:r>
          </a:p>
          <a:p>
            <a:pPr marL="0" marR="0" lvl="0" indent="0" algn="l" defTabSz="685800" rtl="0" eaLnBrk="1" fontAlgn="auto" latinLnBrk="0" hangingPunct="1">
              <a:lnSpc>
                <a:spcPct val="100000"/>
              </a:lnSpc>
              <a:spcBef>
                <a:spcPts val="0"/>
              </a:spcBef>
              <a:spcAft>
                <a:spcPts val="0"/>
              </a:spcAft>
              <a:buClrTx/>
              <a:buSzTx/>
              <a:buFontTx/>
              <a:buNone/>
              <a:tabLst/>
              <a:defRPr/>
            </a:pPr>
            <a:r>
              <a:rPr lang="en-US" altLang="ja-JP" dirty="0"/>
              <a:t>https://zenn.dev/ohno</a:t>
            </a:r>
          </a:p>
          <a:p>
            <a:r>
              <a:rPr lang="en-US" altLang="ja-JP" dirty="0"/>
              <a:t>https://www-user.yokohama-cu.ac.jp/~tachi/</a:t>
            </a:r>
          </a:p>
          <a:p>
            <a:r>
              <a:rPr lang="en-US" altLang="ja-JP" dirty="0"/>
              <a:t>https://www.nishina.riken.jp/labo/fewbody.html</a:t>
            </a:r>
            <a:endParaRPr lang="ja-JP" altLang="en-US" dirty="0"/>
          </a:p>
          <a:p>
            <a:endParaRPr kumimoji="1" lang="ja-JP" altLang="en-US"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2</a:t>
            </a:fld>
            <a:endParaRPr kumimoji="1" lang="ja-JP" altLang="en-US"/>
          </a:p>
        </p:txBody>
      </p:sp>
    </p:spTree>
    <p:extLst>
      <p:ext uri="{BB962C8B-B14F-4D97-AF65-F5344CB8AC3E}">
        <p14:creationId xmlns:p14="http://schemas.microsoft.com/office/powerpoint/2010/main" val="42879561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43</a:t>
            </a:fld>
            <a:endParaRPr kumimoji="1" lang="ja-JP" altLang="en-US"/>
          </a:p>
        </p:txBody>
      </p:sp>
    </p:spTree>
    <p:extLst>
      <p:ext uri="{BB962C8B-B14F-4D97-AF65-F5344CB8AC3E}">
        <p14:creationId xmlns:p14="http://schemas.microsoft.com/office/powerpoint/2010/main" val="14293286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44</a:t>
            </a:fld>
            <a:endParaRPr kumimoji="1" lang="ja-JP" altLang="en-US"/>
          </a:p>
        </p:txBody>
      </p:sp>
    </p:spTree>
    <p:extLst>
      <p:ext uri="{BB962C8B-B14F-4D97-AF65-F5344CB8AC3E}">
        <p14:creationId xmlns:p14="http://schemas.microsoft.com/office/powerpoint/2010/main" val="1373453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ノート プレースホルダー 2"/>
              <p:cNvSpPr>
                <a:spLocks noGrp="1"/>
              </p:cNvSpPr>
              <p:nvPr>
                <p:ph type="body" idx="1"/>
              </p:nvPr>
            </p:nvSpPr>
            <p:spPr/>
            <p:txBody>
              <a:bodyPr/>
              <a:lstStyle/>
              <a:p>
                <a:pPr algn="l"/>
                <a:r>
                  <a:rPr kumimoji="1" lang="en-US" altLang="ja-JP" dirty="0"/>
                  <a:t>Szabo</a:t>
                </a:r>
                <a:r>
                  <a:rPr kumimoji="1" lang="ja-JP" altLang="en-US" dirty="0"/>
                  <a:t>の下巻の</a:t>
                </a:r>
                <a:r>
                  <a:rPr kumimoji="1" lang="en-US" altLang="ja-JP" dirty="0"/>
                  <a:t>4</a:t>
                </a:r>
                <a:r>
                  <a:rPr kumimoji="1" lang="ja-JP" altLang="en-US" dirty="0"/>
                  <a:t>章</a:t>
                </a:r>
                <a:r>
                  <a:rPr kumimoji="1" lang="en-US" altLang="ja-JP" dirty="0"/>
                  <a:t>(CI)</a:t>
                </a:r>
                <a:r>
                  <a:rPr kumimoji="1" lang="ja-JP" altLang="en-US" dirty="0"/>
                  <a:t>の</a:t>
                </a:r>
                <a:r>
                  <a:rPr kumimoji="1" lang="en-US" altLang="ja-JP" dirty="0" err="1"/>
                  <a:t>p.305</a:t>
                </a:r>
                <a:r>
                  <a:rPr kumimoji="1" lang="en-US" altLang="ja-JP" dirty="0"/>
                  <a:t>-310</a:t>
                </a:r>
                <a:r>
                  <a:rPr kumimoji="1" lang="ja-JP" altLang="en-US" dirty="0"/>
                  <a:t>では「系の正確な非相対論的エネルギー</a:t>
                </a:r>
                <a:r>
                  <a:rPr kumimoji="1" lang="en-US" altLang="ja-JP" dirty="0"/>
                  <a:t>(</a:t>
                </a:r>
                <a14:m>
                  <m:oMath xmlns:m="http://schemas.openxmlformats.org/officeDocument/2006/math">
                    <m:sSub>
                      <m:sSubPr>
                        <m:ctrlPr>
                          <a:rPr kumimoji="1" lang="en-US" altLang="ja-JP" b="0" i="1" smtClean="0">
                            <a:latin typeface="Cambria Math" panose="02040503050406030204" pitchFamily="18" charset="0"/>
                          </a:rPr>
                        </m:ctrlPr>
                      </m:sSubPr>
                      <m:e>
                        <m:r>
                          <a:rPr kumimoji="1" lang="en-US" altLang="ja-JP" b="0" i="1" smtClean="0">
                            <a:latin typeface="Cambria Math" panose="02040503050406030204" pitchFamily="18" charset="0"/>
                            <a:ea typeface="Cambria Math" panose="02040503050406030204" pitchFamily="18" charset="0"/>
                          </a:rPr>
                          <m:t>ℰ</m:t>
                        </m:r>
                      </m:e>
                      <m:sub>
                        <m:r>
                          <a:rPr kumimoji="1" lang="en-US" altLang="ja-JP" b="0" i="1" smtClean="0">
                            <a:latin typeface="Cambria Math" panose="02040503050406030204" pitchFamily="18" charset="0"/>
                          </a:rPr>
                          <m:t>0</m:t>
                        </m:r>
                      </m:sub>
                    </m:sSub>
                  </m:oMath>
                </a14:m>
                <a:r>
                  <a:rPr kumimoji="1" lang="en-US" altLang="ja-JP" dirty="0"/>
                  <a:t>)</a:t>
                </a:r>
                <a:r>
                  <a:rPr kumimoji="1" lang="ja-JP" altLang="en-US" dirty="0"/>
                  <a:t>と基底関数系が完全系の場合の</a:t>
                </a:r>
                <a:r>
                  <a:rPr kumimoji="1" lang="en-US" altLang="ja-JP" dirty="0"/>
                  <a:t>Hartree-Fock </a:t>
                </a:r>
                <a:r>
                  <a:rPr kumimoji="1" lang="ja-JP" altLang="en-US" dirty="0"/>
                  <a:t>エネルギー</a:t>
                </a:r>
                <a:r>
                  <a:rPr kumimoji="1" lang="en-US" altLang="ja-JP" dirty="0"/>
                  <a:t>(</a:t>
                </a:r>
                <a14:m>
                  <m:oMath xmlns:m="http://schemas.openxmlformats.org/officeDocument/2006/math">
                    <m:sSub>
                      <m:sSubPr>
                        <m:ctrlPr>
                          <a:rPr kumimoji="1" lang="en-US" altLang="ja-JP" b="0" i="1" smtClean="0">
                            <a:latin typeface="Cambria Math" panose="02040503050406030204" pitchFamily="18" charset="0"/>
                          </a:rPr>
                        </m:ctrlPr>
                      </m:sSubPr>
                      <m:e>
                        <m:r>
                          <a:rPr kumimoji="1" lang="en-US" altLang="ja-JP" b="0" i="1" smtClean="0">
                            <a:latin typeface="Cambria Math" panose="02040503050406030204" pitchFamily="18" charset="0"/>
                          </a:rPr>
                          <m:t>𝐸</m:t>
                        </m:r>
                      </m:e>
                      <m:sub>
                        <m:r>
                          <a:rPr kumimoji="1" lang="en-US" altLang="ja-JP" b="0" i="1" smtClean="0">
                            <a:latin typeface="Cambria Math" panose="02040503050406030204" pitchFamily="18" charset="0"/>
                          </a:rPr>
                          <m:t>0</m:t>
                        </m:r>
                      </m:sub>
                    </m:sSub>
                  </m:oMath>
                </a14:m>
                <a:r>
                  <a:rPr kumimoji="1" lang="en-US" altLang="ja-JP" dirty="0"/>
                  <a:t>)</a:t>
                </a:r>
                <a:r>
                  <a:rPr kumimoji="1" lang="ja-JP" altLang="en-US" dirty="0"/>
                  <a:t>の差」として相関エネルギー</a:t>
                </a:r>
                <a14:m>
                  <m:oMath xmlns:m="http://schemas.openxmlformats.org/officeDocument/2006/math">
                    <m:sSub>
                      <m:sSubPr>
                        <m:ctrlPr>
                          <a:rPr lang="en-US" altLang="ja-JP" sz="900" i="1" smtClean="0">
                            <a:latin typeface="Cambria Math" panose="02040503050406030204" pitchFamily="18" charset="0"/>
                          </a:rPr>
                        </m:ctrlPr>
                      </m:sSubPr>
                      <m:e>
                        <m:r>
                          <a:rPr lang="en-US" altLang="ja-JP" sz="900">
                            <a:latin typeface="Cambria Math" panose="02040503050406030204" pitchFamily="18" charset="0"/>
                          </a:rPr>
                          <m:t>𝐸</m:t>
                        </m:r>
                      </m:e>
                      <m:sub>
                        <m:r>
                          <m:rPr>
                            <m:sty m:val="p"/>
                          </m:rPr>
                          <a:rPr lang="en-US" altLang="ja-JP" sz="900">
                            <a:latin typeface="Cambria Math" panose="02040503050406030204" pitchFamily="18" charset="0"/>
                          </a:rPr>
                          <m:t>corr</m:t>
                        </m:r>
                      </m:sub>
                    </m:sSub>
                  </m:oMath>
                </a14:m>
                <a:r>
                  <a:rPr kumimoji="1" lang="ja-JP" altLang="en-US" dirty="0"/>
                  <a:t>を定義している</a:t>
                </a:r>
                <a:r>
                  <a:rPr kumimoji="1" lang="en-US" altLang="ja-JP" dirty="0"/>
                  <a:t>. </a:t>
                </a:r>
                <a:r>
                  <a:rPr kumimoji="1" lang="ja-JP" altLang="en-US" dirty="0"/>
                  <a:t>また</a:t>
                </a:r>
                <a:r>
                  <a:rPr kumimoji="1" lang="en-US" altLang="ja-JP" dirty="0"/>
                  <a:t>, Hartree-Fock</a:t>
                </a:r>
                <a:r>
                  <a:rPr kumimoji="1" lang="ja-JP" altLang="en-US" dirty="0"/>
                  <a:t>極限とは関係無く</a:t>
                </a:r>
                <a:r>
                  <a:rPr kumimoji="1" lang="en-US" altLang="ja-JP" dirty="0"/>
                  <a:t>, </a:t>
                </a:r>
                <a:r>
                  <a:rPr kumimoji="1" lang="ja-JP" altLang="en-US" dirty="0"/>
                  <a:t>同じ基底での</a:t>
                </a:r>
                <a:r>
                  <a:rPr kumimoji="1" lang="en-US" altLang="ja-JP" dirty="0" err="1"/>
                  <a:t>FullCI</a:t>
                </a:r>
                <a:r>
                  <a:rPr kumimoji="1" lang="ja-JP" altLang="en-US" dirty="0"/>
                  <a:t>と</a:t>
                </a:r>
                <a:r>
                  <a:rPr kumimoji="1" lang="en-US" altLang="ja-JP" dirty="0"/>
                  <a:t>HF</a:t>
                </a:r>
                <a:r>
                  <a:rPr kumimoji="1" lang="ja-JP" altLang="en-US" dirty="0"/>
                  <a:t>の差は基底関数系相関エネルギー</a:t>
                </a:r>
                <a:r>
                  <a:rPr kumimoji="1" lang="en-US" altLang="ja-JP" dirty="0"/>
                  <a:t>(basis set correlation energy)</a:t>
                </a:r>
                <a:r>
                  <a:rPr kumimoji="1" lang="ja-JP" altLang="en-US" dirty="0"/>
                  <a:t>という</a:t>
                </a:r>
                <a:r>
                  <a:rPr kumimoji="1" lang="en-US" altLang="ja-JP" dirty="0"/>
                  <a:t>. 1</a:t>
                </a:r>
                <a:r>
                  <a:rPr kumimoji="1" lang="ja-JP" altLang="en-US" dirty="0"/>
                  <a:t>電子基底関数系が完全系に近づくにつれて，その基底関数系での相関エネルギーも正確な相関エネルギーに近づいていく</a:t>
                </a:r>
                <a:r>
                  <a:rPr kumimoji="1" lang="en-US" altLang="ja-JP" dirty="0"/>
                  <a:t>.</a:t>
                </a:r>
              </a:p>
              <a:p>
                <a:pPr algn="l"/>
                <a:endParaRPr kumimoji="1" lang="en-US" altLang="ja-JP" dirty="0"/>
              </a:p>
              <a:p>
                <a:pPr marL="0" marR="0" lvl="0" indent="0" algn="l" defTabSz="685800" rtl="0" eaLnBrk="1" fontAlgn="auto" latinLnBrk="0" hangingPunct="1">
                  <a:lnSpc>
                    <a:spcPct val="100000"/>
                  </a:lnSpc>
                  <a:spcBef>
                    <a:spcPts val="0"/>
                  </a:spcBef>
                  <a:spcAft>
                    <a:spcPts val="0"/>
                  </a:spcAft>
                  <a:buClrTx/>
                  <a:buSzTx/>
                  <a:buFontTx/>
                  <a:buNone/>
                  <a:tabLst/>
                  <a:defRPr/>
                </a:pPr>
                <a:r>
                  <a:rPr lang="ja-JP" altLang="en-US" sz="900" b="0" dirty="0"/>
                  <a:t>多電子系に対して</a:t>
                </a:r>
                <a:r>
                  <a:rPr lang="en-US" altLang="ja-JP" sz="900" b="0" dirty="0"/>
                  <a:t>Hartree-Fock</a:t>
                </a:r>
                <a:r>
                  <a:rPr lang="ja-JP" altLang="en-US" sz="900" b="0" dirty="0"/>
                  <a:t>法を用いるとき</a:t>
                </a:r>
                <a:r>
                  <a:rPr lang="en-US" altLang="ja-JP" sz="900" b="0" dirty="0"/>
                  <a:t>, </a:t>
                </a:r>
                <a:r>
                  <a:rPr lang="ja-JP" altLang="en-US" sz="900" b="0" dirty="0"/>
                  <a:t>どんなに基底関数を増やしてもエネルギーが変分限界まで下がらないことが知られている</a:t>
                </a:r>
                <a:r>
                  <a:rPr lang="en-US" altLang="ja-JP" sz="900" b="0" dirty="0"/>
                  <a:t>. </a:t>
                </a:r>
                <a:r>
                  <a:rPr lang="ja-JP" altLang="en-US" sz="900" b="0" dirty="0"/>
                  <a:t>この下限を</a:t>
                </a:r>
                <a:r>
                  <a:rPr lang="en-US" altLang="ja-JP" sz="900" b="0" dirty="0"/>
                  <a:t>Hartree-Fock</a:t>
                </a:r>
                <a:r>
                  <a:rPr lang="ja-JP" altLang="en-US" sz="900" b="0" dirty="0"/>
                  <a:t>極限という</a:t>
                </a:r>
                <a:r>
                  <a:rPr lang="en-US" altLang="ja-JP" sz="900" b="0" dirty="0"/>
                  <a:t>. </a:t>
                </a:r>
                <a:r>
                  <a:rPr kumimoji="1" lang="ja-JP" altLang="en-US" dirty="0"/>
                  <a:t>下巻の</a:t>
                </a:r>
                <a:r>
                  <a:rPr kumimoji="1" lang="en-US" altLang="ja-JP" dirty="0"/>
                  <a:t>4</a:t>
                </a:r>
                <a:r>
                  <a:rPr kumimoji="1" lang="ja-JP" altLang="en-US" dirty="0"/>
                  <a:t>章</a:t>
                </a:r>
                <a:r>
                  <a:rPr kumimoji="1" lang="en-US" altLang="ja-JP" dirty="0" err="1"/>
                  <a:t>p.305</a:t>
                </a:r>
                <a:r>
                  <a:rPr kumimoji="1" lang="en-US" altLang="ja-JP" dirty="0"/>
                  <a:t>-310</a:t>
                </a:r>
                <a:r>
                  <a:rPr kumimoji="1" lang="ja-JP" altLang="en-US" dirty="0"/>
                  <a:t>では「系の正確な非相対論的エネルギー</a:t>
                </a:r>
                <a:r>
                  <a:rPr kumimoji="1" lang="en-US" altLang="ja-JP" dirty="0"/>
                  <a:t>(</a:t>
                </a:r>
                <a14:m>
                  <m:oMath xmlns:m="http://schemas.openxmlformats.org/officeDocument/2006/math">
                    <m:sSub>
                      <m:sSubPr>
                        <m:ctrlPr>
                          <a:rPr kumimoji="1" lang="en-US" altLang="ja-JP" b="0" i="1" smtClean="0">
                            <a:latin typeface="Cambria Math" panose="02040503050406030204" pitchFamily="18" charset="0"/>
                          </a:rPr>
                        </m:ctrlPr>
                      </m:sSubPr>
                      <m:e>
                        <m:r>
                          <a:rPr kumimoji="1" lang="en-US" altLang="ja-JP" b="0" i="1" smtClean="0">
                            <a:latin typeface="Cambria Math" panose="02040503050406030204" pitchFamily="18" charset="0"/>
                            <a:ea typeface="Cambria Math" panose="02040503050406030204" pitchFamily="18" charset="0"/>
                          </a:rPr>
                          <m:t>ℰ</m:t>
                        </m:r>
                      </m:e>
                      <m:sub>
                        <m:r>
                          <a:rPr kumimoji="1" lang="en-US" altLang="ja-JP" b="0" i="1" smtClean="0">
                            <a:latin typeface="Cambria Math" panose="02040503050406030204" pitchFamily="18" charset="0"/>
                          </a:rPr>
                          <m:t>0</m:t>
                        </m:r>
                      </m:sub>
                    </m:sSub>
                  </m:oMath>
                </a14:m>
                <a:r>
                  <a:rPr kumimoji="1" lang="en-US" altLang="ja-JP" dirty="0"/>
                  <a:t>)</a:t>
                </a:r>
                <a:r>
                  <a:rPr kumimoji="1" lang="ja-JP" altLang="en-US" dirty="0"/>
                  <a:t>と基底関数系が完全系の場合の</a:t>
                </a:r>
                <a:r>
                  <a:rPr kumimoji="1" lang="en-US" altLang="ja-JP" dirty="0"/>
                  <a:t>Hartree-Fock </a:t>
                </a:r>
                <a:r>
                  <a:rPr kumimoji="1" lang="ja-JP" altLang="en-US" dirty="0"/>
                  <a:t>エネルギー</a:t>
                </a:r>
                <a:r>
                  <a:rPr kumimoji="1" lang="en-US" altLang="ja-JP" dirty="0"/>
                  <a:t>(</a:t>
                </a:r>
                <a14:m>
                  <m:oMath xmlns:m="http://schemas.openxmlformats.org/officeDocument/2006/math">
                    <m:sSub>
                      <m:sSubPr>
                        <m:ctrlPr>
                          <a:rPr kumimoji="1" lang="en-US" altLang="ja-JP" b="0" i="1" smtClean="0">
                            <a:latin typeface="Cambria Math" panose="02040503050406030204" pitchFamily="18" charset="0"/>
                          </a:rPr>
                        </m:ctrlPr>
                      </m:sSubPr>
                      <m:e>
                        <m:r>
                          <a:rPr kumimoji="1" lang="en-US" altLang="ja-JP" b="0" i="1" smtClean="0">
                            <a:latin typeface="Cambria Math" panose="02040503050406030204" pitchFamily="18" charset="0"/>
                          </a:rPr>
                          <m:t>𝐸</m:t>
                        </m:r>
                      </m:e>
                      <m:sub>
                        <m:r>
                          <a:rPr kumimoji="1" lang="en-US" altLang="ja-JP" b="0" i="1" smtClean="0">
                            <a:latin typeface="Cambria Math" panose="02040503050406030204" pitchFamily="18" charset="0"/>
                          </a:rPr>
                          <m:t>0</m:t>
                        </m:r>
                      </m:sub>
                    </m:sSub>
                  </m:oMath>
                </a14:m>
                <a:r>
                  <a:rPr kumimoji="1" lang="en-US" altLang="ja-JP" dirty="0"/>
                  <a:t>)</a:t>
                </a:r>
                <a:r>
                  <a:rPr kumimoji="1" lang="ja-JP" altLang="en-US" dirty="0"/>
                  <a:t>の差」として相関エネルギー</a:t>
                </a:r>
                <a14:m>
                  <m:oMath xmlns:m="http://schemas.openxmlformats.org/officeDocument/2006/math">
                    <m:sSub>
                      <m:sSubPr>
                        <m:ctrlPr>
                          <a:rPr lang="en-US" altLang="ja-JP" sz="900" i="1" smtClean="0">
                            <a:latin typeface="Cambria Math" panose="02040503050406030204" pitchFamily="18" charset="0"/>
                          </a:rPr>
                        </m:ctrlPr>
                      </m:sSubPr>
                      <m:e>
                        <m:r>
                          <a:rPr lang="en-US" altLang="ja-JP" sz="900">
                            <a:latin typeface="Cambria Math" panose="02040503050406030204" pitchFamily="18" charset="0"/>
                          </a:rPr>
                          <m:t>𝐸</m:t>
                        </m:r>
                      </m:e>
                      <m:sub>
                        <m:r>
                          <m:rPr>
                            <m:sty m:val="p"/>
                          </m:rPr>
                          <a:rPr lang="en-US" altLang="ja-JP" sz="900">
                            <a:latin typeface="Cambria Math" panose="02040503050406030204" pitchFamily="18" charset="0"/>
                          </a:rPr>
                          <m:t>corr</m:t>
                        </m:r>
                      </m:sub>
                    </m:sSub>
                  </m:oMath>
                </a14:m>
                <a:r>
                  <a:rPr kumimoji="1" lang="ja-JP" altLang="en-US" dirty="0"/>
                  <a:t>を定義している</a:t>
                </a:r>
                <a:r>
                  <a:rPr kumimoji="1" lang="en-US" altLang="ja-JP" dirty="0"/>
                  <a:t>. </a:t>
                </a:r>
                <a:r>
                  <a:rPr kumimoji="1" lang="ja-JP" altLang="en-US" dirty="0"/>
                  <a:t>また</a:t>
                </a:r>
                <a:r>
                  <a:rPr kumimoji="1" lang="en-US" altLang="ja-JP" dirty="0"/>
                  <a:t>, Hartree-Fock</a:t>
                </a:r>
                <a:r>
                  <a:rPr kumimoji="1" lang="ja-JP" altLang="en-US" dirty="0"/>
                  <a:t>極限とは関係無く</a:t>
                </a:r>
                <a:r>
                  <a:rPr kumimoji="1" lang="en-US" altLang="ja-JP" dirty="0"/>
                  <a:t>, </a:t>
                </a:r>
                <a:r>
                  <a:rPr kumimoji="1" lang="ja-JP" altLang="en-US" dirty="0"/>
                  <a:t>同じ基底での</a:t>
                </a:r>
                <a:r>
                  <a:rPr kumimoji="1" lang="en-US" altLang="ja-JP" dirty="0" err="1"/>
                  <a:t>FullCI</a:t>
                </a:r>
                <a:r>
                  <a:rPr kumimoji="1" lang="ja-JP" altLang="en-US" dirty="0"/>
                  <a:t>と</a:t>
                </a:r>
                <a:r>
                  <a:rPr kumimoji="1" lang="en-US" altLang="ja-JP" dirty="0"/>
                  <a:t>HF</a:t>
                </a:r>
                <a:r>
                  <a:rPr kumimoji="1" lang="ja-JP" altLang="en-US" dirty="0"/>
                  <a:t>の差を基底関数系相関エネルギー</a:t>
                </a:r>
                <a:r>
                  <a:rPr kumimoji="1" lang="en-US" altLang="ja-JP" dirty="0"/>
                  <a:t>(basis set correlation energy)</a:t>
                </a:r>
                <a:r>
                  <a:rPr kumimoji="1" lang="ja-JP" altLang="en-US" dirty="0"/>
                  <a:t>という</a:t>
                </a:r>
                <a:r>
                  <a:rPr kumimoji="1" lang="en-US" altLang="ja-JP" dirty="0"/>
                  <a:t>.</a:t>
                </a:r>
              </a:p>
              <a:p>
                <a:pPr algn="l"/>
                <a:endParaRPr kumimoji="1" lang="en-US" altLang="ja-JP" dirty="0"/>
              </a:p>
            </p:txBody>
          </p:sp>
        </mc:Choice>
        <mc:Fallback xmlns="">
          <p:sp>
            <p:nvSpPr>
              <p:cNvPr id="3" name="ノート プレースホルダー 2"/>
              <p:cNvSpPr>
                <a:spLocks noGrp="1"/>
              </p:cNvSpPr>
              <p:nvPr>
                <p:ph type="body" idx="1"/>
              </p:nvPr>
            </p:nvSpPr>
            <p:spPr/>
            <p:txBody>
              <a:bodyPr/>
              <a:lstStyle/>
              <a:p>
                <a:pPr algn="l"/>
                <a:r>
                  <a:rPr kumimoji="1" lang="en-US" altLang="ja-JP" dirty="0"/>
                  <a:t>Szabo</a:t>
                </a:r>
                <a:r>
                  <a:rPr kumimoji="1" lang="ja-JP" altLang="en-US" dirty="0"/>
                  <a:t>の下巻の</a:t>
                </a:r>
                <a:r>
                  <a:rPr kumimoji="1" lang="en-US" altLang="ja-JP" dirty="0"/>
                  <a:t>4</a:t>
                </a:r>
                <a:r>
                  <a:rPr kumimoji="1" lang="ja-JP" altLang="en-US" dirty="0"/>
                  <a:t>章</a:t>
                </a:r>
                <a:r>
                  <a:rPr kumimoji="1" lang="en-US" altLang="ja-JP" dirty="0"/>
                  <a:t>(CI)</a:t>
                </a:r>
                <a:r>
                  <a:rPr kumimoji="1" lang="ja-JP" altLang="en-US" dirty="0"/>
                  <a:t>の</a:t>
                </a:r>
                <a:r>
                  <a:rPr kumimoji="1" lang="en-US" altLang="ja-JP" dirty="0" err="1"/>
                  <a:t>p.305</a:t>
                </a:r>
                <a:r>
                  <a:rPr kumimoji="1" lang="en-US" altLang="ja-JP" dirty="0"/>
                  <a:t>-310</a:t>
                </a:r>
                <a:r>
                  <a:rPr kumimoji="1" lang="ja-JP" altLang="en-US" dirty="0"/>
                  <a:t>では「系の正確な非相対論的エネルギー</a:t>
                </a:r>
                <a:r>
                  <a:rPr kumimoji="1" lang="en-US" altLang="ja-JP" dirty="0"/>
                  <a:t>(</a:t>
                </a:r>
                <a:r>
                  <a:rPr kumimoji="1" lang="en-US" altLang="ja-JP" b="0" i="0">
                    <a:latin typeface="Cambria Math" panose="02040503050406030204" pitchFamily="18" charset="0"/>
                    <a:ea typeface="Cambria Math" panose="02040503050406030204" pitchFamily="18" charset="0"/>
                  </a:rPr>
                  <a:t>ℰ_</a:t>
                </a:r>
                <a:r>
                  <a:rPr kumimoji="1" lang="en-US" altLang="ja-JP" b="0" i="0">
                    <a:latin typeface="Cambria Math" panose="02040503050406030204" pitchFamily="18" charset="0"/>
                  </a:rPr>
                  <a:t>0</a:t>
                </a:r>
                <a:r>
                  <a:rPr kumimoji="1" lang="en-US" altLang="ja-JP" dirty="0"/>
                  <a:t>)</a:t>
                </a:r>
                <a:r>
                  <a:rPr kumimoji="1" lang="ja-JP" altLang="en-US" dirty="0"/>
                  <a:t>と基底関数系が完全系の場合の</a:t>
                </a:r>
                <a:r>
                  <a:rPr kumimoji="1" lang="en-US" altLang="ja-JP" dirty="0"/>
                  <a:t>Hartree-Fock </a:t>
                </a:r>
                <a:r>
                  <a:rPr kumimoji="1" lang="ja-JP" altLang="en-US" dirty="0"/>
                  <a:t>エネルギー</a:t>
                </a:r>
                <a:r>
                  <a:rPr kumimoji="1" lang="en-US" altLang="ja-JP" dirty="0"/>
                  <a:t>(</a:t>
                </a:r>
                <a:r>
                  <a:rPr kumimoji="1" lang="en-US" altLang="ja-JP" b="0" i="0">
                    <a:latin typeface="Cambria Math" panose="02040503050406030204" pitchFamily="18" charset="0"/>
                  </a:rPr>
                  <a:t>𝐸_0</a:t>
                </a:r>
                <a:r>
                  <a:rPr kumimoji="1" lang="en-US" altLang="ja-JP" dirty="0"/>
                  <a:t>)</a:t>
                </a:r>
                <a:r>
                  <a:rPr kumimoji="1" lang="ja-JP" altLang="en-US" dirty="0"/>
                  <a:t>の差」として相関エネルギー</a:t>
                </a:r>
                <a:r>
                  <a:rPr lang="en-US" altLang="ja-JP" sz="900" i="0">
                    <a:latin typeface="Cambria Math" panose="02040503050406030204" pitchFamily="18" charset="0"/>
                  </a:rPr>
                  <a:t>𝐸_corr</a:t>
                </a:r>
                <a:r>
                  <a:rPr kumimoji="1" lang="ja-JP" altLang="en-US" dirty="0"/>
                  <a:t>を定義している</a:t>
                </a:r>
                <a:r>
                  <a:rPr kumimoji="1" lang="en-US" altLang="ja-JP" dirty="0"/>
                  <a:t>. </a:t>
                </a:r>
                <a:r>
                  <a:rPr kumimoji="1" lang="ja-JP" altLang="en-US" dirty="0"/>
                  <a:t>また</a:t>
                </a:r>
                <a:r>
                  <a:rPr kumimoji="1" lang="en-US" altLang="ja-JP" dirty="0"/>
                  <a:t>, Hartree-Fock</a:t>
                </a:r>
                <a:r>
                  <a:rPr kumimoji="1" lang="ja-JP" altLang="en-US" dirty="0"/>
                  <a:t>極限とは関係無く</a:t>
                </a:r>
                <a:r>
                  <a:rPr kumimoji="1" lang="en-US" altLang="ja-JP" dirty="0"/>
                  <a:t>, </a:t>
                </a:r>
                <a:r>
                  <a:rPr kumimoji="1" lang="ja-JP" altLang="en-US" dirty="0"/>
                  <a:t>同じ基底での</a:t>
                </a:r>
                <a:r>
                  <a:rPr kumimoji="1" lang="en-US" altLang="ja-JP" dirty="0" err="1"/>
                  <a:t>FullCI</a:t>
                </a:r>
                <a:r>
                  <a:rPr kumimoji="1" lang="ja-JP" altLang="en-US" dirty="0"/>
                  <a:t>と</a:t>
                </a:r>
                <a:r>
                  <a:rPr kumimoji="1" lang="en-US" altLang="ja-JP" dirty="0"/>
                  <a:t>HF</a:t>
                </a:r>
                <a:r>
                  <a:rPr kumimoji="1" lang="ja-JP" altLang="en-US" dirty="0"/>
                  <a:t>の差は基底関数系相関エネルギー</a:t>
                </a:r>
                <a:r>
                  <a:rPr kumimoji="1" lang="en-US" altLang="ja-JP" dirty="0"/>
                  <a:t>(basis set correlation energy)</a:t>
                </a:r>
                <a:r>
                  <a:rPr kumimoji="1" lang="ja-JP" altLang="en-US" dirty="0"/>
                  <a:t>という</a:t>
                </a:r>
                <a:r>
                  <a:rPr kumimoji="1" lang="en-US" altLang="ja-JP" dirty="0"/>
                  <a:t>. 1</a:t>
                </a:r>
                <a:r>
                  <a:rPr kumimoji="1" lang="ja-JP" altLang="en-US" dirty="0"/>
                  <a:t>電子基底関数系が完全系に近づくにつれて，その基底関数系での相関エネルギーも正確な相関エネルギーに近づいていく</a:t>
                </a:r>
                <a:r>
                  <a:rPr kumimoji="1" lang="en-US" altLang="ja-JP" dirty="0"/>
                  <a:t>.</a:t>
                </a:r>
                <a:endParaRPr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900" dirty="0"/>
                  <a:t>Jensen, F. (1999). The basis set convergence of the Hartree–Fock energy for H 2. </a:t>
                </a:r>
                <a:r>
                  <a:rPr lang="en-US" altLang="ja-JP" sz="900" i="1" dirty="0"/>
                  <a:t>The Journal of chemical physics</a:t>
                </a:r>
                <a:r>
                  <a:rPr lang="en-US" altLang="ja-JP" sz="900" dirty="0"/>
                  <a:t>, </a:t>
                </a:r>
                <a:r>
                  <a:rPr lang="en-US" altLang="ja-JP" sz="900" i="1" dirty="0"/>
                  <a:t>110</a:t>
                </a:r>
                <a:r>
                  <a:rPr lang="en-US" altLang="ja-JP" sz="900" dirty="0"/>
                  <a:t>(14), 6601-6605. </a:t>
                </a:r>
                <a:r>
                  <a:rPr lang="en-US" altLang="ja-JP" sz="900" dirty="0">
                    <a:hlinkClick r:id="rId5"/>
                  </a:rPr>
                  <a:t>https://doi.org/10.1063/1.478567</a:t>
                </a:r>
                <a:endParaRPr lang="en-US" altLang="ja-JP" sz="9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900" dirty="0"/>
              </a:p>
              <a:p>
                <a:r>
                  <a:rPr lang="it-IT" altLang="ja-JP" dirty="0"/>
                  <a:t>Attila Szabo, Neil S. Ostlund, </a:t>
                </a:r>
                <a:r>
                  <a:rPr lang="en-US" altLang="ja-JP" dirty="0"/>
                  <a:t>Modern Quantum Chemistry: Introduction to Advanced Electronic Structure Theory (McGraw-Hill, 1989)</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9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900" dirty="0"/>
                  <a:t>Kolos, W., </a:t>
                </a:r>
                <a:r>
                  <a:rPr lang="en-US" altLang="ja-JP" sz="900" dirty="0" err="1"/>
                  <a:t>Wolniewicz</a:t>
                </a:r>
                <a:r>
                  <a:rPr lang="en-US" altLang="ja-JP" sz="900" dirty="0"/>
                  <a:t>, L. (1968). Improved theoretical ground‐state energy of the hydrogen molecule. </a:t>
                </a:r>
                <a:r>
                  <a:rPr lang="en-US" altLang="ja-JP" sz="900" i="1" dirty="0"/>
                  <a:t>The Journal of Chemical Physics</a:t>
                </a:r>
                <a:r>
                  <a:rPr lang="en-US" altLang="ja-JP" sz="900" dirty="0"/>
                  <a:t>, </a:t>
                </a:r>
                <a:r>
                  <a:rPr lang="en-US" altLang="ja-JP" sz="900" i="1" dirty="0"/>
                  <a:t>49</a:t>
                </a:r>
                <a:r>
                  <a:rPr lang="en-US" altLang="ja-JP" sz="900" dirty="0"/>
                  <a:t>(1), 404-410.</a:t>
                </a:r>
                <a:r>
                  <a:rPr lang="ja-JP" altLang="en-US" sz="900" dirty="0"/>
                  <a:t> </a:t>
                </a:r>
                <a:r>
                  <a:rPr lang="en-US" altLang="ja-JP" sz="900" dirty="0">
                    <a:hlinkClick r:id="rId6"/>
                  </a:rPr>
                  <a:t>https://doi.org/10.1063/1.1669836</a:t>
                </a:r>
                <a:endParaRPr lang="en-US" altLang="ja-JP" sz="900" dirty="0"/>
              </a:p>
              <a:p>
                <a:endParaRPr kumimoji="1" lang="ja-JP" altLang="en-US" dirty="0"/>
              </a:p>
            </p:txBody>
          </p:sp>
        </mc:Fallback>
      </mc:AlternateContent>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47</a:t>
            </a:fld>
            <a:endParaRPr kumimoji="1" lang="ja-JP" altLang="en-US"/>
          </a:p>
        </p:txBody>
      </p:sp>
    </p:spTree>
    <p:extLst>
      <p:ext uri="{BB962C8B-B14F-4D97-AF65-F5344CB8AC3E}">
        <p14:creationId xmlns:p14="http://schemas.microsoft.com/office/powerpoint/2010/main" val="29357230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50</a:t>
            </a:fld>
            <a:endParaRPr kumimoji="1" lang="ja-JP" altLang="en-US"/>
          </a:p>
        </p:txBody>
      </p:sp>
    </p:spTree>
    <p:extLst>
      <p:ext uri="{BB962C8B-B14F-4D97-AF65-F5344CB8AC3E}">
        <p14:creationId xmlns:p14="http://schemas.microsoft.com/office/powerpoint/2010/main" val="12671854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52</a:t>
            </a:fld>
            <a:endParaRPr kumimoji="1" lang="ja-JP" altLang="en-US"/>
          </a:p>
        </p:txBody>
      </p:sp>
    </p:spTree>
    <p:extLst>
      <p:ext uri="{BB962C8B-B14F-4D97-AF65-F5344CB8AC3E}">
        <p14:creationId xmlns:p14="http://schemas.microsoft.com/office/powerpoint/2010/main" val="36106733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アウトプットの読む部分を注意する必要がある</a:t>
            </a:r>
            <a:r>
              <a:rPr kumimoji="1" lang="en-US" altLang="ja-JP" dirty="0"/>
              <a:t>.</a:t>
            </a:r>
            <a:endParaRPr kumimoji="1" lang="ja-JP" altLang="en-US"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53</a:t>
            </a:fld>
            <a:endParaRPr kumimoji="1" lang="ja-JP" altLang="en-US"/>
          </a:p>
        </p:txBody>
      </p:sp>
    </p:spTree>
    <p:extLst>
      <p:ext uri="{BB962C8B-B14F-4D97-AF65-F5344CB8AC3E}">
        <p14:creationId xmlns:p14="http://schemas.microsoft.com/office/powerpoint/2010/main" val="39768108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1" lang="en-US" altLang="ja-JP" dirty="0"/>
              <a:t>L. </a:t>
            </a:r>
            <a:r>
              <a:rPr kumimoji="1" lang="en-US" altLang="ja-JP" dirty="0" err="1"/>
              <a:t>Bytautas</a:t>
            </a:r>
            <a:r>
              <a:rPr kumimoji="1" lang="en-US" altLang="ja-JP" dirty="0"/>
              <a:t> and K. </a:t>
            </a:r>
            <a:r>
              <a:rPr kumimoji="1" lang="en-US" altLang="ja-JP" dirty="0" err="1"/>
              <a:t>Ruedenberg</a:t>
            </a:r>
            <a:r>
              <a:rPr kumimoji="1" lang="en-US" altLang="ja-JP" dirty="0"/>
              <a:t>, J. Chem. Phys., 122, 154110 (2005) </a:t>
            </a:r>
            <a:r>
              <a:rPr lang="en-US" altLang="ja-JP" b="0" i="0" u="none" strike="noStrike" dirty="0">
                <a:solidFill>
                  <a:srgbClr val="00AEEF"/>
                </a:solidFill>
                <a:effectLst/>
                <a:latin typeface="Montserrat" panose="00000500000000000000" pitchFamily="2" charset="0"/>
                <a:hlinkClick r:id="rId3"/>
              </a:rPr>
              <a:t>https://doi.org/10.1063/1.1869493</a:t>
            </a:r>
            <a:endParaRPr kumimoji="1" lang="en-US" altLang="ja-JP" b="0" i="0" u="none" strike="noStrike" dirty="0">
              <a:solidFill>
                <a:srgbClr val="00AEEF"/>
              </a:solidFill>
              <a:effectLst/>
              <a:latin typeface="Montserrat" panose="00000500000000000000" pitchFamily="2" charset="0"/>
            </a:endParaRPr>
          </a:p>
          <a:p>
            <a:br>
              <a:rPr lang="en-US" altLang="ja-JP" dirty="0"/>
            </a:br>
            <a:r>
              <a:rPr lang="en-US" altLang="ja-JP" b="1" i="0" dirty="0">
                <a:solidFill>
                  <a:srgbClr val="58595B"/>
                </a:solidFill>
                <a:effectLst/>
                <a:latin typeface="Lora" panose="020B0604020202020204" pitchFamily="2" charset="0"/>
              </a:rPr>
              <a:t>Table X.</a:t>
            </a:r>
            <a:endParaRPr lang="en-US" altLang="ja-JP" b="0" i="0" u="none" strike="noStrike" dirty="0">
              <a:solidFill>
                <a:srgbClr val="00AEEF"/>
              </a:solidFill>
              <a:effectLst/>
              <a:latin typeface="Montserrat" panose="00000500000000000000" pitchFamily="2" charset="0"/>
            </a:endParaRPr>
          </a:p>
          <a:p>
            <a:r>
              <a:rPr lang="ja-JP" altLang="en-US" b="0" i="0" u="none" strike="noStrike" dirty="0">
                <a:solidFill>
                  <a:srgbClr val="000000"/>
                </a:solidFill>
                <a:effectLst/>
                <a:latin typeface="STIXMathJax_Normal-bold"/>
              </a:rPr>
              <a:t>𝐍</a:t>
            </a:r>
            <a:r>
              <a:rPr lang="en-US" altLang="ja-JP" b="0" i="0" u="none" strike="noStrike" dirty="0">
                <a:solidFill>
                  <a:srgbClr val="000000"/>
                </a:solidFill>
                <a:effectLst/>
                <a:latin typeface="STIXMathJax_Main-bold"/>
              </a:rPr>
              <a:t>2</a:t>
            </a:r>
            <a:endParaRPr lang="en-US" altLang="ja-JP" b="0" i="0" u="none" strike="noStrike" dirty="0">
              <a:solidFill>
                <a:srgbClr val="00AEEF"/>
              </a:solidFill>
              <a:effectLst/>
              <a:latin typeface="Montserrat" panose="00000500000000000000" pitchFamily="2" charset="0"/>
            </a:endParaRPr>
          </a:p>
          <a:p>
            <a:r>
              <a:rPr lang="en-US" altLang="ja-JP" dirty="0">
                <a:effectLst/>
              </a:rPr>
              <a:t>Core </a:t>
            </a:r>
            <a:r>
              <a:rPr lang="en-US" altLang="ja-JP" dirty="0" err="1">
                <a:effectLst/>
              </a:rPr>
              <a:t>correlations</a:t>
            </a:r>
            <a:r>
              <a:rPr lang="en-US" altLang="ja-JP" u="none" strike="noStrike" baseline="30000" dirty="0" err="1">
                <a:solidFill>
                  <a:srgbClr val="00AEEF"/>
                </a:solidFill>
                <a:effectLst/>
              </a:rPr>
              <a:t>d</a:t>
            </a:r>
            <a:r>
              <a:rPr lang="en-US" altLang="ja-JP" b="0" i="0" u="none" strike="noStrike" dirty="0">
                <a:effectLst/>
                <a:latin typeface="STIXMathJax_Main"/>
              </a:rPr>
              <a:t>−119.0</a:t>
            </a:r>
            <a:endParaRPr lang="en-US" altLang="ja-JP" b="0" i="0" u="none" strike="noStrike" dirty="0">
              <a:solidFill>
                <a:srgbClr val="00AEEF"/>
              </a:solidFill>
              <a:effectLst/>
              <a:latin typeface="Montserrat" panose="00000500000000000000" pitchFamily="2" charset="0"/>
            </a:endParaRPr>
          </a:p>
          <a:p>
            <a:r>
              <a:rPr lang="en-US" altLang="ja-JP" b="1" dirty="0">
                <a:effectLst/>
              </a:rPr>
              <a:t>Nonrelativistic valence-</a:t>
            </a:r>
            <a:r>
              <a:rPr lang="en-US" altLang="ja-JP" b="1" dirty="0" err="1">
                <a:effectLst/>
              </a:rPr>
              <a:t>correlated</a:t>
            </a:r>
            <a:r>
              <a:rPr lang="en-US" altLang="ja-JP" u="none" strike="noStrike" baseline="30000" dirty="0" err="1">
                <a:solidFill>
                  <a:srgbClr val="00AEEF"/>
                </a:solidFill>
                <a:effectLst/>
              </a:rPr>
              <a:t>e</a:t>
            </a:r>
            <a:r>
              <a:rPr lang="en-US" altLang="ja-JP" u="none" strike="noStrike" baseline="30000" dirty="0">
                <a:solidFill>
                  <a:srgbClr val="00AEEF"/>
                </a:solidFill>
                <a:effectLst/>
              </a:rPr>
              <a:t> </a:t>
            </a:r>
            <a:r>
              <a:rPr lang="en-US" altLang="ja-JP" b="0" i="0" u="none" strike="noStrike" dirty="0">
                <a:effectLst/>
                <a:latin typeface="STIXMathJax_Main"/>
              </a:rPr>
              <a:t>−</a:t>
            </a:r>
            <a:r>
              <a:rPr lang="en-US" altLang="ja-JP" b="0" i="0" u="none" strike="noStrike" dirty="0">
                <a:effectLst/>
                <a:latin typeface="STIXMathJax_Main-bold"/>
              </a:rPr>
              <a:t>109423.7</a:t>
            </a:r>
            <a:br>
              <a:rPr lang="en-US" altLang="ja-JP" dirty="0"/>
            </a:br>
            <a:endParaRPr lang="en-US" altLang="ja-JP" b="0" i="0" u="none" strike="noStrike" dirty="0">
              <a:solidFill>
                <a:srgbClr val="00AEEF"/>
              </a:solidFill>
              <a:effectLst/>
              <a:latin typeface="Montserrat" panose="00000500000000000000" pitchFamily="2" charset="0"/>
            </a:endParaRPr>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54</a:t>
            </a:fld>
            <a:endParaRPr kumimoji="1" lang="ja-JP" altLang="en-US"/>
          </a:p>
        </p:txBody>
      </p:sp>
    </p:spTree>
    <p:extLst>
      <p:ext uri="{BB962C8B-B14F-4D97-AF65-F5344CB8AC3E}">
        <p14:creationId xmlns:p14="http://schemas.microsoft.com/office/powerpoint/2010/main" val="12225351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56</a:t>
            </a:fld>
            <a:endParaRPr kumimoji="1" lang="ja-JP" altLang="en-US"/>
          </a:p>
        </p:txBody>
      </p:sp>
    </p:spTree>
    <p:extLst>
      <p:ext uri="{BB962C8B-B14F-4D97-AF65-F5344CB8AC3E}">
        <p14:creationId xmlns:p14="http://schemas.microsoft.com/office/powerpoint/2010/main" val="16050669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dirty="0"/>
              <a:t>https://www2.riken.jp/qcl/members/tsuneda/web/dft05-sec3.pdf</a:t>
            </a:r>
          </a:p>
          <a:p>
            <a:endParaRPr kumimoji="1" lang="ja-JP" altLang="en-US"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62</a:t>
            </a:fld>
            <a:endParaRPr kumimoji="1" lang="ja-JP" altLang="en-US"/>
          </a:p>
        </p:txBody>
      </p:sp>
    </p:spTree>
    <p:extLst>
      <p:ext uri="{BB962C8B-B14F-4D97-AF65-F5344CB8AC3E}">
        <p14:creationId xmlns:p14="http://schemas.microsoft.com/office/powerpoint/2010/main" val="397998402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dirty="0"/>
              <a:t>D2</a:t>
            </a:r>
            <a:r>
              <a:rPr lang="ja-JP" altLang="en-US" dirty="0"/>
              <a:t>と</a:t>
            </a:r>
            <a:r>
              <a:rPr lang="en-US" altLang="ja-JP" dirty="0"/>
              <a:t>D3</a:t>
            </a:r>
            <a:r>
              <a:rPr lang="ja-JP" altLang="en-US" dirty="0"/>
              <a:t>の違いは</a:t>
            </a:r>
            <a:r>
              <a:rPr lang="en-US" altLang="ja-JP" dirty="0"/>
              <a:t>VASP</a:t>
            </a:r>
            <a:r>
              <a:rPr lang="ja-JP" altLang="en-US" dirty="0"/>
              <a:t>のドキュメントに解説がある</a:t>
            </a:r>
            <a:r>
              <a:rPr lang="en-US" altLang="ja-JP" dirty="0"/>
              <a:t>.</a:t>
            </a:r>
          </a:p>
          <a:p>
            <a:r>
              <a:rPr kumimoji="1" lang="en-US" altLang="ja-JP" dirty="0"/>
              <a:t>https://www.vasp.at/wiki/index.php/DFT-D2</a:t>
            </a:r>
          </a:p>
          <a:p>
            <a:r>
              <a:rPr kumimoji="1" lang="en-US" altLang="ja-JP" dirty="0"/>
              <a:t>https://www.vasp.at/wiki/index.php/DFT-D3</a:t>
            </a:r>
            <a:endParaRPr kumimoji="1" lang="ja-JP" altLang="en-US" dirty="0"/>
          </a:p>
          <a:p>
            <a:endParaRPr kumimoji="1" lang="ja-JP" altLang="en-US"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63</a:t>
            </a:fld>
            <a:endParaRPr kumimoji="1" lang="ja-JP" altLang="en-US"/>
          </a:p>
        </p:txBody>
      </p:sp>
    </p:spTree>
    <p:extLst>
      <p:ext uri="{BB962C8B-B14F-4D97-AF65-F5344CB8AC3E}">
        <p14:creationId xmlns:p14="http://schemas.microsoft.com/office/powerpoint/2010/main" val="15510757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US" altLang="ja-JP"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5</a:t>
            </a:fld>
            <a:endParaRPr kumimoji="1" lang="ja-JP" altLang="en-US"/>
          </a:p>
        </p:txBody>
      </p:sp>
    </p:spTree>
    <p:extLst>
      <p:ext uri="{BB962C8B-B14F-4D97-AF65-F5344CB8AC3E}">
        <p14:creationId xmlns:p14="http://schemas.microsoft.com/office/powerpoint/2010/main" val="301167836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CB5C76-6085-1EF4-7668-C51FE331F21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4C9FCD7-B0AB-9296-4297-7BC7ED7FAA4F}"/>
              </a:ext>
            </a:extLst>
          </p:cNvPr>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ノート プレースホルダー 2">
                <a:extLst>
                  <a:ext uri="{FF2B5EF4-FFF2-40B4-BE49-F238E27FC236}">
                    <a16:creationId xmlns:a16="http://schemas.microsoft.com/office/drawing/2014/main" id="{A80E4190-A3FF-3681-E631-026A708F6BD5}"/>
                  </a:ext>
                </a:extLst>
              </p:cNvPr>
              <p:cNvSpPr>
                <a:spLocks noGrp="1"/>
              </p:cNvSpPr>
              <p:nvPr>
                <p:ph type="body" idx="1"/>
              </p:nvPr>
            </p:nvSpPr>
            <p:spPr/>
            <p:txBody>
              <a:bodyPr/>
              <a:lstStyle/>
              <a:p>
                <a:endParaRPr lang="ja-JP" altLang="en-US" dirty="0"/>
              </a:p>
            </p:txBody>
          </p:sp>
        </mc:Choice>
        <mc:Fallback xmlns="">
          <p:sp>
            <p:nvSpPr>
              <p:cNvPr id="3" name="ノート プレースホルダー 2"/>
              <p:cNvSpPr>
                <a:spLocks noGrp="1"/>
              </p:cNvSpPr>
              <p:nvPr>
                <p:ph type="body" idx="1"/>
              </p:nvPr>
            </p:nvSpPr>
            <p:spPr/>
            <p:txBody>
              <a:bodyPr/>
              <a:lstStyle/>
              <a:p>
                <a:pPr/>
                <a:r>
                  <a:rPr lang="en-US" altLang="ja-JP" b="0" i="0" dirty="0">
                    <a:latin typeface="Cambria Math" panose="02040503050406030204" pitchFamily="18" charset="0"/>
                    <a:ea typeface="Cambria Math" panose="02040503050406030204" pitchFamily="18" charset="0"/>
                  </a:rPr>
                  <a:t>p^+ μ^+ e^−</a:t>
                </a:r>
                <a:r>
                  <a:rPr lang="ja-JP" altLang="en-US" dirty="0"/>
                  <a:t>での</a:t>
                </a:r>
                <a:r>
                  <a:rPr lang="en-US" altLang="ja-JP" dirty="0"/>
                  <a:t>PEC</a:t>
                </a:r>
                <a:r>
                  <a:rPr lang="ja-JP" altLang="en-US" dirty="0"/>
                  <a:t>を</a:t>
                </a:r>
                <a:r>
                  <a:rPr lang="en-US" altLang="ja-JP" dirty="0"/>
                  <a:t>Morse</a:t>
                </a:r>
                <a:r>
                  <a:rPr lang="ja-JP" altLang="en-US" dirty="0"/>
                  <a:t>近似し</a:t>
                </a:r>
                <a:r>
                  <a:rPr lang="en-US" altLang="ja-JP" dirty="0"/>
                  <a:t>, </a:t>
                </a:r>
                <a:r>
                  <a:rPr lang="ja-JP" altLang="en-US" dirty="0"/>
                  <a:t>振動エネルギーを計算したもの</a:t>
                </a:r>
                <a:r>
                  <a:rPr lang="en-US" altLang="ja-JP" dirty="0"/>
                  <a:t>.</a:t>
                </a:r>
                <a:endParaRPr lang="ja-JP" altLang="en-US" dirty="0"/>
              </a:p>
            </p:txBody>
          </p:sp>
        </mc:Fallback>
      </mc:AlternateContent>
      <p:sp>
        <p:nvSpPr>
          <p:cNvPr id="4" name="スライド番号プレースホルダー 3">
            <a:extLst>
              <a:ext uri="{FF2B5EF4-FFF2-40B4-BE49-F238E27FC236}">
                <a16:creationId xmlns:a16="http://schemas.microsoft.com/office/drawing/2014/main" id="{20C62068-A723-1920-CE95-D9888CD8D9B3}"/>
              </a:ext>
            </a:extLst>
          </p:cNvPr>
          <p:cNvSpPr>
            <a:spLocks noGrp="1"/>
          </p:cNvSpPr>
          <p:nvPr>
            <p:ph type="sldNum" sz="quarter" idx="5"/>
          </p:nvPr>
        </p:nvSpPr>
        <p:spPr/>
        <p:txBody>
          <a:bodyPr/>
          <a:lstStyle/>
          <a:p>
            <a:fld id="{B41BAC7F-8847-49A9-90B9-700C21F323FF}" type="slidenum">
              <a:rPr kumimoji="1" lang="ja-JP" altLang="en-US" smtClean="0"/>
              <a:t>66</a:t>
            </a:fld>
            <a:endParaRPr kumimoji="1" lang="ja-JP" altLang="en-US"/>
          </a:p>
        </p:txBody>
      </p:sp>
    </p:spTree>
    <p:extLst>
      <p:ext uri="{BB962C8B-B14F-4D97-AF65-F5344CB8AC3E}">
        <p14:creationId xmlns:p14="http://schemas.microsoft.com/office/powerpoint/2010/main" val="9865006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69</a:t>
            </a:fld>
            <a:endParaRPr kumimoji="1" lang="ja-JP" altLang="en-US"/>
          </a:p>
        </p:txBody>
      </p:sp>
    </p:spTree>
    <p:extLst>
      <p:ext uri="{BB962C8B-B14F-4D97-AF65-F5344CB8AC3E}">
        <p14:creationId xmlns:p14="http://schemas.microsoft.com/office/powerpoint/2010/main" val="23767631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70</a:t>
            </a:fld>
            <a:endParaRPr kumimoji="1" lang="ja-JP" altLang="en-US"/>
          </a:p>
        </p:txBody>
      </p:sp>
    </p:spTree>
    <p:extLst>
      <p:ext uri="{BB962C8B-B14F-4D97-AF65-F5344CB8AC3E}">
        <p14:creationId xmlns:p14="http://schemas.microsoft.com/office/powerpoint/2010/main" val="118465564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71</a:t>
            </a:fld>
            <a:endParaRPr kumimoji="1" lang="ja-JP" altLang="en-US"/>
          </a:p>
        </p:txBody>
      </p:sp>
    </p:spTree>
    <p:extLst>
      <p:ext uri="{BB962C8B-B14F-4D97-AF65-F5344CB8AC3E}">
        <p14:creationId xmlns:p14="http://schemas.microsoft.com/office/powerpoint/2010/main" val="68242542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74</a:t>
            </a:fld>
            <a:endParaRPr kumimoji="1" lang="ja-JP" altLang="en-US"/>
          </a:p>
        </p:txBody>
      </p:sp>
    </p:spTree>
    <p:extLst>
      <p:ext uri="{BB962C8B-B14F-4D97-AF65-F5344CB8AC3E}">
        <p14:creationId xmlns:p14="http://schemas.microsoft.com/office/powerpoint/2010/main" val="195965447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75</a:t>
            </a:fld>
            <a:endParaRPr kumimoji="1" lang="ja-JP" altLang="en-US"/>
          </a:p>
        </p:txBody>
      </p:sp>
    </p:spTree>
    <p:extLst>
      <p:ext uri="{BB962C8B-B14F-4D97-AF65-F5344CB8AC3E}">
        <p14:creationId xmlns:p14="http://schemas.microsoft.com/office/powerpoint/2010/main" val="71126087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76</a:t>
            </a:fld>
            <a:endParaRPr kumimoji="1" lang="ja-JP" altLang="en-US"/>
          </a:p>
        </p:txBody>
      </p:sp>
    </p:spTree>
    <p:extLst>
      <p:ext uri="{BB962C8B-B14F-4D97-AF65-F5344CB8AC3E}">
        <p14:creationId xmlns:p14="http://schemas.microsoft.com/office/powerpoint/2010/main" val="304880180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77</a:t>
            </a:fld>
            <a:endParaRPr kumimoji="1" lang="ja-JP" altLang="en-US"/>
          </a:p>
        </p:txBody>
      </p:sp>
    </p:spTree>
    <p:extLst>
      <p:ext uri="{BB962C8B-B14F-4D97-AF65-F5344CB8AC3E}">
        <p14:creationId xmlns:p14="http://schemas.microsoft.com/office/powerpoint/2010/main" val="111136856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84</a:t>
            </a:fld>
            <a:endParaRPr kumimoji="1" lang="ja-JP" altLang="en-US"/>
          </a:p>
        </p:txBody>
      </p:sp>
    </p:spTree>
    <p:extLst>
      <p:ext uri="{BB962C8B-B14F-4D97-AF65-F5344CB8AC3E}">
        <p14:creationId xmlns:p14="http://schemas.microsoft.com/office/powerpoint/2010/main" val="74423318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C838EB-52FC-F6FA-2F83-1E5653FA10F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5574244-C9F7-B04F-C5C1-6192CC9436EF}"/>
              </a:ext>
            </a:extLst>
          </p:cNvPr>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ノート プレースホルダー 2">
                <a:extLst>
                  <a:ext uri="{FF2B5EF4-FFF2-40B4-BE49-F238E27FC236}">
                    <a16:creationId xmlns:a16="http://schemas.microsoft.com/office/drawing/2014/main" id="{B01C90C0-FD62-7482-46D5-0978BEA5E657}"/>
                  </a:ext>
                </a:extLst>
              </p:cNvPr>
              <p:cNvSpPr>
                <a:spLocks noGrp="1"/>
              </p:cNvSpPr>
              <p:nvPr>
                <p:ph type="body" idx="1"/>
              </p:nvPr>
            </p:nvSpPr>
            <p:spPr/>
            <p:txBody>
              <a:bodyPr/>
              <a:lstStyle/>
              <a:p>
                <a:endParaRPr lang="ja-JP" altLang="en-US" dirty="0"/>
              </a:p>
            </p:txBody>
          </p:sp>
        </mc:Choice>
        <mc:Fallback xmlns="">
          <p:sp>
            <p:nvSpPr>
              <p:cNvPr id="3" name="ノート プレースホルダー 2"/>
              <p:cNvSpPr>
                <a:spLocks noGrp="1"/>
              </p:cNvSpPr>
              <p:nvPr>
                <p:ph type="body" idx="1"/>
              </p:nvPr>
            </p:nvSpPr>
            <p:spPr/>
            <p:txBody>
              <a:bodyPr/>
              <a:lstStyle/>
              <a:p>
                <a:pPr/>
                <a:r>
                  <a:rPr lang="en-US" altLang="ja-JP" b="0" i="0" dirty="0">
                    <a:latin typeface="Cambria Math" panose="02040503050406030204" pitchFamily="18" charset="0"/>
                    <a:ea typeface="Cambria Math" panose="02040503050406030204" pitchFamily="18" charset="0"/>
                  </a:rPr>
                  <a:t>p^+ μ^+ e^−</a:t>
                </a:r>
                <a:r>
                  <a:rPr lang="ja-JP" altLang="en-US" dirty="0"/>
                  <a:t>での</a:t>
                </a:r>
                <a:r>
                  <a:rPr lang="en-US" altLang="ja-JP" dirty="0"/>
                  <a:t>PEC</a:t>
                </a:r>
                <a:r>
                  <a:rPr lang="ja-JP" altLang="en-US" dirty="0"/>
                  <a:t>を</a:t>
                </a:r>
                <a:r>
                  <a:rPr lang="en-US" altLang="ja-JP" dirty="0"/>
                  <a:t>Morse</a:t>
                </a:r>
                <a:r>
                  <a:rPr lang="ja-JP" altLang="en-US" dirty="0"/>
                  <a:t>近似し</a:t>
                </a:r>
                <a:r>
                  <a:rPr lang="en-US" altLang="ja-JP" dirty="0"/>
                  <a:t>, </a:t>
                </a:r>
                <a:r>
                  <a:rPr lang="ja-JP" altLang="en-US" dirty="0"/>
                  <a:t>振動エネルギーを計算したもの</a:t>
                </a:r>
                <a:r>
                  <a:rPr lang="en-US" altLang="ja-JP" dirty="0"/>
                  <a:t>.</a:t>
                </a:r>
                <a:endParaRPr lang="ja-JP" altLang="en-US" dirty="0"/>
              </a:p>
            </p:txBody>
          </p:sp>
        </mc:Fallback>
      </mc:AlternateContent>
      <p:sp>
        <p:nvSpPr>
          <p:cNvPr id="4" name="スライド番号プレースホルダー 3">
            <a:extLst>
              <a:ext uri="{FF2B5EF4-FFF2-40B4-BE49-F238E27FC236}">
                <a16:creationId xmlns:a16="http://schemas.microsoft.com/office/drawing/2014/main" id="{FA341D1F-6140-7A4D-EABC-A40D9D221436}"/>
              </a:ext>
            </a:extLst>
          </p:cNvPr>
          <p:cNvSpPr>
            <a:spLocks noGrp="1"/>
          </p:cNvSpPr>
          <p:nvPr>
            <p:ph type="sldNum" sz="quarter" idx="5"/>
          </p:nvPr>
        </p:nvSpPr>
        <p:spPr/>
        <p:txBody>
          <a:bodyPr/>
          <a:lstStyle/>
          <a:p>
            <a:fld id="{B41BAC7F-8847-49A9-90B9-700C21F323FF}" type="slidenum">
              <a:rPr kumimoji="1" lang="ja-JP" altLang="en-US" smtClean="0"/>
              <a:t>85</a:t>
            </a:fld>
            <a:endParaRPr kumimoji="1" lang="ja-JP" altLang="en-US"/>
          </a:p>
        </p:txBody>
      </p:sp>
    </p:spTree>
    <p:extLst>
      <p:ext uri="{BB962C8B-B14F-4D97-AF65-F5344CB8AC3E}">
        <p14:creationId xmlns:p14="http://schemas.microsoft.com/office/powerpoint/2010/main" val="34762811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sz="900" dirty="0"/>
              <a:t>https://www.utp.or.jp/book/b302128.html</a:t>
            </a:r>
          </a:p>
          <a:p>
            <a:r>
              <a:rPr lang="en-US" altLang="ja-JP" sz="900" dirty="0"/>
              <a:t>https://www.utp.or.jp/book/b302129.html</a:t>
            </a:r>
          </a:p>
          <a:p>
            <a:r>
              <a:rPr lang="en-US" altLang="ja-JP" sz="900" dirty="0"/>
              <a:t>https://www.tkd-pbl.com/book/b16539.html</a:t>
            </a:r>
          </a:p>
          <a:p>
            <a:r>
              <a:rPr lang="en-US" altLang="ja-JP" sz="900" dirty="0"/>
              <a:t>https://www.kspub.co.jp/book/detail/1532809.html</a:t>
            </a:r>
          </a:p>
          <a:p>
            <a:r>
              <a:rPr lang="en-US" altLang="ja-JP" sz="900" dirty="0"/>
              <a:t>https://www.shokabo.co.jp/mybooks/ISBN978-4-7853-3074-3.htm</a:t>
            </a:r>
          </a:p>
          <a:p>
            <a:endParaRPr lang="ja-JP" altLang="en-US"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6</a:t>
            </a:fld>
            <a:endParaRPr kumimoji="1" lang="ja-JP" altLang="en-US"/>
          </a:p>
        </p:txBody>
      </p:sp>
    </p:spTree>
    <p:extLst>
      <p:ext uri="{BB962C8B-B14F-4D97-AF65-F5344CB8AC3E}">
        <p14:creationId xmlns:p14="http://schemas.microsoft.com/office/powerpoint/2010/main" val="79882625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ノート プレースホルダー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ja-JP" altLang="en-US" dirty="0"/>
              </a:p>
            </p:txBody>
          </p:sp>
        </mc:Choice>
        <mc:Fallback xmlns="">
          <p:sp>
            <p:nvSpPr>
              <p:cNvPr id="3" name="ノート プレースホルダー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altLang="ja-JP" b="0" i="0" dirty="0">
                    <a:latin typeface="Cambria Math" panose="02040503050406030204" pitchFamily="18" charset="0"/>
                    <a:ea typeface="Cambria Math" panose="02040503050406030204" pitchFamily="18" charset="0"/>
                  </a:rPr>
                  <a:t>p^+ μ^+ e^−</a:t>
                </a:r>
                <a:r>
                  <a:rPr lang="ja-JP" altLang="en-US" dirty="0"/>
                  <a:t>での</a:t>
                </a:r>
                <a:r>
                  <a:rPr lang="en-US" altLang="ja-JP" dirty="0"/>
                  <a:t>PEC</a:t>
                </a:r>
                <a:r>
                  <a:rPr lang="ja-JP" altLang="en-US" dirty="0"/>
                  <a:t>を</a:t>
                </a:r>
                <a:r>
                  <a:rPr lang="en-US" altLang="ja-JP" dirty="0"/>
                  <a:t>Morse</a:t>
                </a:r>
                <a:r>
                  <a:rPr lang="ja-JP" altLang="en-US" dirty="0"/>
                  <a:t>近似し</a:t>
                </a:r>
                <a:r>
                  <a:rPr lang="en-US" altLang="ja-JP" dirty="0"/>
                  <a:t>, </a:t>
                </a:r>
                <a:r>
                  <a:rPr lang="ja-JP" altLang="en-US" dirty="0"/>
                  <a:t>振動エネルギーを計算したもの</a:t>
                </a:r>
                <a:r>
                  <a:rPr lang="en-US" altLang="ja-JP" dirty="0"/>
                  <a:t>.</a:t>
                </a:r>
                <a:endParaRPr lang="ja-JP" altLang="en-US" dirty="0"/>
              </a:p>
            </p:txBody>
          </p:sp>
        </mc:Fallback>
      </mc:AlternateContent>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86</a:t>
            </a:fld>
            <a:endParaRPr kumimoji="1" lang="ja-JP" altLang="en-US"/>
          </a:p>
        </p:txBody>
      </p:sp>
    </p:spTree>
    <p:extLst>
      <p:ext uri="{BB962C8B-B14F-4D97-AF65-F5344CB8AC3E}">
        <p14:creationId xmlns:p14="http://schemas.microsoft.com/office/powerpoint/2010/main" val="379790496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87</a:t>
            </a:fld>
            <a:endParaRPr kumimoji="1" lang="ja-JP" altLang="en-US"/>
          </a:p>
        </p:txBody>
      </p:sp>
    </p:spTree>
    <p:extLst>
      <p:ext uri="{BB962C8B-B14F-4D97-AF65-F5344CB8AC3E}">
        <p14:creationId xmlns:p14="http://schemas.microsoft.com/office/powerpoint/2010/main" val="219118441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88</a:t>
            </a:fld>
            <a:endParaRPr kumimoji="1" lang="ja-JP" altLang="en-US"/>
          </a:p>
        </p:txBody>
      </p:sp>
    </p:spTree>
    <p:extLst>
      <p:ext uri="{BB962C8B-B14F-4D97-AF65-F5344CB8AC3E}">
        <p14:creationId xmlns:p14="http://schemas.microsoft.com/office/powerpoint/2010/main" val="258731652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89</a:t>
            </a:fld>
            <a:endParaRPr kumimoji="1" lang="ja-JP" altLang="en-US"/>
          </a:p>
        </p:txBody>
      </p:sp>
    </p:spTree>
    <p:extLst>
      <p:ext uri="{BB962C8B-B14F-4D97-AF65-F5344CB8AC3E}">
        <p14:creationId xmlns:p14="http://schemas.microsoft.com/office/powerpoint/2010/main" val="354948118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90</a:t>
            </a:fld>
            <a:endParaRPr kumimoji="1" lang="ja-JP" altLang="en-US"/>
          </a:p>
        </p:txBody>
      </p:sp>
    </p:spTree>
    <p:extLst>
      <p:ext uri="{BB962C8B-B14F-4D97-AF65-F5344CB8AC3E}">
        <p14:creationId xmlns:p14="http://schemas.microsoft.com/office/powerpoint/2010/main" val="171643690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91</a:t>
            </a:fld>
            <a:endParaRPr kumimoji="1" lang="ja-JP" altLang="en-US"/>
          </a:p>
        </p:txBody>
      </p:sp>
    </p:spTree>
    <p:extLst>
      <p:ext uri="{BB962C8B-B14F-4D97-AF65-F5344CB8AC3E}">
        <p14:creationId xmlns:p14="http://schemas.microsoft.com/office/powerpoint/2010/main" val="322995221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92</a:t>
            </a:fld>
            <a:endParaRPr kumimoji="1" lang="ja-JP" altLang="en-US"/>
          </a:p>
        </p:txBody>
      </p:sp>
    </p:spTree>
    <p:extLst>
      <p:ext uri="{BB962C8B-B14F-4D97-AF65-F5344CB8AC3E}">
        <p14:creationId xmlns:p14="http://schemas.microsoft.com/office/powerpoint/2010/main" val="58332434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94</a:t>
            </a:fld>
            <a:endParaRPr kumimoji="1" lang="ja-JP" altLang="en-US"/>
          </a:p>
        </p:txBody>
      </p:sp>
    </p:spTree>
    <p:extLst>
      <p:ext uri="{BB962C8B-B14F-4D97-AF65-F5344CB8AC3E}">
        <p14:creationId xmlns:p14="http://schemas.microsoft.com/office/powerpoint/2010/main" val="304985137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96</a:t>
            </a:fld>
            <a:endParaRPr kumimoji="1" lang="ja-JP" altLang="en-US"/>
          </a:p>
        </p:txBody>
      </p:sp>
    </p:spTree>
    <p:extLst>
      <p:ext uri="{BB962C8B-B14F-4D97-AF65-F5344CB8AC3E}">
        <p14:creationId xmlns:p14="http://schemas.microsoft.com/office/powerpoint/2010/main" val="271731285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1" lang="en-US" altLang="ja-JP" b="0"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99</a:t>
            </a:fld>
            <a:endParaRPr kumimoji="1" lang="ja-JP" altLang="en-US"/>
          </a:p>
        </p:txBody>
      </p:sp>
    </p:spTree>
    <p:extLst>
      <p:ext uri="{BB962C8B-B14F-4D97-AF65-F5344CB8AC3E}">
        <p14:creationId xmlns:p14="http://schemas.microsoft.com/office/powerpoint/2010/main" val="3636646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dirty="0"/>
              <a:t>https://zenn.dev/ohno/books/356315a0e6437c</a:t>
            </a:r>
          </a:p>
          <a:p>
            <a:r>
              <a:rPr lang="en-US" altLang="ja-JP" dirty="0"/>
              <a:t>https://www.kspub.co.jp/book/detail/1543881.html</a:t>
            </a:r>
          </a:p>
          <a:p>
            <a:r>
              <a:rPr lang="en-US" altLang="ja-JP" dirty="0"/>
              <a:t>https://www.hpc.co.jp/chem/software/gaussian/book_kakaku/</a:t>
            </a:r>
          </a:p>
          <a:p>
            <a:r>
              <a:rPr lang="en-US" altLang="ja-JP" dirty="0"/>
              <a:t>https://gaussian.com/techsupport/</a:t>
            </a:r>
          </a:p>
          <a:p>
            <a:r>
              <a:rPr lang="en-US" altLang="ja-JP" dirty="0"/>
              <a:t>https://www.hpc.co.jp/chem/software/gaussian/help/</a:t>
            </a:r>
            <a:endParaRPr lang="ja-JP" altLang="en-US" dirty="0"/>
          </a:p>
          <a:p>
            <a:endParaRPr kumimoji="1" lang="ja-JP" altLang="en-US"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7</a:t>
            </a:fld>
            <a:endParaRPr kumimoji="1" lang="ja-JP" altLang="en-US"/>
          </a:p>
        </p:txBody>
      </p:sp>
    </p:spTree>
    <p:extLst>
      <p:ext uri="{BB962C8B-B14F-4D97-AF65-F5344CB8AC3E}">
        <p14:creationId xmlns:p14="http://schemas.microsoft.com/office/powerpoint/2010/main" val="234601305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100</a:t>
            </a:fld>
            <a:endParaRPr kumimoji="1" lang="ja-JP" altLang="en-US"/>
          </a:p>
        </p:txBody>
      </p:sp>
    </p:spTree>
    <p:extLst>
      <p:ext uri="{BB962C8B-B14F-4D97-AF65-F5344CB8AC3E}">
        <p14:creationId xmlns:p14="http://schemas.microsoft.com/office/powerpoint/2010/main" val="385602725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104</a:t>
            </a:fld>
            <a:endParaRPr kumimoji="1" lang="ja-JP" altLang="en-US"/>
          </a:p>
        </p:txBody>
      </p:sp>
    </p:spTree>
    <p:extLst>
      <p:ext uri="{BB962C8B-B14F-4D97-AF65-F5344CB8AC3E}">
        <p14:creationId xmlns:p14="http://schemas.microsoft.com/office/powerpoint/2010/main" val="366156344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下記を参考に</a:t>
            </a:r>
            <a:r>
              <a:rPr kumimoji="1" lang="en-US" altLang="ja-JP" dirty="0"/>
              <a:t>Diels-Alder</a:t>
            </a:r>
            <a:r>
              <a:rPr kumimoji="1" lang="ja-JP" altLang="en-US" dirty="0"/>
              <a:t>反応について試みたが断念した</a:t>
            </a:r>
            <a:r>
              <a:rPr kumimoji="1" lang="en-US" altLang="ja-JP" dirty="0"/>
              <a:t>.</a:t>
            </a:r>
          </a:p>
          <a:p>
            <a:endParaRPr kumimoji="1" lang="en-US" altLang="ja-JP" dirty="0"/>
          </a:p>
          <a:p>
            <a:r>
              <a:rPr kumimoji="1" lang="en-US" altLang="ja-JP" dirty="0"/>
              <a:t>https://scrapbox.io/yamnor/230228</a:t>
            </a:r>
          </a:p>
          <a:p>
            <a:r>
              <a:rPr kumimoji="1" lang="en-US" altLang="ja-JP" dirty="0"/>
              <a:t>http://pc-chem-basics.blog.jp/archives/1479575.html</a:t>
            </a:r>
          </a:p>
          <a:p>
            <a:r>
              <a:rPr kumimoji="1" lang="en-US" altLang="ja-JP" dirty="0"/>
              <a:t>https://x-ability.co.jp/jp/pdf/GAMESS_X-Ability_111012.pdf</a:t>
            </a:r>
            <a:endParaRPr kumimoji="1" lang="ja-JP" altLang="en-US" dirty="0"/>
          </a:p>
          <a:p>
            <a:endParaRPr kumimoji="1" lang="ja-JP" altLang="en-US" dirty="0"/>
          </a:p>
          <a:p>
            <a:endParaRPr kumimoji="1" lang="ja-JP" altLang="en-US"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106</a:t>
            </a:fld>
            <a:endParaRPr kumimoji="1" lang="ja-JP" altLang="en-US"/>
          </a:p>
        </p:txBody>
      </p:sp>
    </p:spTree>
    <p:extLst>
      <p:ext uri="{BB962C8B-B14F-4D97-AF65-F5344CB8AC3E}">
        <p14:creationId xmlns:p14="http://schemas.microsoft.com/office/powerpoint/2010/main" val="287790824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107</a:t>
            </a:fld>
            <a:endParaRPr kumimoji="1" lang="ja-JP" altLang="en-US"/>
          </a:p>
        </p:txBody>
      </p:sp>
    </p:spTree>
    <p:extLst>
      <p:ext uri="{BB962C8B-B14F-4D97-AF65-F5344CB8AC3E}">
        <p14:creationId xmlns:p14="http://schemas.microsoft.com/office/powerpoint/2010/main" val="298542217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108</a:t>
            </a:fld>
            <a:endParaRPr kumimoji="1" lang="ja-JP" altLang="en-US"/>
          </a:p>
        </p:txBody>
      </p:sp>
    </p:spTree>
    <p:extLst>
      <p:ext uri="{BB962C8B-B14F-4D97-AF65-F5344CB8AC3E}">
        <p14:creationId xmlns:p14="http://schemas.microsoft.com/office/powerpoint/2010/main" val="78684491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AB14C6-F9EA-5346-4498-FF4B78115E0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0233559-10A3-6A8F-44E1-6092D3129E3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D3F324B-08C1-C287-C89C-5C1B28920A60}"/>
              </a:ext>
            </a:extLst>
          </p:cNvPr>
          <p:cNvSpPr>
            <a:spLocks noGrp="1"/>
          </p:cNvSpPr>
          <p:nvPr>
            <p:ph type="body" idx="1"/>
          </p:nvPr>
        </p:nvSpPr>
        <p:spPr/>
        <p:txBody>
          <a:bodyPr/>
          <a:lstStyle/>
          <a:p>
            <a:r>
              <a:rPr kumimoji="1" lang="en-US" altLang="ja-JP" dirty="0"/>
              <a:t>Singlet</a:t>
            </a:r>
          </a:p>
          <a:p>
            <a:r>
              <a:rPr kumimoji="1" lang="en-US" altLang="ja-JP" dirty="0"/>
              <a:t>HF	-149.597203 R</a:t>
            </a:r>
          </a:p>
          <a:p>
            <a:r>
              <a:rPr kumimoji="1" lang="en-US" altLang="ja-JP" dirty="0"/>
              <a:t>CCSD	-150.065129</a:t>
            </a:r>
          </a:p>
          <a:p>
            <a:endParaRPr kumimoji="1" lang="en-US" altLang="ja-JP" dirty="0"/>
          </a:p>
          <a:p>
            <a:r>
              <a:rPr kumimoji="1" lang="en-US" altLang="ja-JP" dirty="0"/>
              <a:t>Triplet</a:t>
            </a:r>
          </a:p>
          <a:p>
            <a:r>
              <a:rPr kumimoji="1" lang="en-US" altLang="ja-JP" dirty="0"/>
              <a:t>HF	-149.682471</a:t>
            </a:r>
          </a:p>
          <a:p>
            <a:pPr marL="0" marR="0" lvl="0" indent="0" algn="l" defTabSz="685800" rtl="0" eaLnBrk="1" fontAlgn="auto" latinLnBrk="0" hangingPunct="1">
              <a:lnSpc>
                <a:spcPct val="100000"/>
              </a:lnSpc>
              <a:spcBef>
                <a:spcPts val="0"/>
              </a:spcBef>
              <a:spcAft>
                <a:spcPts val="0"/>
              </a:spcAft>
              <a:buClrTx/>
              <a:buSzTx/>
              <a:buFontTx/>
              <a:buNone/>
              <a:tabLst/>
              <a:defRPr/>
            </a:pPr>
            <a:r>
              <a:rPr kumimoji="1" lang="en-US" altLang="ja-JP" dirty="0"/>
              <a:t>CCSD	-150.119134</a:t>
            </a:r>
          </a:p>
          <a:p>
            <a:endParaRPr kumimoji="1" lang="ja-JP" altLang="en-US" dirty="0"/>
          </a:p>
        </p:txBody>
      </p:sp>
      <p:sp>
        <p:nvSpPr>
          <p:cNvPr id="4" name="スライド番号プレースホルダー 3">
            <a:extLst>
              <a:ext uri="{FF2B5EF4-FFF2-40B4-BE49-F238E27FC236}">
                <a16:creationId xmlns:a16="http://schemas.microsoft.com/office/drawing/2014/main" id="{136D5D22-FFAA-BAC3-17AB-5774DE188E37}"/>
              </a:ext>
            </a:extLst>
          </p:cNvPr>
          <p:cNvSpPr>
            <a:spLocks noGrp="1"/>
          </p:cNvSpPr>
          <p:nvPr>
            <p:ph type="sldNum" sz="quarter" idx="5"/>
          </p:nvPr>
        </p:nvSpPr>
        <p:spPr/>
        <p:txBody>
          <a:bodyPr/>
          <a:lstStyle/>
          <a:p>
            <a:fld id="{B41BAC7F-8847-49A9-90B9-700C21F323FF}" type="slidenum">
              <a:rPr kumimoji="1" lang="ja-JP" altLang="en-US" smtClean="0"/>
              <a:t>109</a:t>
            </a:fld>
            <a:endParaRPr kumimoji="1" lang="ja-JP" altLang="en-US"/>
          </a:p>
        </p:txBody>
      </p:sp>
    </p:spTree>
    <p:extLst>
      <p:ext uri="{BB962C8B-B14F-4D97-AF65-F5344CB8AC3E}">
        <p14:creationId xmlns:p14="http://schemas.microsoft.com/office/powerpoint/2010/main" val="393151603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113</a:t>
            </a:fld>
            <a:endParaRPr kumimoji="1" lang="ja-JP" altLang="en-US"/>
          </a:p>
        </p:txBody>
      </p:sp>
    </p:spTree>
    <p:extLst>
      <p:ext uri="{BB962C8B-B14F-4D97-AF65-F5344CB8AC3E}">
        <p14:creationId xmlns:p14="http://schemas.microsoft.com/office/powerpoint/2010/main" val="125509591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114</a:t>
            </a:fld>
            <a:endParaRPr kumimoji="1" lang="ja-JP" altLang="en-US"/>
          </a:p>
        </p:txBody>
      </p:sp>
    </p:spTree>
    <p:extLst>
      <p:ext uri="{BB962C8B-B14F-4D97-AF65-F5344CB8AC3E}">
        <p14:creationId xmlns:p14="http://schemas.microsoft.com/office/powerpoint/2010/main" val="410033884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0288B8-30FF-0C3B-AF47-DA43BF88500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718438A-5ABF-187F-FFE6-13E3AFE1815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AB3E988-37FD-5266-E702-F2472C8DA456}"/>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3143E4CB-DB99-EAB4-1657-A3DBAD36FB32}"/>
              </a:ext>
            </a:extLst>
          </p:cNvPr>
          <p:cNvSpPr>
            <a:spLocks noGrp="1"/>
          </p:cNvSpPr>
          <p:nvPr>
            <p:ph type="sldNum" sz="quarter" idx="5"/>
          </p:nvPr>
        </p:nvSpPr>
        <p:spPr/>
        <p:txBody>
          <a:bodyPr/>
          <a:lstStyle/>
          <a:p>
            <a:fld id="{B41BAC7F-8847-49A9-90B9-700C21F323FF}" type="slidenum">
              <a:rPr kumimoji="1" lang="ja-JP" altLang="en-US" smtClean="0"/>
              <a:t>115</a:t>
            </a:fld>
            <a:endParaRPr kumimoji="1" lang="ja-JP" altLang="en-US"/>
          </a:p>
        </p:txBody>
      </p:sp>
    </p:spTree>
    <p:extLst>
      <p:ext uri="{BB962C8B-B14F-4D97-AF65-F5344CB8AC3E}">
        <p14:creationId xmlns:p14="http://schemas.microsoft.com/office/powerpoint/2010/main" val="306236429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44225C-0BF7-F07A-31B3-47A91F8D2E3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CA73EED-2CC4-E375-1FB9-24F1B0AAE29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0BB1BA1-FE3C-52EE-D60A-56E25ED05003}"/>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883B9E87-6CEB-9CAC-25E3-46884EB0C022}"/>
              </a:ext>
            </a:extLst>
          </p:cNvPr>
          <p:cNvSpPr>
            <a:spLocks noGrp="1"/>
          </p:cNvSpPr>
          <p:nvPr>
            <p:ph type="sldNum" sz="quarter" idx="5"/>
          </p:nvPr>
        </p:nvSpPr>
        <p:spPr/>
        <p:txBody>
          <a:bodyPr/>
          <a:lstStyle/>
          <a:p>
            <a:fld id="{B41BAC7F-8847-49A9-90B9-700C21F323FF}" type="slidenum">
              <a:rPr kumimoji="1" lang="ja-JP" altLang="en-US" smtClean="0"/>
              <a:t>116</a:t>
            </a:fld>
            <a:endParaRPr kumimoji="1" lang="ja-JP" altLang="en-US"/>
          </a:p>
        </p:txBody>
      </p:sp>
    </p:spTree>
    <p:extLst>
      <p:ext uri="{BB962C8B-B14F-4D97-AF65-F5344CB8AC3E}">
        <p14:creationId xmlns:p14="http://schemas.microsoft.com/office/powerpoint/2010/main" val="13984660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https://physics.nist.gov/cgi-bin/cuu/Value?me</a:t>
            </a:r>
          </a:p>
          <a:p>
            <a:r>
              <a:rPr kumimoji="1" lang="en-US" altLang="ja-JP" dirty="0"/>
              <a:t>https://physics.nist.gov/cgi-bin/cuu/Value?e</a:t>
            </a:r>
          </a:p>
          <a:p>
            <a:r>
              <a:rPr kumimoji="1" lang="en-US" altLang="ja-JP" dirty="0"/>
              <a:t>https://physics.nist.gov/cgi-bin/cuu/Value?hbar</a:t>
            </a:r>
          </a:p>
          <a:p>
            <a:r>
              <a:rPr kumimoji="1" lang="en-US" altLang="ja-JP" dirty="0"/>
              <a:t>https://physics.nist.gov/cgi-bin/cuu/Value?bohrrada0</a:t>
            </a:r>
          </a:p>
          <a:p>
            <a:r>
              <a:rPr kumimoji="1" lang="en-US" altLang="ja-JP" dirty="0"/>
              <a:t>https://physics.nist.gov/cgi-bin/cuu/Value?hr</a:t>
            </a:r>
          </a:p>
          <a:p>
            <a:r>
              <a:rPr kumimoji="1" lang="en-US" altLang="ja-JP" dirty="0"/>
              <a:t>https://physics.nist.gov/cgi-bin/cuu/Value?hrev</a:t>
            </a:r>
            <a:endParaRPr kumimoji="1" lang="ja-JP" altLang="en-US"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10</a:t>
            </a:fld>
            <a:endParaRPr kumimoji="1" lang="ja-JP" altLang="en-US"/>
          </a:p>
        </p:txBody>
      </p:sp>
    </p:spTree>
    <p:extLst>
      <p:ext uri="{BB962C8B-B14F-4D97-AF65-F5344CB8AC3E}">
        <p14:creationId xmlns:p14="http://schemas.microsoft.com/office/powerpoint/2010/main" val="71999509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117</a:t>
            </a:fld>
            <a:endParaRPr kumimoji="1" lang="ja-JP" altLang="en-US"/>
          </a:p>
        </p:txBody>
      </p:sp>
    </p:spTree>
    <p:extLst>
      <p:ext uri="{BB962C8B-B14F-4D97-AF65-F5344CB8AC3E}">
        <p14:creationId xmlns:p14="http://schemas.microsoft.com/office/powerpoint/2010/main" val="294190983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118</a:t>
            </a:fld>
            <a:endParaRPr kumimoji="1" lang="ja-JP" altLang="en-US"/>
          </a:p>
        </p:txBody>
      </p:sp>
    </p:spTree>
    <p:extLst>
      <p:ext uri="{BB962C8B-B14F-4D97-AF65-F5344CB8AC3E}">
        <p14:creationId xmlns:p14="http://schemas.microsoft.com/office/powerpoint/2010/main" val="108246729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120</a:t>
            </a:fld>
            <a:endParaRPr kumimoji="1" lang="ja-JP" altLang="en-US"/>
          </a:p>
        </p:txBody>
      </p:sp>
    </p:spTree>
    <p:extLst>
      <p:ext uri="{BB962C8B-B14F-4D97-AF65-F5344CB8AC3E}">
        <p14:creationId xmlns:p14="http://schemas.microsoft.com/office/powerpoint/2010/main" val="25138302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US" altLang="ja-JP"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122</a:t>
            </a:fld>
            <a:endParaRPr kumimoji="1" lang="ja-JP" altLang="en-US"/>
          </a:p>
        </p:txBody>
      </p:sp>
    </p:spTree>
    <p:extLst>
      <p:ext uri="{BB962C8B-B14F-4D97-AF65-F5344CB8AC3E}">
        <p14:creationId xmlns:p14="http://schemas.microsoft.com/office/powerpoint/2010/main" val="62193576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124</a:t>
            </a:fld>
            <a:endParaRPr kumimoji="1" lang="ja-JP" altLang="en-US"/>
          </a:p>
        </p:txBody>
      </p:sp>
    </p:spTree>
    <p:extLst>
      <p:ext uri="{BB962C8B-B14F-4D97-AF65-F5344CB8AC3E}">
        <p14:creationId xmlns:p14="http://schemas.microsoft.com/office/powerpoint/2010/main" val="325549630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2838A9-5420-AF40-FDF7-6D927BAA697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BB8D9E2-549A-D100-409F-7B3B57FBB00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A25D137-482C-1A30-209C-8F1EEDF5D668}"/>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5DDFB0ED-0070-9AFC-71A0-633F639DEDB4}"/>
              </a:ext>
            </a:extLst>
          </p:cNvPr>
          <p:cNvSpPr>
            <a:spLocks noGrp="1"/>
          </p:cNvSpPr>
          <p:nvPr>
            <p:ph type="sldNum" sz="quarter" idx="5"/>
          </p:nvPr>
        </p:nvSpPr>
        <p:spPr/>
        <p:txBody>
          <a:bodyPr/>
          <a:lstStyle/>
          <a:p>
            <a:fld id="{B41BAC7F-8847-49A9-90B9-700C21F323FF}" type="slidenum">
              <a:rPr kumimoji="1" lang="ja-JP" altLang="en-US" smtClean="0"/>
              <a:t>128</a:t>
            </a:fld>
            <a:endParaRPr kumimoji="1" lang="ja-JP" altLang="en-US"/>
          </a:p>
        </p:txBody>
      </p:sp>
    </p:spTree>
    <p:extLst>
      <p:ext uri="{BB962C8B-B14F-4D97-AF65-F5344CB8AC3E}">
        <p14:creationId xmlns:p14="http://schemas.microsoft.com/office/powerpoint/2010/main" val="81977778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D5B238-E22B-871E-AF5A-D099EE6D4DC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C347B5E-0346-57B4-2518-DB7CCBC9506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36F2D47-C9B3-097C-B617-9A81BF0EF27C}"/>
              </a:ext>
            </a:extLst>
          </p:cNvPr>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ja-JP" altLang="en-US" dirty="0"/>
              <a:t>原文：</a:t>
            </a:r>
            <a:r>
              <a:rPr lang="en-US" altLang="ja-JP" dirty="0"/>
              <a:t>The underlying physical laws necessary for the mathematical theory of a large part of physics and the whole of chemistry are thus completely known, and the difficulty is only that the exact application of these laws leads to equations much too complicated to be soluble. It therefore becomes desirable that approximate practical methods of applying quantum mechanics should be developed, which can lead to an explanation of the main features of complex atomic systems without too much computation.</a:t>
            </a:r>
          </a:p>
          <a:p>
            <a:endParaRPr kumimoji="1" lang="ja-JP" altLang="en-US" dirty="0"/>
          </a:p>
        </p:txBody>
      </p:sp>
      <p:sp>
        <p:nvSpPr>
          <p:cNvPr id="4" name="スライド番号プレースホルダー 3">
            <a:extLst>
              <a:ext uri="{FF2B5EF4-FFF2-40B4-BE49-F238E27FC236}">
                <a16:creationId xmlns:a16="http://schemas.microsoft.com/office/drawing/2014/main" id="{C2F63DFE-84D1-92CC-215A-553E8A3944A5}"/>
              </a:ext>
            </a:extLst>
          </p:cNvPr>
          <p:cNvSpPr>
            <a:spLocks noGrp="1"/>
          </p:cNvSpPr>
          <p:nvPr>
            <p:ph type="sldNum" sz="quarter" idx="5"/>
          </p:nvPr>
        </p:nvSpPr>
        <p:spPr/>
        <p:txBody>
          <a:bodyPr/>
          <a:lstStyle/>
          <a:p>
            <a:fld id="{B41BAC7F-8847-49A9-90B9-700C21F323FF}" type="slidenum">
              <a:rPr kumimoji="1" lang="ja-JP" altLang="en-US" smtClean="0"/>
              <a:t>138</a:t>
            </a:fld>
            <a:endParaRPr kumimoji="1" lang="ja-JP" altLang="en-US"/>
          </a:p>
        </p:txBody>
      </p:sp>
    </p:spTree>
    <p:extLst>
      <p:ext uri="{BB962C8B-B14F-4D97-AF65-F5344CB8AC3E}">
        <p14:creationId xmlns:p14="http://schemas.microsoft.com/office/powerpoint/2010/main" val="68364575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140</a:t>
            </a:fld>
            <a:endParaRPr kumimoji="1" lang="ja-JP" altLang="en-US"/>
          </a:p>
        </p:txBody>
      </p:sp>
    </p:spTree>
    <p:extLst>
      <p:ext uri="{BB962C8B-B14F-4D97-AF65-F5344CB8AC3E}">
        <p14:creationId xmlns:p14="http://schemas.microsoft.com/office/powerpoint/2010/main" val="391336981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141</a:t>
            </a:fld>
            <a:endParaRPr kumimoji="1" lang="ja-JP" altLang="en-US"/>
          </a:p>
        </p:txBody>
      </p:sp>
    </p:spTree>
    <p:extLst>
      <p:ext uri="{BB962C8B-B14F-4D97-AF65-F5344CB8AC3E}">
        <p14:creationId xmlns:p14="http://schemas.microsoft.com/office/powerpoint/2010/main" val="18023728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142</a:t>
            </a:fld>
            <a:endParaRPr kumimoji="1" lang="ja-JP" altLang="en-US"/>
          </a:p>
        </p:txBody>
      </p:sp>
    </p:spTree>
    <p:extLst>
      <p:ext uri="{BB962C8B-B14F-4D97-AF65-F5344CB8AC3E}">
        <p14:creationId xmlns:p14="http://schemas.microsoft.com/office/powerpoint/2010/main" val="34657925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16</a:t>
            </a:fld>
            <a:endParaRPr kumimoji="1" lang="ja-JP" altLang="en-US"/>
          </a:p>
        </p:txBody>
      </p:sp>
    </p:spTree>
    <p:extLst>
      <p:ext uri="{BB962C8B-B14F-4D97-AF65-F5344CB8AC3E}">
        <p14:creationId xmlns:p14="http://schemas.microsoft.com/office/powerpoint/2010/main" val="276071048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88A689-B76A-8243-A244-ED5A1C129E5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83249AA-267A-C8C0-47D5-6B4CE3CA505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558867F-42CF-2397-8F5C-D1526B5A8699}"/>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735FDD2F-A6C4-3FA8-7854-B5C543D43BEB}"/>
              </a:ext>
            </a:extLst>
          </p:cNvPr>
          <p:cNvSpPr>
            <a:spLocks noGrp="1"/>
          </p:cNvSpPr>
          <p:nvPr>
            <p:ph type="sldNum" sz="quarter" idx="5"/>
          </p:nvPr>
        </p:nvSpPr>
        <p:spPr/>
        <p:txBody>
          <a:bodyPr/>
          <a:lstStyle/>
          <a:p>
            <a:fld id="{B41BAC7F-8847-49A9-90B9-700C21F323FF}" type="slidenum">
              <a:rPr kumimoji="1" lang="ja-JP" altLang="en-US" smtClean="0"/>
              <a:t>143</a:t>
            </a:fld>
            <a:endParaRPr kumimoji="1" lang="ja-JP" altLang="en-US"/>
          </a:p>
        </p:txBody>
      </p:sp>
    </p:spTree>
    <p:extLst>
      <p:ext uri="{BB962C8B-B14F-4D97-AF65-F5344CB8AC3E}">
        <p14:creationId xmlns:p14="http://schemas.microsoft.com/office/powerpoint/2010/main" val="35768594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41BAC7F-8847-49A9-90B9-700C21F323FF}" type="slidenum">
              <a:rPr kumimoji="1" lang="ja-JP" altLang="en-US" smtClean="0"/>
              <a:t>20</a:t>
            </a:fld>
            <a:endParaRPr kumimoji="1" lang="ja-JP" altLang="en-US"/>
          </a:p>
        </p:txBody>
      </p:sp>
    </p:spTree>
    <p:extLst>
      <p:ext uri="{BB962C8B-B14F-4D97-AF65-F5344CB8AC3E}">
        <p14:creationId xmlns:p14="http://schemas.microsoft.com/office/powerpoint/2010/main" val="27069648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44680E-B5D1-129D-26BB-67829DA0BD3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85F6877-4911-EC2D-E85C-FA5E8131BC0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FDE9ECD-E4F1-8B2A-8D47-B3349560458E}"/>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BCD0D400-0AD1-D9A2-A229-65EE332489D5}"/>
              </a:ext>
            </a:extLst>
          </p:cNvPr>
          <p:cNvSpPr>
            <a:spLocks noGrp="1"/>
          </p:cNvSpPr>
          <p:nvPr>
            <p:ph type="sldNum" sz="quarter" idx="5"/>
          </p:nvPr>
        </p:nvSpPr>
        <p:spPr/>
        <p:txBody>
          <a:bodyPr/>
          <a:lstStyle/>
          <a:p>
            <a:fld id="{B41BAC7F-8847-49A9-90B9-700C21F323FF}" type="slidenum">
              <a:rPr kumimoji="1" lang="ja-JP" altLang="en-US" smtClean="0"/>
              <a:t>21</a:t>
            </a:fld>
            <a:endParaRPr kumimoji="1" lang="ja-JP" altLang="en-US"/>
          </a:p>
        </p:txBody>
      </p:sp>
    </p:spTree>
    <p:extLst>
      <p:ext uri="{BB962C8B-B14F-4D97-AF65-F5344CB8AC3E}">
        <p14:creationId xmlns:p14="http://schemas.microsoft.com/office/powerpoint/2010/main" val="3849538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p:bg>
      <p:bgPr>
        <a:solidFill>
          <a:schemeClr val="bg1"/>
        </a:solidFill>
        <a:effectLst/>
      </p:bgPr>
    </p:bg>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F8A7226-F948-46E3-8948-6421CED24059}"/>
              </a:ext>
            </a:extLst>
          </p:cNvPr>
          <p:cNvSpPr>
            <a:spLocks noGrp="1"/>
          </p:cNvSpPr>
          <p:nvPr>
            <p:ph type="ctrTitle"/>
          </p:nvPr>
        </p:nvSpPr>
        <p:spPr>
          <a:xfrm>
            <a:off x="666000" y="2283750"/>
            <a:ext cx="7812000" cy="576000"/>
          </a:xfrm>
          <a:noFill/>
        </p:spPr>
        <p:txBody>
          <a:bodyPr lIns="0" tIns="0" bIns="0" anchor="ctr"/>
          <a:lstStyle>
            <a:lvl1pPr algn="l">
              <a:lnSpc>
                <a:spcPct val="100000"/>
              </a:lnSpc>
              <a:defRPr sz="3200">
                <a:gradFill>
                  <a:gsLst>
                    <a:gs pos="0">
                      <a:schemeClr val="accent1"/>
                    </a:gs>
                    <a:gs pos="100000">
                      <a:schemeClr val="accent2"/>
                    </a:gs>
                  </a:gsLst>
                  <a:lin ang="0" scaled="0"/>
                </a:gradFill>
              </a:defRPr>
            </a:lvl1pPr>
          </a:lstStyle>
          <a:p>
            <a:r>
              <a:rPr kumimoji="1" lang="ja-JP" altLang="en-US" dirty="0"/>
              <a:t>マスター タイトルの書式設定</a:t>
            </a:r>
          </a:p>
        </p:txBody>
      </p:sp>
      <p:sp>
        <p:nvSpPr>
          <p:cNvPr id="3" name="字幕 2">
            <a:extLst>
              <a:ext uri="{FF2B5EF4-FFF2-40B4-BE49-F238E27FC236}">
                <a16:creationId xmlns:a16="http://schemas.microsoft.com/office/drawing/2014/main" id="{E32AAF84-E45C-4492-9F4B-F005AC79F56B}"/>
              </a:ext>
            </a:extLst>
          </p:cNvPr>
          <p:cNvSpPr>
            <a:spLocks noGrp="1"/>
          </p:cNvSpPr>
          <p:nvPr>
            <p:ph type="subTitle" idx="1"/>
          </p:nvPr>
        </p:nvSpPr>
        <p:spPr>
          <a:xfrm>
            <a:off x="666000" y="3147750"/>
            <a:ext cx="7812000" cy="1995750"/>
          </a:xfrm>
          <a:noFill/>
        </p:spPr>
        <p:txBody>
          <a:bodyPr lIns="0" tIns="0" rIns="0" bIns="0" anchor="t">
            <a:normAutofit/>
          </a:bodyPr>
          <a:lstStyle>
            <a:lvl1pPr marL="0" indent="0" algn="l">
              <a:lnSpc>
                <a:spcPct val="100000"/>
              </a:lnSpc>
              <a:spcBef>
                <a:spcPts val="300"/>
              </a:spcBef>
              <a:spcAft>
                <a:spcPts val="300"/>
              </a:spcAft>
              <a:buNone/>
              <a:defRPr sz="13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dirty="0"/>
              <a:t>マスター サブタイトルの書式設定</a:t>
            </a:r>
          </a:p>
        </p:txBody>
      </p:sp>
    </p:spTree>
    <p:extLst>
      <p:ext uri="{BB962C8B-B14F-4D97-AF65-F5344CB8AC3E}">
        <p14:creationId xmlns:p14="http://schemas.microsoft.com/office/powerpoint/2010/main" val="8656703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double&amp;title">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4317130-DC1D-405C-9281-ED269315DD50}"/>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75A390B1-5445-429F-B40C-CB07E548A699}"/>
              </a:ext>
            </a:extLst>
          </p:cNvPr>
          <p:cNvSpPr>
            <a:spLocks noGrp="1"/>
          </p:cNvSpPr>
          <p:nvPr>
            <p:ph idx="1"/>
          </p:nvPr>
        </p:nvSpPr>
        <p:spPr>
          <a:xfrm>
            <a:off x="468000" y="843748"/>
            <a:ext cx="4104000" cy="2807999"/>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6" name="スライド番号プレースホルダー 5">
            <a:extLst>
              <a:ext uri="{FF2B5EF4-FFF2-40B4-BE49-F238E27FC236}">
                <a16:creationId xmlns:a16="http://schemas.microsoft.com/office/drawing/2014/main" id="{D63BE309-8F4E-49BE-9541-BC3CFE4EA36A}"/>
              </a:ext>
            </a:extLst>
          </p:cNvPr>
          <p:cNvSpPr>
            <a:spLocks noGrp="1"/>
          </p:cNvSpPr>
          <p:nvPr>
            <p:ph type="sldNum" sz="quarter" idx="12"/>
          </p:nvPr>
        </p:nvSpPr>
        <p:spPr/>
        <p:txBody>
          <a:bodyPr/>
          <a:lstStyle/>
          <a:p>
            <a:fld id="{44CC7441-4F6D-4D99-AEAC-28C0433C7008}" type="slidenum">
              <a:rPr kumimoji="1" lang="ja-JP" altLang="en-US" smtClean="0"/>
              <a:t>‹#›</a:t>
            </a:fld>
            <a:endParaRPr kumimoji="1" lang="ja-JP" altLang="en-US"/>
          </a:p>
        </p:txBody>
      </p:sp>
      <p:sp>
        <p:nvSpPr>
          <p:cNvPr id="8" name="テキスト プレースホルダー 7">
            <a:extLst>
              <a:ext uri="{FF2B5EF4-FFF2-40B4-BE49-F238E27FC236}">
                <a16:creationId xmlns:a16="http://schemas.microsoft.com/office/drawing/2014/main" id="{2D76ED2B-B572-4BFA-A9AE-EEB6B2DF2020}"/>
              </a:ext>
            </a:extLst>
          </p:cNvPr>
          <p:cNvSpPr>
            <a:spLocks noGrp="1"/>
          </p:cNvSpPr>
          <p:nvPr>
            <p:ph type="body" sz="quarter" idx="13"/>
          </p:nvPr>
        </p:nvSpPr>
        <p:spPr>
          <a:xfrm>
            <a:off x="0" y="4675498"/>
            <a:ext cx="9144000" cy="468002"/>
          </a:xfrm>
          <a:noFill/>
        </p:spPr>
        <p:txBody>
          <a:bodyPr lIns="72000" tIns="72000" rIns="72000" bIns="72000" anchor="ctr">
            <a:noAutofit/>
          </a:bodyPr>
          <a:lstStyle>
            <a:lvl1pPr>
              <a:lnSpc>
                <a:spcPts val="1000"/>
              </a:lnSpc>
              <a:spcAft>
                <a:spcPts val="0"/>
              </a:spcAft>
              <a:buNone/>
              <a:defRPr sz="900">
                <a:solidFill>
                  <a:schemeClr val="tx2">
                    <a:lumMod val="75000"/>
                  </a:schemeClr>
                </a:solidFill>
              </a:defRPr>
            </a:lvl1pPr>
            <a:lvl2pPr>
              <a:buNone/>
              <a:defRPr/>
            </a:lvl2pPr>
            <a:lvl3pPr>
              <a:buNone/>
              <a:defRPr/>
            </a:lvl3pPr>
            <a:lvl4pPr>
              <a:buNone/>
              <a:defRPr/>
            </a:lvl4pPr>
            <a:lvl5pPr>
              <a:buNone/>
              <a:defRPr/>
            </a:lvl5pPr>
          </a:lstStyle>
          <a:p>
            <a:pPr lvl="0"/>
            <a:r>
              <a:rPr kumimoji="1" lang="ja-JP" altLang="en-US"/>
              <a:t>マスター テキストの書式設定</a:t>
            </a:r>
          </a:p>
        </p:txBody>
      </p:sp>
      <p:sp>
        <p:nvSpPr>
          <p:cNvPr id="7" name="コンテンツ プレースホルダー 2">
            <a:extLst>
              <a:ext uri="{FF2B5EF4-FFF2-40B4-BE49-F238E27FC236}">
                <a16:creationId xmlns:a16="http://schemas.microsoft.com/office/drawing/2014/main" id="{296FE5A9-6D84-43A8-AD08-67A84F5536F5}"/>
              </a:ext>
            </a:extLst>
          </p:cNvPr>
          <p:cNvSpPr>
            <a:spLocks noGrp="1"/>
          </p:cNvSpPr>
          <p:nvPr>
            <p:ph idx="14"/>
          </p:nvPr>
        </p:nvSpPr>
        <p:spPr>
          <a:xfrm>
            <a:off x="4572000" y="843749"/>
            <a:ext cx="4104000" cy="2808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9" name="コンテンツ プレースホルダー 2">
            <a:extLst>
              <a:ext uri="{FF2B5EF4-FFF2-40B4-BE49-F238E27FC236}">
                <a16:creationId xmlns:a16="http://schemas.microsoft.com/office/drawing/2014/main" id="{0458CB5A-B50C-4757-AC98-431C711647E0}"/>
              </a:ext>
            </a:extLst>
          </p:cNvPr>
          <p:cNvSpPr>
            <a:spLocks noGrp="1"/>
          </p:cNvSpPr>
          <p:nvPr>
            <p:ph idx="15"/>
          </p:nvPr>
        </p:nvSpPr>
        <p:spPr>
          <a:xfrm>
            <a:off x="468000" y="3651749"/>
            <a:ext cx="4104000" cy="720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0" name="コンテンツ プレースホルダー 2">
            <a:extLst>
              <a:ext uri="{FF2B5EF4-FFF2-40B4-BE49-F238E27FC236}">
                <a16:creationId xmlns:a16="http://schemas.microsoft.com/office/drawing/2014/main" id="{8CC07868-05DF-4D3A-B370-0C83F7611D80}"/>
              </a:ext>
            </a:extLst>
          </p:cNvPr>
          <p:cNvSpPr>
            <a:spLocks noGrp="1"/>
          </p:cNvSpPr>
          <p:nvPr>
            <p:ph idx="16"/>
          </p:nvPr>
        </p:nvSpPr>
        <p:spPr>
          <a:xfrm>
            <a:off x="4572000" y="3651749"/>
            <a:ext cx="4104000" cy="720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Tree>
    <p:extLst>
      <p:ext uri="{BB962C8B-B14F-4D97-AF65-F5344CB8AC3E}">
        <p14:creationId xmlns:p14="http://schemas.microsoft.com/office/powerpoint/2010/main" val="7182128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4:(1:1)">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4317130-DC1D-405C-9281-ED269315DD50}"/>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75A390B1-5445-429F-B40C-CB07E548A699}"/>
              </a:ext>
            </a:extLst>
          </p:cNvPr>
          <p:cNvSpPr>
            <a:spLocks noGrp="1"/>
          </p:cNvSpPr>
          <p:nvPr>
            <p:ph idx="1"/>
          </p:nvPr>
        </p:nvSpPr>
        <p:spPr>
          <a:xfrm>
            <a:off x="468000" y="843750"/>
            <a:ext cx="5472000" cy="3456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8" name="テキスト プレースホルダー 7">
            <a:extLst>
              <a:ext uri="{FF2B5EF4-FFF2-40B4-BE49-F238E27FC236}">
                <a16:creationId xmlns:a16="http://schemas.microsoft.com/office/drawing/2014/main" id="{2D76ED2B-B572-4BFA-A9AE-EEB6B2DF2020}"/>
              </a:ext>
            </a:extLst>
          </p:cNvPr>
          <p:cNvSpPr>
            <a:spLocks noGrp="1"/>
          </p:cNvSpPr>
          <p:nvPr>
            <p:ph type="body" sz="quarter" idx="13"/>
          </p:nvPr>
        </p:nvSpPr>
        <p:spPr>
          <a:xfrm>
            <a:off x="0" y="4675500"/>
            <a:ext cx="9144000" cy="468000"/>
          </a:xfrm>
          <a:noFill/>
        </p:spPr>
        <p:txBody>
          <a:bodyPr lIns="72000" tIns="72000" rIns="72000" bIns="72000" anchor="ctr">
            <a:noAutofit/>
          </a:bodyPr>
          <a:lstStyle>
            <a:lvl1pPr>
              <a:lnSpc>
                <a:spcPts val="1000"/>
              </a:lnSpc>
              <a:spcAft>
                <a:spcPts val="0"/>
              </a:spcAft>
              <a:buNone/>
              <a:defRPr sz="900">
                <a:solidFill>
                  <a:schemeClr val="tx2">
                    <a:lumMod val="75000"/>
                  </a:schemeClr>
                </a:solidFill>
              </a:defRPr>
            </a:lvl1pPr>
            <a:lvl2pPr>
              <a:buNone/>
              <a:defRPr/>
            </a:lvl2pPr>
            <a:lvl3pPr>
              <a:buNone/>
              <a:defRPr/>
            </a:lvl3pPr>
            <a:lvl4pPr>
              <a:buNone/>
              <a:defRPr/>
            </a:lvl4pPr>
            <a:lvl5pPr>
              <a:buNone/>
              <a:defRPr/>
            </a:lvl5pPr>
          </a:lstStyle>
          <a:p>
            <a:pPr lvl="0"/>
            <a:r>
              <a:rPr kumimoji="1" lang="ja-JP" altLang="en-US"/>
              <a:t>マスター テキストの書式設定</a:t>
            </a:r>
          </a:p>
        </p:txBody>
      </p:sp>
      <p:sp>
        <p:nvSpPr>
          <p:cNvPr id="9" name="コンテンツ プレースホルダー 2">
            <a:extLst>
              <a:ext uri="{FF2B5EF4-FFF2-40B4-BE49-F238E27FC236}">
                <a16:creationId xmlns:a16="http://schemas.microsoft.com/office/drawing/2014/main" id="{A26CAA28-8833-4FB3-B381-F768EC904050}"/>
              </a:ext>
            </a:extLst>
          </p:cNvPr>
          <p:cNvSpPr>
            <a:spLocks noGrp="1"/>
          </p:cNvSpPr>
          <p:nvPr>
            <p:ph idx="14"/>
          </p:nvPr>
        </p:nvSpPr>
        <p:spPr>
          <a:xfrm>
            <a:off x="5940000" y="843750"/>
            <a:ext cx="2736000" cy="1728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7" name="コンテンツ プレースホルダー 2">
            <a:extLst>
              <a:ext uri="{FF2B5EF4-FFF2-40B4-BE49-F238E27FC236}">
                <a16:creationId xmlns:a16="http://schemas.microsoft.com/office/drawing/2014/main" id="{6B515B66-7853-46E3-9773-3C93168FDD80}"/>
              </a:ext>
            </a:extLst>
          </p:cNvPr>
          <p:cNvSpPr>
            <a:spLocks noGrp="1"/>
          </p:cNvSpPr>
          <p:nvPr>
            <p:ph idx="15"/>
          </p:nvPr>
        </p:nvSpPr>
        <p:spPr>
          <a:xfrm>
            <a:off x="5939998" y="2571750"/>
            <a:ext cx="2736001" cy="1728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4" name="スライド番号プレースホルダー 3">
            <a:extLst>
              <a:ext uri="{FF2B5EF4-FFF2-40B4-BE49-F238E27FC236}">
                <a16:creationId xmlns:a16="http://schemas.microsoft.com/office/drawing/2014/main" id="{DFE16303-9428-4B46-BE48-A25478F34AA9}"/>
              </a:ext>
            </a:extLst>
          </p:cNvPr>
          <p:cNvSpPr>
            <a:spLocks noGrp="1"/>
          </p:cNvSpPr>
          <p:nvPr>
            <p:ph type="sldNum" sz="quarter" idx="16"/>
          </p:nvPr>
        </p:nvSpPr>
        <p:spPr/>
        <p:txBody>
          <a:bodyPr/>
          <a:lstStyle/>
          <a:p>
            <a:fld id="{44CC7441-4F6D-4D99-AEAC-28C0433C7008}" type="slidenum">
              <a:rPr kumimoji="1" lang="ja-JP" altLang="en-US" smtClean="0"/>
              <a:pPr/>
              <a:t>‹#›</a:t>
            </a:fld>
            <a:endParaRPr kumimoji="1" lang="ja-JP" altLang="en-US" dirty="0"/>
          </a:p>
        </p:txBody>
      </p:sp>
    </p:spTree>
    <p:extLst>
      <p:ext uri="{BB962C8B-B14F-4D97-AF65-F5344CB8AC3E}">
        <p14:creationId xmlns:p14="http://schemas.microsoft.com/office/powerpoint/2010/main" val="32347465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1:1)">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4317130-DC1D-405C-9281-ED269315DD50}"/>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75A390B1-5445-429F-B40C-CB07E548A699}"/>
              </a:ext>
            </a:extLst>
          </p:cNvPr>
          <p:cNvSpPr>
            <a:spLocks noGrp="1"/>
          </p:cNvSpPr>
          <p:nvPr>
            <p:ph idx="1"/>
          </p:nvPr>
        </p:nvSpPr>
        <p:spPr>
          <a:xfrm>
            <a:off x="468000" y="843750"/>
            <a:ext cx="4104000" cy="3456000"/>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8" name="テキスト プレースホルダー 7">
            <a:extLst>
              <a:ext uri="{FF2B5EF4-FFF2-40B4-BE49-F238E27FC236}">
                <a16:creationId xmlns:a16="http://schemas.microsoft.com/office/drawing/2014/main" id="{2D76ED2B-B572-4BFA-A9AE-EEB6B2DF2020}"/>
              </a:ext>
            </a:extLst>
          </p:cNvPr>
          <p:cNvSpPr>
            <a:spLocks noGrp="1"/>
          </p:cNvSpPr>
          <p:nvPr>
            <p:ph type="body" sz="quarter" idx="13"/>
          </p:nvPr>
        </p:nvSpPr>
        <p:spPr>
          <a:xfrm>
            <a:off x="0" y="4675500"/>
            <a:ext cx="9144000" cy="468000"/>
          </a:xfrm>
          <a:noFill/>
        </p:spPr>
        <p:txBody>
          <a:bodyPr lIns="72000" tIns="72000" rIns="72000" bIns="72000" anchor="ctr">
            <a:noAutofit/>
          </a:bodyPr>
          <a:lstStyle>
            <a:lvl1pPr>
              <a:lnSpc>
                <a:spcPts val="1000"/>
              </a:lnSpc>
              <a:spcAft>
                <a:spcPts val="0"/>
              </a:spcAft>
              <a:buNone/>
              <a:defRPr sz="900">
                <a:solidFill>
                  <a:schemeClr val="tx2">
                    <a:lumMod val="75000"/>
                  </a:schemeClr>
                </a:solidFill>
              </a:defRPr>
            </a:lvl1pPr>
            <a:lvl2pPr>
              <a:buNone/>
              <a:defRPr/>
            </a:lvl2pPr>
            <a:lvl3pPr>
              <a:buNone/>
              <a:defRPr/>
            </a:lvl3pPr>
            <a:lvl4pPr>
              <a:buNone/>
              <a:defRPr/>
            </a:lvl4pPr>
            <a:lvl5pPr>
              <a:buNone/>
              <a:defRPr/>
            </a:lvl5pPr>
          </a:lstStyle>
          <a:p>
            <a:pPr lvl="0"/>
            <a:r>
              <a:rPr kumimoji="1" lang="ja-JP" altLang="en-US" dirty="0"/>
              <a:t>マスター テキストの書式設定</a:t>
            </a:r>
          </a:p>
        </p:txBody>
      </p:sp>
      <p:sp>
        <p:nvSpPr>
          <p:cNvPr id="9" name="コンテンツ プレースホルダー 2">
            <a:extLst>
              <a:ext uri="{FF2B5EF4-FFF2-40B4-BE49-F238E27FC236}">
                <a16:creationId xmlns:a16="http://schemas.microsoft.com/office/drawing/2014/main" id="{A26CAA28-8833-4FB3-B381-F768EC904050}"/>
              </a:ext>
            </a:extLst>
          </p:cNvPr>
          <p:cNvSpPr>
            <a:spLocks noGrp="1"/>
          </p:cNvSpPr>
          <p:nvPr>
            <p:ph idx="14"/>
          </p:nvPr>
        </p:nvSpPr>
        <p:spPr>
          <a:xfrm>
            <a:off x="4572000" y="843750"/>
            <a:ext cx="4104000" cy="1728000"/>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7" name="コンテンツ プレースホルダー 2">
            <a:extLst>
              <a:ext uri="{FF2B5EF4-FFF2-40B4-BE49-F238E27FC236}">
                <a16:creationId xmlns:a16="http://schemas.microsoft.com/office/drawing/2014/main" id="{6B515B66-7853-46E3-9773-3C93168FDD80}"/>
              </a:ext>
            </a:extLst>
          </p:cNvPr>
          <p:cNvSpPr>
            <a:spLocks noGrp="1"/>
          </p:cNvSpPr>
          <p:nvPr>
            <p:ph idx="15"/>
          </p:nvPr>
        </p:nvSpPr>
        <p:spPr>
          <a:xfrm>
            <a:off x="4572000" y="2571750"/>
            <a:ext cx="4104000" cy="1728000"/>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4" name="スライド番号プレースホルダー 3">
            <a:extLst>
              <a:ext uri="{FF2B5EF4-FFF2-40B4-BE49-F238E27FC236}">
                <a16:creationId xmlns:a16="http://schemas.microsoft.com/office/drawing/2014/main" id="{DFE16303-9428-4B46-BE48-A25478F34AA9}"/>
              </a:ext>
            </a:extLst>
          </p:cNvPr>
          <p:cNvSpPr>
            <a:spLocks noGrp="1"/>
          </p:cNvSpPr>
          <p:nvPr>
            <p:ph type="sldNum" sz="quarter" idx="16"/>
          </p:nvPr>
        </p:nvSpPr>
        <p:spPr/>
        <p:txBody>
          <a:bodyPr/>
          <a:lstStyle/>
          <a:p>
            <a:fld id="{44CC7441-4F6D-4D99-AEAC-28C0433C7008}" type="slidenum">
              <a:rPr kumimoji="1" lang="ja-JP" altLang="en-US" smtClean="0"/>
              <a:pPr/>
              <a:t>‹#›</a:t>
            </a:fld>
            <a:endParaRPr kumimoji="1" lang="ja-JP" altLang="en-US" dirty="0"/>
          </a:p>
        </p:txBody>
      </p:sp>
    </p:spTree>
    <p:extLst>
      <p:ext uri="{BB962C8B-B14F-4D97-AF65-F5344CB8AC3E}">
        <p14:creationId xmlns:p14="http://schemas.microsoft.com/office/powerpoint/2010/main" val="37139403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1_1:(1:1)">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4317130-DC1D-405C-9281-ED269315DD50}"/>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75A390B1-5445-429F-B40C-CB07E548A699}"/>
              </a:ext>
            </a:extLst>
          </p:cNvPr>
          <p:cNvSpPr>
            <a:spLocks noGrp="1"/>
          </p:cNvSpPr>
          <p:nvPr>
            <p:ph idx="1"/>
          </p:nvPr>
        </p:nvSpPr>
        <p:spPr>
          <a:xfrm>
            <a:off x="468000" y="843750"/>
            <a:ext cx="2736000" cy="3456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8" name="テキスト プレースホルダー 7">
            <a:extLst>
              <a:ext uri="{FF2B5EF4-FFF2-40B4-BE49-F238E27FC236}">
                <a16:creationId xmlns:a16="http://schemas.microsoft.com/office/drawing/2014/main" id="{2D76ED2B-B572-4BFA-A9AE-EEB6B2DF2020}"/>
              </a:ext>
            </a:extLst>
          </p:cNvPr>
          <p:cNvSpPr>
            <a:spLocks noGrp="1"/>
          </p:cNvSpPr>
          <p:nvPr>
            <p:ph type="body" sz="quarter" idx="13"/>
          </p:nvPr>
        </p:nvSpPr>
        <p:spPr>
          <a:xfrm>
            <a:off x="0" y="4675500"/>
            <a:ext cx="9144000" cy="468000"/>
          </a:xfrm>
          <a:noFill/>
        </p:spPr>
        <p:txBody>
          <a:bodyPr lIns="72000" tIns="72000" rIns="72000" bIns="72000" anchor="ctr">
            <a:noAutofit/>
          </a:bodyPr>
          <a:lstStyle>
            <a:lvl1pPr>
              <a:lnSpc>
                <a:spcPts val="1000"/>
              </a:lnSpc>
              <a:spcAft>
                <a:spcPts val="0"/>
              </a:spcAft>
              <a:buNone/>
              <a:defRPr sz="900">
                <a:solidFill>
                  <a:schemeClr val="tx2">
                    <a:lumMod val="75000"/>
                  </a:schemeClr>
                </a:solidFill>
              </a:defRPr>
            </a:lvl1pPr>
            <a:lvl2pPr>
              <a:buNone/>
              <a:defRPr/>
            </a:lvl2pPr>
            <a:lvl3pPr>
              <a:buNone/>
              <a:defRPr/>
            </a:lvl3pPr>
            <a:lvl4pPr>
              <a:buNone/>
              <a:defRPr/>
            </a:lvl4pPr>
            <a:lvl5pPr>
              <a:buNone/>
              <a:defRPr/>
            </a:lvl5pPr>
          </a:lstStyle>
          <a:p>
            <a:pPr lvl="0"/>
            <a:r>
              <a:rPr kumimoji="1" lang="ja-JP" altLang="en-US"/>
              <a:t>マスター テキストの書式設定</a:t>
            </a:r>
          </a:p>
        </p:txBody>
      </p:sp>
      <p:sp>
        <p:nvSpPr>
          <p:cNvPr id="9" name="コンテンツ プレースホルダー 2">
            <a:extLst>
              <a:ext uri="{FF2B5EF4-FFF2-40B4-BE49-F238E27FC236}">
                <a16:creationId xmlns:a16="http://schemas.microsoft.com/office/drawing/2014/main" id="{A26CAA28-8833-4FB3-B381-F768EC904050}"/>
              </a:ext>
            </a:extLst>
          </p:cNvPr>
          <p:cNvSpPr>
            <a:spLocks noGrp="1"/>
          </p:cNvSpPr>
          <p:nvPr>
            <p:ph idx="14"/>
          </p:nvPr>
        </p:nvSpPr>
        <p:spPr>
          <a:xfrm>
            <a:off x="3204000" y="843750"/>
            <a:ext cx="5472000" cy="1728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7" name="コンテンツ プレースホルダー 2">
            <a:extLst>
              <a:ext uri="{FF2B5EF4-FFF2-40B4-BE49-F238E27FC236}">
                <a16:creationId xmlns:a16="http://schemas.microsoft.com/office/drawing/2014/main" id="{6B515B66-7853-46E3-9773-3C93168FDD80}"/>
              </a:ext>
            </a:extLst>
          </p:cNvPr>
          <p:cNvSpPr>
            <a:spLocks noGrp="1"/>
          </p:cNvSpPr>
          <p:nvPr>
            <p:ph idx="15"/>
          </p:nvPr>
        </p:nvSpPr>
        <p:spPr>
          <a:xfrm>
            <a:off x="3204000" y="2571750"/>
            <a:ext cx="5472000" cy="1728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4" name="スライド番号プレースホルダー 3">
            <a:extLst>
              <a:ext uri="{FF2B5EF4-FFF2-40B4-BE49-F238E27FC236}">
                <a16:creationId xmlns:a16="http://schemas.microsoft.com/office/drawing/2014/main" id="{DFE16303-9428-4B46-BE48-A25478F34AA9}"/>
              </a:ext>
            </a:extLst>
          </p:cNvPr>
          <p:cNvSpPr>
            <a:spLocks noGrp="1"/>
          </p:cNvSpPr>
          <p:nvPr>
            <p:ph type="sldNum" sz="quarter" idx="16"/>
          </p:nvPr>
        </p:nvSpPr>
        <p:spPr/>
        <p:txBody>
          <a:bodyPr/>
          <a:lstStyle/>
          <a:p>
            <a:fld id="{44CC7441-4F6D-4D99-AEAC-28C0433C7008}" type="slidenum">
              <a:rPr kumimoji="1" lang="ja-JP" altLang="en-US" smtClean="0"/>
              <a:pPr/>
              <a:t>‹#›</a:t>
            </a:fld>
            <a:endParaRPr kumimoji="1" lang="ja-JP" altLang="en-US" dirty="0"/>
          </a:p>
        </p:txBody>
      </p:sp>
    </p:spTree>
    <p:extLst>
      <p:ext uri="{BB962C8B-B14F-4D97-AF65-F5344CB8AC3E}">
        <p14:creationId xmlns:p14="http://schemas.microsoft.com/office/powerpoint/2010/main" val="13451996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1):1">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4317130-DC1D-405C-9281-ED269315DD50}"/>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75A390B1-5445-429F-B40C-CB07E548A699}"/>
              </a:ext>
            </a:extLst>
          </p:cNvPr>
          <p:cNvSpPr>
            <a:spLocks noGrp="1"/>
          </p:cNvSpPr>
          <p:nvPr>
            <p:ph idx="1"/>
          </p:nvPr>
        </p:nvSpPr>
        <p:spPr>
          <a:xfrm>
            <a:off x="468000" y="843750"/>
            <a:ext cx="4104000" cy="1728000"/>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8" name="テキスト プレースホルダー 7">
            <a:extLst>
              <a:ext uri="{FF2B5EF4-FFF2-40B4-BE49-F238E27FC236}">
                <a16:creationId xmlns:a16="http://schemas.microsoft.com/office/drawing/2014/main" id="{2D76ED2B-B572-4BFA-A9AE-EEB6B2DF2020}"/>
              </a:ext>
            </a:extLst>
          </p:cNvPr>
          <p:cNvSpPr>
            <a:spLocks noGrp="1"/>
          </p:cNvSpPr>
          <p:nvPr>
            <p:ph type="body" sz="quarter" idx="13"/>
          </p:nvPr>
        </p:nvSpPr>
        <p:spPr>
          <a:xfrm>
            <a:off x="0" y="4675500"/>
            <a:ext cx="9144000" cy="468000"/>
          </a:xfrm>
          <a:noFill/>
        </p:spPr>
        <p:txBody>
          <a:bodyPr lIns="72000" tIns="72000" rIns="72000" bIns="72000" anchor="ctr">
            <a:noAutofit/>
          </a:bodyPr>
          <a:lstStyle>
            <a:lvl1pPr>
              <a:lnSpc>
                <a:spcPts val="1000"/>
              </a:lnSpc>
              <a:spcAft>
                <a:spcPts val="0"/>
              </a:spcAft>
              <a:buNone/>
              <a:defRPr sz="900">
                <a:solidFill>
                  <a:schemeClr val="tx2">
                    <a:lumMod val="75000"/>
                  </a:schemeClr>
                </a:solidFill>
              </a:defRPr>
            </a:lvl1pPr>
            <a:lvl2pPr>
              <a:buNone/>
              <a:defRPr/>
            </a:lvl2pPr>
            <a:lvl3pPr>
              <a:buNone/>
              <a:defRPr/>
            </a:lvl3pPr>
            <a:lvl4pPr>
              <a:buNone/>
              <a:defRPr/>
            </a:lvl4pPr>
            <a:lvl5pPr>
              <a:buNone/>
              <a:defRPr/>
            </a:lvl5pPr>
          </a:lstStyle>
          <a:p>
            <a:pPr lvl="0"/>
            <a:r>
              <a:rPr kumimoji="1" lang="ja-JP" altLang="en-US" dirty="0"/>
              <a:t>マスター テキストの書式設定</a:t>
            </a:r>
          </a:p>
        </p:txBody>
      </p:sp>
      <p:sp>
        <p:nvSpPr>
          <p:cNvPr id="9" name="コンテンツ プレースホルダー 2">
            <a:extLst>
              <a:ext uri="{FF2B5EF4-FFF2-40B4-BE49-F238E27FC236}">
                <a16:creationId xmlns:a16="http://schemas.microsoft.com/office/drawing/2014/main" id="{A26CAA28-8833-4FB3-B381-F768EC904050}"/>
              </a:ext>
            </a:extLst>
          </p:cNvPr>
          <p:cNvSpPr>
            <a:spLocks noGrp="1"/>
          </p:cNvSpPr>
          <p:nvPr>
            <p:ph idx="14"/>
          </p:nvPr>
        </p:nvSpPr>
        <p:spPr>
          <a:xfrm>
            <a:off x="468000" y="2571750"/>
            <a:ext cx="4104000" cy="1728000"/>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7" name="コンテンツ プレースホルダー 2">
            <a:extLst>
              <a:ext uri="{FF2B5EF4-FFF2-40B4-BE49-F238E27FC236}">
                <a16:creationId xmlns:a16="http://schemas.microsoft.com/office/drawing/2014/main" id="{6B515B66-7853-46E3-9773-3C93168FDD80}"/>
              </a:ext>
            </a:extLst>
          </p:cNvPr>
          <p:cNvSpPr>
            <a:spLocks noGrp="1"/>
          </p:cNvSpPr>
          <p:nvPr>
            <p:ph idx="15"/>
          </p:nvPr>
        </p:nvSpPr>
        <p:spPr>
          <a:xfrm>
            <a:off x="4572000" y="843750"/>
            <a:ext cx="4104000" cy="3456000"/>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4" name="スライド番号プレースホルダー 3">
            <a:extLst>
              <a:ext uri="{FF2B5EF4-FFF2-40B4-BE49-F238E27FC236}">
                <a16:creationId xmlns:a16="http://schemas.microsoft.com/office/drawing/2014/main" id="{DFE16303-9428-4B46-BE48-A25478F34AA9}"/>
              </a:ext>
            </a:extLst>
          </p:cNvPr>
          <p:cNvSpPr>
            <a:spLocks noGrp="1"/>
          </p:cNvSpPr>
          <p:nvPr>
            <p:ph type="sldNum" sz="quarter" idx="16"/>
          </p:nvPr>
        </p:nvSpPr>
        <p:spPr/>
        <p:txBody>
          <a:bodyPr/>
          <a:lstStyle/>
          <a:p>
            <a:fld id="{44CC7441-4F6D-4D99-AEAC-28C0433C7008}" type="slidenum">
              <a:rPr kumimoji="1" lang="ja-JP" altLang="en-US" smtClean="0"/>
              <a:pPr/>
              <a:t>‹#›</a:t>
            </a:fld>
            <a:endParaRPr kumimoji="1" lang="ja-JP" altLang="en-US" dirty="0"/>
          </a:p>
        </p:txBody>
      </p:sp>
    </p:spTree>
    <p:extLst>
      <p:ext uri="{BB962C8B-B14F-4D97-AF65-F5344CB8AC3E}">
        <p14:creationId xmlns:p14="http://schemas.microsoft.com/office/powerpoint/2010/main" val="39043120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1:1):4">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4317130-DC1D-405C-9281-ED269315DD50}"/>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75A390B1-5445-429F-B40C-CB07E548A699}"/>
              </a:ext>
            </a:extLst>
          </p:cNvPr>
          <p:cNvSpPr>
            <a:spLocks noGrp="1"/>
          </p:cNvSpPr>
          <p:nvPr>
            <p:ph idx="1"/>
          </p:nvPr>
        </p:nvSpPr>
        <p:spPr>
          <a:xfrm>
            <a:off x="468000" y="843750"/>
            <a:ext cx="2736000" cy="1728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6" name="スライド番号プレースホルダー 5">
            <a:extLst>
              <a:ext uri="{FF2B5EF4-FFF2-40B4-BE49-F238E27FC236}">
                <a16:creationId xmlns:a16="http://schemas.microsoft.com/office/drawing/2014/main" id="{D63BE309-8F4E-49BE-9541-BC3CFE4EA36A}"/>
              </a:ext>
            </a:extLst>
          </p:cNvPr>
          <p:cNvSpPr>
            <a:spLocks noGrp="1"/>
          </p:cNvSpPr>
          <p:nvPr>
            <p:ph type="sldNum" sz="quarter" idx="12"/>
          </p:nvPr>
        </p:nvSpPr>
        <p:spPr/>
        <p:txBody>
          <a:bodyPr/>
          <a:lstStyle/>
          <a:p>
            <a:fld id="{44CC7441-4F6D-4D99-AEAC-28C0433C7008}" type="slidenum">
              <a:rPr kumimoji="1" lang="ja-JP" altLang="en-US" smtClean="0"/>
              <a:pPr/>
              <a:t>‹#›</a:t>
            </a:fld>
            <a:endParaRPr kumimoji="1" lang="ja-JP" altLang="en-US" dirty="0"/>
          </a:p>
        </p:txBody>
      </p:sp>
      <p:sp>
        <p:nvSpPr>
          <p:cNvPr id="8" name="テキスト プレースホルダー 7">
            <a:extLst>
              <a:ext uri="{FF2B5EF4-FFF2-40B4-BE49-F238E27FC236}">
                <a16:creationId xmlns:a16="http://schemas.microsoft.com/office/drawing/2014/main" id="{2D76ED2B-B572-4BFA-A9AE-EEB6B2DF2020}"/>
              </a:ext>
            </a:extLst>
          </p:cNvPr>
          <p:cNvSpPr>
            <a:spLocks noGrp="1"/>
          </p:cNvSpPr>
          <p:nvPr>
            <p:ph type="body" sz="quarter" idx="13"/>
          </p:nvPr>
        </p:nvSpPr>
        <p:spPr>
          <a:xfrm>
            <a:off x="0" y="4675498"/>
            <a:ext cx="9144000" cy="468001"/>
          </a:xfrm>
          <a:noFill/>
        </p:spPr>
        <p:txBody>
          <a:bodyPr lIns="72000" tIns="72000" rIns="72000" bIns="72000" anchor="ctr">
            <a:noAutofit/>
          </a:bodyPr>
          <a:lstStyle>
            <a:lvl1pPr>
              <a:lnSpc>
                <a:spcPts val="1000"/>
              </a:lnSpc>
              <a:spcAft>
                <a:spcPts val="0"/>
              </a:spcAft>
              <a:buNone/>
              <a:defRPr sz="900">
                <a:solidFill>
                  <a:schemeClr val="tx2">
                    <a:lumMod val="75000"/>
                  </a:schemeClr>
                </a:solidFill>
              </a:defRPr>
            </a:lvl1pPr>
            <a:lvl2pPr>
              <a:buNone/>
              <a:defRPr/>
            </a:lvl2pPr>
            <a:lvl3pPr>
              <a:buNone/>
              <a:defRPr/>
            </a:lvl3pPr>
            <a:lvl4pPr>
              <a:buNone/>
              <a:defRPr/>
            </a:lvl4pPr>
            <a:lvl5pPr>
              <a:buNone/>
              <a:defRPr/>
            </a:lvl5pPr>
          </a:lstStyle>
          <a:p>
            <a:pPr lvl="0"/>
            <a:r>
              <a:rPr kumimoji="1" lang="ja-JP" altLang="en-US"/>
              <a:t>マスター テキストの書式設定</a:t>
            </a:r>
          </a:p>
        </p:txBody>
      </p:sp>
      <p:sp>
        <p:nvSpPr>
          <p:cNvPr id="9" name="コンテンツ プレースホルダー 2">
            <a:extLst>
              <a:ext uri="{FF2B5EF4-FFF2-40B4-BE49-F238E27FC236}">
                <a16:creationId xmlns:a16="http://schemas.microsoft.com/office/drawing/2014/main" id="{A26CAA28-8833-4FB3-B381-F768EC904050}"/>
              </a:ext>
            </a:extLst>
          </p:cNvPr>
          <p:cNvSpPr>
            <a:spLocks noGrp="1"/>
          </p:cNvSpPr>
          <p:nvPr>
            <p:ph idx="14"/>
          </p:nvPr>
        </p:nvSpPr>
        <p:spPr>
          <a:xfrm>
            <a:off x="468000" y="2571750"/>
            <a:ext cx="2736000" cy="1728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7" name="コンテンツ プレースホルダー 2">
            <a:extLst>
              <a:ext uri="{FF2B5EF4-FFF2-40B4-BE49-F238E27FC236}">
                <a16:creationId xmlns:a16="http://schemas.microsoft.com/office/drawing/2014/main" id="{F0CAC1C2-5053-4893-A2F6-1F32114AFE66}"/>
              </a:ext>
            </a:extLst>
          </p:cNvPr>
          <p:cNvSpPr>
            <a:spLocks noGrp="1"/>
          </p:cNvSpPr>
          <p:nvPr>
            <p:ph idx="15"/>
          </p:nvPr>
        </p:nvSpPr>
        <p:spPr>
          <a:xfrm>
            <a:off x="3204002" y="843750"/>
            <a:ext cx="5472000" cy="3456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Tree>
    <p:extLst>
      <p:ext uri="{BB962C8B-B14F-4D97-AF65-F5344CB8AC3E}">
        <p14:creationId xmlns:p14="http://schemas.microsoft.com/office/powerpoint/2010/main" val="19641026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riple">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4317130-DC1D-405C-9281-ED269315DD50}"/>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75A390B1-5445-429F-B40C-CB07E548A699}"/>
              </a:ext>
            </a:extLst>
          </p:cNvPr>
          <p:cNvSpPr>
            <a:spLocks noGrp="1"/>
          </p:cNvSpPr>
          <p:nvPr>
            <p:ph idx="1"/>
          </p:nvPr>
        </p:nvSpPr>
        <p:spPr>
          <a:xfrm>
            <a:off x="468000" y="843750"/>
            <a:ext cx="2736000" cy="3456000"/>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6" name="スライド番号プレースホルダー 5">
            <a:extLst>
              <a:ext uri="{FF2B5EF4-FFF2-40B4-BE49-F238E27FC236}">
                <a16:creationId xmlns:a16="http://schemas.microsoft.com/office/drawing/2014/main" id="{D63BE309-8F4E-49BE-9541-BC3CFE4EA36A}"/>
              </a:ext>
            </a:extLst>
          </p:cNvPr>
          <p:cNvSpPr>
            <a:spLocks noGrp="1"/>
          </p:cNvSpPr>
          <p:nvPr>
            <p:ph type="sldNum" sz="quarter" idx="12"/>
          </p:nvPr>
        </p:nvSpPr>
        <p:spPr/>
        <p:txBody>
          <a:bodyPr/>
          <a:lstStyle/>
          <a:p>
            <a:fld id="{44CC7441-4F6D-4D99-AEAC-28C0433C7008}" type="slidenum">
              <a:rPr kumimoji="1" lang="ja-JP" altLang="en-US" smtClean="0"/>
              <a:t>‹#›</a:t>
            </a:fld>
            <a:endParaRPr kumimoji="1" lang="ja-JP" altLang="en-US"/>
          </a:p>
        </p:txBody>
      </p:sp>
      <p:sp>
        <p:nvSpPr>
          <p:cNvPr id="8" name="テキスト プレースホルダー 7">
            <a:extLst>
              <a:ext uri="{FF2B5EF4-FFF2-40B4-BE49-F238E27FC236}">
                <a16:creationId xmlns:a16="http://schemas.microsoft.com/office/drawing/2014/main" id="{2D76ED2B-B572-4BFA-A9AE-EEB6B2DF2020}"/>
              </a:ext>
            </a:extLst>
          </p:cNvPr>
          <p:cNvSpPr>
            <a:spLocks noGrp="1"/>
          </p:cNvSpPr>
          <p:nvPr>
            <p:ph type="body" sz="quarter" idx="13"/>
          </p:nvPr>
        </p:nvSpPr>
        <p:spPr>
          <a:xfrm>
            <a:off x="0" y="4675498"/>
            <a:ext cx="9144000" cy="468001"/>
          </a:xfrm>
          <a:noFill/>
        </p:spPr>
        <p:txBody>
          <a:bodyPr lIns="72000" tIns="72000" rIns="72000" bIns="72000" anchor="ctr">
            <a:noAutofit/>
          </a:bodyPr>
          <a:lstStyle>
            <a:lvl1pPr>
              <a:lnSpc>
                <a:spcPts val="1000"/>
              </a:lnSpc>
              <a:spcAft>
                <a:spcPts val="0"/>
              </a:spcAft>
              <a:buNone/>
              <a:defRPr sz="900">
                <a:solidFill>
                  <a:schemeClr val="tx2">
                    <a:lumMod val="75000"/>
                  </a:schemeClr>
                </a:solidFill>
              </a:defRPr>
            </a:lvl1pPr>
            <a:lvl2pPr>
              <a:buNone/>
              <a:defRPr/>
            </a:lvl2pPr>
            <a:lvl3pPr>
              <a:buNone/>
              <a:defRPr/>
            </a:lvl3pPr>
            <a:lvl4pPr>
              <a:buNone/>
              <a:defRPr/>
            </a:lvl4pPr>
            <a:lvl5pPr>
              <a:buNone/>
              <a:defRPr/>
            </a:lvl5pPr>
          </a:lstStyle>
          <a:p>
            <a:pPr lvl="0"/>
            <a:r>
              <a:rPr kumimoji="1" lang="ja-JP" altLang="en-US" dirty="0"/>
              <a:t>マスター テキストの書式設定</a:t>
            </a:r>
          </a:p>
        </p:txBody>
      </p:sp>
      <p:sp>
        <p:nvSpPr>
          <p:cNvPr id="9" name="コンテンツ プレースホルダー 2">
            <a:extLst>
              <a:ext uri="{FF2B5EF4-FFF2-40B4-BE49-F238E27FC236}">
                <a16:creationId xmlns:a16="http://schemas.microsoft.com/office/drawing/2014/main" id="{A26CAA28-8833-4FB3-B381-F768EC904050}"/>
              </a:ext>
            </a:extLst>
          </p:cNvPr>
          <p:cNvSpPr>
            <a:spLocks noGrp="1"/>
          </p:cNvSpPr>
          <p:nvPr>
            <p:ph idx="14"/>
          </p:nvPr>
        </p:nvSpPr>
        <p:spPr>
          <a:xfrm>
            <a:off x="3204000" y="843750"/>
            <a:ext cx="2736000" cy="3456000"/>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7" name="コンテンツ プレースホルダー 2">
            <a:extLst>
              <a:ext uri="{FF2B5EF4-FFF2-40B4-BE49-F238E27FC236}">
                <a16:creationId xmlns:a16="http://schemas.microsoft.com/office/drawing/2014/main" id="{F0CAC1C2-5053-4893-A2F6-1F32114AFE66}"/>
              </a:ext>
            </a:extLst>
          </p:cNvPr>
          <p:cNvSpPr>
            <a:spLocks noGrp="1"/>
          </p:cNvSpPr>
          <p:nvPr>
            <p:ph idx="15"/>
          </p:nvPr>
        </p:nvSpPr>
        <p:spPr>
          <a:xfrm>
            <a:off x="5940000" y="843750"/>
            <a:ext cx="2736000" cy="3456000"/>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2655087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triple&amp;title">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4317130-DC1D-405C-9281-ED269315DD50}"/>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75A390B1-5445-429F-B40C-CB07E548A699}"/>
              </a:ext>
            </a:extLst>
          </p:cNvPr>
          <p:cNvSpPr>
            <a:spLocks noGrp="1"/>
          </p:cNvSpPr>
          <p:nvPr>
            <p:ph idx="1"/>
          </p:nvPr>
        </p:nvSpPr>
        <p:spPr>
          <a:xfrm>
            <a:off x="468000" y="843750"/>
            <a:ext cx="2736000" cy="2736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6" name="スライド番号プレースホルダー 5">
            <a:extLst>
              <a:ext uri="{FF2B5EF4-FFF2-40B4-BE49-F238E27FC236}">
                <a16:creationId xmlns:a16="http://schemas.microsoft.com/office/drawing/2014/main" id="{D63BE309-8F4E-49BE-9541-BC3CFE4EA36A}"/>
              </a:ext>
            </a:extLst>
          </p:cNvPr>
          <p:cNvSpPr>
            <a:spLocks noGrp="1"/>
          </p:cNvSpPr>
          <p:nvPr>
            <p:ph type="sldNum" sz="quarter" idx="12"/>
          </p:nvPr>
        </p:nvSpPr>
        <p:spPr/>
        <p:txBody>
          <a:bodyPr/>
          <a:lstStyle/>
          <a:p>
            <a:fld id="{44CC7441-4F6D-4D99-AEAC-28C0433C7008}" type="slidenum">
              <a:rPr kumimoji="1" lang="ja-JP" altLang="en-US" smtClean="0"/>
              <a:t>‹#›</a:t>
            </a:fld>
            <a:endParaRPr kumimoji="1" lang="ja-JP" altLang="en-US"/>
          </a:p>
        </p:txBody>
      </p:sp>
      <p:sp>
        <p:nvSpPr>
          <p:cNvPr id="8" name="テキスト プレースホルダー 7">
            <a:extLst>
              <a:ext uri="{FF2B5EF4-FFF2-40B4-BE49-F238E27FC236}">
                <a16:creationId xmlns:a16="http://schemas.microsoft.com/office/drawing/2014/main" id="{2D76ED2B-B572-4BFA-A9AE-EEB6B2DF2020}"/>
              </a:ext>
            </a:extLst>
          </p:cNvPr>
          <p:cNvSpPr>
            <a:spLocks noGrp="1"/>
          </p:cNvSpPr>
          <p:nvPr>
            <p:ph type="body" sz="quarter" idx="13"/>
          </p:nvPr>
        </p:nvSpPr>
        <p:spPr>
          <a:xfrm>
            <a:off x="0" y="4675498"/>
            <a:ext cx="9144000" cy="468001"/>
          </a:xfrm>
          <a:noFill/>
        </p:spPr>
        <p:txBody>
          <a:bodyPr lIns="72000" tIns="72000" rIns="72000" bIns="72000" anchor="ctr">
            <a:noAutofit/>
          </a:bodyPr>
          <a:lstStyle>
            <a:lvl1pPr>
              <a:lnSpc>
                <a:spcPts val="1000"/>
              </a:lnSpc>
              <a:spcAft>
                <a:spcPts val="0"/>
              </a:spcAft>
              <a:buNone/>
              <a:defRPr sz="900">
                <a:solidFill>
                  <a:schemeClr val="tx2">
                    <a:lumMod val="75000"/>
                  </a:schemeClr>
                </a:solidFill>
              </a:defRPr>
            </a:lvl1pPr>
            <a:lvl2pPr>
              <a:buNone/>
              <a:defRPr/>
            </a:lvl2pPr>
            <a:lvl3pPr>
              <a:buNone/>
              <a:defRPr/>
            </a:lvl3pPr>
            <a:lvl4pPr>
              <a:buNone/>
              <a:defRPr/>
            </a:lvl4pPr>
            <a:lvl5pPr>
              <a:buNone/>
              <a:defRPr/>
            </a:lvl5pPr>
          </a:lstStyle>
          <a:p>
            <a:pPr lvl="0"/>
            <a:r>
              <a:rPr kumimoji="1" lang="ja-JP" altLang="en-US"/>
              <a:t>マスター テキストの書式設定</a:t>
            </a:r>
          </a:p>
        </p:txBody>
      </p:sp>
      <p:sp>
        <p:nvSpPr>
          <p:cNvPr id="9" name="コンテンツ プレースホルダー 2">
            <a:extLst>
              <a:ext uri="{FF2B5EF4-FFF2-40B4-BE49-F238E27FC236}">
                <a16:creationId xmlns:a16="http://schemas.microsoft.com/office/drawing/2014/main" id="{A26CAA28-8833-4FB3-B381-F768EC904050}"/>
              </a:ext>
            </a:extLst>
          </p:cNvPr>
          <p:cNvSpPr>
            <a:spLocks noGrp="1"/>
          </p:cNvSpPr>
          <p:nvPr>
            <p:ph idx="14"/>
          </p:nvPr>
        </p:nvSpPr>
        <p:spPr>
          <a:xfrm>
            <a:off x="3204000" y="843750"/>
            <a:ext cx="2736000" cy="2736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7" name="コンテンツ プレースホルダー 2">
            <a:extLst>
              <a:ext uri="{FF2B5EF4-FFF2-40B4-BE49-F238E27FC236}">
                <a16:creationId xmlns:a16="http://schemas.microsoft.com/office/drawing/2014/main" id="{F0CAC1C2-5053-4893-A2F6-1F32114AFE66}"/>
              </a:ext>
            </a:extLst>
          </p:cNvPr>
          <p:cNvSpPr>
            <a:spLocks noGrp="1"/>
          </p:cNvSpPr>
          <p:nvPr>
            <p:ph idx="15"/>
          </p:nvPr>
        </p:nvSpPr>
        <p:spPr>
          <a:xfrm>
            <a:off x="5940000" y="843750"/>
            <a:ext cx="2736000" cy="2736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0" name="コンテンツ プレースホルダー 2">
            <a:extLst>
              <a:ext uri="{FF2B5EF4-FFF2-40B4-BE49-F238E27FC236}">
                <a16:creationId xmlns:a16="http://schemas.microsoft.com/office/drawing/2014/main" id="{059FAF18-EF5D-4C53-9B3E-7245B15547E3}"/>
              </a:ext>
            </a:extLst>
          </p:cNvPr>
          <p:cNvSpPr>
            <a:spLocks noGrp="1"/>
          </p:cNvSpPr>
          <p:nvPr>
            <p:ph idx="16"/>
          </p:nvPr>
        </p:nvSpPr>
        <p:spPr>
          <a:xfrm>
            <a:off x="468000" y="3595500"/>
            <a:ext cx="2736000" cy="720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1" name="コンテンツ プレースホルダー 2">
            <a:extLst>
              <a:ext uri="{FF2B5EF4-FFF2-40B4-BE49-F238E27FC236}">
                <a16:creationId xmlns:a16="http://schemas.microsoft.com/office/drawing/2014/main" id="{046E54A2-F512-43C0-A3C2-11E09B2BB603}"/>
              </a:ext>
            </a:extLst>
          </p:cNvPr>
          <p:cNvSpPr>
            <a:spLocks noGrp="1"/>
          </p:cNvSpPr>
          <p:nvPr>
            <p:ph idx="17"/>
          </p:nvPr>
        </p:nvSpPr>
        <p:spPr>
          <a:xfrm>
            <a:off x="3204000" y="3595500"/>
            <a:ext cx="2736000" cy="720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2" name="コンテンツ プレースホルダー 2">
            <a:extLst>
              <a:ext uri="{FF2B5EF4-FFF2-40B4-BE49-F238E27FC236}">
                <a16:creationId xmlns:a16="http://schemas.microsoft.com/office/drawing/2014/main" id="{5D771DA7-9D77-47EE-AF34-64A78F732BC4}"/>
              </a:ext>
            </a:extLst>
          </p:cNvPr>
          <p:cNvSpPr>
            <a:spLocks noGrp="1"/>
          </p:cNvSpPr>
          <p:nvPr>
            <p:ph idx="18"/>
          </p:nvPr>
        </p:nvSpPr>
        <p:spPr>
          <a:xfrm>
            <a:off x="5940000" y="3595500"/>
            <a:ext cx="2736000" cy="720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Tree>
    <p:extLst>
      <p:ext uri="{BB962C8B-B14F-4D97-AF65-F5344CB8AC3E}">
        <p14:creationId xmlns:p14="http://schemas.microsoft.com/office/powerpoint/2010/main" val="24958985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itle&amp;triple">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4317130-DC1D-405C-9281-ED269315DD50}"/>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75A390B1-5445-429F-B40C-CB07E548A699}"/>
              </a:ext>
            </a:extLst>
          </p:cNvPr>
          <p:cNvSpPr>
            <a:spLocks noGrp="1"/>
          </p:cNvSpPr>
          <p:nvPr>
            <p:ph idx="1"/>
          </p:nvPr>
        </p:nvSpPr>
        <p:spPr>
          <a:xfrm>
            <a:off x="468000" y="843750"/>
            <a:ext cx="2736000" cy="720000"/>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6" name="スライド番号プレースホルダー 5">
            <a:extLst>
              <a:ext uri="{FF2B5EF4-FFF2-40B4-BE49-F238E27FC236}">
                <a16:creationId xmlns:a16="http://schemas.microsoft.com/office/drawing/2014/main" id="{D63BE309-8F4E-49BE-9541-BC3CFE4EA36A}"/>
              </a:ext>
            </a:extLst>
          </p:cNvPr>
          <p:cNvSpPr>
            <a:spLocks noGrp="1"/>
          </p:cNvSpPr>
          <p:nvPr>
            <p:ph type="sldNum" sz="quarter" idx="12"/>
          </p:nvPr>
        </p:nvSpPr>
        <p:spPr/>
        <p:txBody>
          <a:bodyPr/>
          <a:lstStyle/>
          <a:p>
            <a:fld id="{44CC7441-4F6D-4D99-AEAC-28C0433C7008}" type="slidenum">
              <a:rPr kumimoji="1" lang="ja-JP" altLang="en-US" smtClean="0"/>
              <a:t>‹#›</a:t>
            </a:fld>
            <a:endParaRPr kumimoji="1" lang="ja-JP" altLang="en-US"/>
          </a:p>
        </p:txBody>
      </p:sp>
      <p:sp>
        <p:nvSpPr>
          <p:cNvPr id="8" name="テキスト プレースホルダー 7">
            <a:extLst>
              <a:ext uri="{FF2B5EF4-FFF2-40B4-BE49-F238E27FC236}">
                <a16:creationId xmlns:a16="http://schemas.microsoft.com/office/drawing/2014/main" id="{2D76ED2B-B572-4BFA-A9AE-EEB6B2DF2020}"/>
              </a:ext>
            </a:extLst>
          </p:cNvPr>
          <p:cNvSpPr>
            <a:spLocks noGrp="1"/>
          </p:cNvSpPr>
          <p:nvPr>
            <p:ph type="body" sz="quarter" idx="13"/>
          </p:nvPr>
        </p:nvSpPr>
        <p:spPr>
          <a:xfrm>
            <a:off x="0" y="4675498"/>
            <a:ext cx="9144000" cy="468001"/>
          </a:xfrm>
          <a:noFill/>
        </p:spPr>
        <p:txBody>
          <a:bodyPr lIns="72000" tIns="72000" rIns="72000" bIns="72000" anchor="ctr">
            <a:noAutofit/>
          </a:bodyPr>
          <a:lstStyle>
            <a:lvl1pPr>
              <a:lnSpc>
                <a:spcPts val="1000"/>
              </a:lnSpc>
              <a:spcAft>
                <a:spcPts val="0"/>
              </a:spcAft>
              <a:buNone/>
              <a:defRPr sz="900">
                <a:solidFill>
                  <a:schemeClr val="tx2">
                    <a:lumMod val="75000"/>
                  </a:schemeClr>
                </a:solidFill>
              </a:defRPr>
            </a:lvl1pPr>
            <a:lvl2pPr>
              <a:buNone/>
              <a:defRPr/>
            </a:lvl2pPr>
            <a:lvl3pPr>
              <a:buNone/>
              <a:defRPr/>
            </a:lvl3pPr>
            <a:lvl4pPr>
              <a:buNone/>
              <a:defRPr/>
            </a:lvl4pPr>
            <a:lvl5pPr>
              <a:buNone/>
              <a:defRPr/>
            </a:lvl5pPr>
          </a:lstStyle>
          <a:p>
            <a:pPr lvl="0"/>
            <a:r>
              <a:rPr kumimoji="1" lang="ja-JP" altLang="en-US" dirty="0"/>
              <a:t>マスター テキストの書式設定</a:t>
            </a:r>
          </a:p>
        </p:txBody>
      </p:sp>
      <p:sp>
        <p:nvSpPr>
          <p:cNvPr id="9" name="コンテンツ プレースホルダー 2">
            <a:extLst>
              <a:ext uri="{FF2B5EF4-FFF2-40B4-BE49-F238E27FC236}">
                <a16:creationId xmlns:a16="http://schemas.microsoft.com/office/drawing/2014/main" id="{A26CAA28-8833-4FB3-B381-F768EC904050}"/>
              </a:ext>
            </a:extLst>
          </p:cNvPr>
          <p:cNvSpPr>
            <a:spLocks noGrp="1"/>
          </p:cNvSpPr>
          <p:nvPr>
            <p:ph idx="14"/>
          </p:nvPr>
        </p:nvSpPr>
        <p:spPr>
          <a:xfrm>
            <a:off x="3204000" y="843750"/>
            <a:ext cx="2736000" cy="720000"/>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7" name="コンテンツ プレースホルダー 2">
            <a:extLst>
              <a:ext uri="{FF2B5EF4-FFF2-40B4-BE49-F238E27FC236}">
                <a16:creationId xmlns:a16="http://schemas.microsoft.com/office/drawing/2014/main" id="{F0CAC1C2-5053-4893-A2F6-1F32114AFE66}"/>
              </a:ext>
            </a:extLst>
          </p:cNvPr>
          <p:cNvSpPr>
            <a:spLocks noGrp="1"/>
          </p:cNvSpPr>
          <p:nvPr>
            <p:ph idx="15"/>
          </p:nvPr>
        </p:nvSpPr>
        <p:spPr>
          <a:xfrm>
            <a:off x="5940000" y="843750"/>
            <a:ext cx="2736000" cy="720000"/>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10" name="コンテンツ プレースホルダー 2">
            <a:extLst>
              <a:ext uri="{FF2B5EF4-FFF2-40B4-BE49-F238E27FC236}">
                <a16:creationId xmlns:a16="http://schemas.microsoft.com/office/drawing/2014/main" id="{059FAF18-EF5D-4C53-9B3E-7245B15547E3}"/>
              </a:ext>
            </a:extLst>
          </p:cNvPr>
          <p:cNvSpPr>
            <a:spLocks noGrp="1"/>
          </p:cNvSpPr>
          <p:nvPr>
            <p:ph idx="16"/>
          </p:nvPr>
        </p:nvSpPr>
        <p:spPr>
          <a:xfrm>
            <a:off x="468000" y="1563750"/>
            <a:ext cx="2736000" cy="2736000"/>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11" name="コンテンツ プレースホルダー 2">
            <a:extLst>
              <a:ext uri="{FF2B5EF4-FFF2-40B4-BE49-F238E27FC236}">
                <a16:creationId xmlns:a16="http://schemas.microsoft.com/office/drawing/2014/main" id="{046E54A2-F512-43C0-A3C2-11E09B2BB603}"/>
              </a:ext>
            </a:extLst>
          </p:cNvPr>
          <p:cNvSpPr>
            <a:spLocks noGrp="1"/>
          </p:cNvSpPr>
          <p:nvPr>
            <p:ph idx="17"/>
          </p:nvPr>
        </p:nvSpPr>
        <p:spPr>
          <a:xfrm>
            <a:off x="3204000" y="1563750"/>
            <a:ext cx="2736000" cy="2736000"/>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12" name="コンテンツ プレースホルダー 2">
            <a:extLst>
              <a:ext uri="{FF2B5EF4-FFF2-40B4-BE49-F238E27FC236}">
                <a16:creationId xmlns:a16="http://schemas.microsoft.com/office/drawing/2014/main" id="{5D771DA7-9D77-47EE-AF34-64A78F732BC4}"/>
              </a:ext>
            </a:extLst>
          </p:cNvPr>
          <p:cNvSpPr>
            <a:spLocks noGrp="1"/>
          </p:cNvSpPr>
          <p:nvPr>
            <p:ph idx="18"/>
          </p:nvPr>
        </p:nvSpPr>
        <p:spPr>
          <a:xfrm>
            <a:off x="5940000" y="1563750"/>
            <a:ext cx="2736000" cy="2736000"/>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4770672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quadruple">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4317130-DC1D-405C-9281-ED269315DD50}"/>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75A390B1-5445-429F-B40C-CB07E548A699}"/>
              </a:ext>
            </a:extLst>
          </p:cNvPr>
          <p:cNvSpPr>
            <a:spLocks noGrp="1"/>
          </p:cNvSpPr>
          <p:nvPr>
            <p:ph idx="1"/>
          </p:nvPr>
        </p:nvSpPr>
        <p:spPr>
          <a:xfrm>
            <a:off x="468000" y="843749"/>
            <a:ext cx="4104000" cy="1764000"/>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6" name="スライド番号プレースホルダー 5">
            <a:extLst>
              <a:ext uri="{FF2B5EF4-FFF2-40B4-BE49-F238E27FC236}">
                <a16:creationId xmlns:a16="http://schemas.microsoft.com/office/drawing/2014/main" id="{D63BE309-8F4E-49BE-9541-BC3CFE4EA36A}"/>
              </a:ext>
            </a:extLst>
          </p:cNvPr>
          <p:cNvSpPr>
            <a:spLocks noGrp="1"/>
          </p:cNvSpPr>
          <p:nvPr>
            <p:ph type="sldNum" sz="quarter" idx="12"/>
          </p:nvPr>
        </p:nvSpPr>
        <p:spPr/>
        <p:txBody>
          <a:bodyPr/>
          <a:lstStyle/>
          <a:p>
            <a:fld id="{44CC7441-4F6D-4D99-AEAC-28C0433C7008}" type="slidenum">
              <a:rPr kumimoji="1" lang="ja-JP" altLang="en-US" smtClean="0"/>
              <a:t>‹#›</a:t>
            </a:fld>
            <a:endParaRPr kumimoji="1" lang="ja-JP" altLang="en-US"/>
          </a:p>
        </p:txBody>
      </p:sp>
      <p:sp>
        <p:nvSpPr>
          <p:cNvPr id="8" name="テキスト プレースホルダー 7">
            <a:extLst>
              <a:ext uri="{FF2B5EF4-FFF2-40B4-BE49-F238E27FC236}">
                <a16:creationId xmlns:a16="http://schemas.microsoft.com/office/drawing/2014/main" id="{2D76ED2B-B572-4BFA-A9AE-EEB6B2DF2020}"/>
              </a:ext>
            </a:extLst>
          </p:cNvPr>
          <p:cNvSpPr>
            <a:spLocks noGrp="1"/>
          </p:cNvSpPr>
          <p:nvPr>
            <p:ph type="body" sz="quarter" idx="13"/>
          </p:nvPr>
        </p:nvSpPr>
        <p:spPr>
          <a:xfrm>
            <a:off x="0" y="4675498"/>
            <a:ext cx="9144000" cy="468002"/>
          </a:xfrm>
          <a:noFill/>
        </p:spPr>
        <p:txBody>
          <a:bodyPr lIns="72000" tIns="72000" rIns="72000" bIns="72000" anchor="ctr">
            <a:noAutofit/>
          </a:bodyPr>
          <a:lstStyle>
            <a:lvl1pPr>
              <a:lnSpc>
                <a:spcPts val="1000"/>
              </a:lnSpc>
              <a:spcAft>
                <a:spcPts val="0"/>
              </a:spcAft>
              <a:buNone/>
              <a:defRPr sz="900">
                <a:solidFill>
                  <a:schemeClr val="tx2">
                    <a:lumMod val="75000"/>
                  </a:schemeClr>
                </a:solidFill>
              </a:defRPr>
            </a:lvl1pPr>
            <a:lvl2pPr>
              <a:buNone/>
              <a:defRPr/>
            </a:lvl2pPr>
            <a:lvl3pPr>
              <a:buNone/>
              <a:defRPr/>
            </a:lvl3pPr>
            <a:lvl4pPr>
              <a:buNone/>
              <a:defRPr/>
            </a:lvl4pPr>
            <a:lvl5pPr>
              <a:buNone/>
              <a:defRPr/>
            </a:lvl5pPr>
          </a:lstStyle>
          <a:p>
            <a:pPr lvl="0"/>
            <a:r>
              <a:rPr kumimoji="1" lang="ja-JP" altLang="en-US" dirty="0"/>
              <a:t>マスター テキストの書式設定</a:t>
            </a:r>
          </a:p>
        </p:txBody>
      </p:sp>
      <p:sp>
        <p:nvSpPr>
          <p:cNvPr id="7" name="コンテンツ プレースホルダー 2">
            <a:extLst>
              <a:ext uri="{FF2B5EF4-FFF2-40B4-BE49-F238E27FC236}">
                <a16:creationId xmlns:a16="http://schemas.microsoft.com/office/drawing/2014/main" id="{296FE5A9-6D84-43A8-AD08-67A84F5536F5}"/>
              </a:ext>
            </a:extLst>
          </p:cNvPr>
          <p:cNvSpPr>
            <a:spLocks noGrp="1"/>
          </p:cNvSpPr>
          <p:nvPr>
            <p:ph idx="14"/>
          </p:nvPr>
        </p:nvSpPr>
        <p:spPr>
          <a:xfrm>
            <a:off x="4572000" y="843749"/>
            <a:ext cx="4104000" cy="1764000"/>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9" name="コンテンツ プレースホルダー 2">
            <a:extLst>
              <a:ext uri="{FF2B5EF4-FFF2-40B4-BE49-F238E27FC236}">
                <a16:creationId xmlns:a16="http://schemas.microsoft.com/office/drawing/2014/main" id="{0458CB5A-B50C-4757-AC98-431C711647E0}"/>
              </a:ext>
            </a:extLst>
          </p:cNvPr>
          <p:cNvSpPr>
            <a:spLocks noGrp="1"/>
          </p:cNvSpPr>
          <p:nvPr>
            <p:ph idx="15"/>
          </p:nvPr>
        </p:nvSpPr>
        <p:spPr>
          <a:xfrm>
            <a:off x="468000" y="2607749"/>
            <a:ext cx="4104000" cy="1764000"/>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10" name="コンテンツ プレースホルダー 2">
            <a:extLst>
              <a:ext uri="{FF2B5EF4-FFF2-40B4-BE49-F238E27FC236}">
                <a16:creationId xmlns:a16="http://schemas.microsoft.com/office/drawing/2014/main" id="{8CC07868-05DF-4D3A-B370-0C83F7611D80}"/>
              </a:ext>
            </a:extLst>
          </p:cNvPr>
          <p:cNvSpPr>
            <a:spLocks noGrp="1"/>
          </p:cNvSpPr>
          <p:nvPr>
            <p:ph idx="16"/>
          </p:nvPr>
        </p:nvSpPr>
        <p:spPr>
          <a:xfrm>
            <a:off x="4572000" y="2607749"/>
            <a:ext cx="4104000" cy="1764000"/>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867131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subtitle">
    <p:bg>
      <p:bgPr>
        <a:solidFill>
          <a:schemeClr val="bg2"/>
        </a:solidFill>
        <a:effectLst/>
      </p:bgPr>
    </p:bg>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F8A7226-F948-46E3-8948-6421CED24059}"/>
              </a:ext>
            </a:extLst>
          </p:cNvPr>
          <p:cNvSpPr>
            <a:spLocks noGrp="1"/>
          </p:cNvSpPr>
          <p:nvPr>
            <p:ph type="ctrTitle"/>
          </p:nvPr>
        </p:nvSpPr>
        <p:spPr>
          <a:xfrm>
            <a:off x="666000" y="2283750"/>
            <a:ext cx="7812000" cy="576000"/>
          </a:xfrm>
          <a:noFill/>
        </p:spPr>
        <p:txBody>
          <a:bodyPr lIns="0" tIns="0" bIns="0" anchor="ctr"/>
          <a:lstStyle>
            <a:lvl1pPr algn="l">
              <a:lnSpc>
                <a:spcPct val="100000"/>
              </a:lnSpc>
              <a:defRPr sz="3200">
                <a:solidFill>
                  <a:schemeClr val="tx2"/>
                </a:solidFill>
              </a:defRPr>
            </a:lvl1pPr>
          </a:lstStyle>
          <a:p>
            <a:r>
              <a:rPr kumimoji="1" lang="ja-JP" altLang="en-US" dirty="0"/>
              <a:t>マスター タイトルの書式設定</a:t>
            </a:r>
          </a:p>
        </p:txBody>
      </p:sp>
      <p:sp>
        <p:nvSpPr>
          <p:cNvPr id="3" name="字幕 2">
            <a:extLst>
              <a:ext uri="{FF2B5EF4-FFF2-40B4-BE49-F238E27FC236}">
                <a16:creationId xmlns:a16="http://schemas.microsoft.com/office/drawing/2014/main" id="{E32AAF84-E45C-4492-9F4B-F005AC79F56B}"/>
              </a:ext>
            </a:extLst>
          </p:cNvPr>
          <p:cNvSpPr>
            <a:spLocks noGrp="1"/>
          </p:cNvSpPr>
          <p:nvPr>
            <p:ph type="subTitle" idx="1"/>
          </p:nvPr>
        </p:nvSpPr>
        <p:spPr>
          <a:xfrm>
            <a:off x="666000" y="3147750"/>
            <a:ext cx="7812000" cy="1995750"/>
          </a:xfrm>
          <a:noFill/>
        </p:spPr>
        <p:txBody>
          <a:bodyPr lIns="0" tIns="0" rIns="0" bIns="0" anchor="t">
            <a:normAutofit/>
          </a:bodyPr>
          <a:lstStyle>
            <a:lvl1pPr marL="0" indent="0" algn="l">
              <a:lnSpc>
                <a:spcPct val="100000"/>
              </a:lnSpc>
              <a:spcBef>
                <a:spcPts val="300"/>
              </a:spcBef>
              <a:spcAft>
                <a:spcPts val="300"/>
              </a:spcAft>
              <a:buNone/>
              <a:defRPr sz="13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dirty="0"/>
              <a:t>マスター サブタイトルの書式設定</a:t>
            </a:r>
          </a:p>
        </p:txBody>
      </p:sp>
    </p:spTree>
    <p:extLst>
      <p:ext uri="{BB962C8B-B14F-4D97-AF65-F5344CB8AC3E}">
        <p14:creationId xmlns:p14="http://schemas.microsoft.com/office/powerpoint/2010/main" val="37232098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p:cSld name="3:1">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4317130-DC1D-405C-9281-ED269315DD50}"/>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75A390B1-5445-429F-B40C-CB07E548A699}"/>
              </a:ext>
            </a:extLst>
          </p:cNvPr>
          <p:cNvSpPr>
            <a:spLocks noGrp="1"/>
          </p:cNvSpPr>
          <p:nvPr>
            <p:ph idx="1"/>
          </p:nvPr>
        </p:nvSpPr>
        <p:spPr>
          <a:xfrm>
            <a:off x="468000" y="843750"/>
            <a:ext cx="2736000" cy="2736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6" name="スライド番号プレースホルダー 5">
            <a:extLst>
              <a:ext uri="{FF2B5EF4-FFF2-40B4-BE49-F238E27FC236}">
                <a16:creationId xmlns:a16="http://schemas.microsoft.com/office/drawing/2014/main" id="{D63BE309-8F4E-49BE-9541-BC3CFE4EA36A}"/>
              </a:ext>
            </a:extLst>
          </p:cNvPr>
          <p:cNvSpPr>
            <a:spLocks noGrp="1"/>
          </p:cNvSpPr>
          <p:nvPr>
            <p:ph type="sldNum" sz="quarter" idx="12"/>
          </p:nvPr>
        </p:nvSpPr>
        <p:spPr/>
        <p:txBody>
          <a:bodyPr/>
          <a:lstStyle/>
          <a:p>
            <a:fld id="{44CC7441-4F6D-4D99-AEAC-28C0433C7008}" type="slidenum">
              <a:rPr kumimoji="1" lang="ja-JP" altLang="en-US" smtClean="0"/>
              <a:pPr/>
              <a:t>‹#›</a:t>
            </a:fld>
            <a:endParaRPr kumimoji="1" lang="ja-JP" altLang="en-US" dirty="0"/>
          </a:p>
        </p:txBody>
      </p:sp>
      <p:sp>
        <p:nvSpPr>
          <p:cNvPr id="8" name="テキスト プレースホルダー 7">
            <a:extLst>
              <a:ext uri="{FF2B5EF4-FFF2-40B4-BE49-F238E27FC236}">
                <a16:creationId xmlns:a16="http://schemas.microsoft.com/office/drawing/2014/main" id="{2D76ED2B-B572-4BFA-A9AE-EEB6B2DF2020}"/>
              </a:ext>
            </a:extLst>
          </p:cNvPr>
          <p:cNvSpPr>
            <a:spLocks noGrp="1"/>
          </p:cNvSpPr>
          <p:nvPr>
            <p:ph type="body" sz="quarter" idx="13"/>
          </p:nvPr>
        </p:nvSpPr>
        <p:spPr>
          <a:xfrm>
            <a:off x="0" y="4675498"/>
            <a:ext cx="9144000" cy="468001"/>
          </a:xfrm>
          <a:noFill/>
        </p:spPr>
        <p:txBody>
          <a:bodyPr lIns="72000" tIns="72000" rIns="72000" bIns="72000" anchor="ctr">
            <a:noAutofit/>
          </a:bodyPr>
          <a:lstStyle>
            <a:lvl1pPr>
              <a:lnSpc>
                <a:spcPts val="1000"/>
              </a:lnSpc>
              <a:spcAft>
                <a:spcPts val="0"/>
              </a:spcAft>
              <a:buNone/>
              <a:defRPr sz="900">
                <a:solidFill>
                  <a:schemeClr val="tx2">
                    <a:lumMod val="75000"/>
                  </a:schemeClr>
                </a:solidFill>
              </a:defRPr>
            </a:lvl1pPr>
            <a:lvl2pPr>
              <a:buNone/>
              <a:defRPr/>
            </a:lvl2pPr>
            <a:lvl3pPr>
              <a:buNone/>
              <a:defRPr/>
            </a:lvl3pPr>
            <a:lvl4pPr>
              <a:buNone/>
              <a:defRPr/>
            </a:lvl4pPr>
            <a:lvl5pPr>
              <a:buNone/>
              <a:defRPr/>
            </a:lvl5pPr>
          </a:lstStyle>
          <a:p>
            <a:pPr lvl="0"/>
            <a:r>
              <a:rPr kumimoji="1" lang="ja-JP" altLang="en-US"/>
              <a:t>マスター テキストの書式設定</a:t>
            </a:r>
          </a:p>
        </p:txBody>
      </p:sp>
      <p:sp>
        <p:nvSpPr>
          <p:cNvPr id="9" name="コンテンツ プレースホルダー 2">
            <a:extLst>
              <a:ext uri="{FF2B5EF4-FFF2-40B4-BE49-F238E27FC236}">
                <a16:creationId xmlns:a16="http://schemas.microsoft.com/office/drawing/2014/main" id="{A26CAA28-8833-4FB3-B381-F768EC904050}"/>
              </a:ext>
            </a:extLst>
          </p:cNvPr>
          <p:cNvSpPr>
            <a:spLocks noGrp="1"/>
          </p:cNvSpPr>
          <p:nvPr>
            <p:ph idx="14"/>
          </p:nvPr>
        </p:nvSpPr>
        <p:spPr>
          <a:xfrm>
            <a:off x="3204000" y="843750"/>
            <a:ext cx="2736000" cy="2736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7" name="コンテンツ プレースホルダー 2">
            <a:extLst>
              <a:ext uri="{FF2B5EF4-FFF2-40B4-BE49-F238E27FC236}">
                <a16:creationId xmlns:a16="http://schemas.microsoft.com/office/drawing/2014/main" id="{F0CAC1C2-5053-4893-A2F6-1F32114AFE66}"/>
              </a:ext>
            </a:extLst>
          </p:cNvPr>
          <p:cNvSpPr>
            <a:spLocks noGrp="1"/>
          </p:cNvSpPr>
          <p:nvPr>
            <p:ph idx="15"/>
          </p:nvPr>
        </p:nvSpPr>
        <p:spPr>
          <a:xfrm>
            <a:off x="5940000" y="843750"/>
            <a:ext cx="2736000" cy="2736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0" name="コンテンツ プレースホルダー 2">
            <a:extLst>
              <a:ext uri="{FF2B5EF4-FFF2-40B4-BE49-F238E27FC236}">
                <a16:creationId xmlns:a16="http://schemas.microsoft.com/office/drawing/2014/main" id="{1F236C22-D362-4329-B5B9-782C49102F92}"/>
              </a:ext>
            </a:extLst>
          </p:cNvPr>
          <p:cNvSpPr>
            <a:spLocks noGrp="1"/>
          </p:cNvSpPr>
          <p:nvPr>
            <p:ph idx="16"/>
          </p:nvPr>
        </p:nvSpPr>
        <p:spPr>
          <a:xfrm>
            <a:off x="468000" y="3579750"/>
            <a:ext cx="8208000" cy="720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Tree>
    <p:extLst>
      <p:ext uri="{BB962C8B-B14F-4D97-AF65-F5344CB8AC3E}">
        <p14:creationId xmlns:p14="http://schemas.microsoft.com/office/powerpoint/2010/main" val="7678651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quintuple">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4317130-DC1D-405C-9281-ED269315DD50}"/>
              </a:ext>
            </a:extLst>
          </p:cNvPr>
          <p:cNvSpPr>
            <a:spLocks noGrp="1"/>
          </p:cNvSpPr>
          <p:nvPr>
            <p:ph type="title"/>
          </p:nvPr>
        </p:nvSpPr>
        <p:spPr/>
        <p:txBody>
          <a:bodyPr/>
          <a:lstStyle/>
          <a:p>
            <a:r>
              <a:rPr kumimoji="1" lang="ja-JP" altLang="en-US" dirty="0"/>
              <a:t>マスター タイトルの書式設定</a:t>
            </a:r>
          </a:p>
        </p:txBody>
      </p:sp>
      <p:sp>
        <p:nvSpPr>
          <p:cNvPr id="3" name="コンテンツ プレースホルダー 2">
            <a:extLst>
              <a:ext uri="{FF2B5EF4-FFF2-40B4-BE49-F238E27FC236}">
                <a16:creationId xmlns:a16="http://schemas.microsoft.com/office/drawing/2014/main" id="{75A390B1-5445-429F-B40C-CB07E548A699}"/>
              </a:ext>
            </a:extLst>
          </p:cNvPr>
          <p:cNvSpPr>
            <a:spLocks noGrp="1"/>
          </p:cNvSpPr>
          <p:nvPr>
            <p:ph idx="1"/>
          </p:nvPr>
        </p:nvSpPr>
        <p:spPr>
          <a:xfrm>
            <a:off x="468000" y="843750"/>
            <a:ext cx="2736000" cy="3455998"/>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6" name="スライド番号プレースホルダー 5">
            <a:extLst>
              <a:ext uri="{FF2B5EF4-FFF2-40B4-BE49-F238E27FC236}">
                <a16:creationId xmlns:a16="http://schemas.microsoft.com/office/drawing/2014/main" id="{D63BE309-8F4E-49BE-9541-BC3CFE4EA36A}"/>
              </a:ext>
            </a:extLst>
          </p:cNvPr>
          <p:cNvSpPr>
            <a:spLocks noGrp="1"/>
          </p:cNvSpPr>
          <p:nvPr>
            <p:ph type="sldNum" sz="quarter" idx="12"/>
          </p:nvPr>
        </p:nvSpPr>
        <p:spPr/>
        <p:txBody>
          <a:bodyPr/>
          <a:lstStyle/>
          <a:p>
            <a:fld id="{44CC7441-4F6D-4D99-AEAC-28C0433C7008}" type="slidenum">
              <a:rPr kumimoji="1" lang="ja-JP" altLang="en-US" smtClean="0"/>
              <a:t>‹#›</a:t>
            </a:fld>
            <a:endParaRPr kumimoji="1" lang="ja-JP" altLang="en-US"/>
          </a:p>
        </p:txBody>
      </p:sp>
      <p:sp>
        <p:nvSpPr>
          <p:cNvPr id="8" name="テキスト プレースホルダー 7">
            <a:extLst>
              <a:ext uri="{FF2B5EF4-FFF2-40B4-BE49-F238E27FC236}">
                <a16:creationId xmlns:a16="http://schemas.microsoft.com/office/drawing/2014/main" id="{2D76ED2B-B572-4BFA-A9AE-EEB6B2DF2020}"/>
              </a:ext>
            </a:extLst>
          </p:cNvPr>
          <p:cNvSpPr>
            <a:spLocks noGrp="1"/>
          </p:cNvSpPr>
          <p:nvPr>
            <p:ph type="body" sz="quarter" idx="13"/>
          </p:nvPr>
        </p:nvSpPr>
        <p:spPr>
          <a:xfrm>
            <a:off x="0" y="4675498"/>
            <a:ext cx="9144000" cy="468001"/>
          </a:xfrm>
          <a:noFill/>
        </p:spPr>
        <p:txBody>
          <a:bodyPr lIns="72000" tIns="72000" rIns="72000" bIns="72000" anchor="ctr">
            <a:noAutofit/>
          </a:bodyPr>
          <a:lstStyle>
            <a:lvl1pPr>
              <a:lnSpc>
                <a:spcPts val="1000"/>
              </a:lnSpc>
              <a:spcAft>
                <a:spcPts val="0"/>
              </a:spcAft>
              <a:buNone/>
              <a:defRPr sz="900">
                <a:solidFill>
                  <a:schemeClr val="tx2">
                    <a:lumMod val="75000"/>
                  </a:schemeClr>
                </a:solidFill>
              </a:defRPr>
            </a:lvl1pPr>
            <a:lvl2pPr>
              <a:buNone/>
              <a:defRPr/>
            </a:lvl2pPr>
            <a:lvl3pPr>
              <a:buNone/>
              <a:defRPr/>
            </a:lvl3pPr>
            <a:lvl4pPr>
              <a:buNone/>
              <a:defRPr/>
            </a:lvl4pPr>
            <a:lvl5pPr>
              <a:buNone/>
              <a:defRPr/>
            </a:lvl5pPr>
          </a:lstStyle>
          <a:p>
            <a:pPr lvl="0"/>
            <a:r>
              <a:rPr kumimoji="1" lang="ja-JP" altLang="en-US" dirty="0"/>
              <a:t>マスター テキストの書式設定</a:t>
            </a:r>
          </a:p>
        </p:txBody>
      </p:sp>
      <p:sp>
        <p:nvSpPr>
          <p:cNvPr id="9" name="コンテンツ プレースホルダー 2">
            <a:extLst>
              <a:ext uri="{FF2B5EF4-FFF2-40B4-BE49-F238E27FC236}">
                <a16:creationId xmlns:a16="http://schemas.microsoft.com/office/drawing/2014/main" id="{A26CAA28-8833-4FB3-B381-F768EC904050}"/>
              </a:ext>
            </a:extLst>
          </p:cNvPr>
          <p:cNvSpPr>
            <a:spLocks noGrp="1"/>
          </p:cNvSpPr>
          <p:nvPr>
            <p:ph idx="14"/>
          </p:nvPr>
        </p:nvSpPr>
        <p:spPr>
          <a:xfrm>
            <a:off x="3204000" y="2571748"/>
            <a:ext cx="2736000" cy="1728000"/>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7" name="コンテンツ プレースホルダー 2">
            <a:extLst>
              <a:ext uri="{FF2B5EF4-FFF2-40B4-BE49-F238E27FC236}">
                <a16:creationId xmlns:a16="http://schemas.microsoft.com/office/drawing/2014/main" id="{F0CAC1C2-5053-4893-A2F6-1F32114AFE66}"/>
              </a:ext>
            </a:extLst>
          </p:cNvPr>
          <p:cNvSpPr>
            <a:spLocks noGrp="1"/>
          </p:cNvSpPr>
          <p:nvPr>
            <p:ph idx="15"/>
          </p:nvPr>
        </p:nvSpPr>
        <p:spPr>
          <a:xfrm>
            <a:off x="5940000" y="2571748"/>
            <a:ext cx="2736000" cy="1728002"/>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12" name="コンテンツ プレースホルダー 2">
            <a:extLst>
              <a:ext uri="{FF2B5EF4-FFF2-40B4-BE49-F238E27FC236}">
                <a16:creationId xmlns:a16="http://schemas.microsoft.com/office/drawing/2014/main" id="{462BD60E-237D-4072-961C-6DF49A1328C3}"/>
              </a:ext>
            </a:extLst>
          </p:cNvPr>
          <p:cNvSpPr>
            <a:spLocks noGrp="1"/>
          </p:cNvSpPr>
          <p:nvPr>
            <p:ph idx="16"/>
          </p:nvPr>
        </p:nvSpPr>
        <p:spPr>
          <a:xfrm>
            <a:off x="3204000" y="843748"/>
            <a:ext cx="2736000" cy="1728000"/>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13" name="コンテンツ プレースホルダー 2">
            <a:extLst>
              <a:ext uri="{FF2B5EF4-FFF2-40B4-BE49-F238E27FC236}">
                <a16:creationId xmlns:a16="http://schemas.microsoft.com/office/drawing/2014/main" id="{EBD5516E-F31F-4700-A3CA-326F3E5AEDCA}"/>
              </a:ext>
            </a:extLst>
          </p:cNvPr>
          <p:cNvSpPr>
            <a:spLocks noGrp="1"/>
          </p:cNvSpPr>
          <p:nvPr>
            <p:ph idx="17"/>
          </p:nvPr>
        </p:nvSpPr>
        <p:spPr>
          <a:xfrm>
            <a:off x="5940000" y="843748"/>
            <a:ext cx="2736000" cy="1728000"/>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193994482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4:1">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4317130-DC1D-405C-9281-ED269315DD50}"/>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75A390B1-5445-429F-B40C-CB07E548A699}"/>
              </a:ext>
            </a:extLst>
          </p:cNvPr>
          <p:cNvSpPr>
            <a:spLocks noGrp="1"/>
          </p:cNvSpPr>
          <p:nvPr>
            <p:ph idx="1"/>
          </p:nvPr>
        </p:nvSpPr>
        <p:spPr>
          <a:xfrm>
            <a:off x="468000" y="2571750"/>
            <a:ext cx="8208000" cy="1728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8" name="テキスト プレースホルダー 7">
            <a:extLst>
              <a:ext uri="{FF2B5EF4-FFF2-40B4-BE49-F238E27FC236}">
                <a16:creationId xmlns:a16="http://schemas.microsoft.com/office/drawing/2014/main" id="{2D76ED2B-B572-4BFA-A9AE-EEB6B2DF2020}"/>
              </a:ext>
            </a:extLst>
          </p:cNvPr>
          <p:cNvSpPr>
            <a:spLocks noGrp="1"/>
          </p:cNvSpPr>
          <p:nvPr>
            <p:ph type="body" sz="quarter" idx="13"/>
          </p:nvPr>
        </p:nvSpPr>
        <p:spPr>
          <a:xfrm>
            <a:off x="0" y="4675498"/>
            <a:ext cx="9144000" cy="468002"/>
          </a:xfrm>
          <a:noFill/>
        </p:spPr>
        <p:txBody>
          <a:bodyPr lIns="72000" tIns="72000" rIns="72000" bIns="72000" anchor="ctr">
            <a:noAutofit/>
          </a:bodyPr>
          <a:lstStyle>
            <a:lvl1pPr>
              <a:lnSpc>
                <a:spcPts val="1000"/>
              </a:lnSpc>
              <a:spcAft>
                <a:spcPts val="0"/>
              </a:spcAft>
              <a:buNone/>
              <a:defRPr sz="900">
                <a:solidFill>
                  <a:schemeClr val="tx2">
                    <a:lumMod val="75000"/>
                  </a:schemeClr>
                </a:solidFill>
              </a:defRPr>
            </a:lvl1pPr>
            <a:lvl2pPr>
              <a:buNone/>
              <a:defRPr/>
            </a:lvl2pPr>
            <a:lvl3pPr>
              <a:buNone/>
              <a:defRPr/>
            </a:lvl3pPr>
            <a:lvl4pPr>
              <a:buNone/>
              <a:defRPr/>
            </a:lvl4pPr>
            <a:lvl5pPr>
              <a:buNone/>
              <a:defRPr/>
            </a:lvl5pPr>
          </a:lstStyle>
          <a:p>
            <a:pPr lvl="0"/>
            <a:r>
              <a:rPr kumimoji="1" lang="ja-JP" altLang="en-US"/>
              <a:t>マスター テキストの書式設定</a:t>
            </a:r>
          </a:p>
        </p:txBody>
      </p:sp>
      <p:sp>
        <p:nvSpPr>
          <p:cNvPr id="4" name="スライド番号プレースホルダー 3">
            <a:extLst>
              <a:ext uri="{FF2B5EF4-FFF2-40B4-BE49-F238E27FC236}">
                <a16:creationId xmlns:a16="http://schemas.microsoft.com/office/drawing/2014/main" id="{59722B5E-2159-400E-8BD5-B4A9846A7C6A}"/>
              </a:ext>
            </a:extLst>
          </p:cNvPr>
          <p:cNvSpPr>
            <a:spLocks noGrp="1"/>
          </p:cNvSpPr>
          <p:nvPr>
            <p:ph type="sldNum" sz="quarter" idx="14"/>
          </p:nvPr>
        </p:nvSpPr>
        <p:spPr/>
        <p:txBody>
          <a:bodyPr/>
          <a:lstStyle/>
          <a:p>
            <a:fld id="{44CC7441-4F6D-4D99-AEAC-28C0433C7008}" type="slidenum">
              <a:rPr kumimoji="1" lang="ja-JP" altLang="en-US" smtClean="0"/>
              <a:pPr/>
              <a:t>‹#›</a:t>
            </a:fld>
            <a:endParaRPr kumimoji="1" lang="ja-JP" altLang="en-US" dirty="0"/>
          </a:p>
        </p:txBody>
      </p:sp>
      <p:sp>
        <p:nvSpPr>
          <p:cNvPr id="5" name="コンテンツ プレースホルダー 2">
            <a:extLst>
              <a:ext uri="{FF2B5EF4-FFF2-40B4-BE49-F238E27FC236}">
                <a16:creationId xmlns:a16="http://schemas.microsoft.com/office/drawing/2014/main" id="{DB0AC0BB-D762-6A11-9B98-B16CD2D81346}"/>
              </a:ext>
            </a:extLst>
          </p:cNvPr>
          <p:cNvSpPr>
            <a:spLocks noGrp="1"/>
          </p:cNvSpPr>
          <p:nvPr>
            <p:ph idx="15"/>
          </p:nvPr>
        </p:nvSpPr>
        <p:spPr>
          <a:xfrm>
            <a:off x="468000" y="843750"/>
            <a:ext cx="2052000" cy="1728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6" name="コンテンツ プレースホルダー 2">
            <a:extLst>
              <a:ext uri="{FF2B5EF4-FFF2-40B4-BE49-F238E27FC236}">
                <a16:creationId xmlns:a16="http://schemas.microsoft.com/office/drawing/2014/main" id="{C2D66776-3BFA-D8D2-BA51-96858CB4FBC7}"/>
              </a:ext>
            </a:extLst>
          </p:cNvPr>
          <p:cNvSpPr>
            <a:spLocks noGrp="1"/>
          </p:cNvSpPr>
          <p:nvPr>
            <p:ph idx="16"/>
          </p:nvPr>
        </p:nvSpPr>
        <p:spPr>
          <a:xfrm>
            <a:off x="2520000" y="843750"/>
            <a:ext cx="2052000" cy="1728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7" name="コンテンツ プレースホルダー 2">
            <a:extLst>
              <a:ext uri="{FF2B5EF4-FFF2-40B4-BE49-F238E27FC236}">
                <a16:creationId xmlns:a16="http://schemas.microsoft.com/office/drawing/2014/main" id="{B03FDE50-EF31-772E-B019-55F1338C3099}"/>
              </a:ext>
            </a:extLst>
          </p:cNvPr>
          <p:cNvSpPr>
            <a:spLocks noGrp="1"/>
          </p:cNvSpPr>
          <p:nvPr>
            <p:ph idx="17"/>
          </p:nvPr>
        </p:nvSpPr>
        <p:spPr>
          <a:xfrm>
            <a:off x="4572000" y="843750"/>
            <a:ext cx="2052000" cy="1728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9" name="コンテンツ プレースホルダー 2">
            <a:extLst>
              <a:ext uri="{FF2B5EF4-FFF2-40B4-BE49-F238E27FC236}">
                <a16:creationId xmlns:a16="http://schemas.microsoft.com/office/drawing/2014/main" id="{6EE0806C-15A1-C719-0BBA-633B1D375F61}"/>
              </a:ext>
            </a:extLst>
          </p:cNvPr>
          <p:cNvSpPr>
            <a:spLocks noGrp="1"/>
          </p:cNvSpPr>
          <p:nvPr>
            <p:ph idx="18"/>
          </p:nvPr>
        </p:nvSpPr>
        <p:spPr>
          <a:xfrm>
            <a:off x="6624000" y="839952"/>
            <a:ext cx="2052000" cy="1728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Tree>
    <p:extLst>
      <p:ext uri="{BB962C8B-B14F-4D97-AF65-F5344CB8AC3E}">
        <p14:creationId xmlns:p14="http://schemas.microsoft.com/office/powerpoint/2010/main" val="427098814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sextuple">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4317130-DC1D-405C-9281-ED269315DD50}"/>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75A390B1-5445-429F-B40C-CB07E548A699}"/>
              </a:ext>
            </a:extLst>
          </p:cNvPr>
          <p:cNvSpPr>
            <a:spLocks noGrp="1"/>
          </p:cNvSpPr>
          <p:nvPr>
            <p:ph idx="1"/>
          </p:nvPr>
        </p:nvSpPr>
        <p:spPr>
          <a:xfrm>
            <a:off x="468000" y="843750"/>
            <a:ext cx="2736000" cy="1728000"/>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6" name="スライド番号プレースホルダー 5">
            <a:extLst>
              <a:ext uri="{FF2B5EF4-FFF2-40B4-BE49-F238E27FC236}">
                <a16:creationId xmlns:a16="http://schemas.microsoft.com/office/drawing/2014/main" id="{D63BE309-8F4E-49BE-9541-BC3CFE4EA36A}"/>
              </a:ext>
            </a:extLst>
          </p:cNvPr>
          <p:cNvSpPr>
            <a:spLocks noGrp="1"/>
          </p:cNvSpPr>
          <p:nvPr>
            <p:ph type="sldNum" sz="quarter" idx="12"/>
          </p:nvPr>
        </p:nvSpPr>
        <p:spPr/>
        <p:txBody>
          <a:bodyPr/>
          <a:lstStyle/>
          <a:p>
            <a:fld id="{44CC7441-4F6D-4D99-AEAC-28C0433C7008}" type="slidenum">
              <a:rPr kumimoji="1" lang="ja-JP" altLang="en-US" smtClean="0"/>
              <a:t>‹#›</a:t>
            </a:fld>
            <a:endParaRPr kumimoji="1" lang="ja-JP" altLang="en-US"/>
          </a:p>
        </p:txBody>
      </p:sp>
      <p:sp>
        <p:nvSpPr>
          <p:cNvPr id="8" name="テキスト プレースホルダー 7">
            <a:extLst>
              <a:ext uri="{FF2B5EF4-FFF2-40B4-BE49-F238E27FC236}">
                <a16:creationId xmlns:a16="http://schemas.microsoft.com/office/drawing/2014/main" id="{2D76ED2B-B572-4BFA-A9AE-EEB6B2DF2020}"/>
              </a:ext>
            </a:extLst>
          </p:cNvPr>
          <p:cNvSpPr>
            <a:spLocks noGrp="1"/>
          </p:cNvSpPr>
          <p:nvPr>
            <p:ph type="body" sz="quarter" idx="13"/>
          </p:nvPr>
        </p:nvSpPr>
        <p:spPr>
          <a:xfrm>
            <a:off x="0" y="4675498"/>
            <a:ext cx="9144000" cy="468001"/>
          </a:xfrm>
          <a:noFill/>
        </p:spPr>
        <p:txBody>
          <a:bodyPr lIns="72000" tIns="72000" rIns="72000" bIns="72000" anchor="ctr">
            <a:noAutofit/>
          </a:bodyPr>
          <a:lstStyle>
            <a:lvl1pPr>
              <a:lnSpc>
                <a:spcPts val="1000"/>
              </a:lnSpc>
              <a:spcAft>
                <a:spcPts val="0"/>
              </a:spcAft>
              <a:buNone/>
              <a:defRPr sz="900">
                <a:solidFill>
                  <a:schemeClr val="tx2">
                    <a:lumMod val="75000"/>
                  </a:schemeClr>
                </a:solidFill>
              </a:defRPr>
            </a:lvl1pPr>
            <a:lvl2pPr>
              <a:buNone/>
              <a:defRPr/>
            </a:lvl2pPr>
            <a:lvl3pPr>
              <a:buNone/>
              <a:defRPr/>
            </a:lvl3pPr>
            <a:lvl4pPr>
              <a:buNone/>
              <a:defRPr/>
            </a:lvl4pPr>
            <a:lvl5pPr>
              <a:buNone/>
              <a:defRPr/>
            </a:lvl5pPr>
          </a:lstStyle>
          <a:p>
            <a:pPr lvl="0"/>
            <a:r>
              <a:rPr kumimoji="1" lang="ja-JP" altLang="en-US" dirty="0"/>
              <a:t>マスター テキストの書式設定</a:t>
            </a:r>
          </a:p>
        </p:txBody>
      </p:sp>
      <p:sp>
        <p:nvSpPr>
          <p:cNvPr id="9" name="コンテンツ プレースホルダー 2">
            <a:extLst>
              <a:ext uri="{FF2B5EF4-FFF2-40B4-BE49-F238E27FC236}">
                <a16:creationId xmlns:a16="http://schemas.microsoft.com/office/drawing/2014/main" id="{A26CAA28-8833-4FB3-B381-F768EC904050}"/>
              </a:ext>
            </a:extLst>
          </p:cNvPr>
          <p:cNvSpPr>
            <a:spLocks noGrp="1"/>
          </p:cNvSpPr>
          <p:nvPr>
            <p:ph idx="14"/>
          </p:nvPr>
        </p:nvSpPr>
        <p:spPr>
          <a:xfrm>
            <a:off x="3204000" y="843750"/>
            <a:ext cx="2736000" cy="1728000"/>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7" name="コンテンツ プレースホルダー 2">
            <a:extLst>
              <a:ext uri="{FF2B5EF4-FFF2-40B4-BE49-F238E27FC236}">
                <a16:creationId xmlns:a16="http://schemas.microsoft.com/office/drawing/2014/main" id="{F0CAC1C2-5053-4893-A2F6-1F32114AFE66}"/>
              </a:ext>
            </a:extLst>
          </p:cNvPr>
          <p:cNvSpPr>
            <a:spLocks noGrp="1"/>
          </p:cNvSpPr>
          <p:nvPr>
            <p:ph idx="15"/>
          </p:nvPr>
        </p:nvSpPr>
        <p:spPr>
          <a:xfrm>
            <a:off x="5940000" y="843750"/>
            <a:ext cx="2736000" cy="1728000"/>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10" name="コンテンツ プレースホルダー 2">
            <a:extLst>
              <a:ext uri="{FF2B5EF4-FFF2-40B4-BE49-F238E27FC236}">
                <a16:creationId xmlns:a16="http://schemas.microsoft.com/office/drawing/2014/main" id="{47B53D54-21D8-4BB6-B2A3-4F63859D7220}"/>
              </a:ext>
            </a:extLst>
          </p:cNvPr>
          <p:cNvSpPr>
            <a:spLocks noGrp="1"/>
          </p:cNvSpPr>
          <p:nvPr>
            <p:ph idx="16"/>
          </p:nvPr>
        </p:nvSpPr>
        <p:spPr>
          <a:xfrm>
            <a:off x="468000" y="2571750"/>
            <a:ext cx="2736000" cy="1728000"/>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11" name="コンテンツ プレースホルダー 2">
            <a:extLst>
              <a:ext uri="{FF2B5EF4-FFF2-40B4-BE49-F238E27FC236}">
                <a16:creationId xmlns:a16="http://schemas.microsoft.com/office/drawing/2014/main" id="{B9A86F09-049F-4209-8BE4-F009F85F64A6}"/>
              </a:ext>
            </a:extLst>
          </p:cNvPr>
          <p:cNvSpPr>
            <a:spLocks noGrp="1"/>
          </p:cNvSpPr>
          <p:nvPr>
            <p:ph idx="17"/>
          </p:nvPr>
        </p:nvSpPr>
        <p:spPr>
          <a:xfrm>
            <a:off x="3204000" y="2571750"/>
            <a:ext cx="2736000" cy="1728000"/>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12" name="コンテンツ プレースホルダー 2">
            <a:extLst>
              <a:ext uri="{FF2B5EF4-FFF2-40B4-BE49-F238E27FC236}">
                <a16:creationId xmlns:a16="http://schemas.microsoft.com/office/drawing/2014/main" id="{49FEF6C2-5D63-47FF-A429-D7D79CC26796}"/>
              </a:ext>
            </a:extLst>
          </p:cNvPr>
          <p:cNvSpPr>
            <a:spLocks noGrp="1"/>
          </p:cNvSpPr>
          <p:nvPr>
            <p:ph idx="18"/>
          </p:nvPr>
        </p:nvSpPr>
        <p:spPr>
          <a:xfrm>
            <a:off x="5940000" y="2571750"/>
            <a:ext cx="2736000" cy="1728000"/>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42538431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octuple">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4317130-DC1D-405C-9281-ED269315DD50}"/>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75A390B1-5445-429F-B40C-CB07E548A699}"/>
              </a:ext>
            </a:extLst>
          </p:cNvPr>
          <p:cNvSpPr>
            <a:spLocks noGrp="1"/>
          </p:cNvSpPr>
          <p:nvPr>
            <p:ph idx="1"/>
          </p:nvPr>
        </p:nvSpPr>
        <p:spPr>
          <a:xfrm>
            <a:off x="468000" y="843750"/>
            <a:ext cx="2052000" cy="1728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8" name="テキスト プレースホルダー 7">
            <a:extLst>
              <a:ext uri="{FF2B5EF4-FFF2-40B4-BE49-F238E27FC236}">
                <a16:creationId xmlns:a16="http://schemas.microsoft.com/office/drawing/2014/main" id="{2D76ED2B-B572-4BFA-A9AE-EEB6B2DF2020}"/>
              </a:ext>
            </a:extLst>
          </p:cNvPr>
          <p:cNvSpPr>
            <a:spLocks noGrp="1"/>
          </p:cNvSpPr>
          <p:nvPr>
            <p:ph type="body" sz="quarter" idx="13"/>
          </p:nvPr>
        </p:nvSpPr>
        <p:spPr>
          <a:xfrm>
            <a:off x="0" y="4675500"/>
            <a:ext cx="9144000" cy="468000"/>
          </a:xfrm>
          <a:noFill/>
        </p:spPr>
        <p:txBody>
          <a:bodyPr lIns="72000" tIns="72000" rIns="72000" bIns="72000" anchor="ctr">
            <a:noAutofit/>
          </a:bodyPr>
          <a:lstStyle>
            <a:lvl1pPr>
              <a:lnSpc>
                <a:spcPts val="1000"/>
              </a:lnSpc>
              <a:spcAft>
                <a:spcPts val="0"/>
              </a:spcAft>
              <a:buNone/>
              <a:defRPr sz="900">
                <a:solidFill>
                  <a:schemeClr val="tx2">
                    <a:lumMod val="75000"/>
                  </a:schemeClr>
                </a:solidFill>
              </a:defRPr>
            </a:lvl1pPr>
            <a:lvl2pPr>
              <a:buNone/>
              <a:defRPr/>
            </a:lvl2pPr>
            <a:lvl3pPr>
              <a:buNone/>
              <a:defRPr/>
            </a:lvl3pPr>
            <a:lvl4pPr>
              <a:buNone/>
              <a:defRPr/>
            </a:lvl4pPr>
            <a:lvl5pPr>
              <a:buNone/>
              <a:defRPr/>
            </a:lvl5pPr>
          </a:lstStyle>
          <a:p>
            <a:pPr lvl="0"/>
            <a:r>
              <a:rPr kumimoji="1" lang="ja-JP" altLang="en-US"/>
              <a:t>マスター テキストの書式設定</a:t>
            </a:r>
          </a:p>
        </p:txBody>
      </p:sp>
      <p:sp>
        <p:nvSpPr>
          <p:cNvPr id="9" name="コンテンツ プレースホルダー 2">
            <a:extLst>
              <a:ext uri="{FF2B5EF4-FFF2-40B4-BE49-F238E27FC236}">
                <a16:creationId xmlns:a16="http://schemas.microsoft.com/office/drawing/2014/main" id="{A26CAA28-8833-4FB3-B381-F768EC904050}"/>
              </a:ext>
            </a:extLst>
          </p:cNvPr>
          <p:cNvSpPr>
            <a:spLocks noGrp="1"/>
          </p:cNvSpPr>
          <p:nvPr>
            <p:ph idx="14"/>
          </p:nvPr>
        </p:nvSpPr>
        <p:spPr>
          <a:xfrm>
            <a:off x="2520000" y="843750"/>
            <a:ext cx="2052000" cy="1728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4" name="スライド番号プレースホルダー 3">
            <a:extLst>
              <a:ext uri="{FF2B5EF4-FFF2-40B4-BE49-F238E27FC236}">
                <a16:creationId xmlns:a16="http://schemas.microsoft.com/office/drawing/2014/main" id="{F39AA906-42F2-43D1-BF4E-A18D45CF5AD4}"/>
              </a:ext>
            </a:extLst>
          </p:cNvPr>
          <p:cNvSpPr>
            <a:spLocks noGrp="1"/>
          </p:cNvSpPr>
          <p:nvPr>
            <p:ph type="sldNum" sz="quarter" idx="15"/>
          </p:nvPr>
        </p:nvSpPr>
        <p:spPr/>
        <p:txBody>
          <a:bodyPr/>
          <a:lstStyle/>
          <a:p>
            <a:fld id="{44CC7441-4F6D-4D99-AEAC-28C0433C7008}" type="slidenum">
              <a:rPr kumimoji="1" lang="ja-JP" altLang="en-US" smtClean="0"/>
              <a:pPr/>
              <a:t>‹#›</a:t>
            </a:fld>
            <a:endParaRPr kumimoji="1" lang="ja-JP" altLang="en-US" dirty="0"/>
          </a:p>
        </p:txBody>
      </p:sp>
      <p:sp>
        <p:nvSpPr>
          <p:cNvPr id="7" name="コンテンツ プレースホルダー 2">
            <a:extLst>
              <a:ext uri="{FF2B5EF4-FFF2-40B4-BE49-F238E27FC236}">
                <a16:creationId xmlns:a16="http://schemas.microsoft.com/office/drawing/2014/main" id="{780D0215-F3DB-441A-8F62-436026A518D2}"/>
              </a:ext>
            </a:extLst>
          </p:cNvPr>
          <p:cNvSpPr>
            <a:spLocks noGrp="1"/>
          </p:cNvSpPr>
          <p:nvPr>
            <p:ph idx="16"/>
          </p:nvPr>
        </p:nvSpPr>
        <p:spPr>
          <a:xfrm>
            <a:off x="4572000" y="843750"/>
            <a:ext cx="2052000" cy="1728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0" name="コンテンツ プレースホルダー 2">
            <a:extLst>
              <a:ext uri="{FF2B5EF4-FFF2-40B4-BE49-F238E27FC236}">
                <a16:creationId xmlns:a16="http://schemas.microsoft.com/office/drawing/2014/main" id="{2A738F44-E22D-4041-87F1-B951BFF757EB}"/>
              </a:ext>
            </a:extLst>
          </p:cNvPr>
          <p:cNvSpPr>
            <a:spLocks noGrp="1"/>
          </p:cNvSpPr>
          <p:nvPr>
            <p:ph idx="17"/>
          </p:nvPr>
        </p:nvSpPr>
        <p:spPr>
          <a:xfrm>
            <a:off x="6624000" y="843750"/>
            <a:ext cx="2052000" cy="1728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1" name="コンテンツ プレースホルダー 2">
            <a:extLst>
              <a:ext uri="{FF2B5EF4-FFF2-40B4-BE49-F238E27FC236}">
                <a16:creationId xmlns:a16="http://schemas.microsoft.com/office/drawing/2014/main" id="{BB12C9F8-C7B6-456E-AA6C-2B1AB96909A6}"/>
              </a:ext>
            </a:extLst>
          </p:cNvPr>
          <p:cNvSpPr>
            <a:spLocks noGrp="1"/>
          </p:cNvSpPr>
          <p:nvPr>
            <p:ph idx="18"/>
          </p:nvPr>
        </p:nvSpPr>
        <p:spPr>
          <a:xfrm>
            <a:off x="468000" y="2571750"/>
            <a:ext cx="2052000" cy="1728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2" name="コンテンツ プレースホルダー 2">
            <a:extLst>
              <a:ext uri="{FF2B5EF4-FFF2-40B4-BE49-F238E27FC236}">
                <a16:creationId xmlns:a16="http://schemas.microsoft.com/office/drawing/2014/main" id="{B026D95C-13F7-4708-B0C5-65D7518A5750}"/>
              </a:ext>
            </a:extLst>
          </p:cNvPr>
          <p:cNvSpPr>
            <a:spLocks noGrp="1"/>
          </p:cNvSpPr>
          <p:nvPr>
            <p:ph idx="19"/>
          </p:nvPr>
        </p:nvSpPr>
        <p:spPr>
          <a:xfrm>
            <a:off x="2520000" y="2571750"/>
            <a:ext cx="2052000" cy="1728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3" name="コンテンツ プレースホルダー 2">
            <a:extLst>
              <a:ext uri="{FF2B5EF4-FFF2-40B4-BE49-F238E27FC236}">
                <a16:creationId xmlns:a16="http://schemas.microsoft.com/office/drawing/2014/main" id="{CF26EE57-94CB-4A8C-A9A6-A97F2B0C9D07}"/>
              </a:ext>
            </a:extLst>
          </p:cNvPr>
          <p:cNvSpPr>
            <a:spLocks noGrp="1"/>
          </p:cNvSpPr>
          <p:nvPr>
            <p:ph idx="20"/>
          </p:nvPr>
        </p:nvSpPr>
        <p:spPr>
          <a:xfrm>
            <a:off x="4572000" y="2571750"/>
            <a:ext cx="2052000" cy="1728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4" name="コンテンツ プレースホルダー 2">
            <a:extLst>
              <a:ext uri="{FF2B5EF4-FFF2-40B4-BE49-F238E27FC236}">
                <a16:creationId xmlns:a16="http://schemas.microsoft.com/office/drawing/2014/main" id="{CA1DB2B6-EC95-43E3-950E-880DA9EFC12D}"/>
              </a:ext>
            </a:extLst>
          </p:cNvPr>
          <p:cNvSpPr>
            <a:spLocks noGrp="1"/>
          </p:cNvSpPr>
          <p:nvPr>
            <p:ph idx="21"/>
          </p:nvPr>
        </p:nvSpPr>
        <p:spPr>
          <a:xfrm>
            <a:off x="6624000" y="2571750"/>
            <a:ext cx="2052000" cy="1728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Tree>
    <p:extLst>
      <p:ext uri="{BB962C8B-B14F-4D97-AF65-F5344CB8AC3E}">
        <p14:creationId xmlns:p14="http://schemas.microsoft.com/office/powerpoint/2010/main" val="270869737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decuple">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4317130-DC1D-405C-9281-ED269315DD50}"/>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75A390B1-5445-429F-B40C-CB07E548A699}"/>
              </a:ext>
            </a:extLst>
          </p:cNvPr>
          <p:cNvSpPr>
            <a:spLocks noGrp="1"/>
          </p:cNvSpPr>
          <p:nvPr>
            <p:ph idx="1"/>
          </p:nvPr>
        </p:nvSpPr>
        <p:spPr>
          <a:xfrm>
            <a:off x="468000" y="843750"/>
            <a:ext cx="1641600" cy="1728000"/>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6" name="スライド番号プレースホルダー 5">
            <a:extLst>
              <a:ext uri="{FF2B5EF4-FFF2-40B4-BE49-F238E27FC236}">
                <a16:creationId xmlns:a16="http://schemas.microsoft.com/office/drawing/2014/main" id="{D63BE309-8F4E-49BE-9541-BC3CFE4EA36A}"/>
              </a:ext>
            </a:extLst>
          </p:cNvPr>
          <p:cNvSpPr>
            <a:spLocks noGrp="1"/>
          </p:cNvSpPr>
          <p:nvPr>
            <p:ph type="sldNum" sz="quarter" idx="12"/>
          </p:nvPr>
        </p:nvSpPr>
        <p:spPr/>
        <p:txBody>
          <a:bodyPr/>
          <a:lstStyle/>
          <a:p>
            <a:fld id="{44CC7441-4F6D-4D99-AEAC-28C0433C7008}" type="slidenum">
              <a:rPr kumimoji="1" lang="ja-JP" altLang="en-US" smtClean="0"/>
              <a:t>‹#›</a:t>
            </a:fld>
            <a:endParaRPr kumimoji="1" lang="ja-JP" altLang="en-US"/>
          </a:p>
        </p:txBody>
      </p:sp>
      <p:sp>
        <p:nvSpPr>
          <p:cNvPr id="8" name="テキスト プレースホルダー 7">
            <a:extLst>
              <a:ext uri="{FF2B5EF4-FFF2-40B4-BE49-F238E27FC236}">
                <a16:creationId xmlns:a16="http://schemas.microsoft.com/office/drawing/2014/main" id="{2D76ED2B-B572-4BFA-A9AE-EEB6B2DF2020}"/>
              </a:ext>
            </a:extLst>
          </p:cNvPr>
          <p:cNvSpPr>
            <a:spLocks noGrp="1"/>
          </p:cNvSpPr>
          <p:nvPr>
            <p:ph type="body" sz="quarter" idx="13"/>
          </p:nvPr>
        </p:nvSpPr>
        <p:spPr>
          <a:xfrm>
            <a:off x="0" y="4675500"/>
            <a:ext cx="9144000" cy="468000"/>
          </a:xfrm>
          <a:noFill/>
        </p:spPr>
        <p:txBody>
          <a:bodyPr lIns="72000" tIns="72000" rIns="72000" bIns="72000" anchor="ctr">
            <a:noAutofit/>
          </a:bodyPr>
          <a:lstStyle>
            <a:lvl1pPr>
              <a:lnSpc>
                <a:spcPts val="1000"/>
              </a:lnSpc>
              <a:spcAft>
                <a:spcPts val="0"/>
              </a:spcAft>
              <a:buNone/>
              <a:defRPr sz="900">
                <a:solidFill>
                  <a:schemeClr val="tx2">
                    <a:lumMod val="75000"/>
                  </a:schemeClr>
                </a:solidFill>
              </a:defRPr>
            </a:lvl1pPr>
            <a:lvl2pPr>
              <a:buNone/>
              <a:defRPr/>
            </a:lvl2pPr>
            <a:lvl3pPr>
              <a:buNone/>
              <a:defRPr/>
            </a:lvl3pPr>
            <a:lvl4pPr>
              <a:buNone/>
              <a:defRPr/>
            </a:lvl4pPr>
            <a:lvl5pPr>
              <a:buNone/>
              <a:defRPr/>
            </a:lvl5pPr>
          </a:lstStyle>
          <a:p>
            <a:pPr lvl="0"/>
            <a:r>
              <a:rPr kumimoji="1" lang="ja-JP" altLang="en-US" dirty="0"/>
              <a:t>マスター テキストの書式設定</a:t>
            </a:r>
          </a:p>
        </p:txBody>
      </p:sp>
      <p:sp>
        <p:nvSpPr>
          <p:cNvPr id="15" name="コンテンツ プレースホルダー 2">
            <a:extLst>
              <a:ext uri="{FF2B5EF4-FFF2-40B4-BE49-F238E27FC236}">
                <a16:creationId xmlns:a16="http://schemas.microsoft.com/office/drawing/2014/main" id="{210F0031-780B-4ADB-A909-B4EA9378EB51}"/>
              </a:ext>
            </a:extLst>
          </p:cNvPr>
          <p:cNvSpPr>
            <a:spLocks noGrp="1"/>
          </p:cNvSpPr>
          <p:nvPr>
            <p:ph idx="14"/>
          </p:nvPr>
        </p:nvSpPr>
        <p:spPr>
          <a:xfrm>
            <a:off x="2109600" y="843750"/>
            <a:ext cx="1641600" cy="1728000"/>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16" name="コンテンツ プレースホルダー 2">
            <a:extLst>
              <a:ext uri="{FF2B5EF4-FFF2-40B4-BE49-F238E27FC236}">
                <a16:creationId xmlns:a16="http://schemas.microsoft.com/office/drawing/2014/main" id="{368465F9-5B33-47DD-826D-D72830EB3B3A}"/>
              </a:ext>
            </a:extLst>
          </p:cNvPr>
          <p:cNvSpPr>
            <a:spLocks noGrp="1"/>
          </p:cNvSpPr>
          <p:nvPr>
            <p:ph idx="15"/>
          </p:nvPr>
        </p:nvSpPr>
        <p:spPr>
          <a:xfrm>
            <a:off x="3751200" y="843750"/>
            <a:ext cx="1641600" cy="1728000"/>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17" name="コンテンツ プレースホルダー 2">
            <a:extLst>
              <a:ext uri="{FF2B5EF4-FFF2-40B4-BE49-F238E27FC236}">
                <a16:creationId xmlns:a16="http://schemas.microsoft.com/office/drawing/2014/main" id="{234C67A4-AAFF-422E-9568-740732BA2CDB}"/>
              </a:ext>
            </a:extLst>
          </p:cNvPr>
          <p:cNvSpPr>
            <a:spLocks noGrp="1"/>
          </p:cNvSpPr>
          <p:nvPr>
            <p:ph idx="16"/>
          </p:nvPr>
        </p:nvSpPr>
        <p:spPr>
          <a:xfrm>
            <a:off x="5392800" y="843750"/>
            <a:ext cx="1641600" cy="1728000"/>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18" name="コンテンツ プレースホルダー 2">
            <a:extLst>
              <a:ext uri="{FF2B5EF4-FFF2-40B4-BE49-F238E27FC236}">
                <a16:creationId xmlns:a16="http://schemas.microsoft.com/office/drawing/2014/main" id="{AEC08394-2C1E-494E-9E37-109E98A846B8}"/>
              </a:ext>
            </a:extLst>
          </p:cNvPr>
          <p:cNvSpPr>
            <a:spLocks noGrp="1"/>
          </p:cNvSpPr>
          <p:nvPr>
            <p:ph idx="17"/>
          </p:nvPr>
        </p:nvSpPr>
        <p:spPr>
          <a:xfrm>
            <a:off x="7034400" y="843750"/>
            <a:ext cx="1641600" cy="1728000"/>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19" name="コンテンツ プレースホルダー 2">
            <a:extLst>
              <a:ext uri="{FF2B5EF4-FFF2-40B4-BE49-F238E27FC236}">
                <a16:creationId xmlns:a16="http://schemas.microsoft.com/office/drawing/2014/main" id="{5BC9BF99-7A83-4AA7-9C43-B39948F58E72}"/>
              </a:ext>
            </a:extLst>
          </p:cNvPr>
          <p:cNvSpPr>
            <a:spLocks noGrp="1"/>
          </p:cNvSpPr>
          <p:nvPr>
            <p:ph idx="18"/>
          </p:nvPr>
        </p:nvSpPr>
        <p:spPr>
          <a:xfrm>
            <a:off x="468000" y="2571750"/>
            <a:ext cx="1641600" cy="1728000"/>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20" name="コンテンツ プレースホルダー 2">
            <a:extLst>
              <a:ext uri="{FF2B5EF4-FFF2-40B4-BE49-F238E27FC236}">
                <a16:creationId xmlns:a16="http://schemas.microsoft.com/office/drawing/2014/main" id="{449A50EE-F8DB-46D7-ACC1-433E51F523F8}"/>
              </a:ext>
            </a:extLst>
          </p:cNvPr>
          <p:cNvSpPr>
            <a:spLocks noGrp="1"/>
          </p:cNvSpPr>
          <p:nvPr>
            <p:ph idx="19"/>
          </p:nvPr>
        </p:nvSpPr>
        <p:spPr>
          <a:xfrm>
            <a:off x="2109600" y="2571750"/>
            <a:ext cx="1641600" cy="1728000"/>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21" name="コンテンツ プレースホルダー 2">
            <a:extLst>
              <a:ext uri="{FF2B5EF4-FFF2-40B4-BE49-F238E27FC236}">
                <a16:creationId xmlns:a16="http://schemas.microsoft.com/office/drawing/2014/main" id="{57B7F14E-B829-4BA7-8A4E-F49CED7D16D2}"/>
              </a:ext>
            </a:extLst>
          </p:cNvPr>
          <p:cNvSpPr>
            <a:spLocks noGrp="1"/>
          </p:cNvSpPr>
          <p:nvPr>
            <p:ph idx="20"/>
          </p:nvPr>
        </p:nvSpPr>
        <p:spPr>
          <a:xfrm>
            <a:off x="3751200" y="2571750"/>
            <a:ext cx="1641600" cy="1728000"/>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22" name="コンテンツ プレースホルダー 2">
            <a:extLst>
              <a:ext uri="{FF2B5EF4-FFF2-40B4-BE49-F238E27FC236}">
                <a16:creationId xmlns:a16="http://schemas.microsoft.com/office/drawing/2014/main" id="{46DCA3E7-BDA9-4876-8D68-C8C49978EAAB}"/>
              </a:ext>
            </a:extLst>
          </p:cNvPr>
          <p:cNvSpPr>
            <a:spLocks noGrp="1"/>
          </p:cNvSpPr>
          <p:nvPr>
            <p:ph idx="21"/>
          </p:nvPr>
        </p:nvSpPr>
        <p:spPr>
          <a:xfrm>
            <a:off x="5392800" y="2571750"/>
            <a:ext cx="1641600" cy="1728000"/>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23" name="コンテンツ プレースホルダー 2">
            <a:extLst>
              <a:ext uri="{FF2B5EF4-FFF2-40B4-BE49-F238E27FC236}">
                <a16:creationId xmlns:a16="http://schemas.microsoft.com/office/drawing/2014/main" id="{EB53447B-B800-492B-863F-9C203F7994A1}"/>
              </a:ext>
            </a:extLst>
          </p:cNvPr>
          <p:cNvSpPr>
            <a:spLocks noGrp="1"/>
          </p:cNvSpPr>
          <p:nvPr>
            <p:ph idx="22"/>
          </p:nvPr>
        </p:nvSpPr>
        <p:spPr>
          <a:xfrm>
            <a:off x="7034400" y="2571750"/>
            <a:ext cx="1641600" cy="1728000"/>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294106924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15">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4317130-DC1D-405C-9281-ED269315DD50}"/>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75A390B1-5445-429F-B40C-CB07E548A699}"/>
              </a:ext>
            </a:extLst>
          </p:cNvPr>
          <p:cNvSpPr>
            <a:spLocks noGrp="1"/>
          </p:cNvSpPr>
          <p:nvPr>
            <p:ph idx="1"/>
          </p:nvPr>
        </p:nvSpPr>
        <p:spPr>
          <a:xfrm>
            <a:off x="468000" y="843750"/>
            <a:ext cx="1641600" cy="1152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6" name="スライド番号プレースホルダー 5">
            <a:extLst>
              <a:ext uri="{FF2B5EF4-FFF2-40B4-BE49-F238E27FC236}">
                <a16:creationId xmlns:a16="http://schemas.microsoft.com/office/drawing/2014/main" id="{D63BE309-8F4E-49BE-9541-BC3CFE4EA36A}"/>
              </a:ext>
            </a:extLst>
          </p:cNvPr>
          <p:cNvSpPr>
            <a:spLocks noGrp="1"/>
          </p:cNvSpPr>
          <p:nvPr>
            <p:ph type="sldNum" sz="quarter" idx="12"/>
          </p:nvPr>
        </p:nvSpPr>
        <p:spPr/>
        <p:txBody>
          <a:bodyPr/>
          <a:lstStyle/>
          <a:p>
            <a:fld id="{44CC7441-4F6D-4D99-AEAC-28C0433C7008}" type="slidenum">
              <a:rPr kumimoji="1" lang="ja-JP" altLang="en-US" smtClean="0"/>
              <a:pPr/>
              <a:t>‹#›</a:t>
            </a:fld>
            <a:endParaRPr kumimoji="1" lang="ja-JP" altLang="en-US" dirty="0"/>
          </a:p>
        </p:txBody>
      </p:sp>
      <p:sp>
        <p:nvSpPr>
          <p:cNvPr id="8" name="テキスト プレースホルダー 7">
            <a:extLst>
              <a:ext uri="{FF2B5EF4-FFF2-40B4-BE49-F238E27FC236}">
                <a16:creationId xmlns:a16="http://schemas.microsoft.com/office/drawing/2014/main" id="{2D76ED2B-B572-4BFA-A9AE-EEB6B2DF2020}"/>
              </a:ext>
            </a:extLst>
          </p:cNvPr>
          <p:cNvSpPr>
            <a:spLocks noGrp="1"/>
          </p:cNvSpPr>
          <p:nvPr>
            <p:ph type="body" sz="quarter" idx="13"/>
          </p:nvPr>
        </p:nvSpPr>
        <p:spPr>
          <a:xfrm>
            <a:off x="0" y="4675500"/>
            <a:ext cx="9144000" cy="468000"/>
          </a:xfrm>
          <a:noFill/>
        </p:spPr>
        <p:txBody>
          <a:bodyPr lIns="72000" tIns="72000" rIns="72000" bIns="72000" anchor="ctr">
            <a:noAutofit/>
          </a:bodyPr>
          <a:lstStyle>
            <a:lvl1pPr>
              <a:lnSpc>
                <a:spcPts val="1000"/>
              </a:lnSpc>
              <a:spcAft>
                <a:spcPts val="0"/>
              </a:spcAft>
              <a:buNone/>
              <a:defRPr sz="900">
                <a:solidFill>
                  <a:schemeClr val="tx2">
                    <a:lumMod val="75000"/>
                  </a:schemeClr>
                </a:solidFill>
              </a:defRPr>
            </a:lvl1pPr>
            <a:lvl2pPr>
              <a:buNone/>
              <a:defRPr/>
            </a:lvl2pPr>
            <a:lvl3pPr>
              <a:buNone/>
              <a:defRPr/>
            </a:lvl3pPr>
            <a:lvl4pPr>
              <a:buNone/>
              <a:defRPr/>
            </a:lvl4pPr>
            <a:lvl5pPr>
              <a:buNone/>
              <a:defRPr/>
            </a:lvl5pPr>
          </a:lstStyle>
          <a:p>
            <a:pPr lvl="0"/>
            <a:r>
              <a:rPr kumimoji="1" lang="ja-JP" altLang="en-US"/>
              <a:t>マスター テキストの書式設定</a:t>
            </a:r>
          </a:p>
        </p:txBody>
      </p:sp>
      <p:sp>
        <p:nvSpPr>
          <p:cNvPr id="15" name="コンテンツ プレースホルダー 2">
            <a:extLst>
              <a:ext uri="{FF2B5EF4-FFF2-40B4-BE49-F238E27FC236}">
                <a16:creationId xmlns:a16="http://schemas.microsoft.com/office/drawing/2014/main" id="{210F0031-780B-4ADB-A909-B4EA9378EB51}"/>
              </a:ext>
            </a:extLst>
          </p:cNvPr>
          <p:cNvSpPr>
            <a:spLocks noGrp="1"/>
          </p:cNvSpPr>
          <p:nvPr>
            <p:ph idx="14"/>
          </p:nvPr>
        </p:nvSpPr>
        <p:spPr>
          <a:xfrm>
            <a:off x="2109600" y="843750"/>
            <a:ext cx="1641600" cy="1152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6" name="コンテンツ プレースホルダー 2">
            <a:extLst>
              <a:ext uri="{FF2B5EF4-FFF2-40B4-BE49-F238E27FC236}">
                <a16:creationId xmlns:a16="http://schemas.microsoft.com/office/drawing/2014/main" id="{368465F9-5B33-47DD-826D-D72830EB3B3A}"/>
              </a:ext>
            </a:extLst>
          </p:cNvPr>
          <p:cNvSpPr>
            <a:spLocks noGrp="1"/>
          </p:cNvSpPr>
          <p:nvPr>
            <p:ph idx="15"/>
          </p:nvPr>
        </p:nvSpPr>
        <p:spPr>
          <a:xfrm>
            <a:off x="3751200" y="843750"/>
            <a:ext cx="1641600" cy="1152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7" name="コンテンツ プレースホルダー 2">
            <a:extLst>
              <a:ext uri="{FF2B5EF4-FFF2-40B4-BE49-F238E27FC236}">
                <a16:creationId xmlns:a16="http://schemas.microsoft.com/office/drawing/2014/main" id="{234C67A4-AAFF-422E-9568-740732BA2CDB}"/>
              </a:ext>
            </a:extLst>
          </p:cNvPr>
          <p:cNvSpPr>
            <a:spLocks noGrp="1"/>
          </p:cNvSpPr>
          <p:nvPr>
            <p:ph idx="16"/>
          </p:nvPr>
        </p:nvSpPr>
        <p:spPr>
          <a:xfrm>
            <a:off x="5392800" y="843750"/>
            <a:ext cx="1641600" cy="1152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8" name="コンテンツ プレースホルダー 2">
            <a:extLst>
              <a:ext uri="{FF2B5EF4-FFF2-40B4-BE49-F238E27FC236}">
                <a16:creationId xmlns:a16="http://schemas.microsoft.com/office/drawing/2014/main" id="{AEC08394-2C1E-494E-9E37-109E98A846B8}"/>
              </a:ext>
            </a:extLst>
          </p:cNvPr>
          <p:cNvSpPr>
            <a:spLocks noGrp="1"/>
          </p:cNvSpPr>
          <p:nvPr>
            <p:ph idx="17"/>
          </p:nvPr>
        </p:nvSpPr>
        <p:spPr>
          <a:xfrm>
            <a:off x="7034400" y="843750"/>
            <a:ext cx="1641600" cy="1152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9" name="コンテンツ プレースホルダー 2">
            <a:extLst>
              <a:ext uri="{FF2B5EF4-FFF2-40B4-BE49-F238E27FC236}">
                <a16:creationId xmlns:a16="http://schemas.microsoft.com/office/drawing/2014/main" id="{5BC9BF99-7A83-4AA7-9C43-B39948F58E72}"/>
              </a:ext>
            </a:extLst>
          </p:cNvPr>
          <p:cNvSpPr>
            <a:spLocks noGrp="1"/>
          </p:cNvSpPr>
          <p:nvPr>
            <p:ph idx="18"/>
          </p:nvPr>
        </p:nvSpPr>
        <p:spPr>
          <a:xfrm>
            <a:off x="468000" y="1995750"/>
            <a:ext cx="1641600" cy="1152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20" name="コンテンツ プレースホルダー 2">
            <a:extLst>
              <a:ext uri="{FF2B5EF4-FFF2-40B4-BE49-F238E27FC236}">
                <a16:creationId xmlns:a16="http://schemas.microsoft.com/office/drawing/2014/main" id="{449A50EE-F8DB-46D7-ACC1-433E51F523F8}"/>
              </a:ext>
            </a:extLst>
          </p:cNvPr>
          <p:cNvSpPr>
            <a:spLocks noGrp="1"/>
          </p:cNvSpPr>
          <p:nvPr>
            <p:ph idx="19"/>
          </p:nvPr>
        </p:nvSpPr>
        <p:spPr>
          <a:xfrm>
            <a:off x="2109600" y="1995750"/>
            <a:ext cx="1641600" cy="1152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21" name="コンテンツ プレースホルダー 2">
            <a:extLst>
              <a:ext uri="{FF2B5EF4-FFF2-40B4-BE49-F238E27FC236}">
                <a16:creationId xmlns:a16="http://schemas.microsoft.com/office/drawing/2014/main" id="{57B7F14E-B829-4BA7-8A4E-F49CED7D16D2}"/>
              </a:ext>
            </a:extLst>
          </p:cNvPr>
          <p:cNvSpPr>
            <a:spLocks noGrp="1"/>
          </p:cNvSpPr>
          <p:nvPr>
            <p:ph idx="20"/>
          </p:nvPr>
        </p:nvSpPr>
        <p:spPr>
          <a:xfrm>
            <a:off x="3751200" y="1995750"/>
            <a:ext cx="1641600" cy="1152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22" name="コンテンツ プレースホルダー 2">
            <a:extLst>
              <a:ext uri="{FF2B5EF4-FFF2-40B4-BE49-F238E27FC236}">
                <a16:creationId xmlns:a16="http://schemas.microsoft.com/office/drawing/2014/main" id="{46DCA3E7-BDA9-4876-8D68-C8C49978EAAB}"/>
              </a:ext>
            </a:extLst>
          </p:cNvPr>
          <p:cNvSpPr>
            <a:spLocks noGrp="1"/>
          </p:cNvSpPr>
          <p:nvPr>
            <p:ph idx="21"/>
          </p:nvPr>
        </p:nvSpPr>
        <p:spPr>
          <a:xfrm>
            <a:off x="5392800" y="1995750"/>
            <a:ext cx="1641600" cy="1152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23" name="コンテンツ プレースホルダー 2">
            <a:extLst>
              <a:ext uri="{FF2B5EF4-FFF2-40B4-BE49-F238E27FC236}">
                <a16:creationId xmlns:a16="http://schemas.microsoft.com/office/drawing/2014/main" id="{EB53447B-B800-492B-863F-9C203F7994A1}"/>
              </a:ext>
            </a:extLst>
          </p:cNvPr>
          <p:cNvSpPr>
            <a:spLocks noGrp="1"/>
          </p:cNvSpPr>
          <p:nvPr>
            <p:ph idx="22"/>
          </p:nvPr>
        </p:nvSpPr>
        <p:spPr>
          <a:xfrm>
            <a:off x="7034400" y="1995750"/>
            <a:ext cx="1641600" cy="1152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4" name="コンテンツ プレースホルダー 2">
            <a:extLst>
              <a:ext uri="{FF2B5EF4-FFF2-40B4-BE49-F238E27FC236}">
                <a16:creationId xmlns:a16="http://schemas.microsoft.com/office/drawing/2014/main" id="{FC973356-131F-C6A9-879B-FEAFC877DA15}"/>
              </a:ext>
            </a:extLst>
          </p:cNvPr>
          <p:cNvSpPr>
            <a:spLocks noGrp="1"/>
          </p:cNvSpPr>
          <p:nvPr>
            <p:ph idx="23"/>
          </p:nvPr>
        </p:nvSpPr>
        <p:spPr>
          <a:xfrm>
            <a:off x="468000" y="3147750"/>
            <a:ext cx="1641600" cy="1152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5" name="コンテンツ プレースホルダー 2">
            <a:extLst>
              <a:ext uri="{FF2B5EF4-FFF2-40B4-BE49-F238E27FC236}">
                <a16:creationId xmlns:a16="http://schemas.microsoft.com/office/drawing/2014/main" id="{1B47C281-C31E-0E7E-613D-070BABF4EA9F}"/>
              </a:ext>
            </a:extLst>
          </p:cNvPr>
          <p:cNvSpPr>
            <a:spLocks noGrp="1"/>
          </p:cNvSpPr>
          <p:nvPr>
            <p:ph idx="24"/>
          </p:nvPr>
        </p:nvSpPr>
        <p:spPr>
          <a:xfrm>
            <a:off x="2109600" y="3147750"/>
            <a:ext cx="1641600" cy="1152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7" name="コンテンツ プレースホルダー 2">
            <a:extLst>
              <a:ext uri="{FF2B5EF4-FFF2-40B4-BE49-F238E27FC236}">
                <a16:creationId xmlns:a16="http://schemas.microsoft.com/office/drawing/2014/main" id="{B4485440-4AC4-DD74-3BDB-62A34AA22F80}"/>
              </a:ext>
            </a:extLst>
          </p:cNvPr>
          <p:cNvSpPr>
            <a:spLocks noGrp="1"/>
          </p:cNvSpPr>
          <p:nvPr>
            <p:ph idx="25"/>
          </p:nvPr>
        </p:nvSpPr>
        <p:spPr>
          <a:xfrm>
            <a:off x="3751200" y="3147750"/>
            <a:ext cx="1641600" cy="1152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9" name="コンテンツ プレースホルダー 2">
            <a:extLst>
              <a:ext uri="{FF2B5EF4-FFF2-40B4-BE49-F238E27FC236}">
                <a16:creationId xmlns:a16="http://schemas.microsoft.com/office/drawing/2014/main" id="{17B863CD-1950-19F5-6187-8F6A8D14781C}"/>
              </a:ext>
            </a:extLst>
          </p:cNvPr>
          <p:cNvSpPr>
            <a:spLocks noGrp="1"/>
          </p:cNvSpPr>
          <p:nvPr>
            <p:ph idx="26"/>
          </p:nvPr>
        </p:nvSpPr>
        <p:spPr>
          <a:xfrm>
            <a:off x="5392800" y="3147750"/>
            <a:ext cx="1641600" cy="1152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0" name="コンテンツ プレースホルダー 2">
            <a:extLst>
              <a:ext uri="{FF2B5EF4-FFF2-40B4-BE49-F238E27FC236}">
                <a16:creationId xmlns:a16="http://schemas.microsoft.com/office/drawing/2014/main" id="{7089D0E4-20F7-F8C7-99F1-2B83FF4C750C}"/>
              </a:ext>
            </a:extLst>
          </p:cNvPr>
          <p:cNvSpPr>
            <a:spLocks noGrp="1"/>
          </p:cNvSpPr>
          <p:nvPr>
            <p:ph idx="27"/>
          </p:nvPr>
        </p:nvSpPr>
        <p:spPr>
          <a:xfrm>
            <a:off x="7034400" y="3147750"/>
            <a:ext cx="1641600" cy="1152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Tree>
    <p:extLst>
      <p:ext uri="{BB962C8B-B14F-4D97-AF65-F5344CB8AC3E}">
        <p14:creationId xmlns:p14="http://schemas.microsoft.com/office/powerpoint/2010/main" val="121054774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p:cSld name="20">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4317130-DC1D-405C-9281-ED269315DD50}"/>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75A390B1-5445-429F-B40C-CB07E548A699}"/>
              </a:ext>
            </a:extLst>
          </p:cNvPr>
          <p:cNvSpPr>
            <a:spLocks noGrp="1"/>
          </p:cNvSpPr>
          <p:nvPr>
            <p:ph idx="1"/>
          </p:nvPr>
        </p:nvSpPr>
        <p:spPr>
          <a:xfrm>
            <a:off x="468000" y="843750"/>
            <a:ext cx="1641600" cy="972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6" name="スライド番号プレースホルダー 5">
            <a:extLst>
              <a:ext uri="{FF2B5EF4-FFF2-40B4-BE49-F238E27FC236}">
                <a16:creationId xmlns:a16="http://schemas.microsoft.com/office/drawing/2014/main" id="{D63BE309-8F4E-49BE-9541-BC3CFE4EA36A}"/>
              </a:ext>
            </a:extLst>
          </p:cNvPr>
          <p:cNvSpPr>
            <a:spLocks noGrp="1"/>
          </p:cNvSpPr>
          <p:nvPr>
            <p:ph type="sldNum" sz="quarter" idx="12"/>
          </p:nvPr>
        </p:nvSpPr>
        <p:spPr/>
        <p:txBody>
          <a:bodyPr/>
          <a:lstStyle/>
          <a:p>
            <a:fld id="{44CC7441-4F6D-4D99-AEAC-28C0433C7008}" type="slidenum">
              <a:rPr kumimoji="1" lang="ja-JP" altLang="en-US" smtClean="0"/>
              <a:pPr/>
              <a:t>‹#›</a:t>
            </a:fld>
            <a:endParaRPr kumimoji="1" lang="ja-JP" altLang="en-US" dirty="0"/>
          </a:p>
        </p:txBody>
      </p:sp>
      <p:sp>
        <p:nvSpPr>
          <p:cNvPr id="15" name="コンテンツ プレースホルダー 2">
            <a:extLst>
              <a:ext uri="{FF2B5EF4-FFF2-40B4-BE49-F238E27FC236}">
                <a16:creationId xmlns:a16="http://schemas.microsoft.com/office/drawing/2014/main" id="{210F0031-780B-4ADB-A909-B4EA9378EB51}"/>
              </a:ext>
            </a:extLst>
          </p:cNvPr>
          <p:cNvSpPr>
            <a:spLocks noGrp="1"/>
          </p:cNvSpPr>
          <p:nvPr>
            <p:ph idx="14"/>
          </p:nvPr>
        </p:nvSpPr>
        <p:spPr>
          <a:xfrm>
            <a:off x="2109600" y="843750"/>
            <a:ext cx="1641600" cy="972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6" name="コンテンツ プレースホルダー 2">
            <a:extLst>
              <a:ext uri="{FF2B5EF4-FFF2-40B4-BE49-F238E27FC236}">
                <a16:creationId xmlns:a16="http://schemas.microsoft.com/office/drawing/2014/main" id="{368465F9-5B33-47DD-826D-D72830EB3B3A}"/>
              </a:ext>
            </a:extLst>
          </p:cNvPr>
          <p:cNvSpPr>
            <a:spLocks noGrp="1"/>
          </p:cNvSpPr>
          <p:nvPr>
            <p:ph idx="15"/>
          </p:nvPr>
        </p:nvSpPr>
        <p:spPr>
          <a:xfrm>
            <a:off x="3751200" y="843750"/>
            <a:ext cx="1641600" cy="972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7" name="コンテンツ プレースホルダー 2">
            <a:extLst>
              <a:ext uri="{FF2B5EF4-FFF2-40B4-BE49-F238E27FC236}">
                <a16:creationId xmlns:a16="http://schemas.microsoft.com/office/drawing/2014/main" id="{234C67A4-AAFF-422E-9568-740732BA2CDB}"/>
              </a:ext>
            </a:extLst>
          </p:cNvPr>
          <p:cNvSpPr>
            <a:spLocks noGrp="1"/>
          </p:cNvSpPr>
          <p:nvPr>
            <p:ph idx="16"/>
          </p:nvPr>
        </p:nvSpPr>
        <p:spPr>
          <a:xfrm>
            <a:off x="5392800" y="843750"/>
            <a:ext cx="1641600" cy="972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8" name="コンテンツ プレースホルダー 2">
            <a:extLst>
              <a:ext uri="{FF2B5EF4-FFF2-40B4-BE49-F238E27FC236}">
                <a16:creationId xmlns:a16="http://schemas.microsoft.com/office/drawing/2014/main" id="{AEC08394-2C1E-494E-9E37-109E98A846B8}"/>
              </a:ext>
            </a:extLst>
          </p:cNvPr>
          <p:cNvSpPr>
            <a:spLocks noGrp="1"/>
          </p:cNvSpPr>
          <p:nvPr>
            <p:ph idx="17"/>
          </p:nvPr>
        </p:nvSpPr>
        <p:spPr>
          <a:xfrm>
            <a:off x="7034400" y="843750"/>
            <a:ext cx="1641600" cy="972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9" name="コンテンツ プレースホルダー 2">
            <a:extLst>
              <a:ext uri="{FF2B5EF4-FFF2-40B4-BE49-F238E27FC236}">
                <a16:creationId xmlns:a16="http://schemas.microsoft.com/office/drawing/2014/main" id="{5BC9BF99-7A83-4AA7-9C43-B39948F58E72}"/>
              </a:ext>
            </a:extLst>
          </p:cNvPr>
          <p:cNvSpPr>
            <a:spLocks noGrp="1"/>
          </p:cNvSpPr>
          <p:nvPr>
            <p:ph idx="18"/>
          </p:nvPr>
        </p:nvSpPr>
        <p:spPr>
          <a:xfrm>
            <a:off x="468000" y="1815750"/>
            <a:ext cx="1641600" cy="972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20" name="コンテンツ プレースホルダー 2">
            <a:extLst>
              <a:ext uri="{FF2B5EF4-FFF2-40B4-BE49-F238E27FC236}">
                <a16:creationId xmlns:a16="http://schemas.microsoft.com/office/drawing/2014/main" id="{449A50EE-F8DB-46D7-ACC1-433E51F523F8}"/>
              </a:ext>
            </a:extLst>
          </p:cNvPr>
          <p:cNvSpPr>
            <a:spLocks noGrp="1"/>
          </p:cNvSpPr>
          <p:nvPr>
            <p:ph idx="19"/>
          </p:nvPr>
        </p:nvSpPr>
        <p:spPr>
          <a:xfrm>
            <a:off x="2109600" y="1815750"/>
            <a:ext cx="1641600" cy="972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21" name="コンテンツ プレースホルダー 2">
            <a:extLst>
              <a:ext uri="{FF2B5EF4-FFF2-40B4-BE49-F238E27FC236}">
                <a16:creationId xmlns:a16="http://schemas.microsoft.com/office/drawing/2014/main" id="{57B7F14E-B829-4BA7-8A4E-F49CED7D16D2}"/>
              </a:ext>
            </a:extLst>
          </p:cNvPr>
          <p:cNvSpPr>
            <a:spLocks noGrp="1"/>
          </p:cNvSpPr>
          <p:nvPr>
            <p:ph idx="20"/>
          </p:nvPr>
        </p:nvSpPr>
        <p:spPr>
          <a:xfrm>
            <a:off x="3751200" y="1815750"/>
            <a:ext cx="1641600" cy="972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22" name="コンテンツ プレースホルダー 2">
            <a:extLst>
              <a:ext uri="{FF2B5EF4-FFF2-40B4-BE49-F238E27FC236}">
                <a16:creationId xmlns:a16="http://schemas.microsoft.com/office/drawing/2014/main" id="{46DCA3E7-BDA9-4876-8D68-C8C49978EAAB}"/>
              </a:ext>
            </a:extLst>
          </p:cNvPr>
          <p:cNvSpPr>
            <a:spLocks noGrp="1"/>
          </p:cNvSpPr>
          <p:nvPr>
            <p:ph idx="21"/>
          </p:nvPr>
        </p:nvSpPr>
        <p:spPr>
          <a:xfrm>
            <a:off x="5392800" y="1815750"/>
            <a:ext cx="1641600" cy="972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23" name="コンテンツ プレースホルダー 2">
            <a:extLst>
              <a:ext uri="{FF2B5EF4-FFF2-40B4-BE49-F238E27FC236}">
                <a16:creationId xmlns:a16="http://schemas.microsoft.com/office/drawing/2014/main" id="{EB53447B-B800-492B-863F-9C203F7994A1}"/>
              </a:ext>
            </a:extLst>
          </p:cNvPr>
          <p:cNvSpPr>
            <a:spLocks noGrp="1"/>
          </p:cNvSpPr>
          <p:nvPr>
            <p:ph idx="22"/>
          </p:nvPr>
        </p:nvSpPr>
        <p:spPr>
          <a:xfrm>
            <a:off x="7034400" y="1815750"/>
            <a:ext cx="1641600" cy="972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4" name="コンテンツ プレースホルダー 2">
            <a:extLst>
              <a:ext uri="{FF2B5EF4-FFF2-40B4-BE49-F238E27FC236}">
                <a16:creationId xmlns:a16="http://schemas.microsoft.com/office/drawing/2014/main" id="{FC973356-131F-C6A9-879B-FEAFC877DA15}"/>
              </a:ext>
            </a:extLst>
          </p:cNvPr>
          <p:cNvSpPr>
            <a:spLocks noGrp="1"/>
          </p:cNvSpPr>
          <p:nvPr>
            <p:ph idx="23"/>
          </p:nvPr>
        </p:nvSpPr>
        <p:spPr>
          <a:xfrm>
            <a:off x="468000" y="2787750"/>
            <a:ext cx="1641600" cy="972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5" name="コンテンツ プレースホルダー 2">
            <a:extLst>
              <a:ext uri="{FF2B5EF4-FFF2-40B4-BE49-F238E27FC236}">
                <a16:creationId xmlns:a16="http://schemas.microsoft.com/office/drawing/2014/main" id="{1B47C281-C31E-0E7E-613D-070BABF4EA9F}"/>
              </a:ext>
            </a:extLst>
          </p:cNvPr>
          <p:cNvSpPr>
            <a:spLocks noGrp="1"/>
          </p:cNvSpPr>
          <p:nvPr>
            <p:ph idx="24"/>
          </p:nvPr>
        </p:nvSpPr>
        <p:spPr>
          <a:xfrm>
            <a:off x="2109600" y="2787750"/>
            <a:ext cx="1641600" cy="972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7" name="コンテンツ プレースホルダー 2">
            <a:extLst>
              <a:ext uri="{FF2B5EF4-FFF2-40B4-BE49-F238E27FC236}">
                <a16:creationId xmlns:a16="http://schemas.microsoft.com/office/drawing/2014/main" id="{B4485440-4AC4-DD74-3BDB-62A34AA22F80}"/>
              </a:ext>
            </a:extLst>
          </p:cNvPr>
          <p:cNvSpPr>
            <a:spLocks noGrp="1"/>
          </p:cNvSpPr>
          <p:nvPr>
            <p:ph idx="25"/>
          </p:nvPr>
        </p:nvSpPr>
        <p:spPr>
          <a:xfrm>
            <a:off x="3751200" y="2787750"/>
            <a:ext cx="1641600" cy="972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9" name="コンテンツ プレースホルダー 2">
            <a:extLst>
              <a:ext uri="{FF2B5EF4-FFF2-40B4-BE49-F238E27FC236}">
                <a16:creationId xmlns:a16="http://schemas.microsoft.com/office/drawing/2014/main" id="{17B863CD-1950-19F5-6187-8F6A8D14781C}"/>
              </a:ext>
            </a:extLst>
          </p:cNvPr>
          <p:cNvSpPr>
            <a:spLocks noGrp="1"/>
          </p:cNvSpPr>
          <p:nvPr>
            <p:ph idx="26"/>
          </p:nvPr>
        </p:nvSpPr>
        <p:spPr>
          <a:xfrm>
            <a:off x="5392800" y="2787750"/>
            <a:ext cx="1641600" cy="972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0" name="コンテンツ プレースホルダー 2">
            <a:extLst>
              <a:ext uri="{FF2B5EF4-FFF2-40B4-BE49-F238E27FC236}">
                <a16:creationId xmlns:a16="http://schemas.microsoft.com/office/drawing/2014/main" id="{7089D0E4-20F7-F8C7-99F1-2B83FF4C750C}"/>
              </a:ext>
            </a:extLst>
          </p:cNvPr>
          <p:cNvSpPr>
            <a:spLocks noGrp="1"/>
          </p:cNvSpPr>
          <p:nvPr>
            <p:ph idx="27"/>
          </p:nvPr>
        </p:nvSpPr>
        <p:spPr>
          <a:xfrm>
            <a:off x="7034400" y="2787750"/>
            <a:ext cx="1641600" cy="972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1" name="コンテンツ プレースホルダー 2">
            <a:extLst>
              <a:ext uri="{FF2B5EF4-FFF2-40B4-BE49-F238E27FC236}">
                <a16:creationId xmlns:a16="http://schemas.microsoft.com/office/drawing/2014/main" id="{7F6D0C3C-9F06-2854-1F42-81BBF2DB5C00}"/>
              </a:ext>
            </a:extLst>
          </p:cNvPr>
          <p:cNvSpPr>
            <a:spLocks noGrp="1"/>
          </p:cNvSpPr>
          <p:nvPr>
            <p:ph idx="28"/>
          </p:nvPr>
        </p:nvSpPr>
        <p:spPr>
          <a:xfrm>
            <a:off x="468000" y="3759750"/>
            <a:ext cx="1641600" cy="972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2" name="コンテンツ プレースホルダー 2">
            <a:extLst>
              <a:ext uri="{FF2B5EF4-FFF2-40B4-BE49-F238E27FC236}">
                <a16:creationId xmlns:a16="http://schemas.microsoft.com/office/drawing/2014/main" id="{A9608021-6174-9515-4F18-9479D71683B0}"/>
              </a:ext>
            </a:extLst>
          </p:cNvPr>
          <p:cNvSpPr>
            <a:spLocks noGrp="1"/>
          </p:cNvSpPr>
          <p:nvPr>
            <p:ph idx="29"/>
          </p:nvPr>
        </p:nvSpPr>
        <p:spPr>
          <a:xfrm>
            <a:off x="2109600" y="3759750"/>
            <a:ext cx="1641600" cy="972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3" name="コンテンツ プレースホルダー 2">
            <a:extLst>
              <a:ext uri="{FF2B5EF4-FFF2-40B4-BE49-F238E27FC236}">
                <a16:creationId xmlns:a16="http://schemas.microsoft.com/office/drawing/2014/main" id="{F903CC2E-B45E-7023-9A0F-82C721F53DB8}"/>
              </a:ext>
            </a:extLst>
          </p:cNvPr>
          <p:cNvSpPr>
            <a:spLocks noGrp="1"/>
          </p:cNvSpPr>
          <p:nvPr>
            <p:ph idx="30"/>
          </p:nvPr>
        </p:nvSpPr>
        <p:spPr>
          <a:xfrm>
            <a:off x="3751200" y="3759750"/>
            <a:ext cx="1641600" cy="972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4" name="コンテンツ プレースホルダー 2">
            <a:extLst>
              <a:ext uri="{FF2B5EF4-FFF2-40B4-BE49-F238E27FC236}">
                <a16:creationId xmlns:a16="http://schemas.microsoft.com/office/drawing/2014/main" id="{35CA0755-8FAF-929E-91A7-EE5FF1A0307F}"/>
              </a:ext>
            </a:extLst>
          </p:cNvPr>
          <p:cNvSpPr>
            <a:spLocks noGrp="1"/>
          </p:cNvSpPr>
          <p:nvPr>
            <p:ph idx="31"/>
          </p:nvPr>
        </p:nvSpPr>
        <p:spPr>
          <a:xfrm>
            <a:off x="5392800" y="3759750"/>
            <a:ext cx="1641600" cy="972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24" name="コンテンツ プレースホルダー 2">
            <a:extLst>
              <a:ext uri="{FF2B5EF4-FFF2-40B4-BE49-F238E27FC236}">
                <a16:creationId xmlns:a16="http://schemas.microsoft.com/office/drawing/2014/main" id="{76908081-A8D7-9403-98F6-5502CF1FE91D}"/>
              </a:ext>
            </a:extLst>
          </p:cNvPr>
          <p:cNvSpPr>
            <a:spLocks noGrp="1"/>
          </p:cNvSpPr>
          <p:nvPr>
            <p:ph idx="32"/>
          </p:nvPr>
        </p:nvSpPr>
        <p:spPr>
          <a:xfrm>
            <a:off x="7034400" y="3759750"/>
            <a:ext cx="1641600" cy="9720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Tree>
    <p:extLst>
      <p:ext uri="{BB962C8B-B14F-4D97-AF65-F5344CB8AC3E}">
        <p14:creationId xmlns:p14="http://schemas.microsoft.com/office/powerpoint/2010/main" val="78290312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p:cSld name="30">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4317130-DC1D-405C-9281-ED269315DD50}"/>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75A390B1-5445-429F-B40C-CB07E548A699}"/>
              </a:ext>
            </a:extLst>
          </p:cNvPr>
          <p:cNvSpPr>
            <a:spLocks noGrp="1"/>
          </p:cNvSpPr>
          <p:nvPr>
            <p:ph idx="1"/>
          </p:nvPr>
        </p:nvSpPr>
        <p:spPr>
          <a:xfrm>
            <a:off x="468000" y="843749"/>
            <a:ext cx="1368000" cy="6912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8" name="テキスト プレースホルダー 7">
            <a:extLst>
              <a:ext uri="{FF2B5EF4-FFF2-40B4-BE49-F238E27FC236}">
                <a16:creationId xmlns:a16="http://schemas.microsoft.com/office/drawing/2014/main" id="{2D76ED2B-B572-4BFA-A9AE-EEB6B2DF2020}"/>
              </a:ext>
            </a:extLst>
          </p:cNvPr>
          <p:cNvSpPr>
            <a:spLocks noGrp="1"/>
          </p:cNvSpPr>
          <p:nvPr>
            <p:ph type="body" sz="quarter" idx="13"/>
          </p:nvPr>
        </p:nvSpPr>
        <p:spPr>
          <a:xfrm>
            <a:off x="0" y="4675498"/>
            <a:ext cx="9144000" cy="468002"/>
          </a:xfrm>
          <a:noFill/>
        </p:spPr>
        <p:txBody>
          <a:bodyPr lIns="72000" tIns="72000" rIns="72000" bIns="72000" anchor="ctr">
            <a:noAutofit/>
          </a:bodyPr>
          <a:lstStyle>
            <a:lvl1pPr>
              <a:lnSpc>
                <a:spcPts val="1000"/>
              </a:lnSpc>
              <a:spcAft>
                <a:spcPts val="0"/>
              </a:spcAft>
              <a:buNone/>
              <a:defRPr sz="900">
                <a:solidFill>
                  <a:schemeClr val="tx2">
                    <a:lumMod val="75000"/>
                  </a:schemeClr>
                </a:solidFill>
              </a:defRPr>
            </a:lvl1pPr>
            <a:lvl2pPr>
              <a:buNone/>
              <a:defRPr/>
            </a:lvl2pPr>
            <a:lvl3pPr>
              <a:buNone/>
              <a:defRPr/>
            </a:lvl3pPr>
            <a:lvl4pPr>
              <a:buNone/>
              <a:defRPr/>
            </a:lvl4pPr>
            <a:lvl5pPr>
              <a:buNone/>
              <a:defRPr/>
            </a:lvl5pPr>
          </a:lstStyle>
          <a:p>
            <a:pPr lvl="0"/>
            <a:r>
              <a:rPr kumimoji="1" lang="ja-JP" altLang="en-US"/>
              <a:t>マスター テキストの書式設定</a:t>
            </a:r>
          </a:p>
        </p:txBody>
      </p:sp>
      <p:sp>
        <p:nvSpPr>
          <p:cNvPr id="4" name="スライド番号プレースホルダー 3">
            <a:extLst>
              <a:ext uri="{FF2B5EF4-FFF2-40B4-BE49-F238E27FC236}">
                <a16:creationId xmlns:a16="http://schemas.microsoft.com/office/drawing/2014/main" id="{59722B5E-2159-400E-8BD5-B4A9846A7C6A}"/>
              </a:ext>
            </a:extLst>
          </p:cNvPr>
          <p:cNvSpPr>
            <a:spLocks noGrp="1"/>
          </p:cNvSpPr>
          <p:nvPr>
            <p:ph type="sldNum" sz="quarter" idx="14"/>
          </p:nvPr>
        </p:nvSpPr>
        <p:spPr/>
        <p:txBody>
          <a:bodyPr/>
          <a:lstStyle/>
          <a:p>
            <a:fld id="{44CC7441-4F6D-4D99-AEAC-28C0433C7008}" type="slidenum">
              <a:rPr kumimoji="1" lang="ja-JP" altLang="en-US" smtClean="0"/>
              <a:pPr/>
              <a:t>‹#›</a:t>
            </a:fld>
            <a:endParaRPr kumimoji="1" lang="ja-JP" altLang="en-US" dirty="0"/>
          </a:p>
        </p:txBody>
      </p:sp>
      <p:sp>
        <p:nvSpPr>
          <p:cNvPr id="5" name="コンテンツ プレースホルダー 2">
            <a:extLst>
              <a:ext uri="{FF2B5EF4-FFF2-40B4-BE49-F238E27FC236}">
                <a16:creationId xmlns:a16="http://schemas.microsoft.com/office/drawing/2014/main" id="{CC2475B6-5B5F-7596-5A7A-0D1E7E9941FD}"/>
              </a:ext>
            </a:extLst>
          </p:cNvPr>
          <p:cNvSpPr>
            <a:spLocks noGrp="1"/>
          </p:cNvSpPr>
          <p:nvPr>
            <p:ph idx="15"/>
          </p:nvPr>
        </p:nvSpPr>
        <p:spPr>
          <a:xfrm>
            <a:off x="1836000" y="843749"/>
            <a:ext cx="1368000" cy="6912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6" name="コンテンツ プレースホルダー 2">
            <a:extLst>
              <a:ext uri="{FF2B5EF4-FFF2-40B4-BE49-F238E27FC236}">
                <a16:creationId xmlns:a16="http://schemas.microsoft.com/office/drawing/2014/main" id="{46515434-E17C-9C83-71BC-5551012663BC}"/>
              </a:ext>
            </a:extLst>
          </p:cNvPr>
          <p:cNvSpPr>
            <a:spLocks noGrp="1"/>
          </p:cNvSpPr>
          <p:nvPr>
            <p:ph idx="16"/>
          </p:nvPr>
        </p:nvSpPr>
        <p:spPr>
          <a:xfrm>
            <a:off x="3204000" y="843749"/>
            <a:ext cx="1368000" cy="6912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7" name="コンテンツ プレースホルダー 2">
            <a:extLst>
              <a:ext uri="{FF2B5EF4-FFF2-40B4-BE49-F238E27FC236}">
                <a16:creationId xmlns:a16="http://schemas.microsoft.com/office/drawing/2014/main" id="{B3DEBA50-FA96-9BF9-CB6B-339E5901BF5B}"/>
              </a:ext>
            </a:extLst>
          </p:cNvPr>
          <p:cNvSpPr>
            <a:spLocks noGrp="1"/>
          </p:cNvSpPr>
          <p:nvPr>
            <p:ph idx="17"/>
          </p:nvPr>
        </p:nvSpPr>
        <p:spPr>
          <a:xfrm>
            <a:off x="4572000" y="843749"/>
            <a:ext cx="1368000" cy="6912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9" name="コンテンツ プレースホルダー 2">
            <a:extLst>
              <a:ext uri="{FF2B5EF4-FFF2-40B4-BE49-F238E27FC236}">
                <a16:creationId xmlns:a16="http://schemas.microsoft.com/office/drawing/2014/main" id="{1B0AC71F-F1AA-2806-2E65-E451A0908C77}"/>
              </a:ext>
            </a:extLst>
          </p:cNvPr>
          <p:cNvSpPr>
            <a:spLocks noGrp="1"/>
          </p:cNvSpPr>
          <p:nvPr>
            <p:ph idx="18"/>
          </p:nvPr>
        </p:nvSpPr>
        <p:spPr>
          <a:xfrm>
            <a:off x="5940000" y="843749"/>
            <a:ext cx="1368000" cy="6912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0" name="コンテンツ プレースホルダー 2">
            <a:extLst>
              <a:ext uri="{FF2B5EF4-FFF2-40B4-BE49-F238E27FC236}">
                <a16:creationId xmlns:a16="http://schemas.microsoft.com/office/drawing/2014/main" id="{B7025CC1-692D-6686-FC44-E7D4A50CB5A5}"/>
              </a:ext>
            </a:extLst>
          </p:cNvPr>
          <p:cNvSpPr>
            <a:spLocks noGrp="1"/>
          </p:cNvSpPr>
          <p:nvPr>
            <p:ph idx="19"/>
          </p:nvPr>
        </p:nvSpPr>
        <p:spPr>
          <a:xfrm>
            <a:off x="7308000" y="843749"/>
            <a:ext cx="1368000" cy="6912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1" name="コンテンツ プレースホルダー 2">
            <a:extLst>
              <a:ext uri="{FF2B5EF4-FFF2-40B4-BE49-F238E27FC236}">
                <a16:creationId xmlns:a16="http://schemas.microsoft.com/office/drawing/2014/main" id="{8CA431D4-1E24-3807-316E-4160AD4AB8F8}"/>
              </a:ext>
            </a:extLst>
          </p:cNvPr>
          <p:cNvSpPr>
            <a:spLocks noGrp="1"/>
          </p:cNvSpPr>
          <p:nvPr>
            <p:ph idx="20"/>
          </p:nvPr>
        </p:nvSpPr>
        <p:spPr>
          <a:xfrm>
            <a:off x="468000" y="1534949"/>
            <a:ext cx="1368000" cy="6912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2" name="コンテンツ プレースホルダー 2">
            <a:extLst>
              <a:ext uri="{FF2B5EF4-FFF2-40B4-BE49-F238E27FC236}">
                <a16:creationId xmlns:a16="http://schemas.microsoft.com/office/drawing/2014/main" id="{5D3B14DA-AEAD-AEFF-6B63-1C5465702519}"/>
              </a:ext>
            </a:extLst>
          </p:cNvPr>
          <p:cNvSpPr>
            <a:spLocks noGrp="1"/>
          </p:cNvSpPr>
          <p:nvPr>
            <p:ph idx="21"/>
          </p:nvPr>
        </p:nvSpPr>
        <p:spPr>
          <a:xfrm>
            <a:off x="1836000" y="1534949"/>
            <a:ext cx="1368000" cy="6912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3" name="コンテンツ プレースホルダー 2">
            <a:extLst>
              <a:ext uri="{FF2B5EF4-FFF2-40B4-BE49-F238E27FC236}">
                <a16:creationId xmlns:a16="http://schemas.microsoft.com/office/drawing/2014/main" id="{1666F01E-906B-914F-A0B6-0E76D2D6CCA0}"/>
              </a:ext>
            </a:extLst>
          </p:cNvPr>
          <p:cNvSpPr>
            <a:spLocks noGrp="1"/>
          </p:cNvSpPr>
          <p:nvPr>
            <p:ph idx="22"/>
          </p:nvPr>
        </p:nvSpPr>
        <p:spPr>
          <a:xfrm>
            <a:off x="3204000" y="1534949"/>
            <a:ext cx="1368000" cy="6912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4" name="コンテンツ プレースホルダー 2">
            <a:extLst>
              <a:ext uri="{FF2B5EF4-FFF2-40B4-BE49-F238E27FC236}">
                <a16:creationId xmlns:a16="http://schemas.microsoft.com/office/drawing/2014/main" id="{B6B3CC6D-AD5E-F5BC-E1F3-70CDDA830A35}"/>
              </a:ext>
            </a:extLst>
          </p:cNvPr>
          <p:cNvSpPr>
            <a:spLocks noGrp="1"/>
          </p:cNvSpPr>
          <p:nvPr>
            <p:ph idx="23"/>
          </p:nvPr>
        </p:nvSpPr>
        <p:spPr>
          <a:xfrm>
            <a:off x="4572000" y="1534949"/>
            <a:ext cx="1368000" cy="6912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5" name="コンテンツ プレースホルダー 2">
            <a:extLst>
              <a:ext uri="{FF2B5EF4-FFF2-40B4-BE49-F238E27FC236}">
                <a16:creationId xmlns:a16="http://schemas.microsoft.com/office/drawing/2014/main" id="{76BC4F32-3A97-32BE-FAAA-7252ED6C4D67}"/>
              </a:ext>
            </a:extLst>
          </p:cNvPr>
          <p:cNvSpPr>
            <a:spLocks noGrp="1"/>
          </p:cNvSpPr>
          <p:nvPr>
            <p:ph idx="24"/>
          </p:nvPr>
        </p:nvSpPr>
        <p:spPr>
          <a:xfrm>
            <a:off x="5940000" y="1534949"/>
            <a:ext cx="1368000" cy="6912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6" name="コンテンツ プレースホルダー 2">
            <a:extLst>
              <a:ext uri="{FF2B5EF4-FFF2-40B4-BE49-F238E27FC236}">
                <a16:creationId xmlns:a16="http://schemas.microsoft.com/office/drawing/2014/main" id="{DC6247D3-3B08-BC95-C238-6C8E1E421F9F}"/>
              </a:ext>
            </a:extLst>
          </p:cNvPr>
          <p:cNvSpPr>
            <a:spLocks noGrp="1"/>
          </p:cNvSpPr>
          <p:nvPr>
            <p:ph idx="25"/>
          </p:nvPr>
        </p:nvSpPr>
        <p:spPr>
          <a:xfrm>
            <a:off x="7308000" y="1534949"/>
            <a:ext cx="1368000" cy="6912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7" name="コンテンツ プレースホルダー 2">
            <a:extLst>
              <a:ext uri="{FF2B5EF4-FFF2-40B4-BE49-F238E27FC236}">
                <a16:creationId xmlns:a16="http://schemas.microsoft.com/office/drawing/2014/main" id="{0842813F-BB40-BD03-A580-8B2A87CF9DD5}"/>
              </a:ext>
            </a:extLst>
          </p:cNvPr>
          <p:cNvSpPr>
            <a:spLocks noGrp="1"/>
          </p:cNvSpPr>
          <p:nvPr>
            <p:ph idx="26"/>
          </p:nvPr>
        </p:nvSpPr>
        <p:spPr>
          <a:xfrm>
            <a:off x="468000" y="2226150"/>
            <a:ext cx="1368000" cy="6912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8" name="コンテンツ プレースホルダー 2">
            <a:extLst>
              <a:ext uri="{FF2B5EF4-FFF2-40B4-BE49-F238E27FC236}">
                <a16:creationId xmlns:a16="http://schemas.microsoft.com/office/drawing/2014/main" id="{8510CBBE-66D4-3B77-E299-2081FE34E17A}"/>
              </a:ext>
            </a:extLst>
          </p:cNvPr>
          <p:cNvSpPr>
            <a:spLocks noGrp="1"/>
          </p:cNvSpPr>
          <p:nvPr>
            <p:ph idx="27"/>
          </p:nvPr>
        </p:nvSpPr>
        <p:spPr>
          <a:xfrm>
            <a:off x="1836000" y="2226150"/>
            <a:ext cx="1368000" cy="6912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19" name="コンテンツ プレースホルダー 2">
            <a:extLst>
              <a:ext uri="{FF2B5EF4-FFF2-40B4-BE49-F238E27FC236}">
                <a16:creationId xmlns:a16="http://schemas.microsoft.com/office/drawing/2014/main" id="{2F00C687-ED6F-F521-F821-72832B32C724}"/>
              </a:ext>
            </a:extLst>
          </p:cNvPr>
          <p:cNvSpPr>
            <a:spLocks noGrp="1"/>
          </p:cNvSpPr>
          <p:nvPr>
            <p:ph idx="28"/>
          </p:nvPr>
        </p:nvSpPr>
        <p:spPr>
          <a:xfrm>
            <a:off x="3204000" y="2226150"/>
            <a:ext cx="1368000" cy="6912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20" name="コンテンツ プレースホルダー 2">
            <a:extLst>
              <a:ext uri="{FF2B5EF4-FFF2-40B4-BE49-F238E27FC236}">
                <a16:creationId xmlns:a16="http://schemas.microsoft.com/office/drawing/2014/main" id="{7B45875A-686E-4EB3-D7BE-E06C766043C5}"/>
              </a:ext>
            </a:extLst>
          </p:cNvPr>
          <p:cNvSpPr>
            <a:spLocks noGrp="1"/>
          </p:cNvSpPr>
          <p:nvPr>
            <p:ph idx="29"/>
          </p:nvPr>
        </p:nvSpPr>
        <p:spPr>
          <a:xfrm>
            <a:off x="4572000" y="2226150"/>
            <a:ext cx="1368000" cy="6912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21" name="コンテンツ プレースホルダー 2">
            <a:extLst>
              <a:ext uri="{FF2B5EF4-FFF2-40B4-BE49-F238E27FC236}">
                <a16:creationId xmlns:a16="http://schemas.microsoft.com/office/drawing/2014/main" id="{73E08F7A-58F3-E0D5-48D1-1E836E8D7352}"/>
              </a:ext>
            </a:extLst>
          </p:cNvPr>
          <p:cNvSpPr>
            <a:spLocks noGrp="1"/>
          </p:cNvSpPr>
          <p:nvPr>
            <p:ph idx="30"/>
          </p:nvPr>
        </p:nvSpPr>
        <p:spPr>
          <a:xfrm>
            <a:off x="5940000" y="2226150"/>
            <a:ext cx="1368000" cy="6912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22" name="コンテンツ プレースホルダー 2">
            <a:extLst>
              <a:ext uri="{FF2B5EF4-FFF2-40B4-BE49-F238E27FC236}">
                <a16:creationId xmlns:a16="http://schemas.microsoft.com/office/drawing/2014/main" id="{93D23B08-0B55-6D21-7D07-C05C2D581F7A}"/>
              </a:ext>
            </a:extLst>
          </p:cNvPr>
          <p:cNvSpPr>
            <a:spLocks noGrp="1"/>
          </p:cNvSpPr>
          <p:nvPr>
            <p:ph idx="31"/>
          </p:nvPr>
        </p:nvSpPr>
        <p:spPr>
          <a:xfrm>
            <a:off x="7308000" y="2226150"/>
            <a:ext cx="1368000" cy="6912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23" name="コンテンツ プレースホルダー 2">
            <a:extLst>
              <a:ext uri="{FF2B5EF4-FFF2-40B4-BE49-F238E27FC236}">
                <a16:creationId xmlns:a16="http://schemas.microsoft.com/office/drawing/2014/main" id="{2DAD5FC6-9E14-1A2B-DD07-E43E99C49D77}"/>
              </a:ext>
            </a:extLst>
          </p:cNvPr>
          <p:cNvSpPr>
            <a:spLocks noGrp="1"/>
          </p:cNvSpPr>
          <p:nvPr>
            <p:ph idx="32"/>
          </p:nvPr>
        </p:nvSpPr>
        <p:spPr>
          <a:xfrm>
            <a:off x="468000" y="2917349"/>
            <a:ext cx="1368000" cy="6912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24" name="コンテンツ プレースホルダー 2">
            <a:extLst>
              <a:ext uri="{FF2B5EF4-FFF2-40B4-BE49-F238E27FC236}">
                <a16:creationId xmlns:a16="http://schemas.microsoft.com/office/drawing/2014/main" id="{07DC5E49-4C1D-B0D4-DE52-74AD72BBDF63}"/>
              </a:ext>
            </a:extLst>
          </p:cNvPr>
          <p:cNvSpPr>
            <a:spLocks noGrp="1"/>
          </p:cNvSpPr>
          <p:nvPr>
            <p:ph idx="33"/>
          </p:nvPr>
        </p:nvSpPr>
        <p:spPr>
          <a:xfrm>
            <a:off x="1836000" y="2917349"/>
            <a:ext cx="1368000" cy="6912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25" name="コンテンツ プレースホルダー 2">
            <a:extLst>
              <a:ext uri="{FF2B5EF4-FFF2-40B4-BE49-F238E27FC236}">
                <a16:creationId xmlns:a16="http://schemas.microsoft.com/office/drawing/2014/main" id="{81B3E180-111B-1A5B-1735-45B240D571BA}"/>
              </a:ext>
            </a:extLst>
          </p:cNvPr>
          <p:cNvSpPr>
            <a:spLocks noGrp="1"/>
          </p:cNvSpPr>
          <p:nvPr>
            <p:ph idx="34"/>
          </p:nvPr>
        </p:nvSpPr>
        <p:spPr>
          <a:xfrm>
            <a:off x="3204000" y="2917349"/>
            <a:ext cx="1368000" cy="6912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26" name="コンテンツ プレースホルダー 2">
            <a:extLst>
              <a:ext uri="{FF2B5EF4-FFF2-40B4-BE49-F238E27FC236}">
                <a16:creationId xmlns:a16="http://schemas.microsoft.com/office/drawing/2014/main" id="{0F03EB59-14F3-7572-A4D0-FEFA14C46AF0}"/>
              </a:ext>
            </a:extLst>
          </p:cNvPr>
          <p:cNvSpPr>
            <a:spLocks noGrp="1"/>
          </p:cNvSpPr>
          <p:nvPr>
            <p:ph idx="35"/>
          </p:nvPr>
        </p:nvSpPr>
        <p:spPr>
          <a:xfrm>
            <a:off x="4572000" y="2917349"/>
            <a:ext cx="1368000" cy="6912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27" name="コンテンツ プレースホルダー 2">
            <a:extLst>
              <a:ext uri="{FF2B5EF4-FFF2-40B4-BE49-F238E27FC236}">
                <a16:creationId xmlns:a16="http://schemas.microsoft.com/office/drawing/2014/main" id="{15342318-D895-F83F-FB73-EEAB438AA5D7}"/>
              </a:ext>
            </a:extLst>
          </p:cNvPr>
          <p:cNvSpPr>
            <a:spLocks noGrp="1"/>
          </p:cNvSpPr>
          <p:nvPr>
            <p:ph idx="36"/>
          </p:nvPr>
        </p:nvSpPr>
        <p:spPr>
          <a:xfrm>
            <a:off x="5940000" y="2917349"/>
            <a:ext cx="1368000" cy="6912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28" name="コンテンツ プレースホルダー 2">
            <a:extLst>
              <a:ext uri="{FF2B5EF4-FFF2-40B4-BE49-F238E27FC236}">
                <a16:creationId xmlns:a16="http://schemas.microsoft.com/office/drawing/2014/main" id="{3A194E1B-025A-975A-3E4A-19A848A90957}"/>
              </a:ext>
            </a:extLst>
          </p:cNvPr>
          <p:cNvSpPr>
            <a:spLocks noGrp="1"/>
          </p:cNvSpPr>
          <p:nvPr>
            <p:ph idx="37"/>
          </p:nvPr>
        </p:nvSpPr>
        <p:spPr>
          <a:xfrm>
            <a:off x="7308000" y="2917349"/>
            <a:ext cx="1368000" cy="6912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29" name="コンテンツ プレースホルダー 2">
            <a:extLst>
              <a:ext uri="{FF2B5EF4-FFF2-40B4-BE49-F238E27FC236}">
                <a16:creationId xmlns:a16="http://schemas.microsoft.com/office/drawing/2014/main" id="{34984F50-C649-1E9F-6A26-69B9EBEDE392}"/>
              </a:ext>
            </a:extLst>
          </p:cNvPr>
          <p:cNvSpPr>
            <a:spLocks noGrp="1"/>
          </p:cNvSpPr>
          <p:nvPr>
            <p:ph idx="38"/>
          </p:nvPr>
        </p:nvSpPr>
        <p:spPr>
          <a:xfrm>
            <a:off x="468000" y="3610300"/>
            <a:ext cx="1368000" cy="6912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30" name="コンテンツ プレースホルダー 2">
            <a:extLst>
              <a:ext uri="{FF2B5EF4-FFF2-40B4-BE49-F238E27FC236}">
                <a16:creationId xmlns:a16="http://schemas.microsoft.com/office/drawing/2014/main" id="{19CBD83A-AA6B-8DD3-4FD1-82E87982710F}"/>
              </a:ext>
            </a:extLst>
          </p:cNvPr>
          <p:cNvSpPr>
            <a:spLocks noGrp="1"/>
          </p:cNvSpPr>
          <p:nvPr>
            <p:ph idx="39"/>
          </p:nvPr>
        </p:nvSpPr>
        <p:spPr>
          <a:xfrm>
            <a:off x="1836000" y="3610300"/>
            <a:ext cx="1368000" cy="6912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31" name="コンテンツ プレースホルダー 2">
            <a:extLst>
              <a:ext uri="{FF2B5EF4-FFF2-40B4-BE49-F238E27FC236}">
                <a16:creationId xmlns:a16="http://schemas.microsoft.com/office/drawing/2014/main" id="{BE91FE95-88B2-F9E6-68FF-A73AE4E5BD7C}"/>
              </a:ext>
            </a:extLst>
          </p:cNvPr>
          <p:cNvSpPr>
            <a:spLocks noGrp="1"/>
          </p:cNvSpPr>
          <p:nvPr>
            <p:ph idx="40"/>
          </p:nvPr>
        </p:nvSpPr>
        <p:spPr>
          <a:xfrm>
            <a:off x="3204000" y="3610300"/>
            <a:ext cx="1368000" cy="6912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32" name="コンテンツ プレースホルダー 2">
            <a:extLst>
              <a:ext uri="{FF2B5EF4-FFF2-40B4-BE49-F238E27FC236}">
                <a16:creationId xmlns:a16="http://schemas.microsoft.com/office/drawing/2014/main" id="{68EE4950-2C09-1D68-D3C9-95B93DB8C7A7}"/>
              </a:ext>
            </a:extLst>
          </p:cNvPr>
          <p:cNvSpPr>
            <a:spLocks noGrp="1"/>
          </p:cNvSpPr>
          <p:nvPr>
            <p:ph idx="41"/>
          </p:nvPr>
        </p:nvSpPr>
        <p:spPr>
          <a:xfrm>
            <a:off x="4572000" y="3610300"/>
            <a:ext cx="1368000" cy="6912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33" name="コンテンツ プレースホルダー 2">
            <a:extLst>
              <a:ext uri="{FF2B5EF4-FFF2-40B4-BE49-F238E27FC236}">
                <a16:creationId xmlns:a16="http://schemas.microsoft.com/office/drawing/2014/main" id="{65132AD4-941E-5C77-F1C4-77D8E71879CA}"/>
              </a:ext>
            </a:extLst>
          </p:cNvPr>
          <p:cNvSpPr>
            <a:spLocks noGrp="1"/>
          </p:cNvSpPr>
          <p:nvPr>
            <p:ph idx="42"/>
          </p:nvPr>
        </p:nvSpPr>
        <p:spPr>
          <a:xfrm>
            <a:off x="5940000" y="3610300"/>
            <a:ext cx="1368000" cy="6912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34" name="コンテンツ プレースホルダー 2">
            <a:extLst>
              <a:ext uri="{FF2B5EF4-FFF2-40B4-BE49-F238E27FC236}">
                <a16:creationId xmlns:a16="http://schemas.microsoft.com/office/drawing/2014/main" id="{D0084EB0-B25E-0C93-B113-3F51A3566C7B}"/>
              </a:ext>
            </a:extLst>
          </p:cNvPr>
          <p:cNvSpPr>
            <a:spLocks noGrp="1"/>
          </p:cNvSpPr>
          <p:nvPr>
            <p:ph idx="43"/>
          </p:nvPr>
        </p:nvSpPr>
        <p:spPr>
          <a:xfrm>
            <a:off x="7308000" y="3610300"/>
            <a:ext cx="1368000" cy="6912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Tree>
    <p:extLst>
      <p:ext uri="{BB962C8B-B14F-4D97-AF65-F5344CB8AC3E}">
        <p14:creationId xmlns:p14="http://schemas.microsoft.com/office/powerpoint/2010/main" val="31252142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imple">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4317130-DC1D-405C-9281-ED269315DD50}"/>
              </a:ext>
            </a:extLst>
          </p:cNvPr>
          <p:cNvSpPr>
            <a:spLocks noGrp="1"/>
          </p:cNvSpPr>
          <p:nvPr>
            <p:ph type="title"/>
          </p:nvPr>
        </p:nvSpPr>
        <p:spPr/>
        <p:txBody>
          <a:bodyPr/>
          <a:lstStyle/>
          <a:p>
            <a:r>
              <a:rPr kumimoji="1" lang="ja-JP" altLang="en-US" dirty="0"/>
              <a:t>マスター タイトルの書式設定</a:t>
            </a:r>
          </a:p>
        </p:txBody>
      </p:sp>
      <p:sp>
        <p:nvSpPr>
          <p:cNvPr id="3" name="コンテンツ プレースホルダー 2">
            <a:extLst>
              <a:ext uri="{FF2B5EF4-FFF2-40B4-BE49-F238E27FC236}">
                <a16:creationId xmlns:a16="http://schemas.microsoft.com/office/drawing/2014/main" id="{75A390B1-5445-429F-B40C-CB07E548A699}"/>
              </a:ext>
            </a:extLst>
          </p:cNvPr>
          <p:cNvSpPr>
            <a:spLocks noGrp="1"/>
          </p:cNvSpPr>
          <p:nvPr>
            <p:ph idx="1"/>
          </p:nvPr>
        </p:nvSpPr>
        <p:spPr>
          <a:xfrm>
            <a:off x="468000" y="843750"/>
            <a:ext cx="8208000" cy="3996000"/>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6" name="スライド番号プレースホルダー 5">
            <a:extLst>
              <a:ext uri="{FF2B5EF4-FFF2-40B4-BE49-F238E27FC236}">
                <a16:creationId xmlns:a16="http://schemas.microsoft.com/office/drawing/2014/main" id="{D63BE309-8F4E-49BE-9541-BC3CFE4EA36A}"/>
              </a:ext>
            </a:extLst>
          </p:cNvPr>
          <p:cNvSpPr>
            <a:spLocks noGrp="1"/>
          </p:cNvSpPr>
          <p:nvPr>
            <p:ph type="sldNum" sz="quarter" idx="12"/>
          </p:nvPr>
        </p:nvSpPr>
        <p:spPr/>
        <p:txBody>
          <a:bodyPr/>
          <a:lstStyle/>
          <a:p>
            <a:fld id="{44CC7441-4F6D-4D99-AEAC-28C0433C7008}" type="slidenum">
              <a:rPr kumimoji="1" lang="ja-JP" altLang="en-US" smtClean="0"/>
              <a:t>‹#›</a:t>
            </a:fld>
            <a:endParaRPr kumimoji="1" lang="ja-JP" altLang="en-US"/>
          </a:p>
        </p:txBody>
      </p:sp>
    </p:spTree>
    <p:extLst>
      <p:ext uri="{BB962C8B-B14F-4D97-AF65-F5344CB8AC3E}">
        <p14:creationId xmlns:p14="http://schemas.microsoft.com/office/powerpoint/2010/main" val="10105265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ingle">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4317130-DC1D-405C-9281-ED269315DD50}"/>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75A390B1-5445-429F-B40C-CB07E548A699}"/>
              </a:ext>
            </a:extLst>
          </p:cNvPr>
          <p:cNvSpPr>
            <a:spLocks noGrp="1"/>
          </p:cNvSpPr>
          <p:nvPr>
            <p:ph idx="1"/>
          </p:nvPr>
        </p:nvSpPr>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8" name="テキスト プレースホルダー 7">
            <a:extLst>
              <a:ext uri="{FF2B5EF4-FFF2-40B4-BE49-F238E27FC236}">
                <a16:creationId xmlns:a16="http://schemas.microsoft.com/office/drawing/2014/main" id="{2D76ED2B-B572-4BFA-A9AE-EEB6B2DF2020}"/>
              </a:ext>
            </a:extLst>
          </p:cNvPr>
          <p:cNvSpPr>
            <a:spLocks noGrp="1"/>
          </p:cNvSpPr>
          <p:nvPr>
            <p:ph type="body" sz="quarter" idx="13"/>
          </p:nvPr>
        </p:nvSpPr>
        <p:spPr>
          <a:xfrm>
            <a:off x="0" y="4675498"/>
            <a:ext cx="9144000" cy="468002"/>
          </a:xfrm>
          <a:noFill/>
        </p:spPr>
        <p:txBody>
          <a:bodyPr lIns="72000" tIns="72000" rIns="72000" bIns="72000" anchor="ctr">
            <a:noAutofit/>
          </a:bodyPr>
          <a:lstStyle>
            <a:lvl1pPr>
              <a:lnSpc>
                <a:spcPts val="1000"/>
              </a:lnSpc>
              <a:spcAft>
                <a:spcPts val="0"/>
              </a:spcAft>
              <a:buNone/>
              <a:defRPr sz="900">
                <a:solidFill>
                  <a:schemeClr val="tx2">
                    <a:lumMod val="75000"/>
                  </a:schemeClr>
                </a:solidFill>
              </a:defRPr>
            </a:lvl1pPr>
            <a:lvl2pPr>
              <a:buNone/>
              <a:defRPr/>
            </a:lvl2pPr>
            <a:lvl3pPr>
              <a:buNone/>
              <a:defRPr/>
            </a:lvl3pPr>
            <a:lvl4pPr>
              <a:buNone/>
              <a:defRPr/>
            </a:lvl4pPr>
            <a:lvl5pPr>
              <a:buNone/>
              <a:defRPr/>
            </a:lvl5pPr>
          </a:lstStyle>
          <a:p>
            <a:pPr lvl="0"/>
            <a:r>
              <a:rPr kumimoji="1" lang="ja-JP" altLang="en-US" dirty="0"/>
              <a:t>マスター テキストの書式設定</a:t>
            </a:r>
          </a:p>
        </p:txBody>
      </p:sp>
      <p:sp>
        <p:nvSpPr>
          <p:cNvPr id="4" name="スライド番号プレースホルダー 3">
            <a:extLst>
              <a:ext uri="{FF2B5EF4-FFF2-40B4-BE49-F238E27FC236}">
                <a16:creationId xmlns:a16="http://schemas.microsoft.com/office/drawing/2014/main" id="{59722B5E-2159-400E-8BD5-B4A9846A7C6A}"/>
              </a:ext>
            </a:extLst>
          </p:cNvPr>
          <p:cNvSpPr>
            <a:spLocks noGrp="1"/>
          </p:cNvSpPr>
          <p:nvPr>
            <p:ph type="sldNum" sz="quarter" idx="14"/>
          </p:nvPr>
        </p:nvSpPr>
        <p:spPr/>
        <p:txBody>
          <a:bodyPr/>
          <a:lstStyle/>
          <a:p>
            <a:fld id="{44CC7441-4F6D-4D99-AEAC-28C0433C7008}" type="slidenum">
              <a:rPr kumimoji="1" lang="ja-JP" altLang="en-US" smtClean="0"/>
              <a:pPr/>
              <a:t>‹#›</a:t>
            </a:fld>
            <a:endParaRPr kumimoji="1" lang="ja-JP" altLang="en-US" dirty="0"/>
          </a:p>
        </p:txBody>
      </p:sp>
    </p:spTree>
    <p:extLst>
      <p:ext uri="{BB962C8B-B14F-4D97-AF65-F5344CB8AC3E}">
        <p14:creationId xmlns:p14="http://schemas.microsoft.com/office/powerpoint/2010/main" val="26078837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2-columns">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4317130-DC1D-405C-9281-ED269315DD50}"/>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75A390B1-5445-429F-B40C-CB07E548A699}"/>
              </a:ext>
            </a:extLst>
          </p:cNvPr>
          <p:cNvSpPr>
            <a:spLocks noGrp="1"/>
          </p:cNvSpPr>
          <p:nvPr>
            <p:ph idx="1"/>
          </p:nvPr>
        </p:nvSpPr>
        <p:spPr>
          <a:xfrm>
            <a:off x="468000" y="843750"/>
            <a:ext cx="4104000" cy="3456000"/>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8" name="テキスト プレースホルダー 7">
            <a:extLst>
              <a:ext uri="{FF2B5EF4-FFF2-40B4-BE49-F238E27FC236}">
                <a16:creationId xmlns:a16="http://schemas.microsoft.com/office/drawing/2014/main" id="{2D76ED2B-B572-4BFA-A9AE-EEB6B2DF2020}"/>
              </a:ext>
            </a:extLst>
          </p:cNvPr>
          <p:cNvSpPr>
            <a:spLocks noGrp="1"/>
          </p:cNvSpPr>
          <p:nvPr>
            <p:ph type="body" sz="quarter" idx="13"/>
          </p:nvPr>
        </p:nvSpPr>
        <p:spPr>
          <a:xfrm>
            <a:off x="0" y="4675500"/>
            <a:ext cx="9144000" cy="468000"/>
          </a:xfrm>
          <a:noFill/>
        </p:spPr>
        <p:txBody>
          <a:bodyPr lIns="72000" tIns="72000" rIns="72000" bIns="72000" anchor="ctr">
            <a:noAutofit/>
          </a:bodyPr>
          <a:lstStyle>
            <a:lvl1pPr>
              <a:lnSpc>
                <a:spcPts val="1000"/>
              </a:lnSpc>
              <a:spcAft>
                <a:spcPts val="0"/>
              </a:spcAft>
              <a:buNone/>
              <a:defRPr sz="900">
                <a:solidFill>
                  <a:schemeClr val="tx2">
                    <a:lumMod val="75000"/>
                  </a:schemeClr>
                </a:solidFill>
              </a:defRPr>
            </a:lvl1pPr>
            <a:lvl2pPr>
              <a:buNone/>
              <a:defRPr/>
            </a:lvl2pPr>
            <a:lvl3pPr>
              <a:buNone/>
              <a:defRPr/>
            </a:lvl3pPr>
            <a:lvl4pPr>
              <a:buNone/>
              <a:defRPr/>
            </a:lvl4pPr>
            <a:lvl5pPr>
              <a:buNone/>
              <a:defRPr/>
            </a:lvl5pPr>
          </a:lstStyle>
          <a:p>
            <a:pPr lvl="0"/>
            <a:r>
              <a:rPr kumimoji="1" lang="ja-JP" altLang="en-US" dirty="0"/>
              <a:t>マスター テキストの書式設定</a:t>
            </a:r>
          </a:p>
        </p:txBody>
      </p:sp>
      <p:sp>
        <p:nvSpPr>
          <p:cNvPr id="9" name="コンテンツ プレースホルダー 2">
            <a:extLst>
              <a:ext uri="{FF2B5EF4-FFF2-40B4-BE49-F238E27FC236}">
                <a16:creationId xmlns:a16="http://schemas.microsoft.com/office/drawing/2014/main" id="{A26CAA28-8833-4FB3-B381-F768EC904050}"/>
              </a:ext>
            </a:extLst>
          </p:cNvPr>
          <p:cNvSpPr>
            <a:spLocks noGrp="1"/>
          </p:cNvSpPr>
          <p:nvPr>
            <p:ph idx="14"/>
          </p:nvPr>
        </p:nvSpPr>
        <p:spPr>
          <a:xfrm>
            <a:off x="4572000" y="843750"/>
            <a:ext cx="4104000" cy="3456000"/>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4" name="スライド番号プレースホルダー 3">
            <a:extLst>
              <a:ext uri="{FF2B5EF4-FFF2-40B4-BE49-F238E27FC236}">
                <a16:creationId xmlns:a16="http://schemas.microsoft.com/office/drawing/2014/main" id="{F39AA906-42F2-43D1-BF4E-A18D45CF5AD4}"/>
              </a:ext>
            </a:extLst>
          </p:cNvPr>
          <p:cNvSpPr>
            <a:spLocks noGrp="1"/>
          </p:cNvSpPr>
          <p:nvPr>
            <p:ph type="sldNum" sz="quarter" idx="15"/>
          </p:nvPr>
        </p:nvSpPr>
        <p:spPr/>
        <p:txBody>
          <a:bodyPr/>
          <a:lstStyle/>
          <a:p>
            <a:fld id="{44CC7441-4F6D-4D99-AEAC-28C0433C7008}" type="slidenum">
              <a:rPr kumimoji="1" lang="ja-JP" altLang="en-US" smtClean="0"/>
              <a:pPr/>
              <a:t>‹#›</a:t>
            </a:fld>
            <a:endParaRPr kumimoji="1" lang="ja-JP" altLang="en-US" dirty="0"/>
          </a:p>
        </p:txBody>
      </p:sp>
    </p:spTree>
    <p:extLst>
      <p:ext uri="{BB962C8B-B14F-4D97-AF65-F5344CB8AC3E}">
        <p14:creationId xmlns:p14="http://schemas.microsoft.com/office/powerpoint/2010/main" val="27576531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rows">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4317130-DC1D-405C-9281-ED269315DD50}"/>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75A390B1-5445-429F-B40C-CB07E548A699}"/>
              </a:ext>
            </a:extLst>
          </p:cNvPr>
          <p:cNvSpPr>
            <a:spLocks noGrp="1"/>
          </p:cNvSpPr>
          <p:nvPr>
            <p:ph idx="1"/>
          </p:nvPr>
        </p:nvSpPr>
        <p:spPr>
          <a:xfrm>
            <a:off x="468000" y="843750"/>
            <a:ext cx="8208000" cy="1728000"/>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8" name="テキスト プレースホルダー 7">
            <a:extLst>
              <a:ext uri="{FF2B5EF4-FFF2-40B4-BE49-F238E27FC236}">
                <a16:creationId xmlns:a16="http://schemas.microsoft.com/office/drawing/2014/main" id="{2D76ED2B-B572-4BFA-A9AE-EEB6B2DF2020}"/>
              </a:ext>
            </a:extLst>
          </p:cNvPr>
          <p:cNvSpPr>
            <a:spLocks noGrp="1"/>
          </p:cNvSpPr>
          <p:nvPr>
            <p:ph type="body" sz="quarter" idx="13"/>
          </p:nvPr>
        </p:nvSpPr>
        <p:spPr>
          <a:xfrm>
            <a:off x="0" y="4675500"/>
            <a:ext cx="9144000" cy="468000"/>
          </a:xfrm>
          <a:noFill/>
        </p:spPr>
        <p:txBody>
          <a:bodyPr lIns="72000" tIns="72000" rIns="72000" bIns="72000" anchor="ctr">
            <a:noAutofit/>
          </a:bodyPr>
          <a:lstStyle>
            <a:lvl1pPr>
              <a:lnSpc>
                <a:spcPts val="1000"/>
              </a:lnSpc>
              <a:spcAft>
                <a:spcPts val="0"/>
              </a:spcAft>
              <a:buNone/>
              <a:defRPr sz="900">
                <a:solidFill>
                  <a:schemeClr val="tx2">
                    <a:lumMod val="75000"/>
                  </a:schemeClr>
                </a:solidFill>
              </a:defRPr>
            </a:lvl1pPr>
            <a:lvl2pPr>
              <a:buNone/>
              <a:defRPr/>
            </a:lvl2pPr>
            <a:lvl3pPr>
              <a:buNone/>
              <a:defRPr/>
            </a:lvl3pPr>
            <a:lvl4pPr>
              <a:buNone/>
              <a:defRPr/>
            </a:lvl4pPr>
            <a:lvl5pPr>
              <a:buNone/>
              <a:defRPr/>
            </a:lvl5pPr>
          </a:lstStyle>
          <a:p>
            <a:pPr lvl="0"/>
            <a:r>
              <a:rPr kumimoji="1" lang="ja-JP" altLang="en-US" dirty="0"/>
              <a:t>マスター テキストの書式設定</a:t>
            </a:r>
          </a:p>
        </p:txBody>
      </p:sp>
      <p:sp>
        <p:nvSpPr>
          <p:cNvPr id="9" name="コンテンツ プレースホルダー 2">
            <a:extLst>
              <a:ext uri="{FF2B5EF4-FFF2-40B4-BE49-F238E27FC236}">
                <a16:creationId xmlns:a16="http://schemas.microsoft.com/office/drawing/2014/main" id="{A26CAA28-8833-4FB3-B381-F768EC904050}"/>
              </a:ext>
            </a:extLst>
          </p:cNvPr>
          <p:cNvSpPr>
            <a:spLocks noGrp="1"/>
          </p:cNvSpPr>
          <p:nvPr>
            <p:ph idx="14"/>
          </p:nvPr>
        </p:nvSpPr>
        <p:spPr>
          <a:xfrm>
            <a:off x="468000" y="2571748"/>
            <a:ext cx="8208000" cy="1728001"/>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4" name="スライド番号プレースホルダー 3">
            <a:extLst>
              <a:ext uri="{FF2B5EF4-FFF2-40B4-BE49-F238E27FC236}">
                <a16:creationId xmlns:a16="http://schemas.microsoft.com/office/drawing/2014/main" id="{88456726-0F47-4BE7-A9FF-68FD415C42B4}"/>
              </a:ext>
            </a:extLst>
          </p:cNvPr>
          <p:cNvSpPr>
            <a:spLocks noGrp="1"/>
          </p:cNvSpPr>
          <p:nvPr>
            <p:ph type="sldNum" sz="quarter" idx="15"/>
          </p:nvPr>
        </p:nvSpPr>
        <p:spPr/>
        <p:txBody>
          <a:bodyPr/>
          <a:lstStyle/>
          <a:p>
            <a:fld id="{44CC7441-4F6D-4D99-AEAC-28C0433C7008}" type="slidenum">
              <a:rPr kumimoji="1" lang="ja-JP" altLang="en-US" smtClean="0"/>
              <a:pPr/>
              <a:t>‹#›</a:t>
            </a:fld>
            <a:endParaRPr kumimoji="1" lang="ja-JP" altLang="en-US" dirty="0"/>
          </a:p>
        </p:txBody>
      </p:sp>
    </p:spTree>
    <p:extLst>
      <p:ext uri="{BB962C8B-B14F-4D97-AF65-F5344CB8AC3E}">
        <p14:creationId xmlns:p14="http://schemas.microsoft.com/office/powerpoint/2010/main" val="42282627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2">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75A390B1-5445-429F-B40C-CB07E548A699}"/>
              </a:ext>
            </a:extLst>
          </p:cNvPr>
          <p:cNvSpPr>
            <a:spLocks noGrp="1"/>
          </p:cNvSpPr>
          <p:nvPr>
            <p:ph idx="1"/>
          </p:nvPr>
        </p:nvSpPr>
        <p:spPr>
          <a:xfrm>
            <a:off x="468000" y="843750"/>
            <a:ext cx="2736000" cy="3456000"/>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8" name="テキスト プレースホルダー 7">
            <a:extLst>
              <a:ext uri="{FF2B5EF4-FFF2-40B4-BE49-F238E27FC236}">
                <a16:creationId xmlns:a16="http://schemas.microsoft.com/office/drawing/2014/main" id="{2D76ED2B-B572-4BFA-A9AE-EEB6B2DF2020}"/>
              </a:ext>
            </a:extLst>
          </p:cNvPr>
          <p:cNvSpPr>
            <a:spLocks noGrp="1"/>
          </p:cNvSpPr>
          <p:nvPr>
            <p:ph type="body" sz="quarter" idx="13"/>
          </p:nvPr>
        </p:nvSpPr>
        <p:spPr>
          <a:xfrm>
            <a:off x="0" y="4675500"/>
            <a:ext cx="9144000" cy="468000"/>
          </a:xfrm>
          <a:noFill/>
        </p:spPr>
        <p:txBody>
          <a:bodyPr lIns="72000" tIns="72000" rIns="72000" bIns="72000" anchor="ctr">
            <a:noAutofit/>
          </a:bodyPr>
          <a:lstStyle>
            <a:lvl1pPr>
              <a:lnSpc>
                <a:spcPts val="1000"/>
              </a:lnSpc>
              <a:spcAft>
                <a:spcPts val="0"/>
              </a:spcAft>
              <a:buNone/>
              <a:defRPr sz="900">
                <a:solidFill>
                  <a:schemeClr val="tx2">
                    <a:lumMod val="75000"/>
                  </a:schemeClr>
                </a:solidFill>
              </a:defRPr>
            </a:lvl1pPr>
            <a:lvl2pPr>
              <a:buNone/>
              <a:defRPr/>
            </a:lvl2pPr>
            <a:lvl3pPr>
              <a:buNone/>
              <a:defRPr/>
            </a:lvl3pPr>
            <a:lvl4pPr>
              <a:buNone/>
              <a:defRPr/>
            </a:lvl4pPr>
            <a:lvl5pPr>
              <a:buNone/>
              <a:defRPr/>
            </a:lvl5pPr>
          </a:lstStyle>
          <a:p>
            <a:pPr lvl="0"/>
            <a:r>
              <a:rPr kumimoji="1" lang="ja-JP" altLang="en-US" dirty="0"/>
              <a:t>マスター テキストの書式設定</a:t>
            </a:r>
          </a:p>
        </p:txBody>
      </p:sp>
      <p:sp>
        <p:nvSpPr>
          <p:cNvPr id="9" name="コンテンツ プレースホルダー 2">
            <a:extLst>
              <a:ext uri="{FF2B5EF4-FFF2-40B4-BE49-F238E27FC236}">
                <a16:creationId xmlns:a16="http://schemas.microsoft.com/office/drawing/2014/main" id="{A26CAA28-8833-4FB3-B381-F768EC904050}"/>
              </a:ext>
            </a:extLst>
          </p:cNvPr>
          <p:cNvSpPr>
            <a:spLocks noGrp="1"/>
          </p:cNvSpPr>
          <p:nvPr>
            <p:ph idx="14"/>
          </p:nvPr>
        </p:nvSpPr>
        <p:spPr>
          <a:xfrm>
            <a:off x="3204000" y="843750"/>
            <a:ext cx="5472000" cy="3456000"/>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4" name="タイトル 3">
            <a:extLst>
              <a:ext uri="{FF2B5EF4-FFF2-40B4-BE49-F238E27FC236}">
                <a16:creationId xmlns:a16="http://schemas.microsoft.com/office/drawing/2014/main" id="{93A70867-7C0B-4848-80F9-BD4BA66854B6}"/>
              </a:ext>
            </a:extLst>
          </p:cNvPr>
          <p:cNvSpPr>
            <a:spLocks noGrp="1"/>
          </p:cNvSpPr>
          <p:nvPr>
            <p:ph type="title"/>
          </p:nvPr>
        </p:nvSpPr>
        <p:spPr/>
        <p:txBody>
          <a:bodyPr/>
          <a:lstStyle/>
          <a:p>
            <a:r>
              <a:rPr kumimoji="1" lang="ja-JP" altLang="en-US"/>
              <a:t>マスター タイトルの書式設定</a:t>
            </a:r>
          </a:p>
        </p:txBody>
      </p:sp>
      <p:sp>
        <p:nvSpPr>
          <p:cNvPr id="5" name="スライド番号プレースホルダー 4">
            <a:extLst>
              <a:ext uri="{FF2B5EF4-FFF2-40B4-BE49-F238E27FC236}">
                <a16:creationId xmlns:a16="http://schemas.microsoft.com/office/drawing/2014/main" id="{EF3A21BD-C3C5-42E2-B370-FC05811F2C92}"/>
              </a:ext>
            </a:extLst>
          </p:cNvPr>
          <p:cNvSpPr>
            <a:spLocks noGrp="1"/>
          </p:cNvSpPr>
          <p:nvPr>
            <p:ph type="sldNum" sz="quarter" idx="15"/>
          </p:nvPr>
        </p:nvSpPr>
        <p:spPr/>
        <p:txBody>
          <a:bodyPr/>
          <a:lstStyle/>
          <a:p>
            <a:fld id="{44CC7441-4F6D-4D99-AEAC-28C0433C7008}" type="slidenum">
              <a:rPr kumimoji="1" lang="ja-JP" altLang="en-US" smtClean="0"/>
              <a:pPr/>
              <a:t>‹#›</a:t>
            </a:fld>
            <a:endParaRPr kumimoji="1" lang="ja-JP" altLang="en-US" dirty="0"/>
          </a:p>
        </p:txBody>
      </p:sp>
    </p:spTree>
    <p:extLst>
      <p:ext uri="{BB962C8B-B14F-4D97-AF65-F5344CB8AC3E}">
        <p14:creationId xmlns:p14="http://schemas.microsoft.com/office/powerpoint/2010/main" val="34169054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2:1">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4317130-DC1D-405C-9281-ED269315DD50}"/>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75A390B1-5445-429F-B40C-CB07E548A699}"/>
              </a:ext>
            </a:extLst>
          </p:cNvPr>
          <p:cNvSpPr>
            <a:spLocks noGrp="1"/>
          </p:cNvSpPr>
          <p:nvPr>
            <p:ph idx="1"/>
          </p:nvPr>
        </p:nvSpPr>
        <p:spPr>
          <a:xfrm>
            <a:off x="468000" y="843750"/>
            <a:ext cx="5472000" cy="3456000"/>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8" name="テキスト プレースホルダー 7">
            <a:extLst>
              <a:ext uri="{FF2B5EF4-FFF2-40B4-BE49-F238E27FC236}">
                <a16:creationId xmlns:a16="http://schemas.microsoft.com/office/drawing/2014/main" id="{2D76ED2B-B572-4BFA-A9AE-EEB6B2DF2020}"/>
              </a:ext>
            </a:extLst>
          </p:cNvPr>
          <p:cNvSpPr>
            <a:spLocks noGrp="1"/>
          </p:cNvSpPr>
          <p:nvPr>
            <p:ph type="body" sz="quarter" idx="13"/>
          </p:nvPr>
        </p:nvSpPr>
        <p:spPr>
          <a:xfrm>
            <a:off x="0" y="4675500"/>
            <a:ext cx="9144000" cy="468000"/>
          </a:xfrm>
          <a:noFill/>
        </p:spPr>
        <p:txBody>
          <a:bodyPr lIns="72000" tIns="72000" rIns="72000" bIns="72000" anchor="ctr">
            <a:noAutofit/>
          </a:bodyPr>
          <a:lstStyle>
            <a:lvl1pPr>
              <a:lnSpc>
                <a:spcPts val="1000"/>
              </a:lnSpc>
              <a:spcAft>
                <a:spcPts val="0"/>
              </a:spcAft>
              <a:buNone/>
              <a:defRPr sz="900">
                <a:solidFill>
                  <a:schemeClr val="tx2">
                    <a:lumMod val="75000"/>
                  </a:schemeClr>
                </a:solidFill>
              </a:defRPr>
            </a:lvl1pPr>
            <a:lvl2pPr>
              <a:buNone/>
              <a:defRPr/>
            </a:lvl2pPr>
            <a:lvl3pPr>
              <a:buNone/>
              <a:defRPr/>
            </a:lvl3pPr>
            <a:lvl4pPr>
              <a:buNone/>
              <a:defRPr/>
            </a:lvl4pPr>
            <a:lvl5pPr>
              <a:buNone/>
              <a:defRPr/>
            </a:lvl5pPr>
          </a:lstStyle>
          <a:p>
            <a:pPr lvl="0"/>
            <a:r>
              <a:rPr kumimoji="1" lang="ja-JP" altLang="en-US" dirty="0"/>
              <a:t>マスター テキストの書式設定</a:t>
            </a:r>
          </a:p>
        </p:txBody>
      </p:sp>
      <p:sp>
        <p:nvSpPr>
          <p:cNvPr id="9" name="コンテンツ プレースホルダー 2">
            <a:extLst>
              <a:ext uri="{FF2B5EF4-FFF2-40B4-BE49-F238E27FC236}">
                <a16:creationId xmlns:a16="http://schemas.microsoft.com/office/drawing/2014/main" id="{A26CAA28-8833-4FB3-B381-F768EC904050}"/>
              </a:ext>
            </a:extLst>
          </p:cNvPr>
          <p:cNvSpPr>
            <a:spLocks noGrp="1"/>
          </p:cNvSpPr>
          <p:nvPr>
            <p:ph idx="14"/>
          </p:nvPr>
        </p:nvSpPr>
        <p:spPr>
          <a:xfrm>
            <a:off x="5940000" y="843750"/>
            <a:ext cx="2736000" cy="3456000"/>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4" name="スライド番号プレースホルダー 3">
            <a:extLst>
              <a:ext uri="{FF2B5EF4-FFF2-40B4-BE49-F238E27FC236}">
                <a16:creationId xmlns:a16="http://schemas.microsoft.com/office/drawing/2014/main" id="{C162105A-54F8-44EE-9F07-3EFFA77F37D8}"/>
              </a:ext>
            </a:extLst>
          </p:cNvPr>
          <p:cNvSpPr>
            <a:spLocks noGrp="1"/>
          </p:cNvSpPr>
          <p:nvPr>
            <p:ph type="sldNum" sz="quarter" idx="15"/>
          </p:nvPr>
        </p:nvSpPr>
        <p:spPr/>
        <p:txBody>
          <a:bodyPr/>
          <a:lstStyle/>
          <a:p>
            <a:fld id="{44CC7441-4F6D-4D99-AEAC-28C0433C7008}" type="slidenum">
              <a:rPr kumimoji="1" lang="ja-JP" altLang="en-US" smtClean="0"/>
              <a:pPr/>
              <a:t>‹#›</a:t>
            </a:fld>
            <a:endParaRPr kumimoji="1" lang="ja-JP" altLang="en-US" dirty="0"/>
          </a:p>
        </p:txBody>
      </p:sp>
    </p:spTree>
    <p:extLst>
      <p:ext uri="{BB962C8B-B14F-4D97-AF65-F5344CB8AC3E}">
        <p14:creationId xmlns:p14="http://schemas.microsoft.com/office/powerpoint/2010/main" val="8221780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amp;double">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4317130-DC1D-405C-9281-ED269315DD50}"/>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75A390B1-5445-429F-B40C-CB07E548A699}"/>
              </a:ext>
            </a:extLst>
          </p:cNvPr>
          <p:cNvSpPr>
            <a:spLocks noGrp="1"/>
          </p:cNvSpPr>
          <p:nvPr>
            <p:ph idx="1"/>
          </p:nvPr>
        </p:nvSpPr>
        <p:spPr>
          <a:xfrm>
            <a:off x="468000" y="843750"/>
            <a:ext cx="4104000" cy="360000"/>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8" name="テキスト プレースホルダー 7">
            <a:extLst>
              <a:ext uri="{FF2B5EF4-FFF2-40B4-BE49-F238E27FC236}">
                <a16:creationId xmlns:a16="http://schemas.microsoft.com/office/drawing/2014/main" id="{2D76ED2B-B572-4BFA-A9AE-EEB6B2DF2020}"/>
              </a:ext>
            </a:extLst>
          </p:cNvPr>
          <p:cNvSpPr>
            <a:spLocks noGrp="1"/>
          </p:cNvSpPr>
          <p:nvPr>
            <p:ph type="body" sz="quarter" idx="13"/>
          </p:nvPr>
        </p:nvSpPr>
        <p:spPr>
          <a:xfrm>
            <a:off x="0" y="4675500"/>
            <a:ext cx="9144000" cy="468000"/>
          </a:xfrm>
          <a:noFill/>
        </p:spPr>
        <p:txBody>
          <a:bodyPr lIns="72000" tIns="72000" rIns="72000" bIns="72000" anchor="ctr">
            <a:noAutofit/>
          </a:bodyPr>
          <a:lstStyle>
            <a:lvl1pPr>
              <a:lnSpc>
                <a:spcPts val="1000"/>
              </a:lnSpc>
              <a:spcAft>
                <a:spcPts val="0"/>
              </a:spcAft>
              <a:buNone/>
              <a:defRPr sz="900">
                <a:solidFill>
                  <a:schemeClr val="tx2">
                    <a:lumMod val="75000"/>
                  </a:schemeClr>
                </a:solidFill>
              </a:defRPr>
            </a:lvl1pPr>
            <a:lvl2pPr>
              <a:buNone/>
              <a:defRPr/>
            </a:lvl2pPr>
            <a:lvl3pPr>
              <a:buNone/>
              <a:defRPr/>
            </a:lvl3pPr>
            <a:lvl4pPr>
              <a:buNone/>
              <a:defRPr/>
            </a:lvl4pPr>
            <a:lvl5pPr>
              <a:buNone/>
              <a:defRPr/>
            </a:lvl5pPr>
          </a:lstStyle>
          <a:p>
            <a:pPr lvl="0"/>
            <a:r>
              <a:rPr kumimoji="1" lang="ja-JP" altLang="en-US" dirty="0"/>
              <a:t>マスター テキストの書式設定</a:t>
            </a:r>
          </a:p>
        </p:txBody>
      </p:sp>
      <p:sp>
        <p:nvSpPr>
          <p:cNvPr id="9" name="コンテンツ プレースホルダー 2">
            <a:extLst>
              <a:ext uri="{FF2B5EF4-FFF2-40B4-BE49-F238E27FC236}">
                <a16:creationId xmlns:a16="http://schemas.microsoft.com/office/drawing/2014/main" id="{A26CAA28-8833-4FB3-B381-F768EC904050}"/>
              </a:ext>
            </a:extLst>
          </p:cNvPr>
          <p:cNvSpPr>
            <a:spLocks noGrp="1"/>
          </p:cNvSpPr>
          <p:nvPr>
            <p:ph idx="14"/>
          </p:nvPr>
        </p:nvSpPr>
        <p:spPr>
          <a:xfrm>
            <a:off x="4572000" y="843750"/>
            <a:ext cx="4104000" cy="360000"/>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4" name="スライド番号プレースホルダー 3">
            <a:extLst>
              <a:ext uri="{FF2B5EF4-FFF2-40B4-BE49-F238E27FC236}">
                <a16:creationId xmlns:a16="http://schemas.microsoft.com/office/drawing/2014/main" id="{F39AA906-42F2-43D1-BF4E-A18D45CF5AD4}"/>
              </a:ext>
            </a:extLst>
          </p:cNvPr>
          <p:cNvSpPr>
            <a:spLocks noGrp="1"/>
          </p:cNvSpPr>
          <p:nvPr>
            <p:ph type="sldNum" sz="quarter" idx="15"/>
          </p:nvPr>
        </p:nvSpPr>
        <p:spPr/>
        <p:txBody>
          <a:bodyPr/>
          <a:lstStyle/>
          <a:p>
            <a:fld id="{44CC7441-4F6D-4D99-AEAC-28C0433C7008}" type="slidenum">
              <a:rPr kumimoji="1" lang="ja-JP" altLang="en-US" smtClean="0"/>
              <a:pPr/>
              <a:t>‹#›</a:t>
            </a:fld>
            <a:endParaRPr kumimoji="1" lang="ja-JP" altLang="en-US" dirty="0"/>
          </a:p>
        </p:txBody>
      </p:sp>
      <p:sp>
        <p:nvSpPr>
          <p:cNvPr id="7" name="コンテンツ プレースホルダー 2">
            <a:extLst>
              <a:ext uri="{FF2B5EF4-FFF2-40B4-BE49-F238E27FC236}">
                <a16:creationId xmlns:a16="http://schemas.microsoft.com/office/drawing/2014/main" id="{BB5BC571-D528-41D6-BDF7-59579E4C78F3}"/>
              </a:ext>
            </a:extLst>
          </p:cNvPr>
          <p:cNvSpPr>
            <a:spLocks noGrp="1"/>
          </p:cNvSpPr>
          <p:nvPr>
            <p:ph idx="16"/>
          </p:nvPr>
        </p:nvSpPr>
        <p:spPr>
          <a:xfrm>
            <a:off x="468000" y="1203750"/>
            <a:ext cx="4104000" cy="3096000"/>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10" name="コンテンツ プレースホルダー 2">
            <a:extLst>
              <a:ext uri="{FF2B5EF4-FFF2-40B4-BE49-F238E27FC236}">
                <a16:creationId xmlns:a16="http://schemas.microsoft.com/office/drawing/2014/main" id="{76F19DAB-0EDE-4585-A40F-3EAB35CE5B46}"/>
              </a:ext>
            </a:extLst>
          </p:cNvPr>
          <p:cNvSpPr>
            <a:spLocks noGrp="1"/>
          </p:cNvSpPr>
          <p:nvPr>
            <p:ph idx="17"/>
          </p:nvPr>
        </p:nvSpPr>
        <p:spPr>
          <a:xfrm>
            <a:off x="4572000" y="1203750"/>
            <a:ext cx="4104000" cy="3096000"/>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16620956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117A7443-067E-437C-B08E-B222B6E28A19}"/>
              </a:ext>
            </a:extLst>
          </p:cNvPr>
          <p:cNvSpPr>
            <a:spLocks noGrp="1"/>
          </p:cNvSpPr>
          <p:nvPr>
            <p:ph type="title"/>
          </p:nvPr>
        </p:nvSpPr>
        <p:spPr>
          <a:xfrm>
            <a:off x="0" y="0"/>
            <a:ext cx="9144000" cy="468000"/>
          </a:xfrm>
          <a:prstGeom prst="rect">
            <a:avLst/>
          </a:prstGeom>
          <a:noFill/>
          <a:ln>
            <a:noFill/>
          </a:ln>
        </p:spPr>
        <p:txBody>
          <a:bodyPr vert="horz" lIns="180000" tIns="0" rIns="0" bIns="0" rtlCol="0" anchor="b" anchorCtr="0">
            <a:noAutofit/>
          </a:bodyPr>
          <a:lstStyle/>
          <a:p>
            <a:r>
              <a:rPr kumimoji="1" lang="ja-JP" altLang="en-US" dirty="0"/>
              <a:t>マスター タイトルの書式設定</a:t>
            </a:r>
          </a:p>
        </p:txBody>
      </p:sp>
      <p:sp>
        <p:nvSpPr>
          <p:cNvPr id="3" name="テキスト プレースホルダー 2">
            <a:extLst>
              <a:ext uri="{FF2B5EF4-FFF2-40B4-BE49-F238E27FC236}">
                <a16:creationId xmlns:a16="http://schemas.microsoft.com/office/drawing/2014/main" id="{F6401AF7-44AB-4904-895B-F80FA1965AC9}"/>
              </a:ext>
            </a:extLst>
          </p:cNvPr>
          <p:cNvSpPr>
            <a:spLocks noGrp="1"/>
          </p:cNvSpPr>
          <p:nvPr>
            <p:ph type="body" idx="1"/>
          </p:nvPr>
        </p:nvSpPr>
        <p:spPr>
          <a:xfrm>
            <a:off x="468000" y="843749"/>
            <a:ext cx="8208000" cy="3528000"/>
          </a:xfrm>
          <a:prstGeom prst="rect">
            <a:avLst/>
          </a:prstGeom>
          <a:noFill/>
          <a:ln>
            <a:noFill/>
          </a:ln>
        </p:spPr>
        <p:txBody>
          <a:bodyPr vert="horz" lIns="108000" tIns="54000" rIns="108000" bIns="54000" rtlCol="0">
            <a:sp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6" name="スライド番号プレースホルダー 5">
            <a:extLst>
              <a:ext uri="{FF2B5EF4-FFF2-40B4-BE49-F238E27FC236}">
                <a16:creationId xmlns:a16="http://schemas.microsoft.com/office/drawing/2014/main" id="{B1E38335-E349-4BF6-9303-365E1F85DD34}"/>
              </a:ext>
            </a:extLst>
          </p:cNvPr>
          <p:cNvSpPr>
            <a:spLocks noGrp="1"/>
          </p:cNvSpPr>
          <p:nvPr>
            <p:ph type="sldNum" sz="quarter" idx="4"/>
          </p:nvPr>
        </p:nvSpPr>
        <p:spPr>
          <a:xfrm>
            <a:off x="8496000" y="0"/>
            <a:ext cx="576000" cy="468000"/>
          </a:xfrm>
          <a:prstGeom prst="rect">
            <a:avLst/>
          </a:prstGeom>
        </p:spPr>
        <p:txBody>
          <a:bodyPr vert="horz" lIns="0" tIns="36000" rIns="0" bIns="0" rtlCol="0" anchor="ctr"/>
          <a:lstStyle>
            <a:lvl1pPr algn="ctr">
              <a:defRPr sz="2000">
                <a:solidFill>
                  <a:schemeClr val="tx2"/>
                </a:solidFill>
              </a:defRPr>
            </a:lvl1pPr>
          </a:lstStyle>
          <a:p>
            <a:fld id="{44CC7441-4F6D-4D99-AEAC-28C0433C7008}" type="slidenum">
              <a:rPr kumimoji="1" lang="ja-JP" altLang="en-US" smtClean="0"/>
              <a:pPr/>
              <a:t>‹#›</a:t>
            </a:fld>
            <a:endParaRPr kumimoji="1" lang="ja-JP" altLang="en-US" dirty="0"/>
          </a:p>
        </p:txBody>
      </p:sp>
    </p:spTree>
    <p:extLst>
      <p:ext uri="{BB962C8B-B14F-4D97-AF65-F5344CB8AC3E}">
        <p14:creationId xmlns:p14="http://schemas.microsoft.com/office/powerpoint/2010/main" val="1901309439"/>
      </p:ext>
    </p:extLst>
  </p:cSld>
  <p:clrMap bg1="lt1" tx1="dk1" bg2="lt2" tx2="dk2" accent1="accent1" accent2="accent2" accent3="accent3" accent4="accent4" accent5="accent5" accent6="accent6" hlink="hlink" folHlink="folHlink"/>
  <p:sldLayoutIdLst>
    <p:sldLayoutId id="2147483659" r:id="rId1"/>
    <p:sldLayoutId id="2147483678" r:id="rId2"/>
    <p:sldLayoutId id="2147483667" r:id="rId3"/>
    <p:sldLayoutId id="2147483660" r:id="rId4"/>
    <p:sldLayoutId id="2147483668" r:id="rId5"/>
    <p:sldLayoutId id="2147483669" r:id="rId6"/>
    <p:sldLayoutId id="2147483664" r:id="rId7"/>
    <p:sldLayoutId id="2147483671" r:id="rId8"/>
    <p:sldLayoutId id="2147483680" r:id="rId9"/>
    <p:sldLayoutId id="2147483718" r:id="rId10"/>
    <p:sldLayoutId id="2147483722" r:id="rId11"/>
    <p:sldLayoutId id="2147483675" r:id="rId12"/>
    <p:sldLayoutId id="2147483724" r:id="rId13"/>
    <p:sldLayoutId id="2147483679" r:id="rId14"/>
    <p:sldLayoutId id="2147483723" r:id="rId15"/>
    <p:sldLayoutId id="2147483665" r:id="rId16"/>
    <p:sldLayoutId id="2147483719" r:id="rId17"/>
    <p:sldLayoutId id="2147483672" r:id="rId18"/>
    <p:sldLayoutId id="2147483674" r:id="rId19"/>
    <p:sldLayoutId id="2147483720" r:id="rId20"/>
    <p:sldLayoutId id="2147483673" r:id="rId21"/>
    <p:sldLayoutId id="2147483721" r:id="rId22"/>
    <p:sldLayoutId id="2147483681" r:id="rId23"/>
    <p:sldLayoutId id="2147483713" r:id="rId24"/>
    <p:sldLayoutId id="2147483666" r:id="rId25"/>
    <p:sldLayoutId id="2147483715" r:id="rId26"/>
    <p:sldLayoutId id="2147483716" r:id="rId27"/>
    <p:sldLayoutId id="2147483717" r:id="rId28"/>
  </p:sldLayoutIdLst>
  <p:hf hdr="0" dt="0"/>
  <p:txStyles>
    <p:titleStyle>
      <a:lvl1pPr algn="l" defTabSz="914400" rtl="0" eaLnBrk="1" latinLnBrk="0" hangingPunct="1">
        <a:lnSpc>
          <a:spcPct val="90000"/>
        </a:lnSpc>
        <a:spcBef>
          <a:spcPct val="0"/>
        </a:spcBef>
        <a:buNone/>
        <a:defRPr kumimoji="1" sz="2500" b="1" kern="1200">
          <a:solidFill>
            <a:schemeClr val="tx2"/>
          </a:solidFill>
          <a:latin typeface="+mj-lt"/>
          <a:ea typeface="+mj-ea"/>
          <a:cs typeface="+mj-cs"/>
        </a:defRPr>
      </a:lvl1pPr>
    </p:titleStyle>
    <p:bodyStyle>
      <a:lvl1pPr marL="0" indent="0" algn="l" defTabSz="914400" rtl="0" eaLnBrk="1" latinLnBrk="0" hangingPunct="1">
        <a:lnSpc>
          <a:spcPct val="120000"/>
        </a:lnSpc>
        <a:spcBef>
          <a:spcPts val="0"/>
        </a:spcBef>
        <a:spcAft>
          <a:spcPts val="600"/>
        </a:spcAft>
        <a:buFont typeface="游ゴシック" panose="020B0400000000000000" pitchFamily="50" charset="-128"/>
        <a:buNone/>
        <a:defRPr kumimoji="1" sz="1300" kern="1200">
          <a:solidFill>
            <a:schemeClr val="tx1"/>
          </a:solidFill>
          <a:latin typeface="+mn-lt"/>
          <a:ea typeface="+mn-ea"/>
          <a:cs typeface="+mn-cs"/>
        </a:defRPr>
      </a:lvl1pPr>
      <a:lvl2pPr marL="6858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250" kern="1200">
          <a:solidFill>
            <a:schemeClr val="tx1"/>
          </a:solidFill>
          <a:latin typeface="+mn-lt"/>
          <a:ea typeface="+mn-ea"/>
          <a:cs typeface="+mn-cs"/>
        </a:defRPr>
      </a:lvl2pPr>
      <a:lvl3pPr marL="11430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250" kern="1200">
          <a:solidFill>
            <a:schemeClr val="tx1"/>
          </a:solidFill>
          <a:latin typeface="+mn-lt"/>
          <a:ea typeface="+mn-ea"/>
          <a:cs typeface="+mn-cs"/>
        </a:defRPr>
      </a:lvl3pPr>
      <a:lvl4pPr marL="16002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1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0.xml"/></Relationships>
</file>

<file path=ppt/slides/_rels/slide100.xml.rels><?xml version="1.0" encoding="UTF-8" standalone="yes"?>
<Relationships xmlns="http://schemas.openxmlformats.org/package/2006/relationships"><Relationship Id="rId8" Type="http://schemas.openxmlformats.org/officeDocument/2006/relationships/image" Target="../media/image143.png"/><Relationship Id="rId3" Type="http://schemas.openxmlformats.org/officeDocument/2006/relationships/image" Target="../media/image141.png"/><Relationship Id="rId7" Type="http://schemas.openxmlformats.org/officeDocument/2006/relationships/image" Target="../media/image142.png"/><Relationship Id="rId2" Type="http://schemas.openxmlformats.org/officeDocument/2006/relationships/notesSlide" Target="../notesSlides/notesSlide49.xml"/><Relationship Id="rId1" Type="http://schemas.openxmlformats.org/officeDocument/2006/relationships/slideLayout" Target="../slideLayouts/slideLayout6.xml"/><Relationship Id="rId6" Type="http://schemas.openxmlformats.org/officeDocument/2006/relationships/hyperlink" Target="https://chemeng.web.fc2.com/ce/heatcomb.html" TargetMode="External"/><Relationship Id="rId5" Type="http://schemas.openxmlformats.org/officeDocument/2006/relationships/hyperlink" Target="https://physics.nist.gov/cgi-bin/cuu/Value?na" TargetMode="External"/><Relationship Id="rId4" Type="http://schemas.openxmlformats.org/officeDocument/2006/relationships/hyperlink" Target="https://physics.nist.gov/cgi-bin/cuu/Value?hrj" TargetMode="External"/></Relationships>
</file>

<file path=ppt/slides/_rels/slide101.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50.xml"/><Relationship Id="rId1" Type="http://schemas.openxmlformats.org/officeDocument/2006/relationships/slideLayout" Target="../slideLayouts/slideLayout7.xml"/><Relationship Id="rId5" Type="http://schemas.openxmlformats.org/officeDocument/2006/relationships/image" Target="../media/image1391.png"/><Relationship Id="rId4" Type="http://schemas.openxmlformats.org/officeDocument/2006/relationships/image" Target="../media/image145.png"/></Relationships>
</file>

<file path=ppt/slides/_rels/slide102.xml.rels><?xml version="1.0" encoding="UTF-8" standalone="yes"?>
<Relationships xmlns="http://schemas.openxmlformats.org/package/2006/relationships"><Relationship Id="rId8" Type="http://schemas.openxmlformats.org/officeDocument/2006/relationships/image" Target="../media/image1450.png"/><Relationship Id="rId3" Type="http://schemas.openxmlformats.org/officeDocument/2006/relationships/image" Target="../media/image1400.png"/><Relationship Id="rId7" Type="http://schemas.openxmlformats.org/officeDocument/2006/relationships/image" Target="../media/image150.png"/><Relationship Id="rId2" Type="http://schemas.openxmlformats.org/officeDocument/2006/relationships/image" Target="../media/image146.png"/><Relationship Id="rId1" Type="http://schemas.openxmlformats.org/officeDocument/2006/relationships/slideLayout" Target="../slideLayouts/slideLayout7.xml"/><Relationship Id="rId6" Type="http://schemas.openxmlformats.org/officeDocument/2006/relationships/image" Target="../media/image149.png"/><Relationship Id="rId5" Type="http://schemas.openxmlformats.org/officeDocument/2006/relationships/image" Target="../media/image148.png"/><Relationship Id="rId4" Type="http://schemas.openxmlformats.org/officeDocument/2006/relationships/image" Target="../media/image147.png"/><Relationship Id="rId9" Type="http://schemas.openxmlformats.org/officeDocument/2006/relationships/image" Target="../media/image1461.png"/></Relationships>
</file>

<file path=ppt/slides/_rels/slide103.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image" Target="../media/image147.png"/><Relationship Id="rId1" Type="http://schemas.openxmlformats.org/officeDocument/2006/relationships/slideLayout" Target="../slideLayouts/slideLayout7.xml"/><Relationship Id="rId5" Type="http://schemas.openxmlformats.org/officeDocument/2006/relationships/image" Target="../media/image150.png"/><Relationship Id="rId4" Type="http://schemas.openxmlformats.org/officeDocument/2006/relationships/image" Target="../media/image149.png"/></Relationships>
</file>

<file path=ppt/slides/_rels/slide105.xml.rels><?xml version="1.0" encoding="UTF-8" standalone="yes"?>
<Relationships xmlns="http://schemas.openxmlformats.org/package/2006/relationships"><Relationship Id="rId8" Type="http://schemas.openxmlformats.org/officeDocument/2006/relationships/image" Target="../media/image150.png"/><Relationship Id="rId3" Type="http://schemas.openxmlformats.org/officeDocument/2006/relationships/image" Target="../media/image152.png"/><Relationship Id="rId7" Type="http://schemas.openxmlformats.org/officeDocument/2006/relationships/image" Target="../media/image1490.png"/><Relationship Id="rId2" Type="http://schemas.openxmlformats.org/officeDocument/2006/relationships/notesSlide" Target="../notesSlides/notesSlide51.xml"/><Relationship Id="rId1" Type="http://schemas.openxmlformats.org/officeDocument/2006/relationships/slideLayout" Target="../slideLayouts/slideLayout7.xml"/><Relationship Id="rId6" Type="http://schemas.openxmlformats.org/officeDocument/2006/relationships/image" Target="../media/image149.png"/><Relationship Id="rId5" Type="http://schemas.openxmlformats.org/officeDocument/2006/relationships/image" Target="../media/image148.png"/><Relationship Id="rId10" Type="http://schemas.openxmlformats.org/officeDocument/2006/relationships/image" Target="../media/image1461.png"/><Relationship Id="rId4" Type="http://schemas.openxmlformats.org/officeDocument/2006/relationships/image" Target="../media/image147.png"/><Relationship Id="rId9" Type="http://schemas.openxmlformats.org/officeDocument/2006/relationships/image" Target="../media/image1450.png"/></Relationships>
</file>

<file path=ppt/slides/_rels/slide106.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image" Target="../media/image153.png"/><Relationship Id="rId1" Type="http://schemas.openxmlformats.org/officeDocument/2006/relationships/slideLayout" Target="../slideLayouts/slideLayout7.xml"/><Relationship Id="rId5" Type="http://schemas.openxmlformats.org/officeDocument/2006/relationships/image" Target="../media/image156.png"/><Relationship Id="rId4" Type="http://schemas.openxmlformats.org/officeDocument/2006/relationships/image" Target="../media/image155.png"/></Relationships>
</file>

<file path=ppt/slides/_rels/slide107.xml.rels><?xml version="1.0" encoding="UTF-8" standalone="yes"?>
<Relationships xmlns="http://schemas.openxmlformats.org/package/2006/relationships"><Relationship Id="rId8" Type="http://schemas.openxmlformats.org/officeDocument/2006/relationships/image" Target="../media/image160.png"/><Relationship Id="rId3" Type="http://schemas.openxmlformats.org/officeDocument/2006/relationships/image" Target="../media/image157.png"/><Relationship Id="rId7" Type="http://schemas.openxmlformats.org/officeDocument/2006/relationships/image" Target="../media/image159.png"/><Relationship Id="rId2" Type="http://schemas.openxmlformats.org/officeDocument/2006/relationships/notesSlide" Target="../notesSlides/notesSlide52.xml"/><Relationship Id="rId1" Type="http://schemas.openxmlformats.org/officeDocument/2006/relationships/slideLayout" Target="../slideLayouts/slideLayout7.xml"/><Relationship Id="rId6" Type="http://schemas.openxmlformats.org/officeDocument/2006/relationships/image" Target="../media/image158.png"/><Relationship Id="rId5" Type="http://schemas.openxmlformats.org/officeDocument/2006/relationships/image" Target="../media/image1470.png"/><Relationship Id="rId10" Type="http://schemas.openxmlformats.org/officeDocument/2006/relationships/image" Target="../media/image162.png"/><Relationship Id="rId4" Type="http://schemas.openxmlformats.org/officeDocument/2006/relationships/image" Target="../media/image1460.png"/><Relationship Id="rId9" Type="http://schemas.openxmlformats.org/officeDocument/2006/relationships/image" Target="../media/image161.png"/></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410.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10.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2" Type="http://schemas.openxmlformats.org/officeDocument/2006/relationships/image" Target="../media/image1620.png"/><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165.png"/><Relationship Id="rId7" Type="http://schemas.openxmlformats.org/officeDocument/2006/relationships/image" Target="../media/image169.png"/><Relationship Id="rId2" Type="http://schemas.openxmlformats.org/officeDocument/2006/relationships/image" Target="../media/image164.png"/><Relationship Id="rId1" Type="http://schemas.openxmlformats.org/officeDocument/2006/relationships/slideLayout" Target="../slideLayouts/slideLayout23.xml"/><Relationship Id="rId6" Type="http://schemas.openxmlformats.org/officeDocument/2006/relationships/image" Target="../media/image168.png"/><Relationship Id="rId5" Type="http://schemas.openxmlformats.org/officeDocument/2006/relationships/image" Target="../media/image167.png"/><Relationship Id="rId4" Type="http://schemas.openxmlformats.org/officeDocument/2006/relationships/image" Target="../media/image166.png"/><Relationship Id="rId9" Type="http://schemas.openxmlformats.org/officeDocument/2006/relationships/image" Target="../media/image38.svg"/></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3" Type="http://schemas.openxmlformats.org/officeDocument/2006/relationships/hyperlink" Target="https://doi.org/10.3847/1538-4357/aaafd5" TargetMode="External"/><Relationship Id="rId2" Type="http://schemas.openxmlformats.org/officeDocument/2006/relationships/notesSlide" Target="../notesSlides/notesSlide58.xml"/><Relationship Id="rId1" Type="http://schemas.openxmlformats.org/officeDocument/2006/relationships/slideLayout" Target="../slideLayouts/slideLayout7.xml"/><Relationship Id="rId4" Type="http://schemas.openxmlformats.org/officeDocument/2006/relationships/image" Target="../media/image171.png"/></Relationships>
</file>

<file path=ppt/slides/_rels/slide117.xml.rels><?xml version="1.0" encoding="UTF-8" standalone="yes"?>
<Relationships xmlns="http://schemas.openxmlformats.org/package/2006/relationships"><Relationship Id="rId3" Type="http://schemas.openxmlformats.org/officeDocument/2006/relationships/hyperlink" Target="https://www.meti.go.jp/policy/chemical_management/ozone/index.html" TargetMode="External"/><Relationship Id="rId2" Type="http://schemas.openxmlformats.org/officeDocument/2006/relationships/notesSlide" Target="../notesSlides/notesSlide59.xml"/><Relationship Id="rId1" Type="http://schemas.openxmlformats.org/officeDocument/2006/relationships/slideLayout" Target="../slideLayouts/slideLayout7.xml"/><Relationship Id="rId5" Type="http://schemas.openxmlformats.org/officeDocument/2006/relationships/image" Target="../media/image173.png"/><Relationship Id="rId4" Type="http://schemas.openxmlformats.org/officeDocument/2006/relationships/image" Target="../media/image172.png"/></Relationships>
</file>

<file path=ppt/slides/_rels/slide118.xml.rels><?xml version="1.0" encoding="UTF-8" standalone="yes"?>
<Relationships xmlns="http://schemas.openxmlformats.org/package/2006/relationships"><Relationship Id="rId3" Type="http://schemas.openxmlformats.org/officeDocument/2006/relationships/image" Target="../media/image1670.png"/><Relationship Id="rId2" Type="http://schemas.openxmlformats.org/officeDocument/2006/relationships/notesSlide" Target="../notesSlides/notesSlide60.xml"/><Relationship Id="rId1" Type="http://schemas.openxmlformats.org/officeDocument/2006/relationships/slideLayout" Target="../slideLayouts/slideLayout4.xml"/><Relationship Id="rId4" Type="http://schemas.openxmlformats.org/officeDocument/2006/relationships/image" Target="../media/image1680.png"/></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s://ja.wikipedia.org/wiki/%E5%8E%9F%E5%AD%90%E5%8D%98%E4%BD%8D%E7%B3%BB" TargetMode="External"/><Relationship Id="rId1" Type="http://schemas.openxmlformats.org/officeDocument/2006/relationships/slideLayout" Target="../slideLayouts/slideLayout7.xml"/><Relationship Id="rId4" Type="http://schemas.openxmlformats.org/officeDocument/2006/relationships/image" Target="../media/image710.png"/></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124.xml.rels><?xml version="1.0" encoding="UTF-8" standalone="yes"?>
<Relationships xmlns="http://schemas.openxmlformats.org/package/2006/relationships"><Relationship Id="rId2" Type="http://schemas.openxmlformats.org/officeDocument/2006/relationships/image" Target="../media/image900.pn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8" Type="http://schemas.openxmlformats.org/officeDocument/2006/relationships/image" Target="../media/image1210.png"/><Relationship Id="rId7" Type="http://schemas.openxmlformats.org/officeDocument/2006/relationships/image" Target="../media/image1720.png"/><Relationship Id="rId2" Type="http://schemas.openxmlformats.org/officeDocument/2006/relationships/notesSlide" Target="../notesSlides/notesSlide64.xml"/><Relationship Id="rId1" Type="http://schemas.openxmlformats.org/officeDocument/2006/relationships/slideLayout" Target="../slideLayouts/slideLayout5.xml"/><Relationship Id="rId6" Type="http://schemas.openxmlformats.org/officeDocument/2006/relationships/hyperlink" Target="https://doi.org/10.1021/acs.jchemed.8b00959" TargetMode="External"/><Relationship Id="rId5" Type="http://schemas.openxmlformats.org/officeDocument/2006/relationships/image" Target="../media/image431.png"/></Relationships>
</file>

<file path=ppt/slides/_rels/slide126.xml.rels><?xml version="1.0" encoding="UTF-8" standalone="yes"?>
<Relationships xmlns="http://schemas.openxmlformats.org/package/2006/relationships"><Relationship Id="rId3" Type="http://schemas.openxmlformats.org/officeDocument/2006/relationships/hyperlink" Target="https://ja.wolframalpha.com/input/?i=maximize+4%282*x%29%5E%283%2F4%29%2Fpi%5E%281%2F4%29*%28pi%5E%281%2F2%29*%282*x%2B1%29*exp%281%2F%284*x%29%29*erfc%281%2F%282*x%5E%281%2F2%29%29%29-2*x%5E%281%2F2%29%29%2F%288*x%5E%285%2F2%29%29" TargetMode="External"/><Relationship Id="rId7" Type="http://schemas.openxmlformats.org/officeDocument/2006/relationships/image" Target="../media/image175.svg"/><Relationship Id="rId2" Type="http://schemas.openxmlformats.org/officeDocument/2006/relationships/hyperlink" Target="https://ja.wolframalpha.com/input/?i=maximize+exp%28-x%5E2%29" TargetMode="External"/><Relationship Id="rId1" Type="http://schemas.openxmlformats.org/officeDocument/2006/relationships/slideLayout" Target="../slideLayouts/slideLayout8.xml"/><Relationship Id="rId6" Type="http://schemas.openxmlformats.org/officeDocument/2006/relationships/image" Target="../media/image174.png"/><Relationship Id="rId5" Type="http://schemas.openxmlformats.org/officeDocument/2006/relationships/hyperlink" Target="https://doi.org/10.1021/acs.jchemed.8b00959" TargetMode="External"/><Relationship Id="rId4" Type="http://schemas.openxmlformats.org/officeDocument/2006/relationships/image" Target="../media/image1221.png"/></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712.png"/><Relationship Id="rId2" Type="http://schemas.openxmlformats.org/officeDocument/2006/relationships/notesSlide" Target="../notesSlides/notesSlide65.xml"/><Relationship Id="rId1" Type="http://schemas.openxmlformats.org/officeDocument/2006/relationships/slideLayout" Target="../slideLayouts/slideLayout7.xml"/><Relationship Id="rId5" Type="http://schemas.openxmlformats.org/officeDocument/2006/relationships/image" Target="../media/image1120.png"/><Relationship Id="rId4" Type="http://schemas.openxmlformats.org/officeDocument/2006/relationships/image" Target="../media/image9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hyperlink" Target="http://www.ccl.net/cca/software/SOURCES/FORTRAN/szabo/index.html" TargetMode="External"/><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3" Type="http://schemas.openxmlformats.org/officeDocument/2006/relationships/image" Target="../media/image600.png"/><Relationship Id="rId2" Type="http://schemas.openxmlformats.org/officeDocument/2006/relationships/image" Target="../media/image500.png"/><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2" Type="http://schemas.openxmlformats.org/officeDocument/2006/relationships/image" Target="../media/image450.png"/><Relationship Id="rId1" Type="http://schemas.openxmlformats.org/officeDocument/2006/relationships/slideLayout" Target="../slideLayouts/slideLayout5.xml"/></Relationships>
</file>

<file path=ppt/slides/_rels/slide134.xml.rels><?xml version="1.0" encoding="UTF-8" standalone="yes"?>
<Relationships xmlns="http://schemas.openxmlformats.org/package/2006/relationships"><Relationship Id="rId2" Type="http://schemas.openxmlformats.org/officeDocument/2006/relationships/image" Target="../media/image1000.png"/><Relationship Id="rId1" Type="http://schemas.openxmlformats.org/officeDocument/2006/relationships/slideLayout" Target="../slideLayouts/slideLayout5.xml"/></Relationships>
</file>

<file path=ppt/slides/_rels/slide135.xml.rels><?xml version="1.0" encoding="UTF-8" standalone="yes"?>
<Relationships xmlns="http://schemas.openxmlformats.org/package/2006/relationships"><Relationship Id="rId3" Type="http://schemas.openxmlformats.org/officeDocument/2006/relationships/image" Target="../media/image1100.png"/><Relationship Id="rId2" Type="http://schemas.openxmlformats.org/officeDocument/2006/relationships/hyperlink" Target="https://ja.wolframalpha.com/input/?i=%7B%7B-1.506209810%2C+-0.3630392881%7D%2C+%7B-0.3630392881%2C+-0.1529068392%7D%7D%E3%81%AE%E5%9B%BA%E6%9C%89%E5%80%A4" TargetMode="External"/><Relationship Id="rId1" Type="http://schemas.openxmlformats.org/officeDocument/2006/relationships/slideLayout" Target="../slideLayouts/slideLayout5.xml"/></Relationships>
</file>

<file path=ppt/slides/_rels/slide136.xml.rels><?xml version="1.0" encoding="UTF-8" standalone="yes"?>
<Relationships xmlns="http://schemas.openxmlformats.org/package/2006/relationships"><Relationship Id="rId2" Type="http://schemas.openxmlformats.org/officeDocument/2006/relationships/image" Target="../media/image1200.png"/><Relationship Id="rId1" Type="http://schemas.openxmlformats.org/officeDocument/2006/relationships/slideLayout" Target="../slideLayouts/slideLayout5.xml"/></Relationships>
</file>

<file path=ppt/slides/_rels/slide137.xml.rels><?xml version="1.0" encoding="UTF-8" standalone="yes"?>
<Relationships xmlns="http://schemas.openxmlformats.org/package/2006/relationships"><Relationship Id="rId2" Type="http://schemas.openxmlformats.org/officeDocument/2006/relationships/image" Target="../media/image310.png"/><Relationship Id="rId1" Type="http://schemas.openxmlformats.org/officeDocument/2006/relationships/slideLayout" Target="../slideLayouts/slideLayout5.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hyperlink" Target="https://doi.org/10.1098/rspa.1929.0094" TargetMode="External"/><Relationship Id="rId2" Type="http://schemas.openxmlformats.org/officeDocument/2006/relationships/notesSlide" Target="../notesSlides/notesSlide66.xml"/><Relationship Id="rId1" Type="http://schemas.openxmlformats.org/officeDocument/2006/relationships/slideLayout" Target="../slideLayouts/slideLayout7.xml"/><Relationship Id="rId4" Type="http://schemas.openxmlformats.org/officeDocument/2006/relationships/image" Target="../media/image177.jp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svg"/></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1.xml.rels><?xml version="1.0" encoding="UTF-8" standalone="yes"?>
<Relationships xmlns="http://schemas.openxmlformats.org/package/2006/relationships"><Relationship Id="rId3" Type="http://schemas.openxmlformats.org/officeDocument/2006/relationships/image" Target="../media/image780.png"/><Relationship Id="rId2" Type="http://schemas.openxmlformats.org/officeDocument/2006/relationships/notesSlide" Target="../notesSlides/notesSlide67.xml"/><Relationship Id="rId1" Type="http://schemas.openxmlformats.org/officeDocument/2006/relationships/slideLayout" Target="../slideLayouts/slideLayout5.xml"/><Relationship Id="rId4" Type="http://schemas.openxmlformats.org/officeDocument/2006/relationships/chart" Target="../charts/chart1.xml"/></Relationships>
</file>

<file path=ppt/slides/_rels/slide142.xml.rels><?xml version="1.0" encoding="UTF-8" standalone="yes"?>
<Relationships xmlns="http://schemas.openxmlformats.org/package/2006/relationships"><Relationship Id="rId3" Type="http://schemas.openxmlformats.org/officeDocument/2006/relationships/image" Target="../media/image178.png"/><Relationship Id="rId2" Type="http://schemas.openxmlformats.org/officeDocument/2006/relationships/notesSlide" Target="../notesSlides/notesSlide68.xml"/><Relationship Id="rId1" Type="http://schemas.openxmlformats.org/officeDocument/2006/relationships/slideLayout" Target="../slideLayouts/slideLayout7.xml"/><Relationship Id="rId5" Type="http://schemas.openxmlformats.org/officeDocument/2006/relationships/image" Target="../media/image179.png"/><Relationship Id="rId4" Type="http://schemas.openxmlformats.org/officeDocument/2006/relationships/image" Target="../media/image891.png"/></Relationships>
</file>

<file path=ppt/slides/_rels/slide143.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notesSlide" Target="../notesSlides/notesSlide69.xml"/><Relationship Id="rId1" Type="http://schemas.openxmlformats.org/officeDocument/2006/relationships/slideLayout" Target="../slideLayouts/slideLayout7.xml"/><Relationship Id="rId5" Type="http://schemas.openxmlformats.org/officeDocument/2006/relationships/image" Target="../media/image181.png"/><Relationship Id="rId4" Type="http://schemas.openxmlformats.org/officeDocument/2006/relationships/image" Target="../media/image913.png"/></Relationships>
</file>

<file path=ppt/slides/_rels/slide144.xml.rels><?xml version="1.0" encoding="UTF-8" standalone="yes"?>
<Relationships xmlns="http://schemas.openxmlformats.org/package/2006/relationships"><Relationship Id="rId3" Type="http://schemas.openxmlformats.org/officeDocument/2006/relationships/image" Target="../media/image1240.png"/><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3" Type="http://schemas.openxmlformats.org/officeDocument/2006/relationships/hyperlink" Target="https://ohno.github.io/Antique.jl/dev/HarmonicOscillator/#Usage-and-Examples" TargetMode="External"/><Relationship Id="rId2" Type="http://schemas.openxmlformats.org/officeDocument/2006/relationships/image" Target="../media/image950.png"/><Relationship Id="rId1" Type="http://schemas.openxmlformats.org/officeDocument/2006/relationships/slideLayout" Target="../slideLayouts/slideLayout5.xml"/><Relationship Id="rId6" Type="http://schemas.openxmlformats.org/officeDocument/2006/relationships/image" Target="../media/image183.svg"/><Relationship Id="rId5" Type="http://schemas.openxmlformats.org/officeDocument/2006/relationships/image" Target="../media/image182.png"/><Relationship Id="rId4" Type="http://schemas.openxmlformats.org/officeDocument/2006/relationships/image" Target="../media/image970.png"/></Relationships>
</file>

<file path=ppt/slides/_rels/slide15.xml.rels><?xml version="1.0" encoding="UTF-8" standalone="yes"?>
<Relationships xmlns="http://schemas.openxmlformats.org/package/2006/relationships"><Relationship Id="rId3" Type="http://schemas.openxmlformats.org/officeDocument/2006/relationships/hyperlink" Target="https://www.hpc.co.jp/chem/software/gaussian/help/jobtypes/" TargetMode="External"/><Relationship Id="rId2" Type="http://schemas.openxmlformats.org/officeDocument/2006/relationships/hyperlink" Target="https://www.hpc.co.jp/chem/software/gaussian/help/input/" TargetMode="External"/><Relationship Id="rId1" Type="http://schemas.openxmlformats.org/officeDocument/2006/relationships/slideLayout" Target="../slideLayouts/slideLayout4.xml"/><Relationship Id="rId4" Type="http://schemas.openxmlformats.org/officeDocument/2006/relationships/hyperlink" Target="https://www.hpc.co.jp/chem/software/gaussian/help/basis_sets/"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9.sv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13.sv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hyperlink" Target="https://zenn.dev/ohno/books/356315a0e6437c/viewer/d027ca" TargetMode="External"/><Relationship Id="rId7" Type="http://schemas.openxmlformats.org/officeDocument/2006/relationships/image" Target="../media/image9.svg"/><Relationship Id="rId2" Type="http://schemas.openxmlformats.org/officeDocument/2006/relationships/notesSlide" Target="../notesSlides/notesSlide7.xml"/><Relationship Id="rId1" Type="http://schemas.openxmlformats.org/officeDocument/2006/relationships/slideLayout" Target="../slideLayouts/slideLayout23.xml"/><Relationship Id="rId6" Type="http://schemas.openxmlformats.org/officeDocument/2006/relationships/image" Target="../media/image8.png"/><Relationship Id="rId5" Type="http://schemas.openxmlformats.org/officeDocument/2006/relationships/image" Target="../media/image14.png"/><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ithub.com/ohno/gaussian" TargetMode="External"/><Relationship Id="rId1" Type="http://schemas.openxmlformats.org/officeDocument/2006/relationships/slideLayout" Target="../slideLayouts/slideLayout5.xml"/><Relationship Id="rId5" Type="http://schemas.openxmlformats.org/officeDocument/2006/relationships/image" Target="../media/image3.sv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9.svg"/><Relationship Id="rId2" Type="http://schemas.openxmlformats.org/officeDocument/2006/relationships/notesSlide" Target="../notesSlides/notesSlide11.xml"/><Relationship Id="rId1" Type="http://schemas.openxmlformats.org/officeDocument/2006/relationships/slideLayout" Target="../slideLayouts/slideLayout20.xml"/><Relationship Id="rId6" Type="http://schemas.openxmlformats.org/officeDocument/2006/relationships/image" Target="../media/image8.png"/><Relationship Id="rId5" Type="http://schemas.openxmlformats.org/officeDocument/2006/relationships/image" Target="../media/image22.png"/><Relationship Id="rId4" Type="http://schemas.openxmlformats.org/officeDocument/2006/relationships/image" Target="../media/image21.png"/></Relationships>
</file>

<file path=ppt/slides/_rels/slide25.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3.png"/><Relationship Id="rId7" Type="http://schemas.openxmlformats.org/officeDocument/2006/relationships/image" Target="../media/image9.svg"/><Relationship Id="rId2" Type="http://schemas.openxmlformats.org/officeDocument/2006/relationships/notesSlide" Target="../notesSlides/notesSlide12.xml"/><Relationship Id="rId1" Type="http://schemas.openxmlformats.org/officeDocument/2006/relationships/slideLayout" Target="../slideLayouts/slideLayout23.xml"/><Relationship Id="rId6" Type="http://schemas.openxmlformats.org/officeDocument/2006/relationships/image" Target="../media/image8.png"/><Relationship Id="rId5" Type="http://schemas.openxmlformats.org/officeDocument/2006/relationships/image" Target="../media/image25.png"/><Relationship Id="rId10" Type="http://schemas.openxmlformats.org/officeDocument/2006/relationships/image" Target="../media/image28.png"/><Relationship Id="rId4" Type="http://schemas.openxmlformats.org/officeDocument/2006/relationships/image" Target="../media/image24.png"/><Relationship Id="rId9" Type="http://schemas.openxmlformats.org/officeDocument/2006/relationships/image" Target="../media/image27.png"/></Relationships>
</file>

<file path=ppt/slides/_rels/slide2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13.xml"/><Relationship Id="rId1" Type="http://schemas.openxmlformats.org/officeDocument/2006/relationships/slideLayout" Target="../slideLayouts/slideLayout23.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 Id="rId9" Type="http://schemas.openxmlformats.org/officeDocument/2006/relationships/image" Target="../media/image9.svg"/></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6.xml"/><Relationship Id="rId6" Type="http://schemas.openxmlformats.org/officeDocument/2006/relationships/image" Target="../media/image38.svg"/><Relationship Id="rId5" Type="http://schemas.openxmlformats.org/officeDocument/2006/relationships/image" Target="../media/image37.png"/><Relationship Id="rId4" Type="http://schemas.openxmlformats.org/officeDocument/2006/relationships/image" Target="../media/image36.png"/></Relationships>
</file>

<file path=ppt/slides/_rels/slide2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image" Target="../media/image39.png"/><Relationship Id="rId1" Type="http://schemas.openxmlformats.org/officeDocument/2006/relationships/slideLayout" Target="../slideLayouts/slideLayout23.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 Id="rId9" Type="http://schemas.openxmlformats.org/officeDocument/2006/relationships/image" Target="../media/image9.svg"/></Relationships>
</file>

<file path=ppt/slides/_rels/slide2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371.png"/></Relationships>
</file>

<file path=ppt/slides/_rels/slide3.xml.rels><?xml version="1.0" encoding="UTF-8" standalone="yes"?>
<Relationships xmlns="http://schemas.openxmlformats.org/package/2006/relationships"><Relationship Id="rId3" Type="http://schemas.openxmlformats.org/officeDocument/2006/relationships/hyperlink" Target="https://github.com/ohno/gaussian" TargetMode="External"/><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hyperlink" Target="https://github.com/ohno/gaussian/blob/main/LICENSE" TargetMode="External"/></Relationships>
</file>

<file path=ppt/slides/_rels/slide30.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image" Target="../media/image46.png"/><Relationship Id="rId1" Type="http://schemas.openxmlformats.org/officeDocument/2006/relationships/slideLayout" Target="../slideLayouts/slideLayout24.xml"/><Relationship Id="rId6" Type="http://schemas.openxmlformats.org/officeDocument/2006/relationships/image" Target="../media/image50.png"/><Relationship Id="rId5" Type="http://schemas.openxmlformats.org/officeDocument/2006/relationships/image" Target="../media/image49.png"/><Relationship Id="rId10" Type="http://schemas.openxmlformats.org/officeDocument/2006/relationships/image" Target="../media/image55.png"/><Relationship Id="rId4" Type="http://schemas.openxmlformats.org/officeDocument/2006/relationships/image" Target="../media/image48.png"/><Relationship Id="rId9" Type="http://schemas.openxmlformats.org/officeDocument/2006/relationships/image" Target="../media/image53.png"/></Relationships>
</file>

<file path=ppt/slides/_rels/slide3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56.png"/><Relationship Id="rId5" Type="http://schemas.openxmlformats.org/officeDocument/2006/relationships/image" Target="../media/image9.svg"/><Relationship Id="rId4" Type="http://schemas.openxmlformats.org/officeDocument/2006/relationships/image" Target="../media/image8.png"/></Relationships>
</file>

<file path=ppt/slides/_rels/slide3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60.png"/></Relationships>
</file>

<file path=ppt/slides/_rels/slide34.xml.rels><?xml version="1.0" encoding="UTF-8" standalone="yes"?>
<Relationships xmlns="http://schemas.openxmlformats.org/package/2006/relationships"><Relationship Id="rId8" Type="http://schemas.openxmlformats.org/officeDocument/2006/relationships/hyperlink" Target="https://www.chemtube3d.com/" TargetMode="External"/><Relationship Id="rId3" Type="http://schemas.openxmlformats.org/officeDocument/2006/relationships/hyperlink" Target="https://pubchem.ncbi.nlm.nih.gov/" TargetMode="External"/><Relationship Id="rId7" Type="http://schemas.openxmlformats.org/officeDocument/2006/relationships/hyperlink" Target="http://oqmd.org/" TargetMode="External"/><Relationship Id="rId2" Type="http://schemas.openxmlformats.org/officeDocument/2006/relationships/hyperlink" Target="https://www.basissetexchange.org/" TargetMode="External"/><Relationship Id="rId1" Type="http://schemas.openxmlformats.org/officeDocument/2006/relationships/slideLayout" Target="../slideLayouts/slideLayout4.xml"/><Relationship Id="rId6" Type="http://schemas.openxmlformats.org/officeDocument/2006/relationships/hyperlink" Target="http://www.begdb.com/index.php" TargetMode="External"/><Relationship Id="rId5" Type="http://schemas.openxmlformats.org/officeDocument/2006/relationships/hyperlink" Target="https://nakatamaho.riken.jp/pubchemqc.riken.jp/" TargetMode="External"/><Relationship Id="rId10" Type="http://schemas.openxmlformats.org/officeDocument/2006/relationships/hyperlink" Target="https://www.crystallography.net/cod/index.php" TargetMode="External"/><Relationship Id="rId4" Type="http://schemas.openxmlformats.org/officeDocument/2006/relationships/hyperlink" Target="https://cccbdb.nist.gov/" TargetMode="External"/><Relationship Id="rId9" Type="http://schemas.openxmlformats.org/officeDocument/2006/relationships/hyperlink" Target="http://cheshirenmr.info/"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5.xml"/><Relationship Id="rId5" Type="http://schemas.openxmlformats.org/officeDocument/2006/relationships/image" Target="../media/image64.svg"/><Relationship Id="rId4" Type="http://schemas.openxmlformats.org/officeDocument/2006/relationships/image" Target="../media/image63.png"/></Relationships>
</file>

<file path=ppt/slides/_rels/slide3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7.xml"/><Relationship Id="rId4" Type="http://schemas.openxmlformats.org/officeDocument/2006/relationships/image" Target="../media/image69.sv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40.png"/><Relationship Id="rId2" Type="http://schemas.openxmlformats.org/officeDocument/2006/relationships/image" Target="../media/image530.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8" Type="http://schemas.openxmlformats.org/officeDocument/2006/relationships/image" Target="NULL"/><Relationship Id="rId13" Type="http://schemas.openxmlformats.org/officeDocument/2006/relationships/image" Target="../media/image76.png"/><Relationship Id="rId3" Type="http://schemas.openxmlformats.org/officeDocument/2006/relationships/image" Target="../media/image70.png"/><Relationship Id="rId7" Type="http://schemas.openxmlformats.org/officeDocument/2006/relationships/image" Target="NULL"/><Relationship Id="rId2" Type="http://schemas.openxmlformats.org/officeDocument/2006/relationships/notesSlide" Target="../notesSlides/notesSlide17.xml"/><Relationship Id="rId1" Type="http://schemas.openxmlformats.org/officeDocument/2006/relationships/slideLayout" Target="../slideLayouts/slideLayout14.xml"/><Relationship Id="rId6" Type="http://schemas.openxmlformats.org/officeDocument/2006/relationships/image" Target="NULL"/><Relationship Id="rId11" Type="http://schemas.openxmlformats.org/officeDocument/2006/relationships/image" Target="../media/image571.png"/><Relationship Id="rId5" Type="http://schemas.openxmlformats.org/officeDocument/2006/relationships/image" Target="../media/image72.png"/><Relationship Id="rId15" Type="http://schemas.openxmlformats.org/officeDocument/2006/relationships/image" Target="../media/image510.png"/><Relationship Id="rId10" Type="http://schemas.openxmlformats.org/officeDocument/2006/relationships/image" Target="NULL"/><Relationship Id="rId4" Type="http://schemas.openxmlformats.org/officeDocument/2006/relationships/image" Target="../media/image71.svg"/><Relationship Id="rId14" Type="http://schemas.openxmlformats.org/officeDocument/2006/relationships/image" Target="../media/image77.png"/></Relationships>
</file>

<file path=ppt/slides/_rels/slide41.xml.rels><?xml version="1.0" encoding="UTF-8" standalone="yes"?>
<Relationships xmlns="http://schemas.openxmlformats.org/package/2006/relationships"><Relationship Id="rId3" Type="http://schemas.openxmlformats.org/officeDocument/2006/relationships/image" Target="../media/image581.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591.png"/><Relationship Id="rId2" Type="http://schemas.openxmlformats.org/officeDocument/2006/relationships/notesSlide" Target="../notesSlides/notesSlide19.xml"/><Relationship Id="rId1" Type="http://schemas.openxmlformats.org/officeDocument/2006/relationships/slideLayout" Target="../slideLayouts/slideLayout5.xml"/><Relationship Id="rId6" Type="http://schemas.openxmlformats.org/officeDocument/2006/relationships/image" Target="../media/image74.svg"/><Relationship Id="rId11" Type="http://schemas.openxmlformats.org/officeDocument/2006/relationships/image" Target="../media/image631.png"/><Relationship Id="rId5" Type="http://schemas.openxmlformats.org/officeDocument/2006/relationships/image" Target="../media/image73.png"/><Relationship Id="rId10" Type="http://schemas.openxmlformats.org/officeDocument/2006/relationships/image" Target="../media/image622.png"/><Relationship Id="rId4" Type="http://schemas.openxmlformats.org/officeDocument/2006/relationships/image" Target="../media/image101.png"/><Relationship Id="rId9" Type="http://schemas.openxmlformats.org/officeDocument/2006/relationships/image" Target="../media/image520.png"/></Relationships>
</file>

<file path=ppt/slides/_rels/slide43.xml.rels><?xml version="1.0" encoding="UTF-8" standalone="yes"?>
<Relationships xmlns="http://schemas.openxmlformats.org/package/2006/relationships"><Relationship Id="rId8" Type="http://schemas.openxmlformats.org/officeDocument/2006/relationships/hyperlink" Target="https://www.basissetexchange.org/" TargetMode="External"/><Relationship Id="rId3" Type="http://schemas.openxmlformats.org/officeDocument/2006/relationships/image" Target="../media/image74.svg"/><Relationship Id="rId7" Type="http://schemas.openxmlformats.org/officeDocument/2006/relationships/hyperlink" Target="https://doi.org/10.1021/acs.jchemed.8b00959" TargetMode="External"/><Relationship Id="rId12" Type="http://schemas.openxmlformats.org/officeDocument/2006/relationships/image" Target="../media/image670.png"/><Relationship Id="rId2" Type="http://schemas.openxmlformats.org/officeDocument/2006/relationships/image" Target="../media/image73.png"/><Relationship Id="rId1" Type="http://schemas.openxmlformats.org/officeDocument/2006/relationships/slideLayout" Target="../slideLayouts/slideLayout5.xml"/><Relationship Id="rId6" Type="http://schemas.openxmlformats.org/officeDocument/2006/relationships/image" Target="../media/image650.png"/><Relationship Id="rId11" Type="http://schemas.openxmlformats.org/officeDocument/2006/relationships/image" Target="../media/image661.png"/><Relationship Id="rId10" Type="http://schemas.openxmlformats.org/officeDocument/2006/relationships/image" Target="../media/image660.png"/><Relationship Id="rId4" Type="http://schemas.openxmlformats.org/officeDocument/2006/relationships/image" Target="../media/image640.png"/><Relationship Id="rId9" Type="http://schemas.openxmlformats.org/officeDocument/2006/relationships/image" Target="../media/image75.png"/></Relationships>
</file>

<file path=ppt/slides/_rels/slide44.xml.rels><?xml version="1.0" encoding="UTF-8" standalone="yes"?>
<Relationships xmlns="http://schemas.openxmlformats.org/package/2006/relationships"><Relationship Id="rId3" Type="http://schemas.openxmlformats.org/officeDocument/2006/relationships/hyperlink" Target="https://gaussian.com/basissets/" TargetMode="External"/><Relationship Id="rId2" Type="http://schemas.openxmlformats.org/officeDocument/2006/relationships/notesSlide" Target="../notesSlides/notesSlide20.xml"/><Relationship Id="rId1" Type="http://schemas.openxmlformats.org/officeDocument/2006/relationships/slideLayout" Target="../slideLayouts/slideLayout4.xml"/><Relationship Id="rId5" Type="http://schemas.openxmlformats.org/officeDocument/2006/relationships/hyperlink" Target="http://ttf.pc.uec.ac.jp/www.page/ishidaH17/abinitio.pdf" TargetMode="External"/><Relationship Id="rId4" Type="http://schemas.openxmlformats.org/officeDocument/2006/relationships/hyperlink" Target="https://www.hpc.co.jp/chem/software/gaussian/help/basis_sets/" TargetMode="Externa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580.png"/><Relationship Id="rId2" Type="http://schemas.openxmlformats.org/officeDocument/2006/relationships/hyperlink" Target="https://doi.org/10.1016/0009-2614(88)85022-X" TargetMode="Externa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590.png"/><Relationship Id="rId2" Type="http://schemas.openxmlformats.org/officeDocument/2006/relationships/hyperlink" Target="https://doi.org/10.1016/0009-2614(88)85022-X" TargetMode="Externa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8" Type="http://schemas.openxmlformats.org/officeDocument/2006/relationships/hyperlink" Target="https://doi.org/10.1103/PhysRevA.72.062502" TargetMode="External"/><Relationship Id="rId3" Type="http://schemas.openxmlformats.org/officeDocument/2006/relationships/image" Target="../media/image78.png"/><Relationship Id="rId7" Type="http://schemas.openxmlformats.org/officeDocument/2006/relationships/hyperlink" Target="https://doi.org/10.1016/0009-2614(88)85022-X" TargetMode="External"/><Relationship Id="rId12" Type="http://schemas.openxmlformats.org/officeDocument/2006/relationships/image" Target="../media/image350.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hyperlink" Target="https://doi.org/10.1063/1.478567" TargetMode="External"/><Relationship Id="rId11" Type="http://schemas.openxmlformats.org/officeDocument/2006/relationships/image" Target="../media/image81.png"/><Relationship Id="rId5" Type="http://schemas.openxmlformats.org/officeDocument/2006/relationships/image" Target="../media/image80.png"/><Relationship Id="rId10" Type="http://schemas.openxmlformats.org/officeDocument/2006/relationships/image" Target="../media/image560.png"/><Relationship Id="rId4" Type="http://schemas.openxmlformats.org/officeDocument/2006/relationships/image" Target="../media/image79.svg"/><Relationship Id="rId9" Type="http://schemas.openxmlformats.org/officeDocument/2006/relationships/hyperlink" Target="https://doi.org/10.1039/9781847557889" TargetMode="External"/></Relationships>
</file>

<file path=ppt/slides/_rels/slide49.xml.rels><?xml version="1.0" encoding="UTF-8" standalone="yes"?>
<Relationships xmlns="http://schemas.openxmlformats.org/package/2006/relationships"><Relationship Id="rId3" Type="http://schemas.openxmlformats.org/officeDocument/2006/relationships/hyperlink" Target="https://doi.org/10.1103/PhysRevA.72.062502" TargetMode="External"/><Relationship Id="rId2" Type="http://schemas.openxmlformats.org/officeDocument/2006/relationships/hyperlink" Target="https://doi.org/10.1016/0009-2614(88)85022-X" TargetMode="External"/><Relationship Id="rId1" Type="http://schemas.openxmlformats.org/officeDocument/2006/relationships/slideLayout" Target="../slideLayouts/slideLayout7.xml"/><Relationship Id="rId4" Type="http://schemas.openxmlformats.org/officeDocument/2006/relationships/image" Target="../media/image62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601.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730.png"/><Relationship Id="rId2" Type="http://schemas.openxmlformats.org/officeDocument/2006/relationships/notesSlide" Target="../notesSlides/notesSlide23.xml"/><Relationship Id="rId1" Type="http://schemas.openxmlformats.org/officeDocument/2006/relationships/slideLayout" Target="../slideLayouts/slideLayout5.xml"/><Relationship Id="rId5" Type="http://schemas.openxmlformats.org/officeDocument/2006/relationships/image" Target="../media/image83.svg"/><Relationship Id="rId4" Type="http://schemas.openxmlformats.org/officeDocument/2006/relationships/image" Target="../media/image82.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hyperlink" Target="https://doi.org/10.1016/j.chemphys.2005.10.031" TargetMode="External"/><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84.png"/></Relationships>
</file>

<file path=ppt/slides/_rels/slide54.xml.rels><?xml version="1.0" encoding="UTF-8" standalone="yes"?>
<Relationships xmlns="http://schemas.openxmlformats.org/package/2006/relationships"><Relationship Id="rId3" Type="http://schemas.openxmlformats.org/officeDocument/2006/relationships/hyperlink" Target="https://doi.org/10.1016/0009-2614(88)85022-X" TargetMode="External"/><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media/image85.png"/><Relationship Id="rId4" Type="http://schemas.openxmlformats.org/officeDocument/2006/relationships/hyperlink" Target="https://doi.org/10.1103/PhysRevA.72.062502" TargetMode="External"/></Relationships>
</file>

<file path=ppt/slides/_rels/slide55.xml.rels><?xml version="1.0" encoding="UTF-8" standalone="yes"?>
<Relationships xmlns="http://schemas.openxmlformats.org/package/2006/relationships"><Relationship Id="rId3" Type="http://schemas.openxmlformats.org/officeDocument/2006/relationships/hyperlink" Target="http://hdl.handle.net/2115/74383" TargetMode="External"/><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86.png"/><Relationship Id="rId4" Type="http://schemas.openxmlformats.org/officeDocument/2006/relationships/hyperlink" Target="https://doi.org/10.1063/1.1869493" TargetMode="External"/></Relationships>
</file>

<file path=ppt/slides/_rels/slide56.xml.rels><?xml version="1.0" encoding="UTF-8" standalone="yes"?>
<Relationships xmlns="http://schemas.openxmlformats.org/package/2006/relationships"><Relationship Id="rId3" Type="http://schemas.openxmlformats.org/officeDocument/2006/relationships/hyperlink" Target="https://doi.org/10.1103/PhysRevA.72.062502" TargetMode="External"/><Relationship Id="rId2" Type="http://schemas.openxmlformats.org/officeDocument/2006/relationships/hyperlink" Target="https://doi.org/10.1016/0009-2614(88)85022-X" TargetMode="External"/><Relationship Id="rId1" Type="http://schemas.openxmlformats.org/officeDocument/2006/relationships/slideLayout" Target="../slideLayouts/slideLayout7.xml"/><Relationship Id="rId5" Type="http://schemas.openxmlformats.org/officeDocument/2006/relationships/image" Target="../media/image87.png"/><Relationship Id="rId4" Type="http://schemas.openxmlformats.org/officeDocument/2006/relationships/hyperlink" Target="https://doi.org/10.1063/1.1869493" TargetMode="External"/></Relationships>
</file>

<file path=ppt/slides/_rels/slide57.xml.rels><?xml version="1.0" encoding="UTF-8" standalone="yes"?>
<Relationships xmlns="http://schemas.openxmlformats.org/package/2006/relationships"><Relationship Id="rId3" Type="http://schemas.openxmlformats.org/officeDocument/2006/relationships/image" Target="../media/image700.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580.png"/><Relationship Id="rId2" Type="http://schemas.openxmlformats.org/officeDocument/2006/relationships/hyperlink" Target="https://doi.org/10.1016/0009-2614(88)85022-X" TargetMode="Externa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hyperlink" Target="https://doi.org/10.1103/PhysRevA.72.062502" TargetMode="External"/><Relationship Id="rId2" Type="http://schemas.openxmlformats.org/officeDocument/2006/relationships/image" Target="../media/image89.png"/><Relationship Id="rId1" Type="http://schemas.openxmlformats.org/officeDocument/2006/relationships/slideLayout" Target="../slideLayouts/slideLayout4.xml"/><Relationship Id="rId4" Type="http://schemas.openxmlformats.org/officeDocument/2006/relationships/image" Target="../media/image90.png"/></Relationships>
</file>

<file path=ppt/slides/_rels/slide62.xml.rels><?xml version="1.0" encoding="UTF-8" standalone="yes"?>
<Relationships xmlns="http://schemas.openxmlformats.org/package/2006/relationships"><Relationship Id="rId3" Type="http://schemas.openxmlformats.org/officeDocument/2006/relationships/hyperlink" Target="https://doi.org/10.1063/1.1869493" TargetMode="External"/><Relationship Id="rId2" Type="http://schemas.openxmlformats.org/officeDocument/2006/relationships/image" Target="../media/image91.png"/><Relationship Id="rId1" Type="http://schemas.openxmlformats.org/officeDocument/2006/relationships/slideLayout" Target="../slideLayouts/slideLayout4.xml"/><Relationship Id="rId4" Type="http://schemas.openxmlformats.org/officeDocument/2006/relationships/image" Target="../media/image92.png"/></Relationships>
</file>

<file path=ppt/slides/_rels/slide63.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94.png"/></Relationships>
</file>

<file path=ppt/slides/_rels/slide64.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94.png"/></Relationships>
</file>

<file path=ppt/slides/_rels/slide65.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8" Type="http://schemas.openxmlformats.org/officeDocument/2006/relationships/image" Target="../media/image280.png"/><Relationship Id="rId12" Type="http://schemas.openxmlformats.org/officeDocument/2006/relationships/image" Target="../media/image71.svg"/><Relationship Id="rId7" Type="http://schemas.openxmlformats.org/officeDocument/2006/relationships/image" Target="../media/image270.png"/><Relationship Id="rId2" Type="http://schemas.openxmlformats.org/officeDocument/2006/relationships/notesSlide" Target="../notesSlides/notesSlide30.xml"/><Relationship Id="rId1" Type="http://schemas.openxmlformats.org/officeDocument/2006/relationships/slideLayout" Target="../slideLayouts/slideLayout14.xml"/><Relationship Id="rId11" Type="http://schemas.openxmlformats.org/officeDocument/2006/relationships/image" Target="../media/image70.png"/><Relationship Id="rId6" Type="http://schemas.openxmlformats.org/officeDocument/2006/relationships/image" Target="../media/image260.png"/><Relationship Id="rId5" Type="http://schemas.openxmlformats.org/officeDocument/2006/relationships/image" Target="../media/image570.png"/><Relationship Id="rId15" Type="http://schemas.openxmlformats.org/officeDocument/2006/relationships/image" Target="../media/image830.png"/><Relationship Id="rId10" Type="http://schemas.openxmlformats.org/officeDocument/2006/relationships/image" Target="../media/image620.png"/><Relationship Id="rId9" Type="http://schemas.openxmlformats.org/officeDocument/2006/relationships/image" Target="../media/image290.png"/><Relationship Id="rId14" Type="http://schemas.openxmlformats.org/officeDocument/2006/relationships/image" Target="../media/image320.png"/></Relationships>
</file>

<file path=ppt/slides/_rels/slide68.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slideLayout" Target="../slideLayouts/slideLayout5.xml"/><Relationship Id="rId5" Type="http://schemas.openxmlformats.org/officeDocument/2006/relationships/image" Target="../media/image38.svg"/><Relationship Id="rId4" Type="http://schemas.openxmlformats.org/officeDocument/2006/relationships/image" Target="../media/image37.png"/></Relationships>
</file>

<file path=ppt/slides/_rels/slide6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99.png"/><Relationship Id="rId1" Type="http://schemas.openxmlformats.org/officeDocument/2006/relationships/slideLayout" Target="../slideLayouts/slideLayout16.xml"/><Relationship Id="rId6" Type="http://schemas.openxmlformats.org/officeDocument/2006/relationships/image" Target="../media/image102.png"/><Relationship Id="rId5" Type="http://schemas.openxmlformats.org/officeDocument/2006/relationships/image" Target="../media/image100.png"/><Relationship Id="rId4" Type="http://schemas.openxmlformats.org/officeDocument/2006/relationships/image" Target="../media/image38.svg"/></Relationships>
</file>

<file path=ppt/slides/_rels/slide7.xml.rels><?xml version="1.0" encoding="UTF-8" standalone="yes"?>
<Relationships xmlns="http://schemas.openxmlformats.org/package/2006/relationships"><Relationship Id="rId3" Type="http://schemas.openxmlformats.org/officeDocument/2006/relationships/hyperlink" Target="https://www.utp.or.jp/book/b302128.html" TargetMode="External"/><Relationship Id="rId7" Type="http://schemas.openxmlformats.org/officeDocument/2006/relationships/hyperlink" Target="https://www.shokabo.co.jp/mybooks/ISBN978-4-7853-3074-3.htm" TargetMode="External"/><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hyperlink" Target="https://www.kspub.co.jp/book/detail/1532809.html" TargetMode="External"/><Relationship Id="rId5" Type="http://schemas.openxmlformats.org/officeDocument/2006/relationships/hyperlink" Target="https://www.tkd-pbl.com/book/b16539.html" TargetMode="External"/><Relationship Id="rId4" Type="http://schemas.openxmlformats.org/officeDocument/2006/relationships/hyperlink" Target="https://www.utp.or.jp/book/b302129.html" TargetMode="External"/></Relationships>
</file>

<file path=ppt/slides/_rels/slide70.xml.rels><?xml version="1.0" encoding="UTF-8" standalone="yes"?>
<Relationships xmlns="http://schemas.openxmlformats.org/package/2006/relationships"><Relationship Id="rId3" Type="http://schemas.openxmlformats.org/officeDocument/2006/relationships/image" Target="../media/image912.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921.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931.png"/></Relationships>
</file>

<file path=ppt/slides/_rels/slide72.xml.rels><?xml version="1.0" encoding="UTF-8" standalone="yes"?>
<Relationships xmlns="http://schemas.openxmlformats.org/package/2006/relationships"><Relationship Id="rId3" Type="http://schemas.openxmlformats.org/officeDocument/2006/relationships/image" Target="../media/image851.png"/><Relationship Id="rId2" Type="http://schemas.openxmlformats.org/officeDocument/2006/relationships/notesSlide" Target="../notesSlides/notesSlide33.xml"/><Relationship Id="rId1" Type="http://schemas.openxmlformats.org/officeDocument/2006/relationships/slideLayout" Target="../slideLayouts/slideLayout4.xml"/><Relationship Id="rId4" Type="http://schemas.openxmlformats.org/officeDocument/2006/relationships/image" Target="../media/image850.png"/></Relationships>
</file>

<file path=ppt/slides/_rels/slide73.xml.rels><?xml version="1.0" encoding="UTF-8" standalone="yes"?>
<Relationships xmlns="http://schemas.openxmlformats.org/package/2006/relationships"><Relationship Id="rId3" Type="http://schemas.openxmlformats.org/officeDocument/2006/relationships/image" Target="../media/image951.png"/><Relationship Id="rId2" Type="http://schemas.openxmlformats.org/officeDocument/2006/relationships/image" Target="../media/image103.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940.png"/><Relationship Id="rId2" Type="http://schemas.openxmlformats.org/officeDocument/2006/relationships/image" Target="../media/image930.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961.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890.png"/></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1001.png"/><Relationship Id="rId2" Type="http://schemas.openxmlformats.org/officeDocument/2006/relationships/notesSlide" Target="../notesSlides/notesSlide36.xml"/><Relationship Id="rId1" Type="http://schemas.openxmlformats.org/officeDocument/2006/relationships/slideLayout" Target="../slideLayouts/slideLayout4.xml"/><Relationship Id="rId4" Type="http://schemas.openxmlformats.org/officeDocument/2006/relationships/image" Target="../media/image911.png"/></Relationships>
</file>

<file path=ppt/slides/_rels/slide78.xml.rels><?xml version="1.0" encoding="UTF-8" standalone="yes"?>
<Relationships xmlns="http://schemas.openxmlformats.org/package/2006/relationships"><Relationship Id="rId3" Type="http://schemas.openxmlformats.org/officeDocument/2006/relationships/image" Target="../media/image1020.png"/><Relationship Id="rId2" Type="http://schemas.openxmlformats.org/officeDocument/2006/relationships/notesSlide" Target="../notesSlides/notesSlide37.xml"/><Relationship Id="rId1" Type="http://schemas.openxmlformats.org/officeDocument/2006/relationships/slideLayout" Target="../slideLayouts/slideLayout4.xml"/><Relationship Id="rId4" Type="http://schemas.openxmlformats.org/officeDocument/2006/relationships/image" Target="../media/image911.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hyperlink" Target="https://zenn.dev/ohno/books/356315a0e6437c" TargetMode="External"/><Relationship Id="rId7" Type="http://schemas.openxmlformats.org/officeDocument/2006/relationships/hyperlink" Target="https://www.hpc.co.jp/chem/software/gaussian/help/" TargetMode="External"/><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hyperlink" Target="https://gaussian.com/techsupport/" TargetMode="External"/><Relationship Id="rId5" Type="http://schemas.openxmlformats.org/officeDocument/2006/relationships/hyperlink" Target="https://www.hpc.co.jp/chem/software/gaussian/book_kakaku/" TargetMode="External"/><Relationship Id="rId4" Type="http://schemas.openxmlformats.org/officeDocument/2006/relationships/hyperlink" Target="https://www.kspub.co.jp/book/detail/1543881.html" TargetMode="External"/></Relationships>
</file>

<file path=ppt/slides/_rels/slide80.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10.xml"/><Relationship Id="rId5" Type="http://schemas.openxmlformats.org/officeDocument/2006/relationships/image" Target="../media/image38.svg"/><Relationship Id="rId4" Type="http://schemas.openxmlformats.org/officeDocument/2006/relationships/image" Target="../media/image37.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106.png"/><Relationship Id="rId1" Type="http://schemas.openxmlformats.org/officeDocument/2006/relationships/slideLayout" Target="../slideLayouts/slideLayout7.xml"/><Relationship Id="rId4" Type="http://schemas.openxmlformats.org/officeDocument/2006/relationships/image" Target="../media/image38.svg"/></Relationships>
</file>

<file path=ppt/slides/_rels/slide83.xml.rels><?xml version="1.0" encoding="UTF-8" standalone="yes"?>
<Relationships xmlns="http://schemas.openxmlformats.org/package/2006/relationships"><Relationship Id="rId2" Type="http://schemas.openxmlformats.org/officeDocument/2006/relationships/image" Target="../media/image990.pn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hyperlink" Target="https://www.crystallography.net/cod/index.php" TargetMode="External"/><Relationship Id="rId7" Type="http://schemas.openxmlformats.org/officeDocument/2006/relationships/hyperlink" Target="https://www.conflex.co.jp/g_gv/pbctut2.htm" TargetMode="External"/><Relationship Id="rId2" Type="http://schemas.openxmlformats.org/officeDocument/2006/relationships/hyperlink" Target="https://www.aflow.org/search/?search=Ga%2C%20N" TargetMode="External"/><Relationship Id="rId1" Type="http://schemas.openxmlformats.org/officeDocument/2006/relationships/slideLayout" Target="../slideLayouts/slideLayout7.xml"/><Relationship Id="rId6" Type="http://schemas.openxmlformats.org/officeDocument/2006/relationships/hyperlink" Target="https://www.watanabe-lab.jp/blog/archives/1982" TargetMode="External"/><Relationship Id="rId5" Type="http://schemas.openxmlformats.org/officeDocument/2006/relationships/hyperlink" Target="https://www.hpc.co.jp/chem/software/gaussian/help/molspec/" TargetMode="External"/><Relationship Id="rId4" Type="http://schemas.openxmlformats.org/officeDocument/2006/relationships/hyperlink" Target="https://gaussian.com/pbc/" TargetMode="External"/></Relationships>
</file>

<file path=ppt/slides/_rels/slide85.xml.rels><?xml version="1.0" encoding="UTF-8" standalone="yes"?>
<Relationships xmlns="http://schemas.openxmlformats.org/package/2006/relationships"><Relationship Id="rId3" Type="http://schemas.openxmlformats.org/officeDocument/2006/relationships/image" Target="../media/image1030.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8" Type="http://schemas.openxmlformats.org/officeDocument/2006/relationships/image" Target="../media/image280.png"/><Relationship Id="rId12" Type="http://schemas.openxmlformats.org/officeDocument/2006/relationships/image" Target="../media/image71.svg"/><Relationship Id="rId7" Type="http://schemas.openxmlformats.org/officeDocument/2006/relationships/image" Target="../media/image270.png"/><Relationship Id="rId2" Type="http://schemas.openxmlformats.org/officeDocument/2006/relationships/notesSlide" Target="../notesSlides/notesSlide39.xml"/><Relationship Id="rId1" Type="http://schemas.openxmlformats.org/officeDocument/2006/relationships/slideLayout" Target="../slideLayouts/slideLayout14.xml"/><Relationship Id="rId11" Type="http://schemas.openxmlformats.org/officeDocument/2006/relationships/image" Target="../media/image70.png"/><Relationship Id="rId6" Type="http://schemas.openxmlformats.org/officeDocument/2006/relationships/image" Target="../media/image260.png"/><Relationship Id="rId5" Type="http://schemas.openxmlformats.org/officeDocument/2006/relationships/image" Target="../media/image570.png"/><Relationship Id="rId15" Type="http://schemas.openxmlformats.org/officeDocument/2006/relationships/image" Target="../media/image1040.png"/><Relationship Id="rId10" Type="http://schemas.openxmlformats.org/officeDocument/2006/relationships/image" Target="../media/image620.png"/><Relationship Id="rId9" Type="http://schemas.openxmlformats.org/officeDocument/2006/relationships/image" Target="../media/image290.png"/><Relationship Id="rId14" Type="http://schemas.openxmlformats.org/officeDocument/2006/relationships/image" Target="../media/image320.png"/></Relationships>
</file>

<file path=ppt/slides/_rels/slide87.xml.rels><?xml version="1.0" encoding="UTF-8" standalone="yes"?>
<Relationships xmlns="http://schemas.openxmlformats.org/package/2006/relationships"><Relationship Id="rId8" Type="http://schemas.openxmlformats.org/officeDocument/2006/relationships/image" Target="../media/image370.png"/><Relationship Id="rId3" Type="http://schemas.openxmlformats.org/officeDocument/2006/relationships/image" Target="../media/image960.png"/><Relationship Id="rId7" Type="http://schemas.openxmlformats.org/officeDocument/2006/relationships/image" Target="../media/image360.png"/><Relationship Id="rId2" Type="http://schemas.openxmlformats.org/officeDocument/2006/relationships/notesSlide" Target="../notesSlides/notesSlide40.xml"/><Relationship Id="rId1" Type="http://schemas.openxmlformats.org/officeDocument/2006/relationships/slideLayout" Target="../slideLayouts/slideLayout5.xml"/><Relationship Id="rId6" Type="http://schemas.openxmlformats.org/officeDocument/2006/relationships/image" Target="../media/image351.png"/><Relationship Id="rId5" Type="http://schemas.openxmlformats.org/officeDocument/2006/relationships/image" Target="../media/image108.svg"/><Relationship Id="rId10" Type="http://schemas.openxmlformats.org/officeDocument/2006/relationships/image" Target="../media/image320.png"/><Relationship Id="rId4" Type="http://schemas.openxmlformats.org/officeDocument/2006/relationships/image" Target="../media/image107.png"/><Relationship Id="rId9" Type="http://schemas.openxmlformats.org/officeDocument/2006/relationships/image" Target="../media/image380.png"/></Relationships>
</file>

<file path=ppt/slides/_rels/slide88.xml.rels><?xml version="1.0" encoding="UTF-8" standalone="yes"?>
<Relationships xmlns="http://schemas.openxmlformats.org/package/2006/relationships"><Relationship Id="rId3" Type="http://schemas.openxmlformats.org/officeDocument/2006/relationships/image" Target="../media/image1070.png"/><Relationship Id="rId2" Type="http://schemas.openxmlformats.org/officeDocument/2006/relationships/notesSlide" Target="../notesSlides/notesSlide41.xml"/><Relationship Id="rId1" Type="http://schemas.openxmlformats.org/officeDocument/2006/relationships/slideLayout" Target="../slideLayouts/slideLayout7.xml"/><Relationship Id="rId5" Type="http://schemas.openxmlformats.org/officeDocument/2006/relationships/image" Target="../media/image110.svg"/><Relationship Id="rId4" Type="http://schemas.openxmlformats.org/officeDocument/2006/relationships/image" Target="../media/image109.png"/></Relationships>
</file>

<file path=ppt/slides/_rels/slide89.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8" Type="http://schemas.openxmlformats.org/officeDocument/2006/relationships/image" Target="../media/image38.svg"/><Relationship Id="rId3" Type="http://schemas.openxmlformats.org/officeDocument/2006/relationships/image" Target="../media/image112.png"/><Relationship Id="rId7" Type="http://schemas.openxmlformats.org/officeDocument/2006/relationships/image" Target="../media/image37.png"/><Relationship Id="rId2" Type="http://schemas.openxmlformats.org/officeDocument/2006/relationships/notesSlide" Target="../notesSlides/notesSlide44.xml"/><Relationship Id="rId1" Type="http://schemas.openxmlformats.org/officeDocument/2006/relationships/slideLayout" Target="../slideLayouts/slideLayout21.xml"/><Relationship Id="rId6" Type="http://schemas.openxmlformats.org/officeDocument/2006/relationships/image" Target="../media/image115.png"/><Relationship Id="rId5" Type="http://schemas.openxmlformats.org/officeDocument/2006/relationships/image" Target="../media/image114.png"/><Relationship Id="rId4" Type="http://schemas.openxmlformats.org/officeDocument/2006/relationships/image" Target="../media/image113.png"/></Relationships>
</file>

<file path=ppt/slides/_rels/slide92.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45.xml"/><Relationship Id="rId1" Type="http://schemas.openxmlformats.org/officeDocument/2006/relationships/slideLayout" Target="../slideLayouts/slideLayout10.xml"/><Relationship Id="rId6" Type="http://schemas.openxmlformats.org/officeDocument/2006/relationships/image" Target="../media/image119.svg"/><Relationship Id="rId5" Type="http://schemas.openxmlformats.org/officeDocument/2006/relationships/image" Target="../media/image118.png"/><Relationship Id="rId4" Type="http://schemas.openxmlformats.org/officeDocument/2006/relationships/image" Target="../media/image117.svg"/></Relationships>
</file>

<file path=ppt/slides/_rels/slide93.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94.xml.rels><?xml version="1.0" encoding="UTF-8" standalone="yes"?>
<Relationships xmlns="http://schemas.openxmlformats.org/package/2006/relationships"><Relationship Id="rId8" Type="http://schemas.openxmlformats.org/officeDocument/2006/relationships/image" Target="../media/image1260.png"/><Relationship Id="rId3" Type="http://schemas.openxmlformats.org/officeDocument/2006/relationships/image" Target="../media/image122.png"/><Relationship Id="rId7" Type="http://schemas.openxmlformats.org/officeDocument/2006/relationships/image" Target="../media/image126.svg"/><Relationship Id="rId2" Type="http://schemas.openxmlformats.org/officeDocument/2006/relationships/image" Target="../media/image120.png"/><Relationship Id="rId1" Type="http://schemas.openxmlformats.org/officeDocument/2006/relationships/slideLayout" Target="../slideLayouts/slideLayout21.xml"/><Relationship Id="rId6" Type="http://schemas.openxmlformats.org/officeDocument/2006/relationships/image" Target="../media/image125.png"/><Relationship Id="rId5" Type="http://schemas.openxmlformats.org/officeDocument/2006/relationships/image" Target="../media/image124.svg"/><Relationship Id="rId4" Type="http://schemas.openxmlformats.org/officeDocument/2006/relationships/image" Target="../media/image123.png"/></Relationships>
</file>

<file path=ppt/slides/_rels/slide95.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9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127.png"/><Relationship Id="rId1" Type="http://schemas.openxmlformats.org/officeDocument/2006/relationships/slideLayout" Target="../slideLayouts/slideLayout7.xml"/><Relationship Id="rId5" Type="http://schemas.openxmlformats.org/officeDocument/2006/relationships/image" Target="../media/image129.png"/><Relationship Id="rId4" Type="http://schemas.openxmlformats.org/officeDocument/2006/relationships/image" Target="../media/image38.svg"/></Relationships>
</file>

<file path=ppt/slides/_rels/slide97.xml.rels><?xml version="1.0" encoding="UTF-8" standalone="yes"?>
<Relationships xmlns="http://schemas.openxmlformats.org/package/2006/relationships"><Relationship Id="rId8" Type="http://schemas.openxmlformats.org/officeDocument/2006/relationships/image" Target="../media/image136.png"/><Relationship Id="rId3" Type="http://schemas.openxmlformats.org/officeDocument/2006/relationships/image" Target="../media/image130.png"/><Relationship Id="rId7" Type="http://schemas.openxmlformats.org/officeDocument/2006/relationships/image" Target="../media/image135.svg"/><Relationship Id="rId2" Type="http://schemas.openxmlformats.org/officeDocument/2006/relationships/notesSlide" Target="../notesSlides/notesSlide48.xml"/><Relationship Id="rId1" Type="http://schemas.openxmlformats.org/officeDocument/2006/relationships/slideLayout" Target="../slideLayouts/slideLayout13.xml"/><Relationship Id="rId6" Type="http://schemas.openxmlformats.org/officeDocument/2006/relationships/image" Target="../media/image134.png"/><Relationship Id="rId5" Type="http://schemas.openxmlformats.org/officeDocument/2006/relationships/image" Target="../media/image133.png"/><Relationship Id="rId4" Type="http://schemas.openxmlformats.org/officeDocument/2006/relationships/image" Target="../media/image132.png"/><Relationship Id="rId9" Type="http://schemas.openxmlformats.org/officeDocument/2006/relationships/image" Target="../media/image137.svg"/></Relationships>
</file>

<file path=ppt/slides/_rels/slide98.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image" Target="../media/image139.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6EC810-705C-98A6-DFD5-9ED4D75249DD}"/>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0D57A688-6B3D-388D-C193-A59392E3C289}"/>
              </a:ext>
            </a:extLst>
          </p:cNvPr>
          <p:cNvSpPr>
            <a:spLocks noGrp="1"/>
          </p:cNvSpPr>
          <p:nvPr>
            <p:ph type="ctrTitle"/>
          </p:nvPr>
        </p:nvSpPr>
        <p:spPr>
          <a:xfrm>
            <a:off x="579288" y="2283750"/>
            <a:ext cx="8399173" cy="576000"/>
          </a:xfrm>
        </p:spPr>
        <p:txBody>
          <a:bodyPr anchor="b"/>
          <a:lstStyle/>
          <a:p>
            <a:r>
              <a:rPr lang="en-US" altLang="ja-JP" sz="3700" dirty="0"/>
              <a:t>Gaussian</a:t>
            </a:r>
            <a:r>
              <a:rPr lang="ja-JP" altLang="en-US" sz="3700" dirty="0"/>
              <a:t>講習会 </a:t>
            </a:r>
            <a:r>
              <a:rPr lang="en-US" altLang="ja-JP" sz="3700" dirty="0"/>
              <a:t>2024</a:t>
            </a:r>
            <a:endParaRPr lang="en-US" altLang="ja-JP" sz="3700" baseline="30000" dirty="0"/>
          </a:p>
        </p:txBody>
      </p:sp>
      <p:sp>
        <p:nvSpPr>
          <p:cNvPr id="4" name="字幕 2">
            <a:extLst>
              <a:ext uri="{FF2B5EF4-FFF2-40B4-BE49-F238E27FC236}">
                <a16:creationId xmlns:a16="http://schemas.microsoft.com/office/drawing/2014/main" id="{944D79BD-07AA-CFFC-2820-ABA99B28C235}"/>
              </a:ext>
            </a:extLst>
          </p:cNvPr>
          <p:cNvSpPr>
            <a:spLocks noGrp="1"/>
          </p:cNvSpPr>
          <p:nvPr>
            <p:ph type="subTitle" idx="1"/>
          </p:nvPr>
        </p:nvSpPr>
        <p:spPr>
          <a:xfrm>
            <a:off x="579438" y="3148013"/>
            <a:ext cx="7812087" cy="1995487"/>
          </a:xfrm>
        </p:spPr>
        <p:txBody>
          <a:bodyPr>
            <a:normAutofit/>
          </a:bodyPr>
          <a:lstStyle/>
          <a:p>
            <a:pPr>
              <a:tabLst>
                <a:tab pos="541338" algn="l"/>
              </a:tabLst>
            </a:pPr>
            <a:r>
              <a:rPr lang="ja-JP" altLang="en-US" b="1" dirty="0"/>
              <a:t>日時</a:t>
            </a:r>
            <a:r>
              <a:rPr lang="en-US" altLang="ja-JP" dirty="0"/>
              <a:t> 	2024</a:t>
            </a:r>
            <a:r>
              <a:rPr lang="ja-JP" altLang="en-US" dirty="0"/>
              <a:t>年</a:t>
            </a:r>
            <a:r>
              <a:rPr lang="en-US" altLang="ja-JP" dirty="0"/>
              <a:t>2</a:t>
            </a:r>
            <a:r>
              <a:rPr lang="ja-JP" altLang="en-US" dirty="0"/>
              <a:t>月</a:t>
            </a:r>
            <a:r>
              <a:rPr lang="en-US" altLang="ja-JP" dirty="0"/>
              <a:t>19</a:t>
            </a:r>
            <a:r>
              <a:rPr lang="ja-JP" altLang="en-US" dirty="0"/>
              <a:t>日</a:t>
            </a:r>
            <a:r>
              <a:rPr lang="en-US" altLang="ja-JP" dirty="0"/>
              <a:t>(</a:t>
            </a:r>
            <a:r>
              <a:rPr lang="ja-JP" altLang="en-US" dirty="0"/>
              <a:t>月</a:t>
            </a:r>
            <a:r>
              <a:rPr lang="en-US" altLang="ja-JP" dirty="0"/>
              <a:t>), 2</a:t>
            </a:r>
            <a:r>
              <a:rPr lang="ja-JP" altLang="en-US" dirty="0"/>
              <a:t>月</a:t>
            </a:r>
            <a:r>
              <a:rPr lang="en-US" altLang="ja-JP" dirty="0"/>
              <a:t>20</a:t>
            </a:r>
            <a:r>
              <a:rPr lang="ja-JP" altLang="en-US" dirty="0"/>
              <a:t>日</a:t>
            </a:r>
            <a:r>
              <a:rPr lang="en-US" altLang="ja-JP" dirty="0"/>
              <a:t>(</a:t>
            </a:r>
            <a:r>
              <a:rPr lang="ja-JP" altLang="en-US" dirty="0"/>
              <a:t>火</a:t>
            </a:r>
            <a:r>
              <a:rPr lang="en-US" altLang="ja-JP" dirty="0"/>
              <a:t>) 13:00</a:t>
            </a:r>
            <a:r>
              <a:rPr lang="ja-JP" altLang="en-US" dirty="0"/>
              <a:t>～</a:t>
            </a:r>
            <a:r>
              <a:rPr lang="en-US" altLang="ja-JP" dirty="0"/>
              <a:t>17:00</a:t>
            </a:r>
          </a:p>
          <a:p>
            <a:pPr>
              <a:tabLst>
                <a:tab pos="541338" algn="l"/>
              </a:tabLst>
            </a:pPr>
            <a:r>
              <a:rPr lang="ja-JP" altLang="en-US" b="1" dirty="0"/>
              <a:t>会場</a:t>
            </a:r>
            <a:r>
              <a:rPr lang="en-US" altLang="ja-JP" dirty="0"/>
              <a:t>	</a:t>
            </a:r>
            <a:r>
              <a:rPr lang="ja-JP" altLang="en-US" dirty="0"/>
              <a:t>横浜市立大学 金沢八景キャンパス 情報実習室</a:t>
            </a:r>
            <a:r>
              <a:rPr lang="en-US" altLang="ja-JP" dirty="0"/>
              <a:t>A</a:t>
            </a:r>
          </a:p>
          <a:p>
            <a:pPr>
              <a:tabLst>
                <a:tab pos="541338" algn="l"/>
              </a:tabLst>
            </a:pPr>
            <a:r>
              <a:rPr lang="ja-JP" altLang="en-US" b="1" dirty="0"/>
              <a:t>主催</a:t>
            </a:r>
            <a:r>
              <a:rPr lang="en-US" altLang="ja-JP" dirty="0"/>
              <a:t>	</a:t>
            </a:r>
            <a:r>
              <a:rPr lang="ja-JP" altLang="en-US" dirty="0"/>
              <a:t>量子物理化学研究室</a:t>
            </a:r>
          </a:p>
          <a:p>
            <a:pPr>
              <a:tabLst>
                <a:tab pos="541338" algn="l"/>
              </a:tabLst>
            </a:pPr>
            <a:r>
              <a:rPr lang="ja-JP" altLang="en-US" b="1" dirty="0"/>
              <a:t>講師</a:t>
            </a:r>
            <a:r>
              <a:rPr lang="en-US" altLang="ja-JP" dirty="0"/>
              <a:t>	</a:t>
            </a:r>
            <a:r>
              <a:rPr lang="ja-JP" altLang="en-US" dirty="0"/>
              <a:t>大野 周平 </a:t>
            </a:r>
            <a:r>
              <a:rPr lang="en-US" altLang="ja-JP" dirty="0"/>
              <a:t>(D1), </a:t>
            </a:r>
            <a:r>
              <a:rPr lang="ja-JP" altLang="en-US" dirty="0"/>
              <a:t>高桑 美央 </a:t>
            </a:r>
            <a:r>
              <a:rPr lang="en-US" altLang="ja-JP" dirty="0"/>
              <a:t>(M2)</a:t>
            </a:r>
          </a:p>
          <a:p>
            <a:pPr>
              <a:tabLst>
                <a:tab pos="541338" algn="l"/>
              </a:tabLst>
            </a:pPr>
            <a:r>
              <a:rPr lang="ja-JP" altLang="en-US" b="1" dirty="0"/>
              <a:t>監修</a:t>
            </a:r>
            <a:r>
              <a:rPr lang="en-US" altLang="ja-JP" dirty="0"/>
              <a:t>	</a:t>
            </a:r>
            <a:r>
              <a:rPr lang="ja-JP" altLang="en-US" dirty="0"/>
              <a:t>立川 仁典 </a:t>
            </a:r>
            <a:r>
              <a:rPr lang="en-US" altLang="ja-JP" dirty="0"/>
              <a:t>(</a:t>
            </a:r>
            <a:r>
              <a:rPr lang="ja-JP" altLang="en-US" dirty="0"/>
              <a:t>教授</a:t>
            </a:r>
            <a:r>
              <a:rPr lang="en-US" altLang="ja-JP" dirty="0"/>
              <a:t>)</a:t>
            </a:r>
          </a:p>
        </p:txBody>
      </p:sp>
    </p:spTree>
    <p:extLst>
      <p:ext uri="{BB962C8B-B14F-4D97-AF65-F5344CB8AC3E}">
        <p14:creationId xmlns:p14="http://schemas.microsoft.com/office/powerpoint/2010/main" val="12563454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D1AB6A3-C5DF-BADB-4FF5-235064EFFBF4}"/>
              </a:ext>
            </a:extLst>
          </p:cNvPr>
          <p:cNvSpPr>
            <a:spLocks noGrp="1"/>
          </p:cNvSpPr>
          <p:nvPr>
            <p:ph type="title"/>
          </p:nvPr>
        </p:nvSpPr>
        <p:spPr/>
        <p:txBody>
          <a:bodyPr/>
          <a:lstStyle/>
          <a:p>
            <a:r>
              <a:rPr kumimoji="1" lang="ja-JP" altLang="en-US" dirty="0"/>
              <a:t>インプットファイルの比較</a:t>
            </a:r>
          </a:p>
        </p:txBody>
      </p:sp>
      <p:sp>
        <p:nvSpPr>
          <p:cNvPr id="5" name="スライド番号プレースホルダー 4">
            <a:extLst>
              <a:ext uri="{FF2B5EF4-FFF2-40B4-BE49-F238E27FC236}">
                <a16:creationId xmlns:a16="http://schemas.microsoft.com/office/drawing/2014/main" id="{CCF66AC5-3785-74E7-53EC-6A8B5BBF30D5}"/>
              </a:ext>
            </a:extLst>
          </p:cNvPr>
          <p:cNvSpPr>
            <a:spLocks noGrp="1"/>
          </p:cNvSpPr>
          <p:nvPr>
            <p:ph type="sldNum" sz="quarter" idx="12"/>
          </p:nvPr>
        </p:nvSpPr>
        <p:spPr/>
        <p:txBody>
          <a:bodyPr/>
          <a:lstStyle/>
          <a:p>
            <a:fld id="{44CC7441-4F6D-4D99-AEAC-28C0433C7008}" type="slidenum">
              <a:rPr kumimoji="1" lang="ja-JP" altLang="en-US" smtClean="0"/>
              <a:pPr/>
              <a:t>9</a:t>
            </a:fld>
            <a:endParaRPr kumimoji="1" lang="ja-JP" altLang="en-US" dirty="0"/>
          </a:p>
        </p:txBody>
      </p:sp>
      <p:sp>
        <p:nvSpPr>
          <p:cNvPr id="7" name="テキスト プレースホルダー 6">
            <a:extLst>
              <a:ext uri="{FF2B5EF4-FFF2-40B4-BE49-F238E27FC236}">
                <a16:creationId xmlns:a16="http://schemas.microsoft.com/office/drawing/2014/main" id="{F556F15C-1A0A-F4B9-DC3C-58121C58FAF4}"/>
              </a:ext>
            </a:extLst>
          </p:cNvPr>
          <p:cNvSpPr>
            <a:spLocks noGrp="1"/>
          </p:cNvSpPr>
          <p:nvPr>
            <p:ph type="body" sz="quarter" idx="13"/>
          </p:nvPr>
        </p:nvSpPr>
        <p:spPr/>
        <p:txBody>
          <a:bodyPr/>
          <a:lstStyle/>
          <a:p>
            <a:endParaRPr lang="ja-JP" altLang="en-US" dirty="0"/>
          </a:p>
        </p:txBody>
      </p:sp>
      <mc:AlternateContent xmlns:mc="http://schemas.openxmlformats.org/markup-compatibility/2006" xmlns:a14="http://schemas.microsoft.com/office/drawing/2010/main">
        <mc:Choice Requires="a14">
          <p:sp>
            <p:nvSpPr>
              <p:cNvPr id="10" name="コンテンツ プレースホルダー 9">
                <a:extLst>
                  <a:ext uri="{FF2B5EF4-FFF2-40B4-BE49-F238E27FC236}">
                    <a16:creationId xmlns:a16="http://schemas.microsoft.com/office/drawing/2014/main" id="{C4D53574-F22D-BDAE-5160-E5D6E028423A}"/>
                  </a:ext>
                </a:extLst>
              </p:cNvPr>
              <p:cNvSpPr>
                <a:spLocks noGrp="1"/>
              </p:cNvSpPr>
              <p:nvPr>
                <p:ph idx="16"/>
              </p:nvPr>
            </p:nvSpPr>
            <p:spPr>
              <a:xfrm>
                <a:off x="468000" y="3859262"/>
                <a:ext cx="8208000" cy="816236"/>
              </a:xfrm>
            </p:spPr>
            <p:txBody>
              <a:bodyPr/>
              <a:lstStyle/>
              <a:p>
                <a:pPr marL="269875" indent="-269875"/>
                <a:r>
                  <a:rPr lang="ja-JP" altLang="en-US" dirty="0"/>
                  <a:t>➡</a:t>
                </a:r>
                <a:r>
                  <a:rPr lang="en-US" altLang="ja-JP" dirty="0"/>
                  <a:t>	</a:t>
                </a:r>
                <a:r>
                  <a:rPr lang="ja-JP" altLang="en-US" dirty="0"/>
                  <a:t>上記は</a:t>
                </a:r>
                <a:r>
                  <a:rPr lang="en-US" altLang="ja-JP" dirty="0"/>
                  <a:t>H</a:t>
                </a:r>
                <a:r>
                  <a:rPr lang="ja-JP" altLang="en-US" dirty="0"/>
                  <a:t>₂の</a:t>
                </a:r>
                <a14:m>
                  <m:oMath xmlns:m="http://schemas.openxmlformats.org/officeDocument/2006/math">
                    <m:r>
                      <a:rPr lang="en-US" altLang="ja-JP" b="0" i="1" dirty="0" smtClean="0">
                        <a:latin typeface="Cambria Math" panose="02040503050406030204" pitchFamily="18" charset="0"/>
                      </a:rPr>
                      <m:t>𝑅</m:t>
                    </m:r>
                    <m:r>
                      <a:rPr lang="en-US" altLang="ja-JP" b="0" i="1" dirty="0" smtClean="0">
                        <a:latin typeface="Cambria Math" panose="02040503050406030204" pitchFamily="18" charset="0"/>
                      </a:rPr>
                      <m:t>=1.4 </m:t>
                    </m:r>
                    <m:sSub>
                      <m:sSubPr>
                        <m:ctrlPr>
                          <a:rPr lang="en-US" altLang="ja-JP" b="0" i="1" dirty="0" smtClean="0">
                            <a:latin typeface="Cambria Math" panose="02040503050406030204" pitchFamily="18" charset="0"/>
                          </a:rPr>
                        </m:ctrlPr>
                      </m:sSubPr>
                      <m:e>
                        <m:r>
                          <a:rPr lang="en-US" altLang="ja-JP" b="0" i="1" dirty="0" smtClean="0">
                            <a:latin typeface="Cambria Math" panose="02040503050406030204" pitchFamily="18" charset="0"/>
                          </a:rPr>
                          <m:t>𝑎</m:t>
                        </m:r>
                      </m:e>
                      <m:sub>
                        <m:r>
                          <a:rPr lang="en-US" altLang="ja-JP" b="0" i="1" dirty="0" smtClean="0">
                            <a:latin typeface="Cambria Math" panose="02040503050406030204" pitchFamily="18" charset="0"/>
                          </a:rPr>
                          <m:t>0</m:t>
                        </m:r>
                      </m:sub>
                    </m:sSub>
                  </m:oMath>
                </a14:m>
                <a:r>
                  <a:rPr lang="ja-JP" altLang="en-US" dirty="0"/>
                  <a:t>の計算例</a:t>
                </a:r>
                <a:r>
                  <a:rPr lang="en-US" altLang="ja-JP" dirty="0"/>
                  <a:t>.</a:t>
                </a:r>
                <a:r>
                  <a:rPr lang="ja-JP" altLang="en-US" dirty="0"/>
                  <a:t> いずれのソフトウェアでも</a:t>
                </a:r>
                <a:br>
                  <a:rPr lang="en-US" altLang="ja-JP" dirty="0"/>
                </a:br>
                <a:r>
                  <a:rPr lang="ja-JP" altLang="en-US" dirty="0"/>
                  <a:t>ジョブタイプ</a:t>
                </a:r>
                <a:r>
                  <a:rPr lang="en-US" altLang="ja-JP" dirty="0"/>
                  <a:t>, </a:t>
                </a:r>
                <a:r>
                  <a:rPr lang="ja-JP" altLang="en-US" dirty="0"/>
                  <a:t>手法</a:t>
                </a:r>
                <a:r>
                  <a:rPr lang="en-US" altLang="ja-JP" dirty="0"/>
                  <a:t>, </a:t>
                </a:r>
                <a:r>
                  <a:rPr lang="ja-JP" altLang="en-US" dirty="0"/>
                  <a:t>基底関数</a:t>
                </a:r>
                <a:r>
                  <a:rPr lang="en-US" altLang="ja-JP" dirty="0"/>
                  <a:t>, </a:t>
                </a:r>
                <a:r>
                  <a:rPr lang="ja-JP" altLang="en-US" dirty="0"/>
                  <a:t>多重度</a:t>
                </a:r>
                <a:r>
                  <a:rPr lang="en-US" altLang="ja-JP" dirty="0"/>
                  <a:t>, </a:t>
                </a:r>
                <a:r>
                  <a:rPr lang="ja-JP" altLang="en-US" dirty="0"/>
                  <a:t>電荷</a:t>
                </a:r>
                <a:r>
                  <a:rPr lang="en-US" altLang="ja-JP" dirty="0"/>
                  <a:t>, </a:t>
                </a:r>
                <a:r>
                  <a:rPr lang="ja-JP" altLang="en-US" dirty="0"/>
                  <a:t>分子構造を入力する</a:t>
                </a:r>
                <a:r>
                  <a:rPr lang="en-US" altLang="ja-JP" dirty="0"/>
                  <a:t>.</a:t>
                </a:r>
                <a:br>
                  <a:rPr lang="en-US" altLang="ja-JP" dirty="0"/>
                </a:br>
                <a:r>
                  <a:rPr lang="ja-JP" altLang="en-US" dirty="0"/>
                  <a:t>今回扱う手法では</a:t>
                </a:r>
                <a:r>
                  <a:rPr lang="en-US" altLang="ja-JP" dirty="0"/>
                  <a:t>, </a:t>
                </a:r>
                <a:r>
                  <a:rPr lang="ja-JP" altLang="en-US" dirty="0"/>
                  <a:t>結合の情報などはインプットに含まれない</a:t>
                </a:r>
                <a:r>
                  <a:rPr lang="en-US" altLang="ja-JP" dirty="0"/>
                  <a:t>. </a:t>
                </a:r>
                <a:endParaRPr lang="ja-JP" altLang="en-US" dirty="0"/>
              </a:p>
            </p:txBody>
          </p:sp>
        </mc:Choice>
        <mc:Fallback xmlns="">
          <p:sp>
            <p:nvSpPr>
              <p:cNvPr id="10" name="コンテンツ プレースホルダー 9">
                <a:extLst>
                  <a:ext uri="{FF2B5EF4-FFF2-40B4-BE49-F238E27FC236}">
                    <a16:creationId xmlns:a16="http://schemas.microsoft.com/office/drawing/2014/main" id="{C4D53574-F22D-BDAE-5160-E5D6E028423A}"/>
                  </a:ext>
                </a:extLst>
              </p:cNvPr>
              <p:cNvSpPr>
                <a:spLocks noGrp="1" noRot="1" noChangeAspect="1" noMove="1" noResize="1" noEditPoints="1" noAdjustHandles="1" noChangeArrowheads="1" noChangeShapeType="1" noTextEdit="1"/>
              </p:cNvSpPr>
              <p:nvPr>
                <p:ph idx="16"/>
              </p:nvPr>
            </p:nvSpPr>
            <p:spPr>
              <a:xfrm>
                <a:off x="468000" y="3859262"/>
                <a:ext cx="8208000" cy="816236"/>
              </a:xfrm>
              <a:blipFill>
                <a:blip r:embed="rId2"/>
                <a:stretch>
                  <a:fillRect b="-3731"/>
                </a:stretch>
              </a:blipFill>
            </p:spPr>
            <p:txBody>
              <a:bodyPr/>
              <a:lstStyle/>
              <a:p>
                <a:r>
                  <a:rPr lang="ja-JP" altLang="en-US">
                    <a:noFill/>
                  </a:rPr>
                  <a:t> </a:t>
                </a:r>
              </a:p>
            </p:txBody>
          </p:sp>
        </mc:Fallback>
      </mc:AlternateContent>
      <p:graphicFrame>
        <p:nvGraphicFramePr>
          <p:cNvPr id="13" name="コンテンツ プレースホルダー 10">
            <a:extLst>
              <a:ext uri="{FF2B5EF4-FFF2-40B4-BE49-F238E27FC236}">
                <a16:creationId xmlns:a16="http://schemas.microsoft.com/office/drawing/2014/main" id="{3D5E51E7-F968-F956-3634-1BBA71FA15FC}"/>
              </a:ext>
            </a:extLst>
          </p:cNvPr>
          <p:cNvGraphicFramePr>
            <a:graphicFrameLocks noGrp="1"/>
          </p:cNvGraphicFramePr>
          <p:nvPr>
            <p:ph idx="15"/>
          </p:nvPr>
        </p:nvGraphicFramePr>
        <p:xfrm>
          <a:off x="5940425" y="842963"/>
          <a:ext cx="2664000" cy="3928020"/>
        </p:xfrm>
        <a:graphic>
          <a:graphicData uri="http://schemas.openxmlformats.org/drawingml/2006/table">
            <a:tbl>
              <a:tblPr>
                <a:tableStyleId>{5C22544A-7EE6-4342-B048-85BDC9FD1C3A}</a:tableStyleId>
              </a:tblPr>
              <a:tblGrid>
                <a:gridCol w="2664000">
                  <a:extLst>
                    <a:ext uri="{9D8B030D-6E8A-4147-A177-3AD203B41FA5}">
                      <a16:colId xmlns:a16="http://schemas.microsoft.com/office/drawing/2014/main" val="2371443294"/>
                    </a:ext>
                  </a:extLst>
                </a:gridCol>
              </a:tblGrid>
              <a:tr h="370840">
                <a:tc>
                  <a:txBody>
                    <a:bodyPr/>
                    <a:lstStyle/>
                    <a:p>
                      <a:r>
                        <a:rPr kumimoji="1" lang="en-US" altLang="ja-JP" sz="1300" b="1" dirty="0">
                          <a:solidFill>
                            <a:schemeClr val="tx2"/>
                          </a:solidFill>
                        </a:rPr>
                        <a:t>GAMESS (2021 R2 P2)</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dirty="0">
                          <a:solidFill>
                            <a:schemeClr val="tx2"/>
                          </a:solidFill>
                        </a:rPr>
                        <a:t>examples/software/</a:t>
                      </a:r>
                      <a:r>
                        <a:rPr kumimoji="1" lang="en-US" altLang="ja-JP" sz="1050" b="0" dirty="0" err="1">
                          <a:solidFill>
                            <a:schemeClr val="tx2"/>
                          </a:solidFill>
                        </a:rPr>
                        <a:t>gamess.inp</a:t>
                      </a:r>
                      <a:endParaRPr kumimoji="1" lang="ja-JP" altLang="en-US" sz="1050" b="0" dirty="0">
                        <a:solidFill>
                          <a:schemeClr val="tx2"/>
                        </a:solidFill>
                      </a:endParaRPr>
                    </a:p>
                  </a:txBody>
                  <a:tcPr marL="72000" marR="72000" marT="72000" marB="72000">
                    <a:lnL w="12700" cmpd="sng">
                      <a:noFill/>
                    </a:lnL>
                    <a:lnR w="12700" cmpd="sng">
                      <a:noFill/>
                    </a:lnR>
                    <a:lnT w="12700" cmpd="sng">
                      <a:noFill/>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55914175"/>
                  </a:ext>
                </a:extLst>
              </a:tr>
              <a:tr h="370840">
                <a:tc>
                  <a:txBody>
                    <a:bodyPr/>
                    <a:lstStyle/>
                    <a:p>
                      <a:r>
                        <a:rPr kumimoji="1" lang="en-US" altLang="ja-JP" sz="1100" dirty="0">
                          <a:solidFill>
                            <a:srgbClr val="CCCCCC"/>
                          </a:solidFill>
                        </a:rPr>
                        <a:t> $</a:t>
                      </a:r>
                      <a:r>
                        <a:rPr kumimoji="1" lang="en-US" altLang="ja-JP" sz="1100" dirty="0" err="1">
                          <a:solidFill>
                            <a:srgbClr val="CCCCCC"/>
                          </a:solidFill>
                        </a:rPr>
                        <a:t>contrl</a:t>
                      </a:r>
                      <a:endParaRPr kumimoji="1" lang="en-US" altLang="ja-JP" sz="1100" dirty="0">
                        <a:solidFill>
                          <a:srgbClr val="CCCCCC"/>
                        </a:solidFill>
                      </a:endParaRPr>
                    </a:p>
                    <a:p>
                      <a:r>
                        <a:rPr kumimoji="1" lang="en-US" altLang="ja-JP" sz="1100" dirty="0">
                          <a:solidFill>
                            <a:srgbClr val="CCCCCC"/>
                          </a:solidFill>
                        </a:rPr>
                        <a:t>  </a:t>
                      </a:r>
                      <a:r>
                        <a:rPr kumimoji="1" lang="en-US" altLang="ja-JP" sz="1100" dirty="0" err="1">
                          <a:solidFill>
                            <a:srgbClr val="CCCCCC"/>
                          </a:solidFill>
                        </a:rPr>
                        <a:t>runtyp</a:t>
                      </a:r>
                      <a:r>
                        <a:rPr kumimoji="1" lang="en-US" altLang="ja-JP" sz="1100" dirty="0">
                          <a:solidFill>
                            <a:srgbClr val="CCCCCC"/>
                          </a:solidFill>
                        </a:rPr>
                        <a:t>=energy </a:t>
                      </a:r>
                      <a:r>
                        <a:rPr kumimoji="1" lang="en-US" altLang="ja-JP" sz="1100" dirty="0" err="1">
                          <a:solidFill>
                            <a:srgbClr val="CCCCCC"/>
                          </a:solidFill>
                        </a:rPr>
                        <a:t>scftyp</a:t>
                      </a:r>
                      <a:r>
                        <a:rPr kumimoji="1" lang="en-US" altLang="ja-JP" sz="1100" dirty="0">
                          <a:solidFill>
                            <a:srgbClr val="CCCCCC"/>
                          </a:solidFill>
                        </a:rPr>
                        <a:t>=</a:t>
                      </a:r>
                      <a:r>
                        <a:rPr kumimoji="1" lang="en-US" altLang="ja-JP" sz="1100" dirty="0" err="1">
                          <a:solidFill>
                            <a:srgbClr val="CCCCCC"/>
                          </a:solidFill>
                        </a:rPr>
                        <a:t>rhf</a:t>
                      </a:r>
                      <a:endParaRPr kumimoji="1" lang="en-US" altLang="ja-JP" sz="1100" dirty="0">
                        <a:solidFill>
                          <a:srgbClr val="CCCCCC"/>
                        </a:solidFill>
                      </a:endParaRPr>
                    </a:p>
                    <a:p>
                      <a:r>
                        <a:rPr kumimoji="1" lang="en-US" altLang="ja-JP" sz="1100" dirty="0">
                          <a:solidFill>
                            <a:srgbClr val="CCCCCC"/>
                          </a:solidFill>
                        </a:rPr>
                        <a:t>  </a:t>
                      </a:r>
                      <a:r>
                        <a:rPr kumimoji="1" lang="en-US" altLang="ja-JP" sz="1100" dirty="0" err="1">
                          <a:solidFill>
                            <a:srgbClr val="CCCCCC"/>
                          </a:solidFill>
                        </a:rPr>
                        <a:t>icharg</a:t>
                      </a:r>
                      <a:r>
                        <a:rPr kumimoji="1" lang="en-US" altLang="ja-JP" sz="1100" dirty="0">
                          <a:solidFill>
                            <a:srgbClr val="CCCCCC"/>
                          </a:solidFill>
                        </a:rPr>
                        <a:t>=0 </a:t>
                      </a:r>
                      <a:r>
                        <a:rPr kumimoji="1" lang="en-US" altLang="ja-JP" sz="1100" dirty="0" err="1">
                          <a:solidFill>
                            <a:srgbClr val="CCCCCC"/>
                          </a:solidFill>
                        </a:rPr>
                        <a:t>mult</a:t>
                      </a:r>
                      <a:r>
                        <a:rPr kumimoji="1" lang="en-US" altLang="ja-JP" sz="1100" dirty="0">
                          <a:solidFill>
                            <a:srgbClr val="CCCCCC"/>
                          </a:solidFill>
                        </a:rPr>
                        <a:t>=1 units=</a:t>
                      </a:r>
                      <a:r>
                        <a:rPr kumimoji="1" lang="en-US" altLang="ja-JP" sz="1100" dirty="0" err="1">
                          <a:solidFill>
                            <a:srgbClr val="CCCCCC"/>
                          </a:solidFill>
                        </a:rPr>
                        <a:t>bohr</a:t>
                      </a:r>
                      <a:endParaRPr kumimoji="1" lang="en-US" altLang="ja-JP" sz="1100" dirty="0">
                        <a:solidFill>
                          <a:srgbClr val="CCCCCC"/>
                        </a:solidFill>
                      </a:endParaRPr>
                    </a:p>
                    <a:p>
                      <a:r>
                        <a:rPr kumimoji="1" lang="en-US" altLang="ja-JP" sz="1100" dirty="0">
                          <a:solidFill>
                            <a:srgbClr val="CCCCCC"/>
                          </a:solidFill>
                        </a:rPr>
                        <a:t> $end</a:t>
                      </a:r>
                    </a:p>
                    <a:p>
                      <a:endParaRPr kumimoji="1" lang="en-US" altLang="ja-JP" sz="1100" dirty="0">
                        <a:solidFill>
                          <a:srgbClr val="CCCCCC"/>
                        </a:solidFill>
                      </a:endParaRPr>
                    </a:p>
                    <a:p>
                      <a:r>
                        <a:rPr kumimoji="1" lang="en-US" altLang="ja-JP" sz="1100" dirty="0">
                          <a:solidFill>
                            <a:srgbClr val="CCCCCC"/>
                          </a:solidFill>
                        </a:rPr>
                        <a:t> $</a:t>
                      </a:r>
                      <a:r>
                        <a:rPr kumimoji="1" lang="en-US" altLang="ja-JP" sz="1100" dirty="0" err="1">
                          <a:solidFill>
                            <a:srgbClr val="CCCCCC"/>
                          </a:solidFill>
                        </a:rPr>
                        <a:t>scf</a:t>
                      </a:r>
                      <a:r>
                        <a:rPr kumimoji="1" lang="en-US" altLang="ja-JP" sz="1100" dirty="0">
                          <a:solidFill>
                            <a:srgbClr val="CCCCCC"/>
                          </a:solidFill>
                        </a:rPr>
                        <a:t> </a:t>
                      </a:r>
                      <a:r>
                        <a:rPr kumimoji="1" lang="en-US" altLang="ja-JP" sz="1100" dirty="0" err="1">
                          <a:solidFill>
                            <a:srgbClr val="CCCCCC"/>
                          </a:solidFill>
                        </a:rPr>
                        <a:t>dirscf</a:t>
                      </a:r>
                      <a:r>
                        <a:rPr kumimoji="1" lang="en-US" altLang="ja-JP" sz="1100" dirty="0">
                          <a:solidFill>
                            <a:srgbClr val="CCCCCC"/>
                          </a:solidFill>
                        </a:rPr>
                        <a:t>=.true. $end</a:t>
                      </a:r>
                    </a:p>
                    <a:p>
                      <a:r>
                        <a:rPr kumimoji="1" lang="en-US" altLang="ja-JP" sz="1100" dirty="0">
                          <a:solidFill>
                            <a:srgbClr val="CCCCCC"/>
                          </a:solidFill>
                        </a:rPr>
                        <a:t> </a:t>
                      </a:r>
                    </a:p>
                    <a:p>
                      <a:r>
                        <a:rPr kumimoji="1" lang="en-US" altLang="ja-JP" sz="1100" dirty="0">
                          <a:solidFill>
                            <a:srgbClr val="CCCCCC"/>
                          </a:solidFill>
                        </a:rPr>
                        <a:t> $basis</a:t>
                      </a:r>
                    </a:p>
                    <a:p>
                      <a:r>
                        <a:rPr kumimoji="1" lang="en-US" altLang="ja-JP" sz="1100" dirty="0">
                          <a:solidFill>
                            <a:srgbClr val="CCCCCC"/>
                          </a:solidFill>
                        </a:rPr>
                        <a:t>  </a:t>
                      </a:r>
                      <a:r>
                        <a:rPr kumimoji="1" lang="en-US" altLang="ja-JP" sz="1100" dirty="0" err="1">
                          <a:solidFill>
                            <a:srgbClr val="CCCCCC"/>
                          </a:solidFill>
                        </a:rPr>
                        <a:t>gbasis</a:t>
                      </a:r>
                      <a:r>
                        <a:rPr kumimoji="1" lang="en-US" altLang="ja-JP" sz="1100" dirty="0">
                          <a:solidFill>
                            <a:srgbClr val="CCCCCC"/>
                          </a:solidFill>
                        </a:rPr>
                        <a:t>=n31 </a:t>
                      </a:r>
                      <a:r>
                        <a:rPr kumimoji="1" lang="en-US" altLang="ja-JP" sz="1100" dirty="0" err="1">
                          <a:solidFill>
                            <a:srgbClr val="CCCCCC"/>
                          </a:solidFill>
                        </a:rPr>
                        <a:t>ngauss</a:t>
                      </a:r>
                      <a:r>
                        <a:rPr kumimoji="1" lang="en-US" altLang="ja-JP" sz="1100" dirty="0">
                          <a:solidFill>
                            <a:srgbClr val="CCCCCC"/>
                          </a:solidFill>
                        </a:rPr>
                        <a:t>=6 </a:t>
                      </a:r>
                      <a:r>
                        <a:rPr kumimoji="1" lang="en-US" altLang="ja-JP" sz="1100" dirty="0" err="1">
                          <a:solidFill>
                            <a:srgbClr val="CCCCCC"/>
                          </a:solidFill>
                        </a:rPr>
                        <a:t>ndfunc</a:t>
                      </a:r>
                      <a:r>
                        <a:rPr kumimoji="1" lang="en-US" altLang="ja-JP" sz="1100" dirty="0">
                          <a:solidFill>
                            <a:srgbClr val="CCCCCC"/>
                          </a:solidFill>
                        </a:rPr>
                        <a:t>=1</a:t>
                      </a:r>
                    </a:p>
                    <a:p>
                      <a:r>
                        <a:rPr kumimoji="1" lang="en-US" altLang="ja-JP" sz="1100" dirty="0">
                          <a:solidFill>
                            <a:srgbClr val="CCCCCC"/>
                          </a:solidFill>
                        </a:rPr>
                        <a:t> $end</a:t>
                      </a:r>
                    </a:p>
                    <a:p>
                      <a:r>
                        <a:rPr kumimoji="1" lang="en-US" altLang="ja-JP" sz="1100" dirty="0">
                          <a:solidFill>
                            <a:srgbClr val="CCCCCC"/>
                          </a:solidFill>
                        </a:rPr>
                        <a:t> </a:t>
                      </a:r>
                    </a:p>
                    <a:p>
                      <a:r>
                        <a:rPr kumimoji="1" lang="en-US" altLang="ja-JP" sz="1100" dirty="0">
                          <a:solidFill>
                            <a:srgbClr val="CCCCCC"/>
                          </a:solidFill>
                        </a:rPr>
                        <a:t> $data</a:t>
                      </a:r>
                    </a:p>
                    <a:p>
                      <a:r>
                        <a:rPr kumimoji="1" lang="en-US" altLang="ja-JP" sz="1100" dirty="0">
                          <a:solidFill>
                            <a:srgbClr val="CCCCCC"/>
                          </a:solidFill>
                        </a:rPr>
                        <a:t>  title</a:t>
                      </a:r>
                    </a:p>
                    <a:p>
                      <a:r>
                        <a:rPr kumimoji="1" lang="en-US" altLang="ja-JP" sz="1100" dirty="0">
                          <a:solidFill>
                            <a:srgbClr val="CCCCCC"/>
                          </a:solidFill>
                        </a:rPr>
                        <a:t>  C1</a:t>
                      </a:r>
                    </a:p>
                    <a:p>
                      <a:r>
                        <a:rPr kumimoji="1" lang="en-US" altLang="ja-JP" sz="1100" dirty="0">
                          <a:solidFill>
                            <a:srgbClr val="CCCCCC"/>
                          </a:solidFill>
                        </a:rPr>
                        <a:t>  H  1.0  0.0  0.0  0.0</a:t>
                      </a:r>
                    </a:p>
                    <a:p>
                      <a:r>
                        <a:rPr kumimoji="1" lang="en-US" altLang="ja-JP" sz="1100" dirty="0">
                          <a:solidFill>
                            <a:srgbClr val="CCCCCC"/>
                          </a:solidFill>
                        </a:rPr>
                        <a:t>  H  1.0  0.0  0.0  1.4</a:t>
                      </a:r>
                    </a:p>
                    <a:p>
                      <a:r>
                        <a:rPr kumimoji="1" lang="en-US" altLang="ja-JP" sz="1100" dirty="0">
                          <a:solidFill>
                            <a:srgbClr val="CCCCCC"/>
                          </a:solidFill>
                        </a:rPr>
                        <a:t> $end</a:t>
                      </a:r>
                    </a:p>
                  </a:txBody>
                  <a:tcPr marL="72000" marR="72000" marT="108000" marB="108000">
                    <a:lnL w="12700" cmpd="sng">
                      <a:noFill/>
                    </a:lnL>
                    <a:lnR w="12700" cmpd="sng">
                      <a:noFill/>
                    </a:lnR>
                    <a:lnT w="7620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1F1F"/>
                    </a:solidFill>
                  </a:tcPr>
                </a:tc>
                <a:extLst>
                  <a:ext uri="{0D108BD9-81ED-4DB2-BD59-A6C34878D82A}">
                    <a16:rowId xmlns:a16="http://schemas.microsoft.com/office/drawing/2014/main" val="1726866431"/>
                  </a:ext>
                </a:extLst>
              </a:tr>
              <a:tr h="360000">
                <a:tc>
                  <a:txBody>
                    <a:bodyPr/>
                    <a:lstStyle/>
                    <a:p>
                      <a:r>
                        <a:rPr kumimoji="1" lang="en-US" altLang="ja-JP" sz="1100" dirty="0">
                          <a:solidFill>
                            <a:srgbClr val="CCCCCC"/>
                          </a:solidFill>
                        </a:rPr>
                        <a:t>TOTAL ENERGY =      -1.1267427007</a:t>
                      </a:r>
                      <a:endParaRPr kumimoji="1" lang="ja-JP" altLang="en-US" sz="1100" dirty="0">
                        <a:solidFill>
                          <a:srgbClr val="CCCCCC"/>
                        </a:solidFill>
                      </a:endParaRPr>
                    </a:p>
                  </a:txBody>
                  <a:tcPr marL="72000" marR="72000" marT="72000" marB="72000" anchor="b">
                    <a:lnL w="12700" cmpd="sng">
                      <a:noFill/>
                    </a:lnL>
                    <a:lnR w="12700" cmpd="sng">
                      <a:noFill/>
                    </a:lnR>
                    <a:lnT w="762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1F1F1F"/>
                    </a:solidFill>
                  </a:tcPr>
                </a:tc>
                <a:extLst>
                  <a:ext uri="{0D108BD9-81ED-4DB2-BD59-A6C34878D82A}">
                    <a16:rowId xmlns:a16="http://schemas.microsoft.com/office/drawing/2014/main" val="521396110"/>
                  </a:ext>
                </a:extLst>
              </a:tr>
            </a:tbl>
          </a:graphicData>
        </a:graphic>
      </p:graphicFrame>
      <p:graphicFrame>
        <p:nvGraphicFramePr>
          <p:cNvPr id="9" name="コンテンツ プレースホルダー 10">
            <a:extLst>
              <a:ext uri="{FF2B5EF4-FFF2-40B4-BE49-F238E27FC236}">
                <a16:creationId xmlns:a16="http://schemas.microsoft.com/office/drawing/2014/main" id="{C36E7878-4583-565A-A4FE-01AAEA3D4628}"/>
              </a:ext>
            </a:extLst>
          </p:cNvPr>
          <p:cNvGraphicFramePr>
            <a:graphicFrameLocks noGrp="1"/>
          </p:cNvGraphicFramePr>
          <p:nvPr>
            <p:ph idx="1"/>
          </p:nvPr>
        </p:nvGraphicFramePr>
        <p:xfrm>
          <a:off x="468313" y="842963"/>
          <a:ext cx="2664000" cy="2419260"/>
        </p:xfrm>
        <a:graphic>
          <a:graphicData uri="http://schemas.openxmlformats.org/drawingml/2006/table">
            <a:tbl>
              <a:tblPr>
                <a:tableStyleId>{5C22544A-7EE6-4342-B048-85BDC9FD1C3A}</a:tableStyleId>
              </a:tblPr>
              <a:tblGrid>
                <a:gridCol w="2664000">
                  <a:extLst>
                    <a:ext uri="{9D8B030D-6E8A-4147-A177-3AD203B41FA5}">
                      <a16:colId xmlns:a16="http://schemas.microsoft.com/office/drawing/2014/main" val="2371443294"/>
                    </a:ext>
                  </a:extLst>
                </a:gridCol>
              </a:tblGrid>
              <a:tr h="370840">
                <a:tc>
                  <a:txBody>
                    <a:bodyPr/>
                    <a:lstStyle/>
                    <a:p>
                      <a:r>
                        <a:rPr kumimoji="1" lang="en-US" altLang="ja-JP" sz="1300" b="1" dirty="0">
                          <a:solidFill>
                            <a:schemeClr val="tx2"/>
                          </a:solidFill>
                        </a:rPr>
                        <a:t>SMASH version 3.0.2</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dirty="0">
                          <a:solidFill>
                            <a:schemeClr val="tx2"/>
                          </a:solidFill>
                        </a:rPr>
                        <a:t>examples/software/</a:t>
                      </a:r>
                      <a:r>
                        <a:rPr kumimoji="1" lang="en-US" altLang="ja-JP" sz="1050" b="0" dirty="0" err="1">
                          <a:solidFill>
                            <a:schemeClr val="tx2"/>
                          </a:solidFill>
                        </a:rPr>
                        <a:t>smash.inp</a:t>
                      </a:r>
                      <a:endParaRPr kumimoji="1" lang="ja-JP" altLang="en-US" sz="1050" b="0" dirty="0">
                        <a:solidFill>
                          <a:schemeClr val="tx2"/>
                        </a:solidFill>
                      </a:endParaRPr>
                    </a:p>
                  </a:txBody>
                  <a:tcPr marL="72000" marR="72000" marT="72000" marB="72000">
                    <a:lnL w="12700" cmpd="sng">
                      <a:noFill/>
                    </a:lnL>
                    <a:lnR w="12700" cmpd="sng">
                      <a:noFill/>
                    </a:lnR>
                    <a:lnT w="12700" cmpd="sng">
                      <a:noFill/>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04320646"/>
                  </a:ext>
                </a:extLst>
              </a:tr>
              <a:tr h="370840">
                <a:tc>
                  <a:txBody>
                    <a:bodyPr/>
                    <a:lstStyle/>
                    <a:p>
                      <a:r>
                        <a:rPr kumimoji="1" lang="en-US" altLang="ja-JP" sz="1100" dirty="0">
                          <a:solidFill>
                            <a:srgbClr val="CCCCCC"/>
                          </a:solidFill>
                        </a:rPr>
                        <a:t>job </a:t>
                      </a:r>
                      <a:r>
                        <a:rPr kumimoji="1" lang="en-US" altLang="ja-JP" sz="1100" dirty="0" err="1">
                          <a:solidFill>
                            <a:srgbClr val="CCCCCC"/>
                          </a:solidFill>
                        </a:rPr>
                        <a:t>runtype</a:t>
                      </a:r>
                      <a:r>
                        <a:rPr kumimoji="1" lang="en-US" altLang="ja-JP" sz="1100" dirty="0">
                          <a:solidFill>
                            <a:srgbClr val="CCCCCC"/>
                          </a:solidFill>
                        </a:rPr>
                        <a:t>=energy method=HF basis=6-31G(d) ※</a:t>
                      </a:r>
                      <a:r>
                        <a:rPr kumimoji="1" lang="ja-JP" altLang="en-US" sz="1100" dirty="0">
                          <a:solidFill>
                            <a:srgbClr val="CCCCCC"/>
                          </a:solidFill>
                        </a:rPr>
                        <a:t>改行しない</a:t>
                      </a:r>
                      <a:endParaRPr kumimoji="1" lang="en-US" altLang="ja-JP" sz="1100" dirty="0">
                        <a:solidFill>
                          <a:srgbClr val="CCCCCC"/>
                        </a:solidFill>
                      </a:endParaRPr>
                    </a:p>
                    <a:p>
                      <a:endParaRPr kumimoji="1" lang="en-US" altLang="ja-JP" sz="1100" dirty="0">
                        <a:solidFill>
                          <a:srgbClr val="CCCCCC"/>
                        </a:solidFill>
                      </a:endParaRPr>
                    </a:p>
                    <a:p>
                      <a:r>
                        <a:rPr kumimoji="1" lang="en-US" altLang="ja-JP" sz="1100" dirty="0">
                          <a:solidFill>
                            <a:srgbClr val="CCCCCC"/>
                          </a:solidFill>
                        </a:rPr>
                        <a:t>control </a:t>
                      </a:r>
                      <a:r>
                        <a:rPr kumimoji="1" lang="en-US" altLang="ja-JP" sz="1100" dirty="0" err="1">
                          <a:solidFill>
                            <a:srgbClr val="CCCCCC"/>
                          </a:solidFill>
                        </a:rPr>
                        <a:t>bohr</a:t>
                      </a:r>
                      <a:r>
                        <a:rPr kumimoji="1" lang="en-US" altLang="ja-JP" sz="1100" dirty="0">
                          <a:solidFill>
                            <a:srgbClr val="CCCCCC"/>
                          </a:solidFill>
                        </a:rPr>
                        <a:t>=.true.</a:t>
                      </a:r>
                    </a:p>
                    <a:p>
                      <a:endParaRPr kumimoji="1" lang="en-US" altLang="ja-JP" sz="1100" dirty="0">
                        <a:solidFill>
                          <a:srgbClr val="CCCCCC"/>
                        </a:solidFill>
                      </a:endParaRPr>
                    </a:p>
                    <a:p>
                      <a:r>
                        <a:rPr kumimoji="1" lang="en-US" altLang="ja-JP" sz="1100" dirty="0" err="1">
                          <a:solidFill>
                            <a:srgbClr val="CCCCCC"/>
                          </a:solidFill>
                        </a:rPr>
                        <a:t>geom</a:t>
                      </a:r>
                      <a:endParaRPr kumimoji="1" lang="en-US" altLang="ja-JP" sz="1100" dirty="0">
                        <a:solidFill>
                          <a:srgbClr val="CCCCCC"/>
                        </a:solidFill>
                      </a:endParaRPr>
                    </a:p>
                    <a:p>
                      <a:r>
                        <a:rPr kumimoji="1" lang="en-US" altLang="ja-JP" sz="1100" dirty="0">
                          <a:solidFill>
                            <a:srgbClr val="CCCCCC"/>
                          </a:solidFill>
                        </a:rPr>
                        <a:t>H  0.0  0.0  0.0</a:t>
                      </a:r>
                    </a:p>
                    <a:p>
                      <a:r>
                        <a:rPr kumimoji="1" lang="en-US" altLang="ja-JP" sz="1100" dirty="0">
                          <a:solidFill>
                            <a:srgbClr val="CCCCCC"/>
                          </a:solidFill>
                        </a:rPr>
                        <a:t>H  0.0  0.0  1.4</a:t>
                      </a:r>
                    </a:p>
                  </a:txBody>
                  <a:tcPr marL="72000" marR="72000" marT="108000" marB="108000">
                    <a:lnL w="12700" cmpd="sng">
                      <a:noFill/>
                    </a:lnL>
                    <a:lnR w="12700" cmpd="sng">
                      <a:noFill/>
                    </a:lnR>
                    <a:lnT w="7620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1F1F"/>
                    </a:solidFill>
                  </a:tcPr>
                </a:tc>
                <a:extLst>
                  <a:ext uri="{0D108BD9-81ED-4DB2-BD59-A6C34878D82A}">
                    <a16:rowId xmlns:a16="http://schemas.microsoft.com/office/drawing/2014/main" val="1726866431"/>
                  </a:ext>
                </a:extLst>
              </a:tr>
              <a:tr h="360000">
                <a:tc>
                  <a:txBody>
                    <a:bodyPr/>
                    <a:lstStyle/>
                    <a:p>
                      <a:r>
                        <a:rPr kumimoji="1" lang="en-US" altLang="ja-JP" sz="1100" dirty="0">
                          <a:solidFill>
                            <a:srgbClr val="CCCCCC"/>
                          </a:solidFill>
                        </a:rPr>
                        <a:t>RHF Energy =      -1.126742701</a:t>
                      </a:r>
                      <a:endParaRPr kumimoji="1" lang="ja-JP" altLang="en-US" sz="1100" dirty="0">
                        <a:solidFill>
                          <a:srgbClr val="CCCCCC"/>
                        </a:solidFill>
                      </a:endParaRPr>
                    </a:p>
                  </a:txBody>
                  <a:tcPr marL="72000" marR="72000" marT="72000" marB="72000" anchor="b">
                    <a:lnL w="12700" cmpd="sng">
                      <a:noFill/>
                    </a:lnL>
                    <a:lnR w="12700" cmpd="sng">
                      <a:noFill/>
                    </a:lnR>
                    <a:lnT w="762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1F1F1F"/>
                    </a:solidFill>
                  </a:tcPr>
                </a:tc>
                <a:extLst>
                  <a:ext uri="{0D108BD9-81ED-4DB2-BD59-A6C34878D82A}">
                    <a16:rowId xmlns:a16="http://schemas.microsoft.com/office/drawing/2014/main" val="521396110"/>
                  </a:ext>
                </a:extLst>
              </a:tr>
            </a:tbl>
          </a:graphicData>
        </a:graphic>
      </p:graphicFrame>
      <p:graphicFrame>
        <p:nvGraphicFramePr>
          <p:cNvPr id="14" name="コンテンツ プレースホルダー 10">
            <a:extLst>
              <a:ext uri="{FF2B5EF4-FFF2-40B4-BE49-F238E27FC236}">
                <a16:creationId xmlns:a16="http://schemas.microsoft.com/office/drawing/2014/main" id="{08E6A651-CC82-88B3-4716-3649BD1D9B87}"/>
              </a:ext>
            </a:extLst>
          </p:cNvPr>
          <p:cNvGraphicFramePr>
            <a:graphicFrameLocks noGrp="1"/>
          </p:cNvGraphicFramePr>
          <p:nvPr>
            <p:ph idx="14"/>
            <p:extLst>
              <p:ext uri="{D42A27DB-BD31-4B8C-83A1-F6EECF244321}">
                <p14:modId xmlns:p14="http://schemas.microsoft.com/office/powerpoint/2010/main" val="2818606055"/>
              </p:ext>
            </p:extLst>
          </p:nvPr>
        </p:nvGraphicFramePr>
        <p:xfrm>
          <a:off x="3203575" y="842963"/>
          <a:ext cx="2664000" cy="2678340"/>
        </p:xfrm>
        <a:graphic>
          <a:graphicData uri="http://schemas.openxmlformats.org/drawingml/2006/table">
            <a:tbl>
              <a:tblPr>
                <a:tableStyleId>{5C22544A-7EE6-4342-B048-85BDC9FD1C3A}</a:tableStyleId>
              </a:tblPr>
              <a:tblGrid>
                <a:gridCol w="2664000">
                  <a:extLst>
                    <a:ext uri="{9D8B030D-6E8A-4147-A177-3AD203B41FA5}">
                      <a16:colId xmlns:a16="http://schemas.microsoft.com/office/drawing/2014/main" val="2371443294"/>
                    </a:ext>
                  </a:extLst>
                </a:gridCol>
              </a:tblGrid>
              <a:tr h="370840">
                <a:tc>
                  <a:txBody>
                    <a:bodyPr/>
                    <a:lstStyle/>
                    <a:p>
                      <a:r>
                        <a:rPr kumimoji="1" lang="en-US" altLang="ja-JP" sz="1300" b="1" dirty="0">
                          <a:solidFill>
                            <a:schemeClr val="tx2"/>
                          </a:solidFill>
                        </a:rPr>
                        <a:t>Gaussian 16, Revision C.01</a:t>
                      </a:r>
                    </a:p>
                    <a:p>
                      <a:r>
                        <a:rPr kumimoji="1" lang="en-US" altLang="ja-JP" sz="1050" b="0" dirty="0">
                          <a:solidFill>
                            <a:schemeClr val="tx2"/>
                          </a:solidFill>
                        </a:rPr>
                        <a:t>examples/software/</a:t>
                      </a:r>
                      <a:r>
                        <a:rPr kumimoji="1" lang="en-US" altLang="ja-JP" sz="1050" b="0" dirty="0" err="1">
                          <a:solidFill>
                            <a:schemeClr val="tx2"/>
                          </a:solidFill>
                        </a:rPr>
                        <a:t>gaussian.gjf</a:t>
                      </a:r>
                      <a:endParaRPr kumimoji="1" lang="ja-JP" altLang="en-US" sz="1050" b="0" dirty="0">
                        <a:solidFill>
                          <a:schemeClr val="tx2"/>
                        </a:solidFill>
                      </a:endParaRPr>
                    </a:p>
                  </a:txBody>
                  <a:tcPr marL="72000" marR="72000" marT="72000" marB="72000">
                    <a:lnL w="12700" cmpd="sng">
                      <a:noFill/>
                    </a:lnL>
                    <a:lnR w="12700" cmpd="sng">
                      <a:noFill/>
                    </a:lnR>
                    <a:lnT w="12700" cmpd="sng">
                      <a:noFill/>
                    </a:lnT>
                    <a:lnB w="762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15373254"/>
                  </a:ext>
                </a:extLst>
              </a:tr>
              <a:tr h="370840">
                <a:tc>
                  <a:txBody>
                    <a:bodyPr/>
                    <a:lstStyle/>
                    <a:p>
                      <a:r>
                        <a:rPr kumimoji="1" lang="en-US" altLang="ja-JP" sz="1050" dirty="0">
                          <a:solidFill>
                            <a:srgbClr val="CCCCCC"/>
                          </a:solidFill>
                        </a:rPr>
                        <a:t># HF/6-31G(d) units=au</a:t>
                      </a:r>
                    </a:p>
                    <a:p>
                      <a:endParaRPr kumimoji="1" lang="en-US" altLang="ja-JP" sz="1050" dirty="0">
                        <a:solidFill>
                          <a:srgbClr val="CCCCCC"/>
                        </a:solidFill>
                      </a:endParaRPr>
                    </a:p>
                    <a:p>
                      <a:r>
                        <a:rPr kumimoji="1" lang="en-US" altLang="ja-JP" sz="1050" dirty="0">
                          <a:solidFill>
                            <a:srgbClr val="CCCCCC"/>
                          </a:solidFill>
                        </a:rPr>
                        <a:t>title</a:t>
                      </a:r>
                    </a:p>
                    <a:p>
                      <a:endParaRPr kumimoji="1" lang="en-US" altLang="ja-JP" sz="1050" dirty="0">
                        <a:solidFill>
                          <a:srgbClr val="CCCCCC"/>
                        </a:solidFill>
                      </a:endParaRPr>
                    </a:p>
                    <a:p>
                      <a:r>
                        <a:rPr kumimoji="1" lang="en-US" altLang="ja-JP" sz="1050" dirty="0">
                          <a:solidFill>
                            <a:srgbClr val="CCCCCC"/>
                          </a:solidFill>
                        </a:rPr>
                        <a:t>0  1</a:t>
                      </a:r>
                    </a:p>
                    <a:p>
                      <a:r>
                        <a:rPr kumimoji="1" lang="en-US" altLang="ja-JP" sz="1050" dirty="0">
                          <a:solidFill>
                            <a:srgbClr val="CCCCCC"/>
                          </a:solidFill>
                        </a:rPr>
                        <a:t>H  0.0  0.0  0.0</a:t>
                      </a:r>
                    </a:p>
                    <a:p>
                      <a:r>
                        <a:rPr kumimoji="1" lang="en-US" altLang="ja-JP" sz="1050" dirty="0">
                          <a:solidFill>
                            <a:srgbClr val="CCCCCC"/>
                          </a:solidFill>
                        </a:rPr>
                        <a:t>H  0.0  0.0  1.4</a:t>
                      </a:r>
                    </a:p>
                    <a:p>
                      <a:endParaRPr kumimoji="1" lang="en-US" altLang="ja-JP" sz="1050" dirty="0">
                        <a:solidFill>
                          <a:srgbClr val="CCCCCC"/>
                        </a:solidFill>
                      </a:endParaRPr>
                    </a:p>
                    <a:p>
                      <a:endParaRPr kumimoji="1" lang="en-US" altLang="ja-JP" sz="1050" dirty="0">
                        <a:solidFill>
                          <a:srgbClr val="CCCCCC"/>
                        </a:solidFill>
                      </a:endParaRPr>
                    </a:p>
                    <a:p>
                      <a:endParaRPr kumimoji="1" lang="ja-JP" altLang="en-US" sz="1050" dirty="0">
                        <a:solidFill>
                          <a:srgbClr val="CCCCCC"/>
                        </a:solidFill>
                      </a:endParaRPr>
                    </a:p>
                  </a:txBody>
                  <a:tcPr marL="72000" marR="72000" marT="108000" marB="108000">
                    <a:lnL w="12700" cmpd="sng">
                      <a:noFill/>
                    </a:lnL>
                    <a:lnR w="12700" cmpd="sng">
                      <a:noFill/>
                    </a:lnR>
                    <a:lnT w="7620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1F1F"/>
                    </a:solidFill>
                  </a:tcPr>
                </a:tc>
                <a:extLst>
                  <a:ext uri="{0D108BD9-81ED-4DB2-BD59-A6C34878D82A}">
                    <a16:rowId xmlns:a16="http://schemas.microsoft.com/office/drawing/2014/main" val="1726866431"/>
                  </a:ext>
                </a:extLst>
              </a:tr>
              <a:tr h="360000">
                <a:tc>
                  <a:txBody>
                    <a:bodyPr/>
                    <a:lstStyle/>
                    <a:p>
                      <a:r>
                        <a:rPr kumimoji="1" lang="en-US" altLang="ja-JP" sz="1050" dirty="0">
                          <a:solidFill>
                            <a:srgbClr val="CCCCCC"/>
                          </a:solidFill>
                        </a:rPr>
                        <a:t>SCF Done:  E(RHF) =  -1.12674270070</a:t>
                      </a:r>
                      <a:endParaRPr kumimoji="1" lang="ja-JP" altLang="en-US" sz="1050" dirty="0">
                        <a:solidFill>
                          <a:srgbClr val="CCCCCC"/>
                        </a:solidFill>
                      </a:endParaRPr>
                    </a:p>
                  </a:txBody>
                  <a:tcPr marL="72000" marR="72000" marT="72000" marB="72000" anchor="b">
                    <a:lnL w="12700" cmpd="sng">
                      <a:noFill/>
                    </a:lnL>
                    <a:lnR w="12700" cmpd="sng">
                      <a:noFill/>
                    </a:lnR>
                    <a:lnT w="762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1F1F1F"/>
                    </a:solidFill>
                  </a:tcPr>
                </a:tc>
                <a:extLst>
                  <a:ext uri="{0D108BD9-81ED-4DB2-BD59-A6C34878D82A}">
                    <a16:rowId xmlns:a16="http://schemas.microsoft.com/office/drawing/2014/main" val="521396110"/>
                  </a:ext>
                </a:extLst>
              </a:tr>
            </a:tbl>
          </a:graphicData>
        </a:graphic>
      </p:graphicFrame>
    </p:spTree>
    <p:extLst>
      <p:ext uri="{BB962C8B-B14F-4D97-AF65-F5344CB8AC3E}">
        <p14:creationId xmlns:p14="http://schemas.microsoft.com/office/powerpoint/2010/main" val="1031219460"/>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033C6AC7-FFB2-6EBE-D322-63B1E2C46015}"/>
              </a:ext>
            </a:extLst>
          </p:cNvPr>
          <p:cNvSpPr>
            <a:spLocks noGrp="1"/>
          </p:cNvSpPr>
          <p:nvPr>
            <p:ph type="title"/>
          </p:nvPr>
        </p:nvSpPr>
        <p:spPr/>
        <p:txBody>
          <a:bodyPr/>
          <a:lstStyle/>
          <a:p>
            <a:r>
              <a:rPr lang="ja-JP" altLang="en-US" dirty="0"/>
              <a:t>反応エンタルピー</a:t>
            </a:r>
            <a:endParaRPr kumimoji="1" lang="ja-JP" altLang="en-US" dirty="0"/>
          </a:p>
        </p:txBody>
      </p:sp>
      <mc:AlternateContent xmlns:mc="http://schemas.openxmlformats.org/markup-compatibility/2006" xmlns:a14="http://schemas.microsoft.com/office/drawing/2010/main">
        <mc:Choice Requires="a14">
          <p:sp>
            <p:nvSpPr>
              <p:cNvPr id="7" name="コンテンツ プレースホルダー 6">
                <a:extLst>
                  <a:ext uri="{FF2B5EF4-FFF2-40B4-BE49-F238E27FC236}">
                    <a16:creationId xmlns:a16="http://schemas.microsoft.com/office/drawing/2014/main" id="{66AFC502-D8D3-2CC9-FD0F-041C772229D4}"/>
                  </a:ext>
                </a:extLst>
              </p:cNvPr>
              <p:cNvSpPr>
                <a:spLocks noGrp="1"/>
              </p:cNvSpPr>
              <p:nvPr>
                <p:ph idx="1"/>
              </p:nvPr>
            </p:nvSpPr>
            <p:spPr>
              <a:xfrm>
                <a:off x="468000" y="843750"/>
                <a:ext cx="8208000" cy="1179476"/>
              </a:xfrm>
            </p:spPr>
            <p:txBody>
              <a:bodyPr/>
              <a:lstStyle/>
              <a:p>
                <a:r>
                  <a:rPr lang="ja-JP" altLang="en-US" dirty="0"/>
                  <a:t>水素の燃焼における標準反応エンタルピーを計算しよう</a:t>
                </a:r>
                <a:r>
                  <a:rPr lang="en-US" altLang="ja-JP" dirty="0"/>
                  <a:t>.</a:t>
                </a:r>
                <a:r>
                  <a:rPr lang="ja-JP" altLang="en-US" dirty="0"/>
                  <a:t> </a:t>
                </a:r>
                <a14:m>
                  <m:oMath xmlns:m="http://schemas.openxmlformats.org/officeDocument/2006/math">
                    <m:sSub>
                      <m:sSubPr>
                        <m:ctrlPr>
                          <a:rPr lang="en-US" altLang="ja-JP" b="0" i="1" dirty="0" smtClean="0">
                            <a:latin typeface="Cambria Math" panose="02040503050406030204" pitchFamily="18" charset="0"/>
                          </a:rPr>
                        </m:ctrlPr>
                      </m:sSubPr>
                      <m:e>
                        <m:r>
                          <m:rPr>
                            <m:sty m:val="p"/>
                          </m:rPr>
                          <a:rPr lang="en-US" altLang="ja-JP" b="0" i="0" dirty="0" smtClean="0">
                            <a:latin typeface="Cambria Math" panose="02040503050406030204" pitchFamily="18" charset="0"/>
                          </a:rPr>
                          <m:t>H</m:t>
                        </m:r>
                      </m:e>
                      <m:sub>
                        <m:r>
                          <a:rPr lang="en-US" altLang="ja-JP" b="0" i="0" dirty="0" smtClean="0">
                            <a:latin typeface="Cambria Math" panose="02040503050406030204" pitchFamily="18" charset="0"/>
                          </a:rPr>
                          <m:t>2</m:t>
                        </m:r>
                      </m:sub>
                    </m:sSub>
                    <m:r>
                      <m:rPr>
                        <m:sty m:val="p"/>
                      </m:rPr>
                      <a:rPr lang="en-US" altLang="ja-JP" b="0" i="0" dirty="0" smtClean="0">
                        <a:latin typeface="Cambria Math" panose="02040503050406030204" pitchFamily="18" charset="0"/>
                      </a:rPr>
                      <m:t>O</m:t>
                    </m:r>
                    <m:r>
                      <a:rPr lang="en-US" altLang="ja-JP" b="0" i="0" dirty="0" smtClean="0">
                        <a:latin typeface="Cambria Math" panose="02040503050406030204" pitchFamily="18" charset="0"/>
                      </a:rPr>
                      <m:t>(</m:t>
                    </m:r>
                    <m:r>
                      <m:rPr>
                        <m:sty m:val="p"/>
                      </m:rPr>
                      <a:rPr lang="en-US" altLang="ja-JP" b="0" i="0" dirty="0" smtClean="0">
                        <a:latin typeface="Cambria Math" panose="02040503050406030204" pitchFamily="18" charset="0"/>
                      </a:rPr>
                      <m:t>l</m:t>
                    </m:r>
                    <m:r>
                      <a:rPr lang="en-US" altLang="ja-JP" b="0" i="0" dirty="0" smtClean="0">
                        <a:latin typeface="Cambria Math" panose="02040503050406030204" pitchFamily="18" charset="0"/>
                      </a:rPr>
                      <m:t>)</m:t>
                    </m:r>
                  </m:oMath>
                </a14:m>
                <a:r>
                  <a:rPr lang="ja-JP" altLang="en-US" dirty="0"/>
                  <a:t>ではなく</a:t>
                </a:r>
                <a14:m>
                  <m:oMath xmlns:m="http://schemas.openxmlformats.org/officeDocument/2006/math">
                    <m:sSub>
                      <m:sSubPr>
                        <m:ctrlPr>
                          <a:rPr lang="en-US" altLang="ja-JP" i="1" dirty="0">
                            <a:latin typeface="Cambria Math" panose="02040503050406030204" pitchFamily="18" charset="0"/>
                          </a:rPr>
                        </m:ctrlPr>
                      </m:sSubPr>
                      <m:e>
                        <m:r>
                          <m:rPr>
                            <m:sty m:val="p"/>
                          </m:rPr>
                          <a:rPr lang="en-US" altLang="ja-JP" dirty="0">
                            <a:latin typeface="Cambria Math" panose="02040503050406030204" pitchFamily="18" charset="0"/>
                          </a:rPr>
                          <m:t>H</m:t>
                        </m:r>
                      </m:e>
                      <m:sub>
                        <m:r>
                          <a:rPr lang="en-US" altLang="ja-JP" dirty="0">
                            <a:latin typeface="Cambria Math" panose="02040503050406030204" pitchFamily="18" charset="0"/>
                          </a:rPr>
                          <m:t>2</m:t>
                        </m:r>
                      </m:sub>
                    </m:sSub>
                    <m:r>
                      <m:rPr>
                        <m:sty m:val="p"/>
                      </m:rPr>
                      <a:rPr lang="en-US" altLang="ja-JP" dirty="0">
                        <a:latin typeface="Cambria Math" panose="02040503050406030204" pitchFamily="18" charset="0"/>
                      </a:rPr>
                      <m:t>O</m:t>
                    </m:r>
                    <m:r>
                      <a:rPr lang="en-US" altLang="ja-JP" dirty="0">
                        <a:latin typeface="Cambria Math" panose="02040503050406030204" pitchFamily="18" charset="0"/>
                      </a:rPr>
                      <m:t>(</m:t>
                    </m:r>
                    <m:r>
                      <m:rPr>
                        <m:sty m:val="p"/>
                      </m:rPr>
                      <a:rPr lang="en-US" altLang="ja-JP" dirty="0">
                        <a:latin typeface="Cambria Math" panose="02040503050406030204" pitchFamily="18" charset="0"/>
                      </a:rPr>
                      <m:t>g</m:t>
                    </m:r>
                    <m:r>
                      <a:rPr lang="en-US" altLang="ja-JP" dirty="0">
                        <a:latin typeface="Cambria Math" panose="02040503050406030204" pitchFamily="18" charset="0"/>
                      </a:rPr>
                      <m:t>)</m:t>
                    </m:r>
                  </m:oMath>
                </a14:m>
                <a:r>
                  <a:rPr lang="ja-JP" altLang="en-US" dirty="0"/>
                  <a:t>の場合なので注意</a:t>
                </a:r>
                <a:r>
                  <a:rPr lang="en-US" altLang="ja-JP" dirty="0"/>
                  <a:t>.</a:t>
                </a:r>
              </a:p>
              <a:p>
                <a:pPr/>
                <a14:m>
                  <m:oMathPara xmlns:m="http://schemas.openxmlformats.org/officeDocument/2006/math">
                    <m:oMathParaPr>
                      <m:jc m:val="centerGroup"/>
                    </m:oMathParaPr>
                    <m:oMath xmlns:m="http://schemas.openxmlformats.org/officeDocument/2006/math">
                      <m:sSub>
                        <m:sSubPr>
                          <m:ctrlPr>
                            <a:rPr lang="en-US" altLang="ja-JP" b="0" i="1" dirty="0" smtClean="0">
                              <a:latin typeface="Cambria Math" panose="02040503050406030204" pitchFamily="18" charset="0"/>
                            </a:rPr>
                          </m:ctrlPr>
                        </m:sSubPr>
                        <m:e>
                          <m:r>
                            <m:rPr>
                              <m:sty m:val="p"/>
                            </m:rPr>
                            <a:rPr lang="en-US" altLang="ja-JP" i="1" dirty="0">
                              <a:latin typeface="Cambria Math" panose="02040503050406030204" pitchFamily="18" charset="0"/>
                            </a:rPr>
                            <m:t>H</m:t>
                          </m:r>
                        </m:e>
                        <m:sub>
                          <m:r>
                            <a:rPr lang="en-US" altLang="ja-JP" b="0" i="1" dirty="0" smtClean="0">
                              <a:latin typeface="Cambria Math" panose="02040503050406030204" pitchFamily="18" charset="0"/>
                            </a:rPr>
                            <m:t>2</m:t>
                          </m:r>
                        </m:sub>
                      </m:sSub>
                      <m:d>
                        <m:dPr>
                          <m:ctrlPr>
                            <a:rPr lang="en-US" altLang="ja-JP" i="1" dirty="0">
                              <a:latin typeface="Cambria Math" panose="02040503050406030204" pitchFamily="18" charset="0"/>
                            </a:rPr>
                          </m:ctrlPr>
                        </m:dPr>
                        <m:e>
                          <m:r>
                            <m:rPr>
                              <m:sty m:val="p"/>
                            </m:rPr>
                            <a:rPr lang="en-US" altLang="ja-JP" dirty="0">
                              <a:latin typeface="Cambria Math" panose="02040503050406030204" pitchFamily="18" charset="0"/>
                            </a:rPr>
                            <m:t>g</m:t>
                          </m:r>
                        </m:e>
                      </m:d>
                      <m:r>
                        <a:rPr lang="en-US" altLang="ja-JP" b="0" i="1" dirty="0" smtClean="0">
                          <a:latin typeface="Cambria Math" panose="02040503050406030204" pitchFamily="18" charset="0"/>
                        </a:rPr>
                        <m:t>+</m:t>
                      </m:r>
                      <m:f>
                        <m:fPr>
                          <m:ctrlPr>
                            <a:rPr lang="en-US" altLang="ja-JP" b="0" i="1" dirty="0" smtClean="0">
                              <a:latin typeface="Cambria Math" panose="02040503050406030204" pitchFamily="18" charset="0"/>
                            </a:rPr>
                          </m:ctrlPr>
                        </m:fPr>
                        <m:num>
                          <m:r>
                            <a:rPr lang="en-US" altLang="ja-JP" b="0" i="1" dirty="0" smtClean="0">
                              <a:latin typeface="Cambria Math" panose="02040503050406030204" pitchFamily="18" charset="0"/>
                            </a:rPr>
                            <m:t>1</m:t>
                          </m:r>
                        </m:num>
                        <m:den>
                          <m:r>
                            <a:rPr lang="en-US" altLang="ja-JP" b="0" i="1" dirty="0" smtClean="0">
                              <a:latin typeface="Cambria Math" panose="02040503050406030204" pitchFamily="18" charset="0"/>
                            </a:rPr>
                            <m:t>2</m:t>
                          </m:r>
                        </m:den>
                      </m:f>
                      <m:sSub>
                        <m:sSubPr>
                          <m:ctrlPr>
                            <a:rPr lang="en-US" altLang="ja-JP" b="0" i="1" dirty="0" smtClean="0">
                              <a:latin typeface="Cambria Math" panose="02040503050406030204" pitchFamily="18" charset="0"/>
                            </a:rPr>
                          </m:ctrlPr>
                        </m:sSubPr>
                        <m:e>
                          <m:r>
                            <m:rPr>
                              <m:sty m:val="p"/>
                            </m:rPr>
                            <a:rPr lang="en-US" altLang="ja-JP" b="0" i="0" dirty="0" smtClean="0">
                              <a:latin typeface="Cambria Math" panose="02040503050406030204" pitchFamily="18" charset="0"/>
                            </a:rPr>
                            <m:t>O</m:t>
                          </m:r>
                        </m:e>
                        <m:sub>
                          <m:r>
                            <a:rPr lang="en-US" altLang="ja-JP" b="0" i="1" dirty="0" smtClean="0">
                              <a:latin typeface="Cambria Math" panose="02040503050406030204" pitchFamily="18" charset="0"/>
                            </a:rPr>
                            <m:t>2</m:t>
                          </m:r>
                        </m:sub>
                      </m:sSub>
                      <m:d>
                        <m:dPr>
                          <m:ctrlPr>
                            <a:rPr lang="en-US" altLang="ja-JP" b="0" i="1" dirty="0" smtClean="0">
                              <a:latin typeface="Cambria Math" panose="02040503050406030204" pitchFamily="18" charset="0"/>
                            </a:rPr>
                          </m:ctrlPr>
                        </m:dPr>
                        <m:e>
                          <m:r>
                            <m:rPr>
                              <m:sty m:val="p"/>
                            </m:rPr>
                            <a:rPr lang="en-US" altLang="ja-JP" b="0" i="0" dirty="0" smtClean="0">
                              <a:latin typeface="Cambria Math" panose="02040503050406030204" pitchFamily="18" charset="0"/>
                            </a:rPr>
                            <m:t>g</m:t>
                          </m:r>
                        </m:e>
                      </m:d>
                      <m:r>
                        <a:rPr lang="en-US" altLang="ja-JP" b="0" i="1" dirty="0" smtClean="0">
                          <a:latin typeface="Cambria Math" panose="02040503050406030204" pitchFamily="18" charset="0"/>
                        </a:rPr>
                        <m:t>→</m:t>
                      </m:r>
                      <m:sSub>
                        <m:sSubPr>
                          <m:ctrlPr>
                            <a:rPr lang="en-US" altLang="ja-JP" b="0" i="1" dirty="0" smtClean="0">
                              <a:latin typeface="Cambria Math" panose="02040503050406030204" pitchFamily="18" charset="0"/>
                            </a:rPr>
                          </m:ctrlPr>
                        </m:sSubPr>
                        <m:e>
                          <m:r>
                            <m:rPr>
                              <m:sty m:val="p"/>
                            </m:rPr>
                            <a:rPr lang="en-US" altLang="ja-JP" b="0" i="0" dirty="0" smtClean="0">
                              <a:latin typeface="Cambria Math" panose="02040503050406030204" pitchFamily="18" charset="0"/>
                            </a:rPr>
                            <m:t>H</m:t>
                          </m:r>
                        </m:e>
                        <m:sub>
                          <m:r>
                            <a:rPr lang="en-US" altLang="ja-JP" b="0" i="0" dirty="0" smtClean="0">
                              <a:latin typeface="Cambria Math" panose="02040503050406030204" pitchFamily="18" charset="0"/>
                            </a:rPr>
                            <m:t>2</m:t>
                          </m:r>
                        </m:sub>
                      </m:sSub>
                      <m:r>
                        <m:rPr>
                          <m:sty m:val="p"/>
                        </m:rPr>
                        <a:rPr lang="en-US" altLang="ja-JP" b="0" i="0" dirty="0" smtClean="0">
                          <a:latin typeface="Cambria Math" panose="02040503050406030204" pitchFamily="18" charset="0"/>
                        </a:rPr>
                        <m:t>O</m:t>
                      </m:r>
                      <m:r>
                        <a:rPr lang="en-US" altLang="ja-JP" b="0" i="1" dirty="0" smtClean="0">
                          <a:latin typeface="Cambria Math" panose="02040503050406030204" pitchFamily="18" charset="0"/>
                        </a:rPr>
                        <m:t>(</m:t>
                      </m:r>
                      <m:r>
                        <m:rPr>
                          <m:sty m:val="p"/>
                        </m:rPr>
                        <a:rPr lang="en-US" altLang="ja-JP" b="0" i="0" dirty="0" smtClean="0">
                          <a:latin typeface="Cambria Math" panose="02040503050406030204" pitchFamily="18" charset="0"/>
                        </a:rPr>
                        <m:t>g</m:t>
                      </m:r>
                      <m:r>
                        <a:rPr lang="en-US" altLang="ja-JP" b="0" i="1" dirty="0" smtClean="0">
                          <a:latin typeface="Cambria Math" panose="02040503050406030204" pitchFamily="18" charset="0"/>
                        </a:rPr>
                        <m:t>)       </m:t>
                      </m:r>
                      <m:sSub>
                        <m:sSubPr>
                          <m:ctrlPr>
                            <a:rPr lang="en-US" altLang="ja-JP" b="0" i="1" dirty="0" smtClean="0">
                              <a:latin typeface="Cambria Math" panose="02040503050406030204" pitchFamily="18" charset="0"/>
                            </a:rPr>
                          </m:ctrlPr>
                        </m:sSubPr>
                        <m:e>
                          <m:r>
                            <m:rPr>
                              <m:sty m:val="p"/>
                            </m:rPr>
                            <a:rPr lang="en-US" altLang="ja-JP" b="0" i="0" dirty="0" smtClean="0">
                              <a:latin typeface="Cambria Math" panose="02040503050406030204" pitchFamily="18" charset="0"/>
                            </a:rPr>
                            <m:t>Δ</m:t>
                          </m:r>
                        </m:e>
                        <m:sub>
                          <m:r>
                            <m:rPr>
                              <m:sty m:val="p"/>
                            </m:rPr>
                            <a:rPr lang="en-US" altLang="ja-JP" b="0" i="0" dirty="0" smtClean="0">
                              <a:latin typeface="Cambria Math" panose="02040503050406030204" pitchFamily="18" charset="0"/>
                            </a:rPr>
                            <m:t>c</m:t>
                          </m:r>
                        </m:sub>
                      </m:sSub>
                      <m:sSup>
                        <m:sSupPr>
                          <m:ctrlPr>
                            <a:rPr lang="en-US" altLang="ja-JP" b="0" i="1" dirty="0" smtClean="0">
                              <a:latin typeface="Cambria Math" panose="02040503050406030204" pitchFamily="18" charset="0"/>
                            </a:rPr>
                          </m:ctrlPr>
                        </m:sSupPr>
                        <m:e>
                          <m:r>
                            <a:rPr lang="en-US" altLang="ja-JP" b="0" i="1" dirty="0" smtClean="0">
                              <a:latin typeface="Cambria Math" panose="02040503050406030204" pitchFamily="18" charset="0"/>
                            </a:rPr>
                            <m:t>𝐻</m:t>
                          </m:r>
                        </m:e>
                        <m:sup>
                          <m:r>
                            <a:rPr lang="en-US" altLang="ja-JP" i="1" dirty="0">
                              <a:latin typeface="Cambria Math" panose="02040503050406030204" pitchFamily="18" charset="0"/>
                              <a:ea typeface="Cambria Math" panose="02040503050406030204" pitchFamily="18" charset="0"/>
                            </a:rPr>
                            <m:t>∘</m:t>
                          </m:r>
                        </m:sup>
                      </m:sSup>
                      <m:r>
                        <a:rPr lang="en-US" altLang="ja-JP" b="0" i="1" dirty="0" smtClean="0">
                          <a:latin typeface="Cambria Math" panose="02040503050406030204" pitchFamily="18" charset="0"/>
                        </a:rPr>
                        <m:t>=</m:t>
                      </m:r>
                      <m:r>
                        <a:rPr lang="ja-JP" altLang="en-US" b="0" i="1" dirty="0" smtClean="0">
                          <a:solidFill>
                            <a:schemeClr val="accent4"/>
                          </a:solidFill>
                          <a:latin typeface="Cambria Math" panose="02040503050406030204" pitchFamily="18" charset="0"/>
                        </a:rPr>
                        <m:t>？</m:t>
                      </m:r>
                      <m:f>
                        <m:fPr>
                          <m:type m:val="lin"/>
                          <m:ctrlPr>
                            <a:rPr lang="ja-JP" altLang="en-US" b="0" i="1" dirty="0" smtClean="0">
                              <a:solidFill>
                                <a:schemeClr val="tx1"/>
                              </a:solidFill>
                              <a:latin typeface="Cambria Math" panose="02040503050406030204" pitchFamily="18" charset="0"/>
                            </a:rPr>
                          </m:ctrlPr>
                        </m:fPr>
                        <m:num>
                          <m:r>
                            <m:rPr>
                              <m:sty m:val="p"/>
                            </m:rPr>
                            <a:rPr lang="en-US" altLang="ja-JP" b="0" i="0" dirty="0" smtClean="0">
                              <a:solidFill>
                                <a:schemeClr val="tx1"/>
                              </a:solidFill>
                              <a:latin typeface="Cambria Math" panose="02040503050406030204" pitchFamily="18" charset="0"/>
                            </a:rPr>
                            <m:t>kJ</m:t>
                          </m:r>
                        </m:num>
                        <m:den>
                          <m:r>
                            <m:rPr>
                              <m:sty m:val="p"/>
                            </m:rPr>
                            <a:rPr lang="en-US" altLang="ja-JP" b="0" i="0" dirty="0" smtClean="0">
                              <a:solidFill>
                                <a:schemeClr val="tx1"/>
                              </a:solidFill>
                              <a:latin typeface="Cambria Math" panose="02040503050406030204" pitchFamily="18" charset="0"/>
                            </a:rPr>
                            <m:t>mol</m:t>
                          </m:r>
                        </m:den>
                      </m:f>
                    </m:oMath>
                  </m:oMathPara>
                </a14:m>
                <a:endParaRPr lang="en-US" altLang="ja-JP" dirty="0"/>
              </a:p>
              <a:p>
                <a:r>
                  <a:rPr lang="ja-JP" altLang="en-US" dirty="0"/>
                  <a:t>結果中にある </a:t>
                </a:r>
                <a:r>
                  <a:rPr lang="en-US" altLang="ja-JP" dirty="0"/>
                  <a:t>“Sum of electronic and thermal Enthalpies=              -1.118739” </a:t>
                </a:r>
                <a:r>
                  <a:rPr lang="ja-JP" altLang="en-US" dirty="0"/>
                  <a:t>などの記述を探そう</a:t>
                </a:r>
                <a:r>
                  <a:rPr lang="en-US" altLang="ja-JP" dirty="0"/>
                  <a:t>.</a:t>
                </a:r>
              </a:p>
            </p:txBody>
          </p:sp>
        </mc:Choice>
        <mc:Fallback xmlns="">
          <p:sp>
            <p:nvSpPr>
              <p:cNvPr id="7" name="コンテンツ プレースホルダー 6">
                <a:extLst>
                  <a:ext uri="{FF2B5EF4-FFF2-40B4-BE49-F238E27FC236}">
                    <a16:creationId xmlns:a16="http://schemas.microsoft.com/office/drawing/2014/main" id="{66AFC502-D8D3-2CC9-FD0F-041C772229D4}"/>
                  </a:ext>
                </a:extLst>
              </p:cNvPr>
              <p:cNvSpPr>
                <a:spLocks noGrp="1" noRot="1" noChangeAspect="1" noMove="1" noResize="1" noEditPoints="1" noAdjustHandles="1" noChangeArrowheads="1" noChangeShapeType="1" noTextEdit="1"/>
              </p:cNvSpPr>
              <p:nvPr>
                <p:ph idx="1"/>
              </p:nvPr>
            </p:nvSpPr>
            <p:spPr>
              <a:xfrm>
                <a:off x="468000" y="843750"/>
                <a:ext cx="8208000" cy="1179476"/>
              </a:xfrm>
              <a:blipFill>
                <a:blip r:embed="rId3"/>
                <a:stretch>
                  <a:fillRect b="-2577"/>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5" name="テキスト プレースホルダー 4">
                <a:extLst>
                  <a:ext uri="{FF2B5EF4-FFF2-40B4-BE49-F238E27FC236}">
                    <a16:creationId xmlns:a16="http://schemas.microsoft.com/office/drawing/2014/main" id="{F626E4E4-4DB8-4EC9-D83B-2F6C527CEE5E}"/>
                  </a:ext>
                </a:extLst>
              </p:cNvPr>
              <p:cNvSpPr>
                <a:spLocks noGrp="1"/>
              </p:cNvSpPr>
              <p:nvPr>
                <p:ph type="body" sz="quarter" idx="13"/>
              </p:nvPr>
            </p:nvSpPr>
            <p:spPr/>
            <p:txBody>
              <a:bodyPr anchor="b"/>
              <a:lstStyle/>
              <a:p>
                <a:r>
                  <a:rPr lang="ja-JP" altLang="en-US" dirty="0"/>
                  <a:t>インプットファイルのサンプルは </a:t>
                </a:r>
                <a:r>
                  <a:rPr lang="en-US" altLang="ja-JP" dirty="0"/>
                  <a:t>examples/enthalpy </a:t>
                </a:r>
                <a:r>
                  <a:rPr lang="ja-JP" altLang="en-US" dirty="0"/>
                  <a:t>内を参照</a:t>
                </a:r>
                <a:r>
                  <a:rPr lang="en-US" altLang="ja-JP" dirty="0"/>
                  <a:t>.</a:t>
                </a:r>
                <a:r>
                  <a:rPr lang="ja-JP" altLang="en-US" dirty="0"/>
                  <a:t> </a:t>
                </a:r>
                <a14:m>
                  <m:oMath xmlns:m="http://schemas.openxmlformats.org/officeDocument/2006/math">
                    <m:r>
                      <a:rPr lang="pl-PL" altLang="ja-JP" i="1" dirty="0" smtClean="0">
                        <a:latin typeface="Cambria Math" panose="02040503050406030204" pitchFamily="18" charset="0"/>
                      </a:rPr>
                      <m:t>1</m:t>
                    </m:r>
                    <m:sSub>
                      <m:sSubPr>
                        <m:ctrlPr>
                          <a:rPr lang="en-US" altLang="ja-JP" b="0" i="1" dirty="0" smtClean="0">
                            <a:latin typeface="Cambria Math" panose="02040503050406030204" pitchFamily="18" charset="0"/>
                          </a:rPr>
                        </m:ctrlPr>
                      </m:sSubPr>
                      <m:e>
                        <m:r>
                          <a:rPr lang="pl-PL" altLang="ja-JP" i="1" dirty="0" smtClean="0">
                            <a:latin typeface="Cambria Math" panose="02040503050406030204" pitchFamily="18" charset="0"/>
                          </a:rPr>
                          <m:t>𝐸</m:t>
                        </m:r>
                      </m:e>
                      <m:sub>
                        <m:r>
                          <m:rPr>
                            <m:sty m:val="p"/>
                          </m:rPr>
                          <a:rPr lang="pl-PL" altLang="ja-JP" i="0" dirty="0" smtClean="0">
                            <a:latin typeface="Cambria Math" panose="02040503050406030204" pitchFamily="18" charset="0"/>
                          </a:rPr>
                          <m:t>h</m:t>
                        </m:r>
                      </m:sub>
                    </m:sSub>
                    <m:r>
                      <a:rPr lang="pl-PL" altLang="ja-JP" i="1" dirty="0" smtClean="0">
                        <a:latin typeface="Cambria Math" panose="02040503050406030204" pitchFamily="18" charset="0"/>
                      </a:rPr>
                      <m:t> = 4.359 744 722 2071</m:t>
                    </m:r>
                    <m:r>
                      <a:rPr lang="en-US" altLang="ja-JP" b="0" i="1" dirty="0" smtClean="0">
                        <a:latin typeface="Cambria Math" panose="02040503050406030204" pitchFamily="18" charset="0"/>
                      </a:rPr>
                      <m:t>×</m:t>
                    </m:r>
                    <m:sSup>
                      <m:sSupPr>
                        <m:ctrlPr>
                          <a:rPr lang="en-US" altLang="ja-JP" b="0" i="1" dirty="0" smtClean="0">
                            <a:latin typeface="Cambria Math" panose="02040503050406030204" pitchFamily="18" charset="0"/>
                          </a:rPr>
                        </m:ctrlPr>
                      </m:sSupPr>
                      <m:e>
                        <m:r>
                          <a:rPr lang="pl-PL" altLang="ja-JP" i="1" dirty="0" smtClean="0">
                            <a:latin typeface="Cambria Math" panose="02040503050406030204" pitchFamily="18" charset="0"/>
                          </a:rPr>
                          <m:t>10</m:t>
                        </m:r>
                      </m:e>
                      <m:sup>
                        <m:r>
                          <a:rPr lang="pl-PL" altLang="ja-JP" i="1" dirty="0" smtClean="0">
                            <a:latin typeface="Cambria Math" panose="02040503050406030204" pitchFamily="18" charset="0"/>
                          </a:rPr>
                          <m:t>−18</m:t>
                        </m:r>
                      </m:sup>
                    </m:sSup>
                    <m:r>
                      <a:rPr lang="pl-PL" altLang="ja-JP" i="1" dirty="0" smtClean="0">
                        <a:latin typeface="Cambria Math" panose="02040503050406030204" pitchFamily="18" charset="0"/>
                      </a:rPr>
                      <m:t> </m:t>
                    </m:r>
                    <m:r>
                      <m:rPr>
                        <m:sty m:val="p"/>
                      </m:rPr>
                      <a:rPr lang="pl-PL" altLang="ja-JP" i="0" dirty="0" smtClean="0">
                        <a:latin typeface="Cambria Math" panose="02040503050406030204" pitchFamily="18" charset="0"/>
                      </a:rPr>
                      <m:t>J</m:t>
                    </m:r>
                  </m:oMath>
                </a14:m>
                <a:r>
                  <a:rPr lang="ja-JP" altLang="en-US" dirty="0"/>
                  <a:t>：</a:t>
                </a:r>
                <a:r>
                  <a:rPr lang="pl-PL" altLang="ja-JP" dirty="0">
                    <a:hlinkClick r:id="rId4"/>
                  </a:rPr>
                  <a:t>https://physics.nist.gov/cgi-bin/cuu/Value?hrj</a:t>
                </a:r>
                <a:r>
                  <a:rPr lang="en-US" altLang="ja-JP" dirty="0"/>
                  <a:t>  </a:t>
                </a:r>
                <a:r>
                  <a:rPr lang="ja-JP" altLang="en-US" dirty="0"/>
                  <a:t>および</a:t>
                </a:r>
                <a:r>
                  <a:rPr lang="en-US" altLang="ja-JP" dirty="0"/>
                  <a:t> </a:t>
                </a:r>
                <a14:m>
                  <m:oMath xmlns:m="http://schemas.openxmlformats.org/officeDocument/2006/math">
                    <m:sSub>
                      <m:sSubPr>
                        <m:ctrlPr>
                          <a:rPr lang="en-US" altLang="ja-JP" b="0" i="1" dirty="0" smtClean="0">
                            <a:latin typeface="Cambria Math" panose="02040503050406030204" pitchFamily="18" charset="0"/>
                          </a:rPr>
                        </m:ctrlPr>
                      </m:sSubPr>
                      <m:e>
                        <m:r>
                          <a:rPr lang="pl-PL" altLang="ja-JP" i="1" dirty="0" smtClean="0">
                            <a:latin typeface="Cambria Math" panose="02040503050406030204" pitchFamily="18" charset="0"/>
                          </a:rPr>
                          <m:t>𝑁</m:t>
                        </m:r>
                      </m:e>
                      <m:sub>
                        <m:r>
                          <m:rPr>
                            <m:sty m:val="p"/>
                          </m:rPr>
                          <a:rPr lang="pl-PL" altLang="ja-JP" i="0" dirty="0" smtClean="0">
                            <a:latin typeface="Cambria Math" panose="02040503050406030204" pitchFamily="18" charset="0"/>
                          </a:rPr>
                          <m:t>A</m:t>
                        </m:r>
                      </m:sub>
                    </m:sSub>
                    <m:r>
                      <a:rPr lang="pl-PL" altLang="ja-JP" i="1" dirty="0" smtClean="0">
                        <a:latin typeface="Cambria Math" panose="02040503050406030204" pitchFamily="18" charset="0"/>
                      </a:rPr>
                      <m:t> = 6.022 140 76</m:t>
                    </m:r>
                    <m:r>
                      <a:rPr lang="en-US" altLang="ja-JP" b="0" i="1" dirty="0" smtClean="0">
                        <a:latin typeface="Cambria Math" panose="02040503050406030204" pitchFamily="18" charset="0"/>
                      </a:rPr>
                      <m:t>×</m:t>
                    </m:r>
                    <m:sSup>
                      <m:sSupPr>
                        <m:ctrlPr>
                          <a:rPr lang="en-US" altLang="ja-JP" b="0" i="1" dirty="0" smtClean="0">
                            <a:latin typeface="Cambria Math" panose="02040503050406030204" pitchFamily="18" charset="0"/>
                          </a:rPr>
                        </m:ctrlPr>
                      </m:sSupPr>
                      <m:e>
                        <m:r>
                          <a:rPr lang="pl-PL" altLang="ja-JP" i="1" dirty="0" smtClean="0">
                            <a:latin typeface="Cambria Math" panose="02040503050406030204" pitchFamily="18" charset="0"/>
                          </a:rPr>
                          <m:t>10</m:t>
                        </m:r>
                      </m:e>
                      <m:sup>
                        <m:r>
                          <a:rPr lang="pl-PL" altLang="ja-JP" i="1" dirty="0" smtClean="0">
                            <a:latin typeface="Cambria Math" panose="02040503050406030204" pitchFamily="18" charset="0"/>
                          </a:rPr>
                          <m:t>23</m:t>
                        </m:r>
                      </m:sup>
                    </m:sSup>
                    <m:sSup>
                      <m:sSupPr>
                        <m:ctrlPr>
                          <a:rPr lang="en-US" altLang="ja-JP" b="0" i="1" dirty="0" smtClean="0">
                            <a:latin typeface="Cambria Math" panose="02040503050406030204" pitchFamily="18" charset="0"/>
                          </a:rPr>
                        </m:ctrlPr>
                      </m:sSupPr>
                      <m:e>
                        <m:r>
                          <a:rPr lang="pl-PL" altLang="ja-JP" i="0" dirty="0" smtClean="0">
                            <a:latin typeface="Cambria Math" panose="02040503050406030204" pitchFamily="18" charset="0"/>
                          </a:rPr>
                          <m:t> </m:t>
                        </m:r>
                        <m:r>
                          <m:rPr>
                            <m:sty m:val="p"/>
                          </m:rPr>
                          <a:rPr lang="pl-PL" altLang="ja-JP" i="0" dirty="0" smtClean="0">
                            <a:latin typeface="Cambria Math" panose="02040503050406030204" pitchFamily="18" charset="0"/>
                          </a:rPr>
                          <m:t>mol</m:t>
                        </m:r>
                      </m:e>
                      <m:sup>
                        <m:r>
                          <a:rPr lang="pl-PL" altLang="ja-JP" i="0" dirty="0" smtClean="0">
                            <a:latin typeface="Cambria Math" panose="02040503050406030204" pitchFamily="18" charset="0"/>
                          </a:rPr>
                          <m:t>−1</m:t>
                        </m:r>
                      </m:sup>
                    </m:sSup>
                  </m:oMath>
                </a14:m>
                <a:r>
                  <a:rPr lang="ja-JP" altLang="en-US" dirty="0"/>
                  <a:t>：</a:t>
                </a:r>
                <a:r>
                  <a:rPr lang="pl-PL" altLang="ja-JP" dirty="0"/>
                  <a:t> </a:t>
                </a:r>
                <a:r>
                  <a:rPr lang="pl-PL" altLang="ja-JP" dirty="0">
                    <a:hlinkClick r:id="rId5"/>
                  </a:rPr>
                  <a:t>https://physics.nist.gov/cgi-bin/cuu/Value?na</a:t>
                </a:r>
                <a:r>
                  <a:rPr lang="en-US" altLang="ja-JP" dirty="0"/>
                  <a:t> </a:t>
                </a:r>
                <a:r>
                  <a:rPr lang="ja-JP" altLang="en-US" dirty="0"/>
                  <a:t>より結果に</a:t>
                </a:r>
                <a:r>
                  <a:rPr lang="en-US" altLang="ja-JP" dirty="0"/>
                  <a:t>((4.3597447222071*10^(-18-3))*(6.02214076*10^23))</a:t>
                </a:r>
                <a:r>
                  <a:rPr lang="ja-JP" altLang="en-US" dirty="0"/>
                  <a:t>をかけて換算</a:t>
                </a:r>
                <a:r>
                  <a:rPr lang="en-US" altLang="ja-JP" dirty="0"/>
                  <a:t>.</a:t>
                </a:r>
              </a:p>
              <a:p>
                <a:r>
                  <a:rPr lang="ja-JP" altLang="en-US" dirty="0"/>
                  <a:t>平尾公彦・監修</a:t>
                </a:r>
                <a:r>
                  <a:rPr lang="en-US" altLang="ja-JP" dirty="0"/>
                  <a:t>, </a:t>
                </a:r>
                <a:r>
                  <a:rPr lang="ja-JP" altLang="en-US" dirty="0"/>
                  <a:t>武次徹也・編著</a:t>
                </a:r>
                <a:r>
                  <a:rPr lang="en-US" altLang="ja-JP" dirty="0"/>
                  <a:t>『</a:t>
                </a:r>
                <a:r>
                  <a:rPr lang="ja-JP" altLang="en-US" dirty="0"/>
                  <a:t>新版 すぐできる 量子化学計算 ビギナーズマニュアル</a:t>
                </a:r>
                <a:r>
                  <a:rPr lang="en-US" altLang="ja-JP" dirty="0"/>
                  <a:t>』(2015) p.85 C5</a:t>
                </a:r>
                <a:r>
                  <a:rPr lang="ja-JP" altLang="en-US" dirty="0"/>
                  <a:t>に各種の熱力学量の見積もりに関する解説がある</a:t>
                </a:r>
                <a:r>
                  <a:rPr lang="en-US" altLang="ja-JP" dirty="0"/>
                  <a:t>.</a:t>
                </a:r>
              </a:p>
              <a:p>
                <a:r>
                  <a:rPr lang="ja-JP" altLang="en-US" dirty="0"/>
                  <a:t>実験値は</a:t>
                </a:r>
                <a:r>
                  <a:rPr lang="ja-JP" altLang="en-US" dirty="0">
                    <a:hlinkClick r:id="rId6"/>
                  </a:rPr>
                  <a:t>こちらのサイト</a:t>
                </a:r>
                <a:r>
                  <a:rPr lang="ja-JP" altLang="en-US" dirty="0"/>
                  <a:t>の引用元</a:t>
                </a:r>
                <a:r>
                  <a:rPr lang="en-US" altLang="ja-JP" dirty="0"/>
                  <a:t> D. M. </a:t>
                </a:r>
                <a:r>
                  <a:rPr lang="en-US" altLang="ja-JP" dirty="0" err="1"/>
                  <a:t>Himmelblau</a:t>
                </a:r>
                <a:r>
                  <a:rPr lang="en-US" altLang="ja-JP" dirty="0"/>
                  <a:t>, </a:t>
                </a:r>
                <a:r>
                  <a:rPr lang="en-US" altLang="ja-JP" i="1" dirty="0"/>
                  <a:t>Basic Principles and </a:t>
                </a:r>
                <a:r>
                  <a:rPr lang="en-US" altLang="ja-JP" i="1" dirty="0" err="1"/>
                  <a:t>Calculatons</a:t>
                </a:r>
                <a:r>
                  <a:rPr lang="en-US" altLang="ja-JP" i="1" dirty="0"/>
                  <a:t> in Chemical Engineering</a:t>
                </a:r>
                <a:r>
                  <a:rPr lang="en-US" altLang="ja-JP" dirty="0"/>
                  <a:t>, 4th Ed., Prentice-Hall, New Jersey (1982) </a:t>
                </a:r>
                <a:r>
                  <a:rPr lang="ja-JP" altLang="en-US" dirty="0"/>
                  <a:t>の</a:t>
                </a:r>
                <a:r>
                  <a:rPr lang="en-US" altLang="ja-JP" dirty="0"/>
                  <a:t>10.4</a:t>
                </a:r>
                <a:r>
                  <a:rPr lang="ja-JP" altLang="en-US" dirty="0"/>
                  <a:t>にある</a:t>
                </a:r>
                <a:endParaRPr lang="en-US" altLang="ja-JP" dirty="0"/>
              </a:p>
            </p:txBody>
          </p:sp>
        </mc:Choice>
        <mc:Fallback xmlns="">
          <p:sp>
            <p:nvSpPr>
              <p:cNvPr id="5" name="テキスト プレースホルダー 4">
                <a:extLst>
                  <a:ext uri="{FF2B5EF4-FFF2-40B4-BE49-F238E27FC236}">
                    <a16:creationId xmlns:a16="http://schemas.microsoft.com/office/drawing/2014/main" id="{F626E4E4-4DB8-4EC9-D83B-2F6C527CEE5E}"/>
                  </a:ext>
                </a:extLst>
              </p:cNvPr>
              <p:cNvSpPr>
                <a:spLocks noGrp="1" noRot="1" noChangeAspect="1" noMove="1" noResize="1" noEditPoints="1" noAdjustHandles="1" noChangeArrowheads="1" noChangeShapeType="1" noTextEdit="1"/>
              </p:cNvSpPr>
              <p:nvPr>
                <p:ph type="body" sz="quarter" idx="13"/>
              </p:nvPr>
            </p:nvSpPr>
            <p:spPr>
              <a:blipFill>
                <a:blip r:embed="rId7"/>
                <a:stretch>
                  <a:fillRect t="-33766" b="-1299"/>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graphicFrame>
            <p:nvGraphicFramePr>
              <p:cNvPr id="9" name="コンテンツ プレースホルダー 7">
                <a:extLst>
                  <a:ext uri="{FF2B5EF4-FFF2-40B4-BE49-F238E27FC236}">
                    <a16:creationId xmlns:a16="http://schemas.microsoft.com/office/drawing/2014/main" id="{B039B4B6-8AC6-5033-91D4-EBD6F03E3CA4}"/>
                  </a:ext>
                </a:extLst>
              </p:cNvPr>
              <p:cNvGraphicFramePr>
                <a:graphicFrameLocks noGrp="1"/>
              </p:cNvGraphicFramePr>
              <p:nvPr>
                <p:ph idx="14"/>
                <p:extLst>
                  <p:ext uri="{D42A27DB-BD31-4B8C-83A1-F6EECF244321}">
                    <p14:modId xmlns:p14="http://schemas.microsoft.com/office/powerpoint/2010/main" val="3815446862"/>
                  </p:ext>
                </p:extLst>
              </p:nvPr>
            </p:nvGraphicFramePr>
            <p:xfrm>
              <a:off x="468314" y="2140735"/>
              <a:ext cx="8208000" cy="2160000"/>
            </p:xfrm>
            <a:graphic>
              <a:graphicData uri="http://schemas.openxmlformats.org/drawingml/2006/table">
                <a:tbl>
                  <a:tblPr firstRow="1" firstCol="1" bandRow="1">
                    <a:tableStyleId>{2D5ABB26-0587-4C30-8999-92F81FD0307C}</a:tableStyleId>
                  </a:tblPr>
                  <a:tblGrid>
                    <a:gridCol w="2160000">
                      <a:extLst>
                        <a:ext uri="{9D8B030D-6E8A-4147-A177-3AD203B41FA5}">
                          <a16:colId xmlns:a16="http://schemas.microsoft.com/office/drawing/2014/main" val="2951375479"/>
                        </a:ext>
                      </a:extLst>
                    </a:gridCol>
                    <a:gridCol w="1512000">
                      <a:extLst>
                        <a:ext uri="{9D8B030D-6E8A-4147-A177-3AD203B41FA5}">
                          <a16:colId xmlns:a16="http://schemas.microsoft.com/office/drawing/2014/main" val="2432590264"/>
                        </a:ext>
                      </a:extLst>
                    </a:gridCol>
                    <a:gridCol w="1512000">
                      <a:extLst>
                        <a:ext uri="{9D8B030D-6E8A-4147-A177-3AD203B41FA5}">
                          <a16:colId xmlns:a16="http://schemas.microsoft.com/office/drawing/2014/main" val="781044291"/>
                        </a:ext>
                      </a:extLst>
                    </a:gridCol>
                    <a:gridCol w="1512000">
                      <a:extLst>
                        <a:ext uri="{9D8B030D-6E8A-4147-A177-3AD203B41FA5}">
                          <a16:colId xmlns:a16="http://schemas.microsoft.com/office/drawing/2014/main" val="4027295056"/>
                        </a:ext>
                      </a:extLst>
                    </a:gridCol>
                    <a:gridCol w="1512000">
                      <a:extLst>
                        <a:ext uri="{9D8B030D-6E8A-4147-A177-3AD203B41FA5}">
                          <a16:colId xmlns:a16="http://schemas.microsoft.com/office/drawing/2014/main" val="193278411"/>
                        </a:ext>
                      </a:extLst>
                    </a:gridCol>
                  </a:tblGrid>
                  <a:tr h="360000">
                    <a:tc>
                      <a:txBody>
                        <a:bodyPr/>
                        <a:lstStyle/>
                        <a:p>
                          <a:pPr algn="ctr"/>
                          <a:r>
                            <a:rPr lang="ja-JP" altLang="en-US" sz="1300" kern="100" dirty="0">
                              <a:solidFill>
                                <a:schemeClr val="bg1"/>
                              </a:solidFill>
                              <a:effectLst/>
                              <a:latin typeface="+mn-ea"/>
                              <a:ea typeface="+mn-ea"/>
                            </a:rPr>
                            <a:t>手法</a:t>
                          </a:r>
                          <a:r>
                            <a:rPr lang="en-US" altLang="ja-JP" sz="1300" kern="100" dirty="0">
                              <a:solidFill>
                                <a:schemeClr val="bg1"/>
                              </a:solidFill>
                              <a:effectLst/>
                              <a:latin typeface="+mn-ea"/>
                              <a:ea typeface="+mn-ea"/>
                            </a:rPr>
                            <a:t>/</a:t>
                          </a:r>
                          <a:r>
                            <a:rPr lang="ja-JP" altLang="en-US" sz="1300" kern="100" dirty="0">
                              <a:solidFill>
                                <a:schemeClr val="bg1"/>
                              </a:solidFill>
                              <a:effectLst/>
                              <a:latin typeface="+mn-ea"/>
                              <a:ea typeface="+mn-ea"/>
                            </a:rPr>
                            <a:t>基底関数</a:t>
                          </a:r>
                          <a:endParaRPr lang="ja-JP" sz="13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altLang="ja-JP" sz="1300" kern="100" dirty="0">
                              <a:solidFill>
                                <a:schemeClr val="bg1"/>
                              </a:solidFill>
                              <a:effectLst/>
                              <a:latin typeface="+mn-ea"/>
                              <a:ea typeface="+mn-ea"/>
                              <a:cs typeface="Times New Roman" panose="02020603050405020304" pitchFamily="18" charset="0"/>
                            </a:rPr>
                            <a:t>H</a:t>
                          </a:r>
                          <a:r>
                            <a:rPr lang="ja-JP" altLang="en-US" sz="1300" kern="100" dirty="0">
                              <a:solidFill>
                                <a:schemeClr val="bg1"/>
                              </a:solidFill>
                              <a:effectLst/>
                              <a:latin typeface="+mn-ea"/>
                              <a:ea typeface="+mn-ea"/>
                              <a:cs typeface="Times New Roman" panose="02020603050405020304" pitchFamily="18" charset="0"/>
                            </a:rPr>
                            <a:t>₂</a:t>
                          </a:r>
                          <a:endParaRPr lang="ja-JP" altLang="ja-JP" sz="13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300" kern="100" dirty="0">
                              <a:solidFill>
                                <a:schemeClr val="bg1"/>
                              </a:solidFill>
                              <a:effectLst/>
                              <a:latin typeface="+mn-ea"/>
                              <a:ea typeface="+mn-ea"/>
                              <a:cs typeface="Times New Roman" panose="02020603050405020304" pitchFamily="18" charset="0"/>
                            </a:rPr>
                            <a:t>O</a:t>
                          </a:r>
                          <a:r>
                            <a:rPr lang="ja-JP" altLang="en-US" sz="1300" kern="100" dirty="0">
                              <a:solidFill>
                                <a:schemeClr val="bg1"/>
                              </a:solidFill>
                              <a:effectLst/>
                              <a:latin typeface="+mn-ea"/>
                              <a:ea typeface="+mn-ea"/>
                              <a:cs typeface="Times New Roman" panose="02020603050405020304" pitchFamily="18" charset="0"/>
                            </a:rPr>
                            <a:t>₂ </a:t>
                          </a:r>
                          <a:r>
                            <a:rPr lang="en-US" altLang="ja-JP" sz="1300" kern="100" dirty="0">
                              <a:solidFill>
                                <a:schemeClr val="bg1"/>
                              </a:solidFill>
                              <a:effectLst/>
                              <a:latin typeface="+mn-ea"/>
                              <a:ea typeface="+mn-ea"/>
                              <a:cs typeface="Times New Roman" panose="02020603050405020304" pitchFamily="18" charset="0"/>
                            </a:rPr>
                            <a:t>(</a:t>
                          </a:r>
                          <a:r>
                            <a:rPr lang="ja-JP" altLang="en-US" sz="1300" kern="100" dirty="0">
                              <a:solidFill>
                                <a:schemeClr val="bg1"/>
                              </a:solidFill>
                              <a:effectLst/>
                              <a:latin typeface="+mn-ea"/>
                              <a:ea typeface="+mn-ea"/>
                              <a:cs typeface="Times New Roman" panose="02020603050405020304" pitchFamily="18" charset="0"/>
                            </a:rPr>
                            <a:t>三重項</a:t>
                          </a:r>
                          <a:r>
                            <a:rPr lang="en-US" altLang="ja-JP" sz="1300" kern="100" dirty="0">
                              <a:solidFill>
                                <a:schemeClr val="bg1"/>
                              </a:solidFill>
                              <a:effectLst/>
                              <a:latin typeface="+mn-ea"/>
                              <a:ea typeface="+mn-ea"/>
                              <a:cs typeface="Times New Roman" panose="02020603050405020304" pitchFamily="18" charset="0"/>
                            </a:rPr>
                            <a:t>) ÷ 2</a:t>
                          </a:r>
                          <a:endParaRPr lang="ja-JP" altLang="ja-JP" sz="13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300" kern="100" dirty="0">
                              <a:solidFill>
                                <a:schemeClr val="bg1"/>
                              </a:solidFill>
                              <a:effectLst/>
                              <a:latin typeface="+mn-ea"/>
                              <a:ea typeface="+mn-ea"/>
                              <a:cs typeface="Times New Roman" panose="02020603050405020304" pitchFamily="18" charset="0"/>
                            </a:rPr>
                            <a:t>H</a:t>
                          </a:r>
                          <a:r>
                            <a:rPr lang="ja-JP" altLang="en-US" sz="1300" kern="100" dirty="0">
                              <a:solidFill>
                                <a:schemeClr val="bg1"/>
                              </a:solidFill>
                              <a:effectLst/>
                              <a:latin typeface="+mn-ea"/>
                              <a:ea typeface="+mn-ea"/>
                              <a:cs typeface="Times New Roman" panose="02020603050405020304" pitchFamily="18" charset="0"/>
                            </a:rPr>
                            <a:t>₂</a:t>
                          </a:r>
                          <a:r>
                            <a:rPr lang="en-US" altLang="ja-JP" sz="1300" kern="100" dirty="0">
                              <a:solidFill>
                                <a:schemeClr val="bg1"/>
                              </a:solidFill>
                              <a:effectLst/>
                              <a:latin typeface="+mn-ea"/>
                              <a:ea typeface="+mn-ea"/>
                              <a:cs typeface="Times New Roman" panose="02020603050405020304" pitchFamily="18" charset="0"/>
                            </a:rPr>
                            <a:t>O</a:t>
                          </a:r>
                          <a:endParaRPr lang="ja-JP" altLang="ja-JP" sz="13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type m:val="lin"/>
                                    <m:ctrlPr>
                                      <a:rPr lang="en-US" altLang="ja-JP" sz="1300" b="0" i="1" dirty="0" smtClean="0">
                                        <a:solidFill>
                                          <a:schemeClr val="bg1"/>
                                        </a:solidFill>
                                        <a:latin typeface="Cambria Math" panose="02040503050406030204" pitchFamily="18" charset="0"/>
                                      </a:rPr>
                                    </m:ctrlPr>
                                  </m:fPr>
                                  <m:num>
                                    <m:sSub>
                                      <m:sSubPr>
                                        <m:ctrlPr>
                                          <a:rPr lang="en-US" altLang="ja-JP" sz="1300" b="0" i="1" dirty="0" smtClean="0">
                                            <a:solidFill>
                                              <a:schemeClr val="bg1"/>
                                            </a:solidFill>
                                            <a:latin typeface="Cambria Math" panose="02040503050406030204" pitchFamily="18" charset="0"/>
                                          </a:rPr>
                                        </m:ctrlPr>
                                      </m:sSubPr>
                                      <m:e>
                                        <m:r>
                                          <m:rPr>
                                            <m:sty m:val="p"/>
                                          </m:rPr>
                                          <a:rPr lang="en-US" altLang="ja-JP" sz="1300" b="0" i="0" dirty="0" smtClean="0">
                                            <a:solidFill>
                                              <a:schemeClr val="bg1"/>
                                            </a:solidFill>
                                            <a:latin typeface="Cambria Math" panose="02040503050406030204" pitchFamily="18" charset="0"/>
                                          </a:rPr>
                                          <m:t>Δ</m:t>
                                        </m:r>
                                      </m:e>
                                      <m:sub>
                                        <m:r>
                                          <m:rPr>
                                            <m:sty m:val="p"/>
                                          </m:rPr>
                                          <a:rPr lang="en-US" altLang="ja-JP" sz="1300" b="0" i="0" dirty="0" smtClean="0">
                                            <a:solidFill>
                                              <a:schemeClr val="bg1"/>
                                            </a:solidFill>
                                            <a:latin typeface="Cambria Math" panose="02040503050406030204" pitchFamily="18" charset="0"/>
                                          </a:rPr>
                                          <m:t>c</m:t>
                                        </m:r>
                                      </m:sub>
                                    </m:sSub>
                                    <m:sSup>
                                      <m:sSupPr>
                                        <m:ctrlPr>
                                          <a:rPr lang="en-US" altLang="ja-JP" sz="1300" b="0" i="1" dirty="0" smtClean="0">
                                            <a:solidFill>
                                              <a:schemeClr val="bg1"/>
                                            </a:solidFill>
                                            <a:latin typeface="Cambria Math" panose="02040503050406030204" pitchFamily="18" charset="0"/>
                                          </a:rPr>
                                        </m:ctrlPr>
                                      </m:sSupPr>
                                      <m:e>
                                        <m:r>
                                          <a:rPr lang="en-US" altLang="ja-JP" sz="1300" b="0" i="1" dirty="0" smtClean="0">
                                            <a:solidFill>
                                              <a:schemeClr val="bg1"/>
                                            </a:solidFill>
                                            <a:latin typeface="Cambria Math" panose="02040503050406030204" pitchFamily="18" charset="0"/>
                                          </a:rPr>
                                          <m:t>𝐻</m:t>
                                        </m:r>
                                      </m:e>
                                      <m:sup>
                                        <m:r>
                                          <a:rPr lang="en-US" altLang="ja-JP" sz="1300" i="1" dirty="0">
                                            <a:solidFill>
                                              <a:schemeClr val="bg1"/>
                                            </a:solidFill>
                                            <a:latin typeface="Cambria Math" panose="02040503050406030204" pitchFamily="18" charset="0"/>
                                            <a:ea typeface="Cambria Math" panose="02040503050406030204" pitchFamily="18" charset="0"/>
                                          </a:rPr>
                                          <m:t>∘</m:t>
                                        </m:r>
                                      </m:sup>
                                    </m:sSup>
                                  </m:num>
                                  <m:den>
                                    <m:d>
                                      <m:dPr>
                                        <m:begChr m:val="["/>
                                        <m:endChr m:val="]"/>
                                        <m:ctrlPr>
                                          <a:rPr lang="en-US" altLang="ja-JP" sz="1300" b="0" i="1" dirty="0" smtClean="0">
                                            <a:solidFill>
                                              <a:schemeClr val="bg1"/>
                                            </a:solidFill>
                                            <a:latin typeface="Cambria Math" panose="02040503050406030204" pitchFamily="18" charset="0"/>
                                          </a:rPr>
                                        </m:ctrlPr>
                                      </m:dPr>
                                      <m:e>
                                        <m:f>
                                          <m:fPr>
                                            <m:type m:val="lin"/>
                                            <m:ctrlPr>
                                              <a:rPr lang="en-US" altLang="ja-JP" sz="1300" b="0" i="1" dirty="0" smtClean="0">
                                                <a:solidFill>
                                                  <a:schemeClr val="bg1"/>
                                                </a:solidFill>
                                                <a:latin typeface="Cambria Math" panose="02040503050406030204" pitchFamily="18" charset="0"/>
                                              </a:rPr>
                                            </m:ctrlPr>
                                          </m:fPr>
                                          <m:num>
                                            <m:r>
                                              <m:rPr>
                                                <m:sty m:val="p"/>
                                              </m:rPr>
                                              <a:rPr lang="en-US" altLang="ja-JP" sz="1300" b="0" i="0" dirty="0" smtClean="0">
                                                <a:solidFill>
                                                  <a:schemeClr val="bg1"/>
                                                </a:solidFill>
                                                <a:latin typeface="Cambria Math" panose="02040503050406030204" pitchFamily="18" charset="0"/>
                                              </a:rPr>
                                              <m:t>kJ</m:t>
                                            </m:r>
                                          </m:num>
                                          <m:den>
                                            <m:r>
                                              <m:rPr>
                                                <m:sty m:val="p"/>
                                              </m:rPr>
                                              <a:rPr lang="en-US" altLang="ja-JP" sz="1300" b="0" i="0" dirty="0" smtClean="0">
                                                <a:solidFill>
                                                  <a:schemeClr val="bg1"/>
                                                </a:solidFill>
                                                <a:latin typeface="Cambria Math" panose="02040503050406030204" pitchFamily="18" charset="0"/>
                                              </a:rPr>
                                              <m:t>mol</m:t>
                                            </m:r>
                                          </m:den>
                                        </m:f>
                                      </m:e>
                                    </m:d>
                                  </m:den>
                                </m:f>
                              </m:oMath>
                            </m:oMathPara>
                          </a14:m>
                          <a:endParaRPr lang="ja-JP" altLang="ja-JP" sz="13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2347481654"/>
                      </a:ext>
                    </a:extLst>
                  </a:tr>
                  <a:tr h="360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300" kern="100" dirty="0">
                              <a:effectLst/>
                              <a:latin typeface="+mn-ea"/>
                              <a:ea typeface="+mn-ea"/>
                              <a:cs typeface="Times New Roman" panose="02020603050405020304" pitchFamily="18" charset="0"/>
                            </a:rPr>
                            <a:t>HF/</a:t>
                          </a:r>
                          <a:r>
                            <a:rPr lang="en-US" altLang="ja-JP" sz="1300" kern="100" dirty="0" err="1">
                              <a:effectLst/>
                              <a:latin typeface="+mn-ea"/>
                              <a:ea typeface="+mn-ea"/>
                              <a:cs typeface="Times New Roman" panose="02020603050405020304" pitchFamily="18" charset="0"/>
                            </a:rPr>
                            <a:t>aug</a:t>
                          </a:r>
                          <a:r>
                            <a:rPr lang="en-US" altLang="ja-JP" sz="1300" kern="100" dirty="0">
                              <a:effectLst/>
                              <a:latin typeface="+mn-ea"/>
                              <a:ea typeface="+mn-ea"/>
                              <a:cs typeface="Times New Roman" panose="02020603050405020304" pitchFamily="18" charset="0"/>
                            </a:rPr>
                            <a:t>-cc-</a:t>
                          </a:r>
                          <a:r>
                            <a:rPr lang="en-US" altLang="ja-JP" sz="1300" kern="100" dirty="0" err="1">
                              <a:effectLst/>
                              <a:latin typeface="+mn-ea"/>
                              <a:ea typeface="+mn-ea"/>
                              <a:cs typeface="Times New Roman" panose="02020603050405020304" pitchFamily="18" charset="0"/>
                            </a:rPr>
                            <a:t>pVTZ</a:t>
                          </a:r>
                          <a:endParaRPr lang="ja-JP" altLang="ja-JP" sz="13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1.119 309</a:t>
                          </a:r>
                        </a:p>
                      </a:txBody>
                      <a:tcPr marL="6350" marR="6350" marT="635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74.837 350</a:t>
                          </a:r>
                        </a:p>
                      </a:txBody>
                      <a:tcPr marL="6350" marR="6350" marT="635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76.034 448</a:t>
                          </a:r>
                        </a:p>
                      </a:txBody>
                      <a:tcPr marL="6350" marR="6350" marT="635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204.234 991</a:t>
                          </a:r>
                        </a:p>
                      </a:txBody>
                      <a:tcPr marL="6350" marR="6350" marT="635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11466847"/>
                      </a:ext>
                    </a:extLst>
                  </a:tr>
                  <a:tr h="360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300" kern="100" dirty="0">
                              <a:effectLst/>
                              <a:latin typeface="+mn-ea"/>
                              <a:ea typeface="+mn-ea"/>
                              <a:cs typeface="Times New Roman" panose="02020603050405020304" pitchFamily="18" charset="0"/>
                            </a:rPr>
                            <a:t>CCSD/</a:t>
                          </a:r>
                          <a:r>
                            <a:rPr lang="en-US" altLang="ja-JP" sz="1300" kern="100" dirty="0" err="1">
                              <a:effectLst/>
                              <a:latin typeface="+mn-ea"/>
                              <a:ea typeface="+mn-ea"/>
                              <a:cs typeface="Times New Roman" panose="02020603050405020304" pitchFamily="18" charset="0"/>
                            </a:rPr>
                            <a:t>aug</a:t>
                          </a:r>
                          <a:r>
                            <a:rPr lang="en-US" altLang="ja-JP" sz="1300" kern="100" dirty="0">
                              <a:effectLst/>
                              <a:latin typeface="+mn-ea"/>
                              <a:ea typeface="+mn-ea"/>
                              <a:cs typeface="Times New Roman" panose="02020603050405020304" pitchFamily="18" charset="0"/>
                            </a:rPr>
                            <a:t>-cc-</a:t>
                          </a:r>
                          <a:r>
                            <a:rPr lang="en-US" altLang="ja-JP" sz="1300" kern="100" dirty="0" err="1">
                              <a:effectLst/>
                              <a:latin typeface="+mn-ea"/>
                              <a:ea typeface="+mn-ea"/>
                              <a:cs typeface="Times New Roman" panose="02020603050405020304" pitchFamily="18" charset="0"/>
                            </a:rPr>
                            <a:t>pVTZ</a:t>
                          </a:r>
                          <a:endParaRPr lang="ja-JP" altLang="ja-JP" sz="13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a:solidFill>
                                <a:srgbClr val="000000"/>
                              </a:solidFill>
                              <a:effectLst/>
                              <a:latin typeface="游ゴシック" panose="020B0400000000000000" pitchFamily="50" charset="-128"/>
                              <a:ea typeface="游ゴシック" panose="020B0400000000000000" pitchFamily="50" charset="-128"/>
                            </a:rPr>
                            <a:t>1.166 658</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a:solidFill>
                                <a:srgbClr val="000000"/>
                              </a:solidFill>
                              <a:effectLst/>
                              <a:latin typeface="游ゴシック" panose="020B0400000000000000" pitchFamily="50" charset="-128"/>
                              <a:ea typeface="游ゴシック" panose="020B0400000000000000" pitchFamily="50" charset="-128"/>
                            </a:rPr>
                            <a:t>75.188 801</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76.441 170</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a:solidFill>
                                <a:srgbClr val="000000"/>
                              </a:solidFill>
                              <a:effectLst/>
                              <a:latin typeface="游ゴシック" panose="020B0400000000000000" pitchFamily="50" charset="-128"/>
                              <a:ea typeface="游ゴシック" panose="020B0400000000000000" pitchFamily="50" charset="-128"/>
                            </a:rPr>
                            <a:t>225.035 512</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583706780"/>
                      </a:ext>
                    </a:extLst>
                  </a:tr>
                  <a:tr h="360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300" kern="100" dirty="0">
                              <a:effectLst/>
                              <a:latin typeface="+mn-ea"/>
                              <a:ea typeface="+mn-ea"/>
                              <a:cs typeface="Times New Roman" panose="02020603050405020304" pitchFamily="18" charset="0"/>
                            </a:rPr>
                            <a:t>B3LYP/</a:t>
                          </a:r>
                          <a:r>
                            <a:rPr lang="en-US" altLang="ja-JP" sz="1300" kern="100" dirty="0" err="1">
                              <a:effectLst/>
                              <a:latin typeface="+mn-ea"/>
                              <a:ea typeface="+mn-ea"/>
                              <a:cs typeface="Times New Roman" panose="02020603050405020304" pitchFamily="18" charset="0"/>
                            </a:rPr>
                            <a:t>aug</a:t>
                          </a:r>
                          <a:r>
                            <a:rPr lang="en-US" altLang="ja-JP" sz="1300" kern="100" dirty="0">
                              <a:effectLst/>
                              <a:latin typeface="+mn-ea"/>
                              <a:ea typeface="+mn-ea"/>
                              <a:cs typeface="Times New Roman" panose="02020603050405020304" pitchFamily="18" charset="0"/>
                            </a:rPr>
                            <a:t>-cc-</a:t>
                          </a:r>
                          <a:r>
                            <a:rPr lang="en-US" altLang="ja-JP" sz="1300" kern="100" dirty="0" err="1">
                              <a:effectLst/>
                              <a:latin typeface="+mn-ea"/>
                              <a:ea typeface="+mn-ea"/>
                              <a:cs typeface="Times New Roman" panose="02020603050405020304" pitchFamily="18" charset="0"/>
                            </a:rPr>
                            <a:t>pVTZ</a:t>
                          </a:r>
                          <a:endParaRPr lang="ja-JP" altLang="ja-JP" sz="13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1.159 307</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75.057 476</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76.308 302</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240.284 414</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46917534"/>
                      </a:ext>
                    </a:extLst>
                  </a:tr>
                  <a:tr h="360000">
                    <a:tc>
                      <a:txBody>
                        <a:bodyPr/>
                        <a:lstStyle/>
                        <a:p>
                          <a:pPr algn="ctr"/>
                          <a:r>
                            <a:rPr lang="en-US" altLang="ja-JP" sz="1300" kern="100" dirty="0">
                              <a:effectLst/>
                              <a:latin typeface="+mn-ea"/>
                              <a:ea typeface="+mn-ea"/>
                              <a:cs typeface="Times New Roman" panose="02020603050405020304" pitchFamily="18" charset="0"/>
                            </a:rPr>
                            <a:t>G3</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1.164 078</a:t>
                          </a:r>
                        </a:p>
                      </a:txBody>
                      <a:tcPr marL="6350" marR="6350" marT="6350" marB="0" anchor="ctr">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75.122 453</a:t>
                          </a:r>
                        </a:p>
                      </a:txBody>
                      <a:tcPr marL="6350" marR="6350" marT="6350" marB="0" anchor="ctr">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76.378 265</a:t>
                          </a:r>
                        </a:p>
                      </a:txBody>
                      <a:tcPr marL="6350" marR="6350" marT="6350" marB="0" anchor="ctr">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240.847 584</a:t>
                          </a:r>
                        </a:p>
                      </a:txBody>
                      <a:tcPr marL="6350" marR="6350" marT="6350" marB="0" anchor="ctr">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182692128"/>
                      </a:ext>
                    </a:extLst>
                  </a:tr>
                  <a:tr h="360000">
                    <a:tc>
                      <a:txBody>
                        <a:bodyPr/>
                        <a:lstStyle/>
                        <a:p>
                          <a:pPr algn="ctr"/>
                          <a:r>
                            <a:rPr lang="ja-JP" altLang="en-US" sz="1300" kern="100" dirty="0">
                              <a:solidFill>
                                <a:schemeClr val="tx1"/>
                              </a:solidFill>
                              <a:effectLst/>
                              <a:latin typeface="+mn-ea"/>
                              <a:ea typeface="+mn-ea"/>
                              <a:cs typeface="Times New Roman" panose="02020603050405020304" pitchFamily="18" charset="0"/>
                            </a:rPr>
                            <a:t>実験値</a:t>
                          </a:r>
                          <a:endParaRPr lang="ja-JP" sz="1300" kern="100" dirty="0">
                            <a:solidFill>
                              <a:schemeClr val="tx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endParaRPr lang="en-US" altLang="ja-JP" sz="13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lang="en-US" altLang="ja-JP" sz="1300" b="0" i="0" u="none" strike="noStrike" dirty="0">
                            <a:solidFill>
                              <a:schemeClr val="tx1"/>
                            </a:solidFill>
                            <a:effectLst/>
                            <a:latin typeface="游ゴシック" panose="020B0400000000000000" pitchFamily="50" charset="-128"/>
                            <a:ea typeface="游ゴシック" panose="020B0400000000000000" pitchFamily="50" charset="-128"/>
                          </a:endParaRPr>
                        </a:p>
                      </a:txBody>
                      <a:tcPr marL="68580" marR="68580" marT="0" marB="0" anchor="ctr">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endParaRPr lang="en-US" altLang="ja-JP" sz="1300" b="0" kern="100" dirty="0">
                            <a:solidFill>
                              <a:schemeClr val="tx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kern="100" dirty="0">
                              <a:effectLst/>
                              <a:latin typeface="+mn-ea"/>
                              <a:ea typeface="+mn-ea"/>
                              <a:cs typeface="Times New Roman" panose="02020603050405020304" pitchFamily="18" charset="0"/>
                            </a:rPr>
                            <a:t>241.83</a:t>
                          </a:r>
                          <a:r>
                            <a:rPr lang="en-US" altLang="ja-JP" sz="1300" kern="100" dirty="0">
                              <a:solidFill>
                                <a:schemeClr val="bg2"/>
                              </a:solidFill>
                              <a:effectLst/>
                              <a:latin typeface="+mn-ea"/>
                              <a:ea typeface="+mn-ea"/>
                              <a:cs typeface="Times New Roman" panose="02020603050405020304" pitchFamily="18" charset="0"/>
                            </a:rPr>
                            <a:t>0 000</a:t>
                          </a:r>
                        </a:p>
                      </a:txBody>
                      <a:tcPr marL="68580" marR="68580" marT="0" marB="0" anchor="ctr">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010743172"/>
                      </a:ext>
                    </a:extLst>
                  </a:tr>
                </a:tbl>
              </a:graphicData>
            </a:graphic>
          </p:graphicFrame>
        </mc:Choice>
        <mc:Fallback xmlns="">
          <p:graphicFrame>
            <p:nvGraphicFramePr>
              <p:cNvPr id="9" name="コンテンツ プレースホルダー 7">
                <a:extLst>
                  <a:ext uri="{FF2B5EF4-FFF2-40B4-BE49-F238E27FC236}">
                    <a16:creationId xmlns:a16="http://schemas.microsoft.com/office/drawing/2014/main" id="{B039B4B6-8AC6-5033-91D4-EBD6F03E3CA4}"/>
                  </a:ext>
                </a:extLst>
              </p:cNvPr>
              <p:cNvGraphicFramePr>
                <a:graphicFrameLocks noGrp="1"/>
              </p:cNvGraphicFramePr>
              <p:nvPr>
                <p:ph idx="14"/>
                <p:extLst>
                  <p:ext uri="{D42A27DB-BD31-4B8C-83A1-F6EECF244321}">
                    <p14:modId xmlns:p14="http://schemas.microsoft.com/office/powerpoint/2010/main" val="3815446862"/>
                  </p:ext>
                </p:extLst>
              </p:nvPr>
            </p:nvGraphicFramePr>
            <p:xfrm>
              <a:off x="468314" y="2140735"/>
              <a:ext cx="8208000" cy="2160000"/>
            </p:xfrm>
            <a:graphic>
              <a:graphicData uri="http://schemas.openxmlformats.org/drawingml/2006/table">
                <a:tbl>
                  <a:tblPr firstRow="1" firstCol="1" bandRow="1">
                    <a:tableStyleId>{2D5ABB26-0587-4C30-8999-92F81FD0307C}</a:tableStyleId>
                  </a:tblPr>
                  <a:tblGrid>
                    <a:gridCol w="2160000">
                      <a:extLst>
                        <a:ext uri="{9D8B030D-6E8A-4147-A177-3AD203B41FA5}">
                          <a16:colId xmlns:a16="http://schemas.microsoft.com/office/drawing/2014/main" val="2951375479"/>
                        </a:ext>
                      </a:extLst>
                    </a:gridCol>
                    <a:gridCol w="1512000">
                      <a:extLst>
                        <a:ext uri="{9D8B030D-6E8A-4147-A177-3AD203B41FA5}">
                          <a16:colId xmlns:a16="http://schemas.microsoft.com/office/drawing/2014/main" val="2432590264"/>
                        </a:ext>
                      </a:extLst>
                    </a:gridCol>
                    <a:gridCol w="1512000">
                      <a:extLst>
                        <a:ext uri="{9D8B030D-6E8A-4147-A177-3AD203B41FA5}">
                          <a16:colId xmlns:a16="http://schemas.microsoft.com/office/drawing/2014/main" val="781044291"/>
                        </a:ext>
                      </a:extLst>
                    </a:gridCol>
                    <a:gridCol w="1512000">
                      <a:extLst>
                        <a:ext uri="{9D8B030D-6E8A-4147-A177-3AD203B41FA5}">
                          <a16:colId xmlns:a16="http://schemas.microsoft.com/office/drawing/2014/main" val="4027295056"/>
                        </a:ext>
                      </a:extLst>
                    </a:gridCol>
                    <a:gridCol w="1512000">
                      <a:extLst>
                        <a:ext uri="{9D8B030D-6E8A-4147-A177-3AD203B41FA5}">
                          <a16:colId xmlns:a16="http://schemas.microsoft.com/office/drawing/2014/main" val="193278411"/>
                        </a:ext>
                      </a:extLst>
                    </a:gridCol>
                  </a:tblGrid>
                  <a:tr h="360000">
                    <a:tc>
                      <a:txBody>
                        <a:bodyPr/>
                        <a:lstStyle/>
                        <a:p>
                          <a:pPr algn="ctr"/>
                          <a:r>
                            <a:rPr lang="ja-JP" altLang="en-US" sz="1300" kern="100" dirty="0">
                              <a:solidFill>
                                <a:schemeClr val="bg1"/>
                              </a:solidFill>
                              <a:effectLst/>
                              <a:latin typeface="+mn-ea"/>
                              <a:ea typeface="+mn-ea"/>
                            </a:rPr>
                            <a:t>手法</a:t>
                          </a:r>
                          <a:r>
                            <a:rPr lang="en-US" altLang="ja-JP" sz="1300" kern="100" dirty="0">
                              <a:solidFill>
                                <a:schemeClr val="bg1"/>
                              </a:solidFill>
                              <a:effectLst/>
                              <a:latin typeface="+mn-ea"/>
                              <a:ea typeface="+mn-ea"/>
                            </a:rPr>
                            <a:t>/</a:t>
                          </a:r>
                          <a:r>
                            <a:rPr lang="ja-JP" altLang="en-US" sz="1300" kern="100" dirty="0">
                              <a:solidFill>
                                <a:schemeClr val="bg1"/>
                              </a:solidFill>
                              <a:effectLst/>
                              <a:latin typeface="+mn-ea"/>
                              <a:ea typeface="+mn-ea"/>
                            </a:rPr>
                            <a:t>基底関数</a:t>
                          </a:r>
                          <a:endParaRPr lang="ja-JP" sz="13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altLang="ja-JP" sz="1300" kern="100" dirty="0">
                              <a:solidFill>
                                <a:schemeClr val="bg1"/>
                              </a:solidFill>
                              <a:effectLst/>
                              <a:latin typeface="+mn-ea"/>
                              <a:ea typeface="+mn-ea"/>
                              <a:cs typeface="Times New Roman" panose="02020603050405020304" pitchFamily="18" charset="0"/>
                            </a:rPr>
                            <a:t>H</a:t>
                          </a:r>
                          <a:r>
                            <a:rPr lang="ja-JP" altLang="en-US" sz="1300" kern="100" dirty="0">
                              <a:solidFill>
                                <a:schemeClr val="bg1"/>
                              </a:solidFill>
                              <a:effectLst/>
                              <a:latin typeface="+mn-ea"/>
                              <a:ea typeface="+mn-ea"/>
                              <a:cs typeface="Times New Roman" panose="02020603050405020304" pitchFamily="18" charset="0"/>
                            </a:rPr>
                            <a:t>₂</a:t>
                          </a:r>
                          <a:endParaRPr lang="ja-JP" altLang="ja-JP" sz="13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300" kern="100" dirty="0">
                              <a:solidFill>
                                <a:schemeClr val="bg1"/>
                              </a:solidFill>
                              <a:effectLst/>
                              <a:latin typeface="+mn-ea"/>
                              <a:ea typeface="+mn-ea"/>
                              <a:cs typeface="Times New Roman" panose="02020603050405020304" pitchFamily="18" charset="0"/>
                            </a:rPr>
                            <a:t>O</a:t>
                          </a:r>
                          <a:r>
                            <a:rPr lang="ja-JP" altLang="en-US" sz="1300" kern="100" dirty="0">
                              <a:solidFill>
                                <a:schemeClr val="bg1"/>
                              </a:solidFill>
                              <a:effectLst/>
                              <a:latin typeface="+mn-ea"/>
                              <a:ea typeface="+mn-ea"/>
                              <a:cs typeface="Times New Roman" panose="02020603050405020304" pitchFamily="18" charset="0"/>
                            </a:rPr>
                            <a:t>₂ </a:t>
                          </a:r>
                          <a:r>
                            <a:rPr lang="en-US" altLang="ja-JP" sz="1300" kern="100" dirty="0">
                              <a:solidFill>
                                <a:schemeClr val="bg1"/>
                              </a:solidFill>
                              <a:effectLst/>
                              <a:latin typeface="+mn-ea"/>
                              <a:ea typeface="+mn-ea"/>
                              <a:cs typeface="Times New Roman" panose="02020603050405020304" pitchFamily="18" charset="0"/>
                            </a:rPr>
                            <a:t>(</a:t>
                          </a:r>
                          <a:r>
                            <a:rPr lang="ja-JP" altLang="en-US" sz="1300" kern="100" dirty="0">
                              <a:solidFill>
                                <a:schemeClr val="bg1"/>
                              </a:solidFill>
                              <a:effectLst/>
                              <a:latin typeface="+mn-ea"/>
                              <a:ea typeface="+mn-ea"/>
                              <a:cs typeface="Times New Roman" panose="02020603050405020304" pitchFamily="18" charset="0"/>
                            </a:rPr>
                            <a:t>三重項</a:t>
                          </a:r>
                          <a:r>
                            <a:rPr lang="en-US" altLang="ja-JP" sz="1300" kern="100" dirty="0">
                              <a:solidFill>
                                <a:schemeClr val="bg1"/>
                              </a:solidFill>
                              <a:effectLst/>
                              <a:latin typeface="+mn-ea"/>
                              <a:ea typeface="+mn-ea"/>
                              <a:cs typeface="Times New Roman" panose="02020603050405020304" pitchFamily="18" charset="0"/>
                            </a:rPr>
                            <a:t>) ÷ 2</a:t>
                          </a:r>
                          <a:endParaRPr lang="ja-JP" altLang="ja-JP" sz="13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300" kern="100" dirty="0">
                              <a:solidFill>
                                <a:schemeClr val="bg1"/>
                              </a:solidFill>
                              <a:effectLst/>
                              <a:latin typeface="+mn-ea"/>
                              <a:ea typeface="+mn-ea"/>
                              <a:cs typeface="Times New Roman" panose="02020603050405020304" pitchFamily="18" charset="0"/>
                            </a:rPr>
                            <a:t>H</a:t>
                          </a:r>
                          <a:r>
                            <a:rPr lang="ja-JP" altLang="en-US" sz="1300" kern="100" dirty="0">
                              <a:solidFill>
                                <a:schemeClr val="bg1"/>
                              </a:solidFill>
                              <a:effectLst/>
                              <a:latin typeface="+mn-ea"/>
                              <a:ea typeface="+mn-ea"/>
                              <a:cs typeface="Times New Roman" panose="02020603050405020304" pitchFamily="18" charset="0"/>
                            </a:rPr>
                            <a:t>₂</a:t>
                          </a:r>
                          <a:r>
                            <a:rPr lang="en-US" altLang="ja-JP" sz="1300" kern="100" dirty="0">
                              <a:solidFill>
                                <a:schemeClr val="bg1"/>
                              </a:solidFill>
                              <a:effectLst/>
                              <a:latin typeface="+mn-ea"/>
                              <a:ea typeface="+mn-ea"/>
                              <a:cs typeface="Times New Roman" panose="02020603050405020304" pitchFamily="18" charset="0"/>
                            </a:rPr>
                            <a:t>O</a:t>
                          </a:r>
                          <a:endParaRPr lang="ja-JP" altLang="ja-JP" sz="13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endParaRPr lang="ja-JP"/>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8"/>
                          <a:stretch>
                            <a:fillRect l="-443548" t="-71186" r="-403" b="-505085"/>
                          </a:stretch>
                        </a:blipFill>
                      </a:tcPr>
                    </a:tc>
                    <a:extLst>
                      <a:ext uri="{0D108BD9-81ED-4DB2-BD59-A6C34878D82A}">
                        <a16:rowId xmlns:a16="http://schemas.microsoft.com/office/drawing/2014/main" val="2347481654"/>
                      </a:ext>
                    </a:extLst>
                  </a:tr>
                  <a:tr h="360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300" kern="100" dirty="0">
                              <a:effectLst/>
                              <a:latin typeface="+mn-ea"/>
                              <a:ea typeface="+mn-ea"/>
                              <a:cs typeface="Times New Roman" panose="02020603050405020304" pitchFamily="18" charset="0"/>
                            </a:rPr>
                            <a:t>HF/</a:t>
                          </a:r>
                          <a:r>
                            <a:rPr lang="en-US" altLang="ja-JP" sz="1300" kern="100" dirty="0" err="1">
                              <a:effectLst/>
                              <a:latin typeface="+mn-ea"/>
                              <a:ea typeface="+mn-ea"/>
                              <a:cs typeface="Times New Roman" panose="02020603050405020304" pitchFamily="18" charset="0"/>
                            </a:rPr>
                            <a:t>aug</a:t>
                          </a:r>
                          <a:r>
                            <a:rPr lang="en-US" altLang="ja-JP" sz="1300" kern="100" dirty="0">
                              <a:effectLst/>
                              <a:latin typeface="+mn-ea"/>
                              <a:ea typeface="+mn-ea"/>
                              <a:cs typeface="Times New Roman" panose="02020603050405020304" pitchFamily="18" charset="0"/>
                            </a:rPr>
                            <a:t>-cc-</a:t>
                          </a:r>
                          <a:r>
                            <a:rPr lang="en-US" altLang="ja-JP" sz="1300" kern="100" dirty="0" err="1">
                              <a:effectLst/>
                              <a:latin typeface="+mn-ea"/>
                              <a:ea typeface="+mn-ea"/>
                              <a:cs typeface="Times New Roman" panose="02020603050405020304" pitchFamily="18" charset="0"/>
                            </a:rPr>
                            <a:t>pVTZ</a:t>
                          </a:r>
                          <a:endParaRPr lang="ja-JP" altLang="ja-JP" sz="13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1.119 309</a:t>
                          </a:r>
                        </a:p>
                      </a:txBody>
                      <a:tcPr marL="6350" marR="6350" marT="635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74.837 350</a:t>
                          </a:r>
                        </a:p>
                      </a:txBody>
                      <a:tcPr marL="6350" marR="6350" marT="635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76.034 448</a:t>
                          </a:r>
                        </a:p>
                      </a:txBody>
                      <a:tcPr marL="6350" marR="6350" marT="635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204.234 991</a:t>
                          </a:r>
                        </a:p>
                      </a:txBody>
                      <a:tcPr marL="6350" marR="6350" marT="635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11466847"/>
                      </a:ext>
                    </a:extLst>
                  </a:tr>
                  <a:tr h="360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300" kern="100" dirty="0">
                              <a:effectLst/>
                              <a:latin typeface="+mn-ea"/>
                              <a:ea typeface="+mn-ea"/>
                              <a:cs typeface="Times New Roman" panose="02020603050405020304" pitchFamily="18" charset="0"/>
                            </a:rPr>
                            <a:t>CCSD/</a:t>
                          </a:r>
                          <a:r>
                            <a:rPr lang="en-US" altLang="ja-JP" sz="1300" kern="100" dirty="0" err="1">
                              <a:effectLst/>
                              <a:latin typeface="+mn-ea"/>
                              <a:ea typeface="+mn-ea"/>
                              <a:cs typeface="Times New Roman" panose="02020603050405020304" pitchFamily="18" charset="0"/>
                            </a:rPr>
                            <a:t>aug</a:t>
                          </a:r>
                          <a:r>
                            <a:rPr lang="en-US" altLang="ja-JP" sz="1300" kern="100" dirty="0">
                              <a:effectLst/>
                              <a:latin typeface="+mn-ea"/>
                              <a:ea typeface="+mn-ea"/>
                              <a:cs typeface="Times New Roman" panose="02020603050405020304" pitchFamily="18" charset="0"/>
                            </a:rPr>
                            <a:t>-cc-</a:t>
                          </a:r>
                          <a:r>
                            <a:rPr lang="en-US" altLang="ja-JP" sz="1300" kern="100" dirty="0" err="1">
                              <a:effectLst/>
                              <a:latin typeface="+mn-ea"/>
                              <a:ea typeface="+mn-ea"/>
                              <a:cs typeface="Times New Roman" panose="02020603050405020304" pitchFamily="18" charset="0"/>
                            </a:rPr>
                            <a:t>pVTZ</a:t>
                          </a:r>
                          <a:endParaRPr lang="ja-JP" altLang="ja-JP" sz="13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a:solidFill>
                                <a:srgbClr val="000000"/>
                              </a:solidFill>
                              <a:effectLst/>
                              <a:latin typeface="游ゴシック" panose="020B0400000000000000" pitchFamily="50" charset="-128"/>
                              <a:ea typeface="游ゴシック" panose="020B0400000000000000" pitchFamily="50" charset="-128"/>
                            </a:rPr>
                            <a:t>1.166 658</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a:solidFill>
                                <a:srgbClr val="000000"/>
                              </a:solidFill>
                              <a:effectLst/>
                              <a:latin typeface="游ゴシック" panose="020B0400000000000000" pitchFamily="50" charset="-128"/>
                              <a:ea typeface="游ゴシック" panose="020B0400000000000000" pitchFamily="50" charset="-128"/>
                            </a:rPr>
                            <a:t>75.188 801</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76.441 170</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a:solidFill>
                                <a:srgbClr val="000000"/>
                              </a:solidFill>
                              <a:effectLst/>
                              <a:latin typeface="游ゴシック" panose="020B0400000000000000" pitchFamily="50" charset="-128"/>
                              <a:ea typeface="游ゴシック" panose="020B0400000000000000" pitchFamily="50" charset="-128"/>
                            </a:rPr>
                            <a:t>225.035 512</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583706780"/>
                      </a:ext>
                    </a:extLst>
                  </a:tr>
                  <a:tr h="360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300" kern="100" dirty="0">
                              <a:effectLst/>
                              <a:latin typeface="+mn-ea"/>
                              <a:ea typeface="+mn-ea"/>
                              <a:cs typeface="Times New Roman" panose="02020603050405020304" pitchFamily="18" charset="0"/>
                            </a:rPr>
                            <a:t>B3LYP/</a:t>
                          </a:r>
                          <a:r>
                            <a:rPr lang="en-US" altLang="ja-JP" sz="1300" kern="100" dirty="0" err="1">
                              <a:effectLst/>
                              <a:latin typeface="+mn-ea"/>
                              <a:ea typeface="+mn-ea"/>
                              <a:cs typeface="Times New Roman" panose="02020603050405020304" pitchFamily="18" charset="0"/>
                            </a:rPr>
                            <a:t>aug</a:t>
                          </a:r>
                          <a:r>
                            <a:rPr lang="en-US" altLang="ja-JP" sz="1300" kern="100" dirty="0">
                              <a:effectLst/>
                              <a:latin typeface="+mn-ea"/>
                              <a:ea typeface="+mn-ea"/>
                              <a:cs typeface="Times New Roman" panose="02020603050405020304" pitchFamily="18" charset="0"/>
                            </a:rPr>
                            <a:t>-cc-</a:t>
                          </a:r>
                          <a:r>
                            <a:rPr lang="en-US" altLang="ja-JP" sz="1300" kern="100" dirty="0" err="1">
                              <a:effectLst/>
                              <a:latin typeface="+mn-ea"/>
                              <a:ea typeface="+mn-ea"/>
                              <a:cs typeface="Times New Roman" panose="02020603050405020304" pitchFamily="18" charset="0"/>
                            </a:rPr>
                            <a:t>pVTZ</a:t>
                          </a:r>
                          <a:endParaRPr lang="ja-JP" altLang="ja-JP" sz="13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1.159 307</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75.057 476</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76.308 302</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240.284 414</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46917534"/>
                      </a:ext>
                    </a:extLst>
                  </a:tr>
                  <a:tr h="360000">
                    <a:tc>
                      <a:txBody>
                        <a:bodyPr/>
                        <a:lstStyle/>
                        <a:p>
                          <a:pPr algn="ctr"/>
                          <a:r>
                            <a:rPr lang="en-US" altLang="ja-JP" sz="1300" kern="100" dirty="0">
                              <a:effectLst/>
                              <a:latin typeface="+mn-ea"/>
                              <a:ea typeface="+mn-ea"/>
                              <a:cs typeface="Times New Roman" panose="02020603050405020304" pitchFamily="18" charset="0"/>
                            </a:rPr>
                            <a:t>G3</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1.164 078</a:t>
                          </a:r>
                        </a:p>
                      </a:txBody>
                      <a:tcPr marL="6350" marR="6350" marT="6350" marB="0" anchor="ctr">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75.122 453</a:t>
                          </a:r>
                        </a:p>
                      </a:txBody>
                      <a:tcPr marL="6350" marR="6350" marT="6350" marB="0" anchor="ctr">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76.378 265</a:t>
                          </a:r>
                        </a:p>
                      </a:txBody>
                      <a:tcPr marL="6350" marR="6350" marT="6350" marB="0" anchor="ctr">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240.847 584</a:t>
                          </a:r>
                        </a:p>
                      </a:txBody>
                      <a:tcPr marL="6350" marR="6350" marT="6350" marB="0" anchor="ctr">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182692128"/>
                      </a:ext>
                    </a:extLst>
                  </a:tr>
                  <a:tr h="360000">
                    <a:tc>
                      <a:txBody>
                        <a:bodyPr/>
                        <a:lstStyle/>
                        <a:p>
                          <a:pPr algn="ctr"/>
                          <a:r>
                            <a:rPr lang="ja-JP" altLang="en-US" sz="1300" kern="100" dirty="0">
                              <a:solidFill>
                                <a:schemeClr val="tx1"/>
                              </a:solidFill>
                              <a:effectLst/>
                              <a:latin typeface="+mn-ea"/>
                              <a:ea typeface="+mn-ea"/>
                              <a:cs typeface="Times New Roman" panose="02020603050405020304" pitchFamily="18" charset="0"/>
                            </a:rPr>
                            <a:t>実験値</a:t>
                          </a:r>
                          <a:endParaRPr lang="ja-JP" sz="1300" kern="100" dirty="0">
                            <a:solidFill>
                              <a:schemeClr val="tx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endParaRPr lang="en-US" altLang="ja-JP" sz="13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lang="en-US" altLang="ja-JP" sz="1300" b="0" i="0" u="none" strike="noStrike" dirty="0">
                            <a:solidFill>
                              <a:schemeClr val="tx1"/>
                            </a:solidFill>
                            <a:effectLst/>
                            <a:latin typeface="游ゴシック" panose="020B0400000000000000" pitchFamily="50" charset="-128"/>
                            <a:ea typeface="游ゴシック" panose="020B0400000000000000" pitchFamily="50" charset="-128"/>
                          </a:endParaRPr>
                        </a:p>
                      </a:txBody>
                      <a:tcPr marL="68580" marR="68580" marT="0" marB="0" anchor="ctr">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endParaRPr lang="en-US" altLang="ja-JP" sz="1300" b="0" kern="100" dirty="0">
                            <a:solidFill>
                              <a:schemeClr val="tx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kern="100" dirty="0">
                              <a:effectLst/>
                              <a:latin typeface="+mn-ea"/>
                              <a:ea typeface="+mn-ea"/>
                              <a:cs typeface="Times New Roman" panose="02020603050405020304" pitchFamily="18" charset="0"/>
                            </a:rPr>
                            <a:t>241.83</a:t>
                          </a:r>
                          <a:r>
                            <a:rPr lang="en-US" altLang="ja-JP" sz="1300" kern="100" dirty="0">
                              <a:solidFill>
                                <a:schemeClr val="bg2"/>
                              </a:solidFill>
                              <a:effectLst/>
                              <a:latin typeface="+mn-ea"/>
                              <a:ea typeface="+mn-ea"/>
                              <a:cs typeface="Times New Roman" panose="02020603050405020304" pitchFamily="18" charset="0"/>
                            </a:rPr>
                            <a:t>0 000</a:t>
                          </a:r>
                        </a:p>
                      </a:txBody>
                      <a:tcPr marL="68580" marR="68580" marT="0" marB="0" anchor="ctr">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010743172"/>
                      </a:ext>
                    </a:extLst>
                  </a:tr>
                </a:tbl>
              </a:graphicData>
            </a:graphic>
          </p:graphicFrame>
        </mc:Fallback>
      </mc:AlternateContent>
      <p:sp>
        <p:nvSpPr>
          <p:cNvPr id="6" name="スライド番号プレースホルダー 5">
            <a:extLst>
              <a:ext uri="{FF2B5EF4-FFF2-40B4-BE49-F238E27FC236}">
                <a16:creationId xmlns:a16="http://schemas.microsoft.com/office/drawing/2014/main" id="{AB75EDF6-538C-4C66-BCA3-A5F217A3CA4D}"/>
              </a:ext>
            </a:extLst>
          </p:cNvPr>
          <p:cNvSpPr>
            <a:spLocks noGrp="1"/>
          </p:cNvSpPr>
          <p:nvPr>
            <p:ph type="sldNum" sz="quarter" idx="15"/>
          </p:nvPr>
        </p:nvSpPr>
        <p:spPr/>
        <p:txBody>
          <a:bodyPr/>
          <a:lstStyle/>
          <a:p>
            <a:fld id="{44CC7441-4F6D-4D99-AEAC-28C0433C7008}" type="slidenum">
              <a:rPr kumimoji="1" lang="ja-JP" altLang="en-US" smtClean="0"/>
              <a:pPr/>
              <a:t>99</a:t>
            </a:fld>
            <a:endParaRPr kumimoji="1" lang="ja-JP" altLang="en-US" dirty="0"/>
          </a:p>
        </p:txBody>
      </p:sp>
    </p:spTree>
    <p:extLst>
      <p:ext uri="{BB962C8B-B14F-4D97-AF65-F5344CB8AC3E}">
        <p14:creationId xmlns:p14="http://schemas.microsoft.com/office/powerpoint/2010/main" val="3055925956"/>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コンテンツ プレースホルダー 2">
                <a:extLst>
                  <a:ext uri="{FF2B5EF4-FFF2-40B4-BE49-F238E27FC236}">
                    <a16:creationId xmlns:a16="http://schemas.microsoft.com/office/drawing/2014/main" id="{54A264ED-9B25-5110-A9F1-1EB33D99F044}"/>
                  </a:ext>
                </a:extLst>
              </p:cNvPr>
              <p:cNvSpPr>
                <a:spLocks noGrp="1"/>
              </p:cNvSpPr>
              <p:nvPr>
                <p:ph idx="1"/>
              </p:nvPr>
            </p:nvSpPr>
            <p:spPr>
              <a:xfrm>
                <a:off x="468000" y="843750"/>
                <a:ext cx="2736000" cy="3524670"/>
              </a:xfrm>
            </p:spPr>
            <p:txBody>
              <a:bodyPr/>
              <a:lstStyle/>
              <a:p>
                <a:r>
                  <a:rPr kumimoji="1" lang="en-US" altLang="ja-JP" dirty="0"/>
                  <a:t>2008</a:t>
                </a:r>
                <a:r>
                  <a:rPr kumimoji="1" lang="ja-JP" altLang="en-US" dirty="0"/>
                  <a:t>年の</a:t>
                </a:r>
                <a:r>
                  <a:rPr lang="ja-JP" altLang="en-US" dirty="0"/>
                  <a:t>試算では人類の約</a:t>
                </a:r>
                <a:r>
                  <a:rPr lang="en-US" altLang="ja-JP" dirty="0"/>
                  <a:t>50%</a:t>
                </a:r>
                <a:r>
                  <a:rPr lang="ja-JP" altLang="en-US" dirty="0"/>
                  <a:t>が</a:t>
                </a:r>
                <a:r>
                  <a:rPr kumimoji="1" lang="en-US" altLang="ja-JP" dirty="0"/>
                  <a:t>Haber-Bosch</a:t>
                </a:r>
                <a:r>
                  <a:rPr kumimoji="1" lang="ja-JP" altLang="en-US" dirty="0"/>
                  <a:t>法で合成された窒素肥料由来の食料で</a:t>
                </a:r>
                <a:r>
                  <a:rPr lang="ja-JP" altLang="en-US" dirty="0"/>
                  <a:t>賄われている</a:t>
                </a:r>
                <a:r>
                  <a:rPr lang="en-US" altLang="ja-JP" dirty="0"/>
                  <a:t>.</a:t>
                </a:r>
                <a:endParaRPr kumimoji="1" lang="en-US" altLang="ja-JP" dirty="0"/>
              </a:p>
              <a:p>
                <a:r>
                  <a:rPr kumimoji="1" lang="ja-JP" altLang="en-US" dirty="0"/>
                  <a:t>上巻</a:t>
                </a:r>
                <a:r>
                  <a:rPr kumimoji="1" lang="en-US" altLang="ja-JP" dirty="0"/>
                  <a:t>p.214</a:t>
                </a:r>
                <a:r>
                  <a:rPr kumimoji="1" lang="ja-JP" altLang="en-US" dirty="0"/>
                  <a:t>の問題</a:t>
                </a:r>
                <a:r>
                  <a:rPr kumimoji="1" lang="en-US" altLang="ja-JP" dirty="0"/>
                  <a:t>3.32</a:t>
                </a:r>
                <a:r>
                  <a:rPr kumimoji="1" lang="ja-JP" altLang="en-US" dirty="0"/>
                  <a:t>について</a:t>
                </a:r>
                <a:r>
                  <a:rPr kumimoji="1" lang="en-US" altLang="ja-JP" dirty="0"/>
                  <a:t>,</a:t>
                </a:r>
                <a:r>
                  <a:rPr kumimoji="1" lang="ja-JP" altLang="en-US" dirty="0"/>
                  <a:t>　</a:t>
                </a:r>
                <a:r>
                  <a:rPr lang="en-US" altLang="ja-JP" dirty="0"/>
                  <a:t>Gaussian16</a:t>
                </a:r>
                <a:r>
                  <a:rPr lang="ja-JP" altLang="en-US" dirty="0"/>
                  <a:t>を用いて検証せよ</a:t>
                </a:r>
                <a:r>
                  <a:rPr lang="en-US" altLang="ja-JP" dirty="0"/>
                  <a:t>.</a:t>
                </a:r>
                <a:br>
                  <a:rPr lang="en-US" altLang="ja-JP" dirty="0"/>
                </a:br>
                <a:r>
                  <a:rPr kumimoji="1" lang="ja-JP" altLang="en-US" dirty="0"/>
                  <a:t>具体的には</a:t>
                </a:r>
                <a:r>
                  <a:rPr kumimoji="1" lang="en-US" altLang="ja-JP" dirty="0"/>
                  <a:t>HF</a:t>
                </a:r>
                <a:r>
                  <a:rPr kumimoji="1" lang="ja-JP" altLang="en-US" dirty="0"/>
                  <a:t>法</a:t>
                </a:r>
                <a:r>
                  <a:rPr lang="ja-JP" altLang="en-US" dirty="0"/>
                  <a:t>を用いて次のエネルギー差を計算せよ</a:t>
                </a:r>
                <a:r>
                  <a:rPr lang="en-US" altLang="ja-JP" dirty="0"/>
                  <a:t>. </a:t>
                </a:r>
                <a:endParaRPr kumimoji="1" lang="en-US" altLang="ja-JP" dirty="0"/>
              </a:p>
              <a:p>
                <a:pPr/>
                <a14:m>
                  <m:oMathPara xmlns:m="http://schemas.openxmlformats.org/officeDocument/2006/math">
                    <m:oMathParaPr>
                      <m:jc m:val="centerGroup"/>
                    </m:oMathParaPr>
                    <m:oMath xmlns:m="http://schemas.openxmlformats.org/officeDocument/2006/math">
                      <m:sSub>
                        <m:sSubPr>
                          <m:ctrlPr>
                            <a:rPr lang="en-US" altLang="ja-JP" b="0" i="1" smtClean="0">
                              <a:latin typeface="Cambria Math" panose="02040503050406030204" pitchFamily="18" charset="0"/>
                            </a:rPr>
                          </m:ctrlPr>
                        </m:sSubPr>
                        <m:e>
                          <m:r>
                            <m:rPr>
                              <m:sty m:val="p"/>
                            </m:rPr>
                            <a:rPr lang="en-US" altLang="ja-JP" b="0" i="0" smtClean="0">
                              <a:latin typeface="Cambria Math" panose="02040503050406030204" pitchFamily="18" charset="0"/>
                            </a:rPr>
                            <m:t>N</m:t>
                          </m:r>
                        </m:e>
                        <m:sub>
                          <m:r>
                            <a:rPr lang="en-US" altLang="ja-JP" b="0" i="0" smtClean="0">
                              <a:latin typeface="Cambria Math" panose="02040503050406030204" pitchFamily="18" charset="0"/>
                            </a:rPr>
                            <m:t>2</m:t>
                          </m:r>
                        </m:sub>
                      </m:sSub>
                      <m:r>
                        <a:rPr lang="en-US" altLang="ja-JP" b="0" i="0" smtClean="0">
                          <a:latin typeface="Cambria Math" panose="02040503050406030204" pitchFamily="18" charset="0"/>
                        </a:rPr>
                        <m:t>+3</m:t>
                      </m:r>
                      <m:sSub>
                        <m:sSubPr>
                          <m:ctrlPr>
                            <a:rPr lang="en-US" altLang="ja-JP" b="0" i="1" smtClean="0">
                              <a:latin typeface="Cambria Math" panose="02040503050406030204" pitchFamily="18" charset="0"/>
                            </a:rPr>
                          </m:ctrlPr>
                        </m:sSubPr>
                        <m:e>
                          <m:r>
                            <m:rPr>
                              <m:sty m:val="p"/>
                            </m:rPr>
                            <a:rPr lang="en-US" altLang="ja-JP" b="0" i="0" smtClean="0">
                              <a:latin typeface="Cambria Math" panose="02040503050406030204" pitchFamily="18" charset="0"/>
                            </a:rPr>
                            <m:t>H</m:t>
                          </m:r>
                        </m:e>
                        <m:sub>
                          <m:r>
                            <a:rPr lang="en-US" altLang="ja-JP" b="0" i="0" smtClean="0">
                              <a:latin typeface="Cambria Math" panose="02040503050406030204" pitchFamily="18" charset="0"/>
                            </a:rPr>
                            <m:t>2</m:t>
                          </m:r>
                        </m:sub>
                      </m:sSub>
                      <m:r>
                        <a:rPr lang="en-US" altLang="ja-JP" b="0" i="0" smtClean="0">
                          <a:latin typeface="Cambria Math" panose="02040503050406030204" pitchFamily="18" charset="0"/>
                        </a:rPr>
                        <m:t>→2</m:t>
                      </m:r>
                      <m:r>
                        <m:rPr>
                          <m:sty m:val="p"/>
                        </m:rPr>
                        <a:rPr lang="en-US" altLang="ja-JP" b="0" i="0" smtClean="0">
                          <a:latin typeface="Cambria Math" panose="02040503050406030204" pitchFamily="18" charset="0"/>
                        </a:rPr>
                        <m:t>N</m:t>
                      </m:r>
                      <m:sSub>
                        <m:sSubPr>
                          <m:ctrlPr>
                            <a:rPr lang="en-US" altLang="ja-JP" b="0" i="1" smtClean="0">
                              <a:latin typeface="Cambria Math" panose="02040503050406030204" pitchFamily="18" charset="0"/>
                            </a:rPr>
                          </m:ctrlPr>
                        </m:sSubPr>
                        <m:e>
                          <m:r>
                            <m:rPr>
                              <m:sty m:val="p"/>
                            </m:rPr>
                            <a:rPr lang="en-US" altLang="ja-JP" b="0" i="0" smtClean="0">
                              <a:latin typeface="Cambria Math" panose="02040503050406030204" pitchFamily="18" charset="0"/>
                            </a:rPr>
                            <m:t>H</m:t>
                          </m:r>
                        </m:e>
                        <m:sub>
                          <m:r>
                            <a:rPr lang="en-US" altLang="ja-JP" b="0" i="0" smtClean="0">
                              <a:latin typeface="Cambria Math" panose="02040503050406030204" pitchFamily="18" charset="0"/>
                            </a:rPr>
                            <m:t>3</m:t>
                          </m:r>
                        </m:sub>
                      </m:sSub>
                      <m:r>
                        <a:rPr lang="en-US" altLang="ja-JP" b="0" i="1" smtClean="0">
                          <a:latin typeface="Cambria Math" panose="02040503050406030204" pitchFamily="18" charset="0"/>
                        </a:rPr>
                        <m:t>      </m:t>
                      </m:r>
                      <m:r>
                        <m:rPr>
                          <m:sty m:val="p"/>
                        </m:rPr>
                        <a:rPr lang="en-US" altLang="ja-JP" b="0" i="0" smtClean="0">
                          <a:latin typeface="Cambria Math" panose="02040503050406030204" pitchFamily="18" charset="0"/>
                        </a:rPr>
                        <m:t>Δ</m:t>
                      </m:r>
                      <m:r>
                        <a:rPr lang="en-US" altLang="ja-JP" b="0" i="1" smtClean="0">
                          <a:latin typeface="Cambria Math" panose="02040503050406030204" pitchFamily="18" charset="0"/>
                        </a:rPr>
                        <m:t>𝐸</m:t>
                      </m:r>
                      <m:r>
                        <a:rPr lang="en-US" altLang="ja-JP" b="0" i="1" smtClean="0">
                          <a:latin typeface="Cambria Math" panose="02040503050406030204" pitchFamily="18" charset="0"/>
                        </a:rPr>
                        <m:t>=?</m:t>
                      </m:r>
                    </m:oMath>
                  </m:oMathPara>
                </a14:m>
                <a:endParaRPr lang="en-US" altLang="ja-JP" dirty="0"/>
              </a:p>
              <a:p>
                <a:pPr/>
                <a14:m>
                  <m:oMathPara xmlns:m="http://schemas.openxmlformats.org/officeDocument/2006/math">
                    <m:oMathParaPr>
                      <m:jc m:val="centerGroup"/>
                    </m:oMathParaPr>
                    <m:oMath xmlns:m="http://schemas.openxmlformats.org/officeDocument/2006/math">
                      <m:r>
                        <m:rPr>
                          <m:sty m:val="p"/>
                        </m:rPr>
                        <a:rPr lang="en-US" altLang="ja-JP" b="0" i="0" smtClean="0">
                          <a:latin typeface="Cambria Math" panose="02040503050406030204" pitchFamily="18" charset="0"/>
                        </a:rPr>
                        <m:t>CO</m:t>
                      </m:r>
                      <m:r>
                        <a:rPr lang="en-US" altLang="ja-JP" b="0" i="0" smtClean="0">
                          <a:latin typeface="Cambria Math" panose="02040503050406030204" pitchFamily="18" charset="0"/>
                        </a:rPr>
                        <m:t>+3</m:t>
                      </m:r>
                      <m:sSub>
                        <m:sSubPr>
                          <m:ctrlPr>
                            <a:rPr lang="en-US" altLang="ja-JP" b="0" i="1" smtClean="0">
                              <a:latin typeface="Cambria Math" panose="02040503050406030204" pitchFamily="18" charset="0"/>
                            </a:rPr>
                          </m:ctrlPr>
                        </m:sSubPr>
                        <m:e>
                          <m:r>
                            <m:rPr>
                              <m:sty m:val="p"/>
                            </m:rPr>
                            <a:rPr lang="en-US" altLang="ja-JP" b="0" i="0" smtClean="0">
                              <a:latin typeface="Cambria Math" panose="02040503050406030204" pitchFamily="18" charset="0"/>
                            </a:rPr>
                            <m:t>H</m:t>
                          </m:r>
                        </m:e>
                        <m:sub>
                          <m:r>
                            <a:rPr lang="en-US" altLang="ja-JP" b="0" i="0" smtClean="0">
                              <a:latin typeface="Cambria Math" panose="02040503050406030204" pitchFamily="18" charset="0"/>
                            </a:rPr>
                            <m:t>2</m:t>
                          </m:r>
                        </m:sub>
                      </m:sSub>
                      <m:r>
                        <a:rPr lang="en-US" altLang="ja-JP" b="0" i="0" smtClean="0">
                          <a:latin typeface="Cambria Math" panose="02040503050406030204" pitchFamily="18" charset="0"/>
                        </a:rPr>
                        <m:t>→</m:t>
                      </m:r>
                      <m:r>
                        <m:rPr>
                          <m:sty m:val="p"/>
                        </m:rPr>
                        <a:rPr lang="en-US" altLang="ja-JP" b="0" i="0" smtClean="0">
                          <a:latin typeface="Cambria Math" panose="02040503050406030204" pitchFamily="18" charset="0"/>
                        </a:rPr>
                        <m:t>C</m:t>
                      </m:r>
                      <m:sSub>
                        <m:sSubPr>
                          <m:ctrlPr>
                            <a:rPr lang="en-US" altLang="ja-JP" b="0" i="1" smtClean="0">
                              <a:latin typeface="Cambria Math" panose="02040503050406030204" pitchFamily="18" charset="0"/>
                            </a:rPr>
                          </m:ctrlPr>
                        </m:sSubPr>
                        <m:e>
                          <m:r>
                            <m:rPr>
                              <m:sty m:val="p"/>
                            </m:rPr>
                            <a:rPr lang="en-US" altLang="ja-JP" b="0" i="0" smtClean="0">
                              <a:latin typeface="Cambria Math" panose="02040503050406030204" pitchFamily="18" charset="0"/>
                            </a:rPr>
                            <m:t>H</m:t>
                          </m:r>
                        </m:e>
                        <m:sub>
                          <m:r>
                            <a:rPr lang="en-US" altLang="ja-JP" b="0" i="0" smtClean="0">
                              <a:latin typeface="Cambria Math" panose="02040503050406030204" pitchFamily="18" charset="0"/>
                            </a:rPr>
                            <m:t>4</m:t>
                          </m:r>
                        </m:sub>
                      </m:sSub>
                      <m:r>
                        <a:rPr lang="en-US" altLang="ja-JP" b="0" i="0" smtClean="0">
                          <a:latin typeface="Cambria Math" panose="02040503050406030204" pitchFamily="18" charset="0"/>
                        </a:rPr>
                        <m:t>+</m:t>
                      </m:r>
                      <m:sSub>
                        <m:sSubPr>
                          <m:ctrlPr>
                            <a:rPr lang="en-US" altLang="ja-JP" b="0" i="1" smtClean="0">
                              <a:latin typeface="Cambria Math" panose="02040503050406030204" pitchFamily="18" charset="0"/>
                            </a:rPr>
                          </m:ctrlPr>
                        </m:sSubPr>
                        <m:e>
                          <m:r>
                            <m:rPr>
                              <m:sty m:val="p"/>
                            </m:rPr>
                            <a:rPr lang="en-US" altLang="ja-JP" b="0" i="0" smtClean="0">
                              <a:latin typeface="Cambria Math" panose="02040503050406030204" pitchFamily="18" charset="0"/>
                            </a:rPr>
                            <m:t>H</m:t>
                          </m:r>
                        </m:e>
                        <m:sub>
                          <m:r>
                            <a:rPr lang="en-US" altLang="ja-JP" b="0" i="0" smtClean="0">
                              <a:latin typeface="Cambria Math" panose="02040503050406030204" pitchFamily="18" charset="0"/>
                            </a:rPr>
                            <m:t>2</m:t>
                          </m:r>
                        </m:sub>
                      </m:sSub>
                      <m:r>
                        <m:rPr>
                          <m:sty m:val="p"/>
                        </m:rPr>
                        <a:rPr lang="en-US" altLang="ja-JP" b="0" i="0" smtClean="0">
                          <a:latin typeface="Cambria Math" panose="02040503050406030204" pitchFamily="18" charset="0"/>
                        </a:rPr>
                        <m:t>O</m:t>
                      </m:r>
                      <m:r>
                        <a:rPr lang="en-US" altLang="ja-JP" b="0" i="1" smtClean="0">
                          <a:latin typeface="Cambria Math" panose="02040503050406030204" pitchFamily="18" charset="0"/>
                        </a:rPr>
                        <m:t>      </m:t>
                      </m:r>
                      <m:r>
                        <m:rPr>
                          <m:sty m:val="p"/>
                        </m:rPr>
                        <a:rPr lang="en-US" altLang="ja-JP" b="0" i="0" smtClean="0">
                          <a:latin typeface="Cambria Math" panose="02040503050406030204" pitchFamily="18" charset="0"/>
                        </a:rPr>
                        <m:t>Δ</m:t>
                      </m:r>
                      <m:r>
                        <a:rPr lang="en-US" altLang="ja-JP" b="0" i="1" smtClean="0">
                          <a:latin typeface="Cambria Math" panose="02040503050406030204" pitchFamily="18" charset="0"/>
                        </a:rPr>
                        <m:t>𝐸</m:t>
                      </m:r>
                      <m:r>
                        <a:rPr lang="en-US" altLang="ja-JP" b="0" i="0" smtClean="0">
                          <a:latin typeface="Cambria Math" panose="02040503050406030204" pitchFamily="18" charset="0"/>
                        </a:rPr>
                        <m:t>=?</m:t>
                      </m:r>
                    </m:oMath>
                  </m:oMathPara>
                </a14:m>
                <a:endParaRPr lang="en-US" altLang="ja-JP" dirty="0"/>
              </a:p>
              <a:p>
                <a:r>
                  <a:rPr kumimoji="1" lang="ja-JP" altLang="en-US" dirty="0"/>
                  <a:t>発熱的であることはどの基底関数でも変わらない</a:t>
                </a:r>
                <a:r>
                  <a:rPr kumimoji="1" lang="en-US" altLang="ja-JP" dirty="0"/>
                  <a:t>. </a:t>
                </a:r>
                <a:r>
                  <a:rPr kumimoji="1" lang="ja-JP" altLang="en-US" dirty="0"/>
                  <a:t>ただし</a:t>
                </a:r>
                <a:r>
                  <a:rPr kumimoji="1" lang="en-US" altLang="ja-JP" dirty="0"/>
                  <a:t>, </a:t>
                </a:r>
                <a:r>
                  <a:rPr kumimoji="1" lang="ja-JP" altLang="en-US" dirty="0"/>
                  <a:t>どちらも零点振動を考慮しないと実験値</a:t>
                </a:r>
                <a:r>
                  <a:rPr lang="ja-JP" altLang="en-US" dirty="0"/>
                  <a:t>と合わない</a:t>
                </a:r>
                <a:r>
                  <a:rPr lang="en-US" altLang="ja-JP" dirty="0"/>
                  <a:t>.</a:t>
                </a:r>
                <a:r>
                  <a:rPr lang="ja-JP" altLang="en-US" dirty="0"/>
                  <a:t> </a:t>
                </a:r>
                <a:r>
                  <a:rPr kumimoji="1" lang="ja-JP" altLang="en-US" dirty="0"/>
                  <a:t>前者では</a:t>
                </a:r>
                <a:r>
                  <a:rPr kumimoji="1" lang="en-US" altLang="ja-JP" dirty="0"/>
                  <a:t>+95%.</a:t>
                </a:r>
              </a:p>
            </p:txBody>
          </p:sp>
        </mc:Choice>
        <mc:Fallback xmlns="">
          <p:sp>
            <p:nvSpPr>
              <p:cNvPr id="3" name="コンテンツ プレースホルダー 2">
                <a:extLst>
                  <a:ext uri="{FF2B5EF4-FFF2-40B4-BE49-F238E27FC236}">
                    <a16:creationId xmlns:a16="http://schemas.microsoft.com/office/drawing/2014/main" id="{54A264ED-9B25-5110-A9F1-1EB33D99F044}"/>
                  </a:ext>
                </a:extLst>
              </p:cNvPr>
              <p:cNvSpPr>
                <a:spLocks noGrp="1" noRot="1" noChangeAspect="1" noMove="1" noResize="1" noEditPoints="1" noAdjustHandles="1" noChangeArrowheads="1" noChangeShapeType="1" noTextEdit="1"/>
              </p:cNvSpPr>
              <p:nvPr>
                <p:ph idx="1"/>
              </p:nvPr>
            </p:nvSpPr>
            <p:spPr>
              <a:xfrm>
                <a:off x="468000" y="843750"/>
                <a:ext cx="2736000" cy="3524670"/>
              </a:xfrm>
              <a:blipFill>
                <a:blip r:embed="rId3"/>
                <a:stretch>
                  <a:fillRect b="-173"/>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4" name="テキスト プレースホルダー 3">
                <a:extLst>
                  <a:ext uri="{FF2B5EF4-FFF2-40B4-BE49-F238E27FC236}">
                    <a16:creationId xmlns:a16="http://schemas.microsoft.com/office/drawing/2014/main" id="{1B788184-90D0-FCC6-DE59-2AF02B3CD094}"/>
                  </a:ext>
                </a:extLst>
              </p:cNvPr>
              <p:cNvSpPr>
                <a:spLocks noGrp="1"/>
              </p:cNvSpPr>
              <p:nvPr>
                <p:ph type="body" sz="quarter" idx="13"/>
              </p:nvPr>
            </p:nvSpPr>
            <p:spPr/>
            <p:txBody>
              <a:bodyPr anchor="b"/>
              <a:lstStyle/>
              <a:p>
                <a14:m>
                  <m:oMath xmlns:m="http://schemas.openxmlformats.org/officeDocument/2006/math">
                    <m:r>
                      <m:rPr>
                        <m:sty m:val="p"/>
                      </m:rPr>
                      <a:rPr lang="en-US" altLang="ja-JP" smtClean="0">
                        <a:latin typeface="Cambria Math" panose="02040503050406030204" pitchFamily="18" charset="0"/>
                      </a:rPr>
                      <m:t>Δ</m:t>
                    </m:r>
                    <m:r>
                      <a:rPr lang="en-US" altLang="ja-JP" b="0" i="1" smtClean="0">
                        <a:latin typeface="Cambria Math" panose="02040503050406030204" pitchFamily="18" charset="0"/>
                      </a:rPr>
                      <m:t>𝐻</m:t>
                    </m:r>
                  </m:oMath>
                </a14:m>
                <a:r>
                  <a:rPr lang="ja-JP" altLang="en-US" dirty="0"/>
                  <a:t>ではなく</a:t>
                </a:r>
                <a14:m>
                  <m:oMath xmlns:m="http://schemas.openxmlformats.org/officeDocument/2006/math">
                    <m:r>
                      <m:rPr>
                        <m:sty m:val="p"/>
                      </m:rPr>
                      <a:rPr lang="en-US" altLang="ja-JP" b="0" i="0" smtClean="0">
                        <a:latin typeface="Cambria Math" panose="02040503050406030204" pitchFamily="18" charset="0"/>
                      </a:rPr>
                      <m:t>Δ</m:t>
                    </m:r>
                    <m:sSub>
                      <m:sSubPr>
                        <m:ctrlPr>
                          <a:rPr lang="en-US" altLang="ja-JP" b="0" i="1" smtClean="0">
                            <a:latin typeface="Cambria Math" panose="02040503050406030204" pitchFamily="18" charset="0"/>
                          </a:rPr>
                        </m:ctrlPr>
                      </m:sSubPr>
                      <m:e>
                        <m:r>
                          <a:rPr lang="en-US" altLang="ja-JP" b="0" i="1" smtClean="0">
                            <a:latin typeface="Cambria Math" panose="02040503050406030204" pitchFamily="18" charset="0"/>
                          </a:rPr>
                          <m:t>𝐸</m:t>
                        </m:r>
                      </m:e>
                      <m:sub>
                        <m:r>
                          <m:rPr>
                            <m:sty m:val="p"/>
                          </m:rPr>
                          <a:rPr lang="en-US" altLang="ja-JP" b="0" i="0" smtClean="0">
                            <a:latin typeface="Cambria Math" panose="02040503050406030204" pitchFamily="18" charset="0"/>
                          </a:rPr>
                          <m:t>EE</m:t>
                        </m:r>
                        <m:r>
                          <a:rPr lang="en-US" altLang="ja-JP" b="0" i="0" smtClean="0">
                            <a:latin typeface="Cambria Math" panose="02040503050406030204" pitchFamily="18" charset="0"/>
                          </a:rPr>
                          <m:t>+</m:t>
                        </m:r>
                        <m:r>
                          <m:rPr>
                            <m:sty m:val="p"/>
                          </m:rPr>
                          <a:rPr lang="en-US" altLang="ja-JP" b="0" i="0" smtClean="0">
                            <a:latin typeface="Cambria Math" panose="02040503050406030204" pitchFamily="18" charset="0"/>
                          </a:rPr>
                          <m:t>ZPE</m:t>
                        </m:r>
                      </m:sub>
                    </m:sSub>
                  </m:oMath>
                </a14:m>
                <a:r>
                  <a:rPr lang="ja-JP" altLang="en-US" dirty="0"/>
                  <a:t>なので注意</a:t>
                </a:r>
                <a:r>
                  <a:rPr lang="en-US" altLang="ja-JP" dirty="0"/>
                  <a:t>. </a:t>
                </a:r>
                <a:r>
                  <a:rPr lang="ja-JP" altLang="en-US" dirty="0"/>
                  <a:t>零点振動エネルギーを含むが</a:t>
                </a:r>
                <a:r>
                  <a:rPr lang="en-US" altLang="ja-JP" dirty="0"/>
                  <a:t>, </a:t>
                </a:r>
                <a:r>
                  <a:rPr lang="ja-JP" altLang="en-US" dirty="0"/>
                  <a:t>並進や回転</a:t>
                </a:r>
                <a:r>
                  <a:rPr lang="en-US" altLang="ja-JP" dirty="0"/>
                  <a:t>, </a:t>
                </a:r>
                <a14:m>
                  <m:oMath xmlns:m="http://schemas.openxmlformats.org/officeDocument/2006/math">
                    <m:sSub>
                      <m:sSubPr>
                        <m:ctrlPr>
                          <a:rPr lang="en-US" altLang="ja-JP" b="0" i="1" smtClean="0">
                            <a:latin typeface="Cambria Math" panose="02040503050406030204" pitchFamily="18" charset="0"/>
                          </a:rPr>
                        </m:ctrlPr>
                      </m:sSubPr>
                      <m:e>
                        <m:r>
                          <a:rPr lang="en-US" altLang="ja-JP" b="0" i="1" smtClean="0">
                            <a:latin typeface="Cambria Math" panose="02040503050406030204" pitchFamily="18" charset="0"/>
                          </a:rPr>
                          <m:t>𝑘</m:t>
                        </m:r>
                      </m:e>
                      <m:sub>
                        <m:r>
                          <m:rPr>
                            <m:sty m:val="p"/>
                          </m:rPr>
                          <a:rPr lang="en-US" altLang="ja-JP" b="0" i="0" smtClean="0">
                            <a:latin typeface="Cambria Math" panose="02040503050406030204" pitchFamily="18" charset="0"/>
                          </a:rPr>
                          <m:t>B</m:t>
                        </m:r>
                      </m:sub>
                    </m:sSub>
                    <m:r>
                      <a:rPr lang="en-US" altLang="ja-JP" b="0" i="1" smtClean="0">
                        <a:latin typeface="Cambria Math" panose="02040503050406030204" pitchFamily="18" charset="0"/>
                      </a:rPr>
                      <m:t>𝑇</m:t>
                    </m:r>
                  </m:oMath>
                </a14:m>
                <a:r>
                  <a:rPr lang="ja-JP" altLang="en-US" dirty="0"/>
                  <a:t>は含まない</a:t>
                </a:r>
                <a:r>
                  <a:rPr lang="en-US" altLang="ja-JP" dirty="0"/>
                  <a:t>. 0K</a:t>
                </a:r>
                <a:r>
                  <a:rPr lang="ja-JP" altLang="en-US" dirty="0"/>
                  <a:t>を意味する</a:t>
                </a:r>
                <a:r>
                  <a:rPr lang="en-US" altLang="ja-JP" dirty="0"/>
                  <a:t>. </a:t>
                </a:r>
                <a:r>
                  <a:rPr lang="ja-JP" altLang="en-US" dirty="0"/>
                  <a:t>圧力にも依存しない</a:t>
                </a:r>
                <a:r>
                  <a:rPr lang="en-US" altLang="ja-JP" dirty="0"/>
                  <a:t>.</a:t>
                </a:r>
              </a:p>
              <a:p>
                <a:r>
                  <a:rPr lang="en-US" altLang="ja-JP" dirty="0"/>
                  <a:t>A. </a:t>
                </a:r>
                <a:r>
                  <a:rPr lang="ja-JP" altLang="en-US" dirty="0"/>
                  <a:t>ザボ</a:t>
                </a:r>
                <a:r>
                  <a:rPr lang="en-US" altLang="ja-JP" dirty="0"/>
                  <a:t>, N.S. </a:t>
                </a:r>
                <a:r>
                  <a:rPr lang="ja-JP" altLang="en-US" dirty="0"/>
                  <a:t>オストランド著</a:t>
                </a:r>
                <a:r>
                  <a:rPr lang="en-US" altLang="ja-JP" dirty="0"/>
                  <a:t>, </a:t>
                </a:r>
                <a:r>
                  <a:rPr lang="ja-JP" altLang="en-US" dirty="0"/>
                  <a:t>大野公男</a:t>
                </a:r>
                <a:r>
                  <a:rPr lang="en-US" altLang="ja-JP" dirty="0"/>
                  <a:t>, </a:t>
                </a:r>
                <a:r>
                  <a:rPr lang="ja-JP" altLang="en-US" dirty="0"/>
                  <a:t>阪井健男</a:t>
                </a:r>
                <a:r>
                  <a:rPr lang="en-US" altLang="ja-JP" dirty="0"/>
                  <a:t>, </a:t>
                </a:r>
                <a:r>
                  <a:rPr lang="ja-JP" altLang="en-US" dirty="0"/>
                  <a:t>望月祐志訳</a:t>
                </a:r>
                <a:r>
                  <a:rPr lang="en-US" altLang="ja-JP" dirty="0"/>
                  <a:t>. 『</a:t>
                </a:r>
                <a:r>
                  <a:rPr lang="ja-JP" altLang="en-US" dirty="0"/>
                  <a:t>新しい量子化学電子構造の理論入門 上</a:t>
                </a:r>
                <a:r>
                  <a:rPr lang="en-US" altLang="ja-JP" dirty="0"/>
                  <a:t>』, </a:t>
                </a:r>
                <a:r>
                  <a:rPr lang="ja-JP" altLang="en-US" dirty="0"/>
                  <a:t>東京大学出版会</a:t>
                </a:r>
                <a:r>
                  <a:rPr lang="en-US" altLang="ja-JP" dirty="0"/>
                  <a:t>, 1987. p.214 </a:t>
                </a:r>
                <a:r>
                  <a:rPr lang="ja-JP" altLang="en-US" dirty="0"/>
                  <a:t>問題</a:t>
                </a:r>
                <a:r>
                  <a:rPr lang="en-US" altLang="ja-JP" dirty="0"/>
                  <a:t>3.32</a:t>
                </a:r>
              </a:p>
              <a:p>
                <a:r>
                  <a:rPr lang="ja-JP" altLang="en-US" dirty="0"/>
                  <a:t>計算のインプットは</a:t>
                </a:r>
                <a:r>
                  <a:rPr lang="en-US" altLang="ja-JP" dirty="0"/>
                  <a:t>examples/3.32/</a:t>
                </a:r>
                <a:r>
                  <a:rPr lang="ja-JP" altLang="en-US" dirty="0"/>
                  <a:t>内を参照せよ</a:t>
                </a:r>
                <a:r>
                  <a:rPr lang="en-US" altLang="ja-JP" dirty="0"/>
                  <a:t>. </a:t>
                </a:r>
                <a:r>
                  <a:rPr lang="ja-JP" altLang="en-US" dirty="0"/>
                  <a:t>なおエネルギーの値は表</a:t>
                </a:r>
                <a:r>
                  <a:rPr lang="en-US" altLang="ja-JP" dirty="0"/>
                  <a:t>3.11</a:t>
                </a:r>
                <a:r>
                  <a:rPr lang="ja-JP" altLang="en-US" dirty="0"/>
                  <a:t>～表</a:t>
                </a:r>
                <a:r>
                  <a:rPr lang="en-US" altLang="ja-JP" dirty="0"/>
                  <a:t>3.13</a:t>
                </a:r>
                <a:r>
                  <a:rPr lang="ja-JP" altLang="en-US" dirty="0"/>
                  <a:t>とややズレているため注意</a:t>
                </a:r>
                <a:r>
                  <a:rPr lang="en-US" altLang="ja-JP" dirty="0"/>
                  <a:t>.</a:t>
                </a:r>
                <a:r>
                  <a:rPr lang="ja-JP" altLang="en-US" dirty="0"/>
                  <a:t> スクリプトまたはインプットに問題がある可能性がある</a:t>
                </a:r>
                <a:r>
                  <a:rPr lang="en-US" altLang="ja-JP" dirty="0"/>
                  <a:t>.</a:t>
                </a:r>
              </a:p>
              <a:p>
                <a:r>
                  <a:rPr lang="ja-JP" altLang="en-US" dirty="0"/>
                  <a:t>試算については </a:t>
                </a:r>
                <a:r>
                  <a:rPr lang="it-IT" altLang="ja-JP" dirty="0"/>
                  <a:t>J. Erisman, M. Sutton, J. Galloway, et al. </a:t>
                </a:r>
                <a:r>
                  <a:rPr lang="it-IT" altLang="ja-JP" i="1" dirty="0"/>
                  <a:t>Nature Geosci</a:t>
                </a:r>
                <a:r>
                  <a:rPr lang="it-IT" altLang="ja-JP" dirty="0"/>
                  <a:t>  </a:t>
                </a:r>
                <a:r>
                  <a:rPr lang="it-IT" altLang="ja-JP" b="1" dirty="0"/>
                  <a:t>1</a:t>
                </a:r>
                <a:r>
                  <a:rPr lang="it-IT" altLang="ja-JP" dirty="0"/>
                  <a:t>, 636 (2008). https://doi.org/10.1038/ngeo325 </a:t>
                </a:r>
                <a:r>
                  <a:rPr lang="ja-JP" altLang="en-US" dirty="0"/>
                  <a:t>の</a:t>
                </a:r>
                <a:r>
                  <a:rPr lang="en-US" altLang="ja-JP" dirty="0"/>
                  <a:t>Figure 1</a:t>
                </a:r>
                <a:r>
                  <a:rPr lang="ja-JP" altLang="en-US" dirty="0"/>
                  <a:t>を参照せよ</a:t>
                </a:r>
                <a:r>
                  <a:rPr lang="en-US" altLang="ja-JP" dirty="0"/>
                  <a:t>.</a:t>
                </a:r>
              </a:p>
            </p:txBody>
          </p:sp>
        </mc:Choice>
        <mc:Fallback xmlns="">
          <p:sp>
            <p:nvSpPr>
              <p:cNvPr id="4" name="テキスト プレースホルダー 3">
                <a:extLst>
                  <a:ext uri="{FF2B5EF4-FFF2-40B4-BE49-F238E27FC236}">
                    <a16:creationId xmlns:a16="http://schemas.microsoft.com/office/drawing/2014/main" id="{1B788184-90D0-FCC6-DE59-2AF02B3CD094}"/>
                  </a:ext>
                </a:extLst>
              </p:cNvPr>
              <p:cNvSpPr>
                <a:spLocks noGrp="1" noRot="1" noChangeAspect="1" noMove="1" noResize="1" noEditPoints="1" noAdjustHandles="1" noChangeArrowheads="1" noChangeShapeType="1" noTextEdit="1"/>
              </p:cNvSpPr>
              <p:nvPr>
                <p:ph type="body" sz="quarter" idx="13"/>
              </p:nvPr>
            </p:nvSpPr>
            <p:spPr>
              <a:blipFill>
                <a:blip r:embed="rId4"/>
                <a:stretch>
                  <a:fillRect t="-33766" b="-1299"/>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graphicFrame>
            <p:nvGraphicFramePr>
              <p:cNvPr id="9" name="コンテンツ プレースホルダー 8">
                <a:extLst>
                  <a:ext uri="{FF2B5EF4-FFF2-40B4-BE49-F238E27FC236}">
                    <a16:creationId xmlns:a16="http://schemas.microsoft.com/office/drawing/2014/main" id="{9B2AD3C3-D655-07AC-5850-714DC625393D}"/>
                  </a:ext>
                </a:extLst>
              </p:cNvPr>
              <p:cNvGraphicFramePr>
                <a:graphicFrameLocks noGrp="1"/>
              </p:cNvGraphicFramePr>
              <p:nvPr>
                <p:ph idx="14"/>
                <p:extLst>
                  <p:ext uri="{D42A27DB-BD31-4B8C-83A1-F6EECF244321}">
                    <p14:modId xmlns:p14="http://schemas.microsoft.com/office/powerpoint/2010/main" val="2470299629"/>
                  </p:ext>
                </p:extLst>
              </p:nvPr>
            </p:nvGraphicFramePr>
            <p:xfrm>
              <a:off x="3203574" y="842963"/>
              <a:ext cx="5472000" cy="3564000"/>
            </p:xfrm>
            <a:graphic>
              <a:graphicData uri="http://schemas.openxmlformats.org/drawingml/2006/table">
                <a:tbl>
                  <a:tblPr>
                    <a:tableStyleId>{5C22544A-7EE6-4342-B048-85BDC9FD1C3A}</a:tableStyleId>
                  </a:tblPr>
                  <a:tblGrid>
                    <a:gridCol w="1440000">
                      <a:extLst>
                        <a:ext uri="{9D8B030D-6E8A-4147-A177-3AD203B41FA5}">
                          <a16:colId xmlns:a16="http://schemas.microsoft.com/office/drawing/2014/main" val="1383527505"/>
                        </a:ext>
                      </a:extLst>
                    </a:gridCol>
                    <a:gridCol w="1008000">
                      <a:extLst>
                        <a:ext uri="{9D8B030D-6E8A-4147-A177-3AD203B41FA5}">
                          <a16:colId xmlns:a16="http://schemas.microsoft.com/office/drawing/2014/main" val="4004717402"/>
                        </a:ext>
                      </a:extLst>
                    </a:gridCol>
                    <a:gridCol w="1008000">
                      <a:extLst>
                        <a:ext uri="{9D8B030D-6E8A-4147-A177-3AD203B41FA5}">
                          <a16:colId xmlns:a16="http://schemas.microsoft.com/office/drawing/2014/main" val="785143795"/>
                        </a:ext>
                      </a:extLst>
                    </a:gridCol>
                    <a:gridCol w="1008000">
                      <a:extLst>
                        <a:ext uri="{9D8B030D-6E8A-4147-A177-3AD203B41FA5}">
                          <a16:colId xmlns:a16="http://schemas.microsoft.com/office/drawing/2014/main" val="3471347961"/>
                        </a:ext>
                      </a:extLst>
                    </a:gridCol>
                    <a:gridCol w="1008000">
                      <a:extLst>
                        <a:ext uri="{9D8B030D-6E8A-4147-A177-3AD203B41FA5}">
                          <a16:colId xmlns:a16="http://schemas.microsoft.com/office/drawing/2014/main" val="2692876374"/>
                        </a:ext>
                      </a:extLst>
                    </a:gridCol>
                  </a:tblGrid>
                  <a:tr h="396000">
                    <a:tc>
                      <a:txBody>
                        <a:bodyPr/>
                        <a:lstStyle/>
                        <a:p>
                          <a:pPr algn="ctr"/>
                          <a:r>
                            <a:rPr kumimoji="1" lang="ja-JP" altLang="en-US" sz="1200" dirty="0">
                              <a:solidFill>
                                <a:schemeClr val="bg1"/>
                              </a:solidFill>
                            </a:rPr>
                            <a:t>単位は</a:t>
                          </a:r>
                          <a:r>
                            <a:rPr kumimoji="1" lang="en-US" altLang="ja-JP" sz="1200" dirty="0">
                              <a:solidFill>
                                <a:schemeClr val="bg1"/>
                              </a:solidFill>
                            </a:rPr>
                            <a:t>kcal/mol</a:t>
                          </a:r>
                          <a:endParaRPr kumimoji="1" lang="ja-JP" altLang="en-US" sz="1200" dirty="0">
                            <a:solidFill>
                              <a:schemeClr val="bg1"/>
                            </a:solidFill>
                          </a:endParaRPr>
                        </a:p>
                      </a:txBody>
                      <a:tcPr marL="0" marR="0" marT="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gridSpan="2">
                      <a:txBody>
                        <a:bodyPr/>
                        <a:lstStyle/>
                        <a:p>
                          <a:pPr algn="ctr"/>
                          <a14:m>
                            <m:oMathPara xmlns:m="http://schemas.openxmlformats.org/officeDocument/2006/math">
                              <m:oMathParaPr>
                                <m:jc m:val="centerGroup"/>
                              </m:oMathParaPr>
                              <m:oMath xmlns:m="http://schemas.openxmlformats.org/officeDocument/2006/math">
                                <m:sSub>
                                  <m:sSubPr>
                                    <m:ctrlPr>
                                      <a:rPr lang="en-US" altLang="ja-JP" sz="1200" b="0" i="1" smtClean="0">
                                        <a:solidFill>
                                          <a:schemeClr val="bg1"/>
                                        </a:solidFill>
                                        <a:latin typeface="Cambria Math" panose="02040503050406030204" pitchFamily="18" charset="0"/>
                                      </a:rPr>
                                    </m:ctrlPr>
                                  </m:sSubPr>
                                  <m:e>
                                    <m:r>
                                      <m:rPr>
                                        <m:sty m:val="p"/>
                                      </m:rPr>
                                      <a:rPr lang="en-US" altLang="ja-JP" sz="1200" b="0" i="0" smtClean="0">
                                        <a:solidFill>
                                          <a:schemeClr val="bg1"/>
                                        </a:solidFill>
                                        <a:latin typeface="Cambria Math" panose="02040503050406030204" pitchFamily="18" charset="0"/>
                                      </a:rPr>
                                      <m:t>N</m:t>
                                    </m:r>
                                  </m:e>
                                  <m:sub>
                                    <m:r>
                                      <a:rPr lang="en-US" altLang="ja-JP" sz="1200" b="0" i="0" smtClean="0">
                                        <a:solidFill>
                                          <a:schemeClr val="bg1"/>
                                        </a:solidFill>
                                        <a:latin typeface="Cambria Math" panose="02040503050406030204" pitchFamily="18" charset="0"/>
                                      </a:rPr>
                                      <m:t>2</m:t>
                                    </m:r>
                                  </m:sub>
                                </m:sSub>
                                <m:r>
                                  <a:rPr lang="en-US" altLang="ja-JP" sz="1200" b="0" i="0" smtClean="0">
                                    <a:solidFill>
                                      <a:schemeClr val="bg1"/>
                                    </a:solidFill>
                                    <a:latin typeface="Cambria Math" panose="02040503050406030204" pitchFamily="18" charset="0"/>
                                  </a:rPr>
                                  <m:t>+3</m:t>
                                </m:r>
                                <m:sSub>
                                  <m:sSubPr>
                                    <m:ctrlPr>
                                      <a:rPr lang="en-US" altLang="ja-JP" sz="1200" b="0" i="1" smtClean="0">
                                        <a:solidFill>
                                          <a:schemeClr val="bg1"/>
                                        </a:solidFill>
                                        <a:latin typeface="Cambria Math" panose="02040503050406030204" pitchFamily="18" charset="0"/>
                                      </a:rPr>
                                    </m:ctrlPr>
                                  </m:sSubPr>
                                  <m:e>
                                    <m:r>
                                      <m:rPr>
                                        <m:sty m:val="p"/>
                                      </m:rPr>
                                      <a:rPr lang="en-US" altLang="ja-JP" sz="1200" b="0" i="0" smtClean="0">
                                        <a:solidFill>
                                          <a:schemeClr val="bg1"/>
                                        </a:solidFill>
                                        <a:latin typeface="Cambria Math" panose="02040503050406030204" pitchFamily="18" charset="0"/>
                                      </a:rPr>
                                      <m:t>H</m:t>
                                    </m:r>
                                  </m:e>
                                  <m:sub>
                                    <m:r>
                                      <a:rPr lang="en-US" altLang="ja-JP" sz="1200" b="0" i="0" smtClean="0">
                                        <a:solidFill>
                                          <a:schemeClr val="bg1"/>
                                        </a:solidFill>
                                        <a:latin typeface="Cambria Math" panose="02040503050406030204" pitchFamily="18" charset="0"/>
                                      </a:rPr>
                                      <m:t>2</m:t>
                                    </m:r>
                                  </m:sub>
                                </m:sSub>
                                <m:r>
                                  <a:rPr lang="en-US" altLang="ja-JP" sz="1200" b="0" i="0" smtClean="0">
                                    <a:solidFill>
                                      <a:schemeClr val="bg1"/>
                                    </a:solidFill>
                                    <a:latin typeface="Cambria Math" panose="02040503050406030204" pitchFamily="18" charset="0"/>
                                  </a:rPr>
                                  <m:t>→2</m:t>
                                </m:r>
                                <m:r>
                                  <m:rPr>
                                    <m:sty m:val="p"/>
                                  </m:rPr>
                                  <a:rPr lang="en-US" altLang="ja-JP" sz="1200" b="0" i="0" smtClean="0">
                                    <a:solidFill>
                                      <a:schemeClr val="bg1"/>
                                    </a:solidFill>
                                    <a:latin typeface="Cambria Math" panose="02040503050406030204" pitchFamily="18" charset="0"/>
                                  </a:rPr>
                                  <m:t>N</m:t>
                                </m:r>
                                <m:sSub>
                                  <m:sSubPr>
                                    <m:ctrlPr>
                                      <a:rPr lang="en-US" altLang="ja-JP" sz="1200" b="0" i="1" smtClean="0">
                                        <a:solidFill>
                                          <a:schemeClr val="bg1"/>
                                        </a:solidFill>
                                        <a:latin typeface="Cambria Math" panose="02040503050406030204" pitchFamily="18" charset="0"/>
                                      </a:rPr>
                                    </m:ctrlPr>
                                  </m:sSubPr>
                                  <m:e>
                                    <m:r>
                                      <m:rPr>
                                        <m:sty m:val="p"/>
                                      </m:rPr>
                                      <a:rPr lang="en-US" altLang="ja-JP" sz="1200" b="0" i="0" smtClean="0">
                                        <a:solidFill>
                                          <a:schemeClr val="bg1"/>
                                        </a:solidFill>
                                        <a:latin typeface="Cambria Math" panose="02040503050406030204" pitchFamily="18" charset="0"/>
                                      </a:rPr>
                                      <m:t>H</m:t>
                                    </m:r>
                                  </m:e>
                                  <m:sub>
                                    <m:r>
                                      <a:rPr lang="en-US" altLang="ja-JP" sz="1200" b="0" i="0" smtClean="0">
                                        <a:solidFill>
                                          <a:schemeClr val="bg1"/>
                                        </a:solidFill>
                                        <a:latin typeface="Cambria Math" panose="02040503050406030204" pitchFamily="18" charset="0"/>
                                      </a:rPr>
                                      <m:t>3</m:t>
                                    </m:r>
                                  </m:sub>
                                </m:sSub>
                                <m:r>
                                  <a:rPr lang="en-US" altLang="ja-JP" sz="1200" b="0" i="1" smtClean="0">
                                    <a:solidFill>
                                      <a:schemeClr val="bg1"/>
                                    </a:solidFill>
                                    <a:latin typeface="Cambria Math" panose="02040503050406030204" pitchFamily="18" charset="0"/>
                                  </a:rPr>
                                  <m:t> </m:t>
                                </m:r>
                              </m:oMath>
                            </m:oMathPara>
                          </a14:m>
                          <a:endParaRPr kumimoji="1" lang="ja-JP" altLang="en-US" sz="1200" dirty="0">
                            <a:solidFill>
                              <a:schemeClr val="bg1"/>
                            </a:solidFill>
                          </a:endParaRPr>
                        </a:p>
                      </a:txBody>
                      <a:tcPr marL="0" marR="0" marT="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hMerge="1">
                      <a:txBody>
                        <a:bodyPr/>
                        <a:lstStyle/>
                        <a:p>
                          <a:pPr algn="ctr"/>
                          <a:endParaRPr kumimoji="1" lang="ja-JP" altLang="en-US" sz="1300" i="0" dirty="0">
                            <a:solidFill>
                              <a:schemeClr val="bg1"/>
                            </a:solidFill>
                          </a:endParaRPr>
                        </a:p>
                      </a:txBody>
                      <a:tcPr marL="0" marR="0" marT="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gridSpan="2">
                      <a:txBody>
                        <a:bodyPr/>
                        <a:lstStyle/>
                        <a:p>
                          <a:pPr algn="ctr"/>
                          <a14:m>
                            <m:oMathPara xmlns:m="http://schemas.openxmlformats.org/officeDocument/2006/math">
                              <m:oMathParaPr>
                                <m:jc m:val="centerGroup"/>
                              </m:oMathParaPr>
                              <m:oMath xmlns:m="http://schemas.openxmlformats.org/officeDocument/2006/math">
                                <m:r>
                                  <m:rPr>
                                    <m:sty m:val="p"/>
                                  </m:rPr>
                                  <a:rPr lang="en-US" altLang="ja-JP" sz="1200" b="0" i="0" smtClean="0">
                                    <a:solidFill>
                                      <a:schemeClr val="bg1"/>
                                    </a:solidFill>
                                    <a:latin typeface="Cambria Math" panose="02040503050406030204" pitchFamily="18" charset="0"/>
                                  </a:rPr>
                                  <m:t>CO</m:t>
                                </m:r>
                                <m:r>
                                  <a:rPr lang="en-US" altLang="ja-JP" sz="1200" b="0" i="0" smtClean="0">
                                    <a:solidFill>
                                      <a:schemeClr val="bg1"/>
                                    </a:solidFill>
                                    <a:latin typeface="Cambria Math" panose="02040503050406030204" pitchFamily="18" charset="0"/>
                                  </a:rPr>
                                  <m:t>+3</m:t>
                                </m:r>
                                <m:sSub>
                                  <m:sSubPr>
                                    <m:ctrlPr>
                                      <a:rPr lang="en-US" altLang="ja-JP" sz="1200" b="0" i="1" smtClean="0">
                                        <a:solidFill>
                                          <a:schemeClr val="bg1"/>
                                        </a:solidFill>
                                        <a:latin typeface="Cambria Math" panose="02040503050406030204" pitchFamily="18" charset="0"/>
                                      </a:rPr>
                                    </m:ctrlPr>
                                  </m:sSubPr>
                                  <m:e>
                                    <m:r>
                                      <m:rPr>
                                        <m:sty m:val="p"/>
                                      </m:rPr>
                                      <a:rPr lang="en-US" altLang="ja-JP" sz="1200" b="0" i="0" smtClean="0">
                                        <a:solidFill>
                                          <a:schemeClr val="bg1"/>
                                        </a:solidFill>
                                        <a:latin typeface="Cambria Math" panose="02040503050406030204" pitchFamily="18" charset="0"/>
                                      </a:rPr>
                                      <m:t>H</m:t>
                                    </m:r>
                                  </m:e>
                                  <m:sub>
                                    <m:r>
                                      <a:rPr lang="en-US" altLang="ja-JP" sz="1200" b="0" i="0" smtClean="0">
                                        <a:solidFill>
                                          <a:schemeClr val="bg1"/>
                                        </a:solidFill>
                                        <a:latin typeface="Cambria Math" panose="02040503050406030204" pitchFamily="18" charset="0"/>
                                      </a:rPr>
                                      <m:t>2</m:t>
                                    </m:r>
                                  </m:sub>
                                </m:sSub>
                                <m:r>
                                  <a:rPr lang="en-US" altLang="ja-JP" sz="1200" b="0" i="0" smtClean="0">
                                    <a:solidFill>
                                      <a:schemeClr val="bg1"/>
                                    </a:solidFill>
                                    <a:latin typeface="Cambria Math" panose="02040503050406030204" pitchFamily="18" charset="0"/>
                                  </a:rPr>
                                  <m:t>→</m:t>
                                </m:r>
                                <m:r>
                                  <m:rPr>
                                    <m:sty m:val="p"/>
                                  </m:rPr>
                                  <a:rPr lang="en-US" altLang="ja-JP" sz="1200" b="0" i="0" smtClean="0">
                                    <a:solidFill>
                                      <a:schemeClr val="bg1"/>
                                    </a:solidFill>
                                    <a:latin typeface="Cambria Math" panose="02040503050406030204" pitchFamily="18" charset="0"/>
                                  </a:rPr>
                                  <m:t>C</m:t>
                                </m:r>
                                <m:sSub>
                                  <m:sSubPr>
                                    <m:ctrlPr>
                                      <a:rPr lang="en-US" altLang="ja-JP" sz="1200" b="0" i="1" smtClean="0">
                                        <a:solidFill>
                                          <a:schemeClr val="bg1"/>
                                        </a:solidFill>
                                        <a:latin typeface="Cambria Math" panose="02040503050406030204" pitchFamily="18" charset="0"/>
                                      </a:rPr>
                                    </m:ctrlPr>
                                  </m:sSubPr>
                                  <m:e>
                                    <m:r>
                                      <m:rPr>
                                        <m:sty m:val="p"/>
                                      </m:rPr>
                                      <a:rPr lang="en-US" altLang="ja-JP" sz="1200" b="0" i="0" smtClean="0">
                                        <a:solidFill>
                                          <a:schemeClr val="bg1"/>
                                        </a:solidFill>
                                        <a:latin typeface="Cambria Math" panose="02040503050406030204" pitchFamily="18" charset="0"/>
                                      </a:rPr>
                                      <m:t>H</m:t>
                                    </m:r>
                                  </m:e>
                                  <m:sub>
                                    <m:r>
                                      <a:rPr lang="en-US" altLang="ja-JP" sz="1200" b="0" i="0" smtClean="0">
                                        <a:solidFill>
                                          <a:schemeClr val="bg1"/>
                                        </a:solidFill>
                                        <a:latin typeface="Cambria Math" panose="02040503050406030204" pitchFamily="18" charset="0"/>
                                      </a:rPr>
                                      <m:t>4</m:t>
                                    </m:r>
                                  </m:sub>
                                </m:sSub>
                                <m:r>
                                  <a:rPr lang="en-US" altLang="ja-JP" sz="1200" b="0" i="0" smtClean="0">
                                    <a:solidFill>
                                      <a:schemeClr val="bg1"/>
                                    </a:solidFill>
                                    <a:latin typeface="Cambria Math" panose="02040503050406030204" pitchFamily="18" charset="0"/>
                                  </a:rPr>
                                  <m:t>+</m:t>
                                </m:r>
                                <m:sSub>
                                  <m:sSubPr>
                                    <m:ctrlPr>
                                      <a:rPr lang="en-US" altLang="ja-JP" sz="1200" b="0" i="1" smtClean="0">
                                        <a:solidFill>
                                          <a:schemeClr val="bg1"/>
                                        </a:solidFill>
                                        <a:latin typeface="Cambria Math" panose="02040503050406030204" pitchFamily="18" charset="0"/>
                                      </a:rPr>
                                    </m:ctrlPr>
                                  </m:sSubPr>
                                  <m:e>
                                    <m:r>
                                      <m:rPr>
                                        <m:sty m:val="p"/>
                                      </m:rPr>
                                      <a:rPr lang="en-US" altLang="ja-JP" sz="1200" b="0" i="0" smtClean="0">
                                        <a:solidFill>
                                          <a:schemeClr val="bg1"/>
                                        </a:solidFill>
                                        <a:latin typeface="Cambria Math" panose="02040503050406030204" pitchFamily="18" charset="0"/>
                                      </a:rPr>
                                      <m:t>H</m:t>
                                    </m:r>
                                  </m:e>
                                  <m:sub>
                                    <m:r>
                                      <a:rPr lang="en-US" altLang="ja-JP" sz="1200" b="0" i="0" smtClean="0">
                                        <a:solidFill>
                                          <a:schemeClr val="bg1"/>
                                        </a:solidFill>
                                        <a:latin typeface="Cambria Math" panose="02040503050406030204" pitchFamily="18" charset="0"/>
                                      </a:rPr>
                                      <m:t>2</m:t>
                                    </m:r>
                                  </m:sub>
                                </m:sSub>
                                <m:r>
                                  <m:rPr>
                                    <m:sty m:val="p"/>
                                  </m:rPr>
                                  <a:rPr lang="en-US" altLang="ja-JP" sz="1200" b="0" i="0" smtClean="0">
                                    <a:solidFill>
                                      <a:schemeClr val="bg1"/>
                                    </a:solidFill>
                                    <a:latin typeface="Cambria Math" panose="02040503050406030204" pitchFamily="18" charset="0"/>
                                  </a:rPr>
                                  <m:t>O</m:t>
                                </m:r>
                                <m:r>
                                  <a:rPr lang="en-US" altLang="ja-JP" sz="1200" b="0" i="1" smtClean="0">
                                    <a:solidFill>
                                      <a:schemeClr val="bg1"/>
                                    </a:solidFill>
                                    <a:latin typeface="Cambria Math" panose="02040503050406030204" pitchFamily="18" charset="0"/>
                                  </a:rPr>
                                  <m:t> </m:t>
                                </m:r>
                              </m:oMath>
                            </m:oMathPara>
                          </a14:m>
                          <a:endParaRPr kumimoji="1" lang="ja-JP" altLang="en-US" sz="1200" dirty="0">
                            <a:solidFill>
                              <a:schemeClr val="bg1"/>
                            </a:solidFill>
                          </a:endParaRPr>
                        </a:p>
                      </a:txBody>
                      <a:tcPr marL="0" marR="0" marT="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hMerge="1">
                      <a:txBody>
                        <a:bodyPr/>
                        <a:lstStyle/>
                        <a:p>
                          <a:pPr algn="ctr"/>
                          <a:endParaRPr kumimoji="1" lang="ja-JP" altLang="en-US" sz="1300" i="0" dirty="0">
                            <a:solidFill>
                              <a:schemeClr val="bg1"/>
                            </a:solidFill>
                          </a:endParaRPr>
                        </a:p>
                      </a:txBody>
                      <a:tcPr marL="0" marR="0" marT="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4189396754"/>
                      </a:ext>
                    </a:extLst>
                  </a:tr>
                  <a:tr h="396000">
                    <a:tc>
                      <a:txBody>
                        <a:bodyPr/>
                        <a:lstStyle/>
                        <a:p>
                          <a:endParaRPr kumimoji="1" lang="ja-JP" altLang="en-US" sz="1200" dirty="0">
                            <a:solidFill>
                              <a:schemeClr val="bg1"/>
                            </a:solidFill>
                          </a:endParaRPr>
                        </a:p>
                      </a:txBody>
                      <a:tcPr marL="0" marR="0" marT="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a14:m>
                            <m:oMathPara xmlns:m="http://schemas.openxmlformats.org/officeDocument/2006/math">
                              <m:oMathParaPr>
                                <m:jc m:val="centerGroup"/>
                              </m:oMathParaPr>
                              <m:oMath xmlns:m="http://schemas.openxmlformats.org/officeDocument/2006/math">
                                <m:r>
                                  <m:rPr>
                                    <m:sty m:val="p"/>
                                  </m:rPr>
                                  <a:rPr kumimoji="1" lang="en-US" altLang="ja-JP" sz="1200" b="0" i="0" smtClean="0">
                                    <a:solidFill>
                                      <a:schemeClr val="bg1"/>
                                    </a:solidFill>
                                    <a:latin typeface="Cambria Math" panose="02040503050406030204" pitchFamily="18" charset="0"/>
                                  </a:rPr>
                                  <m:t>Δ</m:t>
                                </m:r>
                                <m:sSub>
                                  <m:sSubPr>
                                    <m:ctrlPr>
                                      <a:rPr kumimoji="1" lang="en-US" altLang="ja-JP" sz="1200" b="0" i="1" smtClean="0">
                                        <a:solidFill>
                                          <a:schemeClr val="bg1"/>
                                        </a:solidFill>
                                        <a:latin typeface="Cambria Math" panose="02040503050406030204" pitchFamily="18" charset="0"/>
                                      </a:rPr>
                                    </m:ctrlPr>
                                  </m:sSubPr>
                                  <m:e>
                                    <m:r>
                                      <a:rPr kumimoji="1" lang="en-US" altLang="ja-JP" sz="1200" b="0" i="1" smtClean="0">
                                        <a:solidFill>
                                          <a:schemeClr val="bg1"/>
                                        </a:solidFill>
                                        <a:latin typeface="Cambria Math" panose="02040503050406030204" pitchFamily="18" charset="0"/>
                                      </a:rPr>
                                      <m:t>𝐸</m:t>
                                    </m:r>
                                  </m:e>
                                  <m:sub>
                                    <m:r>
                                      <m:rPr>
                                        <m:sty m:val="p"/>
                                      </m:rPr>
                                      <a:rPr kumimoji="1" lang="en-US" altLang="ja-JP" sz="1200" b="0" i="0" smtClean="0">
                                        <a:solidFill>
                                          <a:schemeClr val="bg1"/>
                                        </a:solidFill>
                                        <a:latin typeface="Cambria Math" panose="02040503050406030204" pitchFamily="18" charset="0"/>
                                      </a:rPr>
                                      <m:t>EE</m:t>
                                    </m:r>
                                  </m:sub>
                                </m:sSub>
                              </m:oMath>
                            </m:oMathPara>
                          </a14:m>
                          <a:endParaRPr kumimoji="1" lang="ja-JP" altLang="en-US" sz="1200" dirty="0">
                            <a:solidFill>
                              <a:schemeClr val="bg1"/>
                            </a:solidFill>
                          </a:endParaRPr>
                        </a:p>
                      </a:txBody>
                      <a:tcPr marL="0" marR="0" marT="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a14:m>
                            <m:oMathPara xmlns:m="http://schemas.openxmlformats.org/officeDocument/2006/math">
                              <m:oMathParaPr>
                                <m:jc m:val="centerGroup"/>
                              </m:oMathParaPr>
                              <m:oMath xmlns:m="http://schemas.openxmlformats.org/officeDocument/2006/math">
                                <m:r>
                                  <m:rPr>
                                    <m:sty m:val="p"/>
                                  </m:rPr>
                                  <a:rPr kumimoji="1" lang="en-US" altLang="ja-JP" sz="1200" b="0" i="0" smtClean="0">
                                    <a:solidFill>
                                      <a:schemeClr val="bg1"/>
                                    </a:solidFill>
                                    <a:latin typeface="Cambria Math" panose="02040503050406030204" pitchFamily="18" charset="0"/>
                                  </a:rPr>
                                  <m:t>Δ</m:t>
                                </m:r>
                                <m:sSub>
                                  <m:sSubPr>
                                    <m:ctrlPr>
                                      <a:rPr kumimoji="1" lang="en-US" altLang="ja-JP" sz="1200" b="0" i="1" smtClean="0">
                                        <a:solidFill>
                                          <a:schemeClr val="bg1"/>
                                        </a:solidFill>
                                        <a:latin typeface="Cambria Math" panose="02040503050406030204" pitchFamily="18" charset="0"/>
                                      </a:rPr>
                                    </m:ctrlPr>
                                  </m:sSubPr>
                                  <m:e>
                                    <m:r>
                                      <a:rPr kumimoji="1" lang="en-US" altLang="ja-JP" sz="1200" b="0" i="1" smtClean="0">
                                        <a:solidFill>
                                          <a:schemeClr val="bg1"/>
                                        </a:solidFill>
                                        <a:latin typeface="Cambria Math" panose="02040503050406030204" pitchFamily="18" charset="0"/>
                                      </a:rPr>
                                      <m:t>𝐸</m:t>
                                    </m:r>
                                  </m:e>
                                  <m:sub>
                                    <m:r>
                                      <m:rPr>
                                        <m:sty m:val="p"/>
                                      </m:rPr>
                                      <a:rPr kumimoji="1" lang="en-US" altLang="ja-JP" sz="1200" b="0" i="0" smtClean="0">
                                        <a:solidFill>
                                          <a:schemeClr val="bg1"/>
                                        </a:solidFill>
                                        <a:latin typeface="Cambria Math" panose="02040503050406030204" pitchFamily="18" charset="0"/>
                                      </a:rPr>
                                      <m:t>EE</m:t>
                                    </m:r>
                                    <m:r>
                                      <a:rPr kumimoji="1" lang="en-US" altLang="ja-JP" sz="1200" b="0" i="0" smtClean="0">
                                        <a:solidFill>
                                          <a:schemeClr val="bg1"/>
                                        </a:solidFill>
                                        <a:latin typeface="Cambria Math" panose="02040503050406030204" pitchFamily="18" charset="0"/>
                                      </a:rPr>
                                      <m:t>+</m:t>
                                    </m:r>
                                    <m:r>
                                      <m:rPr>
                                        <m:sty m:val="p"/>
                                      </m:rPr>
                                      <a:rPr kumimoji="1" lang="en-US" altLang="ja-JP" sz="1200" b="0" i="0" smtClean="0">
                                        <a:solidFill>
                                          <a:schemeClr val="bg1"/>
                                        </a:solidFill>
                                        <a:latin typeface="Cambria Math" panose="02040503050406030204" pitchFamily="18" charset="0"/>
                                      </a:rPr>
                                      <m:t>ZPE</m:t>
                                    </m:r>
                                  </m:sub>
                                </m:sSub>
                              </m:oMath>
                            </m:oMathPara>
                          </a14:m>
                          <a:endParaRPr kumimoji="1" lang="ja-JP" altLang="en-US" sz="1200" i="0" dirty="0">
                            <a:solidFill>
                              <a:schemeClr val="bg1"/>
                            </a:solidFill>
                          </a:endParaRPr>
                        </a:p>
                      </a:txBody>
                      <a:tcPr marL="0" marR="0" marT="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a14:m>
                            <m:oMathPara xmlns:m="http://schemas.openxmlformats.org/officeDocument/2006/math">
                              <m:oMathParaPr>
                                <m:jc m:val="centerGroup"/>
                              </m:oMathParaPr>
                              <m:oMath xmlns:m="http://schemas.openxmlformats.org/officeDocument/2006/math">
                                <m:r>
                                  <m:rPr>
                                    <m:sty m:val="p"/>
                                  </m:rPr>
                                  <a:rPr kumimoji="1" lang="en-US" altLang="ja-JP" sz="1200" b="0" i="0" smtClean="0">
                                    <a:solidFill>
                                      <a:schemeClr val="bg1"/>
                                    </a:solidFill>
                                    <a:latin typeface="Cambria Math" panose="02040503050406030204" pitchFamily="18" charset="0"/>
                                  </a:rPr>
                                  <m:t>Δ</m:t>
                                </m:r>
                                <m:sSub>
                                  <m:sSubPr>
                                    <m:ctrlPr>
                                      <a:rPr kumimoji="1" lang="en-US" altLang="ja-JP" sz="1200" b="0" i="1" smtClean="0">
                                        <a:solidFill>
                                          <a:schemeClr val="bg1"/>
                                        </a:solidFill>
                                        <a:latin typeface="Cambria Math" panose="02040503050406030204" pitchFamily="18" charset="0"/>
                                      </a:rPr>
                                    </m:ctrlPr>
                                  </m:sSubPr>
                                  <m:e>
                                    <m:r>
                                      <a:rPr kumimoji="1" lang="en-US" altLang="ja-JP" sz="1200" b="0" i="1" smtClean="0">
                                        <a:solidFill>
                                          <a:schemeClr val="bg1"/>
                                        </a:solidFill>
                                        <a:latin typeface="Cambria Math" panose="02040503050406030204" pitchFamily="18" charset="0"/>
                                      </a:rPr>
                                      <m:t>𝐸</m:t>
                                    </m:r>
                                  </m:e>
                                  <m:sub>
                                    <m:r>
                                      <m:rPr>
                                        <m:sty m:val="p"/>
                                      </m:rPr>
                                      <a:rPr kumimoji="1" lang="en-US" altLang="ja-JP" sz="1200" b="0" i="0" smtClean="0">
                                        <a:solidFill>
                                          <a:schemeClr val="bg1"/>
                                        </a:solidFill>
                                        <a:latin typeface="Cambria Math" panose="02040503050406030204" pitchFamily="18" charset="0"/>
                                      </a:rPr>
                                      <m:t>EE</m:t>
                                    </m:r>
                                  </m:sub>
                                </m:sSub>
                              </m:oMath>
                            </m:oMathPara>
                          </a14:m>
                          <a:endParaRPr kumimoji="1" lang="ja-JP" altLang="en-US" sz="1200" dirty="0">
                            <a:solidFill>
                              <a:schemeClr val="bg1"/>
                            </a:solidFill>
                          </a:endParaRPr>
                        </a:p>
                      </a:txBody>
                      <a:tcPr marL="0" marR="0" marT="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a14:m>
                            <m:oMathPara xmlns:m="http://schemas.openxmlformats.org/officeDocument/2006/math">
                              <m:oMathParaPr>
                                <m:jc m:val="centerGroup"/>
                              </m:oMathParaPr>
                              <m:oMath xmlns:m="http://schemas.openxmlformats.org/officeDocument/2006/math">
                                <m:r>
                                  <m:rPr>
                                    <m:sty m:val="p"/>
                                  </m:rPr>
                                  <a:rPr kumimoji="1" lang="en-US" altLang="ja-JP" sz="1200" b="0" i="0" smtClean="0">
                                    <a:solidFill>
                                      <a:schemeClr val="bg1"/>
                                    </a:solidFill>
                                    <a:latin typeface="Cambria Math" panose="02040503050406030204" pitchFamily="18" charset="0"/>
                                  </a:rPr>
                                  <m:t>Δ</m:t>
                                </m:r>
                                <m:sSub>
                                  <m:sSubPr>
                                    <m:ctrlPr>
                                      <a:rPr kumimoji="1" lang="en-US" altLang="ja-JP" sz="1200" b="0" i="1" smtClean="0">
                                        <a:solidFill>
                                          <a:schemeClr val="bg1"/>
                                        </a:solidFill>
                                        <a:latin typeface="Cambria Math" panose="02040503050406030204" pitchFamily="18" charset="0"/>
                                      </a:rPr>
                                    </m:ctrlPr>
                                  </m:sSubPr>
                                  <m:e>
                                    <m:r>
                                      <a:rPr kumimoji="1" lang="en-US" altLang="ja-JP" sz="1200" b="0" i="1" smtClean="0">
                                        <a:solidFill>
                                          <a:schemeClr val="bg1"/>
                                        </a:solidFill>
                                        <a:latin typeface="Cambria Math" panose="02040503050406030204" pitchFamily="18" charset="0"/>
                                      </a:rPr>
                                      <m:t>𝐸</m:t>
                                    </m:r>
                                  </m:e>
                                  <m:sub>
                                    <m:r>
                                      <m:rPr>
                                        <m:sty m:val="p"/>
                                      </m:rPr>
                                      <a:rPr kumimoji="1" lang="en-US" altLang="ja-JP" sz="1200" b="0" i="0" smtClean="0">
                                        <a:solidFill>
                                          <a:schemeClr val="bg1"/>
                                        </a:solidFill>
                                        <a:latin typeface="Cambria Math" panose="02040503050406030204" pitchFamily="18" charset="0"/>
                                      </a:rPr>
                                      <m:t>EE</m:t>
                                    </m:r>
                                    <m:r>
                                      <a:rPr kumimoji="1" lang="en-US" altLang="ja-JP" sz="1200" b="0" i="0" smtClean="0">
                                        <a:solidFill>
                                          <a:schemeClr val="bg1"/>
                                        </a:solidFill>
                                        <a:latin typeface="Cambria Math" panose="02040503050406030204" pitchFamily="18" charset="0"/>
                                      </a:rPr>
                                      <m:t>+</m:t>
                                    </m:r>
                                    <m:r>
                                      <m:rPr>
                                        <m:sty m:val="p"/>
                                      </m:rPr>
                                      <a:rPr kumimoji="1" lang="en-US" altLang="ja-JP" sz="1200" b="0" i="0" smtClean="0">
                                        <a:solidFill>
                                          <a:schemeClr val="bg1"/>
                                        </a:solidFill>
                                        <a:latin typeface="Cambria Math" panose="02040503050406030204" pitchFamily="18" charset="0"/>
                                      </a:rPr>
                                      <m:t>ZPE</m:t>
                                    </m:r>
                                  </m:sub>
                                </m:sSub>
                              </m:oMath>
                            </m:oMathPara>
                          </a14:m>
                          <a:endParaRPr kumimoji="1" lang="ja-JP" altLang="en-US" sz="1200" i="0" dirty="0">
                            <a:solidFill>
                              <a:schemeClr val="bg1"/>
                            </a:solidFill>
                          </a:endParaRPr>
                        </a:p>
                      </a:txBody>
                      <a:tcPr marL="0" marR="0" marT="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3031406777"/>
                      </a:ext>
                    </a:extLst>
                  </a:tr>
                  <a:tr h="396000">
                    <a:tc>
                      <a:txBody>
                        <a:bodyPr/>
                        <a:lstStyle/>
                        <a:p>
                          <a:pPr algn="ctr" fontAlgn="ctr"/>
                          <a:r>
                            <a:rPr lang="en-US" sz="1200" b="0" i="0" u="none" strike="noStrike" dirty="0">
                              <a:solidFill>
                                <a:srgbClr val="000000"/>
                              </a:solidFill>
                              <a:effectLst/>
                              <a:latin typeface="游ゴシック" panose="020B0400000000000000" pitchFamily="50" charset="-128"/>
                              <a:ea typeface="游ゴシック" panose="020B0400000000000000" pitchFamily="50" charset="-128"/>
                            </a:rPr>
                            <a:t>HF/STO-3G</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36.186 953</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13.143 186</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72.036 629</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49.851 235</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43450377"/>
                      </a:ext>
                    </a:extLst>
                  </a:tr>
                  <a:tr h="396000">
                    <a:tc>
                      <a:txBody>
                        <a:bodyPr/>
                        <a:lstStyle/>
                        <a:p>
                          <a:pPr algn="ctr" fontAlgn="ctr"/>
                          <a:r>
                            <a:rPr lang="en-US" sz="1200" b="0" i="0" u="none" strike="noStrike" dirty="0">
                              <a:solidFill>
                                <a:srgbClr val="000000"/>
                              </a:solidFill>
                              <a:effectLst/>
                              <a:latin typeface="游ゴシック" panose="020B0400000000000000" pitchFamily="50" charset="-128"/>
                              <a:ea typeface="游ゴシック" panose="020B0400000000000000" pitchFamily="50" charset="-128"/>
                            </a:rPr>
                            <a:t>HF/4-31G</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49.372 820</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27.535 743</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a:solidFill>
                                <a:srgbClr val="000000"/>
                              </a:solidFill>
                              <a:effectLst/>
                              <a:latin typeface="游ゴシック" panose="020B0400000000000000" pitchFamily="50" charset="-128"/>
                              <a:ea typeface="游ゴシック" panose="020B0400000000000000" pitchFamily="50" charset="-128"/>
                            </a:rPr>
                            <a:t>72.517 218</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51.635 245</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503416370"/>
                      </a:ext>
                    </a:extLst>
                  </a:tr>
                  <a:tr h="396000">
                    <a:tc>
                      <a:txBody>
                        <a:bodyPr/>
                        <a:lstStyle/>
                        <a:p>
                          <a:pPr algn="ctr" fontAlgn="ctr"/>
                          <a:r>
                            <a:rPr lang="en-US" sz="1200" b="0" i="0" u="none" strike="noStrike" dirty="0">
                              <a:solidFill>
                                <a:srgbClr val="000000"/>
                              </a:solidFill>
                              <a:effectLst/>
                              <a:latin typeface="游ゴシック" panose="020B0400000000000000" pitchFamily="50" charset="-128"/>
                              <a:ea typeface="游ゴシック" panose="020B0400000000000000" pitchFamily="50" charset="-128"/>
                            </a:rPr>
                            <a:t>HF/6-31G</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51.803 498</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29.849 371</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74.176 635</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53.172 643</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691727324"/>
                      </a:ext>
                    </a:extLst>
                  </a:tr>
                  <a:tr h="396000">
                    <a:tc>
                      <a:txBody>
                        <a:bodyPr/>
                        <a:lstStyle/>
                        <a:p>
                          <a:pPr algn="ctr" fontAlgn="ctr"/>
                          <a:r>
                            <a:rPr lang="en-US" sz="1200" b="0" i="0" u="none" strike="noStrike" dirty="0">
                              <a:solidFill>
                                <a:srgbClr val="000000"/>
                              </a:solidFill>
                              <a:effectLst/>
                              <a:latin typeface="游ゴシック" panose="020B0400000000000000" pitchFamily="50" charset="-128"/>
                              <a:ea typeface="游ゴシック" panose="020B0400000000000000" pitchFamily="50" charset="-128"/>
                            </a:rPr>
                            <a:t>HF/6-31G(d)</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27.785 960</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chemeClr val="bg2"/>
                              </a:solidFill>
                              <a:effectLst/>
                              <a:latin typeface="游ゴシック" panose="020B0400000000000000" pitchFamily="50" charset="-128"/>
                              <a:ea typeface="游ゴシック" panose="020B0400000000000000" pitchFamily="50" charset="-128"/>
                            </a:rPr>
                            <a:t>0</a:t>
                          </a: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5.211 466</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54.943 495</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a:solidFill>
                                <a:srgbClr val="000000"/>
                              </a:solidFill>
                              <a:effectLst/>
                              <a:latin typeface="游ゴシック" panose="020B0400000000000000" pitchFamily="50" charset="-128"/>
                              <a:ea typeface="游ゴシック" panose="020B0400000000000000" pitchFamily="50" charset="-128"/>
                            </a:rPr>
                            <a:t>33.951 400</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927032751"/>
                      </a:ext>
                    </a:extLst>
                  </a:tr>
                  <a:tr h="396000">
                    <a:tc>
                      <a:txBody>
                        <a:bodyPr/>
                        <a:lstStyle/>
                        <a:p>
                          <a:pPr algn="ctr" fontAlgn="ctr"/>
                          <a:r>
                            <a:rPr lang="en-US" sz="1200" b="0" i="0" u="none" strike="noStrike" dirty="0">
                              <a:solidFill>
                                <a:srgbClr val="000000"/>
                              </a:solidFill>
                              <a:effectLst/>
                              <a:latin typeface="游ゴシック" panose="020B0400000000000000" pitchFamily="50" charset="-128"/>
                              <a:ea typeface="游ゴシック" panose="020B0400000000000000" pitchFamily="50" charset="-128"/>
                            </a:rPr>
                            <a:t>HF/6-31G(</a:t>
                          </a:r>
                          <a:r>
                            <a:rPr lang="en-US" sz="1200" b="0" i="0" u="none" strike="noStrike" dirty="0" err="1">
                              <a:solidFill>
                                <a:srgbClr val="000000"/>
                              </a:solidFill>
                              <a:effectLst/>
                              <a:latin typeface="游ゴシック" panose="020B0400000000000000" pitchFamily="50" charset="-128"/>
                              <a:ea typeface="游ゴシック" panose="020B0400000000000000" pitchFamily="50" charset="-128"/>
                            </a:rPr>
                            <a:t>d,p</a:t>
                          </a:r>
                          <a:r>
                            <a:rPr lang="en-US" sz="1200" b="0" i="0" u="none" strike="noStrike" dirty="0">
                              <a:solidFill>
                                <a:srgbClr val="000000"/>
                              </a:solidFill>
                              <a:effectLst/>
                              <a:latin typeface="游ゴシック" panose="020B0400000000000000" pitchFamily="50" charset="-128"/>
                              <a:ea typeface="游ゴシック" panose="020B0400000000000000" pitchFamily="50" charset="-128"/>
                            </a:rPr>
                            <a:t>)</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33.345 231</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10.965 101</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58.635 770</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a:solidFill>
                                <a:srgbClr val="000000"/>
                              </a:solidFill>
                              <a:effectLst/>
                              <a:latin typeface="游ゴシック" panose="020B0400000000000000" pitchFamily="50" charset="-128"/>
                              <a:ea typeface="游ゴシック" panose="020B0400000000000000" pitchFamily="50" charset="-128"/>
                            </a:rPr>
                            <a:t>37.693 867</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550105124"/>
                      </a:ext>
                    </a:extLst>
                  </a:tr>
                  <a:tr h="396000">
                    <a:tc>
                      <a:txBody>
                        <a:bodyPr/>
                        <a:lstStyle/>
                        <a:p>
                          <a:pPr algn="ctr" fontAlgn="ctr"/>
                          <a:r>
                            <a:rPr lang="en-US" sz="1200" b="0" i="0" u="none" strike="noStrike" dirty="0">
                              <a:solidFill>
                                <a:srgbClr val="000000"/>
                              </a:solidFill>
                              <a:effectLst/>
                              <a:latin typeface="游ゴシック" panose="020B0400000000000000" pitchFamily="50" charset="-128"/>
                              <a:ea typeface="游ゴシック" panose="020B0400000000000000" pitchFamily="50" charset="-128"/>
                            </a:rPr>
                            <a:t>HF/6-311++G(</a:t>
                          </a:r>
                          <a:r>
                            <a:rPr lang="en-US" sz="1200" b="0" i="0" u="none" strike="noStrike" dirty="0" err="1">
                              <a:solidFill>
                                <a:srgbClr val="000000"/>
                              </a:solidFill>
                              <a:effectLst/>
                              <a:latin typeface="游ゴシック" panose="020B0400000000000000" pitchFamily="50" charset="-128"/>
                              <a:ea typeface="游ゴシック" panose="020B0400000000000000" pitchFamily="50" charset="-128"/>
                            </a:rPr>
                            <a:t>d,p</a:t>
                          </a:r>
                          <a:r>
                            <a:rPr lang="en-US" sz="1200" b="0" i="0" u="none" strike="noStrike" dirty="0">
                              <a:solidFill>
                                <a:srgbClr val="000000"/>
                              </a:solidFill>
                              <a:effectLst/>
                              <a:latin typeface="游ゴシック" panose="020B0400000000000000" pitchFamily="50" charset="-128"/>
                              <a:ea typeface="游ゴシック" panose="020B0400000000000000" pitchFamily="50" charset="-128"/>
                            </a:rPr>
                            <a:t>)</a:t>
                          </a:r>
                        </a:p>
                      </a:txBody>
                      <a:tcPr marL="0" marR="0" marT="0" marB="0"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36.331 650</a:t>
                          </a:r>
                        </a:p>
                      </a:txBody>
                      <a:tcPr marL="6350" marR="6350" marT="6350" marB="0"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14.096 373</a:t>
                          </a:r>
                        </a:p>
                      </a:txBody>
                      <a:tcPr marL="6350" marR="6350" marT="6350" marB="0"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59.012 613</a:t>
                          </a:r>
                        </a:p>
                      </a:txBody>
                      <a:tcPr marL="6350" marR="6350" marT="6350" marB="0"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38.285 608</a:t>
                          </a:r>
                        </a:p>
                      </a:txBody>
                      <a:tcPr marL="6350" marR="6350" marT="6350" marB="0"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81845742"/>
                      </a:ext>
                    </a:extLst>
                  </a:tr>
                  <a:tr h="396000">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実験値</a:t>
                          </a:r>
                          <a:endParaRPr lang="en-US" sz="12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0" marR="0" marT="0" marB="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18.604 000</a:t>
                          </a:r>
                        </a:p>
                      </a:txBody>
                      <a:tcPr marL="6350" marR="6350" marT="6350" marB="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45.894 000</a:t>
                          </a:r>
                        </a:p>
                      </a:txBody>
                      <a:tcPr marL="6350" marR="6350" marT="6350" marB="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141740549"/>
                      </a:ext>
                    </a:extLst>
                  </a:tr>
                </a:tbl>
              </a:graphicData>
            </a:graphic>
          </p:graphicFrame>
        </mc:Choice>
        <mc:Fallback xmlns="">
          <p:graphicFrame>
            <p:nvGraphicFramePr>
              <p:cNvPr id="9" name="コンテンツ プレースホルダー 8">
                <a:extLst>
                  <a:ext uri="{FF2B5EF4-FFF2-40B4-BE49-F238E27FC236}">
                    <a16:creationId xmlns:a16="http://schemas.microsoft.com/office/drawing/2014/main" id="{9B2AD3C3-D655-07AC-5850-714DC625393D}"/>
                  </a:ext>
                </a:extLst>
              </p:cNvPr>
              <p:cNvGraphicFramePr>
                <a:graphicFrameLocks noGrp="1"/>
              </p:cNvGraphicFramePr>
              <p:nvPr>
                <p:ph idx="14"/>
                <p:extLst>
                  <p:ext uri="{D42A27DB-BD31-4B8C-83A1-F6EECF244321}">
                    <p14:modId xmlns:p14="http://schemas.microsoft.com/office/powerpoint/2010/main" val="2470299629"/>
                  </p:ext>
                </p:extLst>
              </p:nvPr>
            </p:nvGraphicFramePr>
            <p:xfrm>
              <a:off x="3203574" y="842963"/>
              <a:ext cx="5472000" cy="3564000"/>
            </p:xfrm>
            <a:graphic>
              <a:graphicData uri="http://schemas.openxmlformats.org/drawingml/2006/table">
                <a:tbl>
                  <a:tblPr>
                    <a:tableStyleId>{5C22544A-7EE6-4342-B048-85BDC9FD1C3A}</a:tableStyleId>
                  </a:tblPr>
                  <a:tblGrid>
                    <a:gridCol w="1440000">
                      <a:extLst>
                        <a:ext uri="{9D8B030D-6E8A-4147-A177-3AD203B41FA5}">
                          <a16:colId xmlns:a16="http://schemas.microsoft.com/office/drawing/2014/main" val="1383527505"/>
                        </a:ext>
                      </a:extLst>
                    </a:gridCol>
                    <a:gridCol w="1008000">
                      <a:extLst>
                        <a:ext uri="{9D8B030D-6E8A-4147-A177-3AD203B41FA5}">
                          <a16:colId xmlns:a16="http://schemas.microsoft.com/office/drawing/2014/main" val="4004717402"/>
                        </a:ext>
                      </a:extLst>
                    </a:gridCol>
                    <a:gridCol w="1008000">
                      <a:extLst>
                        <a:ext uri="{9D8B030D-6E8A-4147-A177-3AD203B41FA5}">
                          <a16:colId xmlns:a16="http://schemas.microsoft.com/office/drawing/2014/main" val="785143795"/>
                        </a:ext>
                      </a:extLst>
                    </a:gridCol>
                    <a:gridCol w="1008000">
                      <a:extLst>
                        <a:ext uri="{9D8B030D-6E8A-4147-A177-3AD203B41FA5}">
                          <a16:colId xmlns:a16="http://schemas.microsoft.com/office/drawing/2014/main" val="3471347961"/>
                        </a:ext>
                      </a:extLst>
                    </a:gridCol>
                    <a:gridCol w="1008000">
                      <a:extLst>
                        <a:ext uri="{9D8B030D-6E8A-4147-A177-3AD203B41FA5}">
                          <a16:colId xmlns:a16="http://schemas.microsoft.com/office/drawing/2014/main" val="2692876374"/>
                        </a:ext>
                      </a:extLst>
                    </a:gridCol>
                  </a:tblGrid>
                  <a:tr h="396000">
                    <a:tc>
                      <a:txBody>
                        <a:bodyPr/>
                        <a:lstStyle/>
                        <a:p>
                          <a:pPr algn="ctr"/>
                          <a:r>
                            <a:rPr kumimoji="1" lang="ja-JP" altLang="en-US" sz="1200" dirty="0">
                              <a:solidFill>
                                <a:schemeClr val="bg1"/>
                              </a:solidFill>
                            </a:rPr>
                            <a:t>単位は</a:t>
                          </a:r>
                          <a:r>
                            <a:rPr kumimoji="1" lang="en-US" altLang="ja-JP" sz="1200" dirty="0">
                              <a:solidFill>
                                <a:schemeClr val="bg1"/>
                              </a:solidFill>
                            </a:rPr>
                            <a:t>kcal/mol</a:t>
                          </a:r>
                          <a:endParaRPr kumimoji="1" lang="ja-JP" altLang="en-US" sz="1200" dirty="0">
                            <a:solidFill>
                              <a:schemeClr val="bg1"/>
                            </a:solidFill>
                          </a:endParaRPr>
                        </a:p>
                      </a:txBody>
                      <a:tcPr marL="0" marR="0" marT="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gridSpan="2">
                      <a:txBody>
                        <a:bodyPr/>
                        <a:lstStyle/>
                        <a:p>
                          <a:endParaRPr lang="ja-JP"/>
                        </a:p>
                      </a:txBody>
                      <a:tcPr marL="0" marR="0" marT="0"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5"/>
                          <a:stretch>
                            <a:fillRect l="-71601" r="-100302" b="-801538"/>
                          </a:stretch>
                        </a:blipFill>
                      </a:tcPr>
                    </a:tc>
                    <a:tc hMerge="1">
                      <a:txBody>
                        <a:bodyPr/>
                        <a:lstStyle/>
                        <a:p>
                          <a:pPr algn="ctr"/>
                          <a:endParaRPr kumimoji="1" lang="ja-JP" altLang="en-US" sz="1300" i="0" dirty="0">
                            <a:solidFill>
                              <a:schemeClr val="bg1"/>
                            </a:solidFill>
                          </a:endParaRPr>
                        </a:p>
                      </a:txBody>
                      <a:tcPr marL="0" marR="0" marT="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gridSpan="2">
                      <a:txBody>
                        <a:bodyPr/>
                        <a:lstStyle/>
                        <a:p>
                          <a:endParaRPr lang="ja-JP"/>
                        </a:p>
                      </a:txBody>
                      <a:tcPr marL="0" marR="0" marT="0"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5"/>
                          <a:stretch>
                            <a:fillRect l="-171601" r="-302" b="-801538"/>
                          </a:stretch>
                        </a:blipFill>
                      </a:tcPr>
                    </a:tc>
                    <a:tc hMerge="1">
                      <a:txBody>
                        <a:bodyPr/>
                        <a:lstStyle/>
                        <a:p>
                          <a:pPr algn="ctr"/>
                          <a:endParaRPr kumimoji="1" lang="ja-JP" altLang="en-US" sz="1300" i="0" dirty="0">
                            <a:solidFill>
                              <a:schemeClr val="bg1"/>
                            </a:solidFill>
                          </a:endParaRPr>
                        </a:p>
                      </a:txBody>
                      <a:tcPr marL="0" marR="0" marT="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4189396754"/>
                      </a:ext>
                    </a:extLst>
                  </a:tr>
                  <a:tr h="396000">
                    <a:tc>
                      <a:txBody>
                        <a:bodyPr/>
                        <a:lstStyle/>
                        <a:p>
                          <a:endParaRPr kumimoji="1" lang="ja-JP" altLang="en-US" sz="1200" dirty="0">
                            <a:solidFill>
                              <a:schemeClr val="bg1"/>
                            </a:solidFill>
                          </a:endParaRPr>
                        </a:p>
                      </a:txBody>
                      <a:tcPr marL="0" marR="0" marT="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endParaRPr lang="ja-JP"/>
                        </a:p>
                      </a:txBody>
                      <a:tcPr marL="0" marR="0" marT="0"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5"/>
                          <a:stretch>
                            <a:fillRect l="-143636" t="-100000" r="-301818" b="-701538"/>
                          </a:stretch>
                        </a:blipFill>
                      </a:tcPr>
                    </a:tc>
                    <a:tc>
                      <a:txBody>
                        <a:bodyPr/>
                        <a:lstStyle/>
                        <a:p>
                          <a:endParaRPr lang="ja-JP"/>
                        </a:p>
                      </a:txBody>
                      <a:tcPr marL="0" marR="0" marT="0"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5"/>
                          <a:stretch>
                            <a:fillRect l="-242169" t="-100000" r="-200000" b="-701538"/>
                          </a:stretch>
                        </a:blipFill>
                      </a:tcPr>
                    </a:tc>
                    <a:tc>
                      <a:txBody>
                        <a:bodyPr/>
                        <a:lstStyle/>
                        <a:p>
                          <a:endParaRPr lang="ja-JP"/>
                        </a:p>
                      </a:txBody>
                      <a:tcPr marL="0" marR="0" marT="0"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5"/>
                          <a:stretch>
                            <a:fillRect l="-344242" t="-100000" r="-101212" b="-701538"/>
                          </a:stretch>
                        </a:blipFill>
                      </a:tcPr>
                    </a:tc>
                    <a:tc>
                      <a:txBody>
                        <a:bodyPr/>
                        <a:lstStyle/>
                        <a:p>
                          <a:endParaRPr lang="ja-JP"/>
                        </a:p>
                      </a:txBody>
                      <a:tcPr marL="0" marR="0" marT="0"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5"/>
                          <a:stretch>
                            <a:fillRect l="-441566" t="-100000" r="-602" b="-701538"/>
                          </a:stretch>
                        </a:blipFill>
                      </a:tcPr>
                    </a:tc>
                    <a:extLst>
                      <a:ext uri="{0D108BD9-81ED-4DB2-BD59-A6C34878D82A}">
                        <a16:rowId xmlns:a16="http://schemas.microsoft.com/office/drawing/2014/main" val="3031406777"/>
                      </a:ext>
                    </a:extLst>
                  </a:tr>
                  <a:tr h="396000">
                    <a:tc>
                      <a:txBody>
                        <a:bodyPr/>
                        <a:lstStyle/>
                        <a:p>
                          <a:pPr algn="ctr" fontAlgn="ctr"/>
                          <a:r>
                            <a:rPr lang="en-US" sz="1200" b="0" i="0" u="none" strike="noStrike" dirty="0">
                              <a:solidFill>
                                <a:srgbClr val="000000"/>
                              </a:solidFill>
                              <a:effectLst/>
                              <a:latin typeface="游ゴシック" panose="020B0400000000000000" pitchFamily="50" charset="-128"/>
                              <a:ea typeface="游ゴシック" panose="020B0400000000000000" pitchFamily="50" charset="-128"/>
                            </a:rPr>
                            <a:t>HF/STO-3G</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36.186 953</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13.143 186</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72.036 629</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49.851 235</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43450377"/>
                      </a:ext>
                    </a:extLst>
                  </a:tr>
                  <a:tr h="396000">
                    <a:tc>
                      <a:txBody>
                        <a:bodyPr/>
                        <a:lstStyle/>
                        <a:p>
                          <a:pPr algn="ctr" fontAlgn="ctr"/>
                          <a:r>
                            <a:rPr lang="en-US" sz="1200" b="0" i="0" u="none" strike="noStrike" dirty="0">
                              <a:solidFill>
                                <a:srgbClr val="000000"/>
                              </a:solidFill>
                              <a:effectLst/>
                              <a:latin typeface="游ゴシック" panose="020B0400000000000000" pitchFamily="50" charset="-128"/>
                              <a:ea typeface="游ゴシック" panose="020B0400000000000000" pitchFamily="50" charset="-128"/>
                            </a:rPr>
                            <a:t>HF/4-31G</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49.372 820</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27.535 743</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a:solidFill>
                                <a:srgbClr val="000000"/>
                              </a:solidFill>
                              <a:effectLst/>
                              <a:latin typeface="游ゴシック" panose="020B0400000000000000" pitchFamily="50" charset="-128"/>
                              <a:ea typeface="游ゴシック" panose="020B0400000000000000" pitchFamily="50" charset="-128"/>
                            </a:rPr>
                            <a:t>72.517 218</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51.635 245</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503416370"/>
                      </a:ext>
                    </a:extLst>
                  </a:tr>
                  <a:tr h="396000">
                    <a:tc>
                      <a:txBody>
                        <a:bodyPr/>
                        <a:lstStyle/>
                        <a:p>
                          <a:pPr algn="ctr" fontAlgn="ctr"/>
                          <a:r>
                            <a:rPr lang="en-US" sz="1200" b="0" i="0" u="none" strike="noStrike" dirty="0">
                              <a:solidFill>
                                <a:srgbClr val="000000"/>
                              </a:solidFill>
                              <a:effectLst/>
                              <a:latin typeface="游ゴシック" panose="020B0400000000000000" pitchFamily="50" charset="-128"/>
                              <a:ea typeface="游ゴシック" panose="020B0400000000000000" pitchFamily="50" charset="-128"/>
                            </a:rPr>
                            <a:t>HF/6-31G</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51.803 498</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29.849 371</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74.176 635</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53.172 643</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691727324"/>
                      </a:ext>
                    </a:extLst>
                  </a:tr>
                  <a:tr h="396000">
                    <a:tc>
                      <a:txBody>
                        <a:bodyPr/>
                        <a:lstStyle/>
                        <a:p>
                          <a:pPr algn="ctr" fontAlgn="ctr"/>
                          <a:r>
                            <a:rPr lang="en-US" sz="1200" b="0" i="0" u="none" strike="noStrike" dirty="0">
                              <a:solidFill>
                                <a:srgbClr val="000000"/>
                              </a:solidFill>
                              <a:effectLst/>
                              <a:latin typeface="游ゴシック" panose="020B0400000000000000" pitchFamily="50" charset="-128"/>
                              <a:ea typeface="游ゴシック" panose="020B0400000000000000" pitchFamily="50" charset="-128"/>
                            </a:rPr>
                            <a:t>HF/6-31G(d)</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27.785 960</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chemeClr val="bg2"/>
                              </a:solidFill>
                              <a:effectLst/>
                              <a:latin typeface="游ゴシック" panose="020B0400000000000000" pitchFamily="50" charset="-128"/>
                              <a:ea typeface="游ゴシック" panose="020B0400000000000000" pitchFamily="50" charset="-128"/>
                            </a:rPr>
                            <a:t>0</a:t>
                          </a: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5.211 466</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54.943 495</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a:solidFill>
                                <a:srgbClr val="000000"/>
                              </a:solidFill>
                              <a:effectLst/>
                              <a:latin typeface="游ゴシック" panose="020B0400000000000000" pitchFamily="50" charset="-128"/>
                              <a:ea typeface="游ゴシック" panose="020B0400000000000000" pitchFamily="50" charset="-128"/>
                            </a:rPr>
                            <a:t>33.951 400</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927032751"/>
                      </a:ext>
                    </a:extLst>
                  </a:tr>
                  <a:tr h="396000">
                    <a:tc>
                      <a:txBody>
                        <a:bodyPr/>
                        <a:lstStyle/>
                        <a:p>
                          <a:pPr algn="ctr" fontAlgn="ctr"/>
                          <a:r>
                            <a:rPr lang="en-US" sz="1200" b="0" i="0" u="none" strike="noStrike" dirty="0">
                              <a:solidFill>
                                <a:srgbClr val="000000"/>
                              </a:solidFill>
                              <a:effectLst/>
                              <a:latin typeface="游ゴシック" panose="020B0400000000000000" pitchFamily="50" charset="-128"/>
                              <a:ea typeface="游ゴシック" panose="020B0400000000000000" pitchFamily="50" charset="-128"/>
                            </a:rPr>
                            <a:t>HF/6-31G(</a:t>
                          </a:r>
                          <a:r>
                            <a:rPr lang="en-US" sz="1200" b="0" i="0" u="none" strike="noStrike" dirty="0" err="1">
                              <a:solidFill>
                                <a:srgbClr val="000000"/>
                              </a:solidFill>
                              <a:effectLst/>
                              <a:latin typeface="游ゴシック" panose="020B0400000000000000" pitchFamily="50" charset="-128"/>
                              <a:ea typeface="游ゴシック" panose="020B0400000000000000" pitchFamily="50" charset="-128"/>
                            </a:rPr>
                            <a:t>d,p</a:t>
                          </a:r>
                          <a:r>
                            <a:rPr lang="en-US" sz="1200" b="0" i="0" u="none" strike="noStrike" dirty="0">
                              <a:solidFill>
                                <a:srgbClr val="000000"/>
                              </a:solidFill>
                              <a:effectLst/>
                              <a:latin typeface="游ゴシック" panose="020B0400000000000000" pitchFamily="50" charset="-128"/>
                              <a:ea typeface="游ゴシック" panose="020B0400000000000000" pitchFamily="50" charset="-128"/>
                            </a:rPr>
                            <a:t>)</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33.345 231</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10.965 101</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58.635 770</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a:solidFill>
                                <a:srgbClr val="000000"/>
                              </a:solidFill>
                              <a:effectLst/>
                              <a:latin typeface="游ゴシック" panose="020B0400000000000000" pitchFamily="50" charset="-128"/>
                              <a:ea typeface="游ゴシック" panose="020B0400000000000000" pitchFamily="50" charset="-128"/>
                            </a:rPr>
                            <a:t>37.693 867</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550105124"/>
                      </a:ext>
                    </a:extLst>
                  </a:tr>
                  <a:tr h="396000">
                    <a:tc>
                      <a:txBody>
                        <a:bodyPr/>
                        <a:lstStyle/>
                        <a:p>
                          <a:pPr algn="ctr" fontAlgn="ctr"/>
                          <a:r>
                            <a:rPr lang="en-US" sz="1200" b="0" i="0" u="none" strike="noStrike" dirty="0">
                              <a:solidFill>
                                <a:srgbClr val="000000"/>
                              </a:solidFill>
                              <a:effectLst/>
                              <a:latin typeface="游ゴシック" panose="020B0400000000000000" pitchFamily="50" charset="-128"/>
                              <a:ea typeface="游ゴシック" panose="020B0400000000000000" pitchFamily="50" charset="-128"/>
                            </a:rPr>
                            <a:t>HF/6-311++G(</a:t>
                          </a:r>
                          <a:r>
                            <a:rPr lang="en-US" sz="1200" b="0" i="0" u="none" strike="noStrike" dirty="0" err="1">
                              <a:solidFill>
                                <a:srgbClr val="000000"/>
                              </a:solidFill>
                              <a:effectLst/>
                              <a:latin typeface="游ゴシック" panose="020B0400000000000000" pitchFamily="50" charset="-128"/>
                              <a:ea typeface="游ゴシック" panose="020B0400000000000000" pitchFamily="50" charset="-128"/>
                            </a:rPr>
                            <a:t>d,p</a:t>
                          </a:r>
                          <a:r>
                            <a:rPr lang="en-US" sz="1200" b="0" i="0" u="none" strike="noStrike" dirty="0">
                              <a:solidFill>
                                <a:srgbClr val="000000"/>
                              </a:solidFill>
                              <a:effectLst/>
                              <a:latin typeface="游ゴシック" panose="020B0400000000000000" pitchFamily="50" charset="-128"/>
                              <a:ea typeface="游ゴシック" panose="020B0400000000000000" pitchFamily="50" charset="-128"/>
                            </a:rPr>
                            <a:t>)</a:t>
                          </a:r>
                        </a:p>
                      </a:txBody>
                      <a:tcPr marL="0" marR="0" marT="0" marB="0"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36.331 650</a:t>
                          </a:r>
                        </a:p>
                      </a:txBody>
                      <a:tcPr marL="6350" marR="6350" marT="6350" marB="0"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14.096 373</a:t>
                          </a:r>
                        </a:p>
                      </a:txBody>
                      <a:tcPr marL="6350" marR="6350" marT="6350" marB="0"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59.012 613</a:t>
                          </a:r>
                        </a:p>
                      </a:txBody>
                      <a:tcPr marL="6350" marR="6350" marT="6350" marB="0"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38.285 608</a:t>
                          </a:r>
                        </a:p>
                      </a:txBody>
                      <a:tcPr marL="6350" marR="6350" marT="6350" marB="0"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81845742"/>
                      </a:ext>
                    </a:extLst>
                  </a:tr>
                  <a:tr h="396000">
                    <a:tc>
                      <a:txBody>
                        <a:bodyPr/>
                        <a:lstStyle/>
                        <a:p>
                          <a:pPr algn="ctr" fontAlgn="ct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実験値</a:t>
                          </a:r>
                          <a:endParaRPr lang="en-US" sz="12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0" marR="0" marT="0" marB="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18.604 000</a:t>
                          </a:r>
                        </a:p>
                      </a:txBody>
                      <a:tcPr marL="6350" marR="6350" marT="6350" marB="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45.894 000</a:t>
                          </a:r>
                        </a:p>
                      </a:txBody>
                      <a:tcPr marL="6350" marR="6350" marT="6350" marB="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141740549"/>
                      </a:ext>
                    </a:extLst>
                  </a:tr>
                </a:tbl>
              </a:graphicData>
            </a:graphic>
          </p:graphicFrame>
        </mc:Fallback>
      </mc:AlternateContent>
      <p:sp>
        <p:nvSpPr>
          <p:cNvPr id="6" name="タイトル 5">
            <a:extLst>
              <a:ext uri="{FF2B5EF4-FFF2-40B4-BE49-F238E27FC236}">
                <a16:creationId xmlns:a16="http://schemas.microsoft.com/office/drawing/2014/main" id="{BEBF04A5-2DE1-1F78-2078-0AA4E0FFDB15}"/>
              </a:ext>
            </a:extLst>
          </p:cNvPr>
          <p:cNvSpPr>
            <a:spLocks noGrp="1"/>
          </p:cNvSpPr>
          <p:nvPr>
            <p:ph type="title"/>
          </p:nvPr>
        </p:nvSpPr>
        <p:spPr/>
        <p:txBody>
          <a:bodyPr/>
          <a:lstStyle/>
          <a:p>
            <a:r>
              <a:rPr kumimoji="1" lang="ja-JP" altLang="en-US" dirty="0"/>
              <a:t>演習：アンモニア合成</a:t>
            </a:r>
          </a:p>
        </p:txBody>
      </p:sp>
      <p:sp>
        <p:nvSpPr>
          <p:cNvPr id="7" name="スライド番号プレースホルダー 6">
            <a:extLst>
              <a:ext uri="{FF2B5EF4-FFF2-40B4-BE49-F238E27FC236}">
                <a16:creationId xmlns:a16="http://schemas.microsoft.com/office/drawing/2014/main" id="{30921F34-2BD6-BE73-0B68-70E49A80055D}"/>
              </a:ext>
            </a:extLst>
          </p:cNvPr>
          <p:cNvSpPr>
            <a:spLocks noGrp="1"/>
          </p:cNvSpPr>
          <p:nvPr>
            <p:ph type="sldNum" sz="quarter" idx="15"/>
          </p:nvPr>
        </p:nvSpPr>
        <p:spPr/>
        <p:txBody>
          <a:bodyPr/>
          <a:lstStyle/>
          <a:p>
            <a:fld id="{44CC7441-4F6D-4D99-AEAC-28C0433C7008}" type="slidenum">
              <a:rPr kumimoji="1" lang="ja-JP" altLang="en-US" smtClean="0"/>
              <a:pPr/>
              <a:t>100</a:t>
            </a:fld>
            <a:endParaRPr kumimoji="1" lang="ja-JP" altLang="en-US" dirty="0"/>
          </a:p>
        </p:txBody>
      </p:sp>
      <p:sp>
        <p:nvSpPr>
          <p:cNvPr id="10" name="正方形/長方形 9">
            <a:extLst>
              <a:ext uri="{FF2B5EF4-FFF2-40B4-BE49-F238E27FC236}">
                <a16:creationId xmlns:a16="http://schemas.microsoft.com/office/drawing/2014/main" id="{39EFE2BB-9634-73F7-BCCD-FE4EE81146F2}"/>
              </a:ext>
            </a:extLst>
          </p:cNvPr>
          <p:cNvSpPr/>
          <p:nvPr/>
        </p:nvSpPr>
        <p:spPr>
          <a:xfrm>
            <a:off x="4669277" y="3203643"/>
            <a:ext cx="2010383" cy="800798"/>
          </a:xfrm>
          <a:prstGeom prst="rect">
            <a:avLst/>
          </a:prstGeom>
          <a:solidFill>
            <a:schemeClr val="accent4">
              <a:lumMod val="40000"/>
              <a:lumOff val="6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solidFill>
                  <a:schemeClr val="accent4"/>
                </a:solidFill>
              </a:rPr>
              <a:t>計算してみよう</a:t>
            </a:r>
          </a:p>
        </p:txBody>
      </p:sp>
    </p:spTree>
    <p:extLst>
      <p:ext uri="{BB962C8B-B14F-4D97-AF65-F5344CB8AC3E}">
        <p14:creationId xmlns:p14="http://schemas.microsoft.com/office/powerpoint/2010/main" val="3311841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91EE36-3030-28F0-5588-3E5814D93294}"/>
            </a:ext>
          </a:extLst>
        </p:cNvPr>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5" name="コンテンツ プレースホルダー 4">
                <a:extLst>
                  <a:ext uri="{FF2B5EF4-FFF2-40B4-BE49-F238E27FC236}">
                    <a16:creationId xmlns:a16="http://schemas.microsoft.com/office/drawing/2014/main" id="{FC12D454-9284-5A5A-A59A-5F491CA1921B}"/>
                  </a:ext>
                </a:extLst>
              </p:cNvPr>
              <p:cNvSpPr>
                <a:spLocks noGrp="1"/>
              </p:cNvSpPr>
              <p:nvPr>
                <p:ph idx="1"/>
              </p:nvPr>
            </p:nvSpPr>
            <p:spPr>
              <a:xfrm>
                <a:off x="468000" y="843750"/>
                <a:ext cx="2736000" cy="3215674"/>
              </a:xfrm>
            </p:spPr>
            <p:txBody>
              <a:bodyPr/>
              <a:lstStyle/>
              <a:p>
                <a:r>
                  <a:rPr lang="ja-JP" altLang="en-US" dirty="0"/>
                  <a:t>ガスコンロではメタンやプロパンなどの可燃ガスを燃やしている</a:t>
                </a:r>
                <a:r>
                  <a:rPr lang="en-US" altLang="ja-JP" dirty="0"/>
                  <a:t>. </a:t>
                </a:r>
                <a:r>
                  <a:rPr lang="ja-JP" altLang="en-US" dirty="0"/>
                  <a:t>これらの可燃ガスは空気中に存在するだけでは発火しない</a:t>
                </a:r>
                <a:r>
                  <a:rPr lang="en-US" altLang="ja-JP" dirty="0"/>
                  <a:t>. </a:t>
                </a:r>
                <a:r>
                  <a:rPr lang="ja-JP" altLang="en-US" dirty="0"/>
                  <a:t>圧電素子を叩いて高電圧を発生させ</a:t>
                </a:r>
                <a:r>
                  <a:rPr lang="en-US" altLang="ja-JP" dirty="0"/>
                  <a:t>, </a:t>
                </a:r>
                <a:r>
                  <a:rPr lang="ja-JP" altLang="en-US" dirty="0"/>
                  <a:t>ガスの近くで放電することで着火させる</a:t>
                </a:r>
                <a:r>
                  <a:rPr lang="en-US" altLang="ja-JP" dirty="0"/>
                  <a:t>. </a:t>
                </a:r>
                <a:r>
                  <a:rPr lang="ja-JP" altLang="en-US" dirty="0"/>
                  <a:t>ライターの着火でカチカチ音がするのも同じ理屈である</a:t>
                </a:r>
                <a:r>
                  <a:rPr lang="en-US" altLang="ja-JP" dirty="0"/>
                  <a:t>. </a:t>
                </a:r>
                <a:r>
                  <a:rPr lang="ja-JP" altLang="en-US" dirty="0"/>
                  <a:t>このように</a:t>
                </a:r>
                <a:r>
                  <a:rPr lang="en-US" altLang="ja-JP" dirty="0"/>
                  <a:t>, </a:t>
                </a:r>
                <a:r>
                  <a:rPr lang="ja-JP" altLang="en-US" dirty="0"/>
                  <a:t>化学反応はエネルギーが低い方に自動的に進むわけではなく</a:t>
                </a:r>
                <a:r>
                  <a:rPr lang="en-US" altLang="ja-JP" dirty="0"/>
                  <a:t>, </a:t>
                </a:r>
                <a:r>
                  <a:rPr lang="ja-JP" altLang="en-US" dirty="0"/>
                  <a:t>ポテンシャルの障壁を超えるようなエネルギーが必要となる</a:t>
                </a:r>
                <a:r>
                  <a:rPr lang="en-US" altLang="ja-JP" dirty="0"/>
                  <a:t>. </a:t>
                </a:r>
                <a:r>
                  <a:rPr lang="ja-JP" altLang="en-US" dirty="0"/>
                  <a:t>これを活性化エネルギー</a:t>
                </a:r>
                <a14:m>
                  <m:oMath xmlns:m="http://schemas.openxmlformats.org/officeDocument/2006/math">
                    <m:sSub>
                      <m:sSubPr>
                        <m:ctrlPr>
                          <a:rPr lang="en-US" altLang="ja-JP" b="0" i="1" smtClean="0">
                            <a:latin typeface="Cambria Math" panose="02040503050406030204" pitchFamily="18" charset="0"/>
                          </a:rPr>
                        </m:ctrlPr>
                      </m:sSubPr>
                      <m:e>
                        <m:r>
                          <a:rPr lang="en-US" altLang="ja-JP" b="0" i="1" smtClean="0">
                            <a:latin typeface="Cambria Math" panose="02040503050406030204" pitchFamily="18" charset="0"/>
                          </a:rPr>
                          <m:t>𝐸</m:t>
                        </m:r>
                      </m:e>
                      <m:sub>
                        <m:r>
                          <a:rPr lang="en-US" altLang="ja-JP" b="0" i="1" smtClean="0">
                            <a:latin typeface="Cambria Math" panose="02040503050406030204" pitchFamily="18" charset="0"/>
                          </a:rPr>
                          <m:t>𝑎</m:t>
                        </m:r>
                      </m:sub>
                    </m:sSub>
                  </m:oMath>
                </a14:m>
                <a:r>
                  <a:rPr lang="ja-JP" altLang="en-US" dirty="0"/>
                  <a:t>という</a:t>
                </a:r>
                <a:r>
                  <a:rPr lang="en-US" altLang="ja-JP" dirty="0"/>
                  <a:t>.</a:t>
                </a:r>
                <a:endParaRPr lang="ja-JP" altLang="en-US" dirty="0"/>
              </a:p>
            </p:txBody>
          </p:sp>
        </mc:Choice>
        <mc:Fallback xmlns="">
          <p:sp>
            <p:nvSpPr>
              <p:cNvPr id="5" name="コンテンツ プレースホルダー 4">
                <a:extLst>
                  <a:ext uri="{FF2B5EF4-FFF2-40B4-BE49-F238E27FC236}">
                    <a16:creationId xmlns:a16="http://schemas.microsoft.com/office/drawing/2014/main" id="{FC12D454-9284-5A5A-A59A-5F491CA1921B}"/>
                  </a:ext>
                </a:extLst>
              </p:cNvPr>
              <p:cNvSpPr>
                <a:spLocks noGrp="1" noRot="1" noChangeAspect="1" noMove="1" noResize="1" noEditPoints="1" noAdjustHandles="1" noChangeArrowheads="1" noChangeShapeType="1" noTextEdit="1"/>
              </p:cNvSpPr>
              <p:nvPr>
                <p:ph idx="1"/>
              </p:nvPr>
            </p:nvSpPr>
            <p:spPr>
              <a:xfrm>
                <a:off x="468000" y="843750"/>
                <a:ext cx="2736000" cy="3215674"/>
              </a:xfrm>
              <a:blipFill>
                <a:blip r:embed="rId2"/>
                <a:stretch>
                  <a:fillRect r="-1336" b="-379"/>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7" name="テキスト プレースホルダー 6">
                <a:extLst>
                  <a:ext uri="{FF2B5EF4-FFF2-40B4-BE49-F238E27FC236}">
                    <a16:creationId xmlns:a16="http://schemas.microsoft.com/office/drawing/2014/main" id="{4496D7C3-A791-9412-018C-740322D28E39}"/>
                  </a:ext>
                </a:extLst>
              </p:cNvPr>
              <p:cNvSpPr>
                <a:spLocks noGrp="1"/>
              </p:cNvSpPr>
              <p:nvPr>
                <p:ph type="body" sz="quarter" idx="13"/>
              </p:nvPr>
            </p:nvSpPr>
            <p:spPr/>
            <p:txBody>
              <a:bodyPr/>
              <a:lstStyle/>
              <a:p>
                <a:r>
                  <a:rPr lang="ja-JP" altLang="en-US" dirty="0"/>
                  <a:t>右図は</a:t>
                </a:r>
                <a:r>
                  <a:rPr lang="en-US" altLang="ja-JP" dirty="0"/>
                  <a:t>IRC</a:t>
                </a:r>
                <a:r>
                  <a:rPr lang="ja-JP" altLang="en-US" dirty="0"/>
                  <a:t>計算の例である</a:t>
                </a:r>
                <a:r>
                  <a:rPr lang="en-US" altLang="ja-JP" dirty="0"/>
                  <a:t>. </a:t>
                </a:r>
                <a:r>
                  <a:rPr lang="ja-JP" altLang="en-US" dirty="0"/>
                  <a:t>補正が含まれてないため</a:t>
                </a:r>
                <a14:m>
                  <m:oMath xmlns:m="http://schemas.openxmlformats.org/officeDocument/2006/math">
                    <m:r>
                      <m:rPr>
                        <m:sty m:val="p"/>
                      </m:rPr>
                      <a:rPr lang="en-US" altLang="ja-JP" b="0" i="0" smtClean="0">
                        <a:latin typeface="Cambria Math" panose="02040503050406030204" pitchFamily="18" charset="0"/>
                      </a:rPr>
                      <m:t>Δ</m:t>
                    </m:r>
                    <m:r>
                      <a:rPr lang="en-US" altLang="ja-JP" b="0" i="1" smtClean="0">
                        <a:latin typeface="Cambria Math" panose="02040503050406030204" pitchFamily="18" charset="0"/>
                      </a:rPr>
                      <m:t>𝐻</m:t>
                    </m:r>
                  </m:oMath>
                </a14:m>
                <a:r>
                  <a:rPr lang="ja-JP" altLang="en-US" dirty="0"/>
                  <a:t>の指すところは正確ではない</a:t>
                </a:r>
                <a:r>
                  <a:rPr lang="en-US" altLang="ja-JP" dirty="0"/>
                  <a:t>.</a:t>
                </a:r>
              </a:p>
            </p:txBody>
          </p:sp>
        </mc:Choice>
        <mc:Fallback xmlns="">
          <p:sp>
            <p:nvSpPr>
              <p:cNvPr id="7" name="テキスト プレースホルダー 6">
                <a:extLst>
                  <a:ext uri="{FF2B5EF4-FFF2-40B4-BE49-F238E27FC236}">
                    <a16:creationId xmlns:a16="http://schemas.microsoft.com/office/drawing/2014/main" id="{4496D7C3-A791-9412-018C-740322D28E39}"/>
                  </a:ext>
                </a:extLst>
              </p:cNvPr>
              <p:cNvSpPr>
                <a:spLocks noGrp="1" noRot="1" noChangeAspect="1" noMove="1" noResize="1" noEditPoints="1" noAdjustHandles="1" noChangeArrowheads="1" noChangeShapeType="1" noTextEdit="1"/>
              </p:cNvSpPr>
              <p:nvPr>
                <p:ph type="body" sz="quarter" idx="13"/>
              </p:nvPr>
            </p:nvSpPr>
            <p:spPr>
              <a:blipFill>
                <a:blip r:embed="rId3"/>
                <a:stretch>
                  <a:fillRect/>
                </a:stretch>
              </a:blipFill>
            </p:spPr>
            <p:txBody>
              <a:bodyPr/>
              <a:lstStyle/>
              <a:p>
                <a:r>
                  <a:rPr lang="ja-JP" altLang="en-US">
                    <a:noFill/>
                  </a:rPr>
                  <a:t> </a:t>
                </a:r>
              </a:p>
            </p:txBody>
          </p:sp>
        </mc:Fallback>
      </mc:AlternateContent>
      <p:sp>
        <p:nvSpPr>
          <p:cNvPr id="10" name="タイトル 9">
            <a:extLst>
              <a:ext uri="{FF2B5EF4-FFF2-40B4-BE49-F238E27FC236}">
                <a16:creationId xmlns:a16="http://schemas.microsoft.com/office/drawing/2014/main" id="{63CE18C8-861D-0EDA-C0FB-16BC363F89FF}"/>
              </a:ext>
            </a:extLst>
          </p:cNvPr>
          <p:cNvSpPr>
            <a:spLocks noGrp="1"/>
          </p:cNvSpPr>
          <p:nvPr>
            <p:ph type="title"/>
          </p:nvPr>
        </p:nvSpPr>
        <p:spPr/>
        <p:txBody>
          <a:bodyPr/>
          <a:lstStyle/>
          <a:p>
            <a:r>
              <a:rPr lang="ja-JP" altLang="en-US" dirty="0"/>
              <a:t>活性化エネルギー</a:t>
            </a:r>
          </a:p>
        </p:txBody>
      </p:sp>
      <p:sp>
        <p:nvSpPr>
          <p:cNvPr id="4" name="スライド番号プレースホルダー 3">
            <a:extLst>
              <a:ext uri="{FF2B5EF4-FFF2-40B4-BE49-F238E27FC236}">
                <a16:creationId xmlns:a16="http://schemas.microsoft.com/office/drawing/2014/main" id="{CC0E7D1B-1EA5-9AD8-EA34-F5478A4A2D64}"/>
              </a:ext>
            </a:extLst>
          </p:cNvPr>
          <p:cNvSpPr>
            <a:spLocks noGrp="1"/>
          </p:cNvSpPr>
          <p:nvPr>
            <p:ph type="sldNum" sz="quarter" idx="15"/>
          </p:nvPr>
        </p:nvSpPr>
        <p:spPr/>
        <p:txBody>
          <a:bodyPr/>
          <a:lstStyle/>
          <a:p>
            <a:fld id="{44CC7441-4F6D-4D99-AEAC-28C0433C7008}" type="slidenum">
              <a:rPr lang="ja-JP" altLang="en-US" smtClean="0"/>
              <a:pPr/>
              <a:t>101</a:t>
            </a:fld>
            <a:endParaRPr lang="ja-JP" altLang="en-US"/>
          </a:p>
        </p:txBody>
      </p:sp>
      <p:pic>
        <p:nvPicPr>
          <p:cNvPr id="14" name="コンテンツ プレースホルダー 12" descr="グラフ, 折れ線グラフ&#10;&#10;自動的に生成された説明">
            <a:extLst>
              <a:ext uri="{FF2B5EF4-FFF2-40B4-BE49-F238E27FC236}">
                <a16:creationId xmlns:a16="http://schemas.microsoft.com/office/drawing/2014/main" id="{DAC12C45-E56D-CACF-74E8-78779495D877}"/>
              </a:ext>
            </a:extLst>
          </p:cNvPr>
          <p:cNvPicPr>
            <a:picLocks noChangeAspect="1"/>
          </p:cNvPicPr>
          <p:nvPr/>
        </p:nvPicPr>
        <p:blipFill>
          <a:blip r:embed="rId4"/>
          <a:stretch>
            <a:fillRect/>
          </a:stretch>
        </p:blipFill>
        <p:spPr>
          <a:xfrm>
            <a:off x="3203575" y="968627"/>
            <a:ext cx="5472113" cy="3206246"/>
          </a:xfrm>
          <a:prstGeom prst="rect">
            <a:avLst/>
          </a:prstGeom>
          <a:noFill/>
          <a:ln>
            <a:noFill/>
          </a:ln>
        </p:spPr>
      </p:pic>
      <p:pic>
        <p:nvPicPr>
          <p:cNvPr id="27" name="図 26" descr="会社名 が含まれている画像&#10;&#10;自動的に生成された説明">
            <a:extLst>
              <a:ext uri="{FF2B5EF4-FFF2-40B4-BE49-F238E27FC236}">
                <a16:creationId xmlns:a16="http://schemas.microsoft.com/office/drawing/2014/main" id="{9422ADD1-D1F3-BEDD-9ABD-36E7DE3A7554}"/>
              </a:ext>
            </a:extLst>
          </p:cNvPr>
          <p:cNvPicPr>
            <a:picLocks noChangeAspect="1"/>
          </p:cNvPicPr>
          <p:nvPr/>
        </p:nvPicPr>
        <p:blipFill>
          <a:blip r:embed="rId5">
            <a:clrChange>
              <a:clrFrom>
                <a:srgbClr val="8080CC"/>
              </a:clrFrom>
              <a:clrTo>
                <a:srgbClr val="8080CC">
                  <a:alpha val="0"/>
                </a:srgbClr>
              </a:clrTo>
            </a:clrChange>
          </a:blip>
          <a:stretch>
            <a:fillRect/>
          </a:stretch>
        </p:blipFill>
        <p:spPr>
          <a:xfrm>
            <a:off x="3242485" y="1915857"/>
            <a:ext cx="1800000" cy="1001205"/>
          </a:xfrm>
          <a:prstGeom prst="rect">
            <a:avLst/>
          </a:prstGeom>
        </p:spPr>
      </p:pic>
      <p:pic>
        <p:nvPicPr>
          <p:cNvPr id="28" name="図 27" descr="グラフ が含まれている画像&#10;&#10;自動的に生成された説明">
            <a:extLst>
              <a:ext uri="{FF2B5EF4-FFF2-40B4-BE49-F238E27FC236}">
                <a16:creationId xmlns:a16="http://schemas.microsoft.com/office/drawing/2014/main" id="{F3CFC6A0-DBA8-2D88-9F45-D5E830BF1D63}"/>
              </a:ext>
            </a:extLst>
          </p:cNvPr>
          <p:cNvPicPr>
            <a:picLocks noChangeAspect="1"/>
          </p:cNvPicPr>
          <p:nvPr/>
        </p:nvPicPr>
        <p:blipFill>
          <a:blip r:embed="rId6">
            <a:clrChange>
              <a:clrFrom>
                <a:srgbClr val="8080CC"/>
              </a:clrFrom>
              <a:clrTo>
                <a:srgbClr val="8080CC">
                  <a:alpha val="0"/>
                </a:srgbClr>
              </a:clrTo>
            </a:clrChange>
          </a:blip>
          <a:stretch>
            <a:fillRect/>
          </a:stretch>
        </p:blipFill>
        <p:spPr>
          <a:xfrm>
            <a:off x="7183712" y="1915857"/>
            <a:ext cx="1800000" cy="1001205"/>
          </a:xfrm>
          <a:prstGeom prst="rect">
            <a:avLst/>
          </a:prstGeom>
        </p:spPr>
      </p:pic>
      <p:cxnSp>
        <p:nvCxnSpPr>
          <p:cNvPr id="29" name="直線矢印コネクタ 28">
            <a:extLst>
              <a:ext uri="{FF2B5EF4-FFF2-40B4-BE49-F238E27FC236}">
                <a16:creationId xmlns:a16="http://schemas.microsoft.com/office/drawing/2014/main" id="{C0B2A0F0-360C-C6B0-2F7B-E08F355AAB1A}"/>
              </a:ext>
            </a:extLst>
          </p:cNvPr>
          <p:cNvCxnSpPr>
            <a:cxnSpLocks/>
          </p:cNvCxnSpPr>
          <p:nvPr/>
        </p:nvCxnSpPr>
        <p:spPr>
          <a:xfrm flipV="1">
            <a:off x="6418825" y="1415670"/>
            <a:ext cx="0" cy="1800000"/>
          </a:xfrm>
          <a:prstGeom prst="straightConnector1">
            <a:avLst/>
          </a:prstGeom>
          <a:ln w="38100">
            <a:solidFill>
              <a:schemeClr val="accent4"/>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直線矢印コネクタ 29">
            <a:extLst>
              <a:ext uri="{FF2B5EF4-FFF2-40B4-BE49-F238E27FC236}">
                <a16:creationId xmlns:a16="http://schemas.microsoft.com/office/drawing/2014/main" id="{F129C692-5B43-3B0B-464D-66BF4BC34FEA}"/>
              </a:ext>
            </a:extLst>
          </p:cNvPr>
          <p:cNvCxnSpPr>
            <a:cxnSpLocks/>
          </p:cNvCxnSpPr>
          <p:nvPr/>
        </p:nvCxnSpPr>
        <p:spPr>
          <a:xfrm>
            <a:off x="8108196" y="3310670"/>
            <a:ext cx="0" cy="432000"/>
          </a:xfrm>
          <a:prstGeom prst="straightConnector1">
            <a:avLst/>
          </a:prstGeom>
          <a:ln w="38100">
            <a:solidFill>
              <a:schemeClr val="accent4"/>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1" name="直線コネクタ 30">
            <a:extLst>
              <a:ext uri="{FF2B5EF4-FFF2-40B4-BE49-F238E27FC236}">
                <a16:creationId xmlns:a16="http://schemas.microsoft.com/office/drawing/2014/main" id="{BC500ADE-67AE-1936-F7F0-F18BB7382F8B}"/>
              </a:ext>
            </a:extLst>
          </p:cNvPr>
          <p:cNvCxnSpPr/>
          <p:nvPr/>
        </p:nvCxnSpPr>
        <p:spPr>
          <a:xfrm>
            <a:off x="4099036" y="3279230"/>
            <a:ext cx="4032000" cy="0"/>
          </a:xfrm>
          <a:prstGeom prst="line">
            <a:avLst/>
          </a:prstGeom>
          <a:ln w="28575">
            <a:solidFill>
              <a:schemeClr val="accent4"/>
            </a:solidFill>
            <a:prstDash val="sysDash"/>
          </a:ln>
        </p:spPr>
        <p:style>
          <a:lnRef idx="1">
            <a:schemeClr val="accent1"/>
          </a:lnRef>
          <a:fillRef idx="0">
            <a:schemeClr val="accent1"/>
          </a:fillRef>
          <a:effectRef idx="0">
            <a:schemeClr val="accent1"/>
          </a:effectRef>
          <a:fontRef idx="minor">
            <a:schemeClr val="tx1"/>
          </a:fontRef>
        </p:style>
      </p:cxnSp>
      <p:pic>
        <p:nvPicPr>
          <p:cNvPr id="34" name="図 33" descr="グラフ&#10;&#10;中程度の精度で自動的に生成された説明">
            <a:extLst>
              <a:ext uri="{FF2B5EF4-FFF2-40B4-BE49-F238E27FC236}">
                <a16:creationId xmlns:a16="http://schemas.microsoft.com/office/drawing/2014/main" id="{5187FD64-CC06-A2C5-FDCA-CA8AD0414B2F}"/>
              </a:ext>
            </a:extLst>
          </p:cNvPr>
          <p:cNvPicPr>
            <a:picLocks noChangeAspect="1"/>
          </p:cNvPicPr>
          <p:nvPr/>
        </p:nvPicPr>
        <p:blipFill>
          <a:blip r:embed="rId7">
            <a:clrChange>
              <a:clrFrom>
                <a:srgbClr val="8080CC"/>
              </a:clrFrom>
              <a:clrTo>
                <a:srgbClr val="8080CC">
                  <a:alpha val="0"/>
                </a:srgbClr>
              </a:clrTo>
            </a:clrChange>
          </a:blip>
          <a:stretch>
            <a:fillRect/>
          </a:stretch>
        </p:blipFill>
        <p:spPr>
          <a:xfrm>
            <a:off x="5525311" y="342"/>
            <a:ext cx="1800000" cy="1001205"/>
          </a:xfrm>
          <a:prstGeom prst="rect">
            <a:avLst/>
          </a:prstGeom>
        </p:spPr>
      </p:pic>
      <p:cxnSp>
        <p:nvCxnSpPr>
          <p:cNvPr id="35" name="直線矢印コネクタ 34">
            <a:extLst>
              <a:ext uri="{FF2B5EF4-FFF2-40B4-BE49-F238E27FC236}">
                <a16:creationId xmlns:a16="http://schemas.microsoft.com/office/drawing/2014/main" id="{D05BED82-0858-B8BB-C2CE-C28EEFF61F24}"/>
              </a:ext>
            </a:extLst>
          </p:cNvPr>
          <p:cNvCxnSpPr>
            <a:cxnSpLocks/>
          </p:cNvCxnSpPr>
          <p:nvPr/>
        </p:nvCxnSpPr>
        <p:spPr>
          <a:xfrm>
            <a:off x="8108196" y="3310670"/>
            <a:ext cx="0" cy="432000"/>
          </a:xfrm>
          <a:prstGeom prst="straightConnector1">
            <a:avLst/>
          </a:prstGeom>
          <a:ln w="38100">
            <a:solidFill>
              <a:schemeClr val="accent4"/>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6" name="テキスト ボックス 35">
                <a:extLst>
                  <a:ext uri="{FF2B5EF4-FFF2-40B4-BE49-F238E27FC236}">
                    <a16:creationId xmlns:a16="http://schemas.microsoft.com/office/drawing/2014/main" id="{2B389687-4DE0-EB37-F181-52C75B268802}"/>
                  </a:ext>
                </a:extLst>
              </p:cNvPr>
              <p:cNvSpPr txBox="1"/>
              <p:nvPr/>
            </p:nvSpPr>
            <p:spPr>
              <a:xfrm>
                <a:off x="6418825" y="2167613"/>
                <a:ext cx="435233"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altLang="ja-JP" sz="1800" b="0" i="1" dirty="0" smtClean="0">
                              <a:latin typeface="Cambria Math" panose="02040503050406030204" pitchFamily="18" charset="0"/>
                              <a:ea typeface="Cambria Math" panose="02040503050406030204" pitchFamily="18" charset="0"/>
                            </a:rPr>
                          </m:ctrlPr>
                        </m:sSubPr>
                        <m:e>
                          <m:r>
                            <a:rPr lang="en-US" altLang="ja-JP" sz="1800" b="0" i="1" dirty="0" smtClean="0">
                              <a:latin typeface="Cambria Math" panose="02040503050406030204" pitchFamily="18" charset="0"/>
                              <a:ea typeface="Cambria Math" panose="02040503050406030204" pitchFamily="18" charset="0"/>
                            </a:rPr>
                            <m:t>𝐸</m:t>
                          </m:r>
                        </m:e>
                        <m:sub>
                          <m:r>
                            <a:rPr lang="en-US" altLang="ja-JP" sz="1800" b="0" i="1" dirty="0" smtClean="0">
                              <a:latin typeface="Cambria Math" panose="02040503050406030204" pitchFamily="18" charset="0"/>
                              <a:ea typeface="Cambria Math" panose="02040503050406030204" pitchFamily="18" charset="0"/>
                            </a:rPr>
                            <m:t>𝑎</m:t>
                          </m:r>
                        </m:sub>
                      </m:sSub>
                    </m:oMath>
                  </m:oMathPara>
                </a14:m>
                <a:endParaRPr lang="ja-JP" altLang="en-US" dirty="0"/>
              </a:p>
            </p:txBody>
          </p:sp>
        </mc:Choice>
        <mc:Fallback xmlns="">
          <p:sp>
            <p:nvSpPr>
              <p:cNvPr id="36" name="テキスト ボックス 35">
                <a:extLst>
                  <a:ext uri="{FF2B5EF4-FFF2-40B4-BE49-F238E27FC236}">
                    <a16:creationId xmlns:a16="http://schemas.microsoft.com/office/drawing/2014/main" id="{2B389687-4DE0-EB37-F181-52C75B268802}"/>
                  </a:ext>
                </a:extLst>
              </p:cNvPr>
              <p:cNvSpPr txBox="1">
                <a:spLocks noRot="1" noChangeAspect="1" noMove="1" noResize="1" noEditPoints="1" noAdjustHandles="1" noChangeArrowheads="1" noChangeShapeType="1" noTextEdit="1"/>
              </p:cNvSpPr>
              <p:nvPr/>
            </p:nvSpPr>
            <p:spPr>
              <a:xfrm>
                <a:off x="6418825" y="2167613"/>
                <a:ext cx="435233" cy="369332"/>
              </a:xfrm>
              <a:prstGeom prst="rect">
                <a:avLst/>
              </a:prstGeom>
              <a:blipFill>
                <a:blip r:embed="rId8"/>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7" name="テキスト ボックス 36">
                <a:extLst>
                  <a:ext uri="{FF2B5EF4-FFF2-40B4-BE49-F238E27FC236}">
                    <a16:creationId xmlns:a16="http://schemas.microsoft.com/office/drawing/2014/main" id="{0B16AD0F-48AE-6B5E-7D2A-DB79EAF73D45}"/>
                  </a:ext>
                </a:extLst>
              </p:cNvPr>
              <p:cNvSpPr txBox="1"/>
              <p:nvPr/>
            </p:nvSpPr>
            <p:spPr>
              <a:xfrm>
                <a:off x="8176851" y="3310764"/>
                <a:ext cx="435233"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n-US" altLang="ja-JP" sz="1800" b="0" i="0" dirty="0" smtClean="0">
                          <a:latin typeface="Cambria Math" panose="02040503050406030204" pitchFamily="18" charset="0"/>
                          <a:ea typeface="Cambria Math" panose="02040503050406030204" pitchFamily="18" charset="0"/>
                        </a:rPr>
                        <m:t>Δ</m:t>
                      </m:r>
                      <m:r>
                        <a:rPr lang="en-US" altLang="ja-JP" sz="1800" b="0" i="1" dirty="0" smtClean="0">
                          <a:latin typeface="Cambria Math" panose="02040503050406030204" pitchFamily="18" charset="0"/>
                          <a:ea typeface="Cambria Math" panose="02040503050406030204" pitchFamily="18" charset="0"/>
                        </a:rPr>
                        <m:t>𝐻</m:t>
                      </m:r>
                    </m:oMath>
                  </m:oMathPara>
                </a14:m>
                <a:endParaRPr lang="ja-JP" altLang="en-US" i="1" dirty="0"/>
              </a:p>
            </p:txBody>
          </p:sp>
        </mc:Choice>
        <mc:Fallback xmlns="">
          <p:sp>
            <p:nvSpPr>
              <p:cNvPr id="37" name="テキスト ボックス 36">
                <a:extLst>
                  <a:ext uri="{FF2B5EF4-FFF2-40B4-BE49-F238E27FC236}">
                    <a16:creationId xmlns:a16="http://schemas.microsoft.com/office/drawing/2014/main" id="{0B16AD0F-48AE-6B5E-7D2A-DB79EAF73D45}"/>
                  </a:ext>
                </a:extLst>
              </p:cNvPr>
              <p:cNvSpPr txBox="1">
                <a:spLocks noRot="1" noChangeAspect="1" noMove="1" noResize="1" noEditPoints="1" noAdjustHandles="1" noChangeArrowheads="1" noChangeShapeType="1" noTextEdit="1"/>
              </p:cNvSpPr>
              <p:nvPr/>
            </p:nvSpPr>
            <p:spPr>
              <a:xfrm>
                <a:off x="8176851" y="3310764"/>
                <a:ext cx="435233" cy="369332"/>
              </a:xfrm>
              <a:prstGeom prst="rect">
                <a:avLst/>
              </a:prstGeom>
              <a:blipFill>
                <a:blip r:embed="rId9"/>
                <a:stretch>
                  <a:fillRect r="-11111"/>
                </a:stretch>
              </a:blipFill>
            </p:spPr>
            <p:txBody>
              <a:bodyPr/>
              <a:lstStyle/>
              <a:p>
                <a:r>
                  <a:rPr lang="ja-JP" altLang="en-US">
                    <a:noFill/>
                  </a:rPr>
                  <a:t> </a:t>
                </a:r>
              </a:p>
            </p:txBody>
          </p:sp>
        </mc:Fallback>
      </mc:AlternateContent>
      <p:sp>
        <p:nvSpPr>
          <p:cNvPr id="38" name="テキスト ボックス 37">
            <a:extLst>
              <a:ext uri="{FF2B5EF4-FFF2-40B4-BE49-F238E27FC236}">
                <a16:creationId xmlns:a16="http://schemas.microsoft.com/office/drawing/2014/main" id="{761348EF-BAE3-FC94-3FA7-FA85AA943DDD}"/>
              </a:ext>
            </a:extLst>
          </p:cNvPr>
          <p:cNvSpPr txBox="1"/>
          <p:nvPr/>
        </p:nvSpPr>
        <p:spPr>
          <a:xfrm>
            <a:off x="3249865" y="4383112"/>
            <a:ext cx="5472113" cy="292388"/>
          </a:xfrm>
          <a:prstGeom prst="rect">
            <a:avLst/>
          </a:prstGeom>
          <a:noFill/>
        </p:spPr>
        <p:txBody>
          <a:bodyPr wrap="square">
            <a:spAutoFit/>
          </a:bodyPr>
          <a:lstStyle/>
          <a:p>
            <a:pPr algn="ctr"/>
            <a:r>
              <a:rPr kumimoji="1" lang="ja-JP" altLang="en-US" sz="1300" b="1" dirty="0">
                <a:solidFill>
                  <a:schemeClr val="accent4"/>
                </a:solidFill>
              </a:rPr>
              <a:t>活性化エネルギーを計算するために遷移状態を求める必要がある</a:t>
            </a:r>
            <a:r>
              <a:rPr kumimoji="1" lang="en-US" altLang="ja-JP" sz="1300" b="1" dirty="0">
                <a:solidFill>
                  <a:schemeClr val="accent4"/>
                </a:solidFill>
              </a:rPr>
              <a:t>.</a:t>
            </a:r>
          </a:p>
        </p:txBody>
      </p:sp>
    </p:spTree>
    <p:extLst>
      <p:ext uri="{BB962C8B-B14F-4D97-AF65-F5344CB8AC3E}">
        <p14:creationId xmlns:p14="http://schemas.microsoft.com/office/powerpoint/2010/main" val="139097964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コンテンツ プレースホルダー 6">
            <a:extLst>
              <a:ext uri="{FF2B5EF4-FFF2-40B4-BE49-F238E27FC236}">
                <a16:creationId xmlns:a16="http://schemas.microsoft.com/office/drawing/2014/main" id="{3425FE5D-DE37-5BB6-F791-1CF7B3168E78}"/>
              </a:ext>
            </a:extLst>
          </p:cNvPr>
          <p:cNvSpPr>
            <a:spLocks noGrp="1"/>
          </p:cNvSpPr>
          <p:nvPr>
            <p:ph idx="1"/>
          </p:nvPr>
        </p:nvSpPr>
        <p:spPr>
          <a:xfrm>
            <a:off x="468000" y="843750"/>
            <a:ext cx="2736000" cy="1776499"/>
          </a:xfrm>
        </p:spPr>
        <p:txBody>
          <a:bodyPr/>
          <a:lstStyle/>
          <a:p>
            <a:r>
              <a:rPr lang="ja-JP" altLang="en-US" dirty="0"/>
              <a:t>遷移状態の探索では</a:t>
            </a:r>
            <a:r>
              <a:rPr lang="en-US" altLang="ja-JP" dirty="0"/>
              <a:t>, </a:t>
            </a:r>
            <a:r>
              <a:rPr lang="ja-JP" altLang="en-US" dirty="0"/>
              <a:t>まず虚振動</a:t>
            </a:r>
            <a:r>
              <a:rPr lang="en-US" altLang="ja-JP" dirty="0"/>
              <a:t>1</a:t>
            </a:r>
            <a:r>
              <a:rPr lang="ja-JP" altLang="en-US" dirty="0"/>
              <a:t>の点に収束させるとよい</a:t>
            </a:r>
            <a:r>
              <a:rPr lang="en-US" altLang="ja-JP" dirty="0"/>
              <a:t>.</a:t>
            </a:r>
            <a:r>
              <a:rPr lang="ja-JP" altLang="en-US" dirty="0"/>
              <a:t> 例えば</a:t>
            </a:r>
            <a:r>
              <a:rPr lang="en-US" altLang="ja-JP" dirty="0"/>
              <a:t>HCN</a:t>
            </a:r>
            <a:r>
              <a:rPr lang="ja-JP" altLang="en-US" dirty="0"/>
              <a:t>⇄</a:t>
            </a:r>
            <a:r>
              <a:rPr lang="en-US" altLang="ja-JP" dirty="0"/>
              <a:t>HNC</a:t>
            </a:r>
            <a:r>
              <a:rPr lang="ja-JP" altLang="en-US" dirty="0"/>
              <a:t>の遷移状態を探すときは∠</a:t>
            </a:r>
            <a:r>
              <a:rPr lang="en-US" altLang="ja-JP" dirty="0"/>
              <a:t>HCN=90°</a:t>
            </a:r>
            <a:r>
              <a:rPr lang="ja-JP" altLang="en-US" dirty="0"/>
              <a:t>に固定して最適化すれば反応経路に入ることができる</a:t>
            </a:r>
            <a:r>
              <a:rPr lang="en-US" altLang="ja-JP" dirty="0"/>
              <a:t>. </a:t>
            </a:r>
            <a:r>
              <a:rPr lang="ja-JP" altLang="en-US" dirty="0"/>
              <a:t>さらに</a:t>
            </a:r>
            <a:r>
              <a:rPr lang="en-US" altLang="ja-JP" dirty="0"/>
              <a:t>`</a:t>
            </a:r>
            <a:r>
              <a:rPr lang="en-US" altLang="ja-JP" dirty="0" err="1"/>
              <a:t>Opt</a:t>
            </a:r>
            <a:r>
              <a:rPr lang="en-US" altLang="ja-JP" dirty="0"/>
              <a:t>=(TS)`</a:t>
            </a:r>
            <a:r>
              <a:rPr lang="ja-JP" altLang="en-US" dirty="0"/>
              <a:t>を用いて遷移状態を見つけることができる</a:t>
            </a:r>
            <a:r>
              <a:rPr lang="en-US" altLang="ja-JP" dirty="0"/>
              <a:t>.</a:t>
            </a:r>
          </a:p>
        </p:txBody>
      </p:sp>
      <p:sp>
        <p:nvSpPr>
          <p:cNvPr id="5" name="テキスト プレースホルダー 4">
            <a:extLst>
              <a:ext uri="{FF2B5EF4-FFF2-40B4-BE49-F238E27FC236}">
                <a16:creationId xmlns:a16="http://schemas.microsoft.com/office/drawing/2014/main" id="{28D8F1FF-722B-04C9-C6BC-E58E3937D04F}"/>
              </a:ext>
            </a:extLst>
          </p:cNvPr>
          <p:cNvSpPr>
            <a:spLocks noGrp="1"/>
          </p:cNvSpPr>
          <p:nvPr>
            <p:ph type="body" sz="quarter" idx="13"/>
          </p:nvPr>
        </p:nvSpPr>
        <p:spPr/>
        <p:txBody>
          <a:bodyPr/>
          <a:lstStyle/>
          <a:p>
            <a:endParaRPr lang="ja-JP" altLang="en-US"/>
          </a:p>
        </p:txBody>
      </p:sp>
      <p:graphicFrame>
        <p:nvGraphicFramePr>
          <p:cNvPr id="13" name="表 29">
            <a:extLst>
              <a:ext uri="{FF2B5EF4-FFF2-40B4-BE49-F238E27FC236}">
                <a16:creationId xmlns:a16="http://schemas.microsoft.com/office/drawing/2014/main" id="{E078A6F5-4C91-55E4-7024-9550E5E137E1}"/>
              </a:ext>
            </a:extLst>
          </p:cNvPr>
          <p:cNvGraphicFramePr>
            <a:graphicFrameLocks noGrp="1"/>
          </p:cNvGraphicFramePr>
          <p:nvPr>
            <p:ph idx="14"/>
            <p:extLst>
              <p:ext uri="{D42A27DB-BD31-4B8C-83A1-F6EECF244321}">
                <p14:modId xmlns:p14="http://schemas.microsoft.com/office/powerpoint/2010/main" val="3454788812"/>
              </p:ext>
            </p:extLst>
          </p:nvPr>
        </p:nvGraphicFramePr>
        <p:xfrm>
          <a:off x="3203575" y="842963"/>
          <a:ext cx="5472113" cy="4131900"/>
        </p:xfrm>
        <a:graphic>
          <a:graphicData uri="http://schemas.openxmlformats.org/drawingml/2006/table">
            <a:tbl>
              <a:tblPr>
                <a:tableStyleId>{5C22544A-7EE6-4342-B048-85BDC9FD1C3A}</a:tableStyleId>
              </a:tblPr>
              <a:tblGrid>
                <a:gridCol w="5472113">
                  <a:extLst>
                    <a:ext uri="{9D8B030D-6E8A-4147-A177-3AD203B41FA5}">
                      <a16:colId xmlns:a16="http://schemas.microsoft.com/office/drawing/2014/main" val="1813353461"/>
                    </a:ext>
                  </a:extLst>
                </a:gridCol>
              </a:tblGrid>
              <a:tr h="360000">
                <a:tc>
                  <a:txBody>
                    <a:bodyPr/>
                    <a:lstStyle/>
                    <a:p>
                      <a:r>
                        <a:rPr kumimoji="1" lang="en-US" altLang="ja-JP" sz="1300" b="1" dirty="0">
                          <a:solidFill>
                            <a:schemeClr val="tx2"/>
                          </a:solidFill>
                          <a:latin typeface="Consolas" panose="020B0609020204030204" pitchFamily="49" charset="0"/>
                        </a:rPr>
                        <a:t>examples/IRC/</a:t>
                      </a:r>
                      <a:r>
                        <a:rPr kumimoji="1" lang="en-US" altLang="ja-JP" sz="1300" b="1" dirty="0" err="1">
                          <a:solidFill>
                            <a:schemeClr val="tx2"/>
                          </a:solidFill>
                          <a:latin typeface="Consolas" panose="020B0609020204030204" pitchFamily="49" charset="0"/>
                        </a:rPr>
                        <a:t>isomerization.gjf</a:t>
                      </a:r>
                      <a:endParaRPr kumimoji="1" lang="en-US" altLang="ja-JP" sz="1300" b="1" dirty="0">
                        <a:solidFill>
                          <a:schemeClr val="tx2"/>
                        </a:solidFill>
                        <a:latin typeface="Consolas" panose="020B0609020204030204" pitchFamily="49" charset="0"/>
                      </a:endParaRPr>
                    </a:p>
                  </a:txBody>
                  <a:tcPr anchor="ctr">
                    <a:lnL w="12700" cmpd="sng">
                      <a:noFill/>
                    </a:lnL>
                    <a:lnR w="12700" cmpd="sng">
                      <a:noFill/>
                    </a:lnR>
                    <a:lnT w="12700" cmpd="sng">
                      <a:noFill/>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66176398"/>
                  </a:ext>
                </a:extLst>
              </a:tr>
              <a:tr h="288000">
                <a:tc>
                  <a:txBody>
                    <a:bodyPr/>
                    <a:lstStyle/>
                    <a:p>
                      <a:r>
                        <a:rPr kumimoji="1" lang="en-US" altLang="ja-JP" sz="1050" dirty="0">
                          <a:solidFill>
                            <a:srgbClr val="D4D4D4"/>
                          </a:solidFill>
                          <a:latin typeface="Consolas" panose="020B0609020204030204" pitchFamily="49" charset="0"/>
                        </a:rPr>
                        <a:t>%chk=isomerization.chk</a:t>
                      </a:r>
                    </a:p>
                    <a:p>
                      <a:r>
                        <a:rPr kumimoji="1" lang="en-US" altLang="ja-JP" sz="1050" dirty="0">
                          <a:solidFill>
                            <a:srgbClr val="D4D4D4"/>
                          </a:solidFill>
                          <a:latin typeface="Consolas" panose="020B0609020204030204" pitchFamily="49" charset="0"/>
                        </a:rPr>
                        <a:t># HF/6-31G(</a:t>
                      </a:r>
                      <a:r>
                        <a:rPr kumimoji="1" lang="en-US" altLang="ja-JP" sz="1050" dirty="0" err="1">
                          <a:solidFill>
                            <a:srgbClr val="D4D4D4"/>
                          </a:solidFill>
                          <a:latin typeface="Consolas" panose="020B0609020204030204" pitchFamily="49" charset="0"/>
                        </a:rPr>
                        <a:t>d,p</a:t>
                      </a:r>
                      <a:r>
                        <a:rPr kumimoji="1" lang="en-US" altLang="ja-JP" sz="1050" dirty="0">
                          <a:solidFill>
                            <a:srgbClr val="D4D4D4"/>
                          </a:solidFill>
                          <a:latin typeface="Consolas" panose="020B0609020204030204" pitchFamily="49" charset="0"/>
                        </a:rPr>
                        <a:t>) opt=Z-matrix </a:t>
                      </a:r>
                      <a:r>
                        <a:rPr kumimoji="1" lang="en-US" altLang="ja-JP" sz="1050" dirty="0" err="1">
                          <a:solidFill>
                            <a:srgbClr val="D4D4D4"/>
                          </a:solidFill>
                          <a:latin typeface="Consolas" panose="020B0609020204030204" pitchFamily="49" charset="0"/>
                        </a:rPr>
                        <a:t>freq</a:t>
                      </a:r>
                      <a:endParaRPr kumimoji="1" lang="en-US" altLang="ja-JP" sz="1050" dirty="0">
                        <a:solidFill>
                          <a:srgbClr val="D4D4D4"/>
                        </a:solidFill>
                        <a:latin typeface="Consolas" panose="020B0609020204030204" pitchFamily="49" charset="0"/>
                      </a:endParaRPr>
                    </a:p>
                    <a:p>
                      <a:endParaRPr kumimoji="1" lang="en-US" altLang="ja-JP" sz="1050" dirty="0">
                        <a:solidFill>
                          <a:srgbClr val="D4D4D4"/>
                        </a:solidFill>
                        <a:latin typeface="Consolas" panose="020B0609020204030204" pitchFamily="49" charset="0"/>
                      </a:endParaRPr>
                    </a:p>
                    <a:p>
                      <a:r>
                        <a:rPr kumimoji="1" lang="en-US" altLang="ja-JP" sz="1050" dirty="0">
                          <a:solidFill>
                            <a:srgbClr val="D4D4D4"/>
                          </a:solidFill>
                          <a:latin typeface="Consolas" panose="020B0609020204030204" pitchFamily="49" charset="0"/>
                        </a:rPr>
                        <a:t>HCN optimization in 90-degree</a:t>
                      </a:r>
                    </a:p>
                    <a:p>
                      <a:endParaRPr kumimoji="1" lang="en-US" altLang="ja-JP" sz="1050" dirty="0">
                        <a:solidFill>
                          <a:srgbClr val="D4D4D4"/>
                        </a:solidFill>
                        <a:latin typeface="Consolas" panose="020B0609020204030204" pitchFamily="49" charset="0"/>
                      </a:endParaRPr>
                    </a:p>
                    <a:p>
                      <a:r>
                        <a:rPr kumimoji="1" lang="en-US" altLang="ja-JP" sz="1050" dirty="0">
                          <a:solidFill>
                            <a:srgbClr val="D4D4D4"/>
                          </a:solidFill>
                          <a:latin typeface="Consolas" panose="020B0609020204030204" pitchFamily="49" charset="0"/>
                        </a:rPr>
                        <a:t>0 1</a:t>
                      </a:r>
                    </a:p>
                    <a:p>
                      <a:r>
                        <a:rPr kumimoji="1" lang="en-US" altLang="ja-JP" sz="1050" dirty="0">
                          <a:solidFill>
                            <a:srgbClr val="D4D4D4"/>
                          </a:solidFill>
                          <a:latin typeface="Consolas" panose="020B0609020204030204" pitchFamily="49" charset="0"/>
                        </a:rPr>
                        <a:t>H</a:t>
                      </a:r>
                    </a:p>
                    <a:p>
                      <a:r>
                        <a:rPr kumimoji="1" lang="en-US" altLang="ja-JP" sz="1050" dirty="0">
                          <a:solidFill>
                            <a:srgbClr val="D4D4D4"/>
                          </a:solidFill>
                          <a:latin typeface="Consolas" panose="020B0609020204030204" pitchFamily="49" charset="0"/>
                        </a:rPr>
                        <a:t>C   1  B1</a:t>
                      </a:r>
                    </a:p>
                    <a:p>
                      <a:r>
                        <a:rPr kumimoji="1" lang="en-US" altLang="ja-JP" sz="1050" dirty="0">
                          <a:solidFill>
                            <a:srgbClr val="D4D4D4"/>
                          </a:solidFill>
                          <a:latin typeface="Consolas" panose="020B0609020204030204" pitchFamily="49" charset="0"/>
                        </a:rPr>
                        <a:t>N   2  B2  1  A1</a:t>
                      </a:r>
                    </a:p>
                    <a:p>
                      <a:endParaRPr kumimoji="1" lang="en-US" altLang="ja-JP" sz="1050" dirty="0">
                        <a:solidFill>
                          <a:srgbClr val="D4D4D4"/>
                        </a:solidFill>
                        <a:latin typeface="Consolas" panose="020B0609020204030204" pitchFamily="49" charset="0"/>
                      </a:endParaRPr>
                    </a:p>
                    <a:p>
                      <a:r>
                        <a:rPr kumimoji="1" lang="en-US" altLang="ja-JP" sz="1050" dirty="0">
                          <a:solidFill>
                            <a:srgbClr val="D4D4D4"/>
                          </a:solidFill>
                          <a:latin typeface="Consolas" panose="020B0609020204030204" pitchFamily="49" charset="0"/>
                        </a:rPr>
                        <a:t>B1   1.0</a:t>
                      </a:r>
                    </a:p>
                    <a:p>
                      <a:r>
                        <a:rPr kumimoji="1" lang="en-US" altLang="ja-JP" sz="1050" dirty="0">
                          <a:solidFill>
                            <a:srgbClr val="D4D4D4"/>
                          </a:solidFill>
                          <a:latin typeface="Consolas" panose="020B0609020204030204" pitchFamily="49" charset="0"/>
                        </a:rPr>
                        <a:t>B2   1.0</a:t>
                      </a:r>
                    </a:p>
                    <a:p>
                      <a:endParaRPr kumimoji="1" lang="en-US" altLang="ja-JP" sz="1050" dirty="0">
                        <a:solidFill>
                          <a:srgbClr val="D4D4D4"/>
                        </a:solidFill>
                        <a:latin typeface="Consolas" panose="020B0609020204030204" pitchFamily="49" charset="0"/>
                      </a:endParaRPr>
                    </a:p>
                    <a:p>
                      <a:r>
                        <a:rPr kumimoji="1" lang="en-US" altLang="ja-JP" sz="1050" dirty="0">
                          <a:solidFill>
                            <a:srgbClr val="D4D4D4"/>
                          </a:solidFill>
                          <a:latin typeface="Consolas" panose="020B0609020204030204" pitchFamily="49" charset="0"/>
                        </a:rPr>
                        <a:t>A1  90.0</a:t>
                      </a:r>
                    </a:p>
                    <a:p>
                      <a:endParaRPr kumimoji="1" lang="en-US" altLang="ja-JP" sz="1050" dirty="0">
                        <a:solidFill>
                          <a:srgbClr val="D4D4D4"/>
                        </a:solidFill>
                        <a:latin typeface="Consolas" panose="020B0609020204030204" pitchFamily="49" charset="0"/>
                      </a:endParaRPr>
                    </a:p>
                    <a:p>
                      <a:r>
                        <a:rPr kumimoji="1" lang="en-US" altLang="ja-JP" sz="1050" dirty="0">
                          <a:solidFill>
                            <a:srgbClr val="D4D4D4"/>
                          </a:solidFill>
                          <a:latin typeface="Consolas" panose="020B0609020204030204" pitchFamily="49" charset="0"/>
                        </a:rPr>
                        <a:t>--Link1--</a:t>
                      </a:r>
                    </a:p>
                    <a:p>
                      <a:r>
                        <a:rPr kumimoji="1" lang="en-US" altLang="ja-JP" sz="1050" dirty="0">
                          <a:solidFill>
                            <a:srgbClr val="D4D4D4"/>
                          </a:solidFill>
                          <a:latin typeface="Consolas" panose="020B0609020204030204" pitchFamily="49" charset="0"/>
                        </a:rPr>
                        <a:t>%chk=isomerization.chk</a:t>
                      </a:r>
                    </a:p>
                    <a:p>
                      <a:r>
                        <a:rPr kumimoji="1" lang="en-US" altLang="ja-JP" sz="1050" dirty="0">
                          <a:solidFill>
                            <a:srgbClr val="D4D4D4"/>
                          </a:solidFill>
                          <a:latin typeface="Consolas" panose="020B0609020204030204" pitchFamily="49" charset="0"/>
                        </a:rPr>
                        <a:t># HF/</a:t>
                      </a:r>
                      <a:r>
                        <a:rPr kumimoji="1" lang="en-US" altLang="ja-JP" sz="1050" dirty="0" err="1">
                          <a:solidFill>
                            <a:srgbClr val="D4D4D4"/>
                          </a:solidFill>
                          <a:latin typeface="Consolas" panose="020B0609020204030204" pitchFamily="49" charset="0"/>
                        </a:rPr>
                        <a:t>ChkBasis</a:t>
                      </a:r>
                      <a:r>
                        <a:rPr kumimoji="1" lang="en-US" altLang="ja-JP" sz="1050" dirty="0">
                          <a:solidFill>
                            <a:srgbClr val="D4D4D4"/>
                          </a:solidFill>
                          <a:latin typeface="Consolas" panose="020B0609020204030204" pitchFamily="49" charset="0"/>
                        </a:rPr>
                        <a:t> </a:t>
                      </a:r>
                      <a:r>
                        <a:rPr kumimoji="1" lang="en-US" altLang="ja-JP" sz="1050" dirty="0" err="1">
                          <a:solidFill>
                            <a:srgbClr val="D4D4D4"/>
                          </a:solidFill>
                          <a:latin typeface="Consolas" panose="020B0609020204030204" pitchFamily="49" charset="0"/>
                        </a:rPr>
                        <a:t>Geom</a:t>
                      </a:r>
                      <a:r>
                        <a:rPr kumimoji="1" lang="en-US" altLang="ja-JP" sz="1050" dirty="0">
                          <a:solidFill>
                            <a:srgbClr val="D4D4D4"/>
                          </a:solidFill>
                          <a:latin typeface="Consolas" panose="020B0609020204030204" pitchFamily="49" charset="0"/>
                        </a:rPr>
                        <a:t>=Check Guess=Read opt=(</a:t>
                      </a:r>
                      <a:r>
                        <a:rPr kumimoji="1" lang="en-US" altLang="ja-JP" sz="1050" dirty="0" err="1">
                          <a:solidFill>
                            <a:srgbClr val="D4D4D4"/>
                          </a:solidFill>
                          <a:latin typeface="Consolas" panose="020B0609020204030204" pitchFamily="49" charset="0"/>
                        </a:rPr>
                        <a:t>CalcAll,TS</a:t>
                      </a:r>
                      <a:r>
                        <a:rPr kumimoji="1" lang="en-US" altLang="ja-JP" sz="1050" dirty="0">
                          <a:solidFill>
                            <a:srgbClr val="D4D4D4"/>
                          </a:solidFill>
                          <a:latin typeface="Consolas" panose="020B0609020204030204" pitchFamily="49" charset="0"/>
                        </a:rPr>
                        <a:t>) </a:t>
                      </a:r>
                      <a:r>
                        <a:rPr kumimoji="1" lang="en-US" altLang="ja-JP" sz="1050" dirty="0" err="1">
                          <a:solidFill>
                            <a:srgbClr val="D4D4D4"/>
                          </a:solidFill>
                          <a:latin typeface="Consolas" panose="020B0609020204030204" pitchFamily="49" charset="0"/>
                        </a:rPr>
                        <a:t>freq</a:t>
                      </a:r>
                      <a:endParaRPr kumimoji="1" lang="en-US" altLang="ja-JP" sz="1050" dirty="0">
                        <a:solidFill>
                          <a:srgbClr val="D4D4D4"/>
                        </a:solidFill>
                        <a:latin typeface="Consolas" panose="020B0609020204030204" pitchFamily="49" charset="0"/>
                      </a:endParaRPr>
                    </a:p>
                    <a:p>
                      <a:endParaRPr kumimoji="1" lang="en-US" altLang="ja-JP" sz="1050" dirty="0">
                        <a:solidFill>
                          <a:srgbClr val="D4D4D4"/>
                        </a:solidFill>
                        <a:latin typeface="Consolas" panose="020B0609020204030204" pitchFamily="49" charset="0"/>
                      </a:endParaRPr>
                    </a:p>
                    <a:p>
                      <a:r>
                        <a:rPr kumimoji="1" lang="en-US" altLang="ja-JP" sz="1050" dirty="0">
                          <a:solidFill>
                            <a:srgbClr val="D4D4D4"/>
                          </a:solidFill>
                          <a:latin typeface="Consolas" panose="020B0609020204030204" pitchFamily="49" charset="0"/>
                        </a:rPr>
                        <a:t>TS</a:t>
                      </a:r>
                    </a:p>
                    <a:p>
                      <a:endParaRPr kumimoji="1" lang="en-US" altLang="ja-JP" sz="1050" dirty="0">
                        <a:solidFill>
                          <a:srgbClr val="D4D4D4"/>
                        </a:solidFill>
                        <a:latin typeface="Consolas" panose="020B0609020204030204" pitchFamily="49" charset="0"/>
                      </a:endParaRPr>
                    </a:p>
                    <a:p>
                      <a:r>
                        <a:rPr kumimoji="1" lang="en-US" altLang="ja-JP" sz="1050" dirty="0">
                          <a:solidFill>
                            <a:srgbClr val="D4D4D4"/>
                          </a:solidFill>
                          <a:latin typeface="Consolas" panose="020B0609020204030204" pitchFamily="49" charset="0"/>
                        </a:rPr>
                        <a:t>0 1</a:t>
                      </a:r>
                    </a:p>
                    <a:p>
                      <a:endParaRPr kumimoji="1" lang="en-US" altLang="ja-JP" sz="1050" dirty="0">
                        <a:solidFill>
                          <a:srgbClr val="D4D4D4"/>
                        </a:solidFill>
                        <a:latin typeface="Consolas" panose="020B0609020204030204" pitchFamily="49" charset="0"/>
                      </a:endParaRPr>
                    </a:p>
                  </a:txBody>
                  <a:tcPr anchor="ctr">
                    <a:lnT w="28575"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24292E"/>
                    </a:solidFill>
                  </a:tcPr>
                </a:tc>
                <a:extLst>
                  <a:ext uri="{0D108BD9-81ED-4DB2-BD59-A6C34878D82A}">
                    <a16:rowId xmlns:a16="http://schemas.microsoft.com/office/drawing/2014/main" val="855548273"/>
                  </a:ext>
                </a:extLst>
              </a:tr>
            </a:tbl>
          </a:graphicData>
        </a:graphic>
      </p:graphicFrame>
      <p:sp>
        <p:nvSpPr>
          <p:cNvPr id="3" name="タイトル 2">
            <a:extLst>
              <a:ext uri="{FF2B5EF4-FFF2-40B4-BE49-F238E27FC236}">
                <a16:creationId xmlns:a16="http://schemas.microsoft.com/office/drawing/2014/main" id="{B48E1BBC-1671-979C-9690-F2BBE588AA3B}"/>
              </a:ext>
            </a:extLst>
          </p:cNvPr>
          <p:cNvSpPr>
            <a:spLocks noGrp="1"/>
          </p:cNvSpPr>
          <p:nvPr>
            <p:ph type="title"/>
          </p:nvPr>
        </p:nvSpPr>
        <p:spPr/>
        <p:txBody>
          <a:bodyPr/>
          <a:lstStyle/>
          <a:p>
            <a:r>
              <a:rPr lang="ja-JP" altLang="en-US" dirty="0"/>
              <a:t>演習：</a:t>
            </a:r>
            <a:r>
              <a:rPr kumimoji="1" lang="ja-JP" altLang="en-US" dirty="0"/>
              <a:t>遷移状態の探索</a:t>
            </a:r>
          </a:p>
        </p:txBody>
      </p:sp>
      <p:sp>
        <p:nvSpPr>
          <p:cNvPr id="6" name="スライド番号プレースホルダー 5">
            <a:extLst>
              <a:ext uri="{FF2B5EF4-FFF2-40B4-BE49-F238E27FC236}">
                <a16:creationId xmlns:a16="http://schemas.microsoft.com/office/drawing/2014/main" id="{52352480-F777-6C19-FA72-A220E442272D}"/>
              </a:ext>
            </a:extLst>
          </p:cNvPr>
          <p:cNvSpPr>
            <a:spLocks noGrp="1"/>
          </p:cNvSpPr>
          <p:nvPr>
            <p:ph type="sldNum" sz="quarter" idx="15"/>
          </p:nvPr>
        </p:nvSpPr>
        <p:spPr/>
        <p:txBody>
          <a:bodyPr/>
          <a:lstStyle/>
          <a:p>
            <a:fld id="{44CC7441-4F6D-4D99-AEAC-28C0433C7008}" type="slidenum">
              <a:rPr kumimoji="1" lang="ja-JP" altLang="en-US" smtClean="0"/>
              <a:pPr/>
              <a:t>102</a:t>
            </a:fld>
            <a:endParaRPr kumimoji="1" lang="ja-JP" altLang="en-US" dirty="0"/>
          </a:p>
        </p:txBody>
      </p:sp>
      <p:pic>
        <p:nvPicPr>
          <p:cNvPr id="17" name="コンテンツ プレースホルダー 13">
            <a:extLst>
              <a:ext uri="{FF2B5EF4-FFF2-40B4-BE49-F238E27FC236}">
                <a16:creationId xmlns:a16="http://schemas.microsoft.com/office/drawing/2014/main" id="{632F8EC9-8024-BEB7-7224-099C99CBDEED}"/>
              </a:ext>
            </a:extLst>
          </p:cNvPr>
          <p:cNvPicPr>
            <a:picLocks noChangeAspect="1"/>
          </p:cNvPicPr>
          <p:nvPr/>
        </p:nvPicPr>
        <p:blipFill rotWithShape="1">
          <a:blip r:embed="rId2">
            <a:clrChange>
              <a:clrFrom>
                <a:srgbClr val="8080CC"/>
              </a:clrFrom>
              <a:clrTo>
                <a:srgbClr val="8080CC">
                  <a:alpha val="0"/>
                </a:srgbClr>
              </a:clrTo>
            </a:clrChange>
          </a:blip>
          <a:srcRect l="15842" t="3960" r="23937" b="20079"/>
          <a:stretch/>
        </p:blipFill>
        <p:spPr>
          <a:xfrm>
            <a:off x="467041" y="2589673"/>
            <a:ext cx="2736000" cy="2078928"/>
          </a:xfrm>
          <a:prstGeom prst="rect">
            <a:avLst/>
          </a:prstGeom>
          <a:noFill/>
          <a:ln>
            <a:noFill/>
          </a:ln>
        </p:spPr>
      </p:pic>
      <p:sp>
        <p:nvSpPr>
          <p:cNvPr id="22" name="テキスト ボックス 21">
            <a:extLst>
              <a:ext uri="{FF2B5EF4-FFF2-40B4-BE49-F238E27FC236}">
                <a16:creationId xmlns:a16="http://schemas.microsoft.com/office/drawing/2014/main" id="{697825D2-1AA1-553F-6420-1622BF6BCD36}"/>
              </a:ext>
            </a:extLst>
          </p:cNvPr>
          <p:cNvSpPr txBox="1"/>
          <p:nvPr/>
        </p:nvSpPr>
        <p:spPr>
          <a:xfrm>
            <a:off x="1057072" y="2780122"/>
            <a:ext cx="697100" cy="292388"/>
          </a:xfrm>
          <a:prstGeom prst="rect">
            <a:avLst/>
          </a:prstGeom>
          <a:noFill/>
        </p:spPr>
        <p:txBody>
          <a:bodyPr wrap="square">
            <a:spAutoFit/>
          </a:bodyPr>
          <a:lstStyle/>
          <a:p>
            <a:r>
              <a:rPr lang="en-US" altLang="ja-JP" sz="1300" b="1" dirty="0">
                <a:solidFill>
                  <a:schemeClr val="accent4"/>
                </a:solidFill>
              </a:rPr>
              <a:t>51.3°</a:t>
            </a:r>
            <a:endParaRPr lang="ja-JP" altLang="en-US" sz="1300" b="1" dirty="0">
              <a:solidFill>
                <a:schemeClr val="accent4"/>
              </a:solidFill>
            </a:endParaRPr>
          </a:p>
        </p:txBody>
      </p:sp>
      <p:sp>
        <p:nvSpPr>
          <p:cNvPr id="30" name="二等辺三角形 29">
            <a:extLst>
              <a:ext uri="{FF2B5EF4-FFF2-40B4-BE49-F238E27FC236}">
                <a16:creationId xmlns:a16="http://schemas.microsoft.com/office/drawing/2014/main" id="{7A44EA7C-887B-D21E-97F6-56BAE1E6D397}"/>
              </a:ext>
            </a:extLst>
          </p:cNvPr>
          <p:cNvSpPr/>
          <p:nvPr/>
        </p:nvSpPr>
        <p:spPr>
          <a:xfrm>
            <a:off x="1335595" y="3021621"/>
            <a:ext cx="1080000" cy="1053341"/>
          </a:xfrm>
          <a:prstGeom prst="triangle">
            <a:avLst>
              <a:gd name="adj" fmla="val 16838"/>
            </a:avLst>
          </a:prstGeom>
          <a:noFill/>
          <a:ln w="3810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テキスト ボックス 20">
            <a:extLst>
              <a:ext uri="{FF2B5EF4-FFF2-40B4-BE49-F238E27FC236}">
                <a16:creationId xmlns:a16="http://schemas.microsoft.com/office/drawing/2014/main" id="{843F686D-AEE8-18F0-0E31-D2CCEFFF28FB}"/>
              </a:ext>
            </a:extLst>
          </p:cNvPr>
          <p:cNvSpPr txBox="1"/>
          <p:nvPr/>
        </p:nvSpPr>
        <p:spPr>
          <a:xfrm>
            <a:off x="1379753" y="4221710"/>
            <a:ext cx="978714" cy="292388"/>
          </a:xfrm>
          <a:prstGeom prst="rect">
            <a:avLst/>
          </a:prstGeom>
          <a:noFill/>
        </p:spPr>
        <p:txBody>
          <a:bodyPr wrap="square">
            <a:spAutoFit/>
          </a:bodyPr>
          <a:lstStyle/>
          <a:p>
            <a:pPr algn="ctr"/>
            <a:r>
              <a:rPr lang="ja-JP" altLang="en-US" sz="1300" b="1" dirty="0">
                <a:solidFill>
                  <a:schemeClr val="accent4"/>
                </a:solidFill>
              </a:rPr>
              <a:t>1.1</a:t>
            </a:r>
            <a:r>
              <a:rPr lang="en-US" altLang="ja-JP" sz="1300" b="1" dirty="0">
                <a:solidFill>
                  <a:schemeClr val="accent4"/>
                </a:solidFill>
              </a:rPr>
              <a:t>7Å</a:t>
            </a:r>
            <a:endParaRPr lang="ja-JP" altLang="en-US" sz="1300" b="1" dirty="0">
              <a:solidFill>
                <a:schemeClr val="accent4"/>
              </a:solidFill>
            </a:endParaRPr>
          </a:p>
        </p:txBody>
      </p:sp>
      <p:sp>
        <p:nvSpPr>
          <p:cNvPr id="2" name="正方形/長方形 1">
            <a:extLst>
              <a:ext uri="{FF2B5EF4-FFF2-40B4-BE49-F238E27FC236}">
                <a16:creationId xmlns:a16="http://schemas.microsoft.com/office/drawing/2014/main" id="{C20EF866-9145-048D-8A93-25B6F754316C}"/>
              </a:ext>
            </a:extLst>
          </p:cNvPr>
          <p:cNvSpPr/>
          <p:nvPr/>
        </p:nvSpPr>
        <p:spPr>
          <a:xfrm>
            <a:off x="467467" y="2627148"/>
            <a:ext cx="2735574" cy="2041453"/>
          </a:xfrm>
          <a:prstGeom prst="rect">
            <a:avLst/>
          </a:prstGeom>
          <a:solidFill>
            <a:schemeClr val="accent4">
              <a:lumMod val="40000"/>
              <a:lumOff val="6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solidFill>
                  <a:schemeClr val="accent4"/>
                </a:solidFill>
              </a:rPr>
              <a:t>計算してみよう</a:t>
            </a:r>
          </a:p>
        </p:txBody>
      </p:sp>
    </p:spTree>
    <p:extLst>
      <p:ext uri="{BB962C8B-B14F-4D97-AF65-F5344CB8AC3E}">
        <p14:creationId xmlns:p14="http://schemas.microsoft.com/office/powerpoint/2010/main" val="2768077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68CF34-EA3F-57D6-D0B1-6928B14D2136}"/>
            </a:ext>
          </a:extLst>
        </p:cNvPr>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0CC1A70-7B5A-00BA-4A6C-15AA9F5C8FFA}"/>
              </a:ext>
            </a:extLst>
          </p:cNvPr>
          <p:cNvSpPr>
            <a:spLocks noGrp="1"/>
          </p:cNvSpPr>
          <p:nvPr>
            <p:ph type="body" sz="quarter" idx="13"/>
          </p:nvPr>
        </p:nvSpPr>
        <p:spPr/>
        <p:txBody>
          <a:bodyPr/>
          <a:lstStyle/>
          <a:p>
            <a:r>
              <a:rPr lang="ja-JP" altLang="en-US" dirty="0"/>
              <a:t>右図には</a:t>
            </a:r>
            <a:r>
              <a:rPr lang="en-US" altLang="ja-JP" dirty="0"/>
              <a:t>IRC</a:t>
            </a:r>
            <a:r>
              <a:rPr lang="ja-JP" altLang="en-US" dirty="0"/>
              <a:t>計算の例である</a:t>
            </a:r>
            <a:r>
              <a:rPr lang="en-US" altLang="ja-JP" dirty="0"/>
              <a:t>.</a:t>
            </a:r>
            <a:r>
              <a:rPr lang="ja-JP" altLang="en-US" dirty="0"/>
              <a:t> </a:t>
            </a:r>
            <a:r>
              <a:rPr lang="en-US" altLang="ja-JP" dirty="0"/>
              <a:t>examples/IRC/</a:t>
            </a:r>
            <a:r>
              <a:rPr lang="en-US" altLang="ja-JP" dirty="0" err="1"/>
              <a:t>isomerization.gjf</a:t>
            </a:r>
            <a:r>
              <a:rPr lang="ja-JP" altLang="en-US" dirty="0"/>
              <a:t>には先ほどの</a:t>
            </a:r>
            <a:r>
              <a:rPr lang="en-US" altLang="ja-JP" dirty="0"/>
              <a:t>TS</a:t>
            </a:r>
            <a:r>
              <a:rPr lang="ja-JP" altLang="en-US" dirty="0"/>
              <a:t>の探索とこの</a:t>
            </a:r>
            <a:r>
              <a:rPr lang="en-US" altLang="ja-JP" dirty="0"/>
              <a:t>IRC</a:t>
            </a:r>
            <a:r>
              <a:rPr lang="ja-JP" altLang="en-US" dirty="0"/>
              <a:t>計算が</a:t>
            </a:r>
            <a:r>
              <a:rPr lang="en-US" altLang="ja-JP" dirty="0"/>
              <a:t>1</a:t>
            </a:r>
            <a:r>
              <a:rPr lang="ja-JP" altLang="en-US" dirty="0"/>
              <a:t>つのファイルにまとめられている</a:t>
            </a:r>
            <a:r>
              <a:rPr lang="en-US" altLang="ja-JP" dirty="0"/>
              <a:t>.</a:t>
            </a:r>
          </a:p>
        </p:txBody>
      </p:sp>
      <p:sp>
        <p:nvSpPr>
          <p:cNvPr id="10" name="タイトル 9">
            <a:extLst>
              <a:ext uri="{FF2B5EF4-FFF2-40B4-BE49-F238E27FC236}">
                <a16:creationId xmlns:a16="http://schemas.microsoft.com/office/drawing/2014/main" id="{05AEDAB5-205A-F53B-4661-CB13D022950B}"/>
              </a:ext>
            </a:extLst>
          </p:cNvPr>
          <p:cNvSpPr>
            <a:spLocks noGrp="1"/>
          </p:cNvSpPr>
          <p:nvPr>
            <p:ph type="title"/>
          </p:nvPr>
        </p:nvSpPr>
        <p:spPr/>
        <p:txBody>
          <a:bodyPr/>
          <a:lstStyle/>
          <a:p>
            <a:r>
              <a:rPr lang="en-US" altLang="ja-JP"/>
              <a:t>IRC</a:t>
            </a:r>
            <a:r>
              <a:rPr lang="ja-JP" altLang="en-US"/>
              <a:t>計算</a:t>
            </a:r>
            <a:endParaRPr lang="ja-JP" altLang="en-US" dirty="0"/>
          </a:p>
        </p:txBody>
      </p:sp>
      <p:sp>
        <p:nvSpPr>
          <p:cNvPr id="4" name="スライド番号プレースホルダー 3">
            <a:extLst>
              <a:ext uri="{FF2B5EF4-FFF2-40B4-BE49-F238E27FC236}">
                <a16:creationId xmlns:a16="http://schemas.microsoft.com/office/drawing/2014/main" id="{3821BC48-FA50-612B-9048-6FF118F9086B}"/>
              </a:ext>
            </a:extLst>
          </p:cNvPr>
          <p:cNvSpPr>
            <a:spLocks noGrp="1"/>
          </p:cNvSpPr>
          <p:nvPr>
            <p:ph type="sldNum" sz="quarter" idx="15"/>
          </p:nvPr>
        </p:nvSpPr>
        <p:spPr/>
        <p:txBody>
          <a:bodyPr/>
          <a:lstStyle/>
          <a:p>
            <a:fld id="{44CC7441-4F6D-4D99-AEAC-28C0433C7008}" type="slidenum">
              <a:rPr lang="ja-JP" altLang="en-US" smtClean="0"/>
              <a:pPr/>
              <a:t>103</a:t>
            </a:fld>
            <a:endParaRPr lang="ja-JP" altLang="en-US"/>
          </a:p>
        </p:txBody>
      </p:sp>
      <p:pic>
        <p:nvPicPr>
          <p:cNvPr id="14" name="コンテンツ プレースホルダー 12" descr="グラフ, 折れ線グラフ&#10;&#10;自動的に生成された説明">
            <a:extLst>
              <a:ext uri="{FF2B5EF4-FFF2-40B4-BE49-F238E27FC236}">
                <a16:creationId xmlns:a16="http://schemas.microsoft.com/office/drawing/2014/main" id="{300075BA-11AF-C893-1932-51AFA7E38140}"/>
              </a:ext>
            </a:extLst>
          </p:cNvPr>
          <p:cNvPicPr>
            <a:picLocks noChangeAspect="1"/>
          </p:cNvPicPr>
          <p:nvPr/>
        </p:nvPicPr>
        <p:blipFill>
          <a:blip r:embed="rId2"/>
          <a:stretch>
            <a:fillRect/>
          </a:stretch>
        </p:blipFill>
        <p:spPr>
          <a:xfrm>
            <a:off x="3203575" y="968627"/>
            <a:ext cx="5472113" cy="3206246"/>
          </a:xfrm>
          <a:prstGeom prst="rect">
            <a:avLst/>
          </a:prstGeom>
          <a:noFill/>
          <a:ln>
            <a:noFill/>
          </a:ln>
        </p:spPr>
      </p:pic>
      <p:pic>
        <p:nvPicPr>
          <p:cNvPr id="27" name="図 26" descr="会社名 が含まれている画像&#10;&#10;自動的に生成された説明">
            <a:extLst>
              <a:ext uri="{FF2B5EF4-FFF2-40B4-BE49-F238E27FC236}">
                <a16:creationId xmlns:a16="http://schemas.microsoft.com/office/drawing/2014/main" id="{46E87F20-9452-D55A-A66A-41960527DD03}"/>
              </a:ext>
            </a:extLst>
          </p:cNvPr>
          <p:cNvPicPr>
            <a:picLocks noChangeAspect="1"/>
          </p:cNvPicPr>
          <p:nvPr/>
        </p:nvPicPr>
        <p:blipFill>
          <a:blip r:embed="rId3">
            <a:clrChange>
              <a:clrFrom>
                <a:srgbClr val="8080CC"/>
              </a:clrFrom>
              <a:clrTo>
                <a:srgbClr val="8080CC">
                  <a:alpha val="0"/>
                </a:srgbClr>
              </a:clrTo>
            </a:clrChange>
          </a:blip>
          <a:stretch>
            <a:fillRect/>
          </a:stretch>
        </p:blipFill>
        <p:spPr>
          <a:xfrm>
            <a:off x="3242485" y="1915857"/>
            <a:ext cx="1800000" cy="1001205"/>
          </a:xfrm>
          <a:prstGeom prst="rect">
            <a:avLst/>
          </a:prstGeom>
        </p:spPr>
      </p:pic>
      <p:pic>
        <p:nvPicPr>
          <p:cNvPr id="28" name="図 27" descr="グラフ が含まれている画像&#10;&#10;自動的に生成された説明">
            <a:extLst>
              <a:ext uri="{FF2B5EF4-FFF2-40B4-BE49-F238E27FC236}">
                <a16:creationId xmlns:a16="http://schemas.microsoft.com/office/drawing/2014/main" id="{15048C37-E6EF-6ABA-1DB7-1E885B9D9D87}"/>
              </a:ext>
            </a:extLst>
          </p:cNvPr>
          <p:cNvPicPr>
            <a:picLocks noChangeAspect="1"/>
          </p:cNvPicPr>
          <p:nvPr/>
        </p:nvPicPr>
        <p:blipFill>
          <a:blip r:embed="rId4">
            <a:clrChange>
              <a:clrFrom>
                <a:srgbClr val="8080CC"/>
              </a:clrFrom>
              <a:clrTo>
                <a:srgbClr val="8080CC">
                  <a:alpha val="0"/>
                </a:srgbClr>
              </a:clrTo>
            </a:clrChange>
          </a:blip>
          <a:stretch>
            <a:fillRect/>
          </a:stretch>
        </p:blipFill>
        <p:spPr>
          <a:xfrm>
            <a:off x="7183712" y="1915857"/>
            <a:ext cx="1800000" cy="1001205"/>
          </a:xfrm>
          <a:prstGeom prst="rect">
            <a:avLst/>
          </a:prstGeom>
        </p:spPr>
      </p:pic>
      <p:pic>
        <p:nvPicPr>
          <p:cNvPr id="34" name="図 33" descr="グラフ&#10;&#10;中程度の精度で自動的に生成された説明">
            <a:extLst>
              <a:ext uri="{FF2B5EF4-FFF2-40B4-BE49-F238E27FC236}">
                <a16:creationId xmlns:a16="http://schemas.microsoft.com/office/drawing/2014/main" id="{DA637DEA-0C23-F174-2B0A-A99DA4905E04}"/>
              </a:ext>
            </a:extLst>
          </p:cNvPr>
          <p:cNvPicPr>
            <a:picLocks noChangeAspect="1"/>
          </p:cNvPicPr>
          <p:nvPr/>
        </p:nvPicPr>
        <p:blipFill>
          <a:blip r:embed="rId5">
            <a:clrChange>
              <a:clrFrom>
                <a:srgbClr val="8080CC"/>
              </a:clrFrom>
              <a:clrTo>
                <a:srgbClr val="8080CC">
                  <a:alpha val="0"/>
                </a:srgbClr>
              </a:clrTo>
            </a:clrChange>
          </a:blip>
          <a:stretch>
            <a:fillRect/>
          </a:stretch>
        </p:blipFill>
        <p:spPr>
          <a:xfrm>
            <a:off x="5525311" y="342"/>
            <a:ext cx="1800000" cy="1001205"/>
          </a:xfrm>
          <a:prstGeom prst="rect">
            <a:avLst/>
          </a:prstGeom>
        </p:spPr>
      </p:pic>
      <p:sp>
        <p:nvSpPr>
          <p:cNvPr id="2" name="円弧 1">
            <a:extLst>
              <a:ext uri="{FF2B5EF4-FFF2-40B4-BE49-F238E27FC236}">
                <a16:creationId xmlns:a16="http://schemas.microsoft.com/office/drawing/2014/main" id="{CA4A2152-5AC2-BE9F-5616-51F9AF988064}"/>
              </a:ext>
            </a:extLst>
          </p:cNvPr>
          <p:cNvSpPr/>
          <p:nvPr/>
        </p:nvSpPr>
        <p:spPr>
          <a:xfrm rot="16200000">
            <a:off x="5982590" y="1255767"/>
            <a:ext cx="900000" cy="900000"/>
          </a:xfrm>
          <a:prstGeom prst="arc">
            <a:avLst>
              <a:gd name="adj1" fmla="val 17601399"/>
              <a:gd name="adj2" fmla="val 3990895"/>
            </a:avLst>
          </a:prstGeom>
          <a:ln w="38100">
            <a:solidFill>
              <a:schemeClr val="accent4"/>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aphicFrame>
        <p:nvGraphicFramePr>
          <p:cNvPr id="23" name="表 9">
            <a:extLst>
              <a:ext uri="{FF2B5EF4-FFF2-40B4-BE49-F238E27FC236}">
                <a16:creationId xmlns:a16="http://schemas.microsoft.com/office/drawing/2014/main" id="{657F872C-F706-5851-4777-F81CBA88879B}"/>
              </a:ext>
            </a:extLst>
          </p:cNvPr>
          <p:cNvGraphicFramePr>
            <a:graphicFrameLocks noGrp="1"/>
          </p:cNvGraphicFramePr>
          <p:nvPr>
            <p:ph idx="1"/>
            <p:extLst>
              <p:ext uri="{D42A27DB-BD31-4B8C-83A1-F6EECF244321}">
                <p14:modId xmlns:p14="http://schemas.microsoft.com/office/powerpoint/2010/main" val="3219855058"/>
              </p:ext>
            </p:extLst>
          </p:nvPr>
        </p:nvGraphicFramePr>
        <p:xfrm>
          <a:off x="468313" y="842963"/>
          <a:ext cx="2736000" cy="3698446"/>
        </p:xfrm>
        <a:graphic>
          <a:graphicData uri="http://schemas.openxmlformats.org/drawingml/2006/table">
            <a:tbl>
              <a:tblPr firstRow="1" bandRow="1">
                <a:tableStyleId>{2D5ABB26-0587-4C30-8999-92F81FD0307C}</a:tableStyleId>
              </a:tblPr>
              <a:tblGrid>
                <a:gridCol w="2736000">
                  <a:extLst>
                    <a:ext uri="{9D8B030D-6E8A-4147-A177-3AD203B41FA5}">
                      <a16:colId xmlns:a16="http://schemas.microsoft.com/office/drawing/2014/main" val="839188252"/>
                    </a:ext>
                  </a:extLst>
                </a:gridCol>
              </a:tblGrid>
              <a:tr h="1656000">
                <a:tc>
                  <a:txBody>
                    <a:bodyPr/>
                    <a:lstStyle/>
                    <a:p>
                      <a:pPr>
                        <a:lnSpc>
                          <a:spcPct val="120000"/>
                        </a:lnSpc>
                        <a:spcBef>
                          <a:spcPts val="0"/>
                        </a:spcBef>
                        <a:spcAft>
                          <a:spcPts val="600"/>
                        </a:spcAft>
                      </a:pPr>
                      <a:r>
                        <a:rPr lang="ja-JP" altLang="en-US" sz="1300" dirty="0"/>
                        <a:t>ひとたび遷移状態が得られれば</a:t>
                      </a:r>
                      <a:r>
                        <a:rPr lang="en-US" altLang="ja-JP" sz="1300" dirty="0"/>
                        <a:t>,</a:t>
                      </a:r>
                      <a:br>
                        <a:rPr lang="en-US" altLang="ja-JP" sz="1300" dirty="0"/>
                      </a:br>
                      <a:r>
                        <a:rPr lang="ja-JP" altLang="en-US" sz="1300" dirty="0"/>
                        <a:t>それを出発点として</a:t>
                      </a:r>
                      <a:r>
                        <a:rPr lang="en-US" altLang="ja-JP" sz="1300" dirty="0"/>
                        <a:t>IRC</a:t>
                      </a:r>
                      <a:r>
                        <a:rPr lang="ja-JP" altLang="en-US" sz="1300" dirty="0"/>
                        <a:t>計算を行うことができる</a:t>
                      </a:r>
                      <a:r>
                        <a:rPr lang="en-US" altLang="ja-JP" sz="1300" dirty="0"/>
                        <a:t>. </a:t>
                      </a:r>
                      <a:r>
                        <a:rPr kumimoji="1" lang="ja-JP" altLang="en-US" sz="1300" dirty="0"/>
                        <a:t>先ほどの遷移状態を</a:t>
                      </a:r>
                      <a:br>
                        <a:rPr kumimoji="1" lang="en-US" altLang="ja-JP" sz="1300" dirty="0"/>
                      </a:br>
                      <a:r>
                        <a:rPr kumimoji="1" lang="ja-JP" altLang="en-US" sz="1300" dirty="0"/>
                        <a:t>出発点として</a:t>
                      </a:r>
                      <a:r>
                        <a:rPr lang="en-US" altLang="ja-JP" sz="1300" dirty="0"/>
                        <a:t>IRC</a:t>
                      </a:r>
                      <a:r>
                        <a:rPr lang="ja-JP" altLang="en-US" sz="1300" dirty="0"/>
                        <a:t>計算を行い</a:t>
                      </a:r>
                      <a:r>
                        <a:rPr lang="en-US" altLang="ja-JP" sz="1300" dirty="0"/>
                        <a:t>, </a:t>
                      </a:r>
                      <a:r>
                        <a:rPr lang="ja-JP" altLang="en-US" sz="1300" dirty="0"/>
                        <a:t>右図</a:t>
                      </a:r>
                      <a:br>
                        <a:rPr lang="en-US" altLang="ja-JP" sz="1300" dirty="0"/>
                      </a:br>
                      <a:r>
                        <a:rPr lang="ja-JP" altLang="en-US" sz="1300" dirty="0"/>
                        <a:t>を描写しよう</a:t>
                      </a:r>
                      <a:r>
                        <a:rPr lang="en-US" altLang="ja-JP" sz="1300" dirty="0"/>
                        <a:t>.</a:t>
                      </a:r>
                      <a:r>
                        <a:rPr lang="ja-JP" altLang="en-US" sz="1300" dirty="0"/>
                        <a:t> </a:t>
                      </a:r>
                      <a:r>
                        <a:rPr lang="en-US" altLang="ja-JP" sz="1300" dirty="0"/>
                        <a:t>TS</a:t>
                      </a:r>
                      <a:r>
                        <a:rPr lang="ja-JP" altLang="en-US" sz="1300" dirty="0"/>
                        <a:t>に構造最適化した結果の</a:t>
                      </a:r>
                      <a:r>
                        <a:rPr lang="en-US" altLang="ja-JP" sz="1300" dirty="0" err="1"/>
                        <a:t>chk</a:t>
                      </a:r>
                      <a:r>
                        <a:rPr lang="ja-JP" altLang="en-US" sz="1300" dirty="0"/>
                        <a:t>ファイルを読み込んで</a:t>
                      </a:r>
                      <a:r>
                        <a:rPr lang="en-US" altLang="ja-JP" sz="1300" dirty="0"/>
                        <a:t>IRC</a:t>
                      </a:r>
                      <a:r>
                        <a:rPr lang="ja-JP" altLang="en-US" sz="1300" dirty="0"/>
                        <a:t>計算を行えばよい</a:t>
                      </a:r>
                      <a:r>
                        <a:rPr lang="en-US" altLang="ja-JP" sz="1300" dirty="0"/>
                        <a:t>.</a:t>
                      </a:r>
                    </a:p>
                    <a:p>
                      <a:pPr>
                        <a:lnSpc>
                          <a:spcPct val="120000"/>
                        </a:lnSpc>
                        <a:spcBef>
                          <a:spcPts val="0"/>
                        </a:spcBef>
                        <a:spcAft>
                          <a:spcPts val="600"/>
                        </a:spcAft>
                      </a:pPr>
                      <a:r>
                        <a:rPr lang="en-US" altLang="ja-JP" sz="1300" dirty="0"/>
                        <a:t>examples/IRC/</a:t>
                      </a:r>
                      <a:r>
                        <a:rPr lang="en-US" altLang="ja-JP" sz="1300" dirty="0" err="1"/>
                        <a:t>isomerization.gjf</a:t>
                      </a:r>
                      <a:r>
                        <a:rPr lang="ja-JP" altLang="en-US" sz="1300" dirty="0"/>
                        <a:t>の</a:t>
                      </a:r>
                      <a:br>
                        <a:rPr lang="en-US" altLang="ja-JP" sz="1300" dirty="0"/>
                      </a:br>
                      <a:r>
                        <a:rPr lang="en-US" altLang="ja-JP" sz="1300" dirty="0"/>
                        <a:t>3</a:t>
                      </a:r>
                      <a:r>
                        <a:rPr lang="ja-JP" altLang="en-US" sz="1300" dirty="0"/>
                        <a:t>つ目のジョブを参照せよ：</a:t>
                      </a:r>
                      <a:endParaRPr lang="en-US" altLang="ja-JP" sz="1300" dirty="0"/>
                    </a:p>
                  </a:txBody>
                  <a:tcPr marL="0" marR="0">
                    <a:lnL>
                      <a:noFill/>
                    </a:lnL>
                    <a:lnR>
                      <a:noFill/>
                    </a:lnR>
                    <a:lnT>
                      <a:noFill/>
                    </a:lnT>
                    <a:lnB w="190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68920188"/>
                  </a:ext>
                </a:extLst>
              </a:tr>
              <a:tr h="1404000">
                <a:tc>
                  <a:txBody>
                    <a:bodyPr/>
                    <a:lstStyle/>
                    <a:p>
                      <a:r>
                        <a:rPr kumimoji="1" lang="pl-PL" altLang="ja-JP" sz="900" dirty="0">
                          <a:solidFill>
                            <a:srgbClr val="D4D4D4"/>
                          </a:solidFill>
                          <a:latin typeface="Consolas" panose="020B0609020204030204" pitchFamily="49" charset="0"/>
                        </a:rPr>
                        <a:t>--Link1--</a:t>
                      </a:r>
                    </a:p>
                    <a:p>
                      <a:r>
                        <a:rPr kumimoji="1" lang="pl-PL" altLang="ja-JP" sz="900" dirty="0">
                          <a:solidFill>
                            <a:srgbClr val="D4D4D4"/>
                          </a:solidFill>
                          <a:latin typeface="Consolas" panose="020B0609020204030204" pitchFamily="49" charset="0"/>
                        </a:rPr>
                        <a:t>%chk=isomerization.chk</a:t>
                      </a:r>
                    </a:p>
                    <a:p>
                      <a:r>
                        <a:rPr kumimoji="1" lang="pl-PL" altLang="ja-JP" sz="900" dirty="0">
                          <a:solidFill>
                            <a:srgbClr val="D4D4D4"/>
                          </a:solidFill>
                          <a:latin typeface="Consolas" panose="020B0609020204030204" pitchFamily="49" charset="0"/>
                        </a:rPr>
                        <a:t># HF/ChkBasis Geom=Check Guess=Read IRC=(CalcAll,maxpoints=60,StepSize=20)</a:t>
                      </a:r>
                    </a:p>
                    <a:p>
                      <a:endParaRPr kumimoji="1" lang="pl-PL" altLang="ja-JP" sz="900" dirty="0">
                        <a:solidFill>
                          <a:srgbClr val="D4D4D4"/>
                        </a:solidFill>
                        <a:latin typeface="Consolas" panose="020B0609020204030204" pitchFamily="49" charset="0"/>
                      </a:endParaRPr>
                    </a:p>
                    <a:p>
                      <a:r>
                        <a:rPr kumimoji="1" lang="en-US" altLang="ja-JP" sz="900" dirty="0">
                          <a:solidFill>
                            <a:srgbClr val="D4D4D4"/>
                          </a:solidFill>
                          <a:latin typeface="Consolas" panose="020B0609020204030204" pitchFamily="49" charset="0"/>
                        </a:rPr>
                        <a:t>IRC</a:t>
                      </a:r>
                      <a:endParaRPr kumimoji="1" lang="pl-PL" altLang="ja-JP" sz="900" dirty="0">
                        <a:solidFill>
                          <a:srgbClr val="D4D4D4"/>
                        </a:solidFill>
                        <a:latin typeface="Consolas" panose="020B0609020204030204" pitchFamily="49" charset="0"/>
                      </a:endParaRPr>
                    </a:p>
                    <a:p>
                      <a:endParaRPr kumimoji="1" lang="pl-PL" altLang="ja-JP" sz="900" dirty="0">
                        <a:solidFill>
                          <a:srgbClr val="D4D4D4"/>
                        </a:solidFill>
                        <a:latin typeface="Consolas" panose="020B0609020204030204" pitchFamily="49" charset="0"/>
                      </a:endParaRPr>
                    </a:p>
                    <a:p>
                      <a:r>
                        <a:rPr kumimoji="1" lang="pl-PL" altLang="ja-JP" sz="900" dirty="0">
                          <a:solidFill>
                            <a:srgbClr val="D4D4D4"/>
                          </a:solidFill>
                          <a:latin typeface="Consolas" panose="020B0609020204030204" pitchFamily="49" charset="0"/>
                        </a:rPr>
                        <a:t>0 1</a:t>
                      </a:r>
                    </a:p>
                    <a:p>
                      <a:endParaRPr kumimoji="1" lang="pl-PL" altLang="ja-JP" sz="900" dirty="0">
                        <a:solidFill>
                          <a:srgbClr val="D4D4D4"/>
                        </a:solidFill>
                        <a:latin typeface="Consolas" panose="020B0609020204030204" pitchFamily="49" charset="0"/>
                      </a:endParaRPr>
                    </a:p>
                  </a:txBody>
                  <a:tcPr marT="72000" marB="7200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24292E"/>
                    </a:solidFill>
                  </a:tcPr>
                </a:tc>
                <a:extLst>
                  <a:ext uri="{0D108BD9-81ED-4DB2-BD59-A6C34878D82A}">
                    <a16:rowId xmlns:a16="http://schemas.microsoft.com/office/drawing/2014/main" val="2934622672"/>
                  </a:ext>
                </a:extLst>
              </a:tr>
            </a:tbl>
          </a:graphicData>
        </a:graphic>
      </p:graphicFrame>
      <p:sp>
        <p:nvSpPr>
          <p:cNvPr id="24" name="テキスト ボックス 23">
            <a:extLst>
              <a:ext uri="{FF2B5EF4-FFF2-40B4-BE49-F238E27FC236}">
                <a16:creationId xmlns:a16="http://schemas.microsoft.com/office/drawing/2014/main" id="{9CD7F27B-A9F6-187E-508E-0DD16C467B6C}"/>
              </a:ext>
            </a:extLst>
          </p:cNvPr>
          <p:cNvSpPr txBox="1"/>
          <p:nvPr/>
        </p:nvSpPr>
        <p:spPr>
          <a:xfrm>
            <a:off x="3242485" y="4382966"/>
            <a:ext cx="5472113" cy="292388"/>
          </a:xfrm>
          <a:prstGeom prst="rect">
            <a:avLst/>
          </a:prstGeom>
          <a:noFill/>
        </p:spPr>
        <p:txBody>
          <a:bodyPr wrap="square">
            <a:spAutoFit/>
          </a:bodyPr>
          <a:lstStyle/>
          <a:p>
            <a:pPr algn="ctr"/>
            <a:r>
              <a:rPr kumimoji="1" lang="ja-JP" altLang="en-US" sz="1300" b="1" dirty="0">
                <a:solidFill>
                  <a:schemeClr val="accent4"/>
                </a:solidFill>
              </a:rPr>
              <a:t>遷移状態を出発点として反応経路を調べることができる</a:t>
            </a:r>
            <a:r>
              <a:rPr kumimoji="1" lang="en-US" altLang="ja-JP" sz="1300" b="1" dirty="0">
                <a:solidFill>
                  <a:schemeClr val="accent4"/>
                </a:solidFill>
              </a:rPr>
              <a:t>. </a:t>
            </a:r>
          </a:p>
        </p:txBody>
      </p:sp>
    </p:spTree>
    <p:extLst>
      <p:ext uri="{BB962C8B-B14F-4D97-AF65-F5344CB8AC3E}">
        <p14:creationId xmlns:p14="http://schemas.microsoft.com/office/powerpoint/2010/main" val="1252442264"/>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CB011A-900A-C919-3341-AAE729EDE184}"/>
            </a:ext>
          </a:extLst>
        </p:cNvPr>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コンテンツ プレースホルダー 3">
                <a:extLst>
                  <a:ext uri="{FF2B5EF4-FFF2-40B4-BE49-F238E27FC236}">
                    <a16:creationId xmlns:a16="http://schemas.microsoft.com/office/drawing/2014/main" id="{D4671086-F761-1B15-1533-163817FBC13F}"/>
                  </a:ext>
                </a:extLst>
              </p:cNvPr>
              <p:cNvSpPr>
                <a:spLocks noGrp="1"/>
              </p:cNvSpPr>
              <p:nvPr>
                <p:ph idx="1"/>
              </p:nvPr>
            </p:nvSpPr>
            <p:spPr>
              <a:xfrm>
                <a:off x="468000" y="843750"/>
                <a:ext cx="2736000" cy="1535214"/>
              </a:xfrm>
            </p:spPr>
            <p:txBody>
              <a:bodyPr/>
              <a:lstStyle/>
              <a:p>
                <a:r>
                  <a:rPr kumimoji="1" lang="ja-JP" altLang="en-US" dirty="0"/>
                  <a:t>さて</a:t>
                </a:r>
                <a:r>
                  <a:rPr kumimoji="1" lang="en-US" altLang="ja-JP" dirty="0"/>
                  <a:t>, IRC</a:t>
                </a:r>
                <a:r>
                  <a:rPr kumimoji="1" lang="ja-JP" altLang="en-US" dirty="0"/>
                  <a:t>計算によって遷移状態から</a:t>
                </a:r>
                <a:r>
                  <a:rPr kumimoji="1" lang="en-US" altLang="ja-JP" dirty="0"/>
                  <a:t>2</a:t>
                </a:r>
                <a:r>
                  <a:rPr kumimoji="1" lang="ja-JP" altLang="en-US" dirty="0"/>
                  <a:t>つの構造が見つかった</a:t>
                </a:r>
                <a:r>
                  <a:rPr kumimoji="1" lang="en-US" altLang="ja-JP" dirty="0"/>
                  <a:t>. </a:t>
                </a:r>
                <a:r>
                  <a:rPr kumimoji="1" lang="ja-JP" altLang="en-US" dirty="0"/>
                  <a:t>これら</a:t>
                </a:r>
                <a:r>
                  <a:rPr kumimoji="1" lang="en-US" altLang="ja-JP" dirty="0"/>
                  <a:t>HCN</a:t>
                </a:r>
                <a:r>
                  <a:rPr kumimoji="1" lang="ja-JP" altLang="en-US" dirty="0"/>
                  <a:t>と</a:t>
                </a:r>
                <a:r>
                  <a:rPr kumimoji="1" lang="en-US" altLang="ja-JP" dirty="0"/>
                  <a:t>HNC, </a:t>
                </a:r>
                <a:r>
                  <a:rPr kumimoji="1" lang="ja-JP" altLang="en-US" dirty="0"/>
                  <a:t>そして</a:t>
                </a:r>
                <a:r>
                  <a:rPr lang="ja-JP" altLang="en-US" dirty="0"/>
                  <a:t>遷移状態での</a:t>
                </a:r>
                <a:r>
                  <a:rPr lang="en-US" altLang="ja-JP" dirty="0" err="1"/>
                  <a:t>Opt</a:t>
                </a:r>
                <a:r>
                  <a:rPr lang="en-US" altLang="ja-JP" dirty="0"/>
                  <a:t> + Freq</a:t>
                </a:r>
                <a:r>
                  <a:rPr lang="ja-JP" altLang="en-US" dirty="0"/>
                  <a:t>計算から</a:t>
                </a:r>
                <a:r>
                  <a:rPr kumimoji="1" lang="en-US" altLang="ja-JP" dirty="0"/>
                  <a:t>HCN</a:t>
                </a:r>
                <a:r>
                  <a:rPr lang="ja-JP" altLang="en-US" dirty="0"/>
                  <a:t> </a:t>
                </a:r>
                <a:r>
                  <a:rPr kumimoji="1" lang="ja-JP" altLang="en-US" dirty="0"/>
                  <a:t>→ </a:t>
                </a:r>
                <a:r>
                  <a:rPr lang="en-US" altLang="ja-JP" dirty="0"/>
                  <a:t>HNC</a:t>
                </a:r>
                <a:r>
                  <a:rPr lang="ja-JP" altLang="en-US" dirty="0"/>
                  <a:t>の</a:t>
                </a:r>
                <a:r>
                  <a:rPr kumimoji="1" lang="ja-JP" altLang="en-US" dirty="0"/>
                  <a:t>標準生成エンタルピー</a:t>
                </a:r>
                <a14:m>
                  <m:oMath xmlns:m="http://schemas.openxmlformats.org/officeDocument/2006/math">
                    <m:r>
                      <m:rPr>
                        <m:sty m:val="p"/>
                      </m:rPr>
                      <a:rPr lang="en-US" altLang="ja-JP" b="0" i="0" dirty="0" smtClean="0">
                        <a:latin typeface="Cambria Math" panose="02040503050406030204" pitchFamily="18" charset="0"/>
                      </a:rPr>
                      <m:t>Δ</m:t>
                    </m:r>
                    <m:sSup>
                      <m:sSupPr>
                        <m:ctrlPr>
                          <a:rPr lang="en-US" altLang="ja-JP" b="0" i="1" dirty="0" smtClean="0">
                            <a:latin typeface="Cambria Math" panose="02040503050406030204" pitchFamily="18" charset="0"/>
                          </a:rPr>
                        </m:ctrlPr>
                      </m:sSupPr>
                      <m:e>
                        <m:r>
                          <a:rPr lang="en-US" altLang="ja-JP" b="0" i="1" dirty="0" smtClean="0">
                            <a:latin typeface="Cambria Math" panose="02040503050406030204" pitchFamily="18" charset="0"/>
                          </a:rPr>
                          <m:t>𝐻</m:t>
                        </m:r>
                      </m:e>
                      <m:sup>
                        <m:r>
                          <a:rPr lang="en-US" altLang="ja-JP" b="0" i="1" dirty="0" smtClean="0">
                            <a:latin typeface="Cambria Math" panose="02040503050406030204" pitchFamily="18" charset="0"/>
                            <a:ea typeface="Cambria Math" panose="02040503050406030204" pitchFamily="18" charset="0"/>
                          </a:rPr>
                          <m:t>∘</m:t>
                        </m:r>
                      </m:sup>
                    </m:sSup>
                  </m:oMath>
                </a14:m>
                <a:r>
                  <a:rPr kumimoji="1" lang="ja-JP" altLang="en-US" dirty="0"/>
                  <a:t>と</a:t>
                </a:r>
                <a:br>
                  <a:rPr kumimoji="1" lang="en-US" altLang="ja-JP" dirty="0"/>
                </a:br>
                <a:r>
                  <a:rPr kumimoji="1" lang="ja-JP" altLang="en-US" dirty="0"/>
                  <a:t>活性化</a:t>
                </a:r>
                <a:r>
                  <a:rPr lang="ja-JP" altLang="en-US" dirty="0"/>
                  <a:t>エネルギー</a:t>
                </a:r>
                <a14:m>
                  <m:oMath xmlns:m="http://schemas.openxmlformats.org/officeDocument/2006/math">
                    <m:sSub>
                      <m:sSubPr>
                        <m:ctrlPr>
                          <a:rPr lang="en-US" altLang="ja-JP" b="0" i="1" dirty="0" smtClean="0">
                            <a:latin typeface="Cambria Math" panose="02040503050406030204" pitchFamily="18" charset="0"/>
                            <a:ea typeface="Cambria Math" panose="02040503050406030204" pitchFamily="18" charset="0"/>
                          </a:rPr>
                        </m:ctrlPr>
                      </m:sSubPr>
                      <m:e>
                        <m:r>
                          <a:rPr lang="en-US" altLang="ja-JP" b="0" i="1" dirty="0" smtClean="0">
                            <a:latin typeface="Cambria Math" panose="02040503050406030204" pitchFamily="18" charset="0"/>
                            <a:ea typeface="Cambria Math" panose="02040503050406030204" pitchFamily="18" charset="0"/>
                          </a:rPr>
                          <m:t>𝐸</m:t>
                        </m:r>
                      </m:e>
                      <m:sub>
                        <m:r>
                          <a:rPr lang="en-US" altLang="ja-JP" b="0" i="1" dirty="0" smtClean="0">
                            <a:latin typeface="Cambria Math" panose="02040503050406030204" pitchFamily="18" charset="0"/>
                            <a:ea typeface="Cambria Math" panose="02040503050406030204" pitchFamily="18" charset="0"/>
                          </a:rPr>
                          <m:t>𝑎</m:t>
                        </m:r>
                      </m:sub>
                    </m:sSub>
                  </m:oMath>
                </a14:m>
                <a:r>
                  <a:rPr lang="ja-JP" altLang="en-US" dirty="0"/>
                  <a:t>を算出せよ</a:t>
                </a:r>
                <a:r>
                  <a:rPr lang="en-US" altLang="ja-JP" dirty="0"/>
                  <a:t>.</a:t>
                </a:r>
                <a:endParaRPr kumimoji="1" lang="en-US" altLang="ja-JP" dirty="0"/>
              </a:p>
            </p:txBody>
          </p:sp>
        </mc:Choice>
        <mc:Fallback xmlns="">
          <p:sp>
            <p:nvSpPr>
              <p:cNvPr id="4" name="コンテンツ プレースホルダー 3">
                <a:extLst>
                  <a:ext uri="{FF2B5EF4-FFF2-40B4-BE49-F238E27FC236}">
                    <a16:creationId xmlns:a16="http://schemas.microsoft.com/office/drawing/2014/main" id="{D4671086-F761-1B15-1533-163817FBC13F}"/>
                  </a:ext>
                </a:extLst>
              </p:cNvPr>
              <p:cNvSpPr>
                <a:spLocks noGrp="1" noRot="1" noChangeAspect="1" noMove="1" noResize="1" noEditPoints="1" noAdjustHandles="1" noChangeArrowheads="1" noChangeShapeType="1" noTextEdit="1"/>
              </p:cNvSpPr>
              <p:nvPr>
                <p:ph idx="1"/>
              </p:nvPr>
            </p:nvSpPr>
            <p:spPr>
              <a:xfrm>
                <a:off x="468000" y="843750"/>
                <a:ext cx="2736000" cy="1535214"/>
              </a:xfrm>
              <a:blipFill>
                <a:blip r:embed="rId3"/>
                <a:stretch>
                  <a:fillRect b="-1984"/>
                </a:stretch>
              </a:blipFill>
            </p:spPr>
            <p:txBody>
              <a:bodyPr/>
              <a:lstStyle/>
              <a:p>
                <a:r>
                  <a:rPr lang="ja-JP" altLang="en-US">
                    <a:noFill/>
                  </a:rPr>
                  <a:t> </a:t>
                </a:r>
              </a:p>
            </p:txBody>
          </p:sp>
        </mc:Fallback>
      </mc:AlternateContent>
      <p:sp>
        <p:nvSpPr>
          <p:cNvPr id="7" name="テキスト プレースホルダー 6">
            <a:extLst>
              <a:ext uri="{FF2B5EF4-FFF2-40B4-BE49-F238E27FC236}">
                <a16:creationId xmlns:a16="http://schemas.microsoft.com/office/drawing/2014/main" id="{314ED58D-3360-E088-6DDB-57A692CA9C02}"/>
              </a:ext>
            </a:extLst>
          </p:cNvPr>
          <p:cNvSpPr>
            <a:spLocks noGrp="1"/>
          </p:cNvSpPr>
          <p:nvPr>
            <p:ph type="body" sz="quarter" idx="13"/>
          </p:nvPr>
        </p:nvSpPr>
        <p:spPr/>
        <p:txBody>
          <a:bodyPr/>
          <a:lstStyle/>
          <a:p>
            <a:r>
              <a:rPr lang="en-US" altLang="ja-JP" dirty="0"/>
              <a:t>IRC</a:t>
            </a:r>
            <a:r>
              <a:rPr lang="ja-JP" altLang="en-US" dirty="0"/>
              <a:t>計算は正確な平衡構造（直線型）には到達しないので</a:t>
            </a:r>
            <a:r>
              <a:rPr lang="en-US" altLang="ja-JP" dirty="0"/>
              <a:t>, </a:t>
            </a:r>
            <a:r>
              <a:rPr lang="ja-JP" altLang="en-US" dirty="0"/>
              <a:t>それぞれ最適化している</a:t>
            </a:r>
            <a:r>
              <a:rPr lang="en-US" altLang="ja-JP" dirty="0"/>
              <a:t>.</a:t>
            </a:r>
          </a:p>
          <a:p>
            <a:r>
              <a:rPr lang="ja-JP" altLang="en-US" dirty="0"/>
              <a:t>平尾公彦・監修</a:t>
            </a:r>
            <a:r>
              <a:rPr lang="en-US" altLang="ja-JP" dirty="0"/>
              <a:t>, </a:t>
            </a:r>
            <a:r>
              <a:rPr lang="ja-JP" altLang="en-US" dirty="0"/>
              <a:t>武次徹也・編著</a:t>
            </a:r>
            <a:r>
              <a:rPr lang="en-US" altLang="ja-JP" dirty="0"/>
              <a:t>『</a:t>
            </a:r>
            <a:r>
              <a:rPr lang="ja-JP" altLang="en-US" dirty="0"/>
              <a:t>新版 すぐできる 量子化学計算 ビギナーズマニュアル</a:t>
            </a:r>
            <a:r>
              <a:rPr lang="en-US" altLang="ja-JP" dirty="0"/>
              <a:t>』(2015) p.104 C10</a:t>
            </a:r>
            <a:r>
              <a:rPr lang="ja-JP" altLang="en-US" dirty="0"/>
              <a:t>に</a:t>
            </a:r>
            <a:r>
              <a:rPr lang="en-US" altLang="ja-JP" dirty="0"/>
              <a:t>HCO</a:t>
            </a:r>
            <a:r>
              <a:rPr lang="ja-JP" altLang="en-US" dirty="0"/>
              <a:t>⁺→</a:t>
            </a:r>
            <a:r>
              <a:rPr lang="en-US" altLang="ja-JP" dirty="0"/>
              <a:t>COH</a:t>
            </a:r>
            <a:r>
              <a:rPr lang="ja-JP" altLang="en-US" dirty="0"/>
              <a:t>⁺の例がある</a:t>
            </a:r>
            <a:r>
              <a:rPr lang="en-US" altLang="ja-JP" dirty="0"/>
              <a:t>.</a:t>
            </a:r>
          </a:p>
          <a:p>
            <a:r>
              <a:rPr lang="en-US" altLang="ja-JP" dirty="0"/>
              <a:t>D. Talbi, Y. Ellinger, Chemical Physics Letters 263, 385 (1996) https://doi.org/10.1016/s0009-2614(96)01253-5 </a:t>
            </a:r>
            <a:r>
              <a:rPr lang="ja-JP" altLang="en-US" dirty="0"/>
              <a:t>も併せて参照されたい</a:t>
            </a:r>
            <a:r>
              <a:rPr lang="en-US" altLang="ja-JP" dirty="0"/>
              <a:t>.</a:t>
            </a:r>
          </a:p>
        </p:txBody>
      </p:sp>
      <p:sp>
        <p:nvSpPr>
          <p:cNvPr id="3" name="タイトル 2">
            <a:extLst>
              <a:ext uri="{FF2B5EF4-FFF2-40B4-BE49-F238E27FC236}">
                <a16:creationId xmlns:a16="http://schemas.microsoft.com/office/drawing/2014/main" id="{60485CC0-379E-ECA4-4B96-5379EB85A182}"/>
              </a:ext>
            </a:extLst>
          </p:cNvPr>
          <p:cNvSpPr>
            <a:spLocks noGrp="1"/>
          </p:cNvSpPr>
          <p:nvPr>
            <p:ph type="title"/>
          </p:nvPr>
        </p:nvSpPr>
        <p:spPr/>
        <p:txBody>
          <a:bodyPr/>
          <a:lstStyle/>
          <a:p>
            <a:r>
              <a:rPr kumimoji="1" lang="ja-JP" altLang="en-US" dirty="0"/>
              <a:t>演習：異性化反応</a:t>
            </a:r>
          </a:p>
        </p:txBody>
      </p:sp>
      <p:sp>
        <p:nvSpPr>
          <p:cNvPr id="6" name="スライド番号プレースホルダー 5">
            <a:extLst>
              <a:ext uri="{FF2B5EF4-FFF2-40B4-BE49-F238E27FC236}">
                <a16:creationId xmlns:a16="http://schemas.microsoft.com/office/drawing/2014/main" id="{78B31F86-B583-F7C6-732E-7FFAD54B4289}"/>
              </a:ext>
            </a:extLst>
          </p:cNvPr>
          <p:cNvSpPr>
            <a:spLocks noGrp="1"/>
          </p:cNvSpPr>
          <p:nvPr>
            <p:ph type="sldNum" sz="quarter" idx="15"/>
          </p:nvPr>
        </p:nvSpPr>
        <p:spPr/>
        <p:txBody>
          <a:bodyPr/>
          <a:lstStyle/>
          <a:p>
            <a:fld id="{44CC7441-4F6D-4D99-AEAC-28C0433C7008}" type="slidenum">
              <a:rPr kumimoji="1" lang="ja-JP" altLang="en-US" smtClean="0"/>
              <a:pPr/>
              <a:t>104</a:t>
            </a:fld>
            <a:endParaRPr kumimoji="1" lang="ja-JP" altLang="en-US" dirty="0"/>
          </a:p>
        </p:txBody>
      </p:sp>
      <p:pic>
        <p:nvPicPr>
          <p:cNvPr id="13" name="コンテンツ プレースホルダー 12" descr="グラフ, 折れ線グラフ&#10;&#10;自動的に生成された説明">
            <a:extLst>
              <a:ext uri="{FF2B5EF4-FFF2-40B4-BE49-F238E27FC236}">
                <a16:creationId xmlns:a16="http://schemas.microsoft.com/office/drawing/2014/main" id="{B615952A-D27A-0FE3-C9EB-B018937E84E5}"/>
              </a:ext>
            </a:extLst>
          </p:cNvPr>
          <p:cNvPicPr>
            <a:picLocks noGrp="1" noChangeAspect="1"/>
          </p:cNvPicPr>
          <p:nvPr>
            <p:ph idx="14"/>
          </p:nvPr>
        </p:nvPicPr>
        <p:blipFill>
          <a:blip r:embed="rId4"/>
          <a:stretch>
            <a:fillRect/>
          </a:stretch>
        </p:blipFill>
        <p:spPr>
          <a:xfrm>
            <a:off x="3203575" y="968627"/>
            <a:ext cx="5472113" cy="3206246"/>
          </a:xfrm>
        </p:spPr>
      </p:pic>
      <p:pic>
        <p:nvPicPr>
          <p:cNvPr id="15" name="図 14" descr="会社名 が含まれている画像&#10;&#10;自動的に生成された説明">
            <a:extLst>
              <a:ext uri="{FF2B5EF4-FFF2-40B4-BE49-F238E27FC236}">
                <a16:creationId xmlns:a16="http://schemas.microsoft.com/office/drawing/2014/main" id="{64B76780-B436-10EE-19EA-BDC5E6203C2B}"/>
              </a:ext>
            </a:extLst>
          </p:cNvPr>
          <p:cNvPicPr>
            <a:picLocks noChangeAspect="1"/>
          </p:cNvPicPr>
          <p:nvPr/>
        </p:nvPicPr>
        <p:blipFill>
          <a:blip r:embed="rId5">
            <a:clrChange>
              <a:clrFrom>
                <a:srgbClr val="8080CC"/>
              </a:clrFrom>
              <a:clrTo>
                <a:srgbClr val="8080CC">
                  <a:alpha val="0"/>
                </a:srgbClr>
              </a:clrTo>
            </a:clrChange>
          </a:blip>
          <a:stretch>
            <a:fillRect/>
          </a:stretch>
        </p:blipFill>
        <p:spPr>
          <a:xfrm>
            <a:off x="3242485" y="1915857"/>
            <a:ext cx="1800000" cy="1001205"/>
          </a:xfrm>
          <a:prstGeom prst="rect">
            <a:avLst/>
          </a:prstGeom>
        </p:spPr>
      </p:pic>
      <p:pic>
        <p:nvPicPr>
          <p:cNvPr id="19" name="図 18" descr="グラフ が含まれている画像&#10;&#10;自動的に生成された説明">
            <a:extLst>
              <a:ext uri="{FF2B5EF4-FFF2-40B4-BE49-F238E27FC236}">
                <a16:creationId xmlns:a16="http://schemas.microsoft.com/office/drawing/2014/main" id="{BF93F435-B1B4-1981-F4BF-E6F2F1609584}"/>
              </a:ext>
            </a:extLst>
          </p:cNvPr>
          <p:cNvPicPr>
            <a:picLocks noChangeAspect="1"/>
          </p:cNvPicPr>
          <p:nvPr/>
        </p:nvPicPr>
        <p:blipFill>
          <a:blip r:embed="rId6">
            <a:clrChange>
              <a:clrFrom>
                <a:srgbClr val="8080CC"/>
              </a:clrFrom>
              <a:clrTo>
                <a:srgbClr val="8080CC">
                  <a:alpha val="0"/>
                </a:srgbClr>
              </a:clrTo>
            </a:clrChange>
          </a:blip>
          <a:stretch>
            <a:fillRect/>
          </a:stretch>
        </p:blipFill>
        <p:spPr>
          <a:xfrm>
            <a:off x="7183712" y="1915857"/>
            <a:ext cx="1800000" cy="1001205"/>
          </a:xfrm>
          <a:prstGeom prst="rect">
            <a:avLst/>
          </a:prstGeom>
        </p:spPr>
      </p:pic>
      <p:cxnSp>
        <p:nvCxnSpPr>
          <p:cNvPr id="21" name="直線矢印コネクタ 20">
            <a:extLst>
              <a:ext uri="{FF2B5EF4-FFF2-40B4-BE49-F238E27FC236}">
                <a16:creationId xmlns:a16="http://schemas.microsoft.com/office/drawing/2014/main" id="{039DC1DD-3D97-CB96-B565-06349B17DBF6}"/>
              </a:ext>
            </a:extLst>
          </p:cNvPr>
          <p:cNvCxnSpPr>
            <a:cxnSpLocks/>
          </p:cNvCxnSpPr>
          <p:nvPr/>
        </p:nvCxnSpPr>
        <p:spPr>
          <a:xfrm flipV="1">
            <a:off x="6418825" y="1415670"/>
            <a:ext cx="0" cy="1800000"/>
          </a:xfrm>
          <a:prstGeom prst="straightConnector1">
            <a:avLst/>
          </a:prstGeom>
          <a:ln w="38100">
            <a:solidFill>
              <a:schemeClr val="accent4"/>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3" name="直線矢印コネクタ 22">
            <a:extLst>
              <a:ext uri="{FF2B5EF4-FFF2-40B4-BE49-F238E27FC236}">
                <a16:creationId xmlns:a16="http://schemas.microsoft.com/office/drawing/2014/main" id="{815B3D2E-1E29-0803-5D59-2F021A336BA7}"/>
              </a:ext>
            </a:extLst>
          </p:cNvPr>
          <p:cNvCxnSpPr>
            <a:cxnSpLocks/>
          </p:cNvCxnSpPr>
          <p:nvPr/>
        </p:nvCxnSpPr>
        <p:spPr>
          <a:xfrm>
            <a:off x="8108196" y="3310670"/>
            <a:ext cx="0" cy="432000"/>
          </a:xfrm>
          <a:prstGeom prst="straightConnector1">
            <a:avLst/>
          </a:prstGeom>
          <a:ln w="38100">
            <a:solidFill>
              <a:schemeClr val="accent4"/>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graphicFrame>
            <p:nvGraphicFramePr>
              <p:cNvPr id="25" name="コンテンツ プレースホルダー 7">
                <a:extLst>
                  <a:ext uri="{FF2B5EF4-FFF2-40B4-BE49-F238E27FC236}">
                    <a16:creationId xmlns:a16="http://schemas.microsoft.com/office/drawing/2014/main" id="{DEDA3046-AA59-E628-DD7D-925488B2EEE0}"/>
                  </a:ext>
                </a:extLst>
              </p:cNvPr>
              <p:cNvGraphicFramePr>
                <a:graphicFrameLocks/>
              </p:cNvGraphicFramePr>
              <p:nvPr>
                <p:extLst>
                  <p:ext uri="{D42A27DB-BD31-4B8C-83A1-F6EECF244321}">
                    <p14:modId xmlns:p14="http://schemas.microsoft.com/office/powerpoint/2010/main" val="2123510094"/>
                  </p:ext>
                </p:extLst>
              </p:nvPr>
            </p:nvGraphicFramePr>
            <p:xfrm>
              <a:off x="486289" y="2465968"/>
              <a:ext cx="2681041" cy="2160000"/>
            </p:xfrm>
            <a:graphic>
              <a:graphicData uri="http://schemas.openxmlformats.org/drawingml/2006/table">
                <a:tbl>
                  <a:tblPr firstRow="1" firstCol="1" bandRow="1">
                    <a:tableStyleId>{2D5ABB26-0587-4C30-8999-92F81FD0307C}</a:tableStyleId>
                  </a:tblPr>
                  <a:tblGrid>
                    <a:gridCol w="1008000">
                      <a:extLst>
                        <a:ext uri="{9D8B030D-6E8A-4147-A177-3AD203B41FA5}">
                          <a16:colId xmlns:a16="http://schemas.microsoft.com/office/drawing/2014/main" val="2951375479"/>
                        </a:ext>
                      </a:extLst>
                    </a:gridCol>
                    <a:gridCol w="1673041">
                      <a:extLst>
                        <a:ext uri="{9D8B030D-6E8A-4147-A177-3AD203B41FA5}">
                          <a16:colId xmlns:a16="http://schemas.microsoft.com/office/drawing/2014/main" val="2432590264"/>
                        </a:ext>
                      </a:extLst>
                    </a:gridCol>
                  </a:tblGrid>
                  <a:tr h="360000">
                    <a:tc>
                      <a:txBody>
                        <a:bodyPr/>
                        <a:lstStyle/>
                        <a:p>
                          <a:pPr algn="ctr"/>
                          <a:endParaRPr lang="ja-JP" sz="13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altLang="ja-JP" sz="1300" kern="100" baseline="0" dirty="0">
                              <a:solidFill>
                                <a:schemeClr val="bg1"/>
                              </a:solidFill>
                              <a:effectLst/>
                              <a:latin typeface="+mn-ea"/>
                              <a:ea typeface="+mn-ea"/>
                              <a:cs typeface="Times New Roman" panose="02020603050405020304" pitchFamily="18" charset="0"/>
                            </a:rPr>
                            <a:t>EE + T. Ent. C. / </a:t>
                          </a:r>
                          <a14:m>
                            <m:oMath xmlns:m="http://schemas.openxmlformats.org/officeDocument/2006/math">
                              <m:sSub>
                                <m:sSubPr>
                                  <m:ctrlPr>
                                    <a:rPr lang="en-US" altLang="ja-JP" sz="1300" b="0" i="1" kern="100" baseline="0" smtClean="0">
                                      <a:solidFill>
                                        <a:schemeClr val="bg1"/>
                                      </a:solidFill>
                                      <a:effectLst/>
                                      <a:latin typeface="Cambria Math" panose="02040503050406030204" pitchFamily="18" charset="0"/>
                                      <a:ea typeface="+mn-ea"/>
                                      <a:cs typeface="Times New Roman" panose="02020603050405020304" pitchFamily="18" charset="0"/>
                                    </a:rPr>
                                  </m:ctrlPr>
                                </m:sSubPr>
                                <m:e>
                                  <m:r>
                                    <a:rPr lang="en-US" altLang="ja-JP" sz="1300" b="0" i="1" kern="100" baseline="0" smtClean="0">
                                      <a:solidFill>
                                        <a:schemeClr val="bg1"/>
                                      </a:solidFill>
                                      <a:effectLst/>
                                      <a:latin typeface="Cambria Math" panose="02040503050406030204" pitchFamily="18" charset="0"/>
                                      <a:ea typeface="+mn-ea"/>
                                      <a:cs typeface="Times New Roman" panose="02020603050405020304" pitchFamily="18" charset="0"/>
                                    </a:rPr>
                                    <m:t>𝐸</m:t>
                                  </m:r>
                                </m:e>
                                <m:sub>
                                  <m:r>
                                    <m:rPr>
                                      <m:sty m:val="p"/>
                                    </m:rPr>
                                    <a:rPr lang="en-US" altLang="ja-JP" sz="1300" b="0" i="0" kern="100" baseline="0" smtClean="0">
                                      <a:solidFill>
                                        <a:schemeClr val="bg1"/>
                                      </a:solidFill>
                                      <a:effectLst/>
                                      <a:latin typeface="Cambria Math" panose="02040503050406030204" pitchFamily="18" charset="0"/>
                                      <a:ea typeface="+mn-ea"/>
                                      <a:cs typeface="Times New Roman" panose="02020603050405020304" pitchFamily="18" charset="0"/>
                                    </a:rPr>
                                    <m:t>h</m:t>
                                  </m:r>
                                </m:sub>
                              </m:sSub>
                            </m:oMath>
                          </a14:m>
                          <a:endParaRPr lang="ja-JP" sz="1300" kern="100" baseline="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2347481654"/>
                      </a:ext>
                    </a:extLst>
                  </a:tr>
                  <a:tr h="360000">
                    <a:tc>
                      <a:txBody>
                        <a:bodyPr/>
                        <a:lstStyle/>
                        <a:p>
                          <a:pPr algn="ctr"/>
                          <a:r>
                            <a:rPr lang="en-US" altLang="ja-JP" sz="1300" kern="100" dirty="0">
                              <a:effectLst/>
                              <a:latin typeface="+mn-ea"/>
                              <a:ea typeface="+mn-ea"/>
                              <a:cs typeface="Times New Roman" panose="02020603050405020304" pitchFamily="18" charset="0"/>
                            </a:rPr>
                            <a:t>HNC</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rtl="0"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24292E"/>
                              </a:solidFill>
                              <a:effectLst/>
                              <a:latin typeface="游ゴシック" panose="020B0400000000000000" pitchFamily="50" charset="-128"/>
                              <a:ea typeface="游ゴシック" panose="020B0400000000000000" pitchFamily="50" charset="-128"/>
                            </a:rPr>
                            <a:t>92.838 913</a:t>
                          </a:r>
                        </a:p>
                      </a:txBody>
                      <a:tcPr marL="6350" marR="6350" marT="635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83351516"/>
                      </a:ext>
                    </a:extLst>
                  </a:tr>
                  <a:tr h="360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300" kern="100" dirty="0">
                              <a:effectLst/>
                              <a:latin typeface="+mn-ea"/>
                              <a:ea typeface="+mn-ea"/>
                              <a:cs typeface="Times New Roman" panose="02020603050405020304" pitchFamily="18" charset="0"/>
                            </a:rPr>
                            <a:t>TS</a:t>
                          </a:r>
                          <a:endParaRPr lang="ja-JP" altLang="ja-JP" sz="13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rtl="0"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24292E"/>
                              </a:solidFill>
                              <a:effectLst/>
                              <a:latin typeface="游ゴシック" panose="020B0400000000000000" pitchFamily="50" charset="-128"/>
                              <a:ea typeface="游ゴシック" panose="020B0400000000000000" pitchFamily="50" charset="-128"/>
                            </a:rPr>
                            <a:t>92.781 160</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955904204"/>
                      </a:ext>
                    </a:extLst>
                  </a:tr>
                  <a:tr h="360000">
                    <a:tc>
                      <a:txBody>
                        <a:bodyPr/>
                        <a:lstStyle/>
                        <a:p>
                          <a:pPr algn="ctr"/>
                          <a:r>
                            <a:rPr lang="en-US" altLang="ja-JP" sz="1300" kern="100" dirty="0">
                              <a:effectLst/>
                              <a:latin typeface="+mn-ea"/>
                              <a:ea typeface="+mn-ea"/>
                              <a:cs typeface="Times New Roman" panose="02020603050405020304" pitchFamily="18" charset="0"/>
                            </a:rPr>
                            <a:t>HCN</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rtl="0"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24292E"/>
                              </a:solidFill>
                              <a:effectLst/>
                              <a:latin typeface="游ゴシック" panose="020B0400000000000000" pitchFamily="50" charset="-128"/>
                              <a:ea typeface="游ゴシック" panose="020B0400000000000000" pitchFamily="50" charset="-128"/>
                            </a:rPr>
                            <a:t>92.855 833</a:t>
                          </a:r>
                        </a:p>
                      </a:txBody>
                      <a:tcPr marL="6350" marR="6350" marT="6350" marB="0" anchor="ctr">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46917534"/>
                      </a:ext>
                    </a:extLst>
                  </a:tr>
                  <a:tr h="360000">
                    <a:tc>
                      <a:txBody>
                        <a:bodyPr/>
                        <a:lstStyle/>
                        <a:p>
                          <a:pPr algn="ctr"/>
                          <a14:m>
                            <m:oMathPara xmlns:m="http://schemas.openxmlformats.org/officeDocument/2006/math">
                              <m:oMathParaPr>
                                <m:jc m:val="centerGroup"/>
                              </m:oMathParaPr>
                              <m:oMath xmlns:m="http://schemas.openxmlformats.org/officeDocument/2006/math">
                                <m:sSub>
                                  <m:sSubPr>
                                    <m:ctrlPr>
                                      <a:rPr lang="en-US" altLang="ja-JP" sz="1300" b="0" i="1" dirty="0" smtClean="0">
                                        <a:latin typeface="Cambria Math" panose="02040503050406030204" pitchFamily="18" charset="0"/>
                                        <a:ea typeface="Cambria Math" panose="02040503050406030204" pitchFamily="18" charset="0"/>
                                      </a:rPr>
                                    </m:ctrlPr>
                                  </m:sSubPr>
                                  <m:e>
                                    <m:r>
                                      <a:rPr lang="en-US" altLang="ja-JP" sz="1300" b="0" i="1" dirty="0" smtClean="0">
                                        <a:latin typeface="Cambria Math" panose="02040503050406030204" pitchFamily="18" charset="0"/>
                                        <a:ea typeface="Cambria Math" panose="02040503050406030204" pitchFamily="18" charset="0"/>
                                      </a:rPr>
                                      <m:t>𝐸</m:t>
                                    </m:r>
                                  </m:e>
                                  <m:sub>
                                    <m:r>
                                      <a:rPr lang="en-US" altLang="ja-JP" sz="1300" b="0" i="1" dirty="0" smtClean="0">
                                        <a:latin typeface="Cambria Math" panose="02040503050406030204" pitchFamily="18" charset="0"/>
                                        <a:ea typeface="Cambria Math" panose="02040503050406030204" pitchFamily="18" charset="0"/>
                                      </a:rPr>
                                      <m:t>𝑎</m:t>
                                    </m:r>
                                  </m:sub>
                                </m:sSub>
                              </m:oMath>
                            </m:oMathPara>
                          </a14:m>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2"/>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chemeClr val="bg2"/>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0.057 753</a:t>
                          </a:r>
                        </a:p>
                      </a:txBody>
                      <a:tcPr marL="6350" marR="6350" marT="6350" marB="0" anchor="ctr">
                        <a:lnL>
                          <a:noFill/>
                        </a:lnL>
                        <a:lnR>
                          <a:noFill/>
                        </a:lnR>
                        <a:lnT w="12700" cap="flat" cmpd="sng" algn="ctr">
                          <a:solidFill>
                            <a:schemeClr val="tx2"/>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721491897"/>
                      </a:ext>
                    </a:extLst>
                  </a:tr>
                  <a:tr h="360000">
                    <a:tc>
                      <a:txBody>
                        <a:bodyPr/>
                        <a:lstStyle/>
                        <a:p>
                          <a:pPr algn="ctr"/>
                          <a14:m>
                            <m:oMathPara xmlns:m="http://schemas.openxmlformats.org/officeDocument/2006/math">
                              <m:oMathParaPr>
                                <m:jc m:val="centerGroup"/>
                              </m:oMathParaPr>
                              <m:oMath xmlns:m="http://schemas.openxmlformats.org/officeDocument/2006/math">
                                <m:r>
                                  <m:rPr>
                                    <m:sty m:val="p"/>
                                  </m:rPr>
                                  <a:rPr lang="en-US" altLang="ja-JP" sz="1300" b="0" i="0" dirty="0" smtClean="0">
                                    <a:latin typeface="Cambria Math" panose="02040503050406030204" pitchFamily="18" charset="0"/>
                                  </a:rPr>
                                  <m:t>Δ</m:t>
                                </m:r>
                                <m:sSup>
                                  <m:sSupPr>
                                    <m:ctrlPr>
                                      <a:rPr lang="en-US" altLang="ja-JP" sz="1300" b="0" i="1" dirty="0" smtClean="0">
                                        <a:latin typeface="Cambria Math" panose="02040503050406030204" pitchFamily="18" charset="0"/>
                                      </a:rPr>
                                    </m:ctrlPr>
                                  </m:sSupPr>
                                  <m:e>
                                    <m:r>
                                      <a:rPr lang="en-US" altLang="ja-JP" sz="1300" b="0" i="1" dirty="0" smtClean="0">
                                        <a:latin typeface="Cambria Math" panose="02040503050406030204" pitchFamily="18" charset="0"/>
                                      </a:rPr>
                                      <m:t>𝐻</m:t>
                                    </m:r>
                                  </m:e>
                                  <m:sup>
                                    <m:r>
                                      <a:rPr lang="en-US" altLang="ja-JP" sz="1300" b="0" i="1" dirty="0" smtClean="0">
                                        <a:latin typeface="Cambria Math" panose="02040503050406030204" pitchFamily="18" charset="0"/>
                                        <a:ea typeface="Cambria Math" panose="02040503050406030204" pitchFamily="18" charset="0"/>
                                      </a:rPr>
                                      <m:t>∘</m:t>
                                    </m:r>
                                  </m:sup>
                                </m:sSup>
                              </m:oMath>
                            </m:oMathPara>
                          </a14:m>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0.016 920</a:t>
                          </a:r>
                        </a:p>
                      </a:txBody>
                      <a:tcPr marL="6350" marR="6350" marT="6350" marB="0" anchor="ct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182692128"/>
                      </a:ext>
                    </a:extLst>
                  </a:tr>
                </a:tbl>
              </a:graphicData>
            </a:graphic>
          </p:graphicFrame>
        </mc:Choice>
        <mc:Fallback xmlns="">
          <p:graphicFrame>
            <p:nvGraphicFramePr>
              <p:cNvPr id="25" name="コンテンツ プレースホルダー 7">
                <a:extLst>
                  <a:ext uri="{FF2B5EF4-FFF2-40B4-BE49-F238E27FC236}">
                    <a16:creationId xmlns:a16="http://schemas.microsoft.com/office/drawing/2014/main" id="{DEDA3046-AA59-E628-DD7D-925488B2EEE0}"/>
                  </a:ext>
                </a:extLst>
              </p:cNvPr>
              <p:cNvGraphicFramePr>
                <a:graphicFrameLocks/>
              </p:cNvGraphicFramePr>
              <p:nvPr>
                <p:extLst>
                  <p:ext uri="{D42A27DB-BD31-4B8C-83A1-F6EECF244321}">
                    <p14:modId xmlns:p14="http://schemas.microsoft.com/office/powerpoint/2010/main" val="2123510094"/>
                  </p:ext>
                </p:extLst>
              </p:nvPr>
            </p:nvGraphicFramePr>
            <p:xfrm>
              <a:off x="486289" y="2465968"/>
              <a:ext cx="2681041" cy="2160000"/>
            </p:xfrm>
            <a:graphic>
              <a:graphicData uri="http://schemas.openxmlformats.org/drawingml/2006/table">
                <a:tbl>
                  <a:tblPr firstRow="1" firstCol="1" bandRow="1">
                    <a:tableStyleId>{2D5ABB26-0587-4C30-8999-92F81FD0307C}</a:tableStyleId>
                  </a:tblPr>
                  <a:tblGrid>
                    <a:gridCol w="1008000">
                      <a:extLst>
                        <a:ext uri="{9D8B030D-6E8A-4147-A177-3AD203B41FA5}">
                          <a16:colId xmlns:a16="http://schemas.microsoft.com/office/drawing/2014/main" val="2951375479"/>
                        </a:ext>
                      </a:extLst>
                    </a:gridCol>
                    <a:gridCol w="1673041">
                      <a:extLst>
                        <a:ext uri="{9D8B030D-6E8A-4147-A177-3AD203B41FA5}">
                          <a16:colId xmlns:a16="http://schemas.microsoft.com/office/drawing/2014/main" val="2432590264"/>
                        </a:ext>
                      </a:extLst>
                    </a:gridCol>
                  </a:tblGrid>
                  <a:tr h="360000">
                    <a:tc>
                      <a:txBody>
                        <a:bodyPr/>
                        <a:lstStyle/>
                        <a:p>
                          <a:pPr algn="ctr"/>
                          <a:endParaRPr lang="ja-JP" sz="13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endParaRPr lang="ja-JP"/>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7"/>
                          <a:stretch>
                            <a:fillRect l="-60364" t="-1695" r="-364" b="-506780"/>
                          </a:stretch>
                        </a:blipFill>
                      </a:tcPr>
                    </a:tc>
                    <a:extLst>
                      <a:ext uri="{0D108BD9-81ED-4DB2-BD59-A6C34878D82A}">
                        <a16:rowId xmlns:a16="http://schemas.microsoft.com/office/drawing/2014/main" val="2347481654"/>
                      </a:ext>
                    </a:extLst>
                  </a:tr>
                  <a:tr h="360000">
                    <a:tc>
                      <a:txBody>
                        <a:bodyPr/>
                        <a:lstStyle/>
                        <a:p>
                          <a:pPr algn="ctr"/>
                          <a:r>
                            <a:rPr lang="en-US" altLang="ja-JP" sz="1300" kern="100" dirty="0">
                              <a:effectLst/>
                              <a:latin typeface="+mn-ea"/>
                              <a:ea typeface="+mn-ea"/>
                              <a:cs typeface="Times New Roman" panose="02020603050405020304" pitchFamily="18" charset="0"/>
                            </a:rPr>
                            <a:t>HNC</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rtl="0"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24292E"/>
                              </a:solidFill>
                              <a:effectLst/>
                              <a:latin typeface="游ゴシック" panose="020B0400000000000000" pitchFamily="50" charset="-128"/>
                              <a:ea typeface="游ゴシック" panose="020B0400000000000000" pitchFamily="50" charset="-128"/>
                            </a:rPr>
                            <a:t>92.838 913</a:t>
                          </a:r>
                        </a:p>
                      </a:txBody>
                      <a:tcPr marL="6350" marR="6350" marT="635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83351516"/>
                      </a:ext>
                    </a:extLst>
                  </a:tr>
                  <a:tr h="360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300" kern="100" dirty="0">
                              <a:effectLst/>
                              <a:latin typeface="+mn-ea"/>
                              <a:ea typeface="+mn-ea"/>
                              <a:cs typeface="Times New Roman" panose="02020603050405020304" pitchFamily="18" charset="0"/>
                            </a:rPr>
                            <a:t>TS</a:t>
                          </a:r>
                          <a:endParaRPr lang="ja-JP" altLang="ja-JP" sz="13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rtl="0"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24292E"/>
                              </a:solidFill>
                              <a:effectLst/>
                              <a:latin typeface="游ゴシック" panose="020B0400000000000000" pitchFamily="50" charset="-128"/>
                              <a:ea typeface="游ゴシック" panose="020B0400000000000000" pitchFamily="50" charset="-128"/>
                            </a:rPr>
                            <a:t>92.781 160</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955904204"/>
                      </a:ext>
                    </a:extLst>
                  </a:tr>
                  <a:tr h="360000">
                    <a:tc>
                      <a:txBody>
                        <a:bodyPr/>
                        <a:lstStyle/>
                        <a:p>
                          <a:pPr algn="ctr"/>
                          <a:r>
                            <a:rPr lang="en-US" altLang="ja-JP" sz="1300" kern="100" dirty="0">
                              <a:effectLst/>
                              <a:latin typeface="+mn-ea"/>
                              <a:ea typeface="+mn-ea"/>
                              <a:cs typeface="Times New Roman" panose="02020603050405020304" pitchFamily="18" charset="0"/>
                            </a:rPr>
                            <a:t>HCN</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rtl="0"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24292E"/>
                              </a:solidFill>
                              <a:effectLst/>
                              <a:latin typeface="游ゴシック" panose="020B0400000000000000" pitchFamily="50" charset="-128"/>
                              <a:ea typeface="游ゴシック" panose="020B0400000000000000" pitchFamily="50" charset="-128"/>
                            </a:rPr>
                            <a:t>92.855 833</a:t>
                          </a:r>
                        </a:p>
                      </a:txBody>
                      <a:tcPr marL="6350" marR="6350" marT="6350" marB="0" anchor="ctr">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46917534"/>
                      </a:ext>
                    </a:extLst>
                  </a:tr>
                  <a:tr h="360000">
                    <a:tc>
                      <a:txBody>
                        <a:bodyPr/>
                        <a:lstStyle/>
                        <a:p>
                          <a:endParaRPr lang="ja-JP"/>
                        </a:p>
                      </a:txBody>
                      <a:tcPr marL="68580" marR="68580" marT="0" marB="0" anchor="ctr">
                        <a:lnL>
                          <a:noFill/>
                        </a:lnL>
                        <a:lnR>
                          <a:noFill/>
                        </a:lnR>
                        <a:lnT w="12700" cap="flat" cmpd="sng" algn="ctr">
                          <a:solidFill>
                            <a:schemeClr val="tx2"/>
                          </a:solidFill>
                          <a:prstDash val="solid"/>
                          <a:round/>
                          <a:headEnd type="none" w="med" len="med"/>
                          <a:tailEnd type="none" w="med" len="med"/>
                        </a:lnT>
                        <a:lnB>
                          <a:noFill/>
                        </a:lnB>
                        <a:lnTlToBr w="12700" cmpd="sng">
                          <a:noFill/>
                          <a:prstDash val="solid"/>
                        </a:lnTlToBr>
                        <a:lnBlToTr w="12700" cmpd="sng">
                          <a:noFill/>
                          <a:prstDash val="solid"/>
                        </a:lnBlToTr>
                        <a:blipFill>
                          <a:blip r:embed="rId7"/>
                          <a:stretch>
                            <a:fillRect t="-403390" r="-166265" b="-105085"/>
                          </a:stretch>
                        </a:blipFill>
                      </a:tcPr>
                    </a:tc>
                    <a:tc>
                      <a:txBody>
                        <a:bodyPr/>
                        <a:lstStyle/>
                        <a:p>
                          <a:pPr algn="ctr" fontAlgn="ctr"/>
                          <a:r>
                            <a:rPr lang="ja-JP" altLang="en-US" sz="1300" b="0" i="0" u="none" strike="noStrike" dirty="0">
                              <a:solidFill>
                                <a:schemeClr val="bg2"/>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0.057 753</a:t>
                          </a:r>
                        </a:p>
                      </a:txBody>
                      <a:tcPr marL="6350" marR="6350" marT="6350" marB="0" anchor="ctr">
                        <a:lnL>
                          <a:noFill/>
                        </a:lnL>
                        <a:lnR>
                          <a:noFill/>
                        </a:lnR>
                        <a:lnT w="12700" cap="flat" cmpd="sng" algn="ctr">
                          <a:solidFill>
                            <a:schemeClr val="tx2"/>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721491897"/>
                      </a:ext>
                    </a:extLst>
                  </a:tr>
                  <a:tr h="360000">
                    <a:tc>
                      <a:txBody>
                        <a:bodyPr/>
                        <a:lstStyle/>
                        <a:p>
                          <a:endParaRPr lang="ja-JP"/>
                        </a:p>
                      </a:txBody>
                      <a:tcPr marL="68580" marR="68580" marT="0" marB="0" anchor="ct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7"/>
                          <a:stretch>
                            <a:fillRect t="-503390" r="-166265" b="-5085"/>
                          </a:stretch>
                        </a:blip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0.016 920</a:t>
                          </a:r>
                        </a:p>
                      </a:txBody>
                      <a:tcPr marL="6350" marR="6350" marT="6350" marB="0" anchor="ct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182692128"/>
                      </a:ext>
                    </a:extLst>
                  </a:tr>
                </a:tbl>
              </a:graphicData>
            </a:graphic>
          </p:graphicFrame>
        </mc:Fallback>
      </mc:AlternateContent>
      <p:cxnSp>
        <p:nvCxnSpPr>
          <p:cNvPr id="5" name="直線コネクタ 4">
            <a:extLst>
              <a:ext uri="{FF2B5EF4-FFF2-40B4-BE49-F238E27FC236}">
                <a16:creationId xmlns:a16="http://schemas.microsoft.com/office/drawing/2014/main" id="{CBF04410-521E-3CA5-96D8-F60F4BCDC783}"/>
              </a:ext>
            </a:extLst>
          </p:cNvPr>
          <p:cNvCxnSpPr/>
          <p:nvPr/>
        </p:nvCxnSpPr>
        <p:spPr>
          <a:xfrm>
            <a:off x="4099036" y="3279230"/>
            <a:ext cx="4032000" cy="0"/>
          </a:xfrm>
          <a:prstGeom prst="line">
            <a:avLst/>
          </a:prstGeom>
          <a:ln w="28575">
            <a:solidFill>
              <a:schemeClr val="accent4"/>
            </a:solidFill>
            <a:prstDash val="sysDash"/>
          </a:ln>
        </p:spPr>
        <p:style>
          <a:lnRef idx="1">
            <a:schemeClr val="accent1"/>
          </a:lnRef>
          <a:fillRef idx="0">
            <a:schemeClr val="accent1"/>
          </a:fillRef>
          <a:effectRef idx="0">
            <a:schemeClr val="accent1"/>
          </a:effectRef>
          <a:fontRef idx="minor">
            <a:schemeClr val="tx1"/>
          </a:fontRef>
        </p:style>
      </p:cxnSp>
      <p:pic>
        <p:nvPicPr>
          <p:cNvPr id="17" name="図 16" descr="グラフ&#10;&#10;中程度の精度で自動的に生成された説明">
            <a:extLst>
              <a:ext uri="{FF2B5EF4-FFF2-40B4-BE49-F238E27FC236}">
                <a16:creationId xmlns:a16="http://schemas.microsoft.com/office/drawing/2014/main" id="{D6744DD1-B41B-C175-06C6-8312565DC901}"/>
              </a:ext>
            </a:extLst>
          </p:cNvPr>
          <p:cNvPicPr>
            <a:picLocks noChangeAspect="1"/>
          </p:cNvPicPr>
          <p:nvPr/>
        </p:nvPicPr>
        <p:blipFill>
          <a:blip r:embed="rId8">
            <a:clrChange>
              <a:clrFrom>
                <a:srgbClr val="8080CC"/>
              </a:clrFrom>
              <a:clrTo>
                <a:srgbClr val="8080CC">
                  <a:alpha val="0"/>
                </a:srgbClr>
              </a:clrTo>
            </a:clrChange>
          </a:blip>
          <a:stretch>
            <a:fillRect/>
          </a:stretch>
        </p:blipFill>
        <p:spPr>
          <a:xfrm>
            <a:off x="5525311" y="342"/>
            <a:ext cx="1800000" cy="1001205"/>
          </a:xfrm>
          <a:prstGeom prst="rect">
            <a:avLst/>
          </a:prstGeom>
        </p:spPr>
      </p:pic>
      <mc:AlternateContent xmlns:mc="http://schemas.openxmlformats.org/markup-compatibility/2006" xmlns:a14="http://schemas.microsoft.com/office/drawing/2010/main">
        <mc:Choice Requires="a14">
          <p:sp>
            <p:nvSpPr>
              <p:cNvPr id="9" name="テキスト ボックス 8">
                <a:extLst>
                  <a:ext uri="{FF2B5EF4-FFF2-40B4-BE49-F238E27FC236}">
                    <a16:creationId xmlns:a16="http://schemas.microsoft.com/office/drawing/2014/main" id="{D5900096-E1DA-E65F-2513-771EA096A9D0}"/>
                  </a:ext>
                </a:extLst>
              </p:cNvPr>
              <p:cNvSpPr txBox="1"/>
              <p:nvPr/>
            </p:nvSpPr>
            <p:spPr>
              <a:xfrm>
                <a:off x="6418825" y="2167613"/>
                <a:ext cx="435233"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altLang="ja-JP" sz="1800" b="0" i="1" dirty="0" smtClean="0">
                              <a:latin typeface="Cambria Math" panose="02040503050406030204" pitchFamily="18" charset="0"/>
                              <a:ea typeface="Cambria Math" panose="02040503050406030204" pitchFamily="18" charset="0"/>
                            </a:rPr>
                          </m:ctrlPr>
                        </m:sSubPr>
                        <m:e>
                          <m:r>
                            <a:rPr lang="en-US" altLang="ja-JP" sz="1800" b="0" i="1" dirty="0" smtClean="0">
                              <a:latin typeface="Cambria Math" panose="02040503050406030204" pitchFamily="18" charset="0"/>
                              <a:ea typeface="Cambria Math" panose="02040503050406030204" pitchFamily="18" charset="0"/>
                            </a:rPr>
                            <m:t>𝐸</m:t>
                          </m:r>
                        </m:e>
                        <m:sub>
                          <m:r>
                            <a:rPr lang="en-US" altLang="ja-JP" sz="1800" b="0" i="1" dirty="0" smtClean="0">
                              <a:latin typeface="Cambria Math" panose="02040503050406030204" pitchFamily="18" charset="0"/>
                              <a:ea typeface="Cambria Math" panose="02040503050406030204" pitchFamily="18" charset="0"/>
                            </a:rPr>
                            <m:t>𝑎</m:t>
                          </m:r>
                        </m:sub>
                      </m:sSub>
                    </m:oMath>
                  </m:oMathPara>
                </a14:m>
                <a:endParaRPr lang="ja-JP" altLang="en-US" dirty="0"/>
              </a:p>
            </p:txBody>
          </p:sp>
        </mc:Choice>
        <mc:Fallback xmlns="">
          <p:sp>
            <p:nvSpPr>
              <p:cNvPr id="9" name="テキスト ボックス 8">
                <a:extLst>
                  <a:ext uri="{FF2B5EF4-FFF2-40B4-BE49-F238E27FC236}">
                    <a16:creationId xmlns:a16="http://schemas.microsoft.com/office/drawing/2014/main" id="{D5900096-E1DA-E65F-2513-771EA096A9D0}"/>
                  </a:ext>
                </a:extLst>
              </p:cNvPr>
              <p:cNvSpPr txBox="1">
                <a:spLocks noRot="1" noChangeAspect="1" noMove="1" noResize="1" noEditPoints="1" noAdjustHandles="1" noChangeArrowheads="1" noChangeShapeType="1" noTextEdit="1"/>
              </p:cNvSpPr>
              <p:nvPr/>
            </p:nvSpPr>
            <p:spPr>
              <a:xfrm>
                <a:off x="6418825" y="2167613"/>
                <a:ext cx="435233" cy="369332"/>
              </a:xfrm>
              <a:prstGeom prst="rect">
                <a:avLst/>
              </a:prstGeom>
              <a:blipFill>
                <a:blip r:embed="rId9"/>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0" name="テキスト ボックス 9">
                <a:extLst>
                  <a:ext uri="{FF2B5EF4-FFF2-40B4-BE49-F238E27FC236}">
                    <a16:creationId xmlns:a16="http://schemas.microsoft.com/office/drawing/2014/main" id="{E2139C81-1964-02D3-B4ED-0FE71280B649}"/>
                  </a:ext>
                </a:extLst>
              </p:cNvPr>
              <p:cNvSpPr txBox="1"/>
              <p:nvPr/>
            </p:nvSpPr>
            <p:spPr>
              <a:xfrm>
                <a:off x="8176851" y="3310764"/>
                <a:ext cx="435233"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n-US" altLang="ja-JP" sz="1800" b="0" i="0" dirty="0" smtClean="0">
                          <a:latin typeface="Cambria Math" panose="02040503050406030204" pitchFamily="18" charset="0"/>
                          <a:ea typeface="Cambria Math" panose="02040503050406030204" pitchFamily="18" charset="0"/>
                        </a:rPr>
                        <m:t>Δ</m:t>
                      </m:r>
                      <m:r>
                        <a:rPr lang="en-US" altLang="ja-JP" sz="1800" b="0" i="1" dirty="0" smtClean="0">
                          <a:latin typeface="Cambria Math" panose="02040503050406030204" pitchFamily="18" charset="0"/>
                          <a:ea typeface="Cambria Math" panose="02040503050406030204" pitchFamily="18" charset="0"/>
                        </a:rPr>
                        <m:t>𝐻</m:t>
                      </m:r>
                    </m:oMath>
                  </m:oMathPara>
                </a14:m>
                <a:endParaRPr lang="ja-JP" altLang="en-US" i="1" dirty="0"/>
              </a:p>
            </p:txBody>
          </p:sp>
        </mc:Choice>
        <mc:Fallback xmlns="">
          <p:sp>
            <p:nvSpPr>
              <p:cNvPr id="10" name="テキスト ボックス 9">
                <a:extLst>
                  <a:ext uri="{FF2B5EF4-FFF2-40B4-BE49-F238E27FC236}">
                    <a16:creationId xmlns:a16="http://schemas.microsoft.com/office/drawing/2014/main" id="{E2139C81-1964-02D3-B4ED-0FE71280B649}"/>
                  </a:ext>
                </a:extLst>
              </p:cNvPr>
              <p:cNvSpPr txBox="1">
                <a:spLocks noRot="1" noChangeAspect="1" noMove="1" noResize="1" noEditPoints="1" noAdjustHandles="1" noChangeArrowheads="1" noChangeShapeType="1" noTextEdit="1"/>
              </p:cNvSpPr>
              <p:nvPr/>
            </p:nvSpPr>
            <p:spPr>
              <a:xfrm>
                <a:off x="8176851" y="3310764"/>
                <a:ext cx="435233" cy="369332"/>
              </a:xfrm>
              <a:prstGeom prst="rect">
                <a:avLst/>
              </a:prstGeom>
              <a:blipFill>
                <a:blip r:embed="rId10"/>
                <a:stretch>
                  <a:fillRect r="-11111"/>
                </a:stretch>
              </a:blipFill>
            </p:spPr>
            <p:txBody>
              <a:bodyPr/>
              <a:lstStyle/>
              <a:p>
                <a:r>
                  <a:rPr lang="ja-JP" altLang="en-US">
                    <a:noFill/>
                  </a:rPr>
                  <a:t> </a:t>
                </a:r>
              </a:p>
            </p:txBody>
          </p:sp>
        </mc:Fallback>
      </mc:AlternateContent>
      <p:sp>
        <p:nvSpPr>
          <p:cNvPr id="14" name="正方形/長方形 13">
            <a:extLst>
              <a:ext uri="{FF2B5EF4-FFF2-40B4-BE49-F238E27FC236}">
                <a16:creationId xmlns:a16="http://schemas.microsoft.com/office/drawing/2014/main" id="{F77570B5-F12D-AC59-96A4-C5EC9014367D}"/>
              </a:ext>
            </a:extLst>
          </p:cNvPr>
          <p:cNvSpPr/>
          <p:nvPr/>
        </p:nvSpPr>
        <p:spPr>
          <a:xfrm>
            <a:off x="1536970" y="2827506"/>
            <a:ext cx="1630360" cy="1798462"/>
          </a:xfrm>
          <a:prstGeom prst="rect">
            <a:avLst/>
          </a:prstGeom>
          <a:solidFill>
            <a:schemeClr val="accent4">
              <a:lumMod val="40000"/>
              <a:lumOff val="6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solidFill>
                  <a:schemeClr val="accent4"/>
                </a:solidFill>
              </a:rPr>
              <a:t>計算してみよう</a:t>
            </a:r>
          </a:p>
        </p:txBody>
      </p:sp>
    </p:spTree>
    <p:extLst>
      <p:ext uri="{BB962C8B-B14F-4D97-AF65-F5344CB8AC3E}">
        <p14:creationId xmlns:p14="http://schemas.microsoft.com/office/powerpoint/2010/main" val="1516761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74858A-672B-D82F-D4F6-CA5C189234FA}"/>
            </a:ext>
          </a:extLst>
        </p:cNvPr>
        <p:cNvGrpSpPr/>
        <p:nvPr/>
      </p:nvGrpSpPr>
      <p:grpSpPr>
        <a:xfrm>
          <a:off x="0" y="0"/>
          <a:ext cx="0" cy="0"/>
          <a:chOff x="0" y="0"/>
          <a:chExt cx="0" cy="0"/>
        </a:xfrm>
      </p:grpSpPr>
      <p:pic>
        <p:nvPicPr>
          <p:cNvPr id="9" name="コンテンツ プレースホルダー 8" descr="グラフ, 折れ線グラフ&#10;&#10;自動的に生成された説明">
            <a:extLst>
              <a:ext uri="{FF2B5EF4-FFF2-40B4-BE49-F238E27FC236}">
                <a16:creationId xmlns:a16="http://schemas.microsoft.com/office/drawing/2014/main" id="{0D1A5ED5-9FB2-C9B9-1662-BD0B6CA070BA}"/>
              </a:ext>
            </a:extLst>
          </p:cNvPr>
          <p:cNvPicPr>
            <a:picLocks noGrp="1" noChangeAspect="1"/>
          </p:cNvPicPr>
          <p:nvPr>
            <p:ph idx="14"/>
          </p:nvPr>
        </p:nvPicPr>
        <p:blipFill>
          <a:blip r:embed="rId2"/>
          <a:stretch>
            <a:fillRect/>
          </a:stretch>
        </p:blipFill>
        <p:spPr>
          <a:xfrm>
            <a:off x="3203575" y="968627"/>
            <a:ext cx="5472113" cy="3206246"/>
          </a:xfrm>
        </p:spPr>
      </p:pic>
      <p:sp>
        <p:nvSpPr>
          <p:cNvPr id="5" name="コンテンツ プレースホルダー 4">
            <a:extLst>
              <a:ext uri="{FF2B5EF4-FFF2-40B4-BE49-F238E27FC236}">
                <a16:creationId xmlns:a16="http://schemas.microsoft.com/office/drawing/2014/main" id="{86B1F2E5-2812-1A76-E6E2-76246AAF297D}"/>
              </a:ext>
            </a:extLst>
          </p:cNvPr>
          <p:cNvSpPr>
            <a:spLocks noGrp="1"/>
          </p:cNvSpPr>
          <p:nvPr>
            <p:ph idx="1"/>
          </p:nvPr>
        </p:nvSpPr>
        <p:spPr>
          <a:xfrm>
            <a:off x="468000" y="843750"/>
            <a:ext cx="2736000" cy="3610847"/>
          </a:xfrm>
        </p:spPr>
        <p:txBody>
          <a:bodyPr/>
          <a:lstStyle/>
          <a:p>
            <a:r>
              <a:rPr lang="en-US" altLang="ja-JP" dirty="0"/>
              <a:t>NH</a:t>
            </a:r>
            <a:r>
              <a:rPr lang="ja-JP" altLang="en-US" dirty="0"/>
              <a:t>₃の</a:t>
            </a:r>
            <a:r>
              <a:rPr lang="en-US" altLang="ja-JP" dirty="0"/>
              <a:t>Walden</a:t>
            </a:r>
            <a:r>
              <a:rPr lang="ja-JP" altLang="en-US" dirty="0"/>
              <a:t>反転を例に</a:t>
            </a:r>
            <a:r>
              <a:rPr lang="en-US" altLang="ja-JP" dirty="0"/>
              <a:t>IRC</a:t>
            </a:r>
            <a:r>
              <a:rPr lang="ja-JP" altLang="en-US" dirty="0"/>
              <a:t>計算を練習しよう</a:t>
            </a:r>
            <a:r>
              <a:rPr lang="en-US" altLang="ja-JP" dirty="0"/>
              <a:t>. NH</a:t>
            </a:r>
            <a:r>
              <a:rPr lang="ja-JP" altLang="en-US" dirty="0"/>
              <a:t>₃は平面構造が遷移状態であることが知られているので</a:t>
            </a:r>
            <a:r>
              <a:rPr lang="en-US" altLang="ja-JP" dirty="0"/>
              <a:t>, </a:t>
            </a:r>
            <a:r>
              <a:rPr lang="ja-JP" altLang="en-US" dirty="0"/>
              <a:t>平面に固定して最適化すれば反応経路に入ることができ</a:t>
            </a:r>
            <a:r>
              <a:rPr lang="en-US" altLang="ja-JP" dirty="0"/>
              <a:t>, </a:t>
            </a:r>
            <a:r>
              <a:rPr lang="ja-JP" altLang="en-US" dirty="0"/>
              <a:t>それを元にして遷移状態を用意することができる</a:t>
            </a:r>
            <a:r>
              <a:rPr lang="en-US" altLang="ja-JP" dirty="0"/>
              <a:t>.</a:t>
            </a:r>
          </a:p>
          <a:p>
            <a:r>
              <a:rPr lang="en-US" altLang="ja-JP" dirty="0"/>
              <a:t>examples/IRC/</a:t>
            </a:r>
            <a:r>
              <a:rPr lang="en-US" altLang="ja-JP" dirty="0" err="1"/>
              <a:t>Walden.gjf</a:t>
            </a:r>
            <a:r>
              <a:rPr lang="ja-JP" altLang="en-US" dirty="0"/>
              <a:t>の計算を実行せよ</a:t>
            </a:r>
            <a:r>
              <a:rPr lang="en-US" altLang="ja-JP" dirty="0"/>
              <a:t>. </a:t>
            </a:r>
            <a:r>
              <a:rPr lang="ja-JP" altLang="en-US" dirty="0"/>
              <a:t>結果の 右クリック </a:t>
            </a:r>
            <a:r>
              <a:rPr lang="en-US" altLang="ja-JP" dirty="0"/>
              <a:t>&gt; Results &gt; IRC/Path </a:t>
            </a:r>
            <a:r>
              <a:rPr lang="ja-JP" altLang="en-US" dirty="0"/>
              <a:t>から</a:t>
            </a:r>
            <a:r>
              <a:rPr lang="en-US" altLang="ja-JP" dirty="0"/>
              <a:t>, </a:t>
            </a:r>
            <a:r>
              <a:rPr lang="ja-JP" altLang="en-US" dirty="0"/>
              <a:t>反応経路を表示することができる</a:t>
            </a:r>
            <a:r>
              <a:rPr lang="en-US" altLang="ja-JP" dirty="0"/>
              <a:t>. </a:t>
            </a:r>
            <a:r>
              <a:rPr lang="ja-JP" altLang="en-US" dirty="0"/>
              <a:t>また</a:t>
            </a:r>
            <a:r>
              <a:rPr lang="en-US" altLang="ja-JP" dirty="0"/>
              <a:t>, </a:t>
            </a:r>
            <a:r>
              <a:rPr lang="ja-JP" altLang="en-US" dirty="0"/>
              <a:t>右クリック </a:t>
            </a:r>
            <a:r>
              <a:rPr lang="en-US" altLang="ja-JP" dirty="0"/>
              <a:t>&gt; File &gt; Save Movie &gt; Save Movie Frame Files</a:t>
            </a:r>
            <a:r>
              <a:rPr lang="ja-JP" altLang="en-US" dirty="0"/>
              <a:t> から全ての構造を画像で保存できる</a:t>
            </a:r>
            <a:r>
              <a:rPr lang="en-US" altLang="ja-JP" dirty="0"/>
              <a:t>.</a:t>
            </a:r>
            <a:endParaRPr lang="ja-JP" altLang="en-US" dirty="0"/>
          </a:p>
        </p:txBody>
      </p:sp>
      <p:sp>
        <p:nvSpPr>
          <p:cNvPr id="2" name="テキスト プレースホルダー 1">
            <a:extLst>
              <a:ext uri="{FF2B5EF4-FFF2-40B4-BE49-F238E27FC236}">
                <a16:creationId xmlns:a16="http://schemas.microsoft.com/office/drawing/2014/main" id="{6C7B67E2-B9CD-94F9-D968-AF5B89C50501}"/>
              </a:ext>
            </a:extLst>
          </p:cNvPr>
          <p:cNvSpPr>
            <a:spLocks noGrp="1"/>
          </p:cNvSpPr>
          <p:nvPr>
            <p:ph type="body" sz="quarter" idx="13"/>
          </p:nvPr>
        </p:nvSpPr>
        <p:spPr/>
        <p:txBody>
          <a:bodyPr/>
          <a:lstStyle/>
          <a:p>
            <a:endParaRPr lang="ja-JP" altLang="en-US"/>
          </a:p>
        </p:txBody>
      </p:sp>
      <p:sp>
        <p:nvSpPr>
          <p:cNvPr id="10" name="タイトル 9">
            <a:extLst>
              <a:ext uri="{FF2B5EF4-FFF2-40B4-BE49-F238E27FC236}">
                <a16:creationId xmlns:a16="http://schemas.microsoft.com/office/drawing/2014/main" id="{34124F0F-DE38-48D9-2796-67D67E35FED6}"/>
              </a:ext>
            </a:extLst>
          </p:cNvPr>
          <p:cNvSpPr>
            <a:spLocks noGrp="1"/>
          </p:cNvSpPr>
          <p:nvPr>
            <p:ph type="title"/>
          </p:nvPr>
        </p:nvSpPr>
        <p:spPr/>
        <p:txBody>
          <a:bodyPr/>
          <a:lstStyle/>
          <a:p>
            <a:r>
              <a:rPr lang="ja-JP" altLang="en-US" dirty="0"/>
              <a:t>演習：</a:t>
            </a:r>
            <a:r>
              <a:rPr lang="en-US" altLang="ja-JP" dirty="0"/>
              <a:t>Walden</a:t>
            </a:r>
            <a:r>
              <a:rPr lang="ja-JP" altLang="en-US" dirty="0"/>
              <a:t>反転</a:t>
            </a:r>
          </a:p>
        </p:txBody>
      </p:sp>
      <p:sp>
        <p:nvSpPr>
          <p:cNvPr id="4" name="スライド番号プレースホルダー 3">
            <a:extLst>
              <a:ext uri="{FF2B5EF4-FFF2-40B4-BE49-F238E27FC236}">
                <a16:creationId xmlns:a16="http://schemas.microsoft.com/office/drawing/2014/main" id="{90DA9408-616C-1382-850A-67817930A016}"/>
              </a:ext>
            </a:extLst>
          </p:cNvPr>
          <p:cNvSpPr>
            <a:spLocks noGrp="1"/>
          </p:cNvSpPr>
          <p:nvPr>
            <p:ph type="sldNum" sz="quarter" idx="15"/>
          </p:nvPr>
        </p:nvSpPr>
        <p:spPr/>
        <p:txBody>
          <a:bodyPr/>
          <a:lstStyle/>
          <a:p>
            <a:fld id="{44CC7441-4F6D-4D99-AEAC-28C0433C7008}" type="slidenum">
              <a:rPr lang="ja-JP" altLang="en-US" smtClean="0"/>
              <a:pPr/>
              <a:t>105</a:t>
            </a:fld>
            <a:endParaRPr lang="ja-JP" altLang="en-US"/>
          </a:p>
        </p:txBody>
      </p:sp>
      <p:pic>
        <p:nvPicPr>
          <p:cNvPr id="48" name="図 47" descr="アイコン&#10;&#10;低い精度で自動的に生成された説明">
            <a:extLst>
              <a:ext uri="{FF2B5EF4-FFF2-40B4-BE49-F238E27FC236}">
                <a16:creationId xmlns:a16="http://schemas.microsoft.com/office/drawing/2014/main" id="{EE8C393C-DA1F-0994-0D0E-5BE34D854069}"/>
              </a:ext>
            </a:extLst>
          </p:cNvPr>
          <p:cNvPicPr>
            <a:picLocks noChangeAspect="1"/>
          </p:cNvPicPr>
          <p:nvPr/>
        </p:nvPicPr>
        <p:blipFill>
          <a:blip r:embed="rId3">
            <a:clrChange>
              <a:clrFrom>
                <a:srgbClr val="00FF00"/>
              </a:clrFrom>
              <a:clrTo>
                <a:srgbClr val="00FF00">
                  <a:alpha val="0"/>
                </a:srgbClr>
              </a:clrTo>
            </a:clrChange>
          </a:blip>
          <a:stretch>
            <a:fillRect/>
          </a:stretch>
        </p:blipFill>
        <p:spPr>
          <a:xfrm>
            <a:off x="3662680" y="2266298"/>
            <a:ext cx="1440000" cy="800964"/>
          </a:xfrm>
          <a:prstGeom prst="rect">
            <a:avLst/>
          </a:prstGeom>
        </p:spPr>
      </p:pic>
      <p:pic>
        <p:nvPicPr>
          <p:cNvPr id="50" name="図 49" descr="ボール, 挿絵 が含まれている画像&#10;&#10;自動的に生成された説明">
            <a:extLst>
              <a:ext uri="{FF2B5EF4-FFF2-40B4-BE49-F238E27FC236}">
                <a16:creationId xmlns:a16="http://schemas.microsoft.com/office/drawing/2014/main" id="{5F506EA6-1450-BA3B-718D-6BB6DB818200}"/>
              </a:ext>
            </a:extLst>
          </p:cNvPr>
          <p:cNvPicPr>
            <a:picLocks noChangeAspect="1"/>
          </p:cNvPicPr>
          <p:nvPr/>
        </p:nvPicPr>
        <p:blipFill>
          <a:blip r:embed="rId4">
            <a:clrChange>
              <a:clrFrom>
                <a:srgbClr val="00FF00"/>
              </a:clrFrom>
              <a:clrTo>
                <a:srgbClr val="00FF00">
                  <a:alpha val="0"/>
                </a:srgbClr>
              </a:clrTo>
            </a:clrChange>
          </a:blip>
          <a:stretch>
            <a:fillRect/>
          </a:stretch>
        </p:blipFill>
        <p:spPr>
          <a:xfrm>
            <a:off x="4555024" y="2266298"/>
            <a:ext cx="1440000" cy="800964"/>
          </a:xfrm>
          <a:prstGeom prst="rect">
            <a:avLst/>
          </a:prstGeom>
        </p:spPr>
      </p:pic>
      <p:pic>
        <p:nvPicPr>
          <p:cNvPr id="52" name="図 51" descr="アイコン&#10;&#10;自動的に生成された説明">
            <a:extLst>
              <a:ext uri="{FF2B5EF4-FFF2-40B4-BE49-F238E27FC236}">
                <a16:creationId xmlns:a16="http://schemas.microsoft.com/office/drawing/2014/main" id="{B584A3A6-2B5A-9AD3-041B-B9C21585C6A1}"/>
              </a:ext>
            </a:extLst>
          </p:cNvPr>
          <p:cNvPicPr>
            <a:picLocks noChangeAspect="1"/>
          </p:cNvPicPr>
          <p:nvPr/>
        </p:nvPicPr>
        <p:blipFill>
          <a:blip r:embed="rId5">
            <a:clrChange>
              <a:clrFrom>
                <a:srgbClr val="00FF00"/>
              </a:clrFrom>
              <a:clrTo>
                <a:srgbClr val="00FF00">
                  <a:alpha val="0"/>
                </a:srgbClr>
              </a:clrTo>
            </a:clrChange>
          </a:blip>
          <a:stretch>
            <a:fillRect/>
          </a:stretch>
        </p:blipFill>
        <p:spPr>
          <a:xfrm>
            <a:off x="5447368" y="2266298"/>
            <a:ext cx="1440000" cy="800964"/>
          </a:xfrm>
          <a:prstGeom prst="rect">
            <a:avLst/>
          </a:prstGeom>
        </p:spPr>
      </p:pic>
      <p:pic>
        <p:nvPicPr>
          <p:cNvPr id="53" name="図 52" descr="アイコン&#10;&#10;低い精度で自動的に生成された説明">
            <a:extLst>
              <a:ext uri="{FF2B5EF4-FFF2-40B4-BE49-F238E27FC236}">
                <a16:creationId xmlns:a16="http://schemas.microsoft.com/office/drawing/2014/main" id="{D7351C1C-6B4D-BE32-8828-F9FA9E452B5E}"/>
              </a:ext>
            </a:extLst>
          </p:cNvPr>
          <p:cNvPicPr>
            <a:picLocks noChangeAspect="1"/>
          </p:cNvPicPr>
          <p:nvPr/>
        </p:nvPicPr>
        <p:blipFill>
          <a:blip r:embed="rId3">
            <a:clrChange>
              <a:clrFrom>
                <a:srgbClr val="00FF00"/>
              </a:clrFrom>
              <a:clrTo>
                <a:srgbClr val="00FF00">
                  <a:alpha val="0"/>
                </a:srgbClr>
              </a:clrTo>
            </a:clrChange>
          </a:blip>
          <a:stretch>
            <a:fillRect/>
          </a:stretch>
        </p:blipFill>
        <p:spPr>
          <a:xfrm flipV="1">
            <a:off x="6339712" y="2266298"/>
            <a:ext cx="1440000" cy="800964"/>
          </a:xfrm>
          <a:prstGeom prst="rect">
            <a:avLst/>
          </a:prstGeom>
        </p:spPr>
      </p:pic>
      <p:pic>
        <p:nvPicPr>
          <p:cNvPr id="54" name="図 53" descr="ボール, 挿絵 が含まれている画像&#10;&#10;自動的に生成された説明">
            <a:extLst>
              <a:ext uri="{FF2B5EF4-FFF2-40B4-BE49-F238E27FC236}">
                <a16:creationId xmlns:a16="http://schemas.microsoft.com/office/drawing/2014/main" id="{90932296-CFBB-69BF-2F3D-3CC331B5EBD5}"/>
              </a:ext>
            </a:extLst>
          </p:cNvPr>
          <p:cNvPicPr>
            <a:picLocks noChangeAspect="1"/>
          </p:cNvPicPr>
          <p:nvPr/>
        </p:nvPicPr>
        <p:blipFill>
          <a:blip r:embed="rId4">
            <a:clrChange>
              <a:clrFrom>
                <a:srgbClr val="00FF00"/>
              </a:clrFrom>
              <a:clrTo>
                <a:srgbClr val="00FF00">
                  <a:alpha val="0"/>
                </a:srgbClr>
              </a:clrTo>
            </a:clrChange>
          </a:blip>
          <a:stretch>
            <a:fillRect/>
          </a:stretch>
        </p:blipFill>
        <p:spPr>
          <a:xfrm flipV="1">
            <a:off x="7232058" y="2266298"/>
            <a:ext cx="1440000" cy="800964"/>
          </a:xfrm>
          <a:prstGeom prst="rect">
            <a:avLst/>
          </a:prstGeom>
        </p:spPr>
      </p:pic>
      <p:sp>
        <p:nvSpPr>
          <p:cNvPr id="20" name="円弧 19">
            <a:extLst>
              <a:ext uri="{FF2B5EF4-FFF2-40B4-BE49-F238E27FC236}">
                <a16:creationId xmlns:a16="http://schemas.microsoft.com/office/drawing/2014/main" id="{D1FA4CD9-28A9-6ADB-C6B3-A008923D4920}"/>
              </a:ext>
            </a:extLst>
          </p:cNvPr>
          <p:cNvSpPr/>
          <p:nvPr/>
        </p:nvSpPr>
        <p:spPr>
          <a:xfrm rot="16200000">
            <a:off x="5717368" y="1190252"/>
            <a:ext cx="900000" cy="1044000"/>
          </a:xfrm>
          <a:prstGeom prst="arc">
            <a:avLst>
              <a:gd name="adj1" fmla="val 17601399"/>
              <a:gd name="adj2" fmla="val 3990895"/>
            </a:avLst>
          </a:prstGeom>
          <a:ln w="38100">
            <a:solidFill>
              <a:schemeClr val="accent4"/>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Tree>
    <p:extLst>
      <p:ext uri="{BB962C8B-B14F-4D97-AF65-F5344CB8AC3E}">
        <p14:creationId xmlns:p14="http://schemas.microsoft.com/office/powerpoint/2010/main" val="377574160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コンテンツ プレースホルダー 24" descr="グラフ, 折れ線グラフ&#10;&#10;自動的に生成された説明">
            <a:extLst>
              <a:ext uri="{FF2B5EF4-FFF2-40B4-BE49-F238E27FC236}">
                <a16:creationId xmlns:a16="http://schemas.microsoft.com/office/drawing/2014/main" id="{D8C24C6B-D7F0-174D-7326-C669813F2D89}"/>
              </a:ext>
            </a:extLst>
          </p:cNvPr>
          <p:cNvPicPr>
            <a:picLocks noGrp="1" noChangeAspect="1"/>
          </p:cNvPicPr>
          <p:nvPr>
            <p:ph idx="14"/>
          </p:nvPr>
        </p:nvPicPr>
        <p:blipFill>
          <a:blip r:embed="rId3"/>
          <a:stretch>
            <a:fillRect/>
          </a:stretch>
        </p:blipFill>
        <p:spPr>
          <a:xfrm>
            <a:off x="3203887" y="963362"/>
            <a:ext cx="5472113" cy="3216775"/>
          </a:xfrm>
        </p:spPr>
      </p:pic>
      <mc:AlternateContent xmlns:mc="http://schemas.openxmlformats.org/markup-compatibility/2006" xmlns:a14="http://schemas.microsoft.com/office/drawing/2010/main">
        <mc:Choice Requires="a14">
          <p:sp>
            <p:nvSpPr>
              <p:cNvPr id="4" name="コンテンツ プレースホルダー 3">
                <a:extLst>
                  <a:ext uri="{FF2B5EF4-FFF2-40B4-BE49-F238E27FC236}">
                    <a16:creationId xmlns:a16="http://schemas.microsoft.com/office/drawing/2014/main" id="{3FE4766F-3C68-27D6-395F-4233E5EBD2B5}"/>
                  </a:ext>
                </a:extLst>
              </p:cNvPr>
              <p:cNvSpPr>
                <a:spLocks noGrp="1"/>
              </p:cNvSpPr>
              <p:nvPr>
                <p:ph idx="1"/>
              </p:nvPr>
            </p:nvSpPr>
            <p:spPr>
              <a:xfrm>
                <a:off x="468000" y="843750"/>
                <a:ext cx="2736000" cy="3613925"/>
              </a:xfrm>
            </p:spPr>
            <p:txBody>
              <a:bodyPr/>
              <a:lstStyle/>
              <a:p>
                <a:r>
                  <a:rPr kumimoji="1" lang="ja-JP" altLang="en-US" dirty="0"/>
                  <a:t>次の</a:t>
                </a:r>
                <a:r>
                  <a:rPr kumimoji="1" lang="en-US" altLang="ja-JP" dirty="0"/>
                  <a:t>S</a:t>
                </a:r>
                <a:r>
                  <a:rPr kumimoji="1" lang="en-US" altLang="ja-JP" baseline="-25000" dirty="0"/>
                  <a:t>N</a:t>
                </a:r>
                <a:r>
                  <a:rPr kumimoji="1" lang="en-US" altLang="ja-JP" dirty="0"/>
                  <a:t>2</a:t>
                </a:r>
                <a:r>
                  <a:rPr kumimoji="1" lang="ja-JP" altLang="en-US" dirty="0"/>
                  <a:t>反応</a:t>
                </a:r>
                <a:r>
                  <a:rPr kumimoji="1" lang="en-US" altLang="ja-JP" baseline="30000" dirty="0"/>
                  <a:t>※</a:t>
                </a:r>
              </a:p>
              <a:p>
                <a:pPr/>
                <a14:m>
                  <m:oMathPara xmlns:m="http://schemas.openxmlformats.org/officeDocument/2006/math">
                    <m:oMathParaPr>
                      <m:jc m:val="centerGroup"/>
                    </m:oMathParaPr>
                    <m:oMath xmlns:m="http://schemas.openxmlformats.org/officeDocument/2006/math">
                      <m:r>
                        <m:rPr>
                          <m:sty m:val="p"/>
                        </m:rPr>
                        <a:rPr lang="en-US" altLang="ja-JP">
                          <a:latin typeface="Cambria Math" panose="02040503050406030204" pitchFamily="18" charset="0"/>
                        </a:rPr>
                        <m:t>ClC</m:t>
                      </m:r>
                      <m:sSub>
                        <m:sSubPr>
                          <m:ctrlPr>
                            <a:rPr lang="en-US" altLang="ja-JP" i="1">
                              <a:latin typeface="Cambria Math" panose="02040503050406030204" pitchFamily="18" charset="0"/>
                            </a:rPr>
                          </m:ctrlPr>
                        </m:sSubPr>
                        <m:e>
                          <m:r>
                            <m:rPr>
                              <m:sty m:val="p"/>
                            </m:rPr>
                            <a:rPr lang="en-US" altLang="ja-JP">
                              <a:latin typeface="Cambria Math" panose="02040503050406030204" pitchFamily="18" charset="0"/>
                            </a:rPr>
                            <m:t>H</m:t>
                          </m:r>
                        </m:e>
                        <m:sub>
                          <m:r>
                            <a:rPr lang="en-US" altLang="ja-JP">
                              <a:latin typeface="Cambria Math" panose="02040503050406030204" pitchFamily="18" charset="0"/>
                            </a:rPr>
                            <m:t>3</m:t>
                          </m:r>
                        </m:sub>
                      </m:sSub>
                      <m:r>
                        <a:rPr lang="en-US" altLang="ja-JP" b="0" i="1" smtClean="0">
                          <a:latin typeface="Cambria Math" panose="02040503050406030204" pitchFamily="18" charset="0"/>
                        </a:rPr>
                        <m:t>+</m:t>
                      </m:r>
                      <m:sSup>
                        <m:sSupPr>
                          <m:ctrlPr>
                            <a:rPr lang="en-US" altLang="ja-JP" b="0" i="1" smtClean="0">
                              <a:latin typeface="Cambria Math" panose="02040503050406030204" pitchFamily="18" charset="0"/>
                            </a:rPr>
                          </m:ctrlPr>
                        </m:sSupPr>
                        <m:e>
                          <m:r>
                            <m:rPr>
                              <m:sty m:val="p"/>
                            </m:rPr>
                            <a:rPr lang="en-US" altLang="ja-JP">
                              <a:latin typeface="Cambria Math" panose="02040503050406030204" pitchFamily="18" charset="0"/>
                            </a:rPr>
                            <m:t>Br</m:t>
                          </m:r>
                        </m:e>
                        <m:sup>
                          <m:r>
                            <a:rPr lang="en-US" altLang="ja-JP" b="0" i="0" smtClean="0">
                              <a:latin typeface="Cambria Math" panose="02040503050406030204" pitchFamily="18" charset="0"/>
                            </a:rPr>
                            <m:t>−</m:t>
                          </m:r>
                        </m:sup>
                      </m:sSup>
                      <m:r>
                        <a:rPr lang="en-US" altLang="ja-JP" b="0" i="1" smtClean="0">
                          <a:latin typeface="Cambria Math" panose="02040503050406030204" pitchFamily="18" charset="0"/>
                        </a:rPr>
                        <m:t>→</m:t>
                      </m:r>
                      <m:r>
                        <m:rPr>
                          <m:sty m:val="p"/>
                        </m:rPr>
                        <a:rPr kumimoji="1" lang="en-US" altLang="ja-JP" b="0" i="0" smtClean="0">
                          <a:latin typeface="Cambria Math" panose="02040503050406030204" pitchFamily="18" charset="0"/>
                        </a:rPr>
                        <m:t>C</m:t>
                      </m:r>
                      <m:sSup>
                        <m:sSupPr>
                          <m:ctrlPr>
                            <a:rPr kumimoji="1" lang="en-US" altLang="ja-JP" b="0" i="1" smtClean="0">
                              <a:latin typeface="Cambria Math" panose="02040503050406030204" pitchFamily="18" charset="0"/>
                            </a:rPr>
                          </m:ctrlPr>
                        </m:sSupPr>
                        <m:e>
                          <m:r>
                            <m:rPr>
                              <m:sty m:val="p"/>
                            </m:rPr>
                            <a:rPr kumimoji="1" lang="en-US" altLang="ja-JP" b="0" i="0" smtClean="0">
                              <a:latin typeface="Cambria Math" panose="02040503050406030204" pitchFamily="18" charset="0"/>
                            </a:rPr>
                            <m:t>l</m:t>
                          </m:r>
                        </m:e>
                        <m:sup>
                          <m:r>
                            <a:rPr kumimoji="1" lang="en-US" altLang="ja-JP" b="0" i="0" smtClean="0">
                              <a:latin typeface="Cambria Math" panose="02040503050406030204" pitchFamily="18" charset="0"/>
                            </a:rPr>
                            <m:t>−</m:t>
                          </m:r>
                        </m:sup>
                      </m:sSup>
                      <m:r>
                        <a:rPr kumimoji="1" lang="en-US" altLang="ja-JP" b="0" i="0" smtClean="0">
                          <a:latin typeface="Cambria Math" panose="02040503050406030204" pitchFamily="18" charset="0"/>
                        </a:rPr>
                        <m:t>+</m:t>
                      </m:r>
                      <m:r>
                        <m:rPr>
                          <m:sty m:val="p"/>
                        </m:rPr>
                        <a:rPr kumimoji="1" lang="en-US" altLang="ja-JP" b="0" i="0" smtClean="0">
                          <a:latin typeface="Cambria Math" panose="02040503050406030204" pitchFamily="18" charset="0"/>
                        </a:rPr>
                        <m:t>C</m:t>
                      </m:r>
                      <m:sSub>
                        <m:sSubPr>
                          <m:ctrlPr>
                            <a:rPr kumimoji="1" lang="en-US" altLang="ja-JP" b="0" i="1" smtClean="0">
                              <a:latin typeface="Cambria Math" panose="02040503050406030204" pitchFamily="18" charset="0"/>
                            </a:rPr>
                          </m:ctrlPr>
                        </m:sSubPr>
                        <m:e>
                          <m:r>
                            <m:rPr>
                              <m:sty m:val="p"/>
                            </m:rPr>
                            <a:rPr kumimoji="1" lang="en-US" altLang="ja-JP" b="0" i="0" smtClean="0">
                              <a:latin typeface="Cambria Math" panose="02040503050406030204" pitchFamily="18" charset="0"/>
                            </a:rPr>
                            <m:t>H</m:t>
                          </m:r>
                        </m:e>
                        <m:sub>
                          <m:r>
                            <a:rPr kumimoji="1" lang="en-US" altLang="ja-JP" b="0" i="0" smtClean="0">
                              <a:latin typeface="Cambria Math" panose="02040503050406030204" pitchFamily="18" charset="0"/>
                            </a:rPr>
                            <m:t>3</m:t>
                          </m:r>
                        </m:sub>
                      </m:sSub>
                      <m:r>
                        <m:rPr>
                          <m:sty m:val="p"/>
                        </m:rPr>
                        <a:rPr lang="en-US" altLang="ja-JP">
                          <a:latin typeface="Cambria Math" panose="02040503050406030204" pitchFamily="18" charset="0"/>
                        </a:rPr>
                        <m:t>Br</m:t>
                      </m:r>
                    </m:oMath>
                  </m:oMathPara>
                </a14:m>
                <a:endParaRPr kumimoji="1" lang="ja-JP" altLang="en-US" dirty="0"/>
              </a:p>
              <a:p>
                <a:r>
                  <a:rPr lang="ja-JP" altLang="en-US" dirty="0"/>
                  <a:t>の</a:t>
                </a:r>
                <a:r>
                  <a:rPr lang="en-US" altLang="ja-JP" dirty="0"/>
                  <a:t>TS</a:t>
                </a:r>
                <a:r>
                  <a:rPr lang="ja-JP" altLang="en-US" dirty="0"/>
                  <a:t>を見つけなさい</a:t>
                </a:r>
                <a:r>
                  <a:rPr lang="en-US" altLang="ja-JP" dirty="0"/>
                  <a:t>. </a:t>
                </a:r>
                <a:r>
                  <a:rPr lang="ja-JP" altLang="en-US" dirty="0"/>
                  <a:t>右図は</a:t>
                </a:r>
                <a:r>
                  <a:rPr lang="en-US" altLang="ja-JP" dirty="0"/>
                  <a:t>IRC</a:t>
                </a:r>
                <a:r>
                  <a:rPr lang="ja-JP" altLang="en-US" dirty="0"/>
                  <a:t>計算ではなく</a:t>
                </a:r>
                <a:r>
                  <a:rPr kumimoji="1" lang="en-US" altLang="ja-JP" dirty="0"/>
                  <a:t>Cl - C</a:t>
                </a:r>
                <a:r>
                  <a:rPr kumimoji="1" lang="ja-JP" altLang="en-US" dirty="0"/>
                  <a:t>間距離を横軸の値にそれぞれ固定し</a:t>
                </a:r>
                <a:r>
                  <a:rPr kumimoji="1" lang="en-US" altLang="ja-JP" dirty="0"/>
                  <a:t>, </a:t>
                </a:r>
                <a:r>
                  <a:rPr kumimoji="1" lang="ja-JP" altLang="en-US" dirty="0"/>
                  <a:t>最適化を行ったものであるため注意せよ</a:t>
                </a:r>
                <a:r>
                  <a:rPr kumimoji="1" lang="en-US" altLang="ja-JP" dirty="0"/>
                  <a:t>.</a:t>
                </a:r>
                <a:r>
                  <a:rPr kumimoji="1" lang="ja-JP" altLang="en-US" sz="900" dirty="0"/>
                  <a:t>（</a:t>
                </a:r>
                <a:r>
                  <a:rPr kumimoji="1" lang="en-US" altLang="ja-JP" sz="900" dirty="0"/>
                  <a:t>examples/IRC/SN2.gjf</a:t>
                </a:r>
                <a:r>
                  <a:rPr kumimoji="1" lang="ja-JP" altLang="en-US" sz="900" dirty="0"/>
                  <a:t>の一つ目のジョブ</a:t>
                </a:r>
                <a:r>
                  <a:rPr lang="ja-JP" altLang="en-US" sz="900" dirty="0"/>
                  <a:t>）</a:t>
                </a:r>
                <a:endParaRPr lang="en-US" altLang="ja-JP" sz="900" dirty="0"/>
              </a:p>
              <a:p>
                <a:r>
                  <a:rPr lang="en-US" altLang="ja-JP" dirty="0"/>
                  <a:t>GaussView6</a:t>
                </a:r>
                <a:r>
                  <a:rPr lang="ja-JP" altLang="en-US" dirty="0"/>
                  <a:t>では</a:t>
                </a:r>
                <a:r>
                  <a:rPr lang="en-US" altLang="ja-JP" dirty="0"/>
                  <a:t>Silicon Trigonal Bipyramid</a:t>
                </a:r>
                <a:r>
                  <a:rPr lang="ja-JP" altLang="en-US" dirty="0"/>
                  <a:t>を利用すれば初期構造を作ることができる</a:t>
                </a:r>
                <a:r>
                  <a:rPr lang="en-US" altLang="ja-JP" dirty="0"/>
                  <a:t>. Cl-C-Br</a:t>
                </a:r>
                <a:r>
                  <a:rPr lang="ja-JP" altLang="en-US" dirty="0"/>
                  <a:t>を直線上におき</a:t>
                </a:r>
                <a:r>
                  <a:rPr lang="en-US" altLang="ja-JP" dirty="0"/>
                  <a:t>, CH</a:t>
                </a:r>
                <a:r>
                  <a:rPr lang="ja-JP" altLang="en-US" dirty="0"/>
                  <a:t>₃を平面上に制限して最適化すれば遷移構造を見つけられる</a:t>
                </a:r>
                <a:r>
                  <a:rPr lang="en-US" altLang="ja-JP" dirty="0"/>
                  <a:t>. </a:t>
                </a:r>
                <a:r>
                  <a:rPr lang="en-US" altLang="ja-JP" dirty="0" err="1"/>
                  <a:t>Opt</a:t>
                </a:r>
                <a:r>
                  <a:rPr lang="en-US" altLang="ja-JP" dirty="0"/>
                  <a:t>=Z-matrix</a:t>
                </a:r>
                <a:r>
                  <a:rPr lang="ja-JP" altLang="en-US" dirty="0"/>
                  <a:t>で</a:t>
                </a:r>
                <a:r>
                  <a:rPr lang="en-US" altLang="ja-JP" dirty="0"/>
                  <a:t>Cl-C</a:t>
                </a:r>
                <a:r>
                  <a:rPr lang="ja-JP" altLang="en-US" dirty="0"/>
                  <a:t>長と</a:t>
                </a:r>
                <a:r>
                  <a:rPr lang="en-US" altLang="ja-JP" dirty="0"/>
                  <a:t>C-Br</a:t>
                </a:r>
                <a:r>
                  <a:rPr lang="ja-JP" altLang="en-US" dirty="0"/>
                  <a:t>長以外を制限すればよい</a:t>
                </a:r>
                <a:r>
                  <a:rPr lang="en-US" altLang="ja-JP" dirty="0"/>
                  <a:t>.</a:t>
                </a:r>
              </a:p>
            </p:txBody>
          </p:sp>
        </mc:Choice>
        <mc:Fallback xmlns="">
          <p:sp>
            <p:nvSpPr>
              <p:cNvPr id="4" name="コンテンツ プレースホルダー 3">
                <a:extLst>
                  <a:ext uri="{FF2B5EF4-FFF2-40B4-BE49-F238E27FC236}">
                    <a16:creationId xmlns:a16="http://schemas.microsoft.com/office/drawing/2014/main" id="{3FE4766F-3C68-27D6-395F-4233E5EBD2B5}"/>
                  </a:ext>
                </a:extLst>
              </p:cNvPr>
              <p:cNvSpPr>
                <a:spLocks noGrp="1" noRot="1" noChangeAspect="1" noMove="1" noResize="1" noEditPoints="1" noAdjustHandles="1" noChangeArrowheads="1" noChangeShapeType="1" noTextEdit="1"/>
              </p:cNvSpPr>
              <p:nvPr>
                <p:ph idx="1"/>
              </p:nvPr>
            </p:nvSpPr>
            <p:spPr>
              <a:xfrm>
                <a:off x="468000" y="843750"/>
                <a:ext cx="2736000" cy="3613925"/>
              </a:xfrm>
              <a:blipFill>
                <a:blip r:embed="rId4"/>
                <a:stretch>
                  <a:fillRect b="-337"/>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5" name="テキスト プレースホルダー 4">
                <a:extLst>
                  <a:ext uri="{FF2B5EF4-FFF2-40B4-BE49-F238E27FC236}">
                    <a16:creationId xmlns:a16="http://schemas.microsoft.com/office/drawing/2014/main" id="{E56D19AA-0EBF-6809-B4EC-E976D38630B3}"/>
                  </a:ext>
                </a:extLst>
              </p:cNvPr>
              <p:cNvSpPr>
                <a:spLocks noGrp="1"/>
              </p:cNvSpPr>
              <p:nvPr>
                <p:ph type="body" sz="quarter" idx="13"/>
              </p:nvPr>
            </p:nvSpPr>
            <p:spPr/>
            <p:txBody>
              <a:bodyPr anchor="b"/>
              <a:lstStyle/>
              <a:p>
                <a:r>
                  <a:rPr kumimoji="1" lang="en-US" altLang="ja-JP" dirty="0"/>
                  <a:t>※ </a:t>
                </a:r>
                <a:r>
                  <a:rPr kumimoji="1" lang="ja-JP" altLang="en-US" dirty="0"/>
                  <a:t>化学式の順番等は右図に併せているためおかしな表記になっている</a:t>
                </a:r>
                <a:r>
                  <a:rPr kumimoji="1" lang="en-US" altLang="ja-JP" dirty="0"/>
                  <a:t>. </a:t>
                </a:r>
                <a:r>
                  <a:rPr kumimoji="1" lang="ja-JP" altLang="en-US" dirty="0"/>
                  <a:t>ただし</a:t>
                </a:r>
                <a:r>
                  <a:rPr kumimoji="1" lang="en-US" altLang="ja-JP" dirty="0"/>
                  <a:t>, </a:t>
                </a:r>
                <a:r>
                  <a:rPr kumimoji="1" lang="ja-JP" altLang="en-US" dirty="0"/>
                  <a:t>電荷密度解析によれば</a:t>
                </a:r>
                <a:r>
                  <a:rPr kumimoji="1" lang="en-US" altLang="ja-JP" dirty="0"/>
                  <a:t>Cl</a:t>
                </a:r>
                <a:r>
                  <a:rPr kumimoji="1" lang="ja-JP" altLang="en-US" dirty="0"/>
                  <a:t>の電荷は</a:t>
                </a:r>
                <a:r>
                  <a:rPr kumimoji="1" lang="en-US" altLang="ja-JP" dirty="0"/>
                  <a:t>-1</a:t>
                </a:r>
                <a:r>
                  <a:rPr kumimoji="1" lang="ja-JP" altLang="en-US" dirty="0"/>
                  <a:t>だが</a:t>
                </a:r>
                <a:r>
                  <a:rPr kumimoji="1" lang="en-US" altLang="ja-JP" dirty="0"/>
                  <a:t>Br</a:t>
                </a:r>
                <a:r>
                  <a:rPr lang="ja-JP" altLang="en-US" dirty="0"/>
                  <a:t>はほぼ中性である</a:t>
                </a:r>
                <a:r>
                  <a:rPr lang="en-US" altLang="ja-JP" dirty="0"/>
                  <a:t>.</a:t>
                </a:r>
                <a:endParaRPr kumimoji="1" lang="en-US" altLang="ja-JP" dirty="0"/>
              </a:p>
              <a:p>
                <a:r>
                  <a:rPr kumimoji="1" lang="en-US" altLang="ja-JP" dirty="0"/>
                  <a:t>http://pc-chem-basics.blog.jp/archives/1479575.html</a:t>
                </a:r>
                <a:r>
                  <a:rPr kumimoji="1" lang="ja-JP" altLang="en-US" dirty="0"/>
                  <a:t> に </a:t>
                </a:r>
                <a14:m>
                  <m:oMath xmlns:m="http://schemas.openxmlformats.org/officeDocument/2006/math">
                    <m:r>
                      <m:rPr>
                        <m:sty m:val="p"/>
                      </m:rPr>
                      <a:rPr lang="en-US" altLang="ja-JP" smtClean="0">
                        <a:latin typeface="Cambria Math" panose="02040503050406030204" pitchFamily="18" charset="0"/>
                      </a:rPr>
                      <m:t>C</m:t>
                    </m:r>
                    <m:sSub>
                      <m:sSubPr>
                        <m:ctrlPr>
                          <a:rPr lang="en-US" altLang="ja-JP" i="1">
                            <a:latin typeface="Cambria Math" panose="02040503050406030204" pitchFamily="18" charset="0"/>
                          </a:rPr>
                        </m:ctrlPr>
                      </m:sSubPr>
                      <m:e>
                        <m:r>
                          <m:rPr>
                            <m:sty m:val="p"/>
                          </m:rPr>
                          <a:rPr lang="en-US" altLang="ja-JP">
                            <a:latin typeface="Cambria Math" panose="02040503050406030204" pitchFamily="18" charset="0"/>
                          </a:rPr>
                          <m:t>H</m:t>
                        </m:r>
                      </m:e>
                      <m:sub>
                        <m:r>
                          <a:rPr lang="en-US" altLang="ja-JP">
                            <a:latin typeface="Cambria Math" panose="02040503050406030204" pitchFamily="18" charset="0"/>
                          </a:rPr>
                          <m:t>3</m:t>
                        </m:r>
                      </m:sub>
                    </m:sSub>
                    <m:r>
                      <m:rPr>
                        <m:sty m:val="p"/>
                      </m:rPr>
                      <a:rPr lang="en-US" altLang="ja-JP">
                        <a:latin typeface="Cambria Math" panose="02040503050406030204" pitchFamily="18" charset="0"/>
                      </a:rPr>
                      <m:t>C</m:t>
                    </m:r>
                    <m:r>
                      <m:rPr>
                        <m:sty m:val="p"/>
                      </m:rPr>
                      <a:rPr lang="en-US" altLang="ja-JP" smtClean="0">
                        <a:latin typeface="Cambria Math" panose="02040503050406030204" pitchFamily="18" charset="0"/>
                      </a:rPr>
                      <m:t>l</m:t>
                    </m:r>
                    <m:r>
                      <a:rPr lang="en-US" altLang="ja-JP" b="0" i="1" smtClean="0">
                        <a:latin typeface="Cambria Math" panose="02040503050406030204" pitchFamily="18" charset="0"/>
                      </a:rPr>
                      <m:t>+</m:t>
                    </m:r>
                    <m:sSup>
                      <m:sSupPr>
                        <m:ctrlPr>
                          <a:rPr lang="en-US" altLang="ja-JP" b="0" i="1" smtClean="0">
                            <a:latin typeface="Cambria Math" panose="02040503050406030204" pitchFamily="18" charset="0"/>
                          </a:rPr>
                        </m:ctrlPr>
                      </m:sSupPr>
                      <m:e>
                        <m:r>
                          <m:rPr>
                            <m:sty m:val="p"/>
                          </m:rPr>
                          <a:rPr lang="en-US" altLang="ja-JP" b="0" i="0" smtClean="0">
                            <a:latin typeface="Cambria Math" panose="02040503050406030204" pitchFamily="18" charset="0"/>
                          </a:rPr>
                          <m:t>F</m:t>
                        </m:r>
                      </m:e>
                      <m:sup>
                        <m:r>
                          <a:rPr lang="en-US" altLang="ja-JP" b="0" i="0" smtClean="0">
                            <a:latin typeface="Cambria Math" panose="02040503050406030204" pitchFamily="18" charset="0"/>
                          </a:rPr>
                          <m:t>−</m:t>
                        </m:r>
                      </m:sup>
                    </m:sSup>
                    <m:r>
                      <a:rPr lang="en-US" altLang="ja-JP" b="0" i="1" smtClean="0">
                        <a:latin typeface="Cambria Math" panose="02040503050406030204" pitchFamily="18" charset="0"/>
                      </a:rPr>
                      <m:t>→</m:t>
                    </m:r>
                    <m:r>
                      <m:rPr>
                        <m:sty m:val="p"/>
                      </m:rPr>
                      <a:rPr kumimoji="1" lang="en-US" altLang="ja-JP" b="0" i="0" smtClean="0">
                        <a:latin typeface="Cambria Math" panose="02040503050406030204" pitchFamily="18" charset="0"/>
                      </a:rPr>
                      <m:t>C</m:t>
                    </m:r>
                    <m:sSub>
                      <m:sSubPr>
                        <m:ctrlPr>
                          <a:rPr kumimoji="1" lang="en-US" altLang="ja-JP" b="0" i="1" smtClean="0">
                            <a:latin typeface="Cambria Math" panose="02040503050406030204" pitchFamily="18" charset="0"/>
                          </a:rPr>
                        </m:ctrlPr>
                      </m:sSubPr>
                      <m:e>
                        <m:r>
                          <m:rPr>
                            <m:sty m:val="p"/>
                          </m:rPr>
                          <a:rPr kumimoji="1" lang="en-US" altLang="ja-JP" b="0" i="0" smtClean="0">
                            <a:latin typeface="Cambria Math" panose="02040503050406030204" pitchFamily="18" charset="0"/>
                          </a:rPr>
                          <m:t>H</m:t>
                        </m:r>
                      </m:e>
                      <m:sub>
                        <m:r>
                          <a:rPr kumimoji="1" lang="en-US" altLang="ja-JP" b="0" i="0" smtClean="0">
                            <a:latin typeface="Cambria Math" panose="02040503050406030204" pitchFamily="18" charset="0"/>
                          </a:rPr>
                          <m:t>3</m:t>
                        </m:r>
                      </m:sub>
                    </m:sSub>
                    <m:r>
                      <m:rPr>
                        <m:sty m:val="p"/>
                      </m:rPr>
                      <a:rPr lang="en-US" altLang="ja-JP">
                        <a:latin typeface="Cambria Math" panose="02040503050406030204" pitchFamily="18" charset="0"/>
                      </a:rPr>
                      <m:t>Br</m:t>
                    </m:r>
                    <m:r>
                      <a:rPr lang="en-US" altLang="ja-JP" b="0" i="0" smtClean="0">
                        <a:latin typeface="Cambria Math" panose="02040503050406030204" pitchFamily="18" charset="0"/>
                      </a:rPr>
                      <m:t>+</m:t>
                    </m:r>
                    <m:r>
                      <m:rPr>
                        <m:sty m:val="p"/>
                      </m:rPr>
                      <a:rPr lang="en-US" altLang="ja-JP">
                        <a:latin typeface="Cambria Math" panose="02040503050406030204" pitchFamily="18" charset="0"/>
                      </a:rPr>
                      <m:t>C</m:t>
                    </m:r>
                    <m:sSup>
                      <m:sSupPr>
                        <m:ctrlPr>
                          <a:rPr lang="en-US" altLang="ja-JP" i="1">
                            <a:latin typeface="Cambria Math" panose="02040503050406030204" pitchFamily="18" charset="0"/>
                          </a:rPr>
                        </m:ctrlPr>
                      </m:sSupPr>
                      <m:e>
                        <m:r>
                          <m:rPr>
                            <m:sty m:val="p"/>
                          </m:rPr>
                          <a:rPr lang="en-US" altLang="ja-JP">
                            <a:latin typeface="Cambria Math" panose="02040503050406030204" pitchFamily="18" charset="0"/>
                          </a:rPr>
                          <m:t>l</m:t>
                        </m:r>
                      </m:e>
                      <m:sup>
                        <m:r>
                          <a:rPr lang="en-US" altLang="ja-JP">
                            <a:latin typeface="Cambria Math" panose="02040503050406030204" pitchFamily="18" charset="0"/>
                          </a:rPr>
                          <m:t>−</m:t>
                        </m:r>
                      </m:sup>
                    </m:sSup>
                  </m:oMath>
                </a14:m>
                <a:r>
                  <a:rPr kumimoji="1" lang="ja-JP" altLang="en-US" dirty="0"/>
                  <a:t> の例がある</a:t>
                </a:r>
                <a:endParaRPr kumimoji="1" lang="en-US" altLang="ja-JP" dirty="0"/>
              </a:p>
              <a:p>
                <a:r>
                  <a:rPr kumimoji="1" lang="en-US" altLang="ja-JP" dirty="0"/>
                  <a:t>https://www2.itc.nagoya-u.ac.jp/pub/pdf/pdf/vol06_02/190_207kouza.pdf</a:t>
                </a:r>
                <a:r>
                  <a:rPr kumimoji="1" lang="ja-JP" altLang="en-US" dirty="0"/>
                  <a:t> にの </a:t>
                </a:r>
                <a14:m>
                  <m:oMath xmlns:m="http://schemas.openxmlformats.org/officeDocument/2006/math">
                    <m:r>
                      <m:rPr>
                        <m:sty m:val="p"/>
                      </m:rPr>
                      <a:rPr lang="en-US" altLang="ja-JP">
                        <a:latin typeface="Cambria Math" panose="02040503050406030204" pitchFamily="18" charset="0"/>
                      </a:rPr>
                      <m:t>C</m:t>
                    </m:r>
                    <m:sSub>
                      <m:sSubPr>
                        <m:ctrlPr>
                          <a:rPr lang="en-US" altLang="ja-JP" i="1">
                            <a:latin typeface="Cambria Math" panose="02040503050406030204" pitchFamily="18" charset="0"/>
                          </a:rPr>
                        </m:ctrlPr>
                      </m:sSubPr>
                      <m:e>
                        <m:r>
                          <m:rPr>
                            <m:sty m:val="p"/>
                          </m:rPr>
                          <a:rPr lang="en-US" altLang="ja-JP">
                            <a:latin typeface="Cambria Math" panose="02040503050406030204" pitchFamily="18" charset="0"/>
                          </a:rPr>
                          <m:t>H</m:t>
                        </m:r>
                      </m:e>
                      <m:sub>
                        <m:r>
                          <a:rPr lang="en-US" altLang="ja-JP">
                            <a:latin typeface="Cambria Math" panose="02040503050406030204" pitchFamily="18" charset="0"/>
                          </a:rPr>
                          <m:t>3</m:t>
                        </m:r>
                      </m:sub>
                    </m:sSub>
                    <m:r>
                      <m:rPr>
                        <m:sty m:val="p"/>
                      </m:rPr>
                      <a:rPr lang="en-US" altLang="ja-JP">
                        <a:latin typeface="Cambria Math" panose="02040503050406030204" pitchFamily="18" charset="0"/>
                      </a:rPr>
                      <m:t>C</m:t>
                    </m:r>
                    <m:r>
                      <m:rPr>
                        <m:sty m:val="p"/>
                      </m:rPr>
                      <a:rPr lang="en-US" altLang="ja-JP" smtClean="0">
                        <a:latin typeface="Cambria Math" panose="02040503050406030204" pitchFamily="18" charset="0"/>
                      </a:rPr>
                      <m:t>l</m:t>
                    </m:r>
                    <m:r>
                      <a:rPr lang="en-US" altLang="ja-JP" b="0" i="1" smtClean="0">
                        <a:latin typeface="Cambria Math" panose="02040503050406030204" pitchFamily="18" charset="0"/>
                      </a:rPr>
                      <m:t>+</m:t>
                    </m:r>
                    <m:sSup>
                      <m:sSupPr>
                        <m:ctrlPr>
                          <a:rPr lang="en-US" altLang="ja-JP" b="0" i="1" smtClean="0">
                            <a:latin typeface="Cambria Math" panose="02040503050406030204" pitchFamily="18" charset="0"/>
                          </a:rPr>
                        </m:ctrlPr>
                      </m:sSupPr>
                      <m:e>
                        <m:r>
                          <m:rPr>
                            <m:sty m:val="p"/>
                          </m:rPr>
                          <a:rPr lang="en-US" altLang="ja-JP" b="0" i="0" smtClean="0">
                            <a:latin typeface="Cambria Math" panose="02040503050406030204" pitchFamily="18" charset="0"/>
                          </a:rPr>
                          <m:t>F</m:t>
                        </m:r>
                      </m:e>
                      <m:sup>
                        <m:r>
                          <a:rPr lang="en-US" altLang="ja-JP" b="0" i="0" smtClean="0">
                            <a:latin typeface="Cambria Math" panose="02040503050406030204" pitchFamily="18" charset="0"/>
                          </a:rPr>
                          <m:t>−</m:t>
                        </m:r>
                      </m:sup>
                    </m:sSup>
                    <m:r>
                      <a:rPr lang="en-US" altLang="ja-JP" b="0" i="1" smtClean="0">
                        <a:latin typeface="Cambria Math" panose="02040503050406030204" pitchFamily="18" charset="0"/>
                      </a:rPr>
                      <m:t>→</m:t>
                    </m:r>
                    <m:r>
                      <m:rPr>
                        <m:sty m:val="p"/>
                      </m:rPr>
                      <a:rPr kumimoji="1" lang="en-US" altLang="ja-JP" b="0" i="0" smtClean="0">
                        <a:latin typeface="Cambria Math" panose="02040503050406030204" pitchFamily="18" charset="0"/>
                      </a:rPr>
                      <m:t>C</m:t>
                    </m:r>
                    <m:sSub>
                      <m:sSubPr>
                        <m:ctrlPr>
                          <a:rPr kumimoji="1" lang="en-US" altLang="ja-JP" b="0" i="1" smtClean="0">
                            <a:latin typeface="Cambria Math" panose="02040503050406030204" pitchFamily="18" charset="0"/>
                          </a:rPr>
                        </m:ctrlPr>
                      </m:sSubPr>
                      <m:e>
                        <m:r>
                          <m:rPr>
                            <m:sty m:val="p"/>
                          </m:rPr>
                          <a:rPr kumimoji="1" lang="en-US" altLang="ja-JP" b="0" i="0" smtClean="0">
                            <a:latin typeface="Cambria Math" panose="02040503050406030204" pitchFamily="18" charset="0"/>
                          </a:rPr>
                          <m:t>H</m:t>
                        </m:r>
                      </m:e>
                      <m:sub>
                        <m:r>
                          <a:rPr kumimoji="1" lang="en-US" altLang="ja-JP" b="0" i="0" smtClean="0">
                            <a:latin typeface="Cambria Math" panose="02040503050406030204" pitchFamily="18" charset="0"/>
                          </a:rPr>
                          <m:t>3</m:t>
                        </m:r>
                      </m:sub>
                    </m:sSub>
                    <m:r>
                      <m:rPr>
                        <m:sty m:val="p"/>
                      </m:rPr>
                      <a:rPr lang="en-US" altLang="ja-JP" b="0" i="0" smtClean="0">
                        <a:latin typeface="Cambria Math" panose="02040503050406030204" pitchFamily="18" charset="0"/>
                      </a:rPr>
                      <m:t>F</m:t>
                    </m:r>
                    <m:r>
                      <a:rPr lang="en-US" altLang="ja-JP" b="0" i="0" smtClean="0">
                        <a:latin typeface="Cambria Math" panose="02040503050406030204" pitchFamily="18" charset="0"/>
                      </a:rPr>
                      <m:t>+</m:t>
                    </m:r>
                    <m:r>
                      <m:rPr>
                        <m:sty m:val="p"/>
                      </m:rPr>
                      <a:rPr lang="en-US" altLang="ja-JP">
                        <a:latin typeface="Cambria Math" panose="02040503050406030204" pitchFamily="18" charset="0"/>
                      </a:rPr>
                      <m:t>C</m:t>
                    </m:r>
                    <m:sSup>
                      <m:sSupPr>
                        <m:ctrlPr>
                          <a:rPr lang="en-US" altLang="ja-JP" i="1">
                            <a:latin typeface="Cambria Math" panose="02040503050406030204" pitchFamily="18" charset="0"/>
                          </a:rPr>
                        </m:ctrlPr>
                      </m:sSupPr>
                      <m:e>
                        <m:r>
                          <m:rPr>
                            <m:sty m:val="p"/>
                          </m:rPr>
                          <a:rPr lang="en-US" altLang="ja-JP">
                            <a:latin typeface="Cambria Math" panose="02040503050406030204" pitchFamily="18" charset="0"/>
                          </a:rPr>
                          <m:t>l</m:t>
                        </m:r>
                      </m:e>
                      <m:sup>
                        <m:r>
                          <a:rPr lang="en-US" altLang="ja-JP">
                            <a:latin typeface="Cambria Math" panose="02040503050406030204" pitchFamily="18" charset="0"/>
                          </a:rPr>
                          <m:t>−</m:t>
                        </m:r>
                      </m:sup>
                    </m:sSup>
                  </m:oMath>
                </a14:m>
                <a:r>
                  <a:rPr kumimoji="1" lang="ja-JP" altLang="en-US" dirty="0"/>
                  <a:t>の例がある</a:t>
                </a:r>
                <a:endParaRPr kumimoji="1" lang="en-US" altLang="ja-JP" dirty="0"/>
              </a:p>
              <a:p>
                <a:r>
                  <a:rPr kumimoji="1" lang="en-US" altLang="ja-JP" dirty="0"/>
                  <a:t>https://katakago.sakura.ne.jp/cc/wm/mop09a/sn2.pdf </a:t>
                </a:r>
                <a:r>
                  <a:rPr kumimoji="1" lang="ja-JP" altLang="en-US" dirty="0"/>
                  <a:t>に </a:t>
                </a:r>
                <a14:m>
                  <m:oMath xmlns:m="http://schemas.openxmlformats.org/officeDocument/2006/math">
                    <m:r>
                      <m:rPr>
                        <m:sty m:val="p"/>
                      </m:rPr>
                      <a:rPr lang="en-US" altLang="ja-JP" smtClean="0">
                        <a:latin typeface="Cambria Math" panose="02040503050406030204" pitchFamily="18" charset="0"/>
                      </a:rPr>
                      <m:t>C</m:t>
                    </m:r>
                    <m:sSub>
                      <m:sSubPr>
                        <m:ctrlPr>
                          <a:rPr lang="en-US" altLang="ja-JP" i="1">
                            <a:latin typeface="Cambria Math" panose="02040503050406030204" pitchFamily="18" charset="0"/>
                          </a:rPr>
                        </m:ctrlPr>
                      </m:sSubPr>
                      <m:e>
                        <m:r>
                          <m:rPr>
                            <m:sty m:val="p"/>
                          </m:rPr>
                          <a:rPr lang="en-US" altLang="ja-JP">
                            <a:latin typeface="Cambria Math" panose="02040503050406030204" pitchFamily="18" charset="0"/>
                          </a:rPr>
                          <m:t>H</m:t>
                        </m:r>
                      </m:e>
                      <m:sub>
                        <m:r>
                          <a:rPr lang="en-US" altLang="ja-JP">
                            <a:latin typeface="Cambria Math" panose="02040503050406030204" pitchFamily="18" charset="0"/>
                          </a:rPr>
                          <m:t>3</m:t>
                        </m:r>
                      </m:sub>
                    </m:sSub>
                    <m:sSub>
                      <m:sSubPr>
                        <m:ctrlPr>
                          <a:rPr lang="en-US" altLang="ja-JP" b="0" i="1" smtClean="0">
                            <a:latin typeface="Cambria Math" panose="02040503050406030204" pitchFamily="18" charset="0"/>
                          </a:rPr>
                        </m:ctrlPr>
                      </m:sSubPr>
                      <m:e>
                        <m:r>
                          <m:rPr>
                            <m:sty m:val="p"/>
                          </m:rPr>
                          <a:rPr lang="en-US" altLang="ja-JP" b="0" i="0" smtClean="0">
                            <a:latin typeface="Cambria Math" panose="02040503050406030204" pitchFamily="18" charset="0"/>
                          </a:rPr>
                          <m:t>NH</m:t>
                        </m:r>
                      </m:e>
                      <m:sub>
                        <m:r>
                          <a:rPr lang="en-US" altLang="ja-JP" b="0" i="0" smtClean="0">
                            <a:latin typeface="Cambria Math" panose="02040503050406030204" pitchFamily="18" charset="0"/>
                          </a:rPr>
                          <m:t>3</m:t>
                        </m:r>
                      </m:sub>
                    </m:sSub>
                    <m:r>
                      <a:rPr lang="en-US" altLang="ja-JP" b="0" i="0" smtClean="0">
                        <a:latin typeface="Cambria Math" panose="02040503050406030204" pitchFamily="18" charset="0"/>
                      </a:rPr>
                      <m:t>+</m:t>
                    </m:r>
                    <m:r>
                      <m:rPr>
                        <m:sty m:val="p"/>
                      </m:rPr>
                      <a:rPr lang="en-US" altLang="ja-JP" b="0" i="0" smtClean="0">
                        <a:latin typeface="Cambria Math" panose="02040503050406030204" pitchFamily="18" charset="0"/>
                      </a:rPr>
                      <m:t>B</m:t>
                    </m:r>
                    <m:sSup>
                      <m:sSupPr>
                        <m:ctrlPr>
                          <a:rPr lang="en-US" altLang="ja-JP" b="0" i="1" smtClean="0">
                            <a:latin typeface="Cambria Math" panose="02040503050406030204" pitchFamily="18" charset="0"/>
                          </a:rPr>
                        </m:ctrlPr>
                      </m:sSupPr>
                      <m:e>
                        <m:r>
                          <m:rPr>
                            <m:sty m:val="p"/>
                          </m:rPr>
                          <a:rPr lang="en-US" altLang="ja-JP" b="0" i="0" smtClean="0">
                            <a:latin typeface="Cambria Math" panose="02040503050406030204" pitchFamily="18" charset="0"/>
                          </a:rPr>
                          <m:t>r</m:t>
                        </m:r>
                      </m:e>
                      <m:sup>
                        <m:r>
                          <a:rPr lang="en-US" altLang="ja-JP" b="0" i="0" smtClean="0">
                            <a:latin typeface="Cambria Math" panose="02040503050406030204" pitchFamily="18" charset="0"/>
                          </a:rPr>
                          <m:t>−</m:t>
                        </m:r>
                      </m:sup>
                    </m:sSup>
                    <m:r>
                      <a:rPr lang="en-US" altLang="ja-JP" b="0" i="0" smtClean="0">
                        <a:latin typeface="Cambria Math" panose="02040503050406030204" pitchFamily="18" charset="0"/>
                      </a:rPr>
                      <m:t>→</m:t>
                    </m:r>
                    <m:r>
                      <m:rPr>
                        <m:sty m:val="p"/>
                      </m:rPr>
                      <a:rPr kumimoji="1" lang="en-US" altLang="ja-JP" b="0" i="0" smtClean="0">
                        <a:latin typeface="Cambria Math" panose="02040503050406030204" pitchFamily="18" charset="0"/>
                      </a:rPr>
                      <m:t>C</m:t>
                    </m:r>
                    <m:sSub>
                      <m:sSubPr>
                        <m:ctrlPr>
                          <a:rPr kumimoji="1" lang="en-US" altLang="ja-JP" b="0" i="1" smtClean="0">
                            <a:latin typeface="Cambria Math" panose="02040503050406030204" pitchFamily="18" charset="0"/>
                          </a:rPr>
                        </m:ctrlPr>
                      </m:sSubPr>
                      <m:e>
                        <m:r>
                          <m:rPr>
                            <m:sty m:val="p"/>
                          </m:rPr>
                          <a:rPr kumimoji="1" lang="en-US" altLang="ja-JP" b="0" i="0" smtClean="0">
                            <a:latin typeface="Cambria Math" panose="02040503050406030204" pitchFamily="18" charset="0"/>
                          </a:rPr>
                          <m:t>H</m:t>
                        </m:r>
                      </m:e>
                      <m:sub>
                        <m:r>
                          <a:rPr kumimoji="1" lang="en-US" altLang="ja-JP" b="0" i="0" smtClean="0">
                            <a:latin typeface="Cambria Math" panose="02040503050406030204" pitchFamily="18" charset="0"/>
                          </a:rPr>
                          <m:t>3</m:t>
                        </m:r>
                      </m:sub>
                    </m:sSub>
                    <m:r>
                      <m:rPr>
                        <m:sty m:val="p"/>
                      </m:rPr>
                      <a:rPr lang="en-US" altLang="ja-JP" i="0">
                        <a:latin typeface="Cambria Math" panose="02040503050406030204" pitchFamily="18" charset="0"/>
                      </a:rPr>
                      <m:t>B</m:t>
                    </m:r>
                    <m:r>
                      <m:rPr>
                        <m:sty m:val="p"/>
                      </m:rPr>
                      <a:rPr lang="en-US" altLang="ja-JP">
                        <a:latin typeface="Cambria Math" panose="02040503050406030204" pitchFamily="18" charset="0"/>
                      </a:rPr>
                      <m:t>r</m:t>
                    </m:r>
                    <m:r>
                      <a:rPr lang="en-US" altLang="ja-JP" b="0" i="0" smtClean="0">
                        <a:latin typeface="Cambria Math" panose="02040503050406030204" pitchFamily="18" charset="0"/>
                      </a:rPr>
                      <m:t>+</m:t>
                    </m:r>
                    <m:sSubSup>
                      <m:sSubSupPr>
                        <m:ctrlPr>
                          <a:rPr lang="en-US" altLang="ja-JP" b="0" i="1" smtClean="0">
                            <a:latin typeface="Cambria Math" panose="02040503050406030204" pitchFamily="18" charset="0"/>
                          </a:rPr>
                        </m:ctrlPr>
                      </m:sSubSupPr>
                      <m:e>
                        <m:r>
                          <m:rPr>
                            <m:sty m:val="p"/>
                          </m:rPr>
                          <a:rPr lang="en-US" altLang="ja-JP" b="0" i="0" smtClean="0">
                            <a:latin typeface="Cambria Math" panose="02040503050406030204" pitchFamily="18" charset="0"/>
                          </a:rPr>
                          <m:t>NH</m:t>
                        </m:r>
                      </m:e>
                      <m:sub>
                        <m:r>
                          <a:rPr lang="en-US" altLang="ja-JP" b="0" i="0" smtClean="0">
                            <a:latin typeface="Cambria Math" panose="02040503050406030204" pitchFamily="18" charset="0"/>
                          </a:rPr>
                          <m:t>3</m:t>
                        </m:r>
                      </m:sub>
                      <m:sup>
                        <m:r>
                          <a:rPr lang="en-US" altLang="ja-JP" b="0" i="0" smtClean="0">
                            <a:latin typeface="Cambria Math" panose="02040503050406030204" pitchFamily="18" charset="0"/>
                          </a:rPr>
                          <m:t>−</m:t>
                        </m:r>
                      </m:sup>
                    </m:sSubSup>
                  </m:oMath>
                </a14:m>
                <a:r>
                  <a:rPr kumimoji="1" lang="ja-JP" altLang="en-US" dirty="0"/>
                  <a:t> の例がある</a:t>
                </a:r>
                <a:endParaRPr kumimoji="1" lang="en-US" altLang="ja-JP" dirty="0"/>
              </a:p>
            </p:txBody>
          </p:sp>
        </mc:Choice>
        <mc:Fallback xmlns="">
          <p:sp>
            <p:nvSpPr>
              <p:cNvPr id="5" name="テキスト プレースホルダー 4">
                <a:extLst>
                  <a:ext uri="{FF2B5EF4-FFF2-40B4-BE49-F238E27FC236}">
                    <a16:creationId xmlns:a16="http://schemas.microsoft.com/office/drawing/2014/main" id="{E56D19AA-0EBF-6809-B4EC-E976D38630B3}"/>
                  </a:ext>
                </a:extLst>
              </p:cNvPr>
              <p:cNvSpPr>
                <a:spLocks noGrp="1" noRot="1" noChangeAspect="1" noMove="1" noResize="1" noEditPoints="1" noAdjustHandles="1" noChangeArrowheads="1" noChangeShapeType="1" noTextEdit="1"/>
              </p:cNvSpPr>
              <p:nvPr>
                <p:ph type="body" sz="quarter" idx="13"/>
              </p:nvPr>
            </p:nvSpPr>
            <p:spPr>
              <a:blipFill>
                <a:blip r:embed="rId5"/>
                <a:stretch>
                  <a:fillRect t="-33766" b="-1299"/>
                </a:stretch>
              </a:blipFill>
            </p:spPr>
            <p:txBody>
              <a:bodyPr/>
              <a:lstStyle/>
              <a:p>
                <a:r>
                  <a:rPr lang="ja-JP" altLang="en-US">
                    <a:noFill/>
                  </a:rPr>
                  <a:t> </a:t>
                </a:r>
              </a:p>
            </p:txBody>
          </p:sp>
        </mc:Fallback>
      </mc:AlternateContent>
      <p:sp>
        <p:nvSpPr>
          <p:cNvPr id="3" name="タイトル 2">
            <a:extLst>
              <a:ext uri="{FF2B5EF4-FFF2-40B4-BE49-F238E27FC236}">
                <a16:creationId xmlns:a16="http://schemas.microsoft.com/office/drawing/2014/main" id="{055DD96B-5B9C-D915-56C6-2F3C57477E94}"/>
              </a:ext>
            </a:extLst>
          </p:cNvPr>
          <p:cNvSpPr>
            <a:spLocks noGrp="1"/>
          </p:cNvSpPr>
          <p:nvPr>
            <p:ph type="title"/>
          </p:nvPr>
        </p:nvSpPr>
        <p:spPr/>
        <p:txBody>
          <a:bodyPr/>
          <a:lstStyle/>
          <a:p>
            <a:r>
              <a:rPr kumimoji="1" lang="ja-JP" altLang="en-US" dirty="0"/>
              <a:t>演習：</a:t>
            </a:r>
            <a:r>
              <a:rPr kumimoji="1" lang="en-US" altLang="ja-JP" dirty="0"/>
              <a:t>S</a:t>
            </a:r>
            <a:r>
              <a:rPr kumimoji="1" lang="en-US" altLang="ja-JP" baseline="-25000" dirty="0"/>
              <a:t>N</a:t>
            </a:r>
            <a:r>
              <a:rPr kumimoji="1" lang="en-US" altLang="ja-JP" dirty="0"/>
              <a:t>2</a:t>
            </a:r>
            <a:r>
              <a:rPr kumimoji="1" lang="ja-JP" altLang="en-US" dirty="0"/>
              <a:t>反応</a:t>
            </a:r>
          </a:p>
        </p:txBody>
      </p:sp>
      <p:sp>
        <p:nvSpPr>
          <p:cNvPr id="6" name="スライド番号プレースホルダー 5">
            <a:extLst>
              <a:ext uri="{FF2B5EF4-FFF2-40B4-BE49-F238E27FC236}">
                <a16:creationId xmlns:a16="http://schemas.microsoft.com/office/drawing/2014/main" id="{ACFB4756-96FE-7465-236E-9A563655B3FB}"/>
              </a:ext>
            </a:extLst>
          </p:cNvPr>
          <p:cNvSpPr>
            <a:spLocks noGrp="1"/>
          </p:cNvSpPr>
          <p:nvPr>
            <p:ph type="sldNum" sz="quarter" idx="15"/>
          </p:nvPr>
        </p:nvSpPr>
        <p:spPr/>
        <p:txBody>
          <a:bodyPr/>
          <a:lstStyle/>
          <a:p>
            <a:fld id="{44CC7441-4F6D-4D99-AEAC-28C0433C7008}" type="slidenum">
              <a:rPr kumimoji="1" lang="ja-JP" altLang="en-US" smtClean="0"/>
              <a:pPr/>
              <a:t>106</a:t>
            </a:fld>
            <a:endParaRPr kumimoji="1" lang="ja-JP" altLang="en-US" dirty="0"/>
          </a:p>
        </p:txBody>
      </p:sp>
      <p:cxnSp>
        <p:nvCxnSpPr>
          <p:cNvPr id="17" name="直線矢印コネクタ 16">
            <a:extLst>
              <a:ext uri="{FF2B5EF4-FFF2-40B4-BE49-F238E27FC236}">
                <a16:creationId xmlns:a16="http://schemas.microsoft.com/office/drawing/2014/main" id="{879C1B1A-F3BC-DEE5-C543-3FFF83A3AD6F}"/>
              </a:ext>
            </a:extLst>
          </p:cNvPr>
          <p:cNvCxnSpPr>
            <a:cxnSpLocks/>
          </p:cNvCxnSpPr>
          <p:nvPr/>
        </p:nvCxnSpPr>
        <p:spPr>
          <a:xfrm>
            <a:off x="4360651" y="2261574"/>
            <a:ext cx="0" cy="1296000"/>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線矢印コネクタ 17">
            <a:extLst>
              <a:ext uri="{FF2B5EF4-FFF2-40B4-BE49-F238E27FC236}">
                <a16:creationId xmlns:a16="http://schemas.microsoft.com/office/drawing/2014/main" id="{298DC40F-4BA5-767A-651E-ABE50D74BE09}"/>
              </a:ext>
            </a:extLst>
          </p:cNvPr>
          <p:cNvCxnSpPr>
            <a:cxnSpLocks/>
          </p:cNvCxnSpPr>
          <p:nvPr/>
        </p:nvCxnSpPr>
        <p:spPr>
          <a:xfrm>
            <a:off x="5522976" y="2261574"/>
            <a:ext cx="0" cy="471283"/>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20" name="直線矢印コネクタ 19">
            <a:extLst>
              <a:ext uri="{FF2B5EF4-FFF2-40B4-BE49-F238E27FC236}">
                <a16:creationId xmlns:a16="http://schemas.microsoft.com/office/drawing/2014/main" id="{6903A161-403B-6339-7AE2-5418C3209F4F}"/>
              </a:ext>
            </a:extLst>
          </p:cNvPr>
          <p:cNvCxnSpPr>
            <a:cxnSpLocks/>
          </p:cNvCxnSpPr>
          <p:nvPr/>
        </p:nvCxnSpPr>
        <p:spPr>
          <a:xfrm flipH="1">
            <a:off x="7083716" y="2261573"/>
            <a:ext cx="0" cy="1152000"/>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pic>
        <p:nvPicPr>
          <p:cNvPr id="27" name="図 26" descr="白い背景にあるボール&#10;&#10;中程度の精度で自動的に生成された説明">
            <a:extLst>
              <a:ext uri="{FF2B5EF4-FFF2-40B4-BE49-F238E27FC236}">
                <a16:creationId xmlns:a16="http://schemas.microsoft.com/office/drawing/2014/main" id="{19F5521A-832A-BEA0-3AC9-CEDAB7659917}"/>
              </a:ext>
            </a:extLst>
          </p:cNvPr>
          <p:cNvPicPr>
            <a:picLocks noChangeAspect="1"/>
          </p:cNvPicPr>
          <p:nvPr/>
        </p:nvPicPr>
        <p:blipFill>
          <a:blip r:embed="rId6">
            <a:clrChange>
              <a:clrFrom>
                <a:srgbClr val="8080CC"/>
              </a:clrFrom>
              <a:clrTo>
                <a:srgbClr val="8080CC">
                  <a:alpha val="0"/>
                </a:srgbClr>
              </a:clrTo>
            </a:clrChange>
          </a:blip>
          <a:stretch>
            <a:fillRect/>
          </a:stretch>
        </p:blipFill>
        <p:spPr>
          <a:xfrm>
            <a:off x="3460651" y="1529384"/>
            <a:ext cx="1800000" cy="1012048"/>
          </a:xfrm>
          <a:prstGeom prst="rect">
            <a:avLst/>
          </a:prstGeom>
        </p:spPr>
      </p:pic>
      <p:pic>
        <p:nvPicPr>
          <p:cNvPr id="29" name="図 28">
            <a:extLst>
              <a:ext uri="{FF2B5EF4-FFF2-40B4-BE49-F238E27FC236}">
                <a16:creationId xmlns:a16="http://schemas.microsoft.com/office/drawing/2014/main" id="{367F4D3A-4151-13B5-7ACC-BC9758F67364}"/>
              </a:ext>
            </a:extLst>
          </p:cNvPr>
          <p:cNvPicPr>
            <a:picLocks noChangeAspect="1"/>
          </p:cNvPicPr>
          <p:nvPr/>
        </p:nvPicPr>
        <p:blipFill>
          <a:blip r:embed="rId7">
            <a:clrChange>
              <a:clrFrom>
                <a:srgbClr val="8080CC"/>
              </a:clrFrom>
              <a:clrTo>
                <a:srgbClr val="8080CC">
                  <a:alpha val="0"/>
                </a:srgbClr>
              </a:clrTo>
            </a:clrChange>
          </a:blip>
          <a:srcRect/>
          <a:stretch/>
        </p:blipFill>
        <p:spPr>
          <a:xfrm>
            <a:off x="4622976" y="1534806"/>
            <a:ext cx="1800000" cy="1001204"/>
          </a:xfrm>
          <a:prstGeom prst="rect">
            <a:avLst/>
          </a:prstGeom>
        </p:spPr>
      </p:pic>
      <p:pic>
        <p:nvPicPr>
          <p:cNvPr id="31" name="図 30" descr="プールテーブル, ボール, 部屋, テーブル が含まれている画像&#10;&#10;自動的に生成された説明">
            <a:extLst>
              <a:ext uri="{FF2B5EF4-FFF2-40B4-BE49-F238E27FC236}">
                <a16:creationId xmlns:a16="http://schemas.microsoft.com/office/drawing/2014/main" id="{3646A19C-D3D8-D07F-DCEE-7AF07B2395AE}"/>
              </a:ext>
            </a:extLst>
          </p:cNvPr>
          <p:cNvPicPr>
            <a:picLocks noChangeAspect="1"/>
          </p:cNvPicPr>
          <p:nvPr/>
        </p:nvPicPr>
        <p:blipFill>
          <a:blip r:embed="rId8">
            <a:clrChange>
              <a:clrFrom>
                <a:srgbClr val="8080CC"/>
              </a:clrFrom>
              <a:clrTo>
                <a:srgbClr val="8080CC">
                  <a:alpha val="0"/>
                </a:srgbClr>
              </a:clrTo>
            </a:clrChange>
          </a:blip>
          <a:stretch>
            <a:fillRect/>
          </a:stretch>
        </p:blipFill>
        <p:spPr>
          <a:xfrm>
            <a:off x="6186591" y="1529384"/>
            <a:ext cx="1800000" cy="1012048"/>
          </a:xfrm>
          <a:prstGeom prst="rect">
            <a:avLst/>
          </a:prstGeom>
        </p:spPr>
      </p:pic>
      <mc:AlternateContent xmlns:mc="http://schemas.openxmlformats.org/markup-compatibility/2006" xmlns:a14="http://schemas.microsoft.com/office/drawing/2010/main">
        <mc:Choice Requires="a14">
          <p:sp>
            <p:nvSpPr>
              <p:cNvPr id="7" name="テキスト ボックス 6">
                <a:extLst>
                  <a:ext uri="{FF2B5EF4-FFF2-40B4-BE49-F238E27FC236}">
                    <a16:creationId xmlns:a16="http://schemas.microsoft.com/office/drawing/2014/main" id="{DC3A7AE2-4B05-7C8E-CC91-DCFFD6EC87BB}"/>
                  </a:ext>
                </a:extLst>
              </p:cNvPr>
              <p:cNvSpPr txBox="1"/>
              <p:nvPr/>
            </p:nvSpPr>
            <p:spPr>
              <a:xfrm>
                <a:off x="3590385" y="1721844"/>
                <a:ext cx="1650811" cy="292388"/>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m:rPr>
                          <m:sty m:val="p"/>
                        </m:rPr>
                        <a:rPr kumimoji="1" lang="en-US" altLang="ja-JP" sz="1300" dirty="0" smtClean="0">
                          <a:latin typeface="Cambria Math" panose="02040503050406030204" pitchFamily="18" charset="0"/>
                        </a:rPr>
                        <m:t>C</m:t>
                      </m:r>
                      <m:r>
                        <m:rPr>
                          <m:sty m:val="p"/>
                        </m:rPr>
                        <a:rPr kumimoji="1" lang="en-US" altLang="ja-JP" sz="1300" b="0" i="0" dirty="0" smtClean="0">
                          <a:latin typeface="Cambria Math" panose="02040503050406030204" pitchFamily="18" charset="0"/>
                        </a:rPr>
                        <m:t>l</m:t>
                      </m:r>
                      <m:r>
                        <a:rPr kumimoji="1" lang="en-US" altLang="ja-JP" sz="1300" b="0" i="0" dirty="0" smtClean="0">
                          <a:latin typeface="Cambria Math" panose="02040503050406030204" pitchFamily="18" charset="0"/>
                        </a:rPr>
                        <m:t>             </m:t>
                      </m:r>
                      <m:r>
                        <m:rPr>
                          <m:sty m:val="p"/>
                        </m:rPr>
                        <a:rPr kumimoji="1" lang="en-US" altLang="ja-JP" sz="1300" i="0" dirty="0" smtClean="0">
                          <a:latin typeface="Cambria Math" panose="02040503050406030204" pitchFamily="18" charset="0"/>
                        </a:rPr>
                        <m:t>Br</m:t>
                      </m:r>
                    </m:oMath>
                  </m:oMathPara>
                </a14:m>
                <a:endParaRPr kumimoji="1" lang="ja-JP" altLang="en-US" sz="1300" dirty="0"/>
              </a:p>
            </p:txBody>
          </p:sp>
        </mc:Choice>
        <mc:Fallback xmlns="">
          <p:sp>
            <p:nvSpPr>
              <p:cNvPr id="7" name="テキスト ボックス 6">
                <a:extLst>
                  <a:ext uri="{FF2B5EF4-FFF2-40B4-BE49-F238E27FC236}">
                    <a16:creationId xmlns:a16="http://schemas.microsoft.com/office/drawing/2014/main" id="{DC3A7AE2-4B05-7C8E-CC91-DCFFD6EC87BB}"/>
                  </a:ext>
                </a:extLst>
              </p:cNvPr>
              <p:cNvSpPr txBox="1">
                <a:spLocks noRot="1" noChangeAspect="1" noMove="1" noResize="1" noEditPoints="1" noAdjustHandles="1" noChangeArrowheads="1" noChangeShapeType="1" noTextEdit="1"/>
              </p:cNvSpPr>
              <p:nvPr/>
            </p:nvSpPr>
            <p:spPr>
              <a:xfrm>
                <a:off x="3590385" y="1721844"/>
                <a:ext cx="1650811" cy="292388"/>
              </a:xfrm>
              <a:prstGeom prst="rect">
                <a:avLst/>
              </a:prstGeom>
              <a:blipFill>
                <a:blip r:embed="rId9"/>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8" name="テキスト ボックス 7">
                <a:extLst>
                  <a:ext uri="{FF2B5EF4-FFF2-40B4-BE49-F238E27FC236}">
                    <a16:creationId xmlns:a16="http://schemas.microsoft.com/office/drawing/2014/main" id="{D4682EE7-0CA5-5577-08CC-E9F9DBFE3255}"/>
                  </a:ext>
                </a:extLst>
              </p:cNvPr>
              <p:cNvSpPr txBox="1"/>
              <p:nvPr/>
            </p:nvSpPr>
            <p:spPr>
              <a:xfrm>
                <a:off x="6300332" y="1721844"/>
                <a:ext cx="1650811" cy="292388"/>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m:rPr>
                          <m:sty m:val="p"/>
                        </m:rPr>
                        <a:rPr kumimoji="1" lang="en-US" altLang="ja-JP" sz="1300" dirty="0" smtClean="0">
                          <a:latin typeface="Cambria Math" panose="02040503050406030204" pitchFamily="18" charset="0"/>
                        </a:rPr>
                        <m:t>C</m:t>
                      </m:r>
                      <m:r>
                        <m:rPr>
                          <m:sty m:val="p"/>
                        </m:rPr>
                        <a:rPr kumimoji="1" lang="en-US" altLang="ja-JP" sz="1300" b="0" i="0" dirty="0" smtClean="0">
                          <a:latin typeface="Cambria Math" panose="02040503050406030204" pitchFamily="18" charset="0"/>
                        </a:rPr>
                        <m:t>l</m:t>
                      </m:r>
                      <m:r>
                        <a:rPr kumimoji="1" lang="en-US" altLang="ja-JP" sz="1300" b="0" i="0" dirty="0" smtClean="0">
                          <a:latin typeface="Cambria Math" panose="02040503050406030204" pitchFamily="18" charset="0"/>
                        </a:rPr>
                        <m:t>             </m:t>
                      </m:r>
                      <m:r>
                        <m:rPr>
                          <m:sty m:val="p"/>
                        </m:rPr>
                        <a:rPr kumimoji="1" lang="en-US" altLang="ja-JP" sz="1300" i="0" dirty="0" smtClean="0">
                          <a:latin typeface="Cambria Math" panose="02040503050406030204" pitchFamily="18" charset="0"/>
                        </a:rPr>
                        <m:t>Br</m:t>
                      </m:r>
                    </m:oMath>
                  </m:oMathPara>
                </a14:m>
                <a:endParaRPr kumimoji="1" lang="ja-JP" altLang="en-US" sz="1300" dirty="0"/>
              </a:p>
            </p:txBody>
          </p:sp>
        </mc:Choice>
        <mc:Fallback xmlns="">
          <p:sp>
            <p:nvSpPr>
              <p:cNvPr id="8" name="テキスト ボックス 7">
                <a:extLst>
                  <a:ext uri="{FF2B5EF4-FFF2-40B4-BE49-F238E27FC236}">
                    <a16:creationId xmlns:a16="http://schemas.microsoft.com/office/drawing/2014/main" id="{D4682EE7-0CA5-5577-08CC-E9F9DBFE3255}"/>
                  </a:ext>
                </a:extLst>
              </p:cNvPr>
              <p:cNvSpPr txBox="1">
                <a:spLocks noRot="1" noChangeAspect="1" noMove="1" noResize="1" noEditPoints="1" noAdjustHandles="1" noChangeArrowheads="1" noChangeShapeType="1" noTextEdit="1"/>
              </p:cNvSpPr>
              <p:nvPr/>
            </p:nvSpPr>
            <p:spPr>
              <a:xfrm>
                <a:off x="6300332" y="1721844"/>
                <a:ext cx="1650811" cy="292388"/>
              </a:xfrm>
              <a:prstGeom prst="rect">
                <a:avLst/>
              </a:prstGeom>
              <a:blipFill>
                <a:blip r:embed="rId10"/>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 name="テキスト ボックス 1">
                <a:extLst>
                  <a:ext uri="{FF2B5EF4-FFF2-40B4-BE49-F238E27FC236}">
                    <a16:creationId xmlns:a16="http://schemas.microsoft.com/office/drawing/2014/main" id="{0EB2EDC1-B11F-67F8-2F60-04DD7774B8AF}"/>
                  </a:ext>
                </a:extLst>
              </p:cNvPr>
              <p:cNvSpPr txBox="1"/>
              <p:nvPr/>
            </p:nvSpPr>
            <p:spPr>
              <a:xfrm>
                <a:off x="4753869" y="1721844"/>
                <a:ext cx="1650811" cy="292388"/>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m:rPr>
                          <m:sty m:val="p"/>
                        </m:rPr>
                        <a:rPr kumimoji="1" lang="en-US" altLang="ja-JP" sz="1300" dirty="0" smtClean="0">
                          <a:latin typeface="Cambria Math" panose="02040503050406030204" pitchFamily="18" charset="0"/>
                        </a:rPr>
                        <m:t>C</m:t>
                      </m:r>
                      <m:r>
                        <m:rPr>
                          <m:sty m:val="p"/>
                        </m:rPr>
                        <a:rPr kumimoji="1" lang="en-US" altLang="ja-JP" sz="1300" b="0" i="0" dirty="0" smtClean="0">
                          <a:latin typeface="Cambria Math" panose="02040503050406030204" pitchFamily="18" charset="0"/>
                        </a:rPr>
                        <m:t>l</m:t>
                      </m:r>
                      <m:r>
                        <a:rPr kumimoji="1" lang="en-US" altLang="ja-JP" sz="1300" b="0" i="0" dirty="0" smtClean="0">
                          <a:latin typeface="Cambria Math" panose="02040503050406030204" pitchFamily="18" charset="0"/>
                        </a:rPr>
                        <m:t>             </m:t>
                      </m:r>
                      <m:r>
                        <m:rPr>
                          <m:sty m:val="p"/>
                        </m:rPr>
                        <a:rPr kumimoji="1" lang="en-US" altLang="ja-JP" sz="1300" i="0" dirty="0" smtClean="0">
                          <a:latin typeface="Cambria Math" panose="02040503050406030204" pitchFamily="18" charset="0"/>
                        </a:rPr>
                        <m:t>Br</m:t>
                      </m:r>
                    </m:oMath>
                  </m:oMathPara>
                </a14:m>
                <a:endParaRPr kumimoji="1" lang="ja-JP" altLang="en-US" sz="1300" dirty="0"/>
              </a:p>
            </p:txBody>
          </p:sp>
        </mc:Choice>
        <mc:Fallback xmlns="">
          <p:sp>
            <p:nvSpPr>
              <p:cNvPr id="2" name="テキスト ボックス 1">
                <a:extLst>
                  <a:ext uri="{FF2B5EF4-FFF2-40B4-BE49-F238E27FC236}">
                    <a16:creationId xmlns:a16="http://schemas.microsoft.com/office/drawing/2014/main" id="{0EB2EDC1-B11F-67F8-2F60-04DD7774B8AF}"/>
                  </a:ext>
                </a:extLst>
              </p:cNvPr>
              <p:cNvSpPr txBox="1">
                <a:spLocks noRot="1" noChangeAspect="1" noMove="1" noResize="1" noEditPoints="1" noAdjustHandles="1" noChangeArrowheads="1" noChangeShapeType="1" noTextEdit="1"/>
              </p:cNvSpPr>
              <p:nvPr/>
            </p:nvSpPr>
            <p:spPr>
              <a:xfrm>
                <a:off x="4753869" y="1721844"/>
                <a:ext cx="1650811" cy="292388"/>
              </a:xfrm>
              <a:prstGeom prst="rect">
                <a:avLst/>
              </a:prstGeom>
              <a:blipFill>
                <a:blip r:embed="rId9"/>
                <a:stretch>
                  <a:fillRect/>
                </a:stretch>
              </a:blipFill>
            </p:spPr>
            <p:txBody>
              <a:bodyPr/>
              <a:lstStyle/>
              <a:p>
                <a:r>
                  <a:rPr lang="ja-JP" altLang="en-US">
                    <a:noFill/>
                  </a:rPr>
                  <a:t> </a:t>
                </a:r>
              </a:p>
            </p:txBody>
          </p:sp>
        </mc:Fallback>
      </mc:AlternateContent>
    </p:spTree>
    <p:extLst>
      <p:ext uri="{BB962C8B-B14F-4D97-AF65-F5344CB8AC3E}">
        <p14:creationId xmlns:p14="http://schemas.microsoft.com/office/powerpoint/2010/main" val="1080836998"/>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タイトル 7">
            <a:extLst>
              <a:ext uri="{FF2B5EF4-FFF2-40B4-BE49-F238E27FC236}">
                <a16:creationId xmlns:a16="http://schemas.microsoft.com/office/drawing/2014/main" id="{70DA12E1-DC50-4E0E-99BB-98D191A8DA55}"/>
              </a:ext>
            </a:extLst>
          </p:cNvPr>
          <p:cNvSpPr>
            <a:spLocks noGrp="1"/>
          </p:cNvSpPr>
          <p:nvPr>
            <p:ph type="ctrTitle"/>
          </p:nvPr>
        </p:nvSpPr>
        <p:spPr>
          <a:xfrm>
            <a:off x="666000" y="2283750"/>
            <a:ext cx="7812000" cy="576000"/>
          </a:xfrm>
        </p:spPr>
        <p:txBody>
          <a:bodyPr/>
          <a:lstStyle/>
          <a:p>
            <a:r>
              <a:rPr lang="en-US" altLang="ja-JP" dirty="0"/>
              <a:t>9. </a:t>
            </a:r>
            <a:r>
              <a:rPr lang="ja-JP" altLang="en-US" dirty="0"/>
              <a:t>電子励起</a:t>
            </a:r>
          </a:p>
        </p:txBody>
      </p:sp>
      <p:sp>
        <p:nvSpPr>
          <p:cNvPr id="3" name="字幕 2">
            <a:extLst>
              <a:ext uri="{FF2B5EF4-FFF2-40B4-BE49-F238E27FC236}">
                <a16:creationId xmlns:a16="http://schemas.microsoft.com/office/drawing/2014/main" id="{C2C884A6-261C-65C2-6ADF-7B754E06DD12}"/>
              </a:ext>
            </a:extLst>
          </p:cNvPr>
          <p:cNvSpPr>
            <a:spLocks noGrp="1"/>
          </p:cNvSpPr>
          <p:nvPr>
            <p:ph type="subTitle" idx="1"/>
          </p:nvPr>
        </p:nvSpPr>
        <p:spPr/>
        <p:txBody>
          <a:bodyPr/>
          <a:lstStyle/>
          <a:p>
            <a:r>
              <a:rPr lang="ja-JP" altLang="en-US" dirty="0"/>
              <a:t>まず酸素を題材としたシングレット状態とトリプレット状態の計算について解説する</a:t>
            </a:r>
            <a:r>
              <a:rPr lang="en-US" altLang="ja-JP" dirty="0"/>
              <a:t>. </a:t>
            </a:r>
            <a:r>
              <a:rPr lang="ja-JP" altLang="en-US" dirty="0"/>
              <a:t>次に水素原子および炎色反応を題材として原子の可視紫外分光スペクトルの計算方法を解説する</a:t>
            </a:r>
            <a:r>
              <a:rPr lang="en-US" altLang="ja-JP" dirty="0"/>
              <a:t>. </a:t>
            </a:r>
            <a:r>
              <a:rPr lang="ja-JP" altLang="en-US" dirty="0"/>
              <a:t>最後に分子のスペクトルの計算方法を解説する</a:t>
            </a:r>
            <a:r>
              <a:rPr lang="en-US" altLang="ja-JP" dirty="0"/>
              <a:t>.</a:t>
            </a:r>
            <a:endParaRPr lang="ja-JP" altLang="en-US" dirty="0"/>
          </a:p>
        </p:txBody>
      </p:sp>
    </p:spTree>
    <p:extLst>
      <p:ext uri="{BB962C8B-B14F-4D97-AF65-F5344CB8AC3E}">
        <p14:creationId xmlns:p14="http://schemas.microsoft.com/office/powerpoint/2010/main" val="4199801839"/>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CEACB34-F4C0-4026-8462-E5A36AEC5C5E}"/>
              </a:ext>
            </a:extLst>
          </p:cNvPr>
          <p:cNvSpPr>
            <a:spLocks noGrp="1"/>
          </p:cNvSpPr>
          <p:nvPr>
            <p:ph type="title"/>
          </p:nvPr>
        </p:nvSpPr>
        <p:spPr/>
        <p:txBody>
          <a:bodyPr/>
          <a:lstStyle/>
          <a:p>
            <a:r>
              <a:rPr kumimoji="1" lang="ja-JP" altLang="en-US" dirty="0"/>
              <a:t>一重項と三重項</a:t>
            </a:r>
          </a:p>
        </p:txBody>
      </p:sp>
      <p:graphicFrame>
        <p:nvGraphicFramePr>
          <p:cNvPr id="18" name="コンテンツ プレースホルダー 17">
            <a:extLst>
              <a:ext uri="{FF2B5EF4-FFF2-40B4-BE49-F238E27FC236}">
                <a16:creationId xmlns:a16="http://schemas.microsoft.com/office/drawing/2014/main" id="{10A6C428-598D-7754-D645-08FF01007B89}"/>
              </a:ext>
            </a:extLst>
          </p:cNvPr>
          <p:cNvGraphicFramePr>
            <a:graphicFrameLocks noGrp="1"/>
          </p:cNvGraphicFramePr>
          <p:nvPr>
            <p:ph idx="1"/>
            <p:extLst>
              <p:ext uri="{D42A27DB-BD31-4B8C-83A1-F6EECF244321}">
                <p14:modId xmlns:p14="http://schemas.microsoft.com/office/powerpoint/2010/main" val="3026843155"/>
              </p:ext>
            </p:extLst>
          </p:nvPr>
        </p:nvGraphicFramePr>
        <p:xfrm>
          <a:off x="468313" y="842963"/>
          <a:ext cx="8207364" cy="3974720"/>
        </p:xfrm>
        <a:graphic>
          <a:graphicData uri="http://schemas.openxmlformats.org/drawingml/2006/table">
            <a:tbl>
              <a:tblPr bandRow="1">
                <a:tableStyleId>{5C22544A-7EE6-4342-B048-85BDC9FD1C3A}</a:tableStyleId>
              </a:tblPr>
              <a:tblGrid>
                <a:gridCol w="683947">
                  <a:extLst>
                    <a:ext uri="{9D8B030D-6E8A-4147-A177-3AD203B41FA5}">
                      <a16:colId xmlns:a16="http://schemas.microsoft.com/office/drawing/2014/main" val="3934360854"/>
                    </a:ext>
                  </a:extLst>
                </a:gridCol>
                <a:gridCol w="683947">
                  <a:extLst>
                    <a:ext uri="{9D8B030D-6E8A-4147-A177-3AD203B41FA5}">
                      <a16:colId xmlns:a16="http://schemas.microsoft.com/office/drawing/2014/main" val="3104649939"/>
                    </a:ext>
                  </a:extLst>
                </a:gridCol>
                <a:gridCol w="683947">
                  <a:extLst>
                    <a:ext uri="{9D8B030D-6E8A-4147-A177-3AD203B41FA5}">
                      <a16:colId xmlns:a16="http://schemas.microsoft.com/office/drawing/2014/main" val="1636967477"/>
                    </a:ext>
                  </a:extLst>
                </a:gridCol>
                <a:gridCol w="683947">
                  <a:extLst>
                    <a:ext uri="{9D8B030D-6E8A-4147-A177-3AD203B41FA5}">
                      <a16:colId xmlns:a16="http://schemas.microsoft.com/office/drawing/2014/main" val="1557015830"/>
                    </a:ext>
                  </a:extLst>
                </a:gridCol>
                <a:gridCol w="683947">
                  <a:extLst>
                    <a:ext uri="{9D8B030D-6E8A-4147-A177-3AD203B41FA5}">
                      <a16:colId xmlns:a16="http://schemas.microsoft.com/office/drawing/2014/main" val="906168424"/>
                    </a:ext>
                  </a:extLst>
                </a:gridCol>
                <a:gridCol w="683947">
                  <a:extLst>
                    <a:ext uri="{9D8B030D-6E8A-4147-A177-3AD203B41FA5}">
                      <a16:colId xmlns:a16="http://schemas.microsoft.com/office/drawing/2014/main" val="2534249840"/>
                    </a:ext>
                  </a:extLst>
                </a:gridCol>
                <a:gridCol w="683947">
                  <a:extLst>
                    <a:ext uri="{9D8B030D-6E8A-4147-A177-3AD203B41FA5}">
                      <a16:colId xmlns:a16="http://schemas.microsoft.com/office/drawing/2014/main" val="3862071863"/>
                    </a:ext>
                  </a:extLst>
                </a:gridCol>
                <a:gridCol w="683947">
                  <a:extLst>
                    <a:ext uri="{9D8B030D-6E8A-4147-A177-3AD203B41FA5}">
                      <a16:colId xmlns:a16="http://schemas.microsoft.com/office/drawing/2014/main" val="1509447401"/>
                    </a:ext>
                  </a:extLst>
                </a:gridCol>
                <a:gridCol w="683947">
                  <a:extLst>
                    <a:ext uri="{9D8B030D-6E8A-4147-A177-3AD203B41FA5}">
                      <a16:colId xmlns:a16="http://schemas.microsoft.com/office/drawing/2014/main" val="3909357384"/>
                    </a:ext>
                  </a:extLst>
                </a:gridCol>
                <a:gridCol w="683947">
                  <a:extLst>
                    <a:ext uri="{9D8B030D-6E8A-4147-A177-3AD203B41FA5}">
                      <a16:colId xmlns:a16="http://schemas.microsoft.com/office/drawing/2014/main" val="4089098216"/>
                    </a:ext>
                  </a:extLst>
                </a:gridCol>
                <a:gridCol w="683947">
                  <a:extLst>
                    <a:ext uri="{9D8B030D-6E8A-4147-A177-3AD203B41FA5}">
                      <a16:colId xmlns:a16="http://schemas.microsoft.com/office/drawing/2014/main" val="3044458613"/>
                    </a:ext>
                  </a:extLst>
                </a:gridCol>
                <a:gridCol w="683947">
                  <a:extLst>
                    <a:ext uri="{9D8B030D-6E8A-4147-A177-3AD203B41FA5}">
                      <a16:colId xmlns:a16="http://schemas.microsoft.com/office/drawing/2014/main" val="919003570"/>
                    </a:ext>
                  </a:extLst>
                </a:gridCol>
              </a:tblGrid>
              <a:tr h="370840">
                <a:tc>
                  <a:txBody>
                    <a:bodyPr/>
                    <a:lstStyle/>
                    <a:p>
                      <a:pPr algn="ctr"/>
                      <a:endParaRPr kumimoji="1" lang="ja-JP" altLang="en-US" dirty="0"/>
                    </a:p>
                  </a:txBody>
                  <a:tcPr anchor="ctr">
                    <a:lnL w="12700" cmpd="sng">
                      <a:noFill/>
                    </a:lnL>
                    <a:lnR w="28575" cap="flat" cmpd="sng" algn="ctr">
                      <a:solidFill>
                        <a:schemeClr val="tx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b="0" dirty="0">
                        <a:solidFill>
                          <a:schemeClr val="tx2"/>
                        </a:solidFill>
                      </a:endParaRPr>
                    </a:p>
                  </a:txBody>
                  <a:tcPr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kumimoji="1" lang="ja-JP" altLang="en-US" dirty="0">
                        <a:solidFill>
                          <a:schemeClr val="tx2"/>
                        </a:solidFill>
                      </a:endParaRPr>
                    </a:p>
                  </a:txBody>
                  <a:tcPr anchor="ctr">
                    <a:lnL w="28575"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dirty="0">
                        <a:solidFill>
                          <a:schemeClr val="tx2"/>
                        </a:solidFill>
                      </a:endParaRPr>
                    </a:p>
                  </a:txBody>
                  <a:tcPr anchor="ctr">
                    <a:lnL w="12700" cmpd="sng">
                      <a:noFill/>
                    </a:lnL>
                    <a:lnR w="28575" cap="flat" cmpd="sng" algn="ctr">
                      <a:solidFill>
                        <a:schemeClr val="tx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dirty="0">
                        <a:solidFill>
                          <a:schemeClr val="tx2"/>
                        </a:solidFill>
                      </a:endParaRPr>
                    </a:p>
                  </a:txBody>
                  <a:tcPr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kumimoji="1" lang="ja-JP" altLang="en-US">
                        <a:solidFill>
                          <a:schemeClr val="tx2"/>
                        </a:solidFill>
                      </a:endParaRPr>
                    </a:p>
                  </a:txBody>
                  <a:tcPr anchor="ctr">
                    <a:lnL w="28575"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a:solidFill>
                          <a:schemeClr val="tx2"/>
                        </a:solidFill>
                      </a:endParaRPr>
                    </a:p>
                  </a:txBody>
                  <a:tcPr anchor="ctr">
                    <a:lnL w="12700" cmpd="sng">
                      <a:noFill/>
                    </a:lnL>
                    <a:lnR w="28575" cap="flat" cmpd="sng" algn="ctr">
                      <a:solidFill>
                        <a:schemeClr val="tx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a:solidFill>
                          <a:schemeClr val="tx2"/>
                        </a:solidFill>
                      </a:endParaRPr>
                    </a:p>
                  </a:txBody>
                  <a:tcPr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kumimoji="1" lang="ja-JP" altLang="en-US" dirty="0">
                        <a:solidFill>
                          <a:schemeClr val="tx2"/>
                        </a:solidFill>
                      </a:endParaRPr>
                    </a:p>
                  </a:txBody>
                  <a:tcPr anchor="ctr">
                    <a:lnL w="28575"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dirty="0">
                        <a:solidFill>
                          <a:schemeClr val="tx2"/>
                        </a:solidFill>
                      </a:endParaRPr>
                    </a:p>
                  </a:txBody>
                  <a:tcPr anchor="ctr">
                    <a:lnL w="12700" cmpd="sng">
                      <a:noFill/>
                    </a:lnL>
                    <a:lnR w="28575" cap="flat" cmpd="sng" algn="ctr">
                      <a:solidFill>
                        <a:schemeClr val="tx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dirty="0">
                        <a:solidFill>
                          <a:schemeClr val="tx2"/>
                        </a:solidFill>
                      </a:endParaRPr>
                    </a:p>
                  </a:txBody>
                  <a:tcPr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kumimoji="1" lang="ja-JP" altLang="en-US" dirty="0"/>
                    </a:p>
                  </a:txBody>
                  <a:tcPr anchor="ctr">
                    <a:lnL w="28575"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10310302"/>
                  </a:ext>
                </a:extLst>
              </a:tr>
              <a:tr h="370840">
                <a:tc>
                  <a:txBody>
                    <a:bodyPr/>
                    <a:lstStyle/>
                    <a:p>
                      <a:pPr algn="ctr"/>
                      <a:endParaRPr kumimoji="1" lang="ja-JP" altLang="en-US"/>
                    </a:p>
                  </a:txBody>
                  <a:tcPr anchor="ctr">
                    <a:lnL w="12700" cmpd="sng">
                      <a:noFill/>
                    </a:lnL>
                    <a:lnR w="28575" cap="flat" cmpd="sng" algn="ctr">
                      <a:solidFill>
                        <a:schemeClr val="tx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b="0" dirty="0">
                        <a:solidFill>
                          <a:schemeClr val="tx2"/>
                        </a:solidFill>
                      </a:endParaRPr>
                    </a:p>
                  </a:txBody>
                  <a:tcPr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kumimoji="1" lang="ja-JP" altLang="en-US" dirty="0">
                        <a:solidFill>
                          <a:schemeClr val="tx2"/>
                        </a:solidFill>
                      </a:endParaRPr>
                    </a:p>
                  </a:txBody>
                  <a:tcPr anchor="ctr">
                    <a:lnL w="28575"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dirty="0">
                        <a:solidFill>
                          <a:schemeClr val="tx2"/>
                        </a:solidFill>
                      </a:endParaRPr>
                    </a:p>
                  </a:txBody>
                  <a:tcPr anchor="ctr">
                    <a:lnL w="12700" cmpd="sng">
                      <a:noFill/>
                    </a:lnL>
                    <a:lnR w="28575" cap="flat" cmpd="sng" algn="ctr">
                      <a:solidFill>
                        <a:schemeClr val="tx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dirty="0">
                        <a:solidFill>
                          <a:schemeClr val="tx2"/>
                        </a:solidFill>
                      </a:endParaRPr>
                    </a:p>
                  </a:txBody>
                  <a:tcPr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kumimoji="1" lang="ja-JP" altLang="en-US">
                        <a:solidFill>
                          <a:schemeClr val="tx2"/>
                        </a:solidFill>
                      </a:endParaRPr>
                    </a:p>
                  </a:txBody>
                  <a:tcPr anchor="ctr">
                    <a:lnL w="28575"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a:solidFill>
                          <a:schemeClr val="tx2"/>
                        </a:solidFill>
                      </a:endParaRPr>
                    </a:p>
                  </a:txBody>
                  <a:tcPr anchor="ctr">
                    <a:lnL w="12700" cmpd="sng">
                      <a:noFill/>
                    </a:lnL>
                    <a:lnR w="28575" cap="flat" cmpd="sng" algn="ctr">
                      <a:solidFill>
                        <a:schemeClr val="tx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a:solidFill>
                          <a:schemeClr val="tx2"/>
                        </a:solidFill>
                      </a:endParaRPr>
                    </a:p>
                  </a:txBody>
                  <a:tcPr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kumimoji="1" lang="ja-JP" altLang="en-US">
                        <a:solidFill>
                          <a:schemeClr val="tx2"/>
                        </a:solidFill>
                      </a:endParaRPr>
                    </a:p>
                  </a:txBody>
                  <a:tcPr anchor="ctr">
                    <a:lnL w="28575"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a:solidFill>
                          <a:schemeClr val="tx2"/>
                        </a:solidFill>
                      </a:endParaRPr>
                    </a:p>
                  </a:txBody>
                  <a:tcPr anchor="ctr">
                    <a:lnL w="12700" cmpd="sng">
                      <a:noFill/>
                    </a:lnL>
                    <a:lnR w="28575" cap="flat" cmpd="sng" algn="ctr">
                      <a:solidFill>
                        <a:schemeClr val="tx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a:solidFill>
                          <a:schemeClr val="tx2"/>
                        </a:solidFill>
                      </a:endParaRPr>
                    </a:p>
                  </a:txBody>
                  <a:tcPr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kumimoji="1" lang="ja-JP" altLang="en-US"/>
                    </a:p>
                  </a:txBody>
                  <a:tcPr anchor="ctr">
                    <a:lnL w="28575"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300228366"/>
                  </a:ext>
                </a:extLst>
              </a:tr>
              <a:tr h="370840">
                <a:tc>
                  <a:txBody>
                    <a:bodyPr/>
                    <a:lstStyle/>
                    <a:p>
                      <a:pPr algn="ctr"/>
                      <a:endParaRPr kumimoji="1" lang="ja-JP" altLang="en-US"/>
                    </a:p>
                  </a:txBody>
                  <a:tcPr anchor="ctr">
                    <a:lnL w="12700" cmpd="sng">
                      <a:noFill/>
                    </a:lnL>
                    <a:lnR w="28575" cap="flat" cmpd="sng" algn="ctr">
                      <a:solidFill>
                        <a:schemeClr val="tx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b="0" dirty="0">
                        <a:solidFill>
                          <a:schemeClr val="tx2"/>
                        </a:solidFill>
                      </a:endParaRPr>
                    </a:p>
                  </a:txBody>
                  <a:tcPr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kumimoji="1" lang="ja-JP" altLang="en-US">
                        <a:solidFill>
                          <a:schemeClr val="tx2"/>
                        </a:solidFill>
                      </a:endParaRPr>
                    </a:p>
                  </a:txBody>
                  <a:tcPr anchor="ctr">
                    <a:lnL w="28575"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a:solidFill>
                          <a:schemeClr val="tx2"/>
                        </a:solidFill>
                      </a:endParaRPr>
                    </a:p>
                  </a:txBody>
                  <a:tcPr anchor="ctr">
                    <a:lnL w="12700" cmpd="sng">
                      <a:noFill/>
                    </a:lnL>
                    <a:lnR w="28575" cap="flat" cmpd="sng" algn="ctr">
                      <a:solidFill>
                        <a:schemeClr val="tx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dirty="0">
                        <a:solidFill>
                          <a:schemeClr val="tx2"/>
                        </a:solidFill>
                      </a:endParaRPr>
                    </a:p>
                  </a:txBody>
                  <a:tcPr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kumimoji="1" lang="ja-JP" altLang="en-US" dirty="0">
                        <a:solidFill>
                          <a:schemeClr val="tx2"/>
                        </a:solidFill>
                      </a:endParaRPr>
                    </a:p>
                  </a:txBody>
                  <a:tcPr anchor="ctr">
                    <a:lnL w="28575"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dirty="0">
                        <a:solidFill>
                          <a:schemeClr val="tx2"/>
                        </a:solidFill>
                      </a:endParaRPr>
                    </a:p>
                  </a:txBody>
                  <a:tcPr anchor="ctr">
                    <a:lnL w="12700" cmpd="sng">
                      <a:noFill/>
                    </a:lnL>
                    <a:lnR w="28575" cap="flat" cmpd="sng" algn="ctr">
                      <a:solidFill>
                        <a:schemeClr val="tx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a:solidFill>
                          <a:schemeClr val="tx2"/>
                        </a:solidFill>
                      </a:endParaRPr>
                    </a:p>
                  </a:txBody>
                  <a:tcPr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kumimoji="1" lang="ja-JP" altLang="en-US">
                        <a:solidFill>
                          <a:schemeClr val="tx2"/>
                        </a:solidFill>
                      </a:endParaRPr>
                    </a:p>
                  </a:txBody>
                  <a:tcPr anchor="ctr">
                    <a:lnL w="28575"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a:solidFill>
                          <a:schemeClr val="tx2"/>
                        </a:solidFill>
                      </a:endParaRPr>
                    </a:p>
                  </a:txBody>
                  <a:tcPr anchor="ctr">
                    <a:lnL w="12700" cmpd="sng">
                      <a:noFill/>
                    </a:lnL>
                    <a:lnR w="28575" cap="flat" cmpd="sng" algn="ctr">
                      <a:solidFill>
                        <a:schemeClr val="tx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r>
                        <a:rPr kumimoji="1" lang="ja-JP" altLang="en-US" dirty="0">
                          <a:solidFill>
                            <a:schemeClr val="tx2"/>
                          </a:solidFill>
                        </a:rPr>
                        <a:t>　</a:t>
                      </a:r>
                      <a:r>
                        <a:rPr kumimoji="1" lang="ja-JP" altLang="en-US" b="1" dirty="0">
                          <a:solidFill>
                            <a:schemeClr val="tx2"/>
                          </a:solidFill>
                        </a:rPr>
                        <a:t>⬆</a:t>
                      </a:r>
                      <a:endParaRPr kumimoji="1" lang="ja-JP" altLang="en-US" dirty="0">
                        <a:solidFill>
                          <a:schemeClr val="tx2"/>
                        </a:solidFill>
                      </a:endParaRPr>
                    </a:p>
                  </a:txBody>
                  <a:tcPr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kumimoji="1" lang="ja-JP" altLang="en-US"/>
                    </a:p>
                  </a:txBody>
                  <a:tcPr anchor="ctr">
                    <a:lnL w="28575"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816840832"/>
                  </a:ext>
                </a:extLst>
              </a:tr>
              <a:tr h="370840">
                <a:tc>
                  <a:txBody>
                    <a:bodyPr/>
                    <a:lstStyle/>
                    <a:p>
                      <a:pPr algn="ctr"/>
                      <a:endParaRPr kumimoji="1" lang="ja-JP" altLang="en-US"/>
                    </a:p>
                  </a:txBody>
                  <a:tcPr anchor="ctr">
                    <a:lnL w="12700" cmpd="sng">
                      <a:noFill/>
                    </a:lnL>
                    <a:lnR w="28575" cap="flat" cmpd="sng" algn="ctr">
                      <a:solidFill>
                        <a:schemeClr val="tx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b="0" dirty="0">
                        <a:solidFill>
                          <a:schemeClr val="tx2"/>
                        </a:solidFill>
                      </a:endParaRPr>
                    </a:p>
                  </a:txBody>
                  <a:tcPr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kumimoji="1" lang="ja-JP" altLang="en-US">
                        <a:solidFill>
                          <a:schemeClr val="tx2"/>
                        </a:solidFill>
                      </a:endParaRPr>
                    </a:p>
                  </a:txBody>
                  <a:tcPr anchor="ctr">
                    <a:lnL w="28575"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a:solidFill>
                          <a:schemeClr val="tx2"/>
                        </a:solidFill>
                      </a:endParaRPr>
                    </a:p>
                  </a:txBody>
                  <a:tcPr anchor="ctr">
                    <a:lnL w="12700" cmpd="sng">
                      <a:noFill/>
                    </a:lnL>
                    <a:lnR w="28575" cap="flat" cmpd="sng" algn="ctr">
                      <a:solidFill>
                        <a:schemeClr val="tx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dirty="0">
                          <a:solidFill>
                            <a:schemeClr val="tx2"/>
                          </a:solidFill>
                        </a:rPr>
                        <a:t>　</a:t>
                      </a:r>
                      <a:r>
                        <a:rPr kumimoji="1" lang="ja-JP" altLang="en-US" b="1" dirty="0">
                          <a:solidFill>
                            <a:schemeClr val="tx2"/>
                          </a:solidFill>
                        </a:rPr>
                        <a:t>⬆</a:t>
                      </a:r>
                      <a:endParaRPr kumimoji="1" lang="ja-JP" altLang="en-US" dirty="0">
                        <a:solidFill>
                          <a:schemeClr val="tx2"/>
                        </a:solidFill>
                      </a:endParaRPr>
                    </a:p>
                  </a:txBody>
                  <a:tcPr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kumimoji="1" lang="ja-JP" altLang="en-US" dirty="0">
                        <a:solidFill>
                          <a:schemeClr val="tx2"/>
                        </a:solidFill>
                      </a:endParaRPr>
                    </a:p>
                  </a:txBody>
                  <a:tcPr anchor="ctr">
                    <a:lnL w="28575"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dirty="0">
                        <a:solidFill>
                          <a:schemeClr val="tx2"/>
                        </a:solidFill>
                      </a:endParaRPr>
                    </a:p>
                  </a:txBody>
                  <a:tcPr anchor="ctr">
                    <a:lnL w="12700" cmpd="sng">
                      <a:noFill/>
                    </a:lnL>
                    <a:lnR w="28575" cap="flat" cmpd="sng" algn="ctr">
                      <a:solidFill>
                        <a:schemeClr val="tx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r>
                        <a:rPr kumimoji="1" lang="ja-JP" altLang="en-US" b="1" dirty="0">
                          <a:solidFill>
                            <a:schemeClr val="tx2"/>
                          </a:solidFill>
                        </a:rPr>
                        <a:t>⬇</a:t>
                      </a:r>
                      <a:r>
                        <a:rPr kumimoji="1" lang="ja-JP" altLang="en-US" b="1" dirty="0">
                          <a:solidFill>
                            <a:schemeClr val="bg1"/>
                          </a:solidFill>
                        </a:rPr>
                        <a:t>⬆</a:t>
                      </a:r>
                      <a:r>
                        <a:rPr kumimoji="1" lang="ja-JP" altLang="en-US" b="1" dirty="0">
                          <a:solidFill>
                            <a:schemeClr val="tx2"/>
                          </a:solidFill>
                        </a:rPr>
                        <a:t>　</a:t>
                      </a:r>
                      <a:endParaRPr kumimoji="1" lang="ja-JP" altLang="en-US" dirty="0">
                        <a:solidFill>
                          <a:schemeClr val="tx2"/>
                        </a:solidFill>
                      </a:endParaRPr>
                    </a:p>
                  </a:txBody>
                  <a:tcPr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kumimoji="1" lang="ja-JP" altLang="en-US" dirty="0">
                        <a:solidFill>
                          <a:schemeClr val="tx2"/>
                        </a:solidFill>
                      </a:endParaRPr>
                    </a:p>
                  </a:txBody>
                  <a:tcPr anchor="ctr">
                    <a:lnL w="28575"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dirty="0">
                        <a:solidFill>
                          <a:schemeClr val="tx2"/>
                        </a:solidFill>
                      </a:endParaRPr>
                    </a:p>
                  </a:txBody>
                  <a:tcPr anchor="ctr">
                    <a:lnL w="12700" cmpd="sng">
                      <a:noFill/>
                    </a:lnL>
                    <a:lnR w="28575" cap="flat" cmpd="sng" algn="ctr">
                      <a:solidFill>
                        <a:schemeClr val="tx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dirty="0">
                        <a:solidFill>
                          <a:schemeClr val="tx2"/>
                        </a:solidFill>
                      </a:endParaRPr>
                    </a:p>
                  </a:txBody>
                  <a:tcPr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kumimoji="1" lang="ja-JP" altLang="en-US"/>
                    </a:p>
                  </a:txBody>
                  <a:tcPr anchor="ctr">
                    <a:lnL w="28575"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402972014"/>
                  </a:ext>
                </a:extLst>
              </a:tr>
              <a:tr h="370840">
                <a:tc>
                  <a:txBody>
                    <a:bodyPr/>
                    <a:lstStyle/>
                    <a:p>
                      <a:pPr algn="ctr"/>
                      <a:endParaRPr kumimoji="1" lang="ja-JP" altLang="en-US"/>
                    </a:p>
                  </a:txBody>
                  <a:tcPr anchor="ctr">
                    <a:lnL w="12700" cmpd="sng">
                      <a:noFill/>
                    </a:lnL>
                    <a:lnR w="28575" cap="flat" cmpd="sng" algn="ctr">
                      <a:solidFill>
                        <a:schemeClr val="tx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r>
                        <a:rPr kumimoji="1" lang="ja-JP" altLang="en-US" b="1" dirty="0">
                          <a:solidFill>
                            <a:schemeClr val="tx2"/>
                          </a:solidFill>
                        </a:rPr>
                        <a:t>⬇⬆</a:t>
                      </a:r>
                    </a:p>
                  </a:txBody>
                  <a:tcPr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kumimoji="1" lang="ja-JP" altLang="en-US" dirty="0">
                        <a:solidFill>
                          <a:schemeClr val="tx2"/>
                        </a:solidFill>
                      </a:endParaRPr>
                    </a:p>
                  </a:txBody>
                  <a:tcPr anchor="ctr">
                    <a:lnL w="28575"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dirty="0">
                        <a:solidFill>
                          <a:schemeClr val="tx2"/>
                        </a:solidFill>
                      </a:endParaRPr>
                    </a:p>
                  </a:txBody>
                  <a:tcPr anchor="ctr">
                    <a:lnL w="12700" cmpd="sng">
                      <a:noFill/>
                    </a:lnL>
                    <a:lnR w="28575" cap="flat" cmpd="sng" algn="ctr">
                      <a:solidFill>
                        <a:schemeClr val="tx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r>
                        <a:rPr kumimoji="1" lang="ja-JP" altLang="en-US" b="1" dirty="0">
                          <a:solidFill>
                            <a:schemeClr val="tx2"/>
                          </a:solidFill>
                        </a:rPr>
                        <a:t>　⬆</a:t>
                      </a:r>
                    </a:p>
                  </a:txBody>
                  <a:tcPr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kumimoji="1" lang="ja-JP" altLang="en-US" dirty="0">
                        <a:solidFill>
                          <a:schemeClr val="tx2"/>
                        </a:solidFill>
                      </a:endParaRPr>
                    </a:p>
                  </a:txBody>
                  <a:tcPr anchor="ctr">
                    <a:lnL w="28575"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dirty="0">
                        <a:solidFill>
                          <a:schemeClr val="tx2"/>
                        </a:solidFill>
                      </a:endParaRPr>
                    </a:p>
                  </a:txBody>
                  <a:tcPr anchor="ctr">
                    <a:lnL w="12700" cmpd="sng">
                      <a:noFill/>
                    </a:lnL>
                    <a:lnR w="28575" cap="flat" cmpd="sng" algn="ctr">
                      <a:solidFill>
                        <a:schemeClr val="tx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r>
                        <a:rPr kumimoji="1" lang="ja-JP" altLang="en-US" b="1" dirty="0">
                          <a:solidFill>
                            <a:schemeClr val="tx2"/>
                          </a:solidFill>
                        </a:rPr>
                        <a:t>　⬆</a:t>
                      </a:r>
                    </a:p>
                  </a:txBody>
                  <a:tcPr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kumimoji="1" lang="ja-JP" altLang="en-US" dirty="0">
                        <a:solidFill>
                          <a:schemeClr val="tx2"/>
                        </a:solidFill>
                      </a:endParaRPr>
                    </a:p>
                  </a:txBody>
                  <a:tcPr anchor="ctr">
                    <a:lnL w="28575"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dirty="0">
                        <a:solidFill>
                          <a:schemeClr val="tx2"/>
                        </a:solidFill>
                      </a:endParaRPr>
                    </a:p>
                  </a:txBody>
                  <a:tcPr anchor="ctr">
                    <a:lnL w="12700" cmpd="sng">
                      <a:noFill/>
                    </a:lnL>
                    <a:lnR w="28575" cap="flat" cmpd="sng" algn="ctr">
                      <a:solidFill>
                        <a:schemeClr val="tx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r>
                        <a:rPr kumimoji="1" lang="ja-JP" altLang="en-US" b="1" dirty="0">
                          <a:solidFill>
                            <a:schemeClr val="tx2"/>
                          </a:solidFill>
                        </a:rPr>
                        <a:t>　⬆</a:t>
                      </a:r>
                    </a:p>
                  </a:txBody>
                  <a:tcPr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kumimoji="1" lang="ja-JP" altLang="en-US"/>
                    </a:p>
                  </a:txBody>
                  <a:tcPr anchor="ctr">
                    <a:lnL w="28575"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74127649"/>
                  </a:ext>
                </a:extLst>
              </a:tr>
              <a:tr h="370840">
                <a:tc>
                  <a:txBody>
                    <a:bodyPr/>
                    <a:lstStyle/>
                    <a:p>
                      <a:pPr algn="ctr"/>
                      <a:endParaRPr kumimoji="1" lang="ja-JP" altLang="en-US"/>
                    </a:p>
                  </a:txBody>
                  <a:tcPr anchor="ctr">
                    <a:lnL w="12700" cmpd="sng">
                      <a:noFill/>
                    </a:lnL>
                    <a:lnR w="28575" cap="flat" cmpd="sng" algn="ctr">
                      <a:solidFill>
                        <a:schemeClr val="tx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b="1" dirty="0">
                          <a:solidFill>
                            <a:schemeClr val="tx2"/>
                          </a:solidFill>
                        </a:rPr>
                        <a:t>⬇⬆</a:t>
                      </a:r>
                    </a:p>
                  </a:txBody>
                  <a:tcPr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kumimoji="1" lang="ja-JP" altLang="en-US">
                        <a:solidFill>
                          <a:schemeClr val="tx2"/>
                        </a:solidFill>
                      </a:endParaRPr>
                    </a:p>
                  </a:txBody>
                  <a:tcPr anchor="ctr">
                    <a:lnL w="28575"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a:solidFill>
                          <a:schemeClr val="tx2"/>
                        </a:solidFill>
                      </a:endParaRPr>
                    </a:p>
                  </a:txBody>
                  <a:tcPr anchor="ctr">
                    <a:lnL w="12700" cmpd="sng">
                      <a:noFill/>
                    </a:lnL>
                    <a:lnR w="28575" cap="flat" cmpd="sng" algn="ctr">
                      <a:solidFill>
                        <a:schemeClr val="tx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b="1" dirty="0">
                          <a:solidFill>
                            <a:schemeClr val="tx2"/>
                          </a:solidFill>
                        </a:rPr>
                        <a:t>⬇⬆</a:t>
                      </a:r>
                    </a:p>
                  </a:txBody>
                  <a:tcPr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kumimoji="1" lang="ja-JP" altLang="en-US">
                        <a:solidFill>
                          <a:schemeClr val="tx2"/>
                        </a:solidFill>
                      </a:endParaRPr>
                    </a:p>
                  </a:txBody>
                  <a:tcPr anchor="ctr">
                    <a:lnL w="28575"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a:solidFill>
                          <a:schemeClr val="tx2"/>
                        </a:solidFill>
                      </a:endParaRPr>
                    </a:p>
                  </a:txBody>
                  <a:tcPr anchor="ctr">
                    <a:lnL w="12700" cmpd="sng">
                      <a:noFill/>
                    </a:lnL>
                    <a:lnR w="28575" cap="flat" cmpd="sng" algn="ctr">
                      <a:solidFill>
                        <a:schemeClr val="tx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b="1" dirty="0">
                          <a:solidFill>
                            <a:schemeClr val="tx2"/>
                          </a:solidFill>
                        </a:rPr>
                        <a:t>⬇⬆</a:t>
                      </a:r>
                    </a:p>
                  </a:txBody>
                  <a:tcPr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kumimoji="1" lang="ja-JP" altLang="en-US" dirty="0">
                        <a:solidFill>
                          <a:schemeClr val="tx2"/>
                        </a:solidFill>
                      </a:endParaRPr>
                    </a:p>
                  </a:txBody>
                  <a:tcPr anchor="ctr">
                    <a:lnL w="28575"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dirty="0">
                        <a:solidFill>
                          <a:schemeClr val="tx2"/>
                        </a:solidFill>
                      </a:endParaRPr>
                    </a:p>
                  </a:txBody>
                  <a:tcPr anchor="ctr">
                    <a:lnL w="12700" cmpd="sng">
                      <a:noFill/>
                    </a:lnL>
                    <a:lnR w="28575" cap="flat" cmpd="sng" algn="ctr">
                      <a:solidFill>
                        <a:schemeClr val="tx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b="1" dirty="0">
                          <a:solidFill>
                            <a:schemeClr val="tx2"/>
                          </a:solidFill>
                        </a:rPr>
                        <a:t>⬇⬆</a:t>
                      </a:r>
                    </a:p>
                  </a:txBody>
                  <a:tcPr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kumimoji="1" lang="ja-JP" altLang="en-US"/>
                    </a:p>
                  </a:txBody>
                  <a:tcPr anchor="ctr">
                    <a:lnL w="28575"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915240842"/>
                  </a:ext>
                </a:extLst>
              </a:tr>
              <a:tr h="370840">
                <a:tc>
                  <a:txBody>
                    <a:bodyPr/>
                    <a:lstStyle/>
                    <a:p>
                      <a:pPr algn="ctr"/>
                      <a:endParaRPr kumimoji="1" lang="ja-JP" altLang="en-US"/>
                    </a:p>
                  </a:txBody>
                  <a:tcPr anchor="ctr">
                    <a:lnL w="12700" cmpd="sng">
                      <a:noFill/>
                    </a:lnL>
                    <a:lnR w="28575" cap="flat" cmpd="sng" algn="ctr">
                      <a:solidFill>
                        <a:schemeClr val="tx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b="1" dirty="0">
                          <a:solidFill>
                            <a:schemeClr val="tx2"/>
                          </a:solidFill>
                        </a:rPr>
                        <a:t>⬇⬆</a:t>
                      </a:r>
                    </a:p>
                  </a:txBody>
                  <a:tcPr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kumimoji="1" lang="ja-JP" altLang="en-US">
                        <a:solidFill>
                          <a:schemeClr val="tx2"/>
                        </a:solidFill>
                      </a:endParaRPr>
                    </a:p>
                  </a:txBody>
                  <a:tcPr anchor="ctr">
                    <a:lnL w="28575"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a:solidFill>
                          <a:schemeClr val="tx2"/>
                        </a:solidFill>
                      </a:endParaRPr>
                    </a:p>
                  </a:txBody>
                  <a:tcPr anchor="ctr">
                    <a:lnL w="12700" cmpd="sng">
                      <a:noFill/>
                    </a:lnL>
                    <a:lnR w="28575" cap="flat" cmpd="sng" algn="ctr">
                      <a:solidFill>
                        <a:schemeClr val="tx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b="1" dirty="0">
                          <a:solidFill>
                            <a:schemeClr val="tx2"/>
                          </a:solidFill>
                        </a:rPr>
                        <a:t>⬇⬆</a:t>
                      </a:r>
                    </a:p>
                  </a:txBody>
                  <a:tcPr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kumimoji="1" lang="ja-JP" altLang="en-US">
                        <a:solidFill>
                          <a:schemeClr val="tx2"/>
                        </a:solidFill>
                      </a:endParaRPr>
                    </a:p>
                  </a:txBody>
                  <a:tcPr anchor="ctr">
                    <a:lnL w="28575"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a:solidFill>
                          <a:schemeClr val="tx2"/>
                        </a:solidFill>
                      </a:endParaRPr>
                    </a:p>
                  </a:txBody>
                  <a:tcPr anchor="ctr">
                    <a:lnL w="12700" cmpd="sng">
                      <a:noFill/>
                    </a:lnL>
                    <a:lnR w="28575" cap="flat" cmpd="sng" algn="ctr">
                      <a:solidFill>
                        <a:schemeClr val="tx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b="1" dirty="0">
                          <a:solidFill>
                            <a:schemeClr val="tx2"/>
                          </a:solidFill>
                        </a:rPr>
                        <a:t>⬇⬆</a:t>
                      </a:r>
                    </a:p>
                  </a:txBody>
                  <a:tcPr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kumimoji="1" lang="ja-JP" altLang="en-US">
                        <a:solidFill>
                          <a:schemeClr val="tx2"/>
                        </a:solidFill>
                      </a:endParaRPr>
                    </a:p>
                  </a:txBody>
                  <a:tcPr anchor="ctr">
                    <a:lnL w="28575"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dirty="0">
                        <a:solidFill>
                          <a:schemeClr val="tx2"/>
                        </a:solidFill>
                      </a:endParaRPr>
                    </a:p>
                  </a:txBody>
                  <a:tcPr anchor="ctr">
                    <a:lnL w="12700" cmpd="sng">
                      <a:noFill/>
                    </a:lnL>
                    <a:lnR w="28575" cap="flat" cmpd="sng" algn="ctr">
                      <a:solidFill>
                        <a:schemeClr val="tx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b="1" dirty="0">
                          <a:solidFill>
                            <a:schemeClr val="tx2"/>
                          </a:solidFill>
                        </a:rPr>
                        <a:t>⬇⬆</a:t>
                      </a:r>
                    </a:p>
                  </a:txBody>
                  <a:tcPr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kumimoji="1" lang="ja-JP" altLang="en-US"/>
                    </a:p>
                  </a:txBody>
                  <a:tcPr anchor="ctr">
                    <a:lnL w="28575"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57422439"/>
                  </a:ext>
                </a:extLst>
              </a:tr>
              <a:tr h="370840">
                <a:tc>
                  <a:txBody>
                    <a:bodyPr/>
                    <a:lstStyle/>
                    <a:p>
                      <a:pPr algn="ctr"/>
                      <a:endParaRPr kumimoji="1" lang="ja-JP" altLang="en-US"/>
                    </a:p>
                  </a:txBody>
                  <a:tcPr anchor="ctr">
                    <a:lnL w="12700" cmpd="sng">
                      <a:noFill/>
                    </a:lnL>
                    <a:lnR w="28575" cap="flat" cmpd="sng" algn="ctr">
                      <a:solidFill>
                        <a:schemeClr val="tx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b="1" dirty="0">
                          <a:solidFill>
                            <a:schemeClr val="tx2"/>
                          </a:solidFill>
                        </a:rPr>
                        <a:t>⬇⬆</a:t>
                      </a:r>
                    </a:p>
                  </a:txBody>
                  <a:tcPr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kumimoji="1" lang="ja-JP" altLang="en-US">
                        <a:solidFill>
                          <a:schemeClr val="tx2"/>
                        </a:solidFill>
                      </a:endParaRPr>
                    </a:p>
                  </a:txBody>
                  <a:tcPr anchor="ctr">
                    <a:lnL w="28575"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dirty="0">
                        <a:solidFill>
                          <a:schemeClr val="tx2"/>
                        </a:solidFill>
                      </a:endParaRPr>
                    </a:p>
                  </a:txBody>
                  <a:tcPr anchor="ctr">
                    <a:lnL w="12700" cmpd="sng">
                      <a:noFill/>
                    </a:lnL>
                    <a:lnR w="28575" cap="flat" cmpd="sng" algn="ctr">
                      <a:solidFill>
                        <a:schemeClr val="tx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b="1" dirty="0">
                          <a:solidFill>
                            <a:schemeClr val="tx2"/>
                          </a:solidFill>
                        </a:rPr>
                        <a:t>⬇⬆</a:t>
                      </a:r>
                    </a:p>
                  </a:txBody>
                  <a:tcPr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kumimoji="1" lang="ja-JP" altLang="en-US">
                        <a:solidFill>
                          <a:schemeClr val="tx2"/>
                        </a:solidFill>
                      </a:endParaRPr>
                    </a:p>
                  </a:txBody>
                  <a:tcPr anchor="ctr">
                    <a:lnL w="28575"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dirty="0">
                        <a:solidFill>
                          <a:schemeClr val="tx2"/>
                        </a:solidFill>
                      </a:endParaRPr>
                    </a:p>
                  </a:txBody>
                  <a:tcPr anchor="ctr">
                    <a:lnL w="12700" cmpd="sng">
                      <a:noFill/>
                    </a:lnL>
                    <a:lnR w="28575" cap="flat" cmpd="sng" algn="ctr">
                      <a:solidFill>
                        <a:schemeClr val="tx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b="1" dirty="0">
                          <a:solidFill>
                            <a:schemeClr val="tx2"/>
                          </a:solidFill>
                        </a:rPr>
                        <a:t>⬇⬆</a:t>
                      </a:r>
                    </a:p>
                  </a:txBody>
                  <a:tcPr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kumimoji="1" lang="ja-JP" altLang="en-US" dirty="0">
                        <a:solidFill>
                          <a:schemeClr val="tx2"/>
                        </a:solidFill>
                      </a:endParaRPr>
                    </a:p>
                  </a:txBody>
                  <a:tcPr anchor="ctr">
                    <a:lnL w="28575"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dirty="0">
                        <a:solidFill>
                          <a:schemeClr val="tx2"/>
                        </a:solidFill>
                      </a:endParaRPr>
                    </a:p>
                  </a:txBody>
                  <a:tcPr anchor="ctr">
                    <a:lnL w="12700" cmpd="sng">
                      <a:noFill/>
                    </a:lnL>
                    <a:lnR w="28575" cap="flat" cmpd="sng" algn="ctr">
                      <a:solidFill>
                        <a:schemeClr val="tx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b="1" dirty="0">
                          <a:solidFill>
                            <a:schemeClr val="tx2"/>
                          </a:solidFill>
                        </a:rPr>
                        <a:t>⬇⬆</a:t>
                      </a:r>
                    </a:p>
                  </a:txBody>
                  <a:tcPr anchor="ctr">
                    <a:lnL w="28575" cap="flat" cmpd="sng" algn="ctr">
                      <a:solidFill>
                        <a:schemeClr val="tx2"/>
                      </a:solidFill>
                      <a:prstDash val="solid"/>
                      <a:round/>
                      <a:headEnd type="none" w="med" len="med"/>
                      <a:tailEnd type="none" w="med" len="med"/>
                    </a:lnL>
                    <a:lnR w="28575"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kumimoji="1" lang="ja-JP" altLang="en-US" dirty="0"/>
                    </a:p>
                  </a:txBody>
                  <a:tcPr anchor="ctr">
                    <a:lnL w="28575"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135188609"/>
                  </a:ext>
                </a:extLst>
              </a:tr>
              <a:tr h="504000">
                <a:tc gridSpan="3">
                  <a:txBody>
                    <a:bodyPr/>
                    <a:lstStyle/>
                    <a:p>
                      <a:pPr algn="ctr"/>
                      <a:r>
                        <a:rPr kumimoji="1" lang="ja-JP" altLang="en-US" sz="1300" dirty="0"/>
                        <a:t>シングレット状態</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kumimoji="1" lang="ja-JP" alt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kumimoji="1" lang="ja-JP" alt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gridSpan="3">
                  <a:txBody>
                    <a:bodyPr/>
                    <a:lstStyle/>
                    <a:p>
                      <a:pPr algn="ctr"/>
                      <a:r>
                        <a:rPr kumimoji="1" lang="ja-JP" altLang="en-US" sz="1300" dirty="0"/>
                        <a:t>トリプレット状態</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kumimoji="1" lang="ja-JP" alt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kumimoji="1" lang="ja-JP" alt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gridSpan="3">
                  <a:txBody>
                    <a:bodyPr/>
                    <a:lstStyle/>
                    <a:p>
                      <a:pPr algn="ctr"/>
                      <a:r>
                        <a:rPr kumimoji="1" lang="ja-JP" altLang="en-US" sz="1300" dirty="0"/>
                        <a:t>シングレット励起状態</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kumimoji="1" lang="ja-JP" alt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kumimoji="1" lang="ja-JP" alt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300" dirty="0"/>
                        <a:t>トリプレット励起状態</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ctr"/>
                      <a:endParaRPr kumimoji="1" lang="ja-JP" altLang="en-US" sz="1300" dirty="0"/>
                    </a:p>
                  </a:txBody>
                  <a:tcPr anchor="ctr">
                    <a:lnL w="12700" cmpd="sng">
                      <a:noFill/>
                    </a:lnL>
                    <a:lnR w="12700" cmpd="sng">
                      <a:noFill/>
                    </a:lnR>
                    <a:lnT w="28575" cap="flat" cmpd="sng" algn="ctr">
                      <a:solidFill>
                        <a:schemeClr val="tx2"/>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ctr"/>
                      <a:endParaRPr kumimoji="1" lang="ja-JP" altLang="en-US"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05526012"/>
                  </a:ext>
                </a:extLst>
              </a:tr>
              <a:tr h="504000">
                <a:tc gridSpan="12">
                  <a:txBody>
                    <a:bodyPr/>
                    <a:lstStyle/>
                    <a:p>
                      <a:pPr algn="ctr"/>
                      <a:r>
                        <a:rPr kumimoji="1" lang="ja-JP" altLang="en-US" sz="1300" b="1" dirty="0">
                          <a:solidFill>
                            <a:schemeClr val="accent4"/>
                          </a:solidFill>
                        </a:rPr>
                        <a:t>➡ 通常はシングレットの方が安定だが</a:t>
                      </a:r>
                      <a:r>
                        <a:rPr kumimoji="1" lang="en-US" altLang="ja-JP" sz="1300" b="1" dirty="0">
                          <a:solidFill>
                            <a:schemeClr val="accent4"/>
                          </a:solidFill>
                        </a:rPr>
                        <a:t>, </a:t>
                      </a:r>
                      <a:r>
                        <a:rPr kumimoji="1" lang="ja-JP" altLang="en-US" sz="1300" b="1" dirty="0">
                          <a:solidFill>
                            <a:schemeClr val="accent4"/>
                          </a:solidFill>
                        </a:rPr>
                        <a:t>シングレットとトリプレットどちらが基底状態かは系による</a:t>
                      </a:r>
                      <a:r>
                        <a:rPr kumimoji="1" lang="en-US" altLang="ja-JP" sz="1300" b="1" dirty="0">
                          <a:solidFill>
                            <a:schemeClr val="accent4"/>
                          </a:solidFill>
                        </a:rPr>
                        <a:t>.</a:t>
                      </a:r>
                      <a:endParaRPr kumimoji="1" lang="ja-JP" altLang="en-US" sz="1300" b="1" dirty="0">
                        <a:solidFill>
                          <a:schemeClr val="accent4"/>
                        </a:solidFill>
                      </a:endParaRPr>
                    </a:p>
                  </a:txBody>
                  <a:tcPr anchor="ctr">
                    <a:lnL w="12700" cmpd="sng">
                      <a:noFill/>
                    </a:lnL>
                    <a:lnT w="12700" cmpd="sng">
                      <a:noFill/>
                    </a:lnT>
                    <a:lnB w="12700" cmpd="sng">
                      <a:noFill/>
                    </a:lnB>
                    <a:lnTlToBr w="12700" cmpd="sng">
                      <a:noFill/>
                      <a:prstDash val="solid"/>
                    </a:lnTlToBr>
                    <a:lnBlToTr w="12700" cmpd="sng">
                      <a:noFill/>
                      <a:prstDash val="solid"/>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13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13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3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848834665"/>
                  </a:ext>
                </a:extLst>
              </a:tr>
            </a:tbl>
          </a:graphicData>
        </a:graphic>
      </p:graphicFrame>
      <p:sp>
        <p:nvSpPr>
          <p:cNvPr id="17" name="テキスト プレースホルダー 16">
            <a:extLst>
              <a:ext uri="{FF2B5EF4-FFF2-40B4-BE49-F238E27FC236}">
                <a16:creationId xmlns:a16="http://schemas.microsoft.com/office/drawing/2014/main" id="{146B5750-09A0-B331-CC3F-C7CA7CB182E4}"/>
              </a:ext>
            </a:extLst>
          </p:cNvPr>
          <p:cNvSpPr>
            <a:spLocks noGrp="1"/>
          </p:cNvSpPr>
          <p:nvPr>
            <p:ph type="body" sz="quarter" idx="13"/>
          </p:nvPr>
        </p:nvSpPr>
        <p:spPr/>
        <p:txBody>
          <a:bodyPr/>
          <a:lstStyle/>
          <a:p>
            <a:r>
              <a:rPr lang="en-US" altLang="ja-JP" dirty="0"/>
              <a:t>※ </a:t>
            </a:r>
            <a:r>
              <a:rPr lang="ja-JP" altLang="en-US" dirty="0"/>
              <a:t>画像はイメージです</a:t>
            </a:r>
            <a:r>
              <a:rPr lang="en-US" altLang="ja-JP" dirty="0"/>
              <a:t>. C</a:t>
            </a:r>
            <a:r>
              <a:rPr lang="ja-JP" altLang="en-US" dirty="0"/>
              <a:t>原子や</a:t>
            </a:r>
            <a:r>
              <a:rPr lang="en-US" altLang="ja-JP" dirty="0"/>
              <a:t>O</a:t>
            </a:r>
            <a:r>
              <a:rPr lang="ja-JP" altLang="en-US" dirty="0"/>
              <a:t>原子</a:t>
            </a:r>
            <a:r>
              <a:rPr lang="en-US" altLang="ja-JP" dirty="0"/>
              <a:t>, O</a:t>
            </a:r>
            <a:r>
              <a:rPr lang="ja-JP" altLang="en-US" dirty="0"/>
              <a:t>₂分子ではトリプレットの方が安定である</a:t>
            </a:r>
            <a:r>
              <a:rPr lang="en-US" altLang="ja-JP" dirty="0"/>
              <a:t>.</a:t>
            </a:r>
            <a:endParaRPr lang="ja-JP" altLang="en-US" dirty="0"/>
          </a:p>
        </p:txBody>
      </p:sp>
      <p:sp>
        <p:nvSpPr>
          <p:cNvPr id="7" name="スライド番号プレースホルダー 5">
            <a:extLst>
              <a:ext uri="{FF2B5EF4-FFF2-40B4-BE49-F238E27FC236}">
                <a16:creationId xmlns:a16="http://schemas.microsoft.com/office/drawing/2014/main" id="{1E986BA9-9133-4A1F-8529-CC13CC094922}"/>
              </a:ext>
            </a:extLst>
          </p:cNvPr>
          <p:cNvSpPr>
            <a:spLocks noGrp="1"/>
          </p:cNvSpPr>
          <p:nvPr>
            <p:ph type="sldNum" sz="quarter" idx="14"/>
          </p:nvPr>
        </p:nvSpPr>
        <p:spPr/>
        <p:txBody>
          <a:bodyPr/>
          <a:lstStyle/>
          <a:p>
            <a:fld id="{44CC7441-4F6D-4D99-AEAC-28C0433C7008}" type="slidenum">
              <a:rPr kumimoji="1" lang="ja-JP" altLang="en-US" smtClean="0"/>
              <a:pPr/>
              <a:t>108</a:t>
            </a:fld>
            <a:endParaRPr kumimoji="1" lang="ja-JP" altLang="en-US" dirty="0"/>
          </a:p>
        </p:txBody>
      </p:sp>
      <p:sp>
        <p:nvSpPr>
          <p:cNvPr id="10" name="正方形/長方形 9" hidden="1">
            <a:extLst>
              <a:ext uri="{FF2B5EF4-FFF2-40B4-BE49-F238E27FC236}">
                <a16:creationId xmlns:a16="http://schemas.microsoft.com/office/drawing/2014/main" id="{D0CF8575-3F3A-49AF-84F5-2C485CE2038F}"/>
              </a:ext>
            </a:extLst>
          </p:cNvPr>
          <p:cNvSpPr/>
          <p:nvPr/>
        </p:nvSpPr>
        <p:spPr>
          <a:xfrm>
            <a:off x="7006830" y="1801641"/>
            <a:ext cx="1668857" cy="138518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accent4"/>
                </a:solidFill>
              </a:rPr>
              <a:t>計算してみよう</a:t>
            </a:r>
          </a:p>
        </p:txBody>
      </p:sp>
    </p:spTree>
    <p:extLst>
      <p:ext uri="{BB962C8B-B14F-4D97-AF65-F5344CB8AC3E}">
        <p14:creationId xmlns:p14="http://schemas.microsoft.com/office/powerpoint/2010/main" val="2844115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1" name="コンテンツ プレースホルダー 10">
                <a:extLst>
                  <a:ext uri="{FF2B5EF4-FFF2-40B4-BE49-F238E27FC236}">
                    <a16:creationId xmlns:a16="http://schemas.microsoft.com/office/drawing/2014/main" id="{DC838E2A-2F03-2CEF-383B-234B52D4075C}"/>
                  </a:ext>
                </a:extLst>
              </p:cNvPr>
              <p:cNvSpPr>
                <a:spLocks noGrp="1"/>
              </p:cNvSpPr>
              <p:nvPr>
                <p:ph idx="1"/>
              </p:nvPr>
            </p:nvSpPr>
            <p:spPr>
              <a:xfrm>
                <a:off x="468313" y="842963"/>
                <a:ext cx="2735262" cy="3610847"/>
              </a:xfrm>
            </p:spPr>
            <p:txBody>
              <a:bodyPr/>
              <a:lstStyle/>
              <a:p>
                <a:r>
                  <a:rPr lang="ja-JP" altLang="en-US" dirty="0"/>
                  <a:t>原子単位系を用いる</a:t>
                </a:r>
                <a:r>
                  <a:rPr lang="en-US" altLang="ja-JP" dirty="0"/>
                  <a:t>. </a:t>
                </a:r>
                <a:r>
                  <a:rPr lang="ja-JP" altLang="en-US" dirty="0"/>
                  <a:t>例えば</a:t>
                </a:r>
                <a:r>
                  <a:rPr lang="en-US" altLang="ja-JP" dirty="0"/>
                  <a:t>, </a:t>
                </a:r>
                <a:r>
                  <a:rPr lang="ja-JP" altLang="en-US" dirty="0"/>
                  <a:t>水素原子の基底状態のエネルギーは </a:t>
                </a:r>
                <a14:m>
                  <m:oMath xmlns:m="http://schemas.openxmlformats.org/officeDocument/2006/math">
                    <m:r>
                      <a:rPr lang="en-US" altLang="ja-JP" b="0" i="0" smtClean="0">
                        <a:latin typeface="Cambria Math" panose="02040503050406030204" pitchFamily="18" charset="0"/>
                      </a:rPr>
                      <m:t>−0.5 </m:t>
                    </m:r>
                    <m:sSub>
                      <m:sSubPr>
                        <m:ctrlPr>
                          <a:rPr lang="en-US" altLang="ja-JP" i="1" smtClean="0">
                            <a:latin typeface="Cambria Math" panose="02040503050406030204" pitchFamily="18" charset="0"/>
                          </a:rPr>
                        </m:ctrlPr>
                      </m:sSubPr>
                      <m:e>
                        <m:r>
                          <a:rPr lang="en-US" altLang="ja-JP">
                            <a:latin typeface="Cambria Math" panose="02040503050406030204" pitchFamily="18" charset="0"/>
                          </a:rPr>
                          <m:t>𝐸</m:t>
                        </m:r>
                      </m:e>
                      <m:sub>
                        <m:r>
                          <m:rPr>
                            <m:sty m:val="p"/>
                          </m:rPr>
                          <a:rPr lang="en-US" altLang="ja-JP">
                            <a:latin typeface="Cambria Math" panose="02040503050406030204" pitchFamily="18" charset="0"/>
                          </a:rPr>
                          <m:t>h</m:t>
                        </m:r>
                      </m:sub>
                    </m:sSub>
                  </m:oMath>
                </a14:m>
                <a:r>
                  <a:rPr lang="en-US" altLang="ja-JP" dirty="0"/>
                  <a:t> </a:t>
                </a:r>
                <a:r>
                  <a:rPr lang="ja-JP" altLang="en-US" dirty="0"/>
                  <a:t>であり</a:t>
                </a:r>
                <a:r>
                  <a:rPr lang="en-US" altLang="ja-JP" dirty="0"/>
                  <a:t>, </a:t>
                </a:r>
                <a:r>
                  <a:rPr lang="ja-JP" altLang="en-US" dirty="0"/>
                  <a:t>「マイナスれいてんごハートリー」と読む</a:t>
                </a:r>
                <a:r>
                  <a:rPr lang="en-US" altLang="ja-JP" dirty="0"/>
                  <a:t>.</a:t>
                </a:r>
              </a:p>
              <a:p>
                <a:r>
                  <a:rPr lang="ja-JP" altLang="en-US" dirty="0"/>
                  <a:t>なお</a:t>
                </a:r>
                <a14:m>
                  <m:oMath xmlns:m="http://schemas.openxmlformats.org/officeDocument/2006/math">
                    <m:sSub>
                      <m:sSubPr>
                        <m:ctrlPr>
                          <a:rPr lang="en-US" altLang="ja-JP" i="1">
                            <a:latin typeface="Cambria Math" panose="02040503050406030204" pitchFamily="18" charset="0"/>
                          </a:rPr>
                        </m:ctrlPr>
                      </m:sSubPr>
                      <m:e>
                        <m:r>
                          <a:rPr lang="en-US" altLang="ja-JP">
                            <a:latin typeface="Cambria Math" panose="02040503050406030204" pitchFamily="18" charset="0"/>
                          </a:rPr>
                          <m:t>𝐸</m:t>
                        </m:r>
                      </m:e>
                      <m:sub>
                        <m:r>
                          <a:rPr lang="en-US" altLang="ja-JP">
                            <a:latin typeface="Cambria Math" panose="02040503050406030204" pitchFamily="18" charset="0"/>
                          </a:rPr>
                          <m:t>h</m:t>
                        </m:r>
                      </m:sub>
                    </m:sSub>
                  </m:oMath>
                </a14:m>
                <a:r>
                  <a:rPr lang="ja-JP" altLang="en-US" dirty="0"/>
                  <a:t>ではなく</a:t>
                </a:r>
                <a14:m>
                  <m:oMath xmlns:m="http://schemas.openxmlformats.org/officeDocument/2006/math">
                    <m:sSub>
                      <m:sSubPr>
                        <m:ctrlPr>
                          <a:rPr lang="en-US" altLang="ja-JP" i="1">
                            <a:latin typeface="Cambria Math" panose="02040503050406030204" pitchFamily="18" charset="0"/>
                          </a:rPr>
                        </m:ctrlPr>
                      </m:sSubPr>
                      <m:e>
                        <m:r>
                          <a:rPr lang="en-US" altLang="ja-JP">
                            <a:latin typeface="Cambria Math" panose="02040503050406030204" pitchFamily="18" charset="0"/>
                          </a:rPr>
                          <m:t>𝐸</m:t>
                        </m:r>
                      </m:e>
                      <m:sub>
                        <m:r>
                          <m:rPr>
                            <m:sty m:val="p"/>
                          </m:rPr>
                          <a:rPr lang="en-US" altLang="ja-JP">
                            <a:latin typeface="Cambria Math" panose="02040503050406030204" pitchFamily="18" charset="0"/>
                          </a:rPr>
                          <m:t>h</m:t>
                        </m:r>
                      </m:sub>
                    </m:sSub>
                  </m:oMath>
                </a14:m>
                <a:r>
                  <a:rPr lang="ja-JP" altLang="en-US" dirty="0"/>
                  <a:t>である</a:t>
                </a:r>
                <a:r>
                  <a:rPr lang="en-US" altLang="ja-JP" dirty="0"/>
                  <a:t>. LaTeX</a:t>
                </a:r>
                <a:r>
                  <a:rPr lang="ja-JP" altLang="en-US" dirty="0"/>
                  <a:t>では</a:t>
                </a:r>
                <a:r>
                  <a:rPr lang="en-US" altLang="ja-JP" dirty="0"/>
                  <a:t>`E_\</a:t>
                </a:r>
                <a:r>
                  <a:rPr lang="en-US" altLang="ja-JP" dirty="0" err="1"/>
                  <a:t>mathrm</a:t>
                </a:r>
                <a:r>
                  <a:rPr lang="en-US" altLang="ja-JP" dirty="0"/>
                  <a:t>{h}`</a:t>
                </a:r>
                <a:r>
                  <a:rPr lang="ja-JP" altLang="en-US" dirty="0"/>
                  <a:t>と書く</a:t>
                </a:r>
                <a:r>
                  <a:rPr lang="en-US" altLang="ja-JP" dirty="0"/>
                  <a:t>.</a:t>
                </a:r>
                <a:r>
                  <a:rPr lang="ja-JP" altLang="en-US" dirty="0"/>
                  <a:t> 同様に</a:t>
                </a:r>
                <a14:m>
                  <m:oMath xmlns:m="http://schemas.openxmlformats.org/officeDocument/2006/math">
                    <m:sSub>
                      <m:sSubPr>
                        <m:ctrlPr>
                          <a:rPr lang="en-US" altLang="ja-JP" i="1">
                            <a:latin typeface="Cambria Math" panose="02040503050406030204" pitchFamily="18" charset="0"/>
                          </a:rPr>
                        </m:ctrlPr>
                      </m:sSubPr>
                      <m:e>
                        <m:r>
                          <a:rPr lang="en-US" altLang="ja-JP" b="0" i="1" smtClean="0">
                            <a:latin typeface="Cambria Math" panose="02040503050406030204" pitchFamily="18" charset="0"/>
                          </a:rPr>
                          <m:t>𝑚</m:t>
                        </m:r>
                      </m:e>
                      <m:sub>
                        <m:r>
                          <a:rPr lang="en-US" altLang="ja-JP" b="0" i="1" smtClean="0">
                            <a:latin typeface="Cambria Math" panose="02040503050406030204" pitchFamily="18" charset="0"/>
                          </a:rPr>
                          <m:t>𝑒</m:t>
                        </m:r>
                      </m:sub>
                    </m:sSub>
                  </m:oMath>
                </a14:m>
                <a:r>
                  <a:rPr lang="ja-JP" altLang="en-US" dirty="0"/>
                  <a:t>ではなく</a:t>
                </a:r>
                <a14:m>
                  <m:oMath xmlns:m="http://schemas.openxmlformats.org/officeDocument/2006/math">
                    <m:sSub>
                      <m:sSubPr>
                        <m:ctrlPr>
                          <a:rPr lang="en-US" altLang="ja-JP" i="1">
                            <a:latin typeface="Cambria Math" panose="02040503050406030204" pitchFamily="18" charset="0"/>
                          </a:rPr>
                        </m:ctrlPr>
                      </m:sSubPr>
                      <m:e>
                        <m:r>
                          <a:rPr lang="en-US" altLang="ja-JP" i="1">
                            <a:latin typeface="Cambria Math" panose="02040503050406030204" pitchFamily="18" charset="0"/>
                          </a:rPr>
                          <m:t>𝑚</m:t>
                        </m:r>
                      </m:e>
                      <m:sub>
                        <m:r>
                          <m:rPr>
                            <m:sty m:val="p"/>
                          </m:rPr>
                          <a:rPr lang="en-US" altLang="ja-JP" i="0">
                            <a:latin typeface="Cambria Math" panose="02040503050406030204" pitchFamily="18" charset="0"/>
                          </a:rPr>
                          <m:t>e</m:t>
                        </m:r>
                      </m:sub>
                    </m:sSub>
                  </m:oMath>
                </a14:m>
                <a:r>
                  <a:rPr lang="ja-JP" altLang="en-US" dirty="0"/>
                  <a:t>である</a:t>
                </a:r>
                <a:r>
                  <a:rPr lang="en-US" altLang="ja-JP" dirty="0"/>
                  <a:t>.</a:t>
                </a:r>
              </a:p>
              <a:p>
                <a:r>
                  <a:rPr lang="ja-JP" altLang="en-US" dirty="0"/>
                  <a:t>数学の定数は </a:t>
                </a:r>
                <a14:m>
                  <m:oMath xmlns:m="http://schemas.openxmlformats.org/officeDocument/2006/math">
                    <m:r>
                      <m:rPr>
                        <m:sty m:val="p"/>
                      </m:rPr>
                      <a:rPr lang="en-US" altLang="ja-JP" b="0" i="0" smtClean="0">
                        <a:latin typeface="Cambria Math" panose="02040503050406030204" pitchFamily="18" charset="0"/>
                      </a:rPr>
                      <m:t>π</m:t>
                    </m:r>
                  </m:oMath>
                </a14:m>
                <a:r>
                  <a:rPr lang="ja-JP" altLang="en-US" dirty="0"/>
                  <a:t> や </a:t>
                </a:r>
                <a14:m>
                  <m:oMath xmlns:m="http://schemas.openxmlformats.org/officeDocument/2006/math">
                    <m:r>
                      <m:rPr>
                        <m:sty m:val="p"/>
                      </m:rPr>
                      <a:rPr lang="en-US" altLang="ja-JP" b="0" i="0" smtClean="0">
                        <a:latin typeface="Cambria Math" panose="02040503050406030204" pitchFamily="18" charset="0"/>
                      </a:rPr>
                      <m:t>i</m:t>
                    </m:r>
                  </m:oMath>
                </a14:m>
                <a:r>
                  <a:rPr lang="ja-JP" altLang="en-US" dirty="0"/>
                  <a:t> のようにローマン体で書く</a:t>
                </a:r>
                <a:r>
                  <a:rPr lang="en-US" altLang="ja-JP" dirty="0"/>
                  <a:t>. </a:t>
                </a:r>
                <a:r>
                  <a:rPr lang="ja-JP" altLang="en-US" dirty="0"/>
                  <a:t>しかし</a:t>
                </a:r>
                <a:r>
                  <a:rPr lang="en-US" altLang="ja-JP" dirty="0"/>
                  <a:t>, </a:t>
                </a:r>
                <a14:m>
                  <m:oMath xmlns:m="http://schemas.openxmlformats.org/officeDocument/2006/math">
                    <m:sSub>
                      <m:sSubPr>
                        <m:ctrlPr>
                          <a:rPr lang="en-US" altLang="ja-JP" i="1">
                            <a:latin typeface="Cambria Math" panose="02040503050406030204" pitchFamily="18" charset="0"/>
                          </a:rPr>
                        </m:ctrlPr>
                      </m:sSubPr>
                      <m:e>
                        <m:r>
                          <a:rPr lang="en-US" altLang="ja-JP" b="0" i="1" smtClean="0">
                            <a:latin typeface="Cambria Math" panose="02040503050406030204" pitchFamily="18" charset="0"/>
                          </a:rPr>
                          <m:t>𝑚</m:t>
                        </m:r>
                      </m:e>
                      <m:sub>
                        <m:r>
                          <m:rPr>
                            <m:sty m:val="p"/>
                          </m:rPr>
                          <a:rPr lang="en-US" altLang="ja-JP" b="0" i="0" smtClean="0">
                            <a:latin typeface="Cambria Math" panose="02040503050406030204" pitchFamily="18" charset="0"/>
                          </a:rPr>
                          <m:t>e</m:t>
                        </m:r>
                      </m:sub>
                    </m:sSub>
                  </m:oMath>
                </a14:m>
                <a:r>
                  <a:rPr lang="ja-JP" altLang="en-US" dirty="0"/>
                  <a:t> や </a:t>
                </a:r>
                <a14:m>
                  <m:oMath xmlns:m="http://schemas.openxmlformats.org/officeDocument/2006/math">
                    <m:r>
                      <a:rPr lang="en-US" altLang="ja-JP" b="0" i="1" smtClean="0">
                        <a:latin typeface="Cambria Math" panose="02040503050406030204" pitchFamily="18" charset="0"/>
                      </a:rPr>
                      <m:t>𝑒</m:t>
                    </m:r>
                  </m:oMath>
                </a14:m>
                <a:r>
                  <a:rPr lang="ja-JP" altLang="en-US" dirty="0"/>
                  <a:t> などの物理定数はイタリックで書くルールが</a:t>
                </a:r>
                <a:r>
                  <a:rPr lang="zh-TW" altLang="en-US" dirty="0"/>
                  <a:t>国際純正応用化学連合（</a:t>
                </a:r>
                <a:r>
                  <a:rPr lang="en-US" altLang="zh-TW" dirty="0"/>
                  <a:t>IUPAC</a:t>
                </a:r>
                <a:r>
                  <a:rPr lang="zh-TW" altLang="en-US" dirty="0"/>
                  <a:t>）</a:t>
                </a:r>
                <a:r>
                  <a:rPr lang="ja-JP" altLang="en-US" dirty="0"/>
                  <a:t>の勧告である</a:t>
                </a:r>
                <a:r>
                  <a:rPr lang="en-US" altLang="ja-JP" dirty="0"/>
                  <a:t>[1].</a:t>
                </a:r>
                <a:r>
                  <a:rPr lang="ja-JP" altLang="en-US" dirty="0"/>
                  <a:t> なお</a:t>
                </a:r>
                <a:r>
                  <a:rPr lang="en-US" altLang="ja-JP" dirty="0"/>
                  <a:t>, </a:t>
                </a:r>
                <a:r>
                  <a:rPr lang="ja-JP" altLang="en-US" dirty="0"/>
                  <a:t>上にも書いたが </a:t>
                </a:r>
                <a14:m>
                  <m:oMath xmlns:m="http://schemas.openxmlformats.org/officeDocument/2006/math">
                    <m:sSub>
                      <m:sSubPr>
                        <m:ctrlPr>
                          <a:rPr lang="en-US" altLang="ja-JP" i="1">
                            <a:latin typeface="Cambria Math" panose="02040503050406030204" pitchFamily="18" charset="0"/>
                          </a:rPr>
                        </m:ctrlPr>
                      </m:sSubPr>
                      <m:e>
                        <m:r>
                          <a:rPr lang="en-US" altLang="ja-JP" i="1">
                            <a:latin typeface="Cambria Math" panose="02040503050406030204" pitchFamily="18" charset="0"/>
                          </a:rPr>
                          <m:t>𝑚</m:t>
                        </m:r>
                      </m:e>
                      <m:sub>
                        <m:r>
                          <m:rPr>
                            <m:sty m:val="p"/>
                          </m:rPr>
                          <a:rPr lang="en-US" altLang="ja-JP">
                            <a:latin typeface="Cambria Math" panose="02040503050406030204" pitchFamily="18" charset="0"/>
                          </a:rPr>
                          <m:t>e</m:t>
                        </m:r>
                      </m:sub>
                    </m:sSub>
                  </m:oMath>
                </a14:m>
                <a:r>
                  <a:rPr lang="en-US" altLang="ja-JP" dirty="0"/>
                  <a:t> </a:t>
                </a:r>
                <a:r>
                  <a:rPr lang="ja-JP" altLang="en-US" dirty="0"/>
                  <a:t>の</a:t>
                </a:r>
                <a:r>
                  <a:rPr lang="en-US" altLang="ja-JP" i="1" dirty="0"/>
                  <a:t>m</a:t>
                </a:r>
                <a:r>
                  <a:rPr lang="en-US" altLang="ja-JP" dirty="0"/>
                  <a:t> </a:t>
                </a:r>
                <a:r>
                  <a:rPr lang="ja-JP" altLang="en-US" dirty="0"/>
                  <a:t>はイタリックだが</a:t>
                </a:r>
                <a:r>
                  <a:rPr lang="en-US" altLang="ja-JP" dirty="0"/>
                  <a:t>e</a:t>
                </a:r>
                <a:r>
                  <a:rPr lang="ja-JP" altLang="en-US" dirty="0"/>
                  <a:t>はローマン体である</a:t>
                </a:r>
                <a:r>
                  <a:rPr lang="en-US" altLang="ja-JP" dirty="0"/>
                  <a:t>.</a:t>
                </a:r>
              </a:p>
            </p:txBody>
          </p:sp>
        </mc:Choice>
        <mc:Fallback xmlns="">
          <p:sp>
            <p:nvSpPr>
              <p:cNvPr id="11" name="コンテンツ プレースホルダー 10">
                <a:extLst>
                  <a:ext uri="{FF2B5EF4-FFF2-40B4-BE49-F238E27FC236}">
                    <a16:creationId xmlns:a16="http://schemas.microsoft.com/office/drawing/2014/main" id="{DC838E2A-2F03-2CEF-383B-234B52D4075C}"/>
                  </a:ext>
                </a:extLst>
              </p:cNvPr>
              <p:cNvSpPr>
                <a:spLocks noGrp="1" noRot="1" noChangeAspect="1" noMove="1" noResize="1" noEditPoints="1" noAdjustHandles="1" noChangeArrowheads="1" noChangeShapeType="1" noTextEdit="1"/>
              </p:cNvSpPr>
              <p:nvPr>
                <p:ph idx="1"/>
              </p:nvPr>
            </p:nvSpPr>
            <p:spPr>
              <a:xfrm>
                <a:off x="468313" y="842963"/>
                <a:ext cx="2735262" cy="3610847"/>
              </a:xfrm>
              <a:blipFill>
                <a:blip r:embed="rId3"/>
                <a:stretch>
                  <a:fillRect r="-668" b="-169"/>
                </a:stretch>
              </a:blipFill>
            </p:spPr>
            <p:txBody>
              <a:bodyPr/>
              <a:lstStyle/>
              <a:p>
                <a:r>
                  <a:rPr lang="ja-JP" altLang="en-US">
                    <a:noFill/>
                  </a:rPr>
                  <a:t> </a:t>
                </a:r>
              </a:p>
            </p:txBody>
          </p:sp>
        </mc:Fallback>
      </mc:AlternateContent>
      <p:sp>
        <p:nvSpPr>
          <p:cNvPr id="12" name="テキスト プレースホルダー 11">
            <a:extLst>
              <a:ext uri="{FF2B5EF4-FFF2-40B4-BE49-F238E27FC236}">
                <a16:creationId xmlns:a16="http://schemas.microsoft.com/office/drawing/2014/main" id="{DE73E5B8-7786-9698-E80F-2F8C59079946}"/>
              </a:ext>
            </a:extLst>
          </p:cNvPr>
          <p:cNvSpPr>
            <a:spLocks noGrp="1"/>
          </p:cNvSpPr>
          <p:nvPr>
            <p:ph type="body" sz="quarter" idx="13"/>
          </p:nvPr>
        </p:nvSpPr>
        <p:spPr>
          <a:xfrm>
            <a:off x="0" y="4675500"/>
            <a:ext cx="9144000" cy="468000"/>
          </a:xfrm>
        </p:spPr>
        <p:txBody>
          <a:bodyPr/>
          <a:lstStyle/>
          <a:p>
            <a:r>
              <a:rPr lang="en-US" altLang="ja-JP" dirty="0"/>
              <a:t>[1] J. G.</a:t>
            </a:r>
            <a:r>
              <a:rPr lang="ja-JP" altLang="en-US" dirty="0"/>
              <a:t> </a:t>
            </a:r>
            <a:r>
              <a:rPr lang="en-US" altLang="ja-JP" dirty="0"/>
              <a:t>Frey, H. L. Strauss </a:t>
            </a:r>
            <a:r>
              <a:rPr lang="ja-JP" altLang="en-US" dirty="0"/>
              <a:t>著</a:t>
            </a:r>
            <a:r>
              <a:rPr lang="en-US" altLang="ja-JP" dirty="0"/>
              <a:t>,</a:t>
            </a:r>
            <a:r>
              <a:rPr lang="ja-JP" altLang="en-US" dirty="0"/>
              <a:t> </a:t>
            </a:r>
            <a:r>
              <a:rPr lang="en-US" altLang="ja-JP" dirty="0"/>
              <a:t>(</a:t>
            </a:r>
            <a:r>
              <a:rPr lang="ja-JP" altLang="en-US" dirty="0"/>
              <a:t>社</a:t>
            </a:r>
            <a:r>
              <a:rPr lang="en-US" altLang="ja-JP" dirty="0"/>
              <a:t>) </a:t>
            </a:r>
            <a:r>
              <a:rPr lang="ja-JP" altLang="en-US" dirty="0"/>
              <a:t>日本化学会監修 </a:t>
            </a:r>
            <a:r>
              <a:rPr lang="en-US" altLang="ja-JP" dirty="0"/>
              <a:t>,</a:t>
            </a:r>
            <a:r>
              <a:rPr lang="ja-JP" altLang="en-US" dirty="0"/>
              <a:t> </a:t>
            </a:r>
            <a:r>
              <a:rPr lang="en-US" altLang="ja-JP" dirty="0"/>
              <a:t>(</a:t>
            </a:r>
            <a:r>
              <a:rPr lang="ja-JP" altLang="en-US" dirty="0"/>
              <a:t>独</a:t>
            </a:r>
            <a:r>
              <a:rPr lang="en-US" altLang="ja-JP" dirty="0"/>
              <a:t>) </a:t>
            </a:r>
            <a:r>
              <a:rPr lang="ja-JP" altLang="en-US" dirty="0"/>
              <a:t>産業技術総合研究所計量標準総合センター訳</a:t>
            </a:r>
            <a:r>
              <a:rPr lang="en-US" altLang="ja-JP" dirty="0"/>
              <a:t>『</a:t>
            </a:r>
            <a:r>
              <a:rPr lang="ja-JP" altLang="en-US" dirty="0"/>
              <a:t>物理化学で用いられる量・単位・記号第 </a:t>
            </a:r>
            <a:r>
              <a:rPr lang="en-US" altLang="ja-JP" dirty="0"/>
              <a:t>3 </a:t>
            </a:r>
            <a:r>
              <a:rPr lang="ja-JP" altLang="en-US" dirty="0"/>
              <a:t>版</a:t>
            </a:r>
            <a:r>
              <a:rPr lang="en-US" altLang="ja-JP" dirty="0"/>
              <a:t>』(</a:t>
            </a:r>
            <a:r>
              <a:rPr lang="ja-JP" altLang="en-US" dirty="0"/>
              <a:t>講談社</a:t>
            </a:r>
            <a:r>
              <a:rPr lang="en-US" altLang="ja-JP" dirty="0"/>
              <a:t>, 2009) p.8</a:t>
            </a:r>
          </a:p>
          <a:p>
            <a:r>
              <a:rPr lang="en-US" altLang="ja-JP" dirty="0"/>
              <a:t>[2] E. </a:t>
            </a:r>
            <a:r>
              <a:rPr lang="en-US" altLang="ja-JP" dirty="0" err="1"/>
              <a:t>Tiesinga</a:t>
            </a:r>
            <a:r>
              <a:rPr lang="en-US" altLang="ja-JP" dirty="0"/>
              <a:t>, P. J. Mohr, D. B. Newell, B. N. Taylor, “CODATA recommended values of the fundamental physical constants: 2018”, </a:t>
            </a:r>
            <a:r>
              <a:rPr lang="en-US" altLang="ja-JP" i="1" dirty="0"/>
              <a:t>Rev. Mod. Phys.,</a:t>
            </a:r>
            <a:r>
              <a:rPr lang="en-US" altLang="ja-JP" dirty="0"/>
              <a:t> </a:t>
            </a:r>
            <a:r>
              <a:rPr lang="en-US" altLang="ja-JP" b="1" dirty="0"/>
              <a:t>93</a:t>
            </a:r>
            <a:r>
              <a:rPr lang="en-US" altLang="ja-JP" dirty="0"/>
              <a:t>, 025010 (2021)</a:t>
            </a:r>
          </a:p>
          <a:p>
            <a:r>
              <a:rPr lang="en-US" altLang="ja-JP" dirty="0"/>
              <a:t>[3] Gaussian16</a:t>
            </a:r>
            <a:r>
              <a:rPr lang="ja-JP" altLang="en-US" dirty="0"/>
              <a:t>で用いられている定数：</a:t>
            </a:r>
            <a:r>
              <a:rPr lang="en-US" altLang="ja-JP" dirty="0"/>
              <a:t> https://www.hpc.co.jp/chem/software/gaussian/help/keywords/constants/</a:t>
            </a:r>
          </a:p>
        </p:txBody>
      </p:sp>
      <mc:AlternateContent xmlns:mc="http://schemas.openxmlformats.org/markup-compatibility/2006" xmlns:a14="http://schemas.microsoft.com/office/drawing/2010/main">
        <mc:Choice Requires="a14">
          <p:graphicFrame>
            <p:nvGraphicFramePr>
              <p:cNvPr id="14" name="コンテンツ プレースホルダー 7">
                <a:extLst>
                  <a:ext uri="{FF2B5EF4-FFF2-40B4-BE49-F238E27FC236}">
                    <a16:creationId xmlns:a16="http://schemas.microsoft.com/office/drawing/2014/main" id="{753759DD-3FD8-6288-4434-6A4BB2EA462C}"/>
                  </a:ext>
                </a:extLst>
              </p:cNvPr>
              <p:cNvGraphicFramePr>
                <a:graphicFrameLocks noGrp="1"/>
              </p:cNvGraphicFramePr>
              <p:nvPr>
                <p:ph idx="14"/>
                <p:extLst>
                  <p:ext uri="{D42A27DB-BD31-4B8C-83A1-F6EECF244321}">
                    <p14:modId xmlns:p14="http://schemas.microsoft.com/office/powerpoint/2010/main" val="2621546502"/>
                  </p:ext>
                </p:extLst>
              </p:nvPr>
            </p:nvGraphicFramePr>
            <p:xfrm>
              <a:off x="3203575" y="842963"/>
              <a:ext cx="5400000" cy="3597921"/>
            </p:xfrm>
            <a:graphic>
              <a:graphicData uri="http://schemas.openxmlformats.org/drawingml/2006/table">
                <a:tbl>
                  <a:tblPr firstRow="1" firstCol="1" bandRow="1">
                    <a:tableStyleId>{2D5ABB26-0587-4C30-8999-92F81FD0307C}</a:tableStyleId>
                  </a:tblPr>
                  <a:tblGrid>
                    <a:gridCol w="720000">
                      <a:extLst>
                        <a:ext uri="{9D8B030D-6E8A-4147-A177-3AD203B41FA5}">
                          <a16:colId xmlns:a16="http://schemas.microsoft.com/office/drawing/2014/main" val="2951375479"/>
                        </a:ext>
                      </a:extLst>
                    </a:gridCol>
                    <a:gridCol w="1080000">
                      <a:extLst>
                        <a:ext uri="{9D8B030D-6E8A-4147-A177-3AD203B41FA5}">
                          <a16:colId xmlns:a16="http://schemas.microsoft.com/office/drawing/2014/main" val="2432590264"/>
                        </a:ext>
                      </a:extLst>
                    </a:gridCol>
                    <a:gridCol w="3600000">
                      <a:extLst>
                        <a:ext uri="{9D8B030D-6E8A-4147-A177-3AD203B41FA5}">
                          <a16:colId xmlns:a16="http://schemas.microsoft.com/office/drawing/2014/main" val="781044291"/>
                        </a:ext>
                      </a:extLst>
                    </a:gridCol>
                  </a:tblGrid>
                  <a:tr h="360000">
                    <a:tc>
                      <a:txBody>
                        <a:bodyPr/>
                        <a:lstStyle/>
                        <a:p>
                          <a:pPr algn="ctr"/>
                          <a:r>
                            <a:rPr lang="ja-JP" altLang="en-US" sz="1300" b="1" kern="100" dirty="0">
                              <a:solidFill>
                                <a:schemeClr val="bg1"/>
                              </a:solidFill>
                              <a:effectLst/>
                            </a:rPr>
                            <a:t>記号</a:t>
                          </a:r>
                          <a:endParaRPr lang="ja-JP" sz="1300" b="1" kern="100" dirty="0">
                            <a:solidFill>
                              <a:schemeClr val="bg1"/>
                            </a:solidFill>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solidFill>
                      </a:tcPr>
                    </a:tc>
                    <a:tc>
                      <a:txBody>
                        <a:bodyPr/>
                        <a:lstStyle/>
                        <a:p>
                          <a:pPr algn="ctr"/>
                          <a:r>
                            <a:rPr lang="ja-JP" altLang="en-US" sz="1300" b="1" kern="100" dirty="0">
                              <a:solidFill>
                                <a:schemeClr val="bg1"/>
                              </a:solidFill>
                              <a:effectLst/>
                            </a:rPr>
                            <a:t>読み方</a:t>
                          </a:r>
                          <a:endParaRPr lang="ja-JP" sz="1300" b="1" kern="100" dirty="0">
                            <a:solidFill>
                              <a:schemeClr val="bg1"/>
                            </a:solidFill>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solidFill>
                      </a:tcPr>
                    </a:tc>
                    <a:tc>
                      <a:txBody>
                        <a:bodyPr/>
                        <a:lstStyle/>
                        <a:p>
                          <a:pPr algn="ctr"/>
                          <a:r>
                            <a:rPr lang="ja-JP" altLang="en-US" sz="1300" b="1" kern="100" dirty="0">
                              <a:solidFill>
                                <a:schemeClr val="bg1"/>
                              </a:solidFill>
                              <a:effectLst/>
                            </a:rPr>
                            <a:t>他の単位との関係</a:t>
                          </a:r>
                          <a:r>
                            <a:rPr lang="en-US" altLang="ja-JP" sz="1300" b="1" kern="100" dirty="0">
                              <a:solidFill>
                                <a:schemeClr val="bg1"/>
                              </a:solidFill>
                              <a:effectLst/>
                            </a:rPr>
                            <a:t>[2]</a:t>
                          </a:r>
                          <a:endParaRPr lang="ja-JP" sz="1300" b="1" kern="100" dirty="0">
                            <a:solidFill>
                              <a:schemeClr val="bg1"/>
                            </a:solidFill>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solidFill>
                      </a:tcPr>
                    </a:tc>
                    <a:extLst>
                      <a:ext uri="{0D108BD9-81ED-4DB2-BD59-A6C34878D82A}">
                        <a16:rowId xmlns:a16="http://schemas.microsoft.com/office/drawing/2014/main" val="2347481654"/>
                      </a:ext>
                    </a:extLst>
                  </a:tr>
                  <a:tr h="360000">
                    <a:tc>
                      <a:txBody>
                        <a:bodyPr/>
                        <a:lstStyle/>
                        <a:p>
                          <a:pPr algn="ctr"/>
                          <a14:m>
                            <m:oMathPara xmlns:m="http://schemas.openxmlformats.org/officeDocument/2006/math">
                              <m:oMathParaPr>
                                <m:jc m:val="centerGroup"/>
                              </m:oMathParaPr>
                              <m:oMath xmlns:m="http://schemas.openxmlformats.org/officeDocument/2006/math">
                                <m:sSub>
                                  <m:sSubPr>
                                    <m:ctrlP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ctrlPr>
                                  </m:sSubPr>
                                  <m:e>
                                    <m: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t>𝑚</m:t>
                                    </m:r>
                                  </m:e>
                                  <m:sub>
                                    <m:r>
                                      <m:rPr>
                                        <m:sty m:val="p"/>
                                      </m:rPr>
                                      <a:rPr lang="en-US" altLang="ja-JP" sz="1300" b="0" i="0" kern="100" smtClean="0">
                                        <a:effectLst/>
                                        <a:latin typeface="Cambria Math" panose="02040503050406030204" pitchFamily="18" charset="0"/>
                                        <a:ea typeface="游明朝" panose="02020400000000000000" pitchFamily="18" charset="-128"/>
                                        <a:cs typeface="Times New Roman" panose="02020603050405020304" pitchFamily="18" charset="0"/>
                                      </a:rPr>
                                      <m:t>e</m:t>
                                    </m:r>
                                  </m:sub>
                                </m:sSub>
                              </m:oMath>
                            </m:oMathPara>
                          </a14:m>
                          <a:endParaRPr lang="ja-JP" sz="1300" kern="100" dirty="0">
                            <a:effectLst/>
                            <a:latin typeface="+mn-ea"/>
                            <a:ea typeface="+mn-ea"/>
                            <a:cs typeface="Times New Roman" panose="02020603050405020304" pitchFamily="18" charset="0"/>
                          </a:endParaRPr>
                        </a:p>
                      </a:txBody>
                      <a:tcPr marL="68580" marR="68580" marT="72000" marB="72000">
                        <a:lnT w="12700" cap="flat" cmpd="sng" algn="ctr">
                          <a:solidFill>
                            <a:schemeClr val="tx2"/>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solidFill>
                          <a:schemeClr val="bg2"/>
                        </a:solidFill>
                      </a:tcPr>
                    </a:tc>
                    <a:tc>
                      <a:txBody>
                        <a:bodyPr/>
                        <a:lstStyle/>
                        <a:p>
                          <a:pPr algn="ctr"/>
                          <a:r>
                            <a:rPr lang="ja-JP" altLang="en-US" sz="1300" kern="100" dirty="0">
                              <a:effectLst/>
                              <a:latin typeface="+mn-ea"/>
                              <a:ea typeface="+mn-ea"/>
                              <a:cs typeface="Times New Roman" panose="02020603050405020304" pitchFamily="18" charset="0"/>
                            </a:rPr>
                            <a:t>電子質量</a:t>
                          </a:r>
                          <a:endParaRPr lang="ja-JP" sz="1300" kern="100" dirty="0">
                            <a:effectLst/>
                            <a:latin typeface="+mn-ea"/>
                            <a:ea typeface="+mn-ea"/>
                            <a:cs typeface="Times New Roman" panose="02020603050405020304" pitchFamily="18" charset="0"/>
                          </a:endParaRPr>
                        </a:p>
                      </a:txBody>
                      <a:tcPr marL="68580" marR="68580" marT="72000" marB="72000">
                        <a:lnT w="12700" cap="flat" cmpd="sng" algn="ctr">
                          <a:solidFill>
                            <a:schemeClr val="tx2"/>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solidFill>
                          <a:schemeClr val="bg2"/>
                        </a:solidFill>
                      </a:tcPr>
                    </a:tc>
                    <a:tc>
                      <a:txBody>
                        <a:bodyPr/>
                        <a:lstStyle/>
                        <a:p>
                          <a:pPr algn="ctr"/>
                          <a14:m>
                            <m:oMathPara xmlns:m="http://schemas.openxmlformats.org/officeDocument/2006/math">
                              <m:oMathParaPr>
                                <m:jc m:val="centerGroup"/>
                              </m:oMathParaPr>
                              <m:oMath xmlns:m="http://schemas.openxmlformats.org/officeDocument/2006/math">
                                <m: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t>1 </m:t>
                                </m:r>
                                <m:sSub>
                                  <m:sSubPr>
                                    <m:ctrlP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ctrlPr>
                                  </m:sSubPr>
                                  <m:e>
                                    <m: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t>𝑚</m:t>
                                    </m:r>
                                  </m:e>
                                  <m:sub>
                                    <m:r>
                                      <m:rPr>
                                        <m:sty m:val="p"/>
                                      </m:rPr>
                                      <a:rPr lang="en-US" altLang="ja-JP" sz="1300" b="0" i="0" kern="100" smtClean="0">
                                        <a:effectLst/>
                                        <a:latin typeface="Cambria Math" panose="02040503050406030204" pitchFamily="18" charset="0"/>
                                        <a:ea typeface="游明朝" panose="02020400000000000000" pitchFamily="18" charset="-128"/>
                                        <a:cs typeface="Times New Roman" panose="02020603050405020304" pitchFamily="18" charset="0"/>
                                      </a:rPr>
                                      <m:t>e</m:t>
                                    </m:r>
                                  </m:sub>
                                </m:sSub>
                                <m: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t>=9.109 383 7015</m:t>
                                </m:r>
                                <m:d>
                                  <m:dPr>
                                    <m:ctrlP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ctrlPr>
                                  </m:dPr>
                                  <m:e>
                                    <m: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t>28</m:t>
                                    </m:r>
                                  </m:e>
                                </m:d>
                                <m: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t>× </m:t>
                                </m:r>
                                <m:sSup>
                                  <m:sSupPr>
                                    <m:ctrlP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ctrlPr>
                                  </m:sSupPr>
                                  <m:e>
                                    <m: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t>10</m:t>
                                    </m:r>
                                  </m:e>
                                  <m:sup>
                                    <m: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t>−31</m:t>
                                    </m:r>
                                  </m:sup>
                                </m:sSup>
                                <m: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t> </m:t>
                                </m:r>
                                <m:r>
                                  <m:rPr>
                                    <m:sty m:val="p"/>
                                  </m:rPr>
                                  <a:rPr lang="en-US" altLang="ja-JP" sz="1300" b="0" i="0" kern="100" smtClean="0">
                                    <a:effectLst/>
                                    <a:latin typeface="Cambria Math" panose="02040503050406030204" pitchFamily="18" charset="0"/>
                                    <a:ea typeface="游明朝" panose="02020400000000000000" pitchFamily="18" charset="-128"/>
                                    <a:cs typeface="Times New Roman" panose="02020603050405020304" pitchFamily="18" charset="0"/>
                                  </a:rPr>
                                  <m:t>kg</m:t>
                                </m:r>
                              </m:oMath>
                            </m:oMathPara>
                          </a14:m>
                          <a:endParaRPr lang="ja-JP" sz="1300" i="0" kern="100" dirty="0">
                            <a:effectLst/>
                            <a:latin typeface="+mn-ea"/>
                            <a:ea typeface="+mn-ea"/>
                            <a:cs typeface="Times New Roman" panose="02020603050405020304" pitchFamily="18" charset="0"/>
                          </a:endParaRPr>
                        </a:p>
                      </a:txBody>
                      <a:tcPr marL="68580" marR="68580" marT="72000" marB="72000">
                        <a:lnT w="12700" cap="flat" cmpd="sng" algn="ctr">
                          <a:solidFill>
                            <a:schemeClr val="tx2"/>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283351516"/>
                      </a:ext>
                    </a:extLst>
                  </a:tr>
                  <a:tr h="360000">
                    <a:tc>
                      <a:txBody>
                        <a:bodyPr/>
                        <a:lstStyle/>
                        <a:p>
                          <a:pPr algn="ctr"/>
                          <a14:m>
                            <m:oMathPara xmlns:m="http://schemas.openxmlformats.org/officeDocument/2006/math">
                              <m:oMathParaPr>
                                <m:jc m:val="centerGroup"/>
                              </m:oMathParaPr>
                              <m:oMath xmlns:m="http://schemas.openxmlformats.org/officeDocument/2006/math">
                                <m: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t>𝑒</m:t>
                                </m:r>
                              </m:oMath>
                            </m:oMathPara>
                          </a14:m>
                          <a:endParaRPr lang="ja-JP" sz="1300" kern="100" dirty="0">
                            <a:effectLst/>
                            <a:latin typeface="+mn-ea"/>
                            <a:ea typeface="+mn-ea"/>
                            <a:cs typeface="Times New Roman" panose="02020603050405020304" pitchFamily="18" charset="0"/>
                          </a:endParaRPr>
                        </a:p>
                      </a:txBody>
                      <a:tcPr marL="68580" marR="68580" marT="72000" marB="72000">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solidFill>
                          <a:schemeClr val="bg2"/>
                        </a:solidFill>
                      </a:tcPr>
                    </a:tc>
                    <a:tc>
                      <a:txBody>
                        <a:bodyPr/>
                        <a:lstStyle/>
                        <a:p>
                          <a:pPr algn="ctr"/>
                          <a:r>
                            <a:rPr lang="ja-JP" altLang="en-US" sz="1300" kern="100" dirty="0">
                              <a:effectLst/>
                              <a:latin typeface="+mn-ea"/>
                              <a:ea typeface="+mn-ea"/>
                              <a:cs typeface="Times New Roman" panose="02020603050405020304" pitchFamily="18" charset="0"/>
                            </a:rPr>
                            <a:t>イー</a:t>
                          </a:r>
                          <a:endParaRPr lang="ja-JP" sz="1300" kern="100" dirty="0">
                            <a:effectLst/>
                            <a:latin typeface="+mn-ea"/>
                            <a:ea typeface="+mn-ea"/>
                            <a:cs typeface="Times New Roman" panose="02020603050405020304" pitchFamily="18" charset="0"/>
                          </a:endParaRPr>
                        </a:p>
                      </a:txBody>
                      <a:tcPr marL="68580" marR="68580" marT="72000" marB="72000">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solidFill>
                          <a:schemeClr val="bg2"/>
                        </a:solidFill>
                      </a:tcPr>
                    </a:tc>
                    <a:tc>
                      <a:txBody>
                        <a:bodyPr/>
                        <a:lstStyle/>
                        <a:p>
                          <a:pPr algn="ctr"/>
                          <a14:m>
                            <m:oMathPara xmlns:m="http://schemas.openxmlformats.org/officeDocument/2006/math">
                              <m:oMathParaPr>
                                <m:jc m:val="centerGroup"/>
                              </m:oMathParaPr>
                              <m:oMath xmlns:m="http://schemas.openxmlformats.org/officeDocument/2006/math">
                                <m: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t>1 </m:t>
                                </m:r>
                                <m: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t>𝑒</m:t>
                                </m:r>
                                <m: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t>=1.602 176 634× </m:t>
                                </m:r>
                                <m:sSup>
                                  <m:sSupPr>
                                    <m:ctrlP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ctrlPr>
                                  </m:sSupPr>
                                  <m:e>
                                    <m: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t>10</m:t>
                                    </m:r>
                                  </m:e>
                                  <m:sup>
                                    <m: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t>−19</m:t>
                                    </m:r>
                                  </m:sup>
                                </m:sSup>
                                <m: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t> </m:t>
                                </m:r>
                                <m: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t>𝐶</m:t>
                                </m:r>
                              </m:oMath>
                            </m:oMathPara>
                          </a14:m>
                          <a:endParaRPr lang="en-US" altLang="ja-JP" sz="1300" kern="100" dirty="0">
                            <a:effectLst/>
                            <a:latin typeface="+mn-ea"/>
                            <a:ea typeface="+mn-ea"/>
                            <a:cs typeface="Times New Roman" panose="02020603050405020304" pitchFamily="18" charset="0"/>
                          </a:endParaRPr>
                        </a:p>
                        <a:p>
                          <a:pPr algn="ctr"/>
                          <a:r>
                            <a:rPr lang="ja-JP" altLang="en-US" sz="1100" kern="100" dirty="0">
                              <a:effectLst/>
                              <a:latin typeface="+mn-ea"/>
                              <a:ea typeface="+mn-ea"/>
                              <a:cs typeface="Times New Roman" panose="02020603050405020304" pitchFamily="18" charset="0"/>
                            </a:rPr>
                            <a:t>定義値のため誤差無し</a:t>
                          </a:r>
                          <a:endParaRPr lang="ja-JP" sz="1300" kern="100" dirty="0">
                            <a:effectLst/>
                            <a:latin typeface="+mn-ea"/>
                            <a:ea typeface="+mn-ea"/>
                            <a:cs typeface="Times New Roman" panose="02020603050405020304" pitchFamily="18" charset="0"/>
                          </a:endParaRPr>
                        </a:p>
                      </a:txBody>
                      <a:tcPr marL="68580" marR="68580" marT="72000" marB="72000">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3311466847"/>
                      </a:ext>
                    </a:extLst>
                  </a:tr>
                  <a:tr h="244672">
                    <a:tc>
                      <a:txBody>
                        <a:bodyPr/>
                        <a:lstStyle/>
                        <a:p>
                          <a:pPr algn="ctr"/>
                          <a14:m>
                            <m:oMathPara xmlns:m="http://schemas.openxmlformats.org/officeDocument/2006/math">
                              <m:oMathParaPr>
                                <m:jc m:val="centerGroup"/>
                              </m:oMathParaPr>
                              <m:oMath xmlns:m="http://schemas.openxmlformats.org/officeDocument/2006/math">
                                <m: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t>ℏ</m:t>
                                </m:r>
                              </m:oMath>
                            </m:oMathPara>
                          </a14:m>
                          <a:endParaRPr lang="ja-JP" sz="1300" kern="100" dirty="0">
                            <a:effectLst/>
                            <a:latin typeface="+mn-ea"/>
                            <a:ea typeface="+mn-ea"/>
                            <a:cs typeface="Times New Roman" panose="02020603050405020304" pitchFamily="18" charset="0"/>
                          </a:endParaRPr>
                        </a:p>
                      </a:txBody>
                      <a:tcPr marL="68580" marR="68580" marT="72000" marB="72000">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solidFill>
                          <a:schemeClr val="bg2"/>
                        </a:solidFill>
                      </a:tcPr>
                    </a:tc>
                    <a:tc>
                      <a:txBody>
                        <a:bodyPr/>
                        <a:lstStyle/>
                        <a:p>
                          <a:pPr algn="ctr"/>
                          <a:r>
                            <a:rPr lang="ja-JP" altLang="en-US" sz="1300" kern="100" dirty="0">
                              <a:effectLst/>
                              <a:latin typeface="+mn-ea"/>
                              <a:ea typeface="+mn-ea"/>
                              <a:cs typeface="Times New Roman" panose="02020603050405020304" pitchFamily="18" charset="0"/>
                            </a:rPr>
                            <a:t>エイチバー</a:t>
                          </a:r>
                          <a:endParaRPr lang="ja-JP" sz="1300" kern="100" dirty="0">
                            <a:effectLst/>
                            <a:latin typeface="+mn-ea"/>
                            <a:ea typeface="+mn-ea"/>
                            <a:cs typeface="Times New Roman" panose="02020603050405020304" pitchFamily="18" charset="0"/>
                          </a:endParaRPr>
                        </a:p>
                      </a:txBody>
                      <a:tcPr marL="68580" marR="68580" marT="72000" marB="72000">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solidFill>
                          <a:schemeClr val="bg2"/>
                        </a:solidFill>
                      </a:tcPr>
                    </a:tc>
                    <a:tc>
                      <a:txBody>
                        <a:bodyPr/>
                        <a:lstStyle/>
                        <a:p>
                          <a:pPr algn="ctr"/>
                          <a:r>
                            <a:rPr lang="pl-PL" altLang="ja-JP" sz="1300" kern="100" dirty="0">
                              <a:effectLst/>
                              <a:latin typeface="+mn-ea"/>
                              <a:ea typeface="+mn-ea"/>
                              <a:cs typeface="Times New Roman" panose="02020603050405020304" pitchFamily="18" charset="0"/>
                            </a:rPr>
                            <a:t>1.054 571 817... x 10-34 J s </a:t>
                          </a:r>
                          <a:endParaRPr lang="en-US" altLang="ja-JP" sz="1300" kern="100" dirty="0">
                            <a:effectLst/>
                            <a:latin typeface="+mn-ea"/>
                            <a:ea typeface="+mn-ea"/>
                            <a:cs typeface="Times New Roman" panose="02020603050405020304" pitchFamily="18" charset="0"/>
                          </a:endParaRPr>
                        </a:p>
                        <a:p>
                          <a:pPr algn="ctr"/>
                          <a:r>
                            <a:rPr lang="ja-JP" altLang="en-US" sz="1100" kern="100" dirty="0">
                              <a:effectLst/>
                              <a:latin typeface="+mn-ea"/>
                              <a:ea typeface="+mn-ea"/>
                              <a:cs typeface="Times New Roman" panose="02020603050405020304" pitchFamily="18" charset="0"/>
                            </a:rPr>
                            <a:t>定義値を円周率で割るため誤差無しだが桁数が無限大</a:t>
                          </a:r>
                          <a:endParaRPr lang="en-US" altLang="ja-JP" sz="1100" kern="100" dirty="0">
                            <a:effectLst/>
                            <a:latin typeface="+mn-ea"/>
                            <a:ea typeface="+mn-ea"/>
                            <a:cs typeface="Times New Roman" panose="02020603050405020304" pitchFamily="18" charset="0"/>
                          </a:endParaRPr>
                        </a:p>
                      </a:txBody>
                      <a:tcPr marL="68580" marR="68580" marT="72000" marB="72000">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583706780"/>
                      </a:ext>
                    </a:extLst>
                  </a:tr>
                  <a:tr h="360000">
                    <a:tc>
                      <a:txBody>
                        <a:bodyPr/>
                        <a:lstStyle/>
                        <a:p>
                          <a:pPr algn="ctr"/>
                          <a14:m>
                            <m:oMathPara xmlns:m="http://schemas.openxmlformats.org/officeDocument/2006/math">
                              <m:oMathParaPr>
                                <m:jc m:val="centerGroup"/>
                              </m:oMathParaPr>
                              <m:oMath xmlns:m="http://schemas.openxmlformats.org/officeDocument/2006/math">
                                <m:sSub>
                                  <m:sSubPr>
                                    <m:ctrlP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ctrlPr>
                                  </m:sSubPr>
                                  <m:e>
                                    <m: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t>𝑎</m:t>
                                    </m:r>
                                  </m:e>
                                  <m:sub>
                                    <m: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t>0</m:t>
                                    </m:r>
                                  </m:sub>
                                </m:sSub>
                              </m:oMath>
                            </m:oMathPara>
                          </a14:m>
                          <a:endParaRPr lang="ja-JP" sz="1300" kern="100" dirty="0">
                            <a:effectLst/>
                            <a:latin typeface="+mn-ea"/>
                            <a:ea typeface="+mn-ea"/>
                            <a:cs typeface="Times New Roman" panose="02020603050405020304" pitchFamily="18" charset="0"/>
                          </a:endParaRPr>
                        </a:p>
                      </a:txBody>
                      <a:tcPr marL="68580" marR="68580" marT="72000" marB="72000">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solidFill>
                          <a:schemeClr val="bg2"/>
                        </a:solidFill>
                      </a:tcPr>
                    </a:tc>
                    <a:tc>
                      <a:txBody>
                        <a:bodyPr/>
                        <a:lstStyle/>
                        <a:p>
                          <a:pPr algn="ctr"/>
                          <a:r>
                            <a:rPr lang="ja-JP" altLang="en-US" sz="1300" kern="100" dirty="0">
                              <a:effectLst/>
                              <a:latin typeface="+mn-ea"/>
                              <a:ea typeface="+mn-ea"/>
                              <a:cs typeface="Times New Roman" panose="02020603050405020304" pitchFamily="18" charset="0"/>
                            </a:rPr>
                            <a:t>ボーア</a:t>
                          </a:r>
                          <a:endParaRPr lang="ja-JP" sz="1300" kern="100" dirty="0">
                            <a:effectLst/>
                            <a:latin typeface="+mn-ea"/>
                            <a:ea typeface="+mn-ea"/>
                            <a:cs typeface="Times New Roman" panose="02020603050405020304" pitchFamily="18" charset="0"/>
                          </a:endParaRPr>
                        </a:p>
                      </a:txBody>
                      <a:tcPr marL="68580" marR="68580" marT="72000" marB="72000">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solidFill>
                          <a:schemeClr val="bg2"/>
                        </a:solidFill>
                      </a:tcPr>
                    </a:tc>
                    <a:tc>
                      <a:txBody>
                        <a:bodyPr/>
                        <a:lstStyle/>
                        <a:p>
                          <a:pPr algn="ctr"/>
                          <a14:m>
                            <m:oMathPara xmlns:m="http://schemas.openxmlformats.org/officeDocument/2006/math">
                              <m:oMathParaPr>
                                <m:jc m:val="centerGroup"/>
                              </m:oMathParaPr>
                              <m:oMath xmlns:m="http://schemas.openxmlformats.org/officeDocument/2006/math">
                                <m:eqArr>
                                  <m:eqArrPr>
                                    <m:ctrlP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ctrlPr>
                                  </m:eqArrPr>
                                  <m:e>
                                    <m: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t>1 </m:t>
                                    </m:r>
                                    <m:sSub>
                                      <m:sSubPr>
                                        <m:ctrlP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ctrlPr>
                                      </m:sSubPr>
                                      <m:e>
                                        <m: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t>𝑎</m:t>
                                        </m:r>
                                      </m:e>
                                      <m:sub>
                                        <m: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t>0</m:t>
                                        </m:r>
                                      </m:sub>
                                    </m:sSub>
                                    <m: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t>&amp;=5.291 772 109 03</m:t>
                                    </m:r>
                                    <m:d>
                                      <m:dPr>
                                        <m:ctrlP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ctrlPr>
                                      </m:dPr>
                                      <m:e>
                                        <m: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t>80</m:t>
                                        </m:r>
                                      </m:e>
                                    </m:d>
                                    <m: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t>×</m:t>
                                    </m:r>
                                    <m:sSup>
                                      <m:sSupPr>
                                        <m:ctrlP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ctrlPr>
                                      </m:sSupPr>
                                      <m:e>
                                        <m: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t>10</m:t>
                                        </m:r>
                                      </m:e>
                                      <m:sup>
                                        <m: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t>−11</m:t>
                                        </m:r>
                                      </m:sup>
                                    </m:sSup>
                                    <m: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t> </m:t>
                                    </m:r>
                                    <m:r>
                                      <m:rPr>
                                        <m:sty m:val="p"/>
                                      </m:rPr>
                                      <a:rPr lang="en-US" altLang="ja-JP" sz="1300" b="0" i="0" kern="100" smtClean="0">
                                        <a:effectLst/>
                                        <a:latin typeface="Cambria Math" panose="02040503050406030204" pitchFamily="18" charset="0"/>
                                        <a:ea typeface="游明朝" panose="02020400000000000000" pitchFamily="18" charset="-128"/>
                                        <a:cs typeface="Times New Roman" panose="02020603050405020304" pitchFamily="18" charset="0"/>
                                      </a:rPr>
                                      <m:t>m</m:t>
                                    </m:r>
                                  </m:e>
                                  <m:e>
                                    <m: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t>&amp;=0.05.291 772 109 03</m:t>
                                    </m:r>
                                    <m:d>
                                      <m:dPr>
                                        <m:ctrlP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ctrlPr>
                                      </m:dPr>
                                      <m:e>
                                        <m: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t>80</m:t>
                                        </m:r>
                                      </m:e>
                                    </m:d>
                                    <m: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t> </m:t>
                                    </m:r>
                                    <m:r>
                                      <m:rPr>
                                        <m:sty m:val="p"/>
                                      </m:rPr>
                                      <a:rPr lang="en-US" altLang="ja-JP" sz="1300" b="0" i="0" kern="100" smtClean="0">
                                        <a:effectLst/>
                                        <a:latin typeface="Cambria Math" panose="02040503050406030204" pitchFamily="18" charset="0"/>
                                        <a:ea typeface="游明朝" panose="02020400000000000000" pitchFamily="18" charset="-128"/>
                                        <a:cs typeface="Times New Roman" panose="02020603050405020304" pitchFamily="18" charset="0"/>
                                      </a:rPr>
                                      <m:t>nm</m:t>
                                    </m:r>
                                  </m:e>
                                  <m:e>
                                    <m: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t>&amp;=0.5291 772 109 03</m:t>
                                    </m:r>
                                    <m:d>
                                      <m:dPr>
                                        <m:ctrlP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ctrlPr>
                                      </m:dPr>
                                      <m:e>
                                        <m: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t>80</m:t>
                                        </m:r>
                                      </m:e>
                                    </m:d>
                                    <m: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t> </m:t>
                                    </m:r>
                                    <m:r>
                                      <a:rPr lang="en-US" altLang="ja-JP" sz="1300" b="0" i="0" kern="100" smtClean="0">
                                        <a:effectLst/>
                                        <a:latin typeface="Cambria Math" panose="02040503050406030204" pitchFamily="18" charset="0"/>
                                        <a:ea typeface="游明朝" panose="02020400000000000000" pitchFamily="18" charset="-128"/>
                                        <a:cs typeface="Times New Roman" panose="02020603050405020304" pitchFamily="18" charset="0"/>
                                      </a:rPr>
                                      <m:t>Å</m:t>
                                    </m:r>
                                  </m:e>
                                </m:eqArr>
                              </m:oMath>
                            </m:oMathPara>
                          </a14:m>
                          <a:endParaRPr lang="ja-JP" sz="1300" i="0" kern="100" dirty="0">
                            <a:effectLst/>
                            <a:latin typeface="+mn-ea"/>
                            <a:ea typeface="+mn-ea"/>
                            <a:cs typeface="Times New Roman" panose="02020603050405020304" pitchFamily="18" charset="0"/>
                          </a:endParaRPr>
                        </a:p>
                      </a:txBody>
                      <a:tcPr marL="68580" marR="68580" marT="72000" marB="72000">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2346917534"/>
                      </a:ext>
                    </a:extLst>
                  </a:tr>
                  <a:tr h="360000">
                    <a:tc>
                      <a:txBody>
                        <a:bodyPr/>
                        <a:lstStyle/>
                        <a:p>
                          <a:pPr algn="ctr"/>
                          <a14:m>
                            <m:oMathPara xmlns:m="http://schemas.openxmlformats.org/officeDocument/2006/math">
                              <m:oMathParaPr>
                                <m:jc m:val="centerGroup"/>
                              </m:oMathParaPr>
                              <m:oMath xmlns:m="http://schemas.openxmlformats.org/officeDocument/2006/math">
                                <m:sSub>
                                  <m:sSubPr>
                                    <m:ctrlP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ctrlPr>
                                  </m:sSubPr>
                                  <m:e>
                                    <m: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t>𝐸</m:t>
                                    </m:r>
                                  </m:e>
                                  <m:sub>
                                    <m:r>
                                      <m:rPr>
                                        <m:sty m:val="p"/>
                                      </m:rPr>
                                      <a:rPr lang="en-US" altLang="ja-JP" sz="1300" b="0" i="0" kern="100" smtClean="0">
                                        <a:effectLst/>
                                        <a:latin typeface="Cambria Math" panose="02040503050406030204" pitchFamily="18" charset="0"/>
                                        <a:ea typeface="游明朝" panose="02020400000000000000" pitchFamily="18" charset="-128"/>
                                        <a:cs typeface="Times New Roman" panose="02020603050405020304" pitchFamily="18" charset="0"/>
                                      </a:rPr>
                                      <m:t>h</m:t>
                                    </m:r>
                                  </m:sub>
                                </m:sSub>
                              </m:oMath>
                            </m:oMathPara>
                          </a14:m>
                          <a:endParaRPr lang="ja-JP" sz="1300" kern="100" dirty="0">
                            <a:solidFill>
                              <a:schemeClr val="tx1"/>
                            </a:solidFill>
                            <a:effectLst/>
                            <a:latin typeface="+mn-ea"/>
                            <a:ea typeface="+mn-ea"/>
                            <a:cs typeface="Times New Roman" panose="02020603050405020304" pitchFamily="18" charset="0"/>
                          </a:endParaRPr>
                        </a:p>
                      </a:txBody>
                      <a:tcPr marL="68580" marR="68580" marT="72000" marB="72000">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ja-JP" altLang="en-US" sz="1300" kern="100" dirty="0">
                              <a:effectLst/>
                              <a:latin typeface="+mn-ea"/>
                              <a:ea typeface="+mn-ea"/>
                              <a:cs typeface="Times New Roman" panose="02020603050405020304" pitchFamily="18" charset="0"/>
                            </a:rPr>
                            <a:t>ハートリー</a:t>
                          </a:r>
                          <a:endParaRPr lang="ja-JP" sz="1300" kern="100" dirty="0">
                            <a:effectLst/>
                            <a:latin typeface="+mn-ea"/>
                            <a:ea typeface="+mn-ea"/>
                            <a:cs typeface="Times New Roman" panose="02020603050405020304" pitchFamily="18" charset="0"/>
                          </a:endParaRPr>
                        </a:p>
                      </a:txBody>
                      <a:tcPr marL="68580" marR="68580" marT="72000" marB="72000">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14:m>
                            <m:oMathPara xmlns:m="http://schemas.openxmlformats.org/officeDocument/2006/math">
                              <m:oMathParaPr>
                                <m:jc m:val="centerGroup"/>
                              </m:oMathParaPr>
                              <m:oMath xmlns:m="http://schemas.openxmlformats.org/officeDocument/2006/math">
                                <m:eqArr>
                                  <m:eqArrPr>
                                    <m:ctrlPr>
                                      <a:rPr lang="en-US" altLang="ja-JP" sz="1300" b="0" i="1" kern="100" smtClean="0">
                                        <a:effectLst/>
                                        <a:latin typeface="Cambria Math" panose="02040503050406030204" pitchFamily="18" charset="0"/>
                                        <a:ea typeface="+mn-ea"/>
                                        <a:cs typeface="Times New Roman" panose="02020603050405020304" pitchFamily="18" charset="0"/>
                                      </a:rPr>
                                    </m:ctrlPr>
                                  </m:eqArrPr>
                                  <m:e>
                                    <m:r>
                                      <a:rPr lang="en-US" altLang="ja-JP" sz="1300" b="0" i="1" kern="100" smtClean="0">
                                        <a:effectLst/>
                                        <a:latin typeface="Cambria Math" panose="02040503050406030204" pitchFamily="18" charset="0"/>
                                        <a:ea typeface="+mn-ea"/>
                                        <a:cs typeface="Times New Roman" panose="02020603050405020304" pitchFamily="18" charset="0"/>
                                      </a:rPr>
                                      <m:t>1 </m:t>
                                    </m:r>
                                    <m:sSub>
                                      <m:sSubPr>
                                        <m:ctrlPr>
                                          <a:rPr lang="en-US" altLang="ja-JP" sz="1300" b="0" i="1" kern="100" smtClean="0">
                                            <a:effectLst/>
                                            <a:latin typeface="Cambria Math" panose="02040503050406030204" pitchFamily="18" charset="0"/>
                                            <a:ea typeface="+mn-ea"/>
                                            <a:cs typeface="Times New Roman" panose="02020603050405020304" pitchFamily="18" charset="0"/>
                                          </a:rPr>
                                        </m:ctrlPr>
                                      </m:sSubPr>
                                      <m:e>
                                        <m:r>
                                          <a:rPr lang="en-US" altLang="ja-JP" sz="1300" b="0" i="1" kern="100" smtClean="0">
                                            <a:effectLst/>
                                            <a:latin typeface="Cambria Math" panose="02040503050406030204" pitchFamily="18" charset="0"/>
                                            <a:ea typeface="+mn-ea"/>
                                            <a:cs typeface="Times New Roman" panose="02020603050405020304" pitchFamily="18" charset="0"/>
                                          </a:rPr>
                                          <m:t>𝐸</m:t>
                                        </m:r>
                                      </m:e>
                                      <m:sub>
                                        <m:r>
                                          <m:rPr>
                                            <m:sty m:val="p"/>
                                          </m:rPr>
                                          <a:rPr lang="en-US" altLang="ja-JP" sz="1300" b="0" i="0" kern="100" smtClean="0">
                                            <a:effectLst/>
                                            <a:latin typeface="Cambria Math" panose="02040503050406030204" pitchFamily="18" charset="0"/>
                                            <a:ea typeface="+mn-ea"/>
                                            <a:cs typeface="Times New Roman" panose="02020603050405020304" pitchFamily="18" charset="0"/>
                                          </a:rPr>
                                          <m:t>h</m:t>
                                        </m:r>
                                      </m:sub>
                                    </m:sSub>
                                    <m:r>
                                      <a:rPr lang="en-US" altLang="ja-JP" sz="1300" b="0" i="1" kern="100" smtClean="0">
                                        <a:effectLst/>
                                        <a:latin typeface="Cambria Math" panose="02040503050406030204" pitchFamily="18" charset="0"/>
                                        <a:ea typeface="+mn-ea"/>
                                        <a:cs typeface="Times New Roman" panose="02020603050405020304" pitchFamily="18" charset="0"/>
                                      </a:rPr>
                                      <m:t>&amp;=</m:t>
                                    </m:r>
                                    <m:r>
                                      <a:rPr lang="pl-PL" altLang="ja-JP" sz="1300" b="0" i="1" kern="100" smtClean="0">
                                        <a:effectLst/>
                                        <a:latin typeface="Cambria Math" panose="02040503050406030204" pitchFamily="18" charset="0"/>
                                        <a:ea typeface="+mn-ea"/>
                                        <a:cs typeface="Times New Roman" panose="02020603050405020304" pitchFamily="18" charset="0"/>
                                      </a:rPr>
                                      <m:t>4.359 744 722 2071</m:t>
                                    </m:r>
                                    <m:d>
                                      <m:dPr>
                                        <m:ctrlPr>
                                          <a:rPr lang="pl-PL" altLang="ja-JP" sz="1300" b="0" i="1" kern="100" smtClean="0">
                                            <a:effectLst/>
                                            <a:latin typeface="Cambria Math" panose="02040503050406030204" pitchFamily="18" charset="0"/>
                                            <a:ea typeface="+mn-ea"/>
                                            <a:cs typeface="Times New Roman" panose="02020603050405020304" pitchFamily="18" charset="0"/>
                                          </a:rPr>
                                        </m:ctrlPr>
                                      </m:dPr>
                                      <m:e>
                                        <m:r>
                                          <a:rPr lang="pl-PL" altLang="ja-JP" sz="1300" b="0" i="1" kern="100" smtClean="0">
                                            <a:effectLst/>
                                            <a:latin typeface="Cambria Math" panose="02040503050406030204" pitchFamily="18" charset="0"/>
                                            <a:ea typeface="+mn-ea"/>
                                            <a:cs typeface="Times New Roman" panose="02020603050405020304" pitchFamily="18" charset="0"/>
                                          </a:rPr>
                                          <m:t>85</m:t>
                                        </m:r>
                                      </m:e>
                                    </m:d>
                                    <m:r>
                                      <a:rPr lang="en-US" altLang="ja-JP" sz="1300" b="0" i="1" kern="100" smtClean="0">
                                        <a:effectLst/>
                                        <a:latin typeface="Cambria Math" panose="02040503050406030204" pitchFamily="18" charset="0"/>
                                        <a:ea typeface="+mn-ea"/>
                                        <a:cs typeface="Times New Roman" panose="02020603050405020304" pitchFamily="18" charset="0"/>
                                      </a:rPr>
                                      <m:t>×</m:t>
                                    </m:r>
                                    <m:r>
                                      <a:rPr lang="pl-PL" altLang="ja-JP" sz="1300" b="0" i="1" kern="100" smtClean="0">
                                        <a:effectLst/>
                                        <a:latin typeface="Cambria Math" panose="02040503050406030204" pitchFamily="18" charset="0"/>
                                        <a:ea typeface="+mn-ea"/>
                                        <a:cs typeface="Times New Roman" panose="02020603050405020304" pitchFamily="18" charset="0"/>
                                      </a:rPr>
                                      <m:t> </m:t>
                                    </m:r>
                                    <m:sSup>
                                      <m:sSupPr>
                                        <m:ctrlPr>
                                          <a:rPr lang="en-US" altLang="ja-JP" sz="1300" b="0" i="1" kern="100" smtClean="0">
                                            <a:effectLst/>
                                            <a:latin typeface="Cambria Math" panose="02040503050406030204" pitchFamily="18" charset="0"/>
                                            <a:ea typeface="+mn-ea"/>
                                            <a:cs typeface="Times New Roman" panose="02020603050405020304" pitchFamily="18" charset="0"/>
                                          </a:rPr>
                                        </m:ctrlPr>
                                      </m:sSupPr>
                                      <m:e>
                                        <m:r>
                                          <a:rPr lang="pl-PL" altLang="ja-JP" sz="1300" b="0" i="1" kern="100" smtClean="0">
                                            <a:effectLst/>
                                            <a:latin typeface="Cambria Math" panose="02040503050406030204" pitchFamily="18" charset="0"/>
                                            <a:ea typeface="+mn-ea"/>
                                            <a:cs typeface="Times New Roman" panose="02020603050405020304" pitchFamily="18" charset="0"/>
                                          </a:rPr>
                                          <m:t>10</m:t>
                                        </m:r>
                                      </m:e>
                                      <m:sup>
                                        <m:r>
                                          <a:rPr lang="pl-PL" altLang="ja-JP" sz="1300" b="0" i="1" kern="100" smtClean="0">
                                            <a:effectLst/>
                                            <a:latin typeface="Cambria Math" panose="02040503050406030204" pitchFamily="18" charset="0"/>
                                            <a:ea typeface="+mn-ea"/>
                                            <a:cs typeface="Times New Roman" panose="02020603050405020304" pitchFamily="18" charset="0"/>
                                          </a:rPr>
                                          <m:t>−18</m:t>
                                        </m:r>
                                      </m:sup>
                                    </m:sSup>
                                    <m:r>
                                      <a:rPr lang="pl-PL" altLang="ja-JP" sz="1300" b="0" i="1" kern="100" smtClean="0">
                                        <a:effectLst/>
                                        <a:latin typeface="Cambria Math" panose="02040503050406030204" pitchFamily="18" charset="0"/>
                                        <a:ea typeface="+mn-ea"/>
                                        <a:cs typeface="Times New Roman" panose="02020603050405020304" pitchFamily="18" charset="0"/>
                                      </a:rPr>
                                      <m:t> </m:t>
                                    </m:r>
                                    <m:r>
                                      <m:rPr>
                                        <m:sty m:val="p"/>
                                      </m:rPr>
                                      <a:rPr lang="pl-PL" altLang="ja-JP" sz="1300" b="0" i="0" kern="100" smtClean="0">
                                        <a:effectLst/>
                                        <a:latin typeface="Cambria Math" panose="02040503050406030204" pitchFamily="18" charset="0"/>
                                        <a:ea typeface="+mn-ea"/>
                                        <a:cs typeface="Times New Roman" panose="02020603050405020304" pitchFamily="18" charset="0"/>
                                      </a:rPr>
                                      <m:t>J</m:t>
                                    </m:r>
                                  </m:e>
                                  <m:e>
                                    <m:r>
                                      <a:rPr lang="en-US" altLang="ja-JP" sz="1300" b="0" i="1" kern="100" smtClean="0">
                                        <a:effectLst/>
                                        <a:latin typeface="Cambria Math" panose="02040503050406030204" pitchFamily="18" charset="0"/>
                                        <a:ea typeface="+mn-ea"/>
                                        <a:cs typeface="Times New Roman" panose="02020603050405020304" pitchFamily="18" charset="0"/>
                                      </a:rPr>
                                      <m:t>&amp;=</m:t>
                                    </m:r>
                                    <m:r>
                                      <a:rPr lang="pl-PL" altLang="ja-JP" sz="1300" b="0" i="1" kern="100" smtClean="0">
                                        <a:effectLst/>
                                        <a:latin typeface="Cambria Math" panose="02040503050406030204" pitchFamily="18" charset="0"/>
                                        <a:ea typeface="+mn-ea"/>
                                        <a:cs typeface="Times New Roman" panose="02020603050405020304" pitchFamily="18" charset="0"/>
                                      </a:rPr>
                                      <m:t>27.211 386 245 988(53) </m:t>
                                    </m:r>
                                    <m:r>
                                      <m:rPr>
                                        <m:sty m:val="p"/>
                                      </m:rPr>
                                      <a:rPr lang="pl-PL" altLang="ja-JP" sz="1300" b="0" i="0" kern="100" smtClean="0">
                                        <a:effectLst/>
                                        <a:latin typeface="Cambria Math" panose="02040503050406030204" pitchFamily="18" charset="0"/>
                                        <a:ea typeface="+mn-ea"/>
                                        <a:cs typeface="Times New Roman" panose="02020603050405020304" pitchFamily="18" charset="0"/>
                                      </a:rPr>
                                      <m:t>eV</m:t>
                                    </m:r>
                                  </m:e>
                                </m:eqArr>
                              </m:oMath>
                            </m:oMathPara>
                          </a14:m>
                          <a:endParaRPr lang="ja-JP" sz="1300" kern="100" dirty="0">
                            <a:effectLst/>
                            <a:latin typeface="+mn-ea"/>
                            <a:ea typeface="+mn-ea"/>
                            <a:cs typeface="Times New Roman" panose="02020603050405020304" pitchFamily="18" charset="0"/>
                          </a:endParaRPr>
                        </a:p>
                      </a:txBody>
                      <a:tcPr marL="68580" marR="68580" marT="72000" marB="72000">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182692128"/>
                      </a:ext>
                    </a:extLst>
                  </a:tr>
                  <a:tr h="540000">
                    <a:tc gridSpan="3">
                      <a:txBody>
                        <a:bodyPr/>
                        <a:lstStyle/>
                        <a:p>
                          <a:pPr algn="ctr"/>
                          <a:r>
                            <a:rPr lang="ja-JP" altLang="en-US" sz="1300" b="1" kern="100" dirty="0">
                              <a:solidFill>
                                <a:schemeClr val="accent4"/>
                              </a:solidFill>
                              <a:effectLst/>
                              <a:latin typeface="+mn-ea"/>
                              <a:ea typeface="+mn-ea"/>
                              <a:cs typeface="Times New Roman" panose="02020603050405020304" pitchFamily="18" charset="0"/>
                            </a:rPr>
                            <a:t>これらの値は “</a:t>
                          </a:r>
                          <a:r>
                            <a:rPr lang="en-US" altLang="ja-JP" sz="1300" b="1" kern="100" dirty="0">
                              <a:solidFill>
                                <a:schemeClr val="accent4"/>
                              </a:solidFill>
                              <a:effectLst/>
                              <a:latin typeface="+mn-ea"/>
                              <a:ea typeface="+mn-ea"/>
                              <a:cs typeface="Times New Roman" panose="02020603050405020304" pitchFamily="18" charset="0"/>
                            </a:rPr>
                            <a:t>2018</a:t>
                          </a:r>
                          <a:r>
                            <a:rPr lang="ja-JP" altLang="en-US" sz="1300" b="1" kern="100" dirty="0">
                              <a:solidFill>
                                <a:schemeClr val="accent4"/>
                              </a:solidFill>
                              <a:effectLst/>
                              <a:latin typeface="+mn-ea"/>
                              <a:ea typeface="+mn-ea"/>
                              <a:cs typeface="Times New Roman" panose="02020603050405020304" pitchFamily="18" charset="0"/>
                            </a:rPr>
                            <a:t>年</a:t>
                          </a:r>
                          <a:r>
                            <a:rPr lang="en-US" altLang="ja-JP" sz="1300" b="1" kern="100" dirty="0">
                              <a:solidFill>
                                <a:schemeClr val="accent4"/>
                              </a:solidFill>
                              <a:effectLst/>
                              <a:latin typeface="+mn-ea"/>
                              <a:ea typeface="+mn-ea"/>
                              <a:cs typeface="Times New Roman" panose="02020603050405020304" pitchFamily="18" charset="0"/>
                            </a:rPr>
                            <a:t>CODATA</a:t>
                          </a:r>
                          <a:r>
                            <a:rPr lang="ja-JP" altLang="en-US" sz="1300" b="1" kern="100" dirty="0">
                              <a:solidFill>
                                <a:schemeClr val="accent4"/>
                              </a:solidFill>
                              <a:effectLst/>
                              <a:latin typeface="+mn-ea"/>
                              <a:ea typeface="+mn-ea"/>
                              <a:cs typeface="Times New Roman" panose="02020603050405020304" pitchFamily="18" charset="0"/>
                            </a:rPr>
                            <a:t>推奨値</a:t>
                          </a:r>
                          <a:r>
                            <a:rPr lang="en-US" altLang="ja-JP" sz="1300" b="1" kern="100" dirty="0">
                              <a:solidFill>
                                <a:schemeClr val="accent4"/>
                              </a:solidFill>
                              <a:effectLst/>
                              <a:latin typeface="+mn-ea"/>
                              <a:ea typeface="+mn-ea"/>
                              <a:cs typeface="Times New Roman" panose="02020603050405020304" pitchFamily="18" charset="0"/>
                            </a:rPr>
                            <a:t>” </a:t>
                          </a:r>
                          <a:r>
                            <a:rPr lang="ja-JP" altLang="en-US" sz="1300" b="1" kern="100" dirty="0">
                              <a:solidFill>
                                <a:schemeClr val="accent4"/>
                              </a:solidFill>
                              <a:effectLst/>
                              <a:latin typeface="+mn-ea"/>
                              <a:ea typeface="+mn-ea"/>
                              <a:cs typeface="Times New Roman" panose="02020603050405020304" pitchFamily="18" charset="0"/>
                            </a:rPr>
                            <a:t>を引用したものである</a:t>
                          </a:r>
                          <a:r>
                            <a:rPr lang="en-US" altLang="ja-JP" sz="1300" b="1" kern="100" dirty="0">
                              <a:solidFill>
                                <a:schemeClr val="accent4"/>
                              </a:solidFill>
                              <a:effectLst/>
                              <a:latin typeface="+mn-ea"/>
                              <a:ea typeface="+mn-ea"/>
                              <a:cs typeface="Times New Roman" panose="02020603050405020304" pitchFamily="18" charset="0"/>
                            </a:rPr>
                            <a:t>.</a:t>
                          </a:r>
                        </a:p>
                        <a:p>
                          <a:pPr algn="ctr"/>
                          <a:r>
                            <a:rPr lang="en-US" altLang="ja-JP" sz="1300" b="1" kern="100" dirty="0">
                              <a:solidFill>
                                <a:schemeClr val="accent4"/>
                              </a:solidFill>
                              <a:effectLst/>
                              <a:latin typeface="+mn-ea"/>
                              <a:ea typeface="+mn-ea"/>
                              <a:cs typeface="Times New Roman" panose="02020603050405020304" pitchFamily="18" charset="0"/>
                            </a:rPr>
                            <a:t>Gaussian16</a:t>
                          </a:r>
                          <a:r>
                            <a:rPr lang="ja-JP" altLang="en-US" sz="1300" b="1" kern="100" dirty="0">
                              <a:solidFill>
                                <a:schemeClr val="accent4"/>
                              </a:solidFill>
                              <a:effectLst/>
                              <a:latin typeface="+mn-ea"/>
                              <a:ea typeface="+mn-ea"/>
                              <a:cs typeface="Times New Roman" panose="02020603050405020304" pitchFamily="18" charset="0"/>
                            </a:rPr>
                            <a:t>の内部で使用されている定数</a:t>
                          </a:r>
                          <a:r>
                            <a:rPr lang="en-US" altLang="ja-JP" sz="1300" b="1" kern="100" dirty="0">
                              <a:solidFill>
                                <a:schemeClr val="accent4"/>
                              </a:solidFill>
                              <a:effectLst/>
                              <a:latin typeface="+mn-ea"/>
                              <a:ea typeface="+mn-ea"/>
                              <a:cs typeface="Times New Roman" panose="02020603050405020304" pitchFamily="18" charset="0"/>
                            </a:rPr>
                            <a:t>[3]</a:t>
                          </a:r>
                          <a:r>
                            <a:rPr lang="ja-JP" altLang="en-US" sz="1300" b="1" kern="100" dirty="0">
                              <a:solidFill>
                                <a:schemeClr val="accent4"/>
                              </a:solidFill>
                              <a:effectLst/>
                              <a:latin typeface="+mn-ea"/>
                              <a:ea typeface="+mn-ea"/>
                              <a:cs typeface="Times New Roman" panose="02020603050405020304" pitchFamily="18" charset="0"/>
                            </a:rPr>
                            <a:t>とは異なるため注意</a:t>
                          </a:r>
                          <a:r>
                            <a:rPr lang="en-US" altLang="ja-JP" sz="1300" b="1" kern="100" dirty="0">
                              <a:solidFill>
                                <a:schemeClr val="accent4"/>
                              </a:solidFill>
                              <a:effectLst/>
                              <a:latin typeface="+mn-ea"/>
                              <a:ea typeface="+mn-ea"/>
                              <a:cs typeface="Times New Roman" panose="02020603050405020304" pitchFamily="18" charset="0"/>
                            </a:rPr>
                            <a:t>.</a:t>
                          </a:r>
                          <a:endParaRPr lang="ja-JP" sz="1300" b="1" kern="100" dirty="0">
                            <a:solidFill>
                              <a:schemeClr val="accent4"/>
                            </a:solidFill>
                            <a:effectLst/>
                            <a:latin typeface="+mn-ea"/>
                            <a:ea typeface="+mn-ea"/>
                            <a:cs typeface="Times New Roman" panose="02020603050405020304" pitchFamily="18" charset="0"/>
                          </a:endParaRPr>
                        </a:p>
                      </a:txBody>
                      <a:tcPr marL="68580" marR="68580" marT="72000" marB="7200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ja-JP" sz="1300" kern="100" dirty="0">
                            <a:effectLst/>
                            <a:latin typeface="+mn-ea"/>
                            <a:ea typeface="+mn-ea"/>
                            <a:cs typeface="Times New Roman" panose="02020603050405020304" pitchFamily="18" charset="0"/>
                          </a:endParaRPr>
                        </a:p>
                      </a:txBody>
                      <a:tcPr marL="68580" marR="68580" marT="72000" marB="72000">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hMerge="1">
                      <a:txBody>
                        <a:bodyPr/>
                        <a:lstStyle/>
                        <a:p>
                          <a:pPr algn="ctr"/>
                          <a:endParaRPr lang="ja-JP" sz="1300" kern="100" dirty="0">
                            <a:effectLst/>
                            <a:latin typeface="+mn-ea"/>
                            <a:ea typeface="+mn-ea"/>
                            <a:cs typeface="Times New Roman" panose="02020603050405020304" pitchFamily="18" charset="0"/>
                          </a:endParaRPr>
                        </a:p>
                      </a:txBody>
                      <a:tcPr marL="68580" marR="68580" marT="72000" marB="72000">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864671679"/>
                      </a:ext>
                    </a:extLst>
                  </a:tr>
                </a:tbl>
              </a:graphicData>
            </a:graphic>
          </p:graphicFrame>
        </mc:Choice>
        <mc:Fallback xmlns="">
          <p:graphicFrame>
            <p:nvGraphicFramePr>
              <p:cNvPr id="14" name="コンテンツ プレースホルダー 7">
                <a:extLst>
                  <a:ext uri="{FF2B5EF4-FFF2-40B4-BE49-F238E27FC236}">
                    <a16:creationId xmlns:a16="http://schemas.microsoft.com/office/drawing/2014/main" id="{753759DD-3FD8-6288-4434-6A4BB2EA462C}"/>
                  </a:ext>
                </a:extLst>
              </p:cNvPr>
              <p:cNvGraphicFramePr>
                <a:graphicFrameLocks noGrp="1"/>
              </p:cNvGraphicFramePr>
              <p:nvPr>
                <p:ph idx="14"/>
                <p:extLst>
                  <p:ext uri="{D42A27DB-BD31-4B8C-83A1-F6EECF244321}">
                    <p14:modId xmlns:p14="http://schemas.microsoft.com/office/powerpoint/2010/main" val="2621546502"/>
                  </p:ext>
                </p:extLst>
              </p:nvPr>
            </p:nvGraphicFramePr>
            <p:xfrm>
              <a:off x="3203575" y="842963"/>
              <a:ext cx="5400000" cy="3597921"/>
            </p:xfrm>
            <a:graphic>
              <a:graphicData uri="http://schemas.openxmlformats.org/drawingml/2006/table">
                <a:tbl>
                  <a:tblPr firstRow="1" firstCol="1" bandRow="1">
                    <a:tableStyleId>{2D5ABB26-0587-4C30-8999-92F81FD0307C}</a:tableStyleId>
                  </a:tblPr>
                  <a:tblGrid>
                    <a:gridCol w="720000">
                      <a:extLst>
                        <a:ext uri="{9D8B030D-6E8A-4147-A177-3AD203B41FA5}">
                          <a16:colId xmlns:a16="http://schemas.microsoft.com/office/drawing/2014/main" val="2951375479"/>
                        </a:ext>
                      </a:extLst>
                    </a:gridCol>
                    <a:gridCol w="1080000">
                      <a:extLst>
                        <a:ext uri="{9D8B030D-6E8A-4147-A177-3AD203B41FA5}">
                          <a16:colId xmlns:a16="http://schemas.microsoft.com/office/drawing/2014/main" val="2432590264"/>
                        </a:ext>
                      </a:extLst>
                    </a:gridCol>
                    <a:gridCol w="3600000">
                      <a:extLst>
                        <a:ext uri="{9D8B030D-6E8A-4147-A177-3AD203B41FA5}">
                          <a16:colId xmlns:a16="http://schemas.microsoft.com/office/drawing/2014/main" val="781044291"/>
                        </a:ext>
                      </a:extLst>
                    </a:gridCol>
                  </a:tblGrid>
                  <a:tr h="360000">
                    <a:tc>
                      <a:txBody>
                        <a:bodyPr/>
                        <a:lstStyle/>
                        <a:p>
                          <a:pPr algn="ctr"/>
                          <a:r>
                            <a:rPr lang="ja-JP" altLang="en-US" sz="1300" b="1" kern="100" dirty="0">
                              <a:solidFill>
                                <a:schemeClr val="bg1"/>
                              </a:solidFill>
                              <a:effectLst/>
                            </a:rPr>
                            <a:t>記号</a:t>
                          </a:r>
                          <a:endParaRPr lang="ja-JP" sz="1300" b="1" kern="100" dirty="0">
                            <a:solidFill>
                              <a:schemeClr val="bg1"/>
                            </a:solidFill>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solidFill>
                      </a:tcPr>
                    </a:tc>
                    <a:tc>
                      <a:txBody>
                        <a:bodyPr/>
                        <a:lstStyle/>
                        <a:p>
                          <a:pPr algn="ctr"/>
                          <a:r>
                            <a:rPr lang="ja-JP" altLang="en-US" sz="1300" b="1" kern="100" dirty="0">
                              <a:solidFill>
                                <a:schemeClr val="bg1"/>
                              </a:solidFill>
                              <a:effectLst/>
                            </a:rPr>
                            <a:t>読み方</a:t>
                          </a:r>
                          <a:endParaRPr lang="ja-JP" sz="1300" b="1" kern="100" dirty="0">
                            <a:solidFill>
                              <a:schemeClr val="bg1"/>
                            </a:solidFill>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solidFill>
                      </a:tcPr>
                    </a:tc>
                    <a:tc>
                      <a:txBody>
                        <a:bodyPr/>
                        <a:lstStyle/>
                        <a:p>
                          <a:pPr algn="ctr"/>
                          <a:r>
                            <a:rPr lang="ja-JP" altLang="en-US" sz="1300" b="1" kern="100" dirty="0">
                              <a:solidFill>
                                <a:schemeClr val="bg1"/>
                              </a:solidFill>
                              <a:effectLst/>
                            </a:rPr>
                            <a:t>他の単位との関係</a:t>
                          </a:r>
                          <a:r>
                            <a:rPr lang="en-US" altLang="ja-JP" sz="1300" b="1" kern="100" dirty="0">
                              <a:solidFill>
                                <a:schemeClr val="bg1"/>
                              </a:solidFill>
                              <a:effectLst/>
                            </a:rPr>
                            <a:t>[2]</a:t>
                          </a:r>
                          <a:endParaRPr lang="ja-JP" sz="1300" b="1" kern="100" dirty="0">
                            <a:solidFill>
                              <a:schemeClr val="bg1"/>
                            </a:solidFill>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solidFill>
                      </a:tcPr>
                    </a:tc>
                    <a:extLst>
                      <a:ext uri="{0D108BD9-81ED-4DB2-BD59-A6C34878D82A}">
                        <a16:rowId xmlns:a16="http://schemas.microsoft.com/office/drawing/2014/main" val="2347481654"/>
                      </a:ext>
                    </a:extLst>
                  </a:tr>
                  <a:tr h="360000">
                    <a:tc>
                      <a:txBody>
                        <a:bodyPr/>
                        <a:lstStyle/>
                        <a:p>
                          <a:endParaRPr lang="ja-JP"/>
                        </a:p>
                      </a:txBody>
                      <a:tcPr marL="68580" marR="68580" marT="72000" marB="72000">
                        <a:lnT w="12700" cap="flat" cmpd="sng" algn="ctr">
                          <a:solidFill>
                            <a:schemeClr val="tx2"/>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blipFill>
                          <a:blip r:embed="rId4"/>
                          <a:stretch>
                            <a:fillRect t="-101695" r="-652542" b="-806780"/>
                          </a:stretch>
                        </a:blipFill>
                      </a:tcPr>
                    </a:tc>
                    <a:tc>
                      <a:txBody>
                        <a:bodyPr/>
                        <a:lstStyle/>
                        <a:p>
                          <a:pPr algn="ctr"/>
                          <a:r>
                            <a:rPr lang="ja-JP" altLang="en-US" sz="1300" kern="100" dirty="0">
                              <a:effectLst/>
                              <a:latin typeface="+mn-ea"/>
                              <a:ea typeface="+mn-ea"/>
                              <a:cs typeface="Times New Roman" panose="02020603050405020304" pitchFamily="18" charset="0"/>
                            </a:rPr>
                            <a:t>電子質量</a:t>
                          </a:r>
                          <a:endParaRPr lang="ja-JP" sz="1300" kern="100" dirty="0">
                            <a:effectLst/>
                            <a:latin typeface="+mn-ea"/>
                            <a:ea typeface="+mn-ea"/>
                            <a:cs typeface="Times New Roman" panose="02020603050405020304" pitchFamily="18" charset="0"/>
                          </a:endParaRPr>
                        </a:p>
                      </a:txBody>
                      <a:tcPr marL="68580" marR="68580" marT="72000" marB="72000">
                        <a:lnT w="12700" cap="flat" cmpd="sng" algn="ctr">
                          <a:solidFill>
                            <a:schemeClr val="tx2"/>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solidFill>
                          <a:schemeClr val="bg2"/>
                        </a:solidFill>
                      </a:tcPr>
                    </a:tc>
                    <a:tc>
                      <a:txBody>
                        <a:bodyPr/>
                        <a:lstStyle/>
                        <a:p>
                          <a:endParaRPr lang="ja-JP"/>
                        </a:p>
                      </a:txBody>
                      <a:tcPr marL="68580" marR="68580" marT="72000" marB="72000">
                        <a:lnT w="12700" cap="flat" cmpd="sng" algn="ctr">
                          <a:solidFill>
                            <a:schemeClr val="tx2"/>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blipFill>
                          <a:blip r:embed="rId4"/>
                          <a:stretch>
                            <a:fillRect l="-50085" t="-101695" r="-169" b="-806780"/>
                          </a:stretch>
                        </a:blipFill>
                      </a:tcPr>
                    </a:tc>
                    <a:extLst>
                      <a:ext uri="{0D108BD9-81ED-4DB2-BD59-A6C34878D82A}">
                        <a16:rowId xmlns:a16="http://schemas.microsoft.com/office/drawing/2014/main" val="283351516"/>
                      </a:ext>
                    </a:extLst>
                  </a:tr>
                  <a:tr h="509760">
                    <a:tc>
                      <a:txBody>
                        <a:bodyPr/>
                        <a:lstStyle/>
                        <a:p>
                          <a:endParaRPr lang="ja-JP"/>
                        </a:p>
                      </a:txBody>
                      <a:tcPr marL="68580" marR="68580" marT="72000" marB="72000">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blipFill>
                          <a:blip r:embed="rId4"/>
                          <a:stretch>
                            <a:fillRect t="-141667" r="-652542" b="-466667"/>
                          </a:stretch>
                        </a:blipFill>
                      </a:tcPr>
                    </a:tc>
                    <a:tc>
                      <a:txBody>
                        <a:bodyPr/>
                        <a:lstStyle/>
                        <a:p>
                          <a:pPr algn="ctr"/>
                          <a:r>
                            <a:rPr lang="ja-JP" altLang="en-US" sz="1300" kern="100" dirty="0">
                              <a:effectLst/>
                              <a:latin typeface="+mn-ea"/>
                              <a:ea typeface="+mn-ea"/>
                              <a:cs typeface="Times New Roman" panose="02020603050405020304" pitchFamily="18" charset="0"/>
                            </a:rPr>
                            <a:t>イー</a:t>
                          </a:r>
                          <a:endParaRPr lang="ja-JP" sz="1300" kern="100" dirty="0">
                            <a:effectLst/>
                            <a:latin typeface="+mn-ea"/>
                            <a:ea typeface="+mn-ea"/>
                            <a:cs typeface="Times New Roman" panose="02020603050405020304" pitchFamily="18" charset="0"/>
                          </a:endParaRPr>
                        </a:p>
                      </a:txBody>
                      <a:tcPr marL="68580" marR="68580" marT="72000" marB="72000">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solidFill>
                          <a:schemeClr val="bg2"/>
                        </a:solidFill>
                      </a:tcPr>
                    </a:tc>
                    <a:tc>
                      <a:txBody>
                        <a:bodyPr/>
                        <a:lstStyle/>
                        <a:p>
                          <a:endParaRPr lang="ja-JP"/>
                        </a:p>
                      </a:txBody>
                      <a:tcPr marL="68580" marR="68580" marT="72000" marB="72000">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blipFill>
                          <a:blip r:embed="rId4"/>
                          <a:stretch>
                            <a:fillRect l="-50085" t="-141667" r="-169" b="-466667"/>
                          </a:stretch>
                        </a:blipFill>
                      </a:tcPr>
                    </a:tc>
                    <a:extLst>
                      <a:ext uri="{0D108BD9-81ED-4DB2-BD59-A6C34878D82A}">
                        <a16:rowId xmlns:a16="http://schemas.microsoft.com/office/drawing/2014/main" val="3311466847"/>
                      </a:ext>
                    </a:extLst>
                  </a:tr>
                  <a:tr h="509760">
                    <a:tc>
                      <a:txBody>
                        <a:bodyPr/>
                        <a:lstStyle/>
                        <a:p>
                          <a:endParaRPr lang="ja-JP"/>
                        </a:p>
                      </a:txBody>
                      <a:tcPr marL="68580" marR="68580" marT="72000" marB="72000">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blipFill>
                          <a:blip r:embed="rId4"/>
                          <a:stretch>
                            <a:fillRect t="-241667" r="-652542" b="-366667"/>
                          </a:stretch>
                        </a:blipFill>
                      </a:tcPr>
                    </a:tc>
                    <a:tc>
                      <a:txBody>
                        <a:bodyPr/>
                        <a:lstStyle/>
                        <a:p>
                          <a:pPr algn="ctr"/>
                          <a:r>
                            <a:rPr lang="ja-JP" altLang="en-US" sz="1300" kern="100" dirty="0">
                              <a:effectLst/>
                              <a:latin typeface="+mn-ea"/>
                              <a:ea typeface="+mn-ea"/>
                              <a:cs typeface="Times New Roman" panose="02020603050405020304" pitchFamily="18" charset="0"/>
                            </a:rPr>
                            <a:t>エイチバー</a:t>
                          </a:r>
                          <a:endParaRPr lang="ja-JP" sz="1300" kern="100" dirty="0">
                            <a:effectLst/>
                            <a:latin typeface="+mn-ea"/>
                            <a:ea typeface="+mn-ea"/>
                            <a:cs typeface="Times New Roman" panose="02020603050405020304" pitchFamily="18" charset="0"/>
                          </a:endParaRPr>
                        </a:p>
                      </a:txBody>
                      <a:tcPr marL="68580" marR="68580" marT="72000" marB="72000">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solidFill>
                          <a:schemeClr val="bg2"/>
                        </a:solidFill>
                      </a:tcPr>
                    </a:tc>
                    <a:tc>
                      <a:txBody>
                        <a:bodyPr/>
                        <a:lstStyle/>
                        <a:p>
                          <a:pPr algn="ctr"/>
                          <a:r>
                            <a:rPr lang="pl-PL" altLang="ja-JP" sz="1300" kern="100" dirty="0">
                              <a:effectLst/>
                              <a:latin typeface="+mn-ea"/>
                              <a:ea typeface="+mn-ea"/>
                              <a:cs typeface="Times New Roman" panose="02020603050405020304" pitchFamily="18" charset="0"/>
                            </a:rPr>
                            <a:t>1.054 571 817... x 10-34 J s </a:t>
                          </a:r>
                          <a:endParaRPr lang="en-US" altLang="ja-JP" sz="1300" kern="100" dirty="0">
                            <a:effectLst/>
                            <a:latin typeface="+mn-ea"/>
                            <a:ea typeface="+mn-ea"/>
                            <a:cs typeface="Times New Roman" panose="02020603050405020304" pitchFamily="18" charset="0"/>
                          </a:endParaRPr>
                        </a:p>
                        <a:p>
                          <a:pPr algn="ctr"/>
                          <a:r>
                            <a:rPr lang="ja-JP" altLang="en-US" sz="1100" kern="100" dirty="0">
                              <a:effectLst/>
                              <a:latin typeface="+mn-ea"/>
                              <a:ea typeface="+mn-ea"/>
                              <a:cs typeface="Times New Roman" panose="02020603050405020304" pitchFamily="18" charset="0"/>
                            </a:rPr>
                            <a:t>定義値を円周率で割るため誤差無しだが桁数が無限大</a:t>
                          </a:r>
                          <a:endParaRPr lang="en-US" altLang="ja-JP" sz="1100" kern="100" dirty="0">
                            <a:effectLst/>
                            <a:latin typeface="+mn-ea"/>
                            <a:ea typeface="+mn-ea"/>
                            <a:cs typeface="Times New Roman" panose="02020603050405020304" pitchFamily="18" charset="0"/>
                          </a:endParaRPr>
                        </a:p>
                      </a:txBody>
                      <a:tcPr marL="68580" marR="68580" marT="72000" marB="72000">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583706780"/>
                      </a:ext>
                    </a:extLst>
                  </a:tr>
                  <a:tr h="774047">
                    <a:tc>
                      <a:txBody>
                        <a:bodyPr/>
                        <a:lstStyle/>
                        <a:p>
                          <a:endParaRPr lang="ja-JP"/>
                        </a:p>
                      </a:txBody>
                      <a:tcPr marL="68580" marR="68580" marT="72000" marB="72000">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blipFill>
                          <a:blip r:embed="rId4"/>
                          <a:stretch>
                            <a:fillRect t="-225984" r="-652542" b="-142520"/>
                          </a:stretch>
                        </a:blipFill>
                      </a:tcPr>
                    </a:tc>
                    <a:tc>
                      <a:txBody>
                        <a:bodyPr/>
                        <a:lstStyle/>
                        <a:p>
                          <a:pPr algn="ctr"/>
                          <a:r>
                            <a:rPr lang="ja-JP" altLang="en-US" sz="1300" kern="100" dirty="0">
                              <a:effectLst/>
                              <a:latin typeface="+mn-ea"/>
                              <a:ea typeface="+mn-ea"/>
                              <a:cs typeface="Times New Roman" panose="02020603050405020304" pitchFamily="18" charset="0"/>
                            </a:rPr>
                            <a:t>ボーア</a:t>
                          </a:r>
                          <a:endParaRPr lang="ja-JP" sz="1300" kern="100" dirty="0">
                            <a:effectLst/>
                            <a:latin typeface="+mn-ea"/>
                            <a:ea typeface="+mn-ea"/>
                            <a:cs typeface="Times New Roman" panose="02020603050405020304" pitchFamily="18" charset="0"/>
                          </a:endParaRPr>
                        </a:p>
                      </a:txBody>
                      <a:tcPr marL="68580" marR="68580" marT="72000" marB="72000">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solidFill>
                          <a:schemeClr val="bg2"/>
                        </a:solidFill>
                      </a:tcPr>
                    </a:tc>
                    <a:tc>
                      <a:txBody>
                        <a:bodyPr/>
                        <a:lstStyle/>
                        <a:p>
                          <a:endParaRPr lang="ja-JP"/>
                        </a:p>
                      </a:txBody>
                      <a:tcPr marL="68580" marR="68580" marT="72000" marB="72000">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blipFill>
                          <a:blip r:embed="rId4"/>
                          <a:stretch>
                            <a:fillRect l="-50085" t="-225984" r="-169" b="-142520"/>
                          </a:stretch>
                        </a:blipFill>
                      </a:tcPr>
                    </a:tc>
                    <a:extLst>
                      <a:ext uri="{0D108BD9-81ED-4DB2-BD59-A6C34878D82A}">
                        <a16:rowId xmlns:a16="http://schemas.microsoft.com/office/drawing/2014/main" val="2346917534"/>
                      </a:ext>
                    </a:extLst>
                  </a:tr>
                  <a:tr h="544114">
                    <a:tc>
                      <a:txBody>
                        <a:bodyPr/>
                        <a:lstStyle/>
                        <a:p>
                          <a:endParaRPr lang="ja-JP"/>
                        </a:p>
                      </a:txBody>
                      <a:tcPr marL="68580" marR="68580" marT="72000" marB="72000">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blipFill>
                          <a:blip r:embed="rId4"/>
                          <a:stretch>
                            <a:fillRect t="-465169" r="-652542" b="-103371"/>
                          </a:stretch>
                        </a:blipFill>
                      </a:tcPr>
                    </a:tc>
                    <a:tc>
                      <a:txBody>
                        <a:bodyPr/>
                        <a:lstStyle/>
                        <a:p>
                          <a:pPr algn="ctr"/>
                          <a:r>
                            <a:rPr lang="ja-JP" altLang="en-US" sz="1300" kern="100" dirty="0">
                              <a:effectLst/>
                              <a:latin typeface="+mn-ea"/>
                              <a:ea typeface="+mn-ea"/>
                              <a:cs typeface="Times New Roman" panose="02020603050405020304" pitchFamily="18" charset="0"/>
                            </a:rPr>
                            <a:t>ハートリー</a:t>
                          </a:r>
                          <a:endParaRPr lang="ja-JP" sz="1300" kern="100" dirty="0">
                            <a:effectLst/>
                            <a:latin typeface="+mn-ea"/>
                            <a:ea typeface="+mn-ea"/>
                            <a:cs typeface="Times New Roman" panose="02020603050405020304" pitchFamily="18" charset="0"/>
                          </a:endParaRPr>
                        </a:p>
                      </a:txBody>
                      <a:tcPr marL="68580" marR="68580" marT="72000" marB="72000">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endParaRPr lang="ja-JP"/>
                        </a:p>
                      </a:txBody>
                      <a:tcPr marL="68580" marR="68580" marT="72000" marB="72000">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blipFill>
                          <a:blip r:embed="rId4"/>
                          <a:stretch>
                            <a:fillRect l="-50085" t="-465169" r="-169" b="-103371"/>
                          </a:stretch>
                        </a:blipFill>
                      </a:tcPr>
                    </a:tc>
                    <a:extLst>
                      <a:ext uri="{0D108BD9-81ED-4DB2-BD59-A6C34878D82A}">
                        <a16:rowId xmlns:a16="http://schemas.microsoft.com/office/drawing/2014/main" val="4182692128"/>
                      </a:ext>
                    </a:extLst>
                  </a:tr>
                  <a:tr h="540240">
                    <a:tc gridSpan="3">
                      <a:txBody>
                        <a:bodyPr/>
                        <a:lstStyle/>
                        <a:p>
                          <a:pPr algn="ctr"/>
                          <a:r>
                            <a:rPr lang="ja-JP" altLang="en-US" sz="1300" b="1" kern="100" dirty="0">
                              <a:solidFill>
                                <a:schemeClr val="accent4"/>
                              </a:solidFill>
                              <a:effectLst/>
                              <a:latin typeface="+mn-ea"/>
                              <a:ea typeface="+mn-ea"/>
                              <a:cs typeface="Times New Roman" panose="02020603050405020304" pitchFamily="18" charset="0"/>
                            </a:rPr>
                            <a:t>これらの値は “</a:t>
                          </a:r>
                          <a:r>
                            <a:rPr lang="en-US" altLang="ja-JP" sz="1300" b="1" kern="100" dirty="0">
                              <a:solidFill>
                                <a:schemeClr val="accent4"/>
                              </a:solidFill>
                              <a:effectLst/>
                              <a:latin typeface="+mn-ea"/>
                              <a:ea typeface="+mn-ea"/>
                              <a:cs typeface="Times New Roman" panose="02020603050405020304" pitchFamily="18" charset="0"/>
                            </a:rPr>
                            <a:t>2018</a:t>
                          </a:r>
                          <a:r>
                            <a:rPr lang="ja-JP" altLang="en-US" sz="1300" b="1" kern="100" dirty="0">
                              <a:solidFill>
                                <a:schemeClr val="accent4"/>
                              </a:solidFill>
                              <a:effectLst/>
                              <a:latin typeface="+mn-ea"/>
                              <a:ea typeface="+mn-ea"/>
                              <a:cs typeface="Times New Roman" panose="02020603050405020304" pitchFamily="18" charset="0"/>
                            </a:rPr>
                            <a:t>年</a:t>
                          </a:r>
                          <a:r>
                            <a:rPr lang="en-US" altLang="ja-JP" sz="1300" b="1" kern="100" dirty="0">
                              <a:solidFill>
                                <a:schemeClr val="accent4"/>
                              </a:solidFill>
                              <a:effectLst/>
                              <a:latin typeface="+mn-ea"/>
                              <a:ea typeface="+mn-ea"/>
                              <a:cs typeface="Times New Roman" panose="02020603050405020304" pitchFamily="18" charset="0"/>
                            </a:rPr>
                            <a:t>CODATA</a:t>
                          </a:r>
                          <a:r>
                            <a:rPr lang="ja-JP" altLang="en-US" sz="1300" b="1" kern="100" dirty="0">
                              <a:solidFill>
                                <a:schemeClr val="accent4"/>
                              </a:solidFill>
                              <a:effectLst/>
                              <a:latin typeface="+mn-ea"/>
                              <a:ea typeface="+mn-ea"/>
                              <a:cs typeface="Times New Roman" panose="02020603050405020304" pitchFamily="18" charset="0"/>
                            </a:rPr>
                            <a:t>推奨値</a:t>
                          </a:r>
                          <a:r>
                            <a:rPr lang="en-US" altLang="ja-JP" sz="1300" b="1" kern="100" dirty="0">
                              <a:solidFill>
                                <a:schemeClr val="accent4"/>
                              </a:solidFill>
                              <a:effectLst/>
                              <a:latin typeface="+mn-ea"/>
                              <a:ea typeface="+mn-ea"/>
                              <a:cs typeface="Times New Roman" panose="02020603050405020304" pitchFamily="18" charset="0"/>
                            </a:rPr>
                            <a:t>” </a:t>
                          </a:r>
                          <a:r>
                            <a:rPr lang="ja-JP" altLang="en-US" sz="1300" b="1" kern="100" dirty="0">
                              <a:solidFill>
                                <a:schemeClr val="accent4"/>
                              </a:solidFill>
                              <a:effectLst/>
                              <a:latin typeface="+mn-ea"/>
                              <a:ea typeface="+mn-ea"/>
                              <a:cs typeface="Times New Roman" panose="02020603050405020304" pitchFamily="18" charset="0"/>
                            </a:rPr>
                            <a:t>を引用したものである</a:t>
                          </a:r>
                          <a:r>
                            <a:rPr lang="en-US" altLang="ja-JP" sz="1300" b="1" kern="100" dirty="0">
                              <a:solidFill>
                                <a:schemeClr val="accent4"/>
                              </a:solidFill>
                              <a:effectLst/>
                              <a:latin typeface="+mn-ea"/>
                              <a:ea typeface="+mn-ea"/>
                              <a:cs typeface="Times New Roman" panose="02020603050405020304" pitchFamily="18" charset="0"/>
                            </a:rPr>
                            <a:t>.</a:t>
                          </a:r>
                        </a:p>
                        <a:p>
                          <a:pPr algn="ctr"/>
                          <a:r>
                            <a:rPr lang="en-US" altLang="ja-JP" sz="1300" b="1" kern="100" dirty="0">
                              <a:solidFill>
                                <a:schemeClr val="accent4"/>
                              </a:solidFill>
                              <a:effectLst/>
                              <a:latin typeface="+mn-ea"/>
                              <a:ea typeface="+mn-ea"/>
                              <a:cs typeface="Times New Roman" panose="02020603050405020304" pitchFamily="18" charset="0"/>
                            </a:rPr>
                            <a:t>Gaussian16</a:t>
                          </a:r>
                          <a:r>
                            <a:rPr lang="ja-JP" altLang="en-US" sz="1300" b="1" kern="100" dirty="0">
                              <a:solidFill>
                                <a:schemeClr val="accent4"/>
                              </a:solidFill>
                              <a:effectLst/>
                              <a:latin typeface="+mn-ea"/>
                              <a:ea typeface="+mn-ea"/>
                              <a:cs typeface="Times New Roman" panose="02020603050405020304" pitchFamily="18" charset="0"/>
                            </a:rPr>
                            <a:t>の内部で使用されている定数</a:t>
                          </a:r>
                          <a:r>
                            <a:rPr lang="en-US" altLang="ja-JP" sz="1300" b="1" kern="100" dirty="0">
                              <a:solidFill>
                                <a:schemeClr val="accent4"/>
                              </a:solidFill>
                              <a:effectLst/>
                              <a:latin typeface="+mn-ea"/>
                              <a:ea typeface="+mn-ea"/>
                              <a:cs typeface="Times New Roman" panose="02020603050405020304" pitchFamily="18" charset="0"/>
                            </a:rPr>
                            <a:t>[3]</a:t>
                          </a:r>
                          <a:r>
                            <a:rPr lang="ja-JP" altLang="en-US" sz="1300" b="1" kern="100" dirty="0">
                              <a:solidFill>
                                <a:schemeClr val="accent4"/>
                              </a:solidFill>
                              <a:effectLst/>
                              <a:latin typeface="+mn-ea"/>
                              <a:ea typeface="+mn-ea"/>
                              <a:cs typeface="Times New Roman" panose="02020603050405020304" pitchFamily="18" charset="0"/>
                            </a:rPr>
                            <a:t>とは異なるため注意</a:t>
                          </a:r>
                          <a:r>
                            <a:rPr lang="en-US" altLang="ja-JP" sz="1300" b="1" kern="100" dirty="0">
                              <a:solidFill>
                                <a:schemeClr val="accent4"/>
                              </a:solidFill>
                              <a:effectLst/>
                              <a:latin typeface="+mn-ea"/>
                              <a:ea typeface="+mn-ea"/>
                              <a:cs typeface="Times New Roman" panose="02020603050405020304" pitchFamily="18" charset="0"/>
                            </a:rPr>
                            <a:t>.</a:t>
                          </a:r>
                          <a:endParaRPr lang="ja-JP" sz="1300" b="1" kern="100" dirty="0">
                            <a:solidFill>
                              <a:schemeClr val="accent4"/>
                            </a:solidFill>
                            <a:effectLst/>
                            <a:latin typeface="+mn-ea"/>
                            <a:ea typeface="+mn-ea"/>
                            <a:cs typeface="Times New Roman" panose="02020603050405020304" pitchFamily="18" charset="0"/>
                          </a:endParaRPr>
                        </a:p>
                      </a:txBody>
                      <a:tcPr marL="68580" marR="68580" marT="72000" marB="7200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ja-JP" sz="1300" kern="100" dirty="0">
                            <a:effectLst/>
                            <a:latin typeface="+mn-ea"/>
                            <a:ea typeface="+mn-ea"/>
                            <a:cs typeface="Times New Roman" panose="02020603050405020304" pitchFamily="18" charset="0"/>
                          </a:endParaRPr>
                        </a:p>
                      </a:txBody>
                      <a:tcPr marL="68580" marR="68580" marT="72000" marB="72000">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hMerge="1">
                      <a:txBody>
                        <a:bodyPr/>
                        <a:lstStyle/>
                        <a:p>
                          <a:pPr algn="ctr"/>
                          <a:endParaRPr lang="ja-JP" sz="1300" kern="100" dirty="0">
                            <a:effectLst/>
                            <a:latin typeface="+mn-ea"/>
                            <a:ea typeface="+mn-ea"/>
                            <a:cs typeface="Times New Roman" panose="02020603050405020304" pitchFamily="18" charset="0"/>
                          </a:endParaRPr>
                        </a:p>
                      </a:txBody>
                      <a:tcPr marL="68580" marR="68580" marT="72000" marB="72000">
                        <a:lnL>
                          <a:noFill/>
                        </a:lnL>
                        <a:lnR>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864671679"/>
                      </a:ext>
                    </a:extLst>
                  </a:tr>
                </a:tbl>
              </a:graphicData>
            </a:graphic>
          </p:graphicFrame>
        </mc:Fallback>
      </mc:AlternateContent>
      <p:sp>
        <p:nvSpPr>
          <p:cNvPr id="2" name="タイトル 1">
            <a:extLst>
              <a:ext uri="{FF2B5EF4-FFF2-40B4-BE49-F238E27FC236}">
                <a16:creationId xmlns:a16="http://schemas.microsoft.com/office/drawing/2014/main" id="{F0147F0D-4C9D-6C4A-10E3-D45E0969BBFF}"/>
              </a:ext>
            </a:extLst>
          </p:cNvPr>
          <p:cNvSpPr>
            <a:spLocks noGrp="1"/>
          </p:cNvSpPr>
          <p:nvPr>
            <p:ph type="title"/>
          </p:nvPr>
        </p:nvSpPr>
        <p:spPr>
          <a:xfrm>
            <a:off x="0" y="0"/>
            <a:ext cx="9144000" cy="468000"/>
          </a:xfrm>
        </p:spPr>
        <p:txBody>
          <a:bodyPr/>
          <a:lstStyle/>
          <a:p>
            <a:r>
              <a:rPr lang="ja-JP" altLang="en-US" dirty="0"/>
              <a:t>単位について</a:t>
            </a:r>
          </a:p>
        </p:txBody>
      </p:sp>
      <p:sp>
        <p:nvSpPr>
          <p:cNvPr id="4" name="スライド番号プレースホルダー 3">
            <a:extLst>
              <a:ext uri="{FF2B5EF4-FFF2-40B4-BE49-F238E27FC236}">
                <a16:creationId xmlns:a16="http://schemas.microsoft.com/office/drawing/2014/main" id="{EAB5739A-0F96-0CE8-24D0-1BBE2E754241}"/>
              </a:ext>
            </a:extLst>
          </p:cNvPr>
          <p:cNvSpPr>
            <a:spLocks noGrp="1"/>
          </p:cNvSpPr>
          <p:nvPr>
            <p:ph type="sldNum" sz="quarter" idx="15"/>
          </p:nvPr>
        </p:nvSpPr>
        <p:spPr>
          <a:xfrm>
            <a:off x="8496000" y="0"/>
            <a:ext cx="576000" cy="468000"/>
          </a:xfrm>
        </p:spPr>
        <p:txBody>
          <a:bodyPr/>
          <a:lstStyle/>
          <a:p>
            <a:fld id="{44CC7441-4F6D-4D99-AEAC-28C0433C7008}" type="slidenum">
              <a:rPr lang="ja-JP" altLang="en-US" smtClean="0"/>
              <a:pPr/>
              <a:t>10</a:t>
            </a:fld>
            <a:endParaRPr lang="ja-JP" altLang="en-US" dirty="0"/>
          </a:p>
        </p:txBody>
      </p:sp>
    </p:spTree>
    <p:extLst>
      <p:ext uri="{BB962C8B-B14F-4D97-AF65-F5344CB8AC3E}">
        <p14:creationId xmlns:p14="http://schemas.microsoft.com/office/powerpoint/2010/main" val="3495007628"/>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0784E2-0ECE-AC6E-69D2-C164F20BDADC}"/>
            </a:ext>
          </a:extLst>
        </p:cNvPr>
        <p:cNvGrpSpPr/>
        <p:nvPr/>
      </p:nvGrpSpPr>
      <p:grpSpPr>
        <a:xfrm>
          <a:off x="0" y="0"/>
          <a:ext cx="0" cy="0"/>
          <a:chOff x="0" y="0"/>
          <a:chExt cx="0" cy="0"/>
        </a:xfrm>
      </p:grpSpPr>
      <p:graphicFrame>
        <p:nvGraphicFramePr>
          <p:cNvPr id="9" name="表 9">
            <a:extLst>
              <a:ext uri="{FF2B5EF4-FFF2-40B4-BE49-F238E27FC236}">
                <a16:creationId xmlns:a16="http://schemas.microsoft.com/office/drawing/2014/main" id="{D96D3713-6504-4585-110B-65FA9B7B18FC}"/>
              </a:ext>
            </a:extLst>
          </p:cNvPr>
          <p:cNvGraphicFramePr>
            <a:graphicFrameLocks noGrp="1"/>
          </p:cNvGraphicFramePr>
          <p:nvPr>
            <p:ph idx="1"/>
            <p:extLst>
              <p:ext uri="{D42A27DB-BD31-4B8C-83A1-F6EECF244321}">
                <p14:modId xmlns:p14="http://schemas.microsoft.com/office/powerpoint/2010/main" val="4091315669"/>
              </p:ext>
            </p:extLst>
          </p:nvPr>
        </p:nvGraphicFramePr>
        <p:xfrm>
          <a:off x="468313" y="842963"/>
          <a:ext cx="2736000" cy="3990214"/>
        </p:xfrm>
        <a:graphic>
          <a:graphicData uri="http://schemas.openxmlformats.org/drawingml/2006/table">
            <a:tbl>
              <a:tblPr firstRow="1" bandRow="1">
                <a:tableStyleId>{2D5ABB26-0587-4C30-8999-92F81FD0307C}</a:tableStyleId>
              </a:tblPr>
              <a:tblGrid>
                <a:gridCol w="2736000">
                  <a:extLst>
                    <a:ext uri="{9D8B030D-6E8A-4147-A177-3AD203B41FA5}">
                      <a16:colId xmlns:a16="http://schemas.microsoft.com/office/drawing/2014/main" val="839188252"/>
                    </a:ext>
                  </a:extLst>
                </a:gridCol>
              </a:tblGrid>
              <a:tr h="0">
                <a:tc>
                  <a:txBody>
                    <a:bodyPr/>
                    <a:lstStyle/>
                    <a:p>
                      <a:pPr>
                        <a:lnSpc>
                          <a:spcPct val="120000"/>
                        </a:lnSpc>
                      </a:pPr>
                      <a:r>
                        <a:rPr kumimoji="1" lang="ja-JP" altLang="en-US" sz="1300" dirty="0"/>
                        <a:t>酸素分子</a:t>
                      </a:r>
                      <a:r>
                        <a:rPr kumimoji="1" lang="en-US" altLang="ja-JP" sz="1300" dirty="0"/>
                        <a:t>O</a:t>
                      </a:r>
                      <a:r>
                        <a:rPr kumimoji="1" lang="en-US" altLang="ja-JP" sz="1300" baseline="-25000" dirty="0"/>
                        <a:t>2</a:t>
                      </a:r>
                      <a:r>
                        <a:rPr kumimoji="1" lang="ja-JP" altLang="en-US" sz="1300" dirty="0"/>
                        <a:t>では平衡構造において</a:t>
                      </a:r>
                      <a:r>
                        <a:rPr kumimoji="1" lang="en-US" altLang="ja-JP" sz="1300" dirty="0"/>
                        <a:t>, </a:t>
                      </a:r>
                      <a:r>
                        <a:rPr kumimoji="1" lang="ja-JP" altLang="en-US" sz="1300" dirty="0"/>
                        <a:t>一重項よりも三重項の方が低いエネルギーをもつ</a:t>
                      </a:r>
                      <a:r>
                        <a:rPr kumimoji="1" lang="en-US" altLang="ja-JP" sz="1300" dirty="0"/>
                        <a:t>.  HF</a:t>
                      </a:r>
                      <a:r>
                        <a:rPr kumimoji="1" lang="ja-JP" altLang="en-US" sz="1300" dirty="0"/>
                        <a:t>法で一重項と三重項それぞれのエネルギーを比較せよ</a:t>
                      </a:r>
                      <a:r>
                        <a:rPr kumimoji="1" lang="en-US" altLang="ja-JP" sz="1300" dirty="0"/>
                        <a:t>. CCSD</a:t>
                      </a:r>
                      <a:r>
                        <a:rPr kumimoji="1" lang="ja-JP" altLang="en-US" sz="1300" dirty="0"/>
                        <a:t>法でもこのエネルギーの大小関係は同じか？</a:t>
                      </a:r>
                      <a:endParaRPr kumimoji="1" lang="en-US" altLang="ja-JP" sz="1300" dirty="0"/>
                    </a:p>
                  </a:txBody>
                  <a:tcPr marL="0" marR="0" anchor="ctr">
                    <a:lnL>
                      <a:noFill/>
                    </a:lnL>
                    <a:lnR>
                      <a:noFill/>
                    </a:lnR>
                    <a:lnT>
                      <a:noFill/>
                    </a:lnT>
                    <a:lnB w="190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68920188"/>
                  </a:ext>
                </a:extLst>
              </a:tr>
              <a:tr h="36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300" b="1" dirty="0">
                          <a:solidFill>
                            <a:schemeClr val="tx2"/>
                          </a:solidFill>
                        </a:rPr>
                        <a:t>examples/multiplicity/</a:t>
                      </a:r>
                      <a:r>
                        <a:rPr kumimoji="1" lang="en-US" altLang="ja-JP" sz="1300" b="1" dirty="0" err="1">
                          <a:solidFill>
                            <a:schemeClr val="tx2"/>
                          </a:solidFill>
                        </a:rPr>
                        <a:t>triplet.gjf</a:t>
                      </a:r>
                      <a:endParaRPr kumimoji="1" lang="ja-JP" altLang="en-US" sz="1300" b="1" dirty="0">
                        <a:solidFill>
                          <a:schemeClr val="tx2"/>
                        </a:solidFill>
                      </a:endParaRPr>
                    </a:p>
                  </a:txBody>
                  <a:tcPr marL="0" marR="0" anchor="ctr">
                    <a:lnT w="19050" cap="flat" cmpd="sng" algn="ctr">
                      <a:noFill/>
                      <a:prstDash val="solid"/>
                      <a:round/>
                      <a:headEnd type="none" w="med" len="med"/>
                      <a:tailEnd type="none" w="med" len="med"/>
                    </a:lnT>
                    <a:lnB w="19050" cap="flat" cmpd="sng" algn="ctr">
                      <a:noFill/>
                      <a:prstDash val="solid"/>
                      <a:round/>
                      <a:headEnd type="none" w="med" len="med"/>
                      <a:tailEnd type="none" w="med" len="med"/>
                    </a:lnB>
                  </a:tcPr>
                </a:tc>
                <a:extLst>
                  <a:ext uri="{0D108BD9-81ED-4DB2-BD59-A6C34878D82A}">
                    <a16:rowId xmlns:a16="http://schemas.microsoft.com/office/drawing/2014/main" val="3754934696"/>
                  </a:ext>
                </a:extLst>
              </a:tr>
              <a:tr h="2088000">
                <a:tc>
                  <a:txBody>
                    <a:bodyPr/>
                    <a:lstStyle/>
                    <a:p>
                      <a:r>
                        <a:rPr kumimoji="1" lang="pl-PL" altLang="ja-JP" sz="1300" dirty="0">
                          <a:solidFill>
                            <a:srgbClr val="D4D4D4"/>
                          </a:solidFill>
                          <a:latin typeface="Consolas" panose="020B0609020204030204" pitchFamily="49" charset="0"/>
                        </a:rPr>
                        <a:t># HF/aug-cc-pVTZ opt</a:t>
                      </a:r>
                    </a:p>
                    <a:p>
                      <a:endParaRPr kumimoji="1" lang="pl-PL" altLang="ja-JP" sz="1300" dirty="0">
                        <a:solidFill>
                          <a:srgbClr val="D4D4D4"/>
                        </a:solidFill>
                        <a:latin typeface="Consolas" panose="020B0609020204030204" pitchFamily="49" charset="0"/>
                      </a:endParaRPr>
                    </a:p>
                    <a:p>
                      <a:r>
                        <a:rPr kumimoji="1" lang="pl-PL" altLang="ja-JP" sz="1300" dirty="0">
                          <a:solidFill>
                            <a:srgbClr val="D4D4D4"/>
                          </a:solidFill>
                          <a:latin typeface="Consolas" panose="020B0609020204030204" pitchFamily="49" charset="0"/>
                        </a:rPr>
                        <a:t>O2 triplet</a:t>
                      </a:r>
                    </a:p>
                    <a:p>
                      <a:endParaRPr kumimoji="1" lang="pl-PL" altLang="ja-JP" sz="1300" dirty="0">
                        <a:solidFill>
                          <a:srgbClr val="D4D4D4"/>
                        </a:solidFill>
                        <a:latin typeface="Consolas" panose="020B0609020204030204" pitchFamily="49" charset="0"/>
                      </a:endParaRPr>
                    </a:p>
                    <a:p>
                      <a:r>
                        <a:rPr kumimoji="1" lang="pl-PL" altLang="ja-JP" sz="1300" dirty="0">
                          <a:solidFill>
                            <a:srgbClr val="D4D4D4"/>
                          </a:solidFill>
                          <a:latin typeface="Consolas" panose="020B0609020204030204" pitchFamily="49" charset="0"/>
                        </a:rPr>
                        <a:t>0  </a:t>
                      </a:r>
                      <a:r>
                        <a:rPr kumimoji="1" lang="pl-PL" altLang="ja-JP" sz="1300" dirty="0">
                          <a:solidFill>
                            <a:schemeClr val="accent4">
                              <a:lumMod val="60000"/>
                              <a:lumOff val="40000"/>
                            </a:schemeClr>
                          </a:solidFill>
                          <a:latin typeface="Consolas" panose="020B0609020204030204" pitchFamily="49" charset="0"/>
                        </a:rPr>
                        <a:t>3</a:t>
                      </a:r>
                    </a:p>
                    <a:p>
                      <a:r>
                        <a:rPr kumimoji="1" lang="pl-PL" altLang="ja-JP" sz="1300" dirty="0">
                          <a:solidFill>
                            <a:srgbClr val="D4D4D4"/>
                          </a:solidFill>
                          <a:latin typeface="Consolas" panose="020B0609020204030204" pitchFamily="49" charset="0"/>
                        </a:rPr>
                        <a:t>O  0.0  0.0  0.0</a:t>
                      </a:r>
                    </a:p>
                    <a:p>
                      <a:r>
                        <a:rPr kumimoji="1" lang="pl-PL" altLang="ja-JP" sz="1300" dirty="0">
                          <a:solidFill>
                            <a:srgbClr val="D4D4D4"/>
                          </a:solidFill>
                          <a:latin typeface="Consolas" panose="020B0609020204030204" pitchFamily="49" charset="0"/>
                        </a:rPr>
                        <a:t>O  0.0  0.0  2.2</a:t>
                      </a:r>
                      <a:endParaRPr kumimoji="1" lang="en-US" altLang="ja-JP" sz="1300" dirty="0">
                        <a:solidFill>
                          <a:srgbClr val="D4D4D4"/>
                        </a:solidFill>
                        <a:latin typeface="Consolas" panose="020B0609020204030204" pitchFamily="49" charset="0"/>
                      </a:endParaRPr>
                    </a:p>
                    <a:p>
                      <a:endParaRPr kumimoji="1" lang="en-US" altLang="ja-JP" sz="1300" dirty="0">
                        <a:solidFill>
                          <a:srgbClr val="D4D4D4"/>
                        </a:solidFill>
                        <a:latin typeface="Consolas" panose="020B0609020204030204" pitchFamily="49" charset="0"/>
                      </a:endParaRPr>
                    </a:p>
                    <a:p>
                      <a:endParaRPr kumimoji="1" lang="en-US" altLang="ja-JP" sz="1300" dirty="0">
                        <a:solidFill>
                          <a:srgbClr val="D4D4D4"/>
                        </a:solidFill>
                        <a:latin typeface="Consolas" panose="020B0609020204030204" pitchFamily="49" charset="0"/>
                      </a:endParaRPr>
                    </a:p>
                    <a:p>
                      <a:endParaRPr kumimoji="1" lang="pt-BR" altLang="ja-JP" sz="1300" dirty="0">
                        <a:latin typeface="Consolas" panose="020B0609020204030204" pitchFamily="49" charset="0"/>
                      </a:endParaRPr>
                    </a:p>
                  </a:txBody>
                  <a:tcPr marT="72000" marB="7200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24292E"/>
                    </a:solidFill>
                  </a:tcPr>
                </a:tc>
                <a:extLst>
                  <a:ext uri="{0D108BD9-81ED-4DB2-BD59-A6C34878D82A}">
                    <a16:rowId xmlns:a16="http://schemas.microsoft.com/office/drawing/2014/main" val="2934622672"/>
                  </a:ext>
                </a:extLst>
              </a:tr>
            </a:tbl>
          </a:graphicData>
        </a:graphic>
      </p:graphicFrame>
      <p:sp>
        <p:nvSpPr>
          <p:cNvPr id="5" name="テキスト プレースホルダー 4">
            <a:extLst>
              <a:ext uri="{FF2B5EF4-FFF2-40B4-BE49-F238E27FC236}">
                <a16:creationId xmlns:a16="http://schemas.microsoft.com/office/drawing/2014/main" id="{BA31331B-BDE6-1162-BC1D-EF1489910C36}"/>
              </a:ext>
            </a:extLst>
          </p:cNvPr>
          <p:cNvSpPr>
            <a:spLocks noGrp="1"/>
          </p:cNvSpPr>
          <p:nvPr>
            <p:ph type="body" sz="quarter" idx="13"/>
          </p:nvPr>
        </p:nvSpPr>
        <p:spPr/>
        <p:txBody>
          <a:bodyPr/>
          <a:lstStyle/>
          <a:p>
            <a:endParaRPr kumimoji="1" lang="ja-JP" altLang="en-US" dirty="0"/>
          </a:p>
        </p:txBody>
      </p:sp>
      <p:sp>
        <p:nvSpPr>
          <p:cNvPr id="2" name="タイトル 1">
            <a:extLst>
              <a:ext uri="{FF2B5EF4-FFF2-40B4-BE49-F238E27FC236}">
                <a16:creationId xmlns:a16="http://schemas.microsoft.com/office/drawing/2014/main" id="{3FB70B80-D8E4-F08D-BDBC-57CF3BF24C64}"/>
              </a:ext>
            </a:extLst>
          </p:cNvPr>
          <p:cNvSpPr>
            <a:spLocks noGrp="1"/>
          </p:cNvSpPr>
          <p:nvPr>
            <p:ph type="title"/>
          </p:nvPr>
        </p:nvSpPr>
        <p:spPr/>
        <p:txBody>
          <a:bodyPr/>
          <a:lstStyle/>
          <a:p>
            <a:r>
              <a:rPr kumimoji="1" lang="ja-JP" altLang="en-US" dirty="0"/>
              <a:t>演習</a:t>
            </a:r>
            <a:r>
              <a:rPr lang="ja-JP" altLang="en-US" dirty="0"/>
              <a:t>：酸素</a:t>
            </a:r>
            <a:endParaRPr kumimoji="1" lang="ja-JP" altLang="en-US" dirty="0"/>
          </a:p>
        </p:txBody>
      </p:sp>
      <p:sp>
        <p:nvSpPr>
          <p:cNvPr id="7" name="スライド番号プレースホルダー 5">
            <a:extLst>
              <a:ext uri="{FF2B5EF4-FFF2-40B4-BE49-F238E27FC236}">
                <a16:creationId xmlns:a16="http://schemas.microsoft.com/office/drawing/2014/main" id="{5747D8DF-5E83-D1B8-3790-2C00F9F5B73F}"/>
              </a:ext>
            </a:extLst>
          </p:cNvPr>
          <p:cNvSpPr>
            <a:spLocks noGrp="1"/>
          </p:cNvSpPr>
          <p:nvPr>
            <p:ph type="sldNum" sz="quarter" idx="15"/>
          </p:nvPr>
        </p:nvSpPr>
        <p:spPr/>
        <p:txBody>
          <a:bodyPr/>
          <a:lstStyle/>
          <a:p>
            <a:fld id="{44CC7441-4F6D-4D99-AEAC-28C0433C7008}" type="slidenum">
              <a:rPr kumimoji="1" lang="ja-JP" altLang="en-US" smtClean="0"/>
              <a:pPr/>
              <a:t>109</a:t>
            </a:fld>
            <a:endParaRPr kumimoji="1" lang="ja-JP" altLang="en-US" dirty="0"/>
          </a:p>
        </p:txBody>
      </p:sp>
      <p:sp>
        <p:nvSpPr>
          <p:cNvPr id="10" name="正方形/長方形 9" hidden="1">
            <a:extLst>
              <a:ext uri="{FF2B5EF4-FFF2-40B4-BE49-F238E27FC236}">
                <a16:creationId xmlns:a16="http://schemas.microsoft.com/office/drawing/2014/main" id="{D122FDF1-6E0B-31FD-CB8A-4B9B20E7B8D6}"/>
              </a:ext>
            </a:extLst>
          </p:cNvPr>
          <p:cNvSpPr/>
          <p:nvPr/>
        </p:nvSpPr>
        <p:spPr>
          <a:xfrm>
            <a:off x="7006830" y="1801641"/>
            <a:ext cx="1668857" cy="138518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accent4"/>
                </a:solidFill>
              </a:rPr>
              <a:t>計算してみよう</a:t>
            </a:r>
          </a:p>
        </p:txBody>
      </p:sp>
      <p:pic>
        <p:nvPicPr>
          <p:cNvPr id="11" name="コンテンツ プレースホルダー 10" descr="グラフ, 折れ線グラフ&#10;&#10;自動的に生成された説明">
            <a:extLst>
              <a:ext uri="{FF2B5EF4-FFF2-40B4-BE49-F238E27FC236}">
                <a16:creationId xmlns:a16="http://schemas.microsoft.com/office/drawing/2014/main" id="{E9FFB44A-75F7-D073-BA14-A5CC4917AB75}"/>
              </a:ext>
            </a:extLst>
          </p:cNvPr>
          <p:cNvPicPr>
            <a:picLocks noGrp="1" noChangeAspect="1"/>
          </p:cNvPicPr>
          <p:nvPr>
            <p:ph idx="14"/>
          </p:nvPr>
        </p:nvPicPr>
        <p:blipFill>
          <a:blip r:embed="rId3"/>
          <a:stretch>
            <a:fillRect/>
          </a:stretch>
        </p:blipFill>
        <p:spPr>
          <a:xfrm>
            <a:off x="3346449" y="842963"/>
            <a:ext cx="5329237" cy="3552825"/>
          </a:xfrm>
        </p:spPr>
      </p:pic>
    </p:spTree>
    <p:extLst>
      <p:ext uri="{BB962C8B-B14F-4D97-AF65-F5344CB8AC3E}">
        <p14:creationId xmlns:p14="http://schemas.microsoft.com/office/powerpoint/2010/main" val="1414359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AB70BC-EF58-3700-19AD-02171E745E4D}"/>
            </a:ext>
          </a:extLst>
        </p:cNvPr>
        <p:cNvGrpSpPr/>
        <p:nvPr/>
      </p:nvGrpSpPr>
      <p:grpSpPr>
        <a:xfrm>
          <a:off x="0" y="0"/>
          <a:ext cx="0" cy="0"/>
          <a:chOff x="0" y="0"/>
          <a:chExt cx="0" cy="0"/>
        </a:xfrm>
      </p:grpSpPr>
      <p:sp>
        <p:nvSpPr>
          <p:cNvPr id="5" name="タイトル 4">
            <a:extLst>
              <a:ext uri="{FF2B5EF4-FFF2-40B4-BE49-F238E27FC236}">
                <a16:creationId xmlns:a16="http://schemas.microsoft.com/office/drawing/2014/main" id="{55CC54F5-5104-987A-5C45-415D2CE7CE7E}"/>
              </a:ext>
            </a:extLst>
          </p:cNvPr>
          <p:cNvSpPr>
            <a:spLocks noGrp="1"/>
          </p:cNvSpPr>
          <p:nvPr>
            <p:ph type="title"/>
          </p:nvPr>
        </p:nvSpPr>
        <p:spPr/>
        <p:txBody>
          <a:bodyPr/>
          <a:lstStyle/>
          <a:p>
            <a:r>
              <a:rPr kumimoji="1" lang="ja-JP" altLang="en-US" dirty="0"/>
              <a:t>吸光・蛍光の計算方法</a:t>
            </a:r>
          </a:p>
        </p:txBody>
      </p:sp>
      <p:sp>
        <p:nvSpPr>
          <p:cNvPr id="7" name="コンテンツ プレースホルダー 6">
            <a:extLst>
              <a:ext uri="{FF2B5EF4-FFF2-40B4-BE49-F238E27FC236}">
                <a16:creationId xmlns:a16="http://schemas.microsoft.com/office/drawing/2014/main" id="{15FD8135-4009-96F0-0496-38C53B7355C9}"/>
              </a:ext>
            </a:extLst>
          </p:cNvPr>
          <p:cNvSpPr>
            <a:spLocks noGrp="1"/>
          </p:cNvSpPr>
          <p:nvPr>
            <p:ph idx="1"/>
          </p:nvPr>
        </p:nvSpPr>
        <p:spPr>
          <a:xfrm>
            <a:off x="468000" y="843749"/>
            <a:ext cx="8208000" cy="3668747"/>
          </a:xfrm>
        </p:spPr>
        <p:txBody>
          <a:bodyPr/>
          <a:lstStyle/>
          <a:p>
            <a:pPr marL="357188" indent="-357188">
              <a:tabLst>
                <a:tab pos="1797050" algn="l"/>
              </a:tabLst>
            </a:pPr>
            <a:r>
              <a:rPr lang="ja-JP" altLang="en-US" b="1" dirty="0">
                <a:solidFill>
                  <a:schemeClr val="tx2"/>
                </a:solidFill>
              </a:rPr>
              <a:t>計算手法</a:t>
            </a:r>
            <a:endParaRPr lang="en-US" altLang="ja-JP" b="1" dirty="0">
              <a:solidFill>
                <a:schemeClr val="tx2"/>
              </a:solidFill>
            </a:endParaRPr>
          </a:p>
          <a:p>
            <a:pPr marL="814388" lvl="2" indent="-357188" defTabSz="852488">
              <a:buFont typeface="Arial" panose="020B0604020202020204" pitchFamily="34" charset="0"/>
              <a:buChar char="•"/>
              <a:tabLst>
                <a:tab pos="1797050" algn="l"/>
              </a:tabLst>
            </a:pPr>
            <a:r>
              <a:rPr lang="en-US" altLang="ja-JP" sz="1300" dirty="0"/>
              <a:t>ZINDO	</a:t>
            </a:r>
            <a:r>
              <a:rPr lang="ja-JP" altLang="en-US" sz="1300" dirty="0"/>
              <a:t>半経験的分子軌道法による励起状態計算</a:t>
            </a:r>
            <a:r>
              <a:rPr lang="en-US" altLang="ja-JP" sz="1300" dirty="0"/>
              <a:t>.</a:t>
            </a:r>
          </a:p>
          <a:p>
            <a:pPr marL="814388" lvl="2" indent="-357188" defTabSz="852488">
              <a:buFont typeface="Arial" panose="020B0604020202020204" pitchFamily="34" charset="0"/>
              <a:buChar char="•"/>
              <a:tabLst>
                <a:tab pos="1797050" algn="l"/>
              </a:tabLst>
            </a:pPr>
            <a:r>
              <a:rPr lang="en-US" altLang="ja-JP" sz="1300" dirty="0"/>
              <a:t>CIS	</a:t>
            </a:r>
            <a:r>
              <a:rPr kumimoji="1" lang="en-US" altLang="ja-JP" sz="1200" b="0" dirty="0">
                <a:solidFill>
                  <a:schemeClr val="tx1"/>
                </a:solidFill>
              </a:rPr>
              <a:t>CIS</a:t>
            </a:r>
            <a:r>
              <a:rPr kumimoji="1" lang="ja-JP" altLang="en-US" sz="1200" b="0" dirty="0">
                <a:solidFill>
                  <a:schemeClr val="tx1"/>
                </a:solidFill>
              </a:rPr>
              <a:t>の基底状態は</a:t>
            </a:r>
            <a:r>
              <a:rPr kumimoji="1" lang="en-US" altLang="ja-JP" sz="1200" b="0" dirty="0">
                <a:solidFill>
                  <a:schemeClr val="tx1"/>
                </a:solidFill>
              </a:rPr>
              <a:t>HF</a:t>
            </a:r>
            <a:r>
              <a:rPr kumimoji="1" lang="ja-JP" altLang="en-US" sz="1200" b="0" dirty="0">
                <a:solidFill>
                  <a:schemeClr val="tx1"/>
                </a:solidFill>
              </a:rPr>
              <a:t>と変わらない</a:t>
            </a:r>
            <a:r>
              <a:rPr kumimoji="1" lang="en-US" altLang="ja-JP" sz="1200" b="0" dirty="0">
                <a:solidFill>
                  <a:schemeClr val="tx1"/>
                </a:solidFill>
              </a:rPr>
              <a:t>*</a:t>
            </a:r>
            <a:r>
              <a:rPr lang="en-US" altLang="ja-JP" sz="1200" dirty="0"/>
              <a:t> </a:t>
            </a:r>
            <a:r>
              <a:rPr lang="ja-JP" altLang="en-US" sz="1200" dirty="0"/>
              <a:t>が</a:t>
            </a:r>
            <a:r>
              <a:rPr lang="en-US" altLang="ja-JP" sz="1200" dirty="0"/>
              <a:t>, </a:t>
            </a:r>
            <a:r>
              <a:rPr kumimoji="1" lang="ja-JP" altLang="en-US" sz="1200" b="0" dirty="0">
                <a:solidFill>
                  <a:schemeClr val="tx1"/>
                </a:solidFill>
              </a:rPr>
              <a:t>励起状態が計算できる</a:t>
            </a:r>
            <a:r>
              <a:rPr kumimoji="1" lang="en-US" altLang="ja-JP" sz="1200" b="0" dirty="0">
                <a:solidFill>
                  <a:schemeClr val="tx1"/>
                </a:solidFill>
              </a:rPr>
              <a:t>.</a:t>
            </a:r>
            <a:endParaRPr lang="en-US" altLang="ja-JP" sz="1200" dirty="0"/>
          </a:p>
          <a:p>
            <a:pPr marL="814388" lvl="2" indent="-357188" defTabSz="852488">
              <a:buFont typeface="Arial" panose="020B0604020202020204" pitchFamily="34" charset="0"/>
              <a:buChar char="•"/>
              <a:tabLst>
                <a:tab pos="1797050" algn="l"/>
              </a:tabLst>
            </a:pPr>
            <a:r>
              <a:rPr lang="en-US" altLang="ja-JP" sz="1300" dirty="0"/>
              <a:t>TDDFT	TD B3LYP/6-31G(d)</a:t>
            </a:r>
            <a:r>
              <a:rPr lang="ja-JP" altLang="en-US" sz="1300" dirty="0"/>
              <a:t>のように使う</a:t>
            </a:r>
            <a:r>
              <a:rPr lang="en-US" altLang="ja-JP" sz="1300" dirty="0"/>
              <a:t>. TD</a:t>
            </a:r>
            <a:r>
              <a:rPr lang="ja-JP" altLang="en-US" sz="1300" dirty="0"/>
              <a:t>の後には空白が必要</a:t>
            </a:r>
            <a:r>
              <a:rPr lang="en-US" altLang="ja-JP" sz="1300" dirty="0"/>
              <a:t>. TD</a:t>
            </a:r>
            <a:r>
              <a:rPr lang="ja-JP" altLang="en-US" sz="1300" dirty="0"/>
              <a:t>は後に書いてもよい</a:t>
            </a:r>
            <a:r>
              <a:rPr lang="en-US" altLang="ja-JP" sz="1300" dirty="0"/>
              <a:t>.</a:t>
            </a:r>
          </a:p>
          <a:p>
            <a:pPr marL="814388" lvl="2" indent="-357188" defTabSz="852488">
              <a:buFont typeface="Arial" panose="020B0604020202020204" pitchFamily="34" charset="0"/>
              <a:buChar char="•"/>
              <a:tabLst>
                <a:tab pos="1797050" algn="l"/>
              </a:tabLst>
            </a:pPr>
            <a:r>
              <a:rPr lang="en-US" altLang="ja-JP" sz="1300" dirty="0"/>
              <a:t>CASSCF	</a:t>
            </a:r>
            <a:r>
              <a:rPr lang="ja-JP" altLang="en-US" sz="1300" dirty="0"/>
              <a:t>精密な計算だが</a:t>
            </a:r>
            <a:r>
              <a:rPr lang="en-US" altLang="ja-JP" sz="1300" dirty="0"/>
              <a:t>, </a:t>
            </a:r>
            <a:r>
              <a:rPr lang="ja-JP" altLang="en-US" sz="1300" dirty="0"/>
              <a:t>使用方法が少し難しい</a:t>
            </a:r>
            <a:r>
              <a:rPr lang="en-US" altLang="ja-JP" sz="1300" dirty="0"/>
              <a:t>.</a:t>
            </a:r>
            <a:endParaRPr lang="en-US" altLang="ja-JP" dirty="0"/>
          </a:p>
          <a:p>
            <a:pPr marL="357188" indent="-357188">
              <a:tabLst>
                <a:tab pos="1797050" algn="l"/>
              </a:tabLst>
            </a:pPr>
            <a:endParaRPr lang="en-US" altLang="ja-JP" dirty="0"/>
          </a:p>
          <a:p>
            <a:pPr marL="357188" indent="-357188">
              <a:tabLst>
                <a:tab pos="1797050" algn="l"/>
              </a:tabLst>
            </a:pPr>
            <a:r>
              <a:rPr lang="ja-JP" altLang="en-US" b="1" dirty="0">
                <a:solidFill>
                  <a:schemeClr val="tx2"/>
                </a:solidFill>
              </a:rPr>
              <a:t>計算方法</a:t>
            </a:r>
            <a:endParaRPr lang="en-US" altLang="ja-JP" b="1" dirty="0">
              <a:solidFill>
                <a:schemeClr val="tx2"/>
              </a:solidFill>
            </a:endParaRPr>
          </a:p>
          <a:p>
            <a:pPr marL="814388" lvl="2" indent="-357188">
              <a:buFont typeface="Arial" panose="020B0604020202020204" pitchFamily="34" charset="0"/>
              <a:buChar char="•"/>
              <a:tabLst>
                <a:tab pos="1797050" algn="l"/>
              </a:tabLst>
            </a:pPr>
            <a:r>
              <a:rPr lang="ja-JP" altLang="en-US" dirty="0"/>
              <a:t>吸収波長</a:t>
            </a:r>
            <a:r>
              <a:rPr lang="en-US" altLang="ja-JP" dirty="0"/>
              <a:t>	</a:t>
            </a:r>
            <a:r>
              <a:rPr lang="ja-JP" altLang="en-US" sz="1300" dirty="0"/>
              <a:t>基底状態で構造最適化 → 基底状態と励起状態のエネルギー差を計算</a:t>
            </a:r>
            <a:endParaRPr lang="en-US" altLang="ja-JP" sz="1300" dirty="0"/>
          </a:p>
          <a:p>
            <a:pPr marL="814388" lvl="2" indent="-357188">
              <a:buFont typeface="Arial" panose="020B0604020202020204" pitchFamily="34" charset="0"/>
              <a:buChar char="•"/>
              <a:tabLst>
                <a:tab pos="1797050" algn="l"/>
              </a:tabLst>
            </a:pPr>
            <a:r>
              <a:rPr lang="ja-JP" altLang="en-US" dirty="0"/>
              <a:t>蛍光波長</a:t>
            </a:r>
            <a:r>
              <a:rPr lang="en-US" altLang="ja-JP" dirty="0"/>
              <a:t>	</a:t>
            </a:r>
            <a:r>
              <a:rPr lang="ja-JP" altLang="en-US" sz="1300" dirty="0"/>
              <a:t>励起状態で構造最適化 → 基底状態と励起状態のエネルギー差を計算</a:t>
            </a:r>
            <a:endParaRPr lang="en-US" altLang="ja-JP" sz="1300" dirty="0"/>
          </a:p>
          <a:p>
            <a:pPr algn="ctr"/>
            <a:br>
              <a:rPr lang="en-US" altLang="ja-JP" dirty="0"/>
            </a:br>
            <a:r>
              <a:rPr lang="ja-JP" altLang="en-US" b="1" dirty="0">
                <a:solidFill>
                  <a:schemeClr val="accent4"/>
                </a:solidFill>
              </a:rPr>
              <a:t>分子の場合は構造最適化を行ってからでなければならない（</a:t>
            </a:r>
            <a:r>
              <a:rPr lang="en-US" altLang="ja-JP" b="1" dirty="0">
                <a:solidFill>
                  <a:schemeClr val="accent4"/>
                </a:solidFill>
              </a:rPr>
              <a:t>Franck-Condon</a:t>
            </a:r>
            <a:r>
              <a:rPr lang="ja-JP" altLang="en-US" b="1" dirty="0">
                <a:solidFill>
                  <a:schemeClr val="accent4"/>
                </a:solidFill>
              </a:rPr>
              <a:t>の原理で検索せよ）が</a:t>
            </a:r>
            <a:r>
              <a:rPr lang="en-US" altLang="ja-JP" b="1" dirty="0">
                <a:solidFill>
                  <a:schemeClr val="accent4"/>
                </a:solidFill>
              </a:rPr>
              <a:t>,</a:t>
            </a:r>
            <a:br>
              <a:rPr lang="en-US" altLang="ja-JP" b="1" dirty="0">
                <a:solidFill>
                  <a:schemeClr val="accent4"/>
                </a:solidFill>
              </a:rPr>
            </a:br>
            <a:r>
              <a:rPr lang="ja-JP" altLang="en-US" b="1" dirty="0">
                <a:solidFill>
                  <a:schemeClr val="accent4"/>
                </a:solidFill>
              </a:rPr>
              <a:t>原子の場合は構造最適化が必要ないため</a:t>
            </a:r>
            <a:r>
              <a:rPr lang="en-US" altLang="ja-JP" b="1" dirty="0">
                <a:solidFill>
                  <a:schemeClr val="accent4"/>
                </a:solidFill>
              </a:rPr>
              <a:t>, </a:t>
            </a:r>
            <a:r>
              <a:rPr lang="ja-JP" altLang="en-US" b="1" dirty="0">
                <a:solidFill>
                  <a:schemeClr val="accent4"/>
                </a:solidFill>
              </a:rPr>
              <a:t>まずは原子で練習していくことが教育的であると思われる</a:t>
            </a:r>
            <a:r>
              <a:rPr lang="en-US" altLang="ja-JP" b="1" dirty="0">
                <a:solidFill>
                  <a:schemeClr val="accent4"/>
                </a:solidFill>
              </a:rPr>
              <a:t>.</a:t>
            </a:r>
            <a:r>
              <a:rPr lang="ja-JP" altLang="en-US" b="1" dirty="0">
                <a:solidFill>
                  <a:schemeClr val="accent4"/>
                </a:solidFill>
              </a:rPr>
              <a:t> </a:t>
            </a:r>
            <a:endParaRPr lang="en-US" altLang="ja-JP" b="1" dirty="0">
              <a:solidFill>
                <a:schemeClr val="accent4"/>
              </a:solidFill>
            </a:endParaRPr>
          </a:p>
        </p:txBody>
      </p:sp>
      <p:sp>
        <p:nvSpPr>
          <p:cNvPr id="9" name="テキスト プレースホルダー 8">
            <a:extLst>
              <a:ext uri="{FF2B5EF4-FFF2-40B4-BE49-F238E27FC236}">
                <a16:creationId xmlns:a16="http://schemas.microsoft.com/office/drawing/2014/main" id="{ECA40A7E-CB11-43DC-4AE0-D66D32A678DF}"/>
              </a:ext>
            </a:extLst>
          </p:cNvPr>
          <p:cNvSpPr>
            <a:spLocks noGrp="1"/>
          </p:cNvSpPr>
          <p:nvPr>
            <p:ph type="body" sz="quarter" idx="13"/>
          </p:nvPr>
        </p:nvSpPr>
        <p:spPr/>
        <p:txBody>
          <a:bodyPr/>
          <a:lstStyle/>
          <a:p>
            <a:r>
              <a:rPr lang="en-US" altLang="ja-JP" dirty="0"/>
              <a:t>*</a:t>
            </a:r>
            <a:r>
              <a:rPr lang="en-US" altLang="ja-JP" sz="900" dirty="0"/>
              <a:t> Brillouin</a:t>
            </a:r>
            <a:r>
              <a:rPr lang="ja-JP" altLang="en-US" sz="900" dirty="0"/>
              <a:t>の定理として知られている</a:t>
            </a:r>
            <a:r>
              <a:rPr lang="en-US" altLang="ja-JP" sz="900" dirty="0"/>
              <a:t>. </a:t>
            </a:r>
            <a:r>
              <a:rPr lang="ja-JP" altLang="en-US" sz="900" dirty="0"/>
              <a:t>下記の文献を参照せよ</a:t>
            </a:r>
            <a:r>
              <a:rPr lang="en-US" altLang="ja-JP" sz="900" dirty="0"/>
              <a:t>. </a:t>
            </a:r>
          </a:p>
          <a:p>
            <a:r>
              <a:rPr lang="en-US" altLang="ja-JP" dirty="0"/>
              <a:t>A. </a:t>
            </a:r>
            <a:r>
              <a:rPr lang="ja-JP" altLang="en-US" dirty="0"/>
              <a:t>ザボ</a:t>
            </a:r>
            <a:r>
              <a:rPr lang="en-US" altLang="ja-JP" dirty="0"/>
              <a:t>, N.S. </a:t>
            </a:r>
            <a:r>
              <a:rPr lang="ja-JP" altLang="en-US" dirty="0"/>
              <a:t>オストランド著</a:t>
            </a:r>
            <a:r>
              <a:rPr lang="en-US" altLang="ja-JP" dirty="0"/>
              <a:t>, </a:t>
            </a:r>
            <a:r>
              <a:rPr lang="ja-JP" altLang="en-US" dirty="0"/>
              <a:t>大野公男</a:t>
            </a:r>
            <a:r>
              <a:rPr lang="en-US" altLang="ja-JP" dirty="0"/>
              <a:t>, </a:t>
            </a:r>
            <a:r>
              <a:rPr lang="ja-JP" altLang="en-US" dirty="0"/>
              <a:t>阪井健男</a:t>
            </a:r>
            <a:r>
              <a:rPr lang="en-US" altLang="ja-JP" dirty="0"/>
              <a:t>, </a:t>
            </a:r>
            <a:r>
              <a:rPr lang="ja-JP" altLang="en-US" dirty="0"/>
              <a:t>望月祐志訳</a:t>
            </a:r>
            <a:r>
              <a:rPr lang="en-US" altLang="ja-JP" dirty="0"/>
              <a:t>. 『</a:t>
            </a:r>
            <a:r>
              <a:rPr lang="ja-JP" altLang="en-US" dirty="0"/>
              <a:t>新しい量子化学電子構造の理論入門 上</a:t>
            </a:r>
            <a:r>
              <a:rPr lang="en-US" altLang="ja-JP" dirty="0"/>
              <a:t>』(</a:t>
            </a:r>
            <a:r>
              <a:rPr lang="ja-JP" altLang="en-US" dirty="0"/>
              <a:t>東京大学出版会</a:t>
            </a:r>
            <a:r>
              <a:rPr lang="en-US" altLang="ja-JP" dirty="0"/>
              <a:t>, 1987)</a:t>
            </a:r>
            <a:r>
              <a:rPr lang="ja-JP" altLang="en-US" dirty="0"/>
              <a:t> </a:t>
            </a:r>
            <a:r>
              <a:rPr lang="en-US" altLang="ja-JP" kern="100" dirty="0">
                <a:effectLst/>
              </a:rPr>
              <a:t>p.140 3.3.2</a:t>
            </a:r>
            <a:endParaRPr lang="en-US" altLang="ja-JP" dirty="0"/>
          </a:p>
          <a:p>
            <a:r>
              <a:rPr lang="ja-JP" altLang="en-US" dirty="0"/>
              <a:t>志賀 基之</a:t>
            </a:r>
            <a:r>
              <a:rPr lang="en-US" altLang="ja-JP" dirty="0"/>
              <a:t>, </a:t>
            </a:r>
            <a:r>
              <a:rPr lang="ja-JP" altLang="en-US" dirty="0"/>
              <a:t>電子状態理論の初歩</a:t>
            </a:r>
            <a:r>
              <a:rPr lang="en-US" altLang="ja-JP" dirty="0"/>
              <a:t>V, </a:t>
            </a:r>
            <a:r>
              <a:rPr lang="ja-JP" altLang="en-US" i="1" dirty="0"/>
              <a:t>アンサンブル</a:t>
            </a:r>
            <a:r>
              <a:rPr lang="ja-JP" altLang="en-US" dirty="0"/>
              <a:t> </a:t>
            </a:r>
            <a:r>
              <a:rPr lang="en-US" altLang="ja-JP" b="1" dirty="0"/>
              <a:t>15</a:t>
            </a:r>
            <a:r>
              <a:rPr lang="en-US" altLang="ja-JP" dirty="0"/>
              <a:t>, 116 (2013) https://doi.org/10.11436/mssj.15.116</a:t>
            </a:r>
            <a:endParaRPr lang="ja-JP" altLang="en-US" dirty="0"/>
          </a:p>
        </p:txBody>
      </p:sp>
      <p:sp>
        <p:nvSpPr>
          <p:cNvPr id="6" name="スライド番号プレースホルダー 5">
            <a:extLst>
              <a:ext uri="{FF2B5EF4-FFF2-40B4-BE49-F238E27FC236}">
                <a16:creationId xmlns:a16="http://schemas.microsoft.com/office/drawing/2014/main" id="{70B7A593-19A5-AB89-D532-8851EEE4BC7D}"/>
              </a:ext>
            </a:extLst>
          </p:cNvPr>
          <p:cNvSpPr>
            <a:spLocks noGrp="1"/>
          </p:cNvSpPr>
          <p:nvPr>
            <p:ph type="sldNum" sz="quarter" idx="14"/>
          </p:nvPr>
        </p:nvSpPr>
        <p:spPr/>
        <p:txBody>
          <a:bodyPr/>
          <a:lstStyle/>
          <a:p>
            <a:fld id="{44CC7441-4F6D-4D99-AEAC-28C0433C7008}" type="slidenum">
              <a:rPr kumimoji="1" lang="ja-JP" altLang="en-US" smtClean="0"/>
              <a:pPr/>
              <a:t>110</a:t>
            </a:fld>
            <a:endParaRPr kumimoji="1" lang="ja-JP" altLang="en-US" dirty="0"/>
          </a:p>
        </p:txBody>
      </p:sp>
    </p:spTree>
    <p:extLst>
      <p:ext uri="{BB962C8B-B14F-4D97-AF65-F5344CB8AC3E}">
        <p14:creationId xmlns:p14="http://schemas.microsoft.com/office/powerpoint/2010/main" val="352233151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テキスト プレースホルダー 19">
            <a:extLst>
              <a:ext uri="{FF2B5EF4-FFF2-40B4-BE49-F238E27FC236}">
                <a16:creationId xmlns:a16="http://schemas.microsoft.com/office/drawing/2014/main" id="{D6DFABFF-5822-BB8C-80AE-E843051C24E3}"/>
              </a:ext>
            </a:extLst>
          </p:cNvPr>
          <p:cNvSpPr>
            <a:spLocks noGrp="1"/>
          </p:cNvSpPr>
          <p:nvPr>
            <p:ph type="body" sz="quarter" idx="13"/>
          </p:nvPr>
        </p:nvSpPr>
        <p:spPr/>
        <p:txBody>
          <a:bodyPr/>
          <a:lstStyle/>
          <a:p>
            <a:r>
              <a:rPr lang="ja-JP" altLang="en-US" dirty="0"/>
              <a:t>解析解は下記パッケージを参照</a:t>
            </a:r>
            <a:r>
              <a:rPr lang="en-US" altLang="ja-JP" dirty="0"/>
              <a:t>.</a:t>
            </a:r>
          </a:p>
          <a:p>
            <a:r>
              <a:rPr lang="en-US" altLang="ja-JP" dirty="0"/>
              <a:t>https://ohno.github.io/Antique.jl/stable/HydrogenAtom/</a:t>
            </a:r>
            <a:endParaRPr lang="ja-JP" altLang="en-US" dirty="0"/>
          </a:p>
        </p:txBody>
      </p:sp>
      <mc:AlternateContent xmlns:mc="http://schemas.openxmlformats.org/markup-compatibility/2006" xmlns:a14="http://schemas.microsoft.com/office/drawing/2010/main">
        <mc:Choice Requires="a14">
          <p:graphicFrame>
            <p:nvGraphicFramePr>
              <p:cNvPr id="15" name="コンテンツ プレースホルダー 7">
                <a:extLst>
                  <a:ext uri="{FF2B5EF4-FFF2-40B4-BE49-F238E27FC236}">
                    <a16:creationId xmlns:a16="http://schemas.microsoft.com/office/drawing/2014/main" id="{937B8B8E-80F1-AB02-F40E-F95B181EB3C5}"/>
                  </a:ext>
                </a:extLst>
              </p:cNvPr>
              <p:cNvGraphicFramePr>
                <a:graphicFrameLocks noGrp="1"/>
              </p:cNvGraphicFramePr>
              <p:nvPr>
                <p:ph idx="14"/>
                <p:extLst>
                  <p:ext uri="{D42A27DB-BD31-4B8C-83A1-F6EECF244321}">
                    <p14:modId xmlns:p14="http://schemas.microsoft.com/office/powerpoint/2010/main" val="1092439139"/>
                  </p:ext>
                </p:extLst>
              </p:nvPr>
            </p:nvGraphicFramePr>
            <p:xfrm>
              <a:off x="3491687" y="468000"/>
              <a:ext cx="5184000" cy="4500000"/>
            </p:xfrm>
            <a:graphic>
              <a:graphicData uri="http://schemas.openxmlformats.org/drawingml/2006/table">
                <a:tbl>
                  <a:tblPr firstRow="1" firstCol="1" bandRow="1">
                    <a:tableStyleId>{2D5ABB26-0587-4C30-8999-92F81FD0307C}</a:tableStyleId>
                  </a:tblPr>
                  <a:tblGrid>
                    <a:gridCol w="1728000">
                      <a:extLst>
                        <a:ext uri="{9D8B030D-6E8A-4147-A177-3AD203B41FA5}">
                          <a16:colId xmlns:a16="http://schemas.microsoft.com/office/drawing/2014/main" val="2951375479"/>
                        </a:ext>
                      </a:extLst>
                    </a:gridCol>
                    <a:gridCol w="1728000">
                      <a:extLst>
                        <a:ext uri="{9D8B030D-6E8A-4147-A177-3AD203B41FA5}">
                          <a16:colId xmlns:a16="http://schemas.microsoft.com/office/drawing/2014/main" val="2432590264"/>
                        </a:ext>
                      </a:extLst>
                    </a:gridCol>
                    <a:gridCol w="1728000">
                      <a:extLst>
                        <a:ext uri="{9D8B030D-6E8A-4147-A177-3AD203B41FA5}">
                          <a16:colId xmlns:a16="http://schemas.microsoft.com/office/drawing/2014/main" val="781044291"/>
                        </a:ext>
                      </a:extLst>
                    </a:gridCol>
                  </a:tblGrid>
                  <a:tr h="180000">
                    <a:tc>
                      <a:txBody>
                        <a:bodyPr/>
                        <a:lstStyle/>
                        <a:p>
                          <a:pPr algn="ctr"/>
                          <a14:m>
                            <m:oMathPara xmlns:m="http://schemas.openxmlformats.org/officeDocument/2006/math">
                              <m:oMathParaPr>
                                <m:jc m:val="centerGroup"/>
                              </m:oMathParaPr>
                              <m:oMath xmlns:m="http://schemas.openxmlformats.org/officeDocument/2006/math">
                                <m:f>
                                  <m:fPr>
                                    <m:type m:val="lin"/>
                                    <m:ctrlPr>
                                      <a:rPr lang="en-US" altLang="ja-JP" sz="900" b="0" i="1" kern="100" smtClean="0">
                                        <a:solidFill>
                                          <a:schemeClr val="bg1"/>
                                        </a:solidFill>
                                        <a:effectLst/>
                                        <a:latin typeface="Cambria Math" panose="02040503050406030204" pitchFamily="18" charset="0"/>
                                        <a:ea typeface="+mn-ea"/>
                                        <a:cs typeface="Times New Roman" panose="02020603050405020304" pitchFamily="18" charset="0"/>
                                      </a:rPr>
                                    </m:ctrlPr>
                                  </m:fPr>
                                  <m:num>
                                    <m:r>
                                      <a:rPr lang="en-US" altLang="ja-JP" sz="900" b="0" i="1" kern="100" smtClean="0">
                                        <a:solidFill>
                                          <a:schemeClr val="bg1"/>
                                        </a:solidFill>
                                        <a:effectLst/>
                                        <a:latin typeface="Cambria Math" panose="02040503050406030204" pitchFamily="18" charset="0"/>
                                        <a:ea typeface="+mn-ea"/>
                                        <a:cs typeface="Times New Roman" panose="02020603050405020304" pitchFamily="18" charset="0"/>
                                      </a:rPr>
                                      <m:t>𝐸</m:t>
                                    </m:r>
                                    <m:d>
                                      <m:dPr>
                                        <m:ctrlPr>
                                          <a:rPr lang="en-US" altLang="ja-JP" sz="900" b="0" i="1" kern="100" smtClean="0">
                                            <a:solidFill>
                                              <a:schemeClr val="bg1"/>
                                            </a:solidFill>
                                            <a:effectLst/>
                                            <a:latin typeface="Cambria Math" panose="02040503050406030204" pitchFamily="18" charset="0"/>
                                            <a:ea typeface="+mn-ea"/>
                                            <a:cs typeface="Times New Roman" panose="02020603050405020304" pitchFamily="18" charset="0"/>
                                          </a:rPr>
                                        </m:ctrlPr>
                                      </m:dPr>
                                      <m:e>
                                        <m:r>
                                          <m:rPr>
                                            <m:sty m:val="p"/>
                                          </m:rPr>
                                          <a:rPr lang="en-US" altLang="ja-JP" sz="900" b="0" i="0" kern="100" smtClean="0">
                                            <a:solidFill>
                                              <a:schemeClr val="bg1"/>
                                            </a:solidFill>
                                            <a:effectLst/>
                                            <a:latin typeface="Cambria Math" panose="02040503050406030204" pitchFamily="18" charset="0"/>
                                            <a:ea typeface="+mn-ea"/>
                                            <a:cs typeface="Times New Roman" panose="02020603050405020304" pitchFamily="18" charset="0"/>
                                          </a:rPr>
                                          <m:t>H</m:t>
                                        </m:r>
                                      </m:e>
                                    </m:d>
                                  </m:num>
                                  <m:den>
                                    <m:sSub>
                                      <m:sSubPr>
                                        <m:ctrlPr>
                                          <a:rPr lang="en-US" altLang="ja-JP" sz="900" b="0" i="1" kern="100" smtClean="0">
                                            <a:solidFill>
                                              <a:schemeClr val="bg1"/>
                                            </a:solidFill>
                                            <a:effectLst/>
                                            <a:latin typeface="Cambria Math" panose="02040503050406030204" pitchFamily="18" charset="0"/>
                                            <a:ea typeface="+mn-ea"/>
                                            <a:cs typeface="Times New Roman" panose="02020603050405020304" pitchFamily="18" charset="0"/>
                                          </a:rPr>
                                        </m:ctrlPr>
                                      </m:sSubPr>
                                      <m:e>
                                        <m:r>
                                          <a:rPr lang="en-US" altLang="ja-JP" sz="900" b="0" i="1" kern="100" smtClean="0">
                                            <a:solidFill>
                                              <a:schemeClr val="bg1"/>
                                            </a:solidFill>
                                            <a:effectLst/>
                                            <a:latin typeface="Cambria Math" panose="02040503050406030204" pitchFamily="18" charset="0"/>
                                            <a:ea typeface="+mn-ea"/>
                                            <a:cs typeface="Times New Roman" panose="02020603050405020304" pitchFamily="18" charset="0"/>
                                          </a:rPr>
                                          <m:t>𝐸</m:t>
                                        </m:r>
                                      </m:e>
                                      <m:sub>
                                        <m:r>
                                          <m:rPr>
                                            <m:sty m:val="p"/>
                                          </m:rPr>
                                          <a:rPr lang="en-US" altLang="ja-JP" sz="900" b="0" i="0" kern="100" smtClean="0">
                                            <a:solidFill>
                                              <a:schemeClr val="bg1"/>
                                            </a:solidFill>
                                            <a:effectLst/>
                                            <a:latin typeface="Cambria Math" panose="02040503050406030204" pitchFamily="18" charset="0"/>
                                            <a:ea typeface="+mn-ea"/>
                                            <a:cs typeface="Times New Roman" panose="02020603050405020304" pitchFamily="18" charset="0"/>
                                          </a:rPr>
                                          <m:t>h</m:t>
                                        </m:r>
                                      </m:sub>
                                    </m:sSub>
                                  </m:den>
                                </m:f>
                              </m:oMath>
                            </m:oMathPara>
                          </a14:m>
                          <a:endParaRPr lang="ja-JP" sz="900" b="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900" kern="100" dirty="0">
                              <a:solidFill>
                                <a:schemeClr val="bg1"/>
                              </a:solidFill>
                              <a:effectLst/>
                              <a:latin typeface="+mn-ea"/>
                              <a:ea typeface="+mn-ea"/>
                              <a:cs typeface="Times New Roman" panose="02020603050405020304" pitchFamily="18" charset="0"/>
                            </a:rPr>
                            <a:t>HF</a:t>
                          </a:r>
                          <a:endParaRPr lang="ja-JP" altLang="ja-JP" sz="9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altLang="ja-JP" sz="900" kern="100" dirty="0">
                              <a:solidFill>
                                <a:schemeClr val="bg1"/>
                              </a:solidFill>
                              <a:effectLst/>
                              <a:latin typeface="+mn-ea"/>
                              <a:ea typeface="+mn-ea"/>
                              <a:cs typeface="Times New Roman" panose="02020603050405020304" pitchFamily="18" charset="0"/>
                            </a:rPr>
                            <a:t>CIS</a:t>
                          </a:r>
                          <a:endParaRPr lang="ja-JP" sz="9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2347481654"/>
                      </a:ext>
                    </a:extLst>
                  </a:tr>
                  <a:tr h="180000">
                    <a:tc>
                      <a:txBody>
                        <a:bodyPr/>
                        <a:lstStyle/>
                        <a:p>
                          <a:pPr algn="l" fontAlgn="ctr"/>
                          <a:r>
                            <a:rPr lang="en-US" sz="900" b="0" i="0" u="none" strike="noStrike" dirty="0">
                              <a:solidFill>
                                <a:srgbClr val="000000"/>
                              </a:solidFill>
                              <a:effectLst/>
                              <a:latin typeface="游ゴシック" panose="020B0400000000000000" pitchFamily="50" charset="-128"/>
                              <a:ea typeface="游ゴシック" panose="020B0400000000000000" pitchFamily="50" charset="-128"/>
                            </a:rPr>
                            <a:t>3-21G</a:t>
                          </a:r>
                        </a:p>
                      </a:txBody>
                      <a:tcPr marL="324000" marR="6350" marT="635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0.496 198 636</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0.586 483 103</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83351516"/>
                      </a:ext>
                    </a:extLst>
                  </a:tr>
                  <a:tr h="180000">
                    <a:tc>
                      <a:txBody>
                        <a:bodyPr/>
                        <a:lstStyle/>
                        <a:p>
                          <a:pPr algn="l" fontAlgn="ctr"/>
                          <a:r>
                            <a:rPr lang="en-US" sz="900" b="0" i="0" u="none" strike="noStrike" dirty="0">
                              <a:solidFill>
                                <a:srgbClr val="000000"/>
                              </a:solidFill>
                              <a:effectLst/>
                              <a:latin typeface="游ゴシック" panose="020B0400000000000000" pitchFamily="50" charset="-128"/>
                              <a:ea typeface="游ゴシック" panose="020B0400000000000000" pitchFamily="50" charset="-128"/>
                            </a:rPr>
                            <a:t>4-31G</a:t>
                          </a:r>
                        </a:p>
                      </a:txBody>
                      <a:tcPr marL="324000" marR="6350" marT="6350" marB="0" anchor="ctr">
                        <a:lnL>
                          <a:noFill/>
                        </a:lnL>
                        <a:lnR>
                          <a:noFill/>
                        </a:lnR>
                        <a:lnT w="12700" cap="flat" cmpd="sng" algn="ctr">
                          <a:solidFill>
                            <a:schemeClr val="tx2">
                              <a:lumMod val="20000"/>
                              <a:lumOff val="80000"/>
                            </a:schemeClr>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0.498 232 909</a:t>
                          </a:r>
                        </a:p>
                      </a:txBody>
                      <a:tcPr marL="6350" marR="6350" marT="6350" marB="0" anchor="ctr">
                        <a:lnL>
                          <a:noFill/>
                        </a:lnL>
                        <a:lnR>
                          <a:noFill/>
                        </a:lnR>
                        <a:lnT w="12700" cap="flat" cmpd="sng" algn="ctr">
                          <a:solidFill>
                            <a:schemeClr val="tx2">
                              <a:lumMod val="20000"/>
                              <a:lumOff val="80000"/>
                            </a:schemeClr>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0.460 934 644</a:t>
                          </a:r>
                        </a:p>
                      </a:txBody>
                      <a:tcPr marL="6350" marR="6350" marT="6350" marB="0" anchor="ctr">
                        <a:lnL>
                          <a:noFill/>
                        </a:lnL>
                        <a:lnR>
                          <a:noFill/>
                        </a:lnR>
                        <a:lnT w="12700" cap="flat" cmpd="sng" algn="ctr">
                          <a:solidFill>
                            <a:schemeClr val="tx2">
                              <a:lumMod val="20000"/>
                              <a:lumOff val="80000"/>
                            </a:schemeClr>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47514342"/>
                      </a:ext>
                    </a:extLst>
                  </a:tr>
                  <a:tr h="180000">
                    <a:tc>
                      <a:txBody>
                        <a:bodyPr/>
                        <a:lstStyle/>
                        <a:p>
                          <a:pPr algn="l" fontAlgn="ctr"/>
                          <a:r>
                            <a:rPr lang="en-US" sz="900" b="0" i="0" u="none" strike="noStrike">
                              <a:solidFill>
                                <a:srgbClr val="000000"/>
                              </a:solidFill>
                              <a:effectLst/>
                              <a:latin typeface="游ゴシック" panose="020B0400000000000000" pitchFamily="50" charset="-128"/>
                              <a:ea typeface="游ゴシック" panose="020B0400000000000000" pitchFamily="50" charset="-128"/>
                            </a:rPr>
                            <a:t>6-31G</a:t>
                          </a:r>
                        </a:p>
                      </a:txBody>
                      <a:tcPr marL="32400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a:solidFill>
                                <a:srgbClr val="000000"/>
                              </a:solidFill>
                              <a:effectLst/>
                              <a:latin typeface="游ゴシック" panose="020B0400000000000000" pitchFamily="50" charset="-128"/>
                              <a:ea typeface="游ゴシック" panose="020B0400000000000000" pitchFamily="50" charset="-128"/>
                            </a:rPr>
                            <a:t>0.498 232 909</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0.460 934 644</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722113177"/>
                      </a:ext>
                    </a:extLst>
                  </a:tr>
                  <a:tr h="180000">
                    <a:tc>
                      <a:txBody>
                        <a:bodyPr/>
                        <a:lstStyle/>
                        <a:p>
                          <a:pPr algn="l" fontAlgn="ctr"/>
                          <a:r>
                            <a:rPr lang="en-US" sz="900" b="0" i="0" u="none" strike="noStrike">
                              <a:solidFill>
                                <a:srgbClr val="000000"/>
                              </a:solidFill>
                              <a:effectLst/>
                              <a:latin typeface="游ゴシック" panose="020B0400000000000000" pitchFamily="50" charset="-128"/>
                              <a:ea typeface="游ゴシック" panose="020B0400000000000000" pitchFamily="50" charset="-128"/>
                            </a:rPr>
                            <a:t>6-31G(d)</a:t>
                          </a:r>
                        </a:p>
                      </a:txBody>
                      <a:tcPr marL="32400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0.498 232 909</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0.460 934 644</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11466847"/>
                      </a:ext>
                    </a:extLst>
                  </a:tr>
                  <a:tr h="180000">
                    <a:tc>
                      <a:txBody>
                        <a:bodyPr/>
                        <a:lstStyle/>
                        <a:p>
                          <a:pPr algn="l" fontAlgn="ctr"/>
                          <a:r>
                            <a:rPr lang="en-US" sz="900" b="0" i="0" u="none" strike="noStrike">
                              <a:solidFill>
                                <a:srgbClr val="000000"/>
                              </a:solidFill>
                              <a:effectLst/>
                              <a:latin typeface="游ゴシック" panose="020B0400000000000000" pitchFamily="50" charset="-128"/>
                              <a:ea typeface="游ゴシック" panose="020B0400000000000000" pitchFamily="50" charset="-128"/>
                            </a:rPr>
                            <a:t>6-31G(d,p)</a:t>
                          </a:r>
                        </a:p>
                      </a:txBody>
                      <a:tcPr marL="32400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0.498 232 909</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0.460 934 644</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583706780"/>
                      </a:ext>
                    </a:extLst>
                  </a:tr>
                  <a:tr h="180000">
                    <a:tc>
                      <a:txBody>
                        <a:bodyPr/>
                        <a:lstStyle/>
                        <a:p>
                          <a:pPr algn="l" fontAlgn="ctr"/>
                          <a:r>
                            <a:rPr lang="en-US" sz="900" b="0" i="0" u="none" strike="noStrike">
                              <a:solidFill>
                                <a:srgbClr val="000000"/>
                              </a:solidFill>
                              <a:effectLst/>
                              <a:latin typeface="游ゴシック" panose="020B0400000000000000" pitchFamily="50" charset="-128"/>
                              <a:ea typeface="游ゴシック" panose="020B0400000000000000" pitchFamily="50" charset="-128"/>
                            </a:rPr>
                            <a:t>6-31+G</a:t>
                          </a:r>
                        </a:p>
                      </a:txBody>
                      <a:tcPr marL="32400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a:solidFill>
                                <a:srgbClr val="000000"/>
                              </a:solidFill>
                              <a:effectLst/>
                              <a:latin typeface="游ゴシック" panose="020B0400000000000000" pitchFamily="50" charset="-128"/>
                              <a:ea typeface="游ゴシック" panose="020B0400000000000000" pitchFamily="50" charset="-128"/>
                            </a:rPr>
                            <a:t>0.498 232 909</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0.460 934 644</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46917534"/>
                      </a:ext>
                    </a:extLst>
                  </a:tr>
                  <a:tr h="180000">
                    <a:tc>
                      <a:txBody>
                        <a:bodyPr/>
                        <a:lstStyle/>
                        <a:p>
                          <a:pPr algn="l" fontAlgn="ctr"/>
                          <a:r>
                            <a:rPr lang="en-US" sz="900" b="0" i="0" u="none" strike="noStrike">
                              <a:solidFill>
                                <a:srgbClr val="000000"/>
                              </a:solidFill>
                              <a:effectLst/>
                              <a:latin typeface="游ゴシック" panose="020B0400000000000000" pitchFamily="50" charset="-128"/>
                              <a:ea typeface="游ゴシック" panose="020B0400000000000000" pitchFamily="50" charset="-128"/>
                            </a:rPr>
                            <a:t>6-31+G(d)</a:t>
                          </a:r>
                        </a:p>
                      </a:txBody>
                      <a:tcPr marL="324000" marR="6350" marT="635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a:solidFill>
                                <a:srgbClr val="000000"/>
                              </a:solidFill>
                              <a:effectLst/>
                              <a:latin typeface="游ゴシック" panose="020B0400000000000000" pitchFamily="50" charset="-128"/>
                              <a:ea typeface="游ゴシック" panose="020B0400000000000000" pitchFamily="50" charset="-128"/>
                            </a:rPr>
                            <a:t>0.498 232 909</a:t>
                          </a:r>
                        </a:p>
                      </a:txBody>
                      <a:tcPr marL="6350" marR="6350" marT="635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0.460 934 644</a:t>
                          </a:r>
                        </a:p>
                      </a:txBody>
                      <a:tcPr marL="6350" marR="6350" marT="635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182692128"/>
                      </a:ext>
                    </a:extLst>
                  </a:tr>
                  <a:tr h="180000">
                    <a:tc>
                      <a:txBody>
                        <a:bodyPr/>
                        <a:lstStyle/>
                        <a:p>
                          <a:pPr algn="l" fontAlgn="ctr"/>
                          <a:r>
                            <a:rPr lang="en-US" sz="900" b="0" i="0" u="none" strike="noStrike">
                              <a:solidFill>
                                <a:srgbClr val="000000"/>
                              </a:solidFill>
                              <a:effectLst/>
                              <a:latin typeface="游ゴシック" panose="020B0400000000000000" pitchFamily="50" charset="-128"/>
                              <a:ea typeface="游ゴシック" panose="020B0400000000000000" pitchFamily="50" charset="-128"/>
                            </a:rPr>
                            <a:t>6-31+G(d,p)</a:t>
                          </a:r>
                        </a:p>
                      </a:txBody>
                      <a:tcPr marL="324000" marR="6350" marT="635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0.498 232 909</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0.460 934 644</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149061091"/>
                      </a:ext>
                    </a:extLst>
                  </a:tr>
                  <a:tr h="180000">
                    <a:tc>
                      <a:txBody>
                        <a:bodyPr/>
                        <a:lstStyle/>
                        <a:p>
                          <a:pPr algn="l" fontAlgn="ctr"/>
                          <a:r>
                            <a:rPr lang="en-US" sz="900" b="0" i="0" u="none" strike="noStrike">
                              <a:solidFill>
                                <a:srgbClr val="000000"/>
                              </a:solidFill>
                              <a:effectLst/>
                              <a:latin typeface="游ゴシック" panose="020B0400000000000000" pitchFamily="50" charset="-128"/>
                              <a:ea typeface="游ゴシック" panose="020B0400000000000000" pitchFamily="50" charset="-128"/>
                            </a:rPr>
                            <a:t>6-311G</a:t>
                          </a:r>
                        </a:p>
                      </a:txBody>
                      <a:tcPr marL="324000" marR="6350" marT="635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a:solidFill>
                                <a:srgbClr val="000000"/>
                              </a:solidFill>
                              <a:effectLst/>
                              <a:latin typeface="游ゴシック" panose="020B0400000000000000" pitchFamily="50" charset="-128"/>
                              <a:ea typeface="游ゴシック" panose="020B0400000000000000" pitchFamily="50" charset="-128"/>
                            </a:rPr>
                            <a:t>0.499 809 815</a:t>
                          </a:r>
                        </a:p>
                      </a:txBody>
                      <a:tcPr marL="6350" marR="6350" marT="635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0.025 905 566</a:t>
                          </a:r>
                        </a:p>
                      </a:txBody>
                      <a:tcPr marL="6350" marR="6350" marT="635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450526885"/>
                      </a:ext>
                    </a:extLst>
                  </a:tr>
                  <a:tr h="180000">
                    <a:tc>
                      <a:txBody>
                        <a:bodyPr/>
                        <a:lstStyle/>
                        <a:p>
                          <a:pPr algn="l" fontAlgn="ctr"/>
                          <a:r>
                            <a:rPr lang="en-US" sz="900" b="0" i="0" u="none" strike="noStrike">
                              <a:solidFill>
                                <a:srgbClr val="000000"/>
                              </a:solidFill>
                              <a:effectLst/>
                              <a:latin typeface="游ゴシック" panose="020B0400000000000000" pitchFamily="50" charset="-128"/>
                              <a:ea typeface="游ゴシック" panose="020B0400000000000000" pitchFamily="50" charset="-128"/>
                            </a:rPr>
                            <a:t>6-311G(d)</a:t>
                          </a:r>
                        </a:p>
                      </a:txBody>
                      <a:tcPr marL="32400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a:solidFill>
                                <a:srgbClr val="000000"/>
                              </a:solidFill>
                              <a:effectLst/>
                              <a:latin typeface="游ゴシック" panose="020B0400000000000000" pitchFamily="50" charset="-128"/>
                              <a:ea typeface="游ゴシック" panose="020B0400000000000000" pitchFamily="50" charset="-128"/>
                            </a:rPr>
                            <a:t>0.499 809 815</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0.025 905 566</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914971482"/>
                      </a:ext>
                    </a:extLst>
                  </a:tr>
                  <a:tr h="180000">
                    <a:tc>
                      <a:txBody>
                        <a:bodyPr/>
                        <a:lstStyle/>
                        <a:p>
                          <a:pPr algn="l" fontAlgn="ctr"/>
                          <a:r>
                            <a:rPr lang="en-US" sz="900" b="0" i="0" u="none" strike="noStrike">
                              <a:solidFill>
                                <a:srgbClr val="000000"/>
                              </a:solidFill>
                              <a:effectLst/>
                              <a:latin typeface="游ゴシック" panose="020B0400000000000000" pitchFamily="50" charset="-128"/>
                              <a:ea typeface="游ゴシック" panose="020B0400000000000000" pitchFamily="50" charset="-128"/>
                            </a:rPr>
                            <a:t>6-311G(d,p)</a:t>
                          </a:r>
                        </a:p>
                      </a:txBody>
                      <a:tcPr marL="32400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a:solidFill>
                                <a:srgbClr val="000000"/>
                              </a:solidFill>
                              <a:effectLst/>
                              <a:latin typeface="游ゴシック" panose="020B0400000000000000" pitchFamily="50" charset="-128"/>
                              <a:ea typeface="游ゴシック" panose="020B0400000000000000" pitchFamily="50" charset="-128"/>
                            </a:rPr>
                            <a:t>0.499 809 815</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0.025 905 566</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629493903"/>
                      </a:ext>
                    </a:extLst>
                  </a:tr>
                  <a:tr h="180000">
                    <a:tc>
                      <a:txBody>
                        <a:bodyPr/>
                        <a:lstStyle/>
                        <a:p>
                          <a:pPr algn="l" fontAlgn="ctr"/>
                          <a:r>
                            <a:rPr lang="en-US" sz="900" b="0" i="0" u="none" strike="noStrike">
                              <a:solidFill>
                                <a:srgbClr val="000000"/>
                              </a:solidFill>
                              <a:effectLst/>
                              <a:latin typeface="游ゴシック" panose="020B0400000000000000" pitchFamily="50" charset="-128"/>
                              <a:ea typeface="游ゴシック" panose="020B0400000000000000" pitchFamily="50" charset="-128"/>
                            </a:rPr>
                            <a:t>6-311G(3d2f,3p2d)</a:t>
                          </a:r>
                        </a:p>
                      </a:txBody>
                      <a:tcPr marL="32400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a:solidFill>
                                <a:srgbClr val="000000"/>
                              </a:solidFill>
                              <a:effectLst/>
                              <a:latin typeface="游ゴシック" panose="020B0400000000000000" pitchFamily="50" charset="-128"/>
                              <a:ea typeface="游ゴシック" panose="020B0400000000000000" pitchFamily="50" charset="-128"/>
                            </a:rPr>
                            <a:t>0.499 809 815</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0.025 905 566</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57824839"/>
                      </a:ext>
                    </a:extLst>
                  </a:tr>
                  <a:tr h="180000">
                    <a:tc>
                      <a:txBody>
                        <a:bodyPr/>
                        <a:lstStyle/>
                        <a:p>
                          <a:pPr algn="l" fontAlgn="ctr"/>
                          <a:r>
                            <a:rPr lang="en-US" sz="900" b="0" i="0" u="none" strike="noStrike">
                              <a:solidFill>
                                <a:srgbClr val="000000"/>
                              </a:solidFill>
                              <a:effectLst/>
                              <a:latin typeface="游ゴシック" panose="020B0400000000000000" pitchFamily="50" charset="-128"/>
                              <a:ea typeface="游ゴシック" panose="020B0400000000000000" pitchFamily="50" charset="-128"/>
                            </a:rPr>
                            <a:t>6-311+G</a:t>
                          </a:r>
                        </a:p>
                      </a:txBody>
                      <a:tcPr marL="32400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a:solidFill>
                                <a:srgbClr val="000000"/>
                              </a:solidFill>
                              <a:effectLst/>
                              <a:latin typeface="游ゴシック" panose="020B0400000000000000" pitchFamily="50" charset="-128"/>
                              <a:ea typeface="游ゴシック" panose="020B0400000000000000" pitchFamily="50" charset="-128"/>
                            </a:rPr>
                            <a:t>0.499 809 815</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0.025 905 566</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834564973"/>
                      </a:ext>
                    </a:extLst>
                  </a:tr>
                  <a:tr h="180000">
                    <a:tc>
                      <a:txBody>
                        <a:bodyPr/>
                        <a:lstStyle/>
                        <a:p>
                          <a:pPr algn="l" fontAlgn="ctr"/>
                          <a:r>
                            <a:rPr lang="en-US" sz="900" b="0" i="0" u="none" strike="noStrike">
                              <a:solidFill>
                                <a:srgbClr val="000000"/>
                              </a:solidFill>
                              <a:effectLst/>
                              <a:latin typeface="游ゴシック" panose="020B0400000000000000" pitchFamily="50" charset="-128"/>
                              <a:ea typeface="游ゴシック" panose="020B0400000000000000" pitchFamily="50" charset="-128"/>
                            </a:rPr>
                            <a:t>6-311+G(d)</a:t>
                          </a:r>
                        </a:p>
                      </a:txBody>
                      <a:tcPr marL="32400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0.499 809 815</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0.025 905 566</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897818550"/>
                      </a:ext>
                    </a:extLst>
                  </a:tr>
                  <a:tr h="180000">
                    <a:tc>
                      <a:txBody>
                        <a:bodyPr/>
                        <a:lstStyle/>
                        <a:p>
                          <a:pPr algn="l" fontAlgn="ctr"/>
                          <a:r>
                            <a:rPr lang="en-US" sz="900" b="0" i="0" u="none" strike="noStrike">
                              <a:solidFill>
                                <a:srgbClr val="000000"/>
                              </a:solidFill>
                              <a:effectLst/>
                              <a:latin typeface="游ゴシック" panose="020B0400000000000000" pitchFamily="50" charset="-128"/>
                              <a:ea typeface="游ゴシック" panose="020B0400000000000000" pitchFamily="50" charset="-128"/>
                            </a:rPr>
                            <a:t>6-311+G(d,p)</a:t>
                          </a:r>
                        </a:p>
                      </a:txBody>
                      <a:tcPr marL="32400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a:solidFill>
                                <a:srgbClr val="000000"/>
                              </a:solidFill>
                              <a:effectLst/>
                              <a:latin typeface="游ゴシック" panose="020B0400000000000000" pitchFamily="50" charset="-128"/>
                              <a:ea typeface="游ゴシック" panose="020B0400000000000000" pitchFamily="50" charset="-128"/>
                            </a:rPr>
                            <a:t>0.499 809 815</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0.025 905 566</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558394231"/>
                      </a:ext>
                    </a:extLst>
                  </a:tr>
                  <a:tr h="180000">
                    <a:tc>
                      <a:txBody>
                        <a:bodyPr/>
                        <a:lstStyle/>
                        <a:p>
                          <a:pPr algn="l" fontAlgn="ctr"/>
                          <a:r>
                            <a:rPr lang="en-US" sz="900" b="0" i="0" u="none" strike="noStrike" dirty="0">
                              <a:solidFill>
                                <a:srgbClr val="000000"/>
                              </a:solidFill>
                              <a:effectLst/>
                              <a:latin typeface="游ゴシック" panose="020B0400000000000000" pitchFamily="50" charset="-128"/>
                              <a:ea typeface="游ゴシック" panose="020B0400000000000000" pitchFamily="50" charset="-128"/>
                            </a:rPr>
                            <a:t>6-311+G(3d2f,3p2d)</a:t>
                          </a:r>
                        </a:p>
                      </a:txBody>
                      <a:tcPr marL="324000" marR="6350" marT="635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0.499 809 815</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0.025 905 566</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983559126"/>
                      </a:ext>
                    </a:extLst>
                  </a:tr>
                  <a:tr h="180000">
                    <a:tc>
                      <a:txBody>
                        <a:bodyPr/>
                        <a:lstStyle/>
                        <a:p>
                          <a:pPr algn="l" fontAlgn="ctr"/>
                          <a:r>
                            <a:rPr lang="en-US" sz="900" b="0" i="0" u="none" strike="noStrike">
                              <a:solidFill>
                                <a:srgbClr val="000000"/>
                              </a:solidFill>
                              <a:effectLst/>
                              <a:latin typeface="游ゴシック" panose="020B0400000000000000" pitchFamily="50" charset="-128"/>
                              <a:ea typeface="游ゴシック" panose="020B0400000000000000" pitchFamily="50" charset="-128"/>
                            </a:rPr>
                            <a:t>6-31++G</a:t>
                          </a:r>
                        </a:p>
                      </a:txBody>
                      <a:tcPr marL="324000" marR="6350" marT="635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a:solidFill>
                                <a:srgbClr val="000000"/>
                              </a:solidFill>
                              <a:effectLst/>
                              <a:latin typeface="游ゴシック" panose="020B0400000000000000" pitchFamily="50" charset="-128"/>
                              <a:ea typeface="游ゴシック" panose="020B0400000000000000" pitchFamily="50" charset="-128"/>
                            </a:rPr>
                            <a:t>0.498 801 102</a:t>
                          </a:r>
                        </a:p>
                      </a:txBody>
                      <a:tcPr marL="6350" marR="6350" marT="635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0.116 403 310</a:t>
                          </a:r>
                        </a:p>
                      </a:txBody>
                      <a:tcPr marL="6350" marR="6350" marT="635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967710847"/>
                      </a:ext>
                    </a:extLst>
                  </a:tr>
                  <a:tr h="180000">
                    <a:tc>
                      <a:txBody>
                        <a:bodyPr/>
                        <a:lstStyle/>
                        <a:p>
                          <a:pPr algn="l" fontAlgn="ctr"/>
                          <a:r>
                            <a:rPr lang="en-US" sz="900" b="0" i="0" u="none" strike="noStrike">
                              <a:solidFill>
                                <a:srgbClr val="000000"/>
                              </a:solidFill>
                              <a:effectLst/>
                              <a:latin typeface="游ゴシック" panose="020B0400000000000000" pitchFamily="50" charset="-128"/>
                              <a:ea typeface="游ゴシック" panose="020B0400000000000000" pitchFamily="50" charset="-128"/>
                            </a:rPr>
                            <a:t>6-31++G(d)</a:t>
                          </a:r>
                        </a:p>
                      </a:txBody>
                      <a:tcPr marL="32400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a:solidFill>
                                <a:srgbClr val="000000"/>
                              </a:solidFill>
                              <a:effectLst/>
                              <a:latin typeface="游ゴシック" panose="020B0400000000000000" pitchFamily="50" charset="-128"/>
                              <a:ea typeface="游ゴシック" panose="020B0400000000000000" pitchFamily="50" charset="-128"/>
                            </a:rPr>
                            <a:t>0.498 801 102</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0.116 403 310</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864321395"/>
                      </a:ext>
                    </a:extLst>
                  </a:tr>
                  <a:tr h="180000">
                    <a:tc>
                      <a:txBody>
                        <a:bodyPr/>
                        <a:lstStyle/>
                        <a:p>
                          <a:pPr algn="l" fontAlgn="ctr"/>
                          <a:r>
                            <a:rPr lang="en-US" sz="900" b="0" i="0" u="none" strike="noStrike">
                              <a:solidFill>
                                <a:srgbClr val="000000"/>
                              </a:solidFill>
                              <a:effectLst/>
                              <a:latin typeface="游ゴシック" panose="020B0400000000000000" pitchFamily="50" charset="-128"/>
                              <a:ea typeface="游ゴシック" panose="020B0400000000000000" pitchFamily="50" charset="-128"/>
                            </a:rPr>
                            <a:t>6-31++G(d,p)</a:t>
                          </a:r>
                        </a:p>
                      </a:txBody>
                      <a:tcPr marL="324000" marR="6350" marT="635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a:solidFill>
                                <a:srgbClr val="000000"/>
                              </a:solidFill>
                              <a:effectLst/>
                              <a:latin typeface="游ゴシック" panose="020B0400000000000000" pitchFamily="50" charset="-128"/>
                              <a:ea typeface="游ゴシック" panose="020B0400000000000000" pitchFamily="50" charset="-128"/>
                            </a:rPr>
                            <a:t>0.498 801 102</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0.116 403 310</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1412083"/>
                      </a:ext>
                    </a:extLst>
                  </a:tr>
                  <a:tr h="180000">
                    <a:tc>
                      <a:txBody>
                        <a:bodyPr/>
                        <a:lstStyle/>
                        <a:p>
                          <a:pPr algn="l" fontAlgn="ctr"/>
                          <a:r>
                            <a:rPr lang="en-US" sz="900" b="0" i="0" u="none" strike="noStrike" dirty="0">
                              <a:solidFill>
                                <a:srgbClr val="000000"/>
                              </a:solidFill>
                              <a:effectLst/>
                              <a:latin typeface="游ゴシック" panose="020B0400000000000000" pitchFamily="50" charset="-128"/>
                              <a:ea typeface="游ゴシック" panose="020B0400000000000000" pitchFamily="50" charset="-128"/>
                            </a:rPr>
                            <a:t>6-311++G</a:t>
                          </a:r>
                        </a:p>
                      </a:txBody>
                      <a:tcPr marL="324000" marR="6350" marT="635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a:solidFill>
                                <a:srgbClr val="000000"/>
                              </a:solidFill>
                              <a:effectLst/>
                              <a:latin typeface="游ゴシック" panose="020B0400000000000000" pitchFamily="50" charset="-128"/>
                              <a:ea typeface="游ゴシック" panose="020B0400000000000000" pitchFamily="50" charset="-128"/>
                            </a:rPr>
                            <a:t>0.499 817 916</a:t>
                          </a:r>
                        </a:p>
                      </a:txBody>
                      <a:tcPr marL="6350" marR="6350" marT="635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0.118 768 036</a:t>
                          </a:r>
                        </a:p>
                      </a:txBody>
                      <a:tcPr marL="6350" marR="6350" marT="635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031353405"/>
                      </a:ext>
                    </a:extLst>
                  </a:tr>
                  <a:tr h="180000">
                    <a:tc>
                      <a:txBody>
                        <a:bodyPr/>
                        <a:lstStyle/>
                        <a:p>
                          <a:pPr algn="l" fontAlgn="ctr"/>
                          <a:r>
                            <a:rPr lang="en-US" sz="900" b="0" i="0" u="none" strike="noStrike">
                              <a:solidFill>
                                <a:srgbClr val="000000"/>
                              </a:solidFill>
                              <a:effectLst/>
                              <a:latin typeface="游ゴシック" panose="020B0400000000000000" pitchFamily="50" charset="-128"/>
                              <a:ea typeface="游ゴシック" panose="020B0400000000000000" pitchFamily="50" charset="-128"/>
                            </a:rPr>
                            <a:t>6-311++G(d)</a:t>
                          </a:r>
                        </a:p>
                      </a:txBody>
                      <a:tcPr marL="32400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a:solidFill>
                                <a:srgbClr val="000000"/>
                              </a:solidFill>
                              <a:effectLst/>
                              <a:latin typeface="游ゴシック" panose="020B0400000000000000" pitchFamily="50" charset="-128"/>
                              <a:ea typeface="游ゴシック" panose="020B0400000000000000" pitchFamily="50" charset="-128"/>
                            </a:rPr>
                            <a:t>0.499 817 916</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0.118 768 036</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148300498"/>
                      </a:ext>
                    </a:extLst>
                  </a:tr>
                  <a:tr h="180000">
                    <a:tc>
                      <a:txBody>
                        <a:bodyPr/>
                        <a:lstStyle/>
                        <a:p>
                          <a:pPr algn="l" fontAlgn="ctr"/>
                          <a:r>
                            <a:rPr lang="en-US" sz="900" b="0" i="0" u="none" strike="noStrike">
                              <a:solidFill>
                                <a:srgbClr val="000000"/>
                              </a:solidFill>
                              <a:effectLst/>
                              <a:latin typeface="游ゴシック" panose="020B0400000000000000" pitchFamily="50" charset="-128"/>
                              <a:ea typeface="游ゴシック" panose="020B0400000000000000" pitchFamily="50" charset="-128"/>
                            </a:rPr>
                            <a:t>6-311++G(d,p)</a:t>
                          </a:r>
                        </a:p>
                      </a:txBody>
                      <a:tcPr marL="32400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a:solidFill>
                                <a:srgbClr val="000000"/>
                              </a:solidFill>
                              <a:effectLst/>
                              <a:latin typeface="游ゴシック" panose="020B0400000000000000" pitchFamily="50" charset="-128"/>
                              <a:ea typeface="游ゴシック" panose="020B0400000000000000" pitchFamily="50" charset="-128"/>
                            </a:rPr>
                            <a:t>0.499 817 916</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0.118 768 036</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601395593"/>
                      </a:ext>
                    </a:extLst>
                  </a:tr>
                  <a:tr h="180000">
                    <a:tc>
                      <a:txBody>
                        <a:bodyPr/>
                        <a:lstStyle/>
                        <a:p>
                          <a:pPr algn="l" fontAlgn="ctr"/>
                          <a:r>
                            <a:rPr lang="en-US" sz="900" b="0" i="0" u="none" strike="noStrike" dirty="0">
                              <a:solidFill>
                                <a:srgbClr val="000000"/>
                              </a:solidFill>
                              <a:effectLst/>
                              <a:latin typeface="游ゴシック" panose="020B0400000000000000" pitchFamily="50" charset="-128"/>
                              <a:ea typeface="游ゴシック" panose="020B0400000000000000" pitchFamily="50" charset="-128"/>
                            </a:rPr>
                            <a:t>6-311++G(3d2f,3p2d)</a:t>
                          </a:r>
                        </a:p>
                      </a:txBody>
                      <a:tcPr marL="32400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a:solidFill>
                                <a:srgbClr val="000000"/>
                              </a:solidFill>
                              <a:effectLst/>
                              <a:latin typeface="游ゴシック" panose="020B0400000000000000" pitchFamily="50" charset="-128"/>
                              <a:ea typeface="游ゴシック" panose="020B0400000000000000" pitchFamily="50" charset="-128"/>
                            </a:rPr>
                            <a:t>0.499 817 916</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0.118 768 036</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1174149"/>
                      </a:ext>
                    </a:extLst>
                  </a:tr>
                  <a:tr h="180000">
                    <a:tc>
                      <a:txBody>
                        <a:bodyPr/>
                        <a:lstStyle/>
                        <a:p>
                          <a:pPr algn="ctr"/>
                          <a:r>
                            <a:rPr lang="en-US" altLang="ja-JP" sz="900" kern="100" dirty="0">
                              <a:solidFill>
                                <a:schemeClr val="tx1"/>
                              </a:solidFill>
                              <a:effectLst/>
                              <a:latin typeface="+mn-ea"/>
                              <a:ea typeface="+mn-ea"/>
                              <a:cs typeface="Times New Roman" panose="02020603050405020304" pitchFamily="18" charset="0"/>
                            </a:rPr>
                            <a:t>Exact</a:t>
                          </a:r>
                          <a:endParaRPr lang="ja-JP" sz="900" kern="100" dirty="0">
                            <a:solidFill>
                              <a:schemeClr val="tx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altLang="ja-JP" sz="900" b="0" i="0" u="none" strike="noStrike" dirty="0">
                              <a:solidFill>
                                <a:schemeClr val="tx1"/>
                              </a:solidFill>
                              <a:effectLst/>
                              <a:latin typeface="游ゴシック" panose="020B0400000000000000" pitchFamily="50" charset="-128"/>
                              <a:ea typeface="游ゴシック" panose="020B0400000000000000" pitchFamily="50" charset="-128"/>
                            </a:rPr>
                            <a:t>−0.500 000 000</a:t>
                          </a:r>
                        </a:p>
                      </a:txBody>
                      <a:tcPr marL="68580" marR="68580" marT="0" marB="0" anchor="ctr">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900" b="0" i="0" u="none" strike="noStrike" dirty="0">
                              <a:solidFill>
                                <a:schemeClr val="tx1"/>
                              </a:solidFill>
                              <a:effectLst/>
                              <a:latin typeface="游ゴシック" panose="020B0400000000000000" pitchFamily="50" charset="-128"/>
                              <a:ea typeface="游ゴシック" panose="020B0400000000000000" pitchFamily="50" charset="-128"/>
                            </a:rPr>
                            <a:t>−0.125 000 000</a:t>
                          </a:r>
                        </a:p>
                      </a:txBody>
                      <a:tcPr marL="68580" marR="68580" marT="0" marB="0" anchor="ctr">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010743172"/>
                      </a:ext>
                    </a:extLst>
                  </a:tr>
                </a:tbl>
              </a:graphicData>
            </a:graphic>
          </p:graphicFrame>
        </mc:Choice>
        <mc:Fallback xmlns="">
          <p:graphicFrame>
            <p:nvGraphicFramePr>
              <p:cNvPr id="15" name="コンテンツ プレースホルダー 7">
                <a:extLst>
                  <a:ext uri="{FF2B5EF4-FFF2-40B4-BE49-F238E27FC236}">
                    <a16:creationId xmlns:a16="http://schemas.microsoft.com/office/drawing/2014/main" id="{937B8B8E-80F1-AB02-F40E-F95B181EB3C5}"/>
                  </a:ext>
                </a:extLst>
              </p:cNvPr>
              <p:cNvGraphicFramePr>
                <a:graphicFrameLocks noGrp="1"/>
              </p:cNvGraphicFramePr>
              <p:nvPr>
                <p:ph idx="14"/>
                <p:extLst>
                  <p:ext uri="{D42A27DB-BD31-4B8C-83A1-F6EECF244321}">
                    <p14:modId xmlns:p14="http://schemas.microsoft.com/office/powerpoint/2010/main" val="1092439139"/>
                  </p:ext>
                </p:extLst>
              </p:nvPr>
            </p:nvGraphicFramePr>
            <p:xfrm>
              <a:off x="3491687" y="468000"/>
              <a:ext cx="5184000" cy="4500000"/>
            </p:xfrm>
            <a:graphic>
              <a:graphicData uri="http://schemas.openxmlformats.org/drawingml/2006/table">
                <a:tbl>
                  <a:tblPr firstRow="1" firstCol="1" bandRow="1">
                    <a:tableStyleId>{2D5ABB26-0587-4C30-8999-92F81FD0307C}</a:tableStyleId>
                  </a:tblPr>
                  <a:tblGrid>
                    <a:gridCol w="1728000">
                      <a:extLst>
                        <a:ext uri="{9D8B030D-6E8A-4147-A177-3AD203B41FA5}">
                          <a16:colId xmlns:a16="http://schemas.microsoft.com/office/drawing/2014/main" val="2951375479"/>
                        </a:ext>
                      </a:extLst>
                    </a:gridCol>
                    <a:gridCol w="1728000">
                      <a:extLst>
                        <a:ext uri="{9D8B030D-6E8A-4147-A177-3AD203B41FA5}">
                          <a16:colId xmlns:a16="http://schemas.microsoft.com/office/drawing/2014/main" val="2432590264"/>
                        </a:ext>
                      </a:extLst>
                    </a:gridCol>
                    <a:gridCol w="1728000">
                      <a:extLst>
                        <a:ext uri="{9D8B030D-6E8A-4147-A177-3AD203B41FA5}">
                          <a16:colId xmlns:a16="http://schemas.microsoft.com/office/drawing/2014/main" val="781044291"/>
                        </a:ext>
                      </a:extLst>
                    </a:gridCol>
                  </a:tblGrid>
                  <a:tr h="180000">
                    <a:tc>
                      <a:txBody>
                        <a:bodyPr/>
                        <a:lstStyle/>
                        <a:p>
                          <a:endParaRPr lang="ja-JP"/>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2"/>
                          <a:stretch>
                            <a:fillRect t="-116667" r="-200352" b="-2393333"/>
                          </a:stretch>
                        </a:blip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900" kern="100" dirty="0">
                              <a:solidFill>
                                <a:schemeClr val="bg1"/>
                              </a:solidFill>
                              <a:effectLst/>
                              <a:latin typeface="+mn-ea"/>
                              <a:ea typeface="+mn-ea"/>
                              <a:cs typeface="Times New Roman" panose="02020603050405020304" pitchFamily="18" charset="0"/>
                            </a:rPr>
                            <a:t>HF</a:t>
                          </a:r>
                          <a:endParaRPr lang="ja-JP" altLang="ja-JP" sz="9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altLang="ja-JP" sz="900" kern="100" dirty="0">
                              <a:solidFill>
                                <a:schemeClr val="bg1"/>
                              </a:solidFill>
                              <a:effectLst/>
                              <a:latin typeface="+mn-ea"/>
                              <a:ea typeface="+mn-ea"/>
                              <a:cs typeface="Times New Roman" panose="02020603050405020304" pitchFamily="18" charset="0"/>
                            </a:rPr>
                            <a:t>CIS</a:t>
                          </a:r>
                          <a:endParaRPr lang="ja-JP" sz="9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2347481654"/>
                      </a:ext>
                    </a:extLst>
                  </a:tr>
                  <a:tr h="180000">
                    <a:tc>
                      <a:txBody>
                        <a:bodyPr/>
                        <a:lstStyle/>
                        <a:p>
                          <a:pPr algn="l" fontAlgn="ctr"/>
                          <a:r>
                            <a:rPr lang="en-US" sz="900" b="0" i="0" u="none" strike="noStrike" dirty="0">
                              <a:solidFill>
                                <a:srgbClr val="000000"/>
                              </a:solidFill>
                              <a:effectLst/>
                              <a:latin typeface="游ゴシック" panose="020B0400000000000000" pitchFamily="50" charset="-128"/>
                              <a:ea typeface="游ゴシック" panose="020B0400000000000000" pitchFamily="50" charset="-128"/>
                            </a:rPr>
                            <a:t>3-21G</a:t>
                          </a:r>
                        </a:p>
                      </a:txBody>
                      <a:tcPr marL="324000" marR="6350" marT="635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0.496 198 636</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0.586 483 103</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83351516"/>
                      </a:ext>
                    </a:extLst>
                  </a:tr>
                  <a:tr h="180000">
                    <a:tc>
                      <a:txBody>
                        <a:bodyPr/>
                        <a:lstStyle/>
                        <a:p>
                          <a:pPr algn="l" fontAlgn="ctr"/>
                          <a:r>
                            <a:rPr lang="en-US" sz="900" b="0" i="0" u="none" strike="noStrike" dirty="0">
                              <a:solidFill>
                                <a:srgbClr val="000000"/>
                              </a:solidFill>
                              <a:effectLst/>
                              <a:latin typeface="游ゴシック" panose="020B0400000000000000" pitchFamily="50" charset="-128"/>
                              <a:ea typeface="游ゴシック" panose="020B0400000000000000" pitchFamily="50" charset="-128"/>
                            </a:rPr>
                            <a:t>4-31G</a:t>
                          </a:r>
                        </a:p>
                      </a:txBody>
                      <a:tcPr marL="324000" marR="6350" marT="6350" marB="0" anchor="ctr">
                        <a:lnL>
                          <a:noFill/>
                        </a:lnL>
                        <a:lnR>
                          <a:noFill/>
                        </a:lnR>
                        <a:lnT w="12700" cap="flat" cmpd="sng" algn="ctr">
                          <a:solidFill>
                            <a:schemeClr val="tx2">
                              <a:lumMod val="20000"/>
                              <a:lumOff val="80000"/>
                            </a:schemeClr>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0.498 232 909</a:t>
                          </a:r>
                        </a:p>
                      </a:txBody>
                      <a:tcPr marL="6350" marR="6350" marT="6350" marB="0" anchor="ctr">
                        <a:lnL>
                          <a:noFill/>
                        </a:lnL>
                        <a:lnR>
                          <a:noFill/>
                        </a:lnR>
                        <a:lnT w="12700" cap="flat" cmpd="sng" algn="ctr">
                          <a:solidFill>
                            <a:schemeClr val="tx2">
                              <a:lumMod val="20000"/>
                              <a:lumOff val="80000"/>
                            </a:schemeClr>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0.460 934 644</a:t>
                          </a:r>
                        </a:p>
                      </a:txBody>
                      <a:tcPr marL="6350" marR="6350" marT="6350" marB="0" anchor="ctr">
                        <a:lnL>
                          <a:noFill/>
                        </a:lnL>
                        <a:lnR>
                          <a:noFill/>
                        </a:lnR>
                        <a:lnT w="12700" cap="flat" cmpd="sng" algn="ctr">
                          <a:solidFill>
                            <a:schemeClr val="tx2">
                              <a:lumMod val="20000"/>
                              <a:lumOff val="80000"/>
                            </a:schemeClr>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47514342"/>
                      </a:ext>
                    </a:extLst>
                  </a:tr>
                  <a:tr h="180000">
                    <a:tc>
                      <a:txBody>
                        <a:bodyPr/>
                        <a:lstStyle/>
                        <a:p>
                          <a:pPr algn="l" fontAlgn="ctr"/>
                          <a:r>
                            <a:rPr lang="en-US" sz="900" b="0" i="0" u="none" strike="noStrike">
                              <a:solidFill>
                                <a:srgbClr val="000000"/>
                              </a:solidFill>
                              <a:effectLst/>
                              <a:latin typeface="游ゴシック" panose="020B0400000000000000" pitchFamily="50" charset="-128"/>
                              <a:ea typeface="游ゴシック" panose="020B0400000000000000" pitchFamily="50" charset="-128"/>
                            </a:rPr>
                            <a:t>6-31G</a:t>
                          </a:r>
                        </a:p>
                      </a:txBody>
                      <a:tcPr marL="32400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a:solidFill>
                                <a:srgbClr val="000000"/>
                              </a:solidFill>
                              <a:effectLst/>
                              <a:latin typeface="游ゴシック" panose="020B0400000000000000" pitchFamily="50" charset="-128"/>
                              <a:ea typeface="游ゴシック" panose="020B0400000000000000" pitchFamily="50" charset="-128"/>
                            </a:rPr>
                            <a:t>0.498 232 909</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0.460 934 644</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722113177"/>
                      </a:ext>
                    </a:extLst>
                  </a:tr>
                  <a:tr h="180000">
                    <a:tc>
                      <a:txBody>
                        <a:bodyPr/>
                        <a:lstStyle/>
                        <a:p>
                          <a:pPr algn="l" fontAlgn="ctr"/>
                          <a:r>
                            <a:rPr lang="en-US" sz="900" b="0" i="0" u="none" strike="noStrike">
                              <a:solidFill>
                                <a:srgbClr val="000000"/>
                              </a:solidFill>
                              <a:effectLst/>
                              <a:latin typeface="游ゴシック" panose="020B0400000000000000" pitchFamily="50" charset="-128"/>
                              <a:ea typeface="游ゴシック" panose="020B0400000000000000" pitchFamily="50" charset="-128"/>
                            </a:rPr>
                            <a:t>6-31G(d)</a:t>
                          </a:r>
                        </a:p>
                      </a:txBody>
                      <a:tcPr marL="32400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0.498 232 909</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0.460 934 644</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11466847"/>
                      </a:ext>
                    </a:extLst>
                  </a:tr>
                  <a:tr h="180000">
                    <a:tc>
                      <a:txBody>
                        <a:bodyPr/>
                        <a:lstStyle/>
                        <a:p>
                          <a:pPr algn="l" fontAlgn="ctr"/>
                          <a:r>
                            <a:rPr lang="en-US" sz="900" b="0" i="0" u="none" strike="noStrike">
                              <a:solidFill>
                                <a:srgbClr val="000000"/>
                              </a:solidFill>
                              <a:effectLst/>
                              <a:latin typeface="游ゴシック" panose="020B0400000000000000" pitchFamily="50" charset="-128"/>
                              <a:ea typeface="游ゴシック" panose="020B0400000000000000" pitchFamily="50" charset="-128"/>
                            </a:rPr>
                            <a:t>6-31G(d,p)</a:t>
                          </a:r>
                        </a:p>
                      </a:txBody>
                      <a:tcPr marL="32400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0.498 232 909</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0.460 934 644</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583706780"/>
                      </a:ext>
                    </a:extLst>
                  </a:tr>
                  <a:tr h="180000">
                    <a:tc>
                      <a:txBody>
                        <a:bodyPr/>
                        <a:lstStyle/>
                        <a:p>
                          <a:pPr algn="l" fontAlgn="ctr"/>
                          <a:r>
                            <a:rPr lang="en-US" sz="900" b="0" i="0" u="none" strike="noStrike">
                              <a:solidFill>
                                <a:srgbClr val="000000"/>
                              </a:solidFill>
                              <a:effectLst/>
                              <a:latin typeface="游ゴシック" panose="020B0400000000000000" pitchFamily="50" charset="-128"/>
                              <a:ea typeface="游ゴシック" panose="020B0400000000000000" pitchFamily="50" charset="-128"/>
                            </a:rPr>
                            <a:t>6-31+G</a:t>
                          </a:r>
                        </a:p>
                      </a:txBody>
                      <a:tcPr marL="32400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a:solidFill>
                                <a:srgbClr val="000000"/>
                              </a:solidFill>
                              <a:effectLst/>
                              <a:latin typeface="游ゴシック" panose="020B0400000000000000" pitchFamily="50" charset="-128"/>
                              <a:ea typeface="游ゴシック" panose="020B0400000000000000" pitchFamily="50" charset="-128"/>
                            </a:rPr>
                            <a:t>0.498 232 909</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0.460 934 644</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46917534"/>
                      </a:ext>
                    </a:extLst>
                  </a:tr>
                  <a:tr h="180000">
                    <a:tc>
                      <a:txBody>
                        <a:bodyPr/>
                        <a:lstStyle/>
                        <a:p>
                          <a:pPr algn="l" fontAlgn="ctr"/>
                          <a:r>
                            <a:rPr lang="en-US" sz="900" b="0" i="0" u="none" strike="noStrike">
                              <a:solidFill>
                                <a:srgbClr val="000000"/>
                              </a:solidFill>
                              <a:effectLst/>
                              <a:latin typeface="游ゴシック" panose="020B0400000000000000" pitchFamily="50" charset="-128"/>
                              <a:ea typeface="游ゴシック" panose="020B0400000000000000" pitchFamily="50" charset="-128"/>
                            </a:rPr>
                            <a:t>6-31+G(d)</a:t>
                          </a:r>
                        </a:p>
                      </a:txBody>
                      <a:tcPr marL="324000" marR="6350" marT="635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a:solidFill>
                                <a:srgbClr val="000000"/>
                              </a:solidFill>
                              <a:effectLst/>
                              <a:latin typeface="游ゴシック" panose="020B0400000000000000" pitchFamily="50" charset="-128"/>
                              <a:ea typeface="游ゴシック" panose="020B0400000000000000" pitchFamily="50" charset="-128"/>
                            </a:rPr>
                            <a:t>0.498 232 909</a:t>
                          </a:r>
                        </a:p>
                      </a:txBody>
                      <a:tcPr marL="6350" marR="6350" marT="635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0.460 934 644</a:t>
                          </a:r>
                        </a:p>
                      </a:txBody>
                      <a:tcPr marL="6350" marR="6350" marT="635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182692128"/>
                      </a:ext>
                    </a:extLst>
                  </a:tr>
                  <a:tr h="180000">
                    <a:tc>
                      <a:txBody>
                        <a:bodyPr/>
                        <a:lstStyle/>
                        <a:p>
                          <a:pPr algn="l" fontAlgn="ctr"/>
                          <a:r>
                            <a:rPr lang="en-US" sz="900" b="0" i="0" u="none" strike="noStrike">
                              <a:solidFill>
                                <a:srgbClr val="000000"/>
                              </a:solidFill>
                              <a:effectLst/>
                              <a:latin typeface="游ゴシック" panose="020B0400000000000000" pitchFamily="50" charset="-128"/>
                              <a:ea typeface="游ゴシック" panose="020B0400000000000000" pitchFamily="50" charset="-128"/>
                            </a:rPr>
                            <a:t>6-31+G(d,p)</a:t>
                          </a:r>
                        </a:p>
                      </a:txBody>
                      <a:tcPr marL="324000" marR="6350" marT="635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0.498 232 909</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0.460 934 644</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149061091"/>
                      </a:ext>
                    </a:extLst>
                  </a:tr>
                  <a:tr h="180000">
                    <a:tc>
                      <a:txBody>
                        <a:bodyPr/>
                        <a:lstStyle/>
                        <a:p>
                          <a:pPr algn="l" fontAlgn="ctr"/>
                          <a:r>
                            <a:rPr lang="en-US" sz="900" b="0" i="0" u="none" strike="noStrike">
                              <a:solidFill>
                                <a:srgbClr val="000000"/>
                              </a:solidFill>
                              <a:effectLst/>
                              <a:latin typeface="游ゴシック" panose="020B0400000000000000" pitchFamily="50" charset="-128"/>
                              <a:ea typeface="游ゴシック" panose="020B0400000000000000" pitchFamily="50" charset="-128"/>
                            </a:rPr>
                            <a:t>6-311G</a:t>
                          </a:r>
                        </a:p>
                      </a:txBody>
                      <a:tcPr marL="324000" marR="6350" marT="635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a:solidFill>
                                <a:srgbClr val="000000"/>
                              </a:solidFill>
                              <a:effectLst/>
                              <a:latin typeface="游ゴシック" panose="020B0400000000000000" pitchFamily="50" charset="-128"/>
                              <a:ea typeface="游ゴシック" panose="020B0400000000000000" pitchFamily="50" charset="-128"/>
                            </a:rPr>
                            <a:t>0.499 809 815</a:t>
                          </a:r>
                        </a:p>
                      </a:txBody>
                      <a:tcPr marL="6350" marR="6350" marT="635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0.025 905 566</a:t>
                          </a:r>
                        </a:p>
                      </a:txBody>
                      <a:tcPr marL="6350" marR="6350" marT="635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450526885"/>
                      </a:ext>
                    </a:extLst>
                  </a:tr>
                  <a:tr h="180000">
                    <a:tc>
                      <a:txBody>
                        <a:bodyPr/>
                        <a:lstStyle/>
                        <a:p>
                          <a:pPr algn="l" fontAlgn="ctr"/>
                          <a:r>
                            <a:rPr lang="en-US" sz="900" b="0" i="0" u="none" strike="noStrike">
                              <a:solidFill>
                                <a:srgbClr val="000000"/>
                              </a:solidFill>
                              <a:effectLst/>
                              <a:latin typeface="游ゴシック" panose="020B0400000000000000" pitchFamily="50" charset="-128"/>
                              <a:ea typeface="游ゴシック" panose="020B0400000000000000" pitchFamily="50" charset="-128"/>
                            </a:rPr>
                            <a:t>6-311G(d)</a:t>
                          </a:r>
                        </a:p>
                      </a:txBody>
                      <a:tcPr marL="32400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a:solidFill>
                                <a:srgbClr val="000000"/>
                              </a:solidFill>
                              <a:effectLst/>
                              <a:latin typeface="游ゴシック" panose="020B0400000000000000" pitchFamily="50" charset="-128"/>
                              <a:ea typeface="游ゴシック" panose="020B0400000000000000" pitchFamily="50" charset="-128"/>
                            </a:rPr>
                            <a:t>0.499 809 815</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0.025 905 566</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914971482"/>
                      </a:ext>
                    </a:extLst>
                  </a:tr>
                  <a:tr h="180000">
                    <a:tc>
                      <a:txBody>
                        <a:bodyPr/>
                        <a:lstStyle/>
                        <a:p>
                          <a:pPr algn="l" fontAlgn="ctr"/>
                          <a:r>
                            <a:rPr lang="en-US" sz="900" b="0" i="0" u="none" strike="noStrike">
                              <a:solidFill>
                                <a:srgbClr val="000000"/>
                              </a:solidFill>
                              <a:effectLst/>
                              <a:latin typeface="游ゴシック" panose="020B0400000000000000" pitchFamily="50" charset="-128"/>
                              <a:ea typeface="游ゴシック" panose="020B0400000000000000" pitchFamily="50" charset="-128"/>
                            </a:rPr>
                            <a:t>6-311G(d,p)</a:t>
                          </a:r>
                        </a:p>
                      </a:txBody>
                      <a:tcPr marL="32400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a:solidFill>
                                <a:srgbClr val="000000"/>
                              </a:solidFill>
                              <a:effectLst/>
                              <a:latin typeface="游ゴシック" panose="020B0400000000000000" pitchFamily="50" charset="-128"/>
                              <a:ea typeface="游ゴシック" panose="020B0400000000000000" pitchFamily="50" charset="-128"/>
                            </a:rPr>
                            <a:t>0.499 809 815</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0.025 905 566</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629493903"/>
                      </a:ext>
                    </a:extLst>
                  </a:tr>
                  <a:tr h="180000">
                    <a:tc>
                      <a:txBody>
                        <a:bodyPr/>
                        <a:lstStyle/>
                        <a:p>
                          <a:pPr algn="l" fontAlgn="ctr"/>
                          <a:r>
                            <a:rPr lang="en-US" sz="900" b="0" i="0" u="none" strike="noStrike">
                              <a:solidFill>
                                <a:srgbClr val="000000"/>
                              </a:solidFill>
                              <a:effectLst/>
                              <a:latin typeface="游ゴシック" panose="020B0400000000000000" pitchFamily="50" charset="-128"/>
                              <a:ea typeface="游ゴシック" panose="020B0400000000000000" pitchFamily="50" charset="-128"/>
                            </a:rPr>
                            <a:t>6-311G(3d2f,3p2d)</a:t>
                          </a:r>
                        </a:p>
                      </a:txBody>
                      <a:tcPr marL="32400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a:solidFill>
                                <a:srgbClr val="000000"/>
                              </a:solidFill>
                              <a:effectLst/>
                              <a:latin typeface="游ゴシック" panose="020B0400000000000000" pitchFamily="50" charset="-128"/>
                              <a:ea typeface="游ゴシック" panose="020B0400000000000000" pitchFamily="50" charset="-128"/>
                            </a:rPr>
                            <a:t>0.499 809 815</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0.025 905 566</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57824839"/>
                      </a:ext>
                    </a:extLst>
                  </a:tr>
                  <a:tr h="180000">
                    <a:tc>
                      <a:txBody>
                        <a:bodyPr/>
                        <a:lstStyle/>
                        <a:p>
                          <a:pPr algn="l" fontAlgn="ctr"/>
                          <a:r>
                            <a:rPr lang="en-US" sz="900" b="0" i="0" u="none" strike="noStrike">
                              <a:solidFill>
                                <a:srgbClr val="000000"/>
                              </a:solidFill>
                              <a:effectLst/>
                              <a:latin typeface="游ゴシック" panose="020B0400000000000000" pitchFamily="50" charset="-128"/>
                              <a:ea typeface="游ゴシック" panose="020B0400000000000000" pitchFamily="50" charset="-128"/>
                            </a:rPr>
                            <a:t>6-311+G</a:t>
                          </a:r>
                        </a:p>
                      </a:txBody>
                      <a:tcPr marL="32400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a:solidFill>
                                <a:srgbClr val="000000"/>
                              </a:solidFill>
                              <a:effectLst/>
                              <a:latin typeface="游ゴシック" panose="020B0400000000000000" pitchFamily="50" charset="-128"/>
                              <a:ea typeface="游ゴシック" panose="020B0400000000000000" pitchFamily="50" charset="-128"/>
                            </a:rPr>
                            <a:t>0.499 809 815</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0.025 905 566</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834564973"/>
                      </a:ext>
                    </a:extLst>
                  </a:tr>
                  <a:tr h="180000">
                    <a:tc>
                      <a:txBody>
                        <a:bodyPr/>
                        <a:lstStyle/>
                        <a:p>
                          <a:pPr algn="l" fontAlgn="ctr"/>
                          <a:r>
                            <a:rPr lang="en-US" sz="900" b="0" i="0" u="none" strike="noStrike">
                              <a:solidFill>
                                <a:srgbClr val="000000"/>
                              </a:solidFill>
                              <a:effectLst/>
                              <a:latin typeface="游ゴシック" panose="020B0400000000000000" pitchFamily="50" charset="-128"/>
                              <a:ea typeface="游ゴシック" panose="020B0400000000000000" pitchFamily="50" charset="-128"/>
                            </a:rPr>
                            <a:t>6-311+G(d)</a:t>
                          </a:r>
                        </a:p>
                      </a:txBody>
                      <a:tcPr marL="32400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0.499 809 815</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0.025 905 566</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897818550"/>
                      </a:ext>
                    </a:extLst>
                  </a:tr>
                  <a:tr h="180000">
                    <a:tc>
                      <a:txBody>
                        <a:bodyPr/>
                        <a:lstStyle/>
                        <a:p>
                          <a:pPr algn="l" fontAlgn="ctr"/>
                          <a:r>
                            <a:rPr lang="en-US" sz="900" b="0" i="0" u="none" strike="noStrike">
                              <a:solidFill>
                                <a:srgbClr val="000000"/>
                              </a:solidFill>
                              <a:effectLst/>
                              <a:latin typeface="游ゴシック" panose="020B0400000000000000" pitchFamily="50" charset="-128"/>
                              <a:ea typeface="游ゴシック" panose="020B0400000000000000" pitchFamily="50" charset="-128"/>
                            </a:rPr>
                            <a:t>6-311+G(d,p)</a:t>
                          </a:r>
                        </a:p>
                      </a:txBody>
                      <a:tcPr marL="32400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a:solidFill>
                                <a:srgbClr val="000000"/>
                              </a:solidFill>
                              <a:effectLst/>
                              <a:latin typeface="游ゴシック" panose="020B0400000000000000" pitchFamily="50" charset="-128"/>
                              <a:ea typeface="游ゴシック" panose="020B0400000000000000" pitchFamily="50" charset="-128"/>
                            </a:rPr>
                            <a:t>0.499 809 815</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0.025 905 566</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558394231"/>
                      </a:ext>
                    </a:extLst>
                  </a:tr>
                  <a:tr h="180000">
                    <a:tc>
                      <a:txBody>
                        <a:bodyPr/>
                        <a:lstStyle/>
                        <a:p>
                          <a:pPr algn="l" fontAlgn="ctr"/>
                          <a:r>
                            <a:rPr lang="en-US" sz="900" b="0" i="0" u="none" strike="noStrike" dirty="0">
                              <a:solidFill>
                                <a:srgbClr val="000000"/>
                              </a:solidFill>
                              <a:effectLst/>
                              <a:latin typeface="游ゴシック" panose="020B0400000000000000" pitchFamily="50" charset="-128"/>
                              <a:ea typeface="游ゴシック" panose="020B0400000000000000" pitchFamily="50" charset="-128"/>
                            </a:rPr>
                            <a:t>6-311+G(3d2f,3p2d)</a:t>
                          </a:r>
                        </a:p>
                      </a:txBody>
                      <a:tcPr marL="324000" marR="6350" marT="635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0.499 809 815</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0.025 905 566</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983559126"/>
                      </a:ext>
                    </a:extLst>
                  </a:tr>
                  <a:tr h="180000">
                    <a:tc>
                      <a:txBody>
                        <a:bodyPr/>
                        <a:lstStyle/>
                        <a:p>
                          <a:pPr algn="l" fontAlgn="ctr"/>
                          <a:r>
                            <a:rPr lang="en-US" sz="900" b="0" i="0" u="none" strike="noStrike">
                              <a:solidFill>
                                <a:srgbClr val="000000"/>
                              </a:solidFill>
                              <a:effectLst/>
                              <a:latin typeface="游ゴシック" panose="020B0400000000000000" pitchFamily="50" charset="-128"/>
                              <a:ea typeface="游ゴシック" panose="020B0400000000000000" pitchFamily="50" charset="-128"/>
                            </a:rPr>
                            <a:t>6-31++G</a:t>
                          </a:r>
                        </a:p>
                      </a:txBody>
                      <a:tcPr marL="324000" marR="6350" marT="635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a:solidFill>
                                <a:srgbClr val="000000"/>
                              </a:solidFill>
                              <a:effectLst/>
                              <a:latin typeface="游ゴシック" panose="020B0400000000000000" pitchFamily="50" charset="-128"/>
                              <a:ea typeface="游ゴシック" panose="020B0400000000000000" pitchFamily="50" charset="-128"/>
                            </a:rPr>
                            <a:t>0.498 801 102</a:t>
                          </a:r>
                        </a:p>
                      </a:txBody>
                      <a:tcPr marL="6350" marR="6350" marT="635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0.116 403 310</a:t>
                          </a:r>
                        </a:p>
                      </a:txBody>
                      <a:tcPr marL="6350" marR="6350" marT="635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967710847"/>
                      </a:ext>
                    </a:extLst>
                  </a:tr>
                  <a:tr h="180000">
                    <a:tc>
                      <a:txBody>
                        <a:bodyPr/>
                        <a:lstStyle/>
                        <a:p>
                          <a:pPr algn="l" fontAlgn="ctr"/>
                          <a:r>
                            <a:rPr lang="en-US" sz="900" b="0" i="0" u="none" strike="noStrike">
                              <a:solidFill>
                                <a:srgbClr val="000000"/>
                              </a:solidFill>
                              <a:effectLst/>
                              <a:latin typeface="游ゴシック" panose="020B0400000000000000" pitchFamily="50" charset="-128"/>
                              <a:ea typeface="游ゴシック" panose="020B0400000000000000" pitchFamily="50" charset="-128"/>
                            </a:rPr>
                            <a:t>6-31++G(d)</a:t>
                          </a:r>
                        </a:p>
                      </a:txBody>
                      <a:tcPr marL="32400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a:solidFill>
                                <a:srgbClr val="000000"/>
                              </a:solidFill>
                              <a:effectLst/>
                              <a:latin typeface="游ゴシック" panose="020B0400000000000000" pitchFamily="50" charset="-128"/>
                              <a:ea typeface="游ゴシック" panose="020B0400000000000000" pitchFamily="50" charset="-128"/>
                            </a:rPr>
                            <a:t>0.498 801 102</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0.116 403 310</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864321395"/>
                      </a:ext>
                    </a:extLst>
                  </a:tr>
                  <a:tr h="180000">
                    <a:tc>
                      <a:txBody>
                        <a:bodyPr/>
                        <a:lstStyle/>
                        <a:p>
                          <a:pPr algn="l" fontAlgn="ctr"/>
                          <a:r>
                            <a:rPr lang="en-US" sz="900" b="0" i="0" u="none" strike="noStrike">
                              <a:solidFill>
                                <a:srgbClr val="000000"/>
                              </a:solidFill>
                              <a:effectLst/>
                              <a:latin typeface="游ゴシック" panose="020B0400000000000000" pitchFamily="50" charset="-128"/>
                              <a:ea typeface="游ゴシック" panose="020B0400000000000000" pitchFamily="50" charset="-128"/>
                            </a:rPr>
                            <a:t>6-31++G(d,p)</a:t>
                          </a:r>
                        </a:p>
                      </a:txBody>
                      <a:tcPr marL="324000" marR="6350" marT="635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a:solidFill>
                                <a:srgbClr val="000000"/>
                              </a:solidFill>
                              <a:effectLst/>
                              <a:latin typeface="游ゴシック" panose="020B0400000000000000" pitchFamily="50" charset="-128"/>
                              <a:ea typeface="游ゴシック" panose="020B0400000000000000" pitchFamily="50" charset="-128"/>
                            </a:rPr>
                            <a:t>0.498 801 102</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0.116 403 310</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1412083"/>
                      </a:ext>
                    </a:extLst>
                  </a:tr>
                  <a:tr h="180000">
                    <a:tc>
                      <a:txBody>
                        <a:bodyPr/>
                        <a:lstStyle/>
                        <a:p>
                          <a:pPr algn="l" fontAlgn="ctr"/>
                          <a:r>
                            <a:rPr lang="en-US" sz="900" b="0" i="0" u="none" strike="noStrike" dirty="0">
                              <a:solidFill>
                                <a:srgbClr val="000000"/>
                              </a:solidFill>
                              <a:effectLst/>
                              <a:latin typeface="游ゴシック" panose="020B0400000000000000" pitchFamily="50" charset="-128"/>
                              <a:ea typeface="游ゴシック" panose="020B0400000000000000" pitchFamily="50" charset="-128"/>
                            </a:rPr>
                            <a:t>6-311++G</a:t>
                          </a:r>
                        </a:p>
                      </a:txBody>
                      <a:tcPr marL="324000" marR="6350" marT="635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a:solidFill>
                                <a:srgbClr val="000000"/>
                              </a:solidFill>
                              <a:effectLst/>
                              <a:latin typeface="游ゴシック" panose="020B0400000000000000" pitchFamily="50" charset="-128"/>
                              <a:ea typeface="游ゴシック" panose="020B0400000000000000" pitchFamily="50" charset="-128"/>
                            </a:rPr>
                            <a:t>0.499 817 916</a:t>
                          </a:r>
                        </a:p>
                      </a:txBody>
                      <a:tcPr marL="6350" marR="6350" marT="635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0.118 768 036</a:t>
                          </a:r>
                        </a:p>
                      </a:txBody>
                      <a:tcPr marL="6350" marR="6350" marT="635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031353405"/>
                      </a:ext>
                    </a:extLst>
                  </a:tr>
                  <a:tr h="180000">
                    <a:tc>
                      <a:txBody>
                        <a:bodyPr/>
                        <a:lstStyle/>
                        <a:p>
                          <a:pPr algn="l" fontAlgn="ctr"/>
                          <a:r>
                            <a:rPr lang="en-US" sz="900" b="0" i="0" u="none" strike="noStrike">
                              <a:solidFill>
                                <a:srgbClr val="000000"/>
                              </a:solidFill>
                              <a:effectLst/>
                              <a:latin typeface="游ゴシック" panose="020B0400000000000000" pitchFamily="50" charset="-128"/>
                              <a:ea typeface="游ゴシック" panose="020B0400000000000000" pitchFamily="50" charset="-128"/>
                            </a:rPr>
                            <a:t>6-311++G(d)</a:t>
                          </a:r>
                        </a:p>
                      </a:txBody>
                      <a:tcPr marL="32400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a:solidFill>
                                <a:srgbClr val="000000"/>
                              </a:solidFill>
                              <a:effectLst/>
                              <a:latin typeface="游ゴシック" panose="020B0400000000000000" pitchFamily="50" charset="-128"/>
                              <a:ea typeface="游ゴシック" panose="020B0400000000000000" pitchFamily="50" charset="-128"/>
                            </a:rPr>
                            <a:t>0.499 817 916</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0.118 768 036</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148300498"/>
                      </a:ext>
                    </a:extLst>
                  </a:tr>
                  <a:tr h="180000">
                    <a:tc>
                      <a:txBody>
                        <a:bodyPr/>
                        <a:lstStyle/>
                        <a:p>
                          <a:pPr algn="l" fontAlgn="ctr"/>
                          <a:r>
                            <a:rPr lang="en-US" sz="900" b="0" i="0" u="none" strike="noStrike">
                              <a:solidFill>
                                <a:srgbClr val="000000"/>
                              </a:solidFill>
                              <a:effectLst/>
                              <a:latin typeface="游ゴシック" panose="020B0400000000000000" pitchFamily="50" charset="-128"/>
                              <a:ea typeface="游ゴシック" panose="020B0400000000000000" pitchFamily="50" charset="-128"/>
                            </a:rPr>
                            <a:t>6-311++G(d,p)</a:t>
                          </a:r>
                        </a:p>
                      </a:txBody>
                      <a:tcPr marL="32400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a:solidFill>
                                <a:srgbClr val="000000"/>
                              </a:solidFill>
                              <a:effectLst/>
                              <a:latin typeface="游ゴシック" panose="020B0400000000000000" pitchFamily="50" charset="-128"/>
                              <a:ea typeface="游ゴシック" panose="020B0400000000000000" pitchFamily="50" charset="-128"/>
                            </a:rPr>
                            <a:t>0.499 817 916</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0.118 768 036</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601395593"/>
                      </a:ext>
                    </a:extLst>
                  </a:tr>
                  <a:tr h="180000">
                    <a:tc>
                      <a:txBody>
                        <a:bodyPr/>
                        <a:lstStyle/>
                        <a:p>
                          <a:pPr algn="l" fontAlgn="ctr"/>
                          <a:r>
                            <a:rPr lang="en-US" sz="900" b="0" i="0" u="none" strike="noStrike" dirty="0">
                              <a:solidFill>
                                <a:srgbClr val="000000"/>
                              </a:solidFill>
                              <a:effectLst/>
                              <a:latin typeface="游ゴシック" panose="020B0400000000000000" pitchFamily="50" charset="-128"/>
                              <a:ea typeface="游ゴシック" panose="020B0400000000000000" pitchFamily="50" charset="-128"/>
                            </a:rPr>
                            <a:t>6-311++G(3d2f,3p2d)</a:t>
                          </a:r>
                        </a:p>
                      </a:txBody>
                      <a:tcPr marL="32400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a:solidFill>
                                <a:srgbClr val="000000"/>
                              </a:solidFill>
                              <a:effectLst/>
                              <a:latin typeface="游ゴシック" panose="020B0400000000000000" pitchFamily="50" charset="-128"/>
                              <a:ea typeface="游ゴシック" panose="020B0400000000000000" pitchFamily="50" charset="-128"/>
                            </a:rPr>
                            <a:t>0.499 817 916</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9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0.118 768 036</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1174149"/>
                      </a:ext>
                    </a:extLst>
                  </a:tr>
                  <a:tr h="180000">
                    <a:tc>
                      <a:txBody>
                        <a:bodyPr/>
                        <a:lstStyle/>
                        <a:p>
                          <a:pPr algn="ctr"/>
                          <a:r>
                            <a:rPr lang="en-US" altLang="ja-JP" sz="900" kern="100" dirty="0">
                              <a:solidFill>
                                <a:schemeClr val="tx1"/>
                              </a:solidFill>
                              <a:effectLst/>
                              <a:latin typeface="+mn-ea"/>
                              <a:ea typeface="+mn-ea"/>
                              <a:cs typeface="Times New Roman" panose="02020603050405020304" pitchFamily="18" charset="0"/>
                            </a:rPr>
                            <a:t>Exact</a:t>
                          </a:r>
                          <a:endParaRPr lang="ja-JP" sz="900" kern="100" dirty="0">
                            <a:solidFill>
                              <a:schemeClr val="tx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altLang="ja-JP" sz="900" b="0" i="0" u="none" strike="noStrike" dirty="0">
                              <a:solidFill>
                                <a:schemeClr val="tx1"/>
                              </a:solidFill>
                              <a:effectLst/>
                              <a:latin typeface="游ゴシック" panose="020B0400000000000000" pitchFamily="50" charset="-128"/>
                              <a:ea typeface="游ゴシック" panose="020B0400000000000000" pitchFamily="50" charset="-128"/>
                            </a:rPr>
                            <a:t>−0.500 000 000</a:t>
                          </a:r>
                        </a:p>
                      </a:txBody>
                      <a:tcPr marL="68580" marR="68580" marT="0" marB="0" anchor="ctr">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900" b="0" i="0" u="none" strike="noStrike" dirty="0">
                              <a:solidFill>
                                <a:schemeClr val="tx1"/>
                              </a:solidFill>
                              <a:effectLst/>
                              <a:latin typeface="游ゴシック" panose="020B0400000000000000" pitchFamily="50" charset="-128"/>
                              <a:ea typeface="游ゴシック" panose="020B0400000000000000" pitchFamily="50" charset="-128"/>
                            </a:rPr>
                            <a:t>−0.125 000 000</a:t>
                          </a:r>
                        </a:p>
                      </a:txBody>
                      <a:tcPr marL="68580" marR="68580" marT="0" marB="0" anchor="ctr">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010743172"/>
                      </a:ext>
                    </a:extLst>
                  </a:tr>
                </a:tbl>
              </a:graphicData>
            </a:graphic>
          </p:graphicFrame>
        </mc:Fallback>
      </mc:AlternateContent>
      <p:sp>
        <p:nvSpPr>
          <p:cNvPr id="2" name="タイトル 1">
            <a:extLst>
              <a:ext uri="{FF2B5EF4-FFF2-40B4-BE49-F238E27FC236}">
                <a16:creationId xmlns:a16="http://schemas.microsoft.com/office/drawing/2014/main" id="{72CDCE4E-C9C1-BE0B-9F23-2A0A8688DC81}"/>
              </a:ext>
            </a:extLst>
          </p:cNvPr>
          <p:cNvSpPr>
            <a:spLocks noGrp="1"/>
          </p:cNvSpPr>
          <p:nvPr>
            <p:ph type="title"/>
          </p:nvPr>
        </p:nvSpPr>
        <p:spPr>
          <a:xfrm>
            <a:off x="0" y="0"/>
            <a:ext cx="9144000" cy="468000"/>
          </a:xfrm>
        </p:spPr>
        <p:txBody>
          <a:bodyPr/>
          <a:lstStyle/>
          <a:p>
            <a:r>
              <a:rPr lang="en-US" altLang="ja-JP" dirty="0"/>
              <a:t>CIS</a:t>
            </a:r>
            <a:r>
              <a:rPr lang="ja-JP" altLang="en-US" dirty="0"/>
              <a:t>法</a:t>
            </a:r>
          </a:p>
        </p:txBody>
      </p:sp>
      <p:sp>
        <p:nvSpPr>
          <p:cNvPr id="4" name="スライド番号プレースホルダー 3">
            <a:extLst>
              <a:ext uri="{FF2B5EF4-FFF2-40B4-BE49-F238E27FC236}">
                <a16:creationId xmlns:a16="http://schemas.microsoft.com/office/drawing/2014/main" id="{70E8CF63-9A55-BA15-EF18-974E4DD1AFE0}"/>
              </a:ext>
            </a:extLst>
          </p:cNvPr>
          <p:cNvSpPr>
            <a:spLocks noGrp="1"/>
          </p:cNvSpPr>
          <p:nvPr>
            <p:ph type="sldNum" sz="quarter" idx="15"/>
          </p:nvPr>
        </p:nvSpPr>
        <p:spPr>
          <a:xfrm>
            <a:off x="8496000" y="0"/>
            <a:ext cx="576000" cy="468000"/>
          </a:xfrm>
        </p:spPr>
        <p:txBody>
          <a:bodyPr/>
          <a:lstStyle/>
          <a:p>
            <a:fld id="{44CC7441-4F6D-4D99-AEAC-28C0433C7008}" type="slidenum">
              <a:rPr lang="ja-JP" altLang="en-US" smtClean="0"/>
              <a:pPr/>
              <a:t>111</a:t>
            </a:fld>
            <a:endParaRPr lang="ja-JP" altLang="en-US"/>
          </a:p>
        </p:txBody>
      </p:sp>
      <p:graphicFrame>
        <p:nvGraphicFramePr>
          <p:cNvPr id="14" name="表 9">
            <a:extLst>
              <a:ext uri="{FF2B5EF4-FFF2-40B4-BE49-F238E27FC236}">
                <a16:creationId xmlns:a16="http://schemas.microsoft.com/office/drawing/2014/main" id="{8310993A-902E-FF63-B6AC-187D7323800A}"/>
              </a:ext>
            </a:extLst>
          </p:cNvPr>
          <p:cNvGraphicFramePr>
            <a:graphicFrameLocks noGrp="1"/>
          </p:cNvGraphicFramePr>
          <p:nvPr>
            <p:ph idx="1"/>
            <p:extLst>
              <p:ext uri="{D42A27DB-BD31-4B8C-83A1-F6EECF244321}">
                <p14:modId xmlns:p14="http://schemas.microsoft.com/office/powerpoint/2010/main" val="3069425799"/>
              </p:ext>
            </p:extLst>
          </p:nvPr>
        </p:nvGraphicFramePr>
        <p:xfrm>
          <a:off x="468313" y="842963"/>
          <a:ext cx="2736000" cy="3831718"/>
        </p:xfrm>
        <a:graphic>
          <a:graphicData uri="http://schemas.openxmlformats.org/drawingml/2006/table">
            <a:tbl>
              <a:tblPr firstRow="1" bandRow="1">
                <a:tableStyleId>{2D5ABB26-0587-4C30-8999-92F81FD0307C}</a:tableStyleId>
              </a:tblPr>
              <a:tblGrid>
                <a:gridCol w="2736000">
                  <a:extLst>
                    <a:ext uri="{9D8B030D-6E8A-4147-A177-3AD203B41FA5}">
                      <a16:colId xmlns:a16="http://schemas.microsoft.com/office/drawing/2014/main" val="839188252"/>
                    </a:ext>
                  </a:extLst>
                </a:gridCol>
              </a:tblGrid>
              <a:tr h="0">
                <a:tc>
                  <a:txBody>
                    <a:bodyPr/>
                    <a:lstStyle/>
                    <a:p>
                      <a:pPr>
                        <a:lnSpc>
                          <a:spcPct val="120000"/>
                        </a:lnSpc>
                      </a:pPr>
                      <a:r>
                        <a:rPr kumimoji="1" lang="en-US" altLang="ja-JP" sz="1300" dirty="0"/>
                        <a:t>CIS</a:t>
                      </a:r>
                      <a:r>
                        <a:rPr kumimoji="1" lang="ja-JP" altLang="en-US" sz="1300" dirty="0"/>
                        <a:t>法では励起状態を計算することができる</a:t>
                      </a:r>
                      <a:r>
                        <a:rPr kumimoji="1" lang="en-US" altLang="ja-JP" sz="1300" dirty="0"/>
                        <a:t>. </a:t>
                      </a:r>
                      <a:r>
                        <a:rPr kumimoji="1" lang="ja-JP" altLang="en-US" sz="1300" dirty="0"/>
                        <a:t>右表は水素原子の例である</a:t>
                      </a:r>
                      <a:r>
                        <a:rPr kumimoji="1" lang="en-US" altLang="ja-JP" sz="1300" dirty="0"/>
                        <a:t>. CIS/6-311++G</a:t>
                      </a:r>
                      <a:r>
                        <a:rPr kumimoji="1" lang="ja-JP" altLang="en-US" sz="1300" dirty="0"/>
                        <a:t>で計算した波長は</a:t>
                      </a:r>
                      <a:r>
                        <a:rPr kumimoji="1" lang="en-US" altLang="ja-JP" sz="1300" dirty="0"/>
                        <a:t>119.57 nm</a:t>
                      </a:r>
                      <a:r>
                        <a:rPr kumimoji="1" lang="ja-JP" altLang="en-US" sz="1300" dirty="0"/>
                        <a:t>であり</a:t>
                      </a:r>
                      <a:r>
                        <a:rPr kumimoji="1" lang="en-US" altLang="ja-JP" sz="1300" dirty="0"/>
                        <a:t>Lyman </a:t>
                      </a:r>
                      <a:r>
                        <a:rPr kumimoji="1" lang="el-GR" altLang="ja-JP" sz="1300" dirty="0"/>
                        <a:t>α</a:t>
                      </a:r>
                      <a:r>
                        <a:rPr kumimoji="1" lang="ja-JP" altLang="en-US" sz="1300" dirty="0"/>
                        <a:t>線の波長</a:t>
                      </a:r>
                      <a:r>
                        <a:rPr kumimoji="1" lang="en-US" altLang="ja-JP" sz="1300" dirty="0"/>
                        <a:t>121.56 nm</a:t>
                      </a:r>
                      <a:r>
                        <a:rPr kumimoji="1" lang="ja-JP" altLang="en-US" sz="1300" dirty="0"/>
                        <a:t>を再現している</a:t>
                      </a:r>
                      <a:r>
                        <a:rPr kumimoji="1" lang="en-US" altLang="ja-JP" sz="1300" dirty="0"/>
                        <a:t>. </a:t>
                      </a:r>
                      <a:r>
                        <a:rPr kumimoji="1" lang="ja-JP" altLang="en-US" sz="1300" dirty="0"/>
                        <a:t>なお</a:t>
                      </a:r>
                      <a:r>
                        <a:rPr kumimoji="1" lang="en-US" altLang="ja-JP" sz="1300" dirty="0"/>
                        <a:t>, </a:t>
                      </a:r>
                      <a:r>
                        <a:rPr kumimoji="1" lang="ja-JP" altLang="en-US" sz="1300" dirty="0"/>
                        <a:t>水素原子では</a:t>
                      </a:r>
                      <a:r>
                        <a:rPr kumimoji="1" lang="en-US" altLang="ja-JP" sz="1300" dirty="0"/>
                        <a:t>++</a:t>
                      </a:r>
                      <a:r>
                        <a:rPr kumimoji="1" lang="ja-JP" altLang="en-US" sz="1300" dirty="0"/>
                        <a:t>を加えないと励起状態のエネルギーが全く記述できない</a:t>
                      </a:r>
                      <a:r>
                        <a:rPr kumimoji="1" lang="en-US" altLang="ja-JP" sz="1300" dirty="0"/>
                        <a:t>.</a:t>
                      </a:r>
                    </a:p>
                  </a:txBody>
                  <a:tcPr marL="0" marR="0" anchor="ctr">
                    <a:lnL>
                      <a:noFill/>
                    </a:lnL>
                    <a:lnR>
                      <a:noFill/>
                    </a:lnR>
                    <a:lnT>
                      <a:noFill/>
                    </a:lnT>
                    <a:lnB w="190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68920188"/>
                  </a:ext>
                </a:extLst>
              </a:tr>
              <a:tr h="36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1" dirty="0">
                          <a:solidFill>
                            <a:schemeClr val="tx2"/>
                          </a:solidFill>
                        </a:rPr>
                        <a:t>examples/Lyman/CIS/6-311++</a:t>
                      </a:r>
                      <a:r>
                        <a:rPr kumimoji="1" lang="en-US" altLang="ja-JP" sz="1200" b="1" dirty="0" err="1">
                          <a:solidFill>
                            <a:schemeClr val="tx2"/>
                          </a:solidFill>
                        </a:rPr>
                        <a:t>G.gjf</a:t>
                      </a:r>
                      <a:endParaRPr kumimoji="1" lang="ja-JP" altLang="en-US" sz="1200" b="1" dirty="0">
                        <a:solidFill>
                          <a:schemeClr val="tx2"/>
                        </a:solidFill>
                      </a:endParaRPr>
                    </a:p>
                  </a:txBody>
                  <a:tcPr marL="0" marR="0" anchor="ctr">
                    <a:lnT w="19050" cap="flat" cmpd="sng" algn="ctr">
                      <a:noFill/>
                      <a:prstDash val="solid"/>
                      <a:round/>
                      <a:headEnd type="none" w="med" len="med"/>
                      <a:tailEnd type="none" w="med" len="med"/>
                    </a:lnT>
                    <a:lnB w="19050" cap="flat" cmpd="sng" algn="ctr">
                      <a:noFill/>
                      <a:prstDash val="solid"/>
                      <a:round/>
                      <a:headEnd type="none" w="med" len="med"/>
                      <a:tailEnd type="none" w="med" len="med"/>
                    </a:lnB>
                  </a:tcPr>
                </a:tc>
                <a:extLst>
                  <a:ext uri="{0D108BD9-81ED-4DB2-BD59-A6C34878D82A}">
                    <a16:rowId xmlns:a16="http://schemas.microsoft.com/office/drawing/2014/main" val="3754934696"/>
                  </a:ext>
                </a:extLst>
              </a:tr>
              <a:tr h="1404000">
                <a:tc>
                  <a:txBody>
                    <a:bodyPr/>
                    <a:lstStyle/>
                    <a:p>
                      <a:r>
                        <a:rPr kumimoji="1" lang="pl-PL" altLang="ja-JP" sz="1300" dirty="0">
                          <a:solidFill>
                            <a:srgbClr val="D4D4D4"/>
                          </a:solidFill>
                          <a:latin typeface="Consolas" panose="020B0609020204030204" pitchFamily="49" charset="0"/>
                        </a:rPr>
                        <a:t># CIS/6-311++G</a:t>
                      </a:r>
                    </a:p>
                    <a:p>
                      <a:endParaRPr kumimoji="1" lang="pl-PL" altLang="ja-JP" sz="1300" dirty="0">
                        <a:solidFill>
                          <a:srgbClr val="D4D4D4"/>
                        </a:solidFill>
                        <a:latin typeface="Consolas" panose="020B0609020204030204" pitchFamily="49" charset="0"/>
                      </a:endParaRPr>
                    </a:p>
                    <a:p>
                      <a:r>
                        <a:rPr kumimoji="1" lang="pl-PL" altLang="ja-JP" sz="1300" dirty="0">
                          <a:solidFill>
                            <a:srgbClr val="D4D4D4"/>
                          </a:solidFill>
                          <a:latin typeface="Consolas" panose="020B0609020204030204" pitchFamily="49" charset="0"/>
                        </a:rPr>
                        <a:t>Lyman series</a:t>
                      </a:r>
                    </a:p>
                    <a:p>
                      <a:endParaRPr kumimoji="1" lang="pl-PL" altLang="ja-JP" sz="1300" dirty="0">
                        <a:solidFill>
                          <a:srgbClr val="D4D4D4"/>
                        </a:solidFill>
                        <a:latin typeface="Consolas" panose="020B0609020204030204" pitchFamily="49" charset="0"/>
                      </a:endParaRPr>
                    </a:p>
                    <a:p>
                      <a:r>
                        <a:rPr kumimoji="1" lang="pl-PL" altLang="ja-JP" sz="1300" dirty="0">
                          <a:solidFill>
                            <a:srgbClr val="D4D4D4"/>
                          </a:solidFill>
                          <a:latin typeface="Consolas" panose="020B0609020204030204" pitchFamily="49" charset="0"/>
                        </a:rPr>
                        <a:t>0  2</a:t>
                      </a:r>
                    </a:p>
                    <a:p>
                      <a:r>
                        <a:rPr kumimoji="1" lang="pl-PL" altLang="ja-JP" sz="1300" dirty="0">
                          <a:solidFill>
                            <a:srgbClr val="D4D4D4"/>
                          </a:solidFill>
                          <a:latin typeface="Consolas" panose="020B0609020204030204" pitchFamily="49" charset="0"/>
                        </a:rPr>
                        <a:t>H  0.0  0.0  0.0</a:t>
                      </a:r>
                    </a:p>
                    <a:p>
                      <a:endParaRPr kumimoji="1" lang="pl-PL" altLang="ja-JP" sz="1300" dirty="0">
                        <a:solidFill>
                          <a:srgbClr val="D4D4D4"/>
                        </a:solidFill>
                        <a:latin typeface="Consolas" panose="020B0609020204030204" pitchFamily="49" charset="0"/>
                      </a:endParaRPr>
                    </a:p>
                    <a:p>
                      <a:endParaRPr kumimoji="1" lang="pl-PL" altLang="ja-JP" sz="1300" dirty="0">
                        <a:solidFill>
                          <a:srgbClr val="D4D4D4"/>
                        </a:solidFill>
                        <a:latin typeface="Consolas" panose="020B0609020204030204" pitchFamily="49" charset="0"/>
                      </a:endParaRPr>
                    </a:p>
                  </a:txBody>
                  <a:tcPr marT="72000" marB="7200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24292E"/>
                    </a:solidFill>
                  </a:tcPr>
                </a:tc>
                <a:extLst>
                  <a:ext uri="{0D108BD9-81ED-4DB2-BD59-A6C34878D82A}">
                    <a16:rowId xmlns:a16="http://schemas.microsoft.com/office/drawing/2014/main" val="2934622672"/>
                  </a:ext>
                </a:extLst>
              </a:tr>
            </a:tbl>
          </a:graphicData>
        </a:graphic>
      </p:graphicFrame>
    </p:spTree>
    <p:extLst>
      <p:ext uri="{BB962C8B-B14F-4D97-AF65-F5344CB8AC3E}">
        <p14:creationId xmlns:p14="http://schemas.microsoft.com/office/powerpoint/2010/main" val="437117465"/>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81C247-97AB-F6BD-1C88-3592A3AA1D21}"/>
            </a:ext>
          </a:extLst>
        </p:cNvPr>
        <p:cNvGrpSpPr/>
        <p:nvPr/>
      </p:nvGrpSpPr>
      <p:grpSpPr>
        <a:xfrm>
          <a:off x="0" y="0"/>
          <a:ext cx="0" cy="0"/>
          <a:chOff x="0" y="0"/>
          <a:chExt cx="0" cy="0"/>
        </a:xfrm>
      </p:grpSpPr>
      <p:pic>
        <p:nvPicPr>
          <p:cNvPr id="39" name="コンテンツ プレースホルダー 38">
            <a:extLst>
              <a:ext uri="{FF2B5EF4-FFF2-40B4-BE49-F238E27FC236}">
                <a16:creationId xmlns:a16="http://schemas.microsoft.com/office/drawing/2014/main" id="{6A365307-6BFC-B765-12DA-FF400D9C4E8C}"/>
              </a:ext>
            </a:extLst>
          </p:cNvPr>
          <p:cNvPicPr>
            <a:picLocks noGrp="1" noChangeAspect="1"/>
          </p:cNvPicPr>
          <p:nvPr>
            <p:ph idx="18"/>
          </p:nvPr>
        </p:nvPicPr>
        <p:blipFill>
          <a:blip r:embed="rId2"/>
          <a:stretch>
            <a:fillRect/>
          </a:stretch>
        </p:blipFill>
        <p:spPr>
          <a:xfrm>
            <a:off x="5940425" y="2997362"/>
            <a:ext cx="2735263" cy="1439612"/>
          </a:xfrm>
        </p:spPr>
      </p:pic>
      <p:pic>
        <p:nvPicPr>
          <p:cNvPr id="33" name="コンテンツ プレースホルダー 21" descr="グラフィカル ユーザー インターフェイス, テキスト, アプリケーション, メール&#10;&#10;自動的に生成された説明">
            <a:extLst>
              <a:ext uri="{FF2B5EF4-FFF2-40B4-BE49-F238E27FC236}">
                <a16:creationId xmlns:a16="http://schemas.microsoft.com/office/drawing/2014/main" id="{7D9A09F1-95D8-0FCC-2421-8472F3462630}"/>
              </a:ext>
            </a:extLst>
          </p:cNvPr>
          <p:cNvPicPr>
            <a:picLocks noGrp="1" noChangeAspect="1"/>
          </p:cNvPicPr>
          <p:nvPr>
            <p:ph idx="16"/>
          </p:nvPr>
        </p:nvPicPr>
        <p:blipFill>
          <a:blip r:embed="rId3"/>
          <a:stretch>
            <a:fillRect/>
          </a:stretch>
        </p:blipFill>
        <p:spPr>
          <a:xfrm>
            <a:off x="700368" y="2852774"/>
            <a:ext cx="2271152" cy="1728788"/>
          </a:xfrm>
        </p:spPr>
      </p:pic>
      <p:pic>
        <p:nvPicPr>
          <p:cNvPr id="37" name="コンテンツ プレースホルダー 8" descr="グラフ, バブル チャート&#10;&#10;自動的に生成された説明">
            <a:extLst>
              <a:ext uri="{FF2B5EF4-FFF2-40B4-BE49-F238E27FC236}">
                <a16:creationId xmlns:a16="http://schemas.microsoft.com/office/drawing/2014/main" id="{AD55DD4F-1C48-5366-AC11-6E1250057B5E}"/>
              </a:ext>
            </a:extLst>
          </p:cNvPr>
          <p:cNvPicPr>
            <a:picLocks noGrp="1" noChangeAspect="1"/>
          </p:cNvPicPr>
          <p:nvPr>
            <p:ph idx="17"/>
          </p:nvPr>
        </p:nvPicPr>
        <p:blipFill>
          <a:blip r:embed="rId4"/>
          <a:stretch>
            <a:fillRect/>
          </a:stretch>
        </p:blipFill>
        <p:spPr>
          <a:xfrm>
            <a:off x="3306910" y="2852774"/>
            <a:ext cx="2530179" cy="1728788"/>
          </a:xfrm>
        </p:spPr>
      </p:pic>
      <p:pic>
        <p:nvPicPr>
          <p:cNvPr id="17" name="コンテンツ プレースホルダー 15">
            <a:extLst>
              <a:ext uri="{FF2B5EF4-FFF2-40B4-BE49-F238E27FC236}">
                <a16:creationId xmlns:a16="http://schemas.microsoft.com/office/drawing/2014/main" id="{87165234-8192-B4A5-AE8B-A1549427D632}"/>
              </a:ext>
            </a:extLst>
          </p:cNvPr>
          <p:cNvPicPr>
            <a:picLocks noGrp="1" noChangeAspect="1"/>
          </p:cNvPicPr>
          <p:nvPr>
            <p:ph idx="1"/>
          </p:nvPr>
        </p:nvPicPr>
        <p:blipFill>
          <a:blip r:embed="rId5"/>
          <a:stretch>
            <a:fillRect/>
          </a:stretch>
        </p:blipFill>
        <p:spPr>
          <a:xfrm>
            <a:off x="468313" y="849745"/>
            <a:ext cx="2735262" cy="1715223"/>
          </a:xfrm>
        </p:spPr>
      </p:pic>
      <p:pic>
        <p:nvPicPr>
          <p:cNvPr id="36" name="コンテンツ プレースホルダー 17">
            <a:extLst>
              <a:ext uri="{FF2B5EF4-FFF2-40B4-BE49-F238E27FC236}">
                <a16:creationId xmlns:a16="http://schemas.microsoft.com/office/drawing/2014/main" id="{4827116C-12B7-3008-F834-98DC52EE7FD1}"/>
              </a:ext>
            </a:extLst>
          </p:cNvPr>
          <p:cNvPicPr>
            <a:picLocks noGrp="1" noChangeAspect="1"/>
          </p:cNvPicPr>
          <p:nvPr>
            <p:ph idx="14"/>
          </p:nvPr>
        </p:nvPicPr>
        <p:blipFill>
          <a:blip r:embed="rId6"/>
          <a:stretch>
            <a:fillRect/>
          </a:stretch>
        </p:blipFill>
        <p:spPr>
          <a:xfrm>
            <a:off x="3306911" y="842963"/>
            <a:ext cx="2530178" cy="1728787"/>
          </a:xfrm>
        </p:spPr>
      </p:pic>
      <p:sp>
        <p:nvSpPr>
          <p:cNvPr id="6" name="タイトル 5">
            <a:extLst>
              <a:ext uri="{FF2B5EF4-FFF2-40B4-BE49-F238E27FC236}">
                <a16:creationId xmlns:a16="http://schemas.microsoft.com/office/drawing/2014/main" id="{CCAF4949-65F4-2268-66EF-6D2ED801EFFC}"/>
              </a:ext>
            </a:extLst>
          </p:cNvPr>
          <p:cNvSpPr>
            <a:spLocks noGrp="1"/>
          </p:cNvSpPr>
          <p:nvPr>
            <p:ph type="title"/>
          </p:nvPr>
        </p:nvSpPr>
        <p:spPr/>
        <p:txBody>
          <a:bodyPr/>
          <a:lstStyle/>
          <a:p>
            <a:r>
              <a:rPr kumimoji="1" lang="ja-JP" altLang="en-US" dirty="0"/>
              <a:t>演習：</a:t>
            </a:r>
            <a:r>
              <a:rPr kumimoji="1" lang="en-US" altLang="ja-JP" dirty="0"/>
              <a:t>UV-Vis</a:t>
            </a:r>
            <a:r>
              <a:rPr kumimoji="1" lang="ja-JP" altLang="en-US" dirty="0"/>
              <a:t>スペクトル</a:t>
            </a:r>
          </a:p>
        </p:txBody>
      </p:sp>
      <p:sp>
        <p:nvSpPr>
          <p:cNvPr id="7" name="スライド番号プレースホルダー 6">
            <a:extLst>
              <a:ext uri="{FF2B5EF4-FFF2-40B4-BE49-F238E27FC236}">
                <a16:creationId xmlns:a16="http://schemas.microsoft.com/office/drawing/2014/main" id="{97637495-C0D4-2D8F-3E8E-5FA75E2E6AA2}"/>
              </a:ext>
            </a:extLst>
          </p:cNvPr>
          <p:cNvSpPr>
            <a:spLocks noGrp="1"/>
          </p:cNvSpPr>
          <p:nvPr>
            <p:ph type="sldNum" sz="quarter" idx="12"/>
          </p:nvPr>
        </p:nvSpPr>
        <p:spPr/>
        <p:txBody>
          <a:bodyPr/>
          <a:lstStyle/>
          <a:p>
            <a:fld id="{44CC7441-4F6D-4D99-AEAC-28C0433C7008}" type="slidenum">
              <a:rPr kumimoji="1" lang="ja-JP" altLang="en-US" smtClean="0"/>
              <a:pPr/>
              <a:t>112</a:t>
            </a:fld>
            <a:endParaRPr kumimoji="1" lang="ja-JP" altLang="en-US" dirty="0"/>
          </a:p>
        </p:txBody>
      </p:sp>
      <p:sp>
        <p:nvSpPr>
          <p:cNvPr id="8" name="テキスト プレースホルダー 7">
            <a:extLst>
              <a:ext uri="{FF2B5EF4-FFF2-40B4-BE49-F238E27FC236}">
                <a16:creationId xmlns:a16="http://schemas.microsoft.com/office/drawing/2014/main" id="{C0ABD82F-E1C7-9015-D620-C88B4ECAFC9D}"/>
              </a:ext>
            </a:extLst>
          </p:cNvPr>
          <p:cNvSpPr>
            <a:spLocks noGrp="1"/>
          </p:cNvSpPr>
          <p:nvPr>
            <p:ph type="body" sz="quarter" idx="13"/>
          </p:nvPr>
        </p:nvSpPr>
        <p:spPr/>
        <p:txBody>
          <a:bodyPr/>
          <a:lstStyle/>
          <a:p>
            <a:r>
              <a:rPr lang="en-US" altLang="zh-CN" dirty="0"/>
              <a:t>[1] https://physics.nist.gov/PhysRefData/Handbook/Tables/lithiumtable2.htm</a:t>
            </a:r>
          </a:p>
        </p:txBody>
      </p:sp>
      <p:pic>
        <p:nvPicPr>
          <p:cNvPr id="20" name="コンテンツ プレースホルダー 19">
            <a:extLst>
              <a:ext uri="{FF2B5EF4-FFF2-40B4-BE49-F238E27FC236}">
                <a16:creationId xmlns:a16="http://schemas.microsoft.com/office/drawing/2014/main" id="{0E690436-EEAE-A410-9465-13987E947368}"/>
              </a:ext>
            </a:extLst>
          </p:cNvPr>
          <p:cNvPicPr>
            <a:picLocks noGrp="1" noChangeAspect="1"/>
          </p:cNvPicPr>
          <p:nvPr>
            <p:ph idx="15"/>
          </p:nvPr>
        </p:nvPicPr>
        <p:blipFill>
          <a:blip r:embed="rId7"/>
          <a:stretch>
            <a:fillRect/>
          </a:stretch>
        </p:blipFill>
        <p:spPr>
          <a:xfrm>
            <a:off x="6172481" y="842963"/>
            <a:ext cx="2271151" cy="1728787"/>
          </a:xfrm>
        </p:spPr>
      </p:pic>
      <p:pic>
        <p:nvPicPr>
          <p:cNvPr id="23" name="グラフィックス 22" descr="カーソル 単色塗りつぶし">
            <a:extLst>
              <a:ext uri="{FF2B5EF4-FFF2-40B4-BE49-F238E27FC236}">
                <a16:creationId xmlns:a16="http://schemas.microsoft.com/office/drawing/2014/main" id="{6F6012BE-B8BE-4DA8-FC2E-411325AB2B7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42061" y="2124895"/>
            <a:ext cx="415274" cy="415274"/>
          </a:xfrm>
          <a:prstGeom prst="rect">
            <a:avLst/>
          </a:prstGeom>
        </p:spPr>
      </p:pic>
      <p:pic>
        <p:nvPicPr>
          <p:cNvPr id="24" name="グラフィックス 23" descr="カーソル 単色塗りつぶし">
            <a:extLst>
              <a:ext uri="{FF2B5EF4-FFF2-40B4-BE49-F238E27FC236}">
                <a16:creationId xmlns:a16="http://schemas.microsoft.com/office/drawing/2014/main" id="{8911C5D6-6C03-74A4-B6B0-7B4CFF638C9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884554" y="1167240"/>
            <a:ext cx="415274" cy="415274"/>
          </a:xfrm>
          <a:prstGeom prst="rect">
            <a:avLst/>
          </a:prstGeom>
        </p:spPr>
      </p:pic>
      <p:pic>
        <p:nvPicPr>
          <p:cNvPr id="25" name="グラフィックス 24" descr="カーソル 単色塗りつぶし">
            <a:extLst>
              <a:ext uri="{FF2B5EF4-FFF2-40B4-BE49-F238E27FC236}">
                <a16:creationId xmlns:a16="http://schemas.microsoft.com/office/drawing/2014/main" id="{F9A4C0AE-DECB-02CE-3462-11BB3F8D5FE3}"/>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58440" y="1533595"/>
            <a:ext cx="415274" cy="415274"/>
          </a:xfrm>
          <a:prstGeom prst="rect">
            <a:avLst/>
          </a:prstGeom>
        </p:spPr>
      </p:pic>
      <p:pic>
        <p:nvPicPr>
          <p:cNvPr id="26" name="グラフィックス 25" descr="カーソル 単色塗りつぶし">
            <a:extLst>
              <a:ext uri="{FF2B5EF4-FFF2-40B4-BE49-F238E27FC236}">
                <a16:creationId xmlns:a16="http://schemas.microsoft.com/office/drawing/2014/main" id="{3D71FD5B-A117-232A-8CF5-68CA728FB14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683672" y="1312237"/>
            <a:ext cx="415274" cy="415274"/>
          </a:xfrm>
          <a:prstGeom prst="rect">
            <a:avLst/>
          </a:prstGeom>
        </p:spPr>
      </p:pic>
      <p:pic>
        <p:nvPicPr>
          <p:cNvPr id="27" name="グラフィックス 26" descr="カーソル 単色塗りつぶし">
            <a:extLst>
              <a:ext uri="{FF2B5EF4-FFF2-40B4-BE49-F238E27FC236}">
                <a16:creationId xmlns:a16="http://schemas.microsoft.com/office/drawing/2014/main" id="{469F2CAC-6C94-DF82-A4BB-728D1B870756}"/>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226378" y="1685419"/>
            <a:ext cx="415274" cy="415274"/>
          </a:xfrm>
          <a:prstGeom prst="rect">
            <a:avLst/>
          </a:prstGeom>
        </p:spPr>
      </p:pic>
      <p:pic>
        <p:nvPicPr>
          <p:cNvPr id="28" name="グラフィックス 27" descr="カーソル 単色塗りつぶし">
            <a:extLst>
              <a:ext uri="{FF2B5EF4-FFF2-40B4-BE49-F238E27FC236}">
                <a16:creationId xmlns:a16="http://schemas.microsoft.com/office/drawing/2014/main" id="{B08A9E1F-AAF0-04AF-A617-5A340E247D0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08994" y="3188680"/>
            <a:ext cx="415274" cy="415274"/>
          </a:xfrm>
          <a:prstGeom prst="rect">
            <a:avLst/>
          </a:prstGeom>
        </p:spPr>
      </p:pic>
      <p:pic>
        <p:nvPicPr>
          <p:cNvPr id="29" name="グラフィックス 28" descr="カーソル 単色塗りつぶし">
            <a:extLst>
              <a:ext uri="{FF2B5EF4-FFF2-40B4-BE49-F238E27FC236}">
                <a16:creationId xmlns:a16="http://schemas.microsoft.com/office/drawing/2014/main" id="{89D2301D-2070-27C5-F31B-DC1E68EC177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158634" y="1324467"/>
            <a:ext cx="415274" cy="415274"/>
          </a:xfrm>
          <a:prstGeom prst="rect">
            <a:avLst/>
          </a:prstGeom>
        </p:spPr>
      </p:pic>
      <p:pic>
        <p:nvPicPr>
          <p:cNvPr id="30" name="グラフィックス 29" descr="カーソル 単色塗りつぶし">
            <a:extLst>
              <a:ext uri="{FF2B5EF4-FFF2-40B4-BE49-F238E27FC236}">
                <a16:creationId xmlns:a16="http://schemas.microsoft.com/office/drawing/2014/main" id="{C28BCDFE-CBB4-A07E-54E7-6BA1D103D70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531576" y="1258265"/>
            <a:ext cx="415274" cy="415274"/>
          </a:xfrm>
          <a:prstGeom prst="rect">
            <a:avLst/>
          </a:prstGeom>
        </p:spPr>
      </p:pic>
      <p:pic>
        <p:nvPicPr>
          <p:cNvPr id="31" name="グラフィックス 30" descr="カーソル 単色塗りつぶし">
            <a:extLst>
              <a:ext uri="{FF2B5EF4-FFF2-40B4-BE49-F238E27FC236}">
                <a16:creationId xmlns:a16="http://schemas.microsoft.com/office/drawing/2014/main" id="{1F147BCF-2C5B-B713-2A58-E9D250772B8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510908" y="1324467"/>
            <a:ext cx="415274" cy="415274"/>
          </a:xfrm>
          <a:prstGeom prst="rect">
            <a:avLst/>
          </a:prstGeom>
        </p:spPr>
      </p:pic>
      <p:sp>
        <p:nvSpPr>
          <p:cNvPr id="32" name="テキスト ボックス 31">
            <a:extLst>
              <a:ext uri="{FF2B5EF4-FFF2-40B4-BE49-F238E27FC236}">
                <a16:creationId xmlns:a16="http://schemas.microsoft.com/office/drawing/2014/main" id="{A41DEA45-5B70-CB92-7CFC-8B6D20A62006}"/>
              </a:ext>
            </a:extLst>
          </p:cNvPr>
          <p:cNvSpPr txBox="1"/>
          <p:nvPr/>
        </p:nvSpPr>
        <p:spPr>
          <a:xfrm>
            <a:off x="641328" y="3549407"/>
            <a:ext cx="2624165" cy="492443"/>
          </a:xfrm>
          <a:prstGeom prst="rect">
            <a:avLst/>
          </a:prstGeom>
          <a:noFill/>
        </p:spPr>
        <p:txBody>
          <a:bodyPr wrap="square">
            <a:spAutoFit/>
          </a:bodyPr>
          <a:lstStyle/>
          <a:p>
            <a:r>
              <a:rPr kumimoji="1" lang="ja-JP" altLang="en-US" sz="1300" b="1" dirty="0">
                <a:solidFill>
                  <a:schemeClr val="accent4"/>
                </a:solidFill>
              </a:rPr>
              <a:t>単原子の場合は</a:t>
            </a:r>
            <a:r>
              <a:rPr kumimoji="1" lang="en-US" altLang="ja-JP" sz="1300" b="1" dirty="0">
                <a:solidFill>
                  <a:schemeClr val="accent4"/>
                </a:solidFill>
              </a:rPr>
              <a:t>Energy</a:t>
            </a:r>
          </a:p>
          <a:p>
            <a:r>
              <a:rPr kumimoji="1" lang="en-US" altLang="ja-JP" sz="1300" b="1" dirty="0">
                <a:solidFill>
                  <a:schemeClr val="accent4"/>
                </a:solidFill>
              </a:rPr>
              <a:t>2</a:t>
            </a:r>
            <a:r>
              <a:rPr kumimoji="1" lang="ja-JP" altLang="en-US" sz="1300" b="1" dirty="0">
                <a:solidFill>
                  <a:schemeClr val="accent4"/>
                </a:solidFill>
              </a:rPr>
              <a:t>原子以上の場合は</a:t>
            </a:r>
            <a:r>
              <a:rPr kumimoji="1" lang="en-US" altLang="ja-JP" sz="1300" b="1" dirty="0" err="1">
                <a:solidFill>
                  <a:schemeClr val="accent4"/>
                </a:solidFill>
              </a:rPr>
              <a:t>Opt+Freq</a:t>
            </a:r>
            <a:endParaRPr kumimoji="1" lang="ja-JP" altLang="en-US" sz="1300" b="1" dirty="0">
              <a:solidFill>
                <a:schemeClr val="accent4"/>
              </a:solidFill>
            </a:endParaRPr>
          </a:p>
        </p:txBody>
      </p:sp>
      <p:sp>
        <p:nvSpPr>
          <p:cNvPr id="40" name="テキスト ボックス 39">
            <a:extLst>
              <a:ext uri="{FF2B5EF4-FFF2-40B4-BE49-F238E27FC236}">
                <a16:creationId xmlns:a16="http://schemas.microsoft.com/office/drawing/2014/main" id="{80C3F7DF-740E-1221-78D7-0CEDC5F13860}"/>
              </a:ext>
            </a:extLst>
          </p:cNvPr>
          <p:cNvSpPr txBox="1"/>
          <p:nvPr/>
        </p:nvSpPr>
        <p:spPr>
          <a:xfrm>
            <a:off x="6172479" y="1832612"/>
            <a:ext cx="2271153" cy="292388"/>
          </a:xfrm>
          <a:prstGeom prst="rect">
            <a:avLst/>
          </a:prstGeom>
          <a:noFill/>
        </p:spPr>
        <p:txBody>
          <a:bodyPr wrap="square">
            <a:spAutoFit/>
          </a:bodyPr>
          <a:lstStyle/>
          <a:p>
            <a:r>
              <a:rPr kumimoji="1" lang="en-US" altLang="ja-JP" sz="1300" b="1" dirty="0">
                <a:solidFill>
                  <a:schemeClr val="accent4"/>
                </a:solidFill>
              </a:rPr>
              <a:t>CIS/6-311G(3d2f,3p2d)</a:t>
            </a:r>
            <a:endParaRPr kumimoji="1" lang="ja-JP" altLang="en-US" sz="1300" b="1" dirty="0">
              <a:solidFill>
                <a:schemeClr val="accent4"/>
              </a:solidFill>
            </a:endParaRPr>
          </a:p>
        </p:txBody>
      </p:sp>
      <p:pic>
        <p:nvPicPr>
          <p:cNvPr id="41" name="グラフィックス 40" descr="カーソル 単色塗りつぶし">
            <a:extLst>
              <a:ext uri="{FF2B5EF4-FFF2-40B4-BE49-F238E27FC236}">
                <a16:creationId xmlns:a16="http://schemas.microsoft.com/office/drawing/2014/main" id="{5DC7936D-00FA-1CF3-7505-5421DB8ADF5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977257" y="4063282"/>
            <a:ext cx="415274" cy="415274"/>
          </a:xfrm>
          <a:prstGeom prst="rect">
            <a:avLst/>
          </a:prstGeom>
        </p:spPr>
      </p:pic>
      <p:sp>
        <p:nvSpPr>
          <p:cNvPr id="42" name="テキスト ボックス 41">
            <a:extLst>
              <a:ext uri="{FF2B5EF4-FFF2-40B4-BE49-F238E27FC236}">
                <a16:creationId xmlns:a16="http://schemas.microsoft.com/office/drawing/2014/main" id="{35FAAC3B-CDF4-C53C-2D48-C1D43F486EBB}"/>
              </a:ext>
            </a:extLst>
          </p:cNvPr>
          <p:cNvSpPr txBox="1"/>
          <p:nvPr/>
        </p:nvSpPr>
        <p:spPr>
          <a:xfrm>
            <a:off x="4160089" y="1082489"/>
            <a:ext cx="1031219" cy="292388"/>
          </a:xfrm>
          <a:prstGeom prst="rect">
            <a:avLst/>
          </a:prstGeom>
          <a:noFill/>
        </p:spPr>
        <p:txBody>
          <a:bodyPr wrap="square">
            <a:spAutoFit/>
          </a:bodyPr>
          <a:lstStyle/>
          <a:p>
            <a:r>
              <a:rPr kumimoji="1" lang="ja-JP" altLang="en-US" sz="1300" b="1" dirty="0">
                <a:solidFill>
                  <a:schemeClr val="accent4"/>
                </a:solidFill>
              </a:rPr>
              <a:t>右クリック</a:t>
            </a:r>
          </a:p>
        </p:txBody>
      </p:sp>
      <p:sp>
        <p:nvSpPr>
          <p:cNvPr id="43" name="テキスト ボックス 42">
            <a:extLst>
              <a:ext uri="{FF2B5EF4-FFF2-40B4-BE49-F238E27FC236}">
                <a16:creationId xmlns:a16="http://schemas.microsoft.com/office/drawing/2014/main" id="{0E9C3E44-2B22-7EC2-82C3-A2B1BE9D585E}"/>
              </a:ext>
            </a:extLst>
          </p:cNvPr>
          <p:cNvSpPr txBox="1"/>
          <p:nvPr/>
        </p:nvSpPr>
        <p:spPr>
          <a:xfrm>
            <a:off x="3265493" y="2711950"/>
            <a:ext cx="1031219" cy="292388"/>
          </a:xfrm>
          <a:prstGeom prst="rect">
            <a:avLst/>
          </a:prstGeom>
          <a:noFill/>
        </p:spPr>
        <p:txBody>
          <a:bodyPr wrap="square">
            <a:spAutoFit/>
          </a:bodyPr>
          <a:lstStyle/>
          <a:p>
            <a:r>
              <a:rPr kumimoji="1" lang="ja-JP" altLang="en-US" sz="1300" b="1" dirty="0">
                <a:solidFill>
                  <a:schemeClr val="accent4"/>
                </a:solidFill>
              </a:rPr>
              <a:t>右クリック</a:t>
            </a:r>
          </a:p>
        </p:txBody>
      </p:sp>
      <p:sp>
        <p:nvSpPr>
          <p:cNvPr id="44" name="テキスト ボックス 43">
            <a:extLst>
              <a:ext uri="{FF2B5EF4-FFF2-40B4-BE49-F238E27FC236}">
                <a16:creationId xmlns:a16="http://schemas.microsoft.com/office/drawing/2014/main" id="{70C3FBA8-59AA-B1B4-B9EC-39F9A12A7567}"/>
              </a:ext>
            </a:extLst>
          </p:cNvPr>
          <p:cNvSpPr txBox="1"/>
          <p:nvPr/>
        </p:nvSpPr>
        <p:spPr>
          <a:xfrm>
            <a:off x="6372223" y="4508168"/>
            <a:ext cx="1871663" cy="292388"/>
          </a:xfrm>
          <a:prstGeom prst="rect">
            <a:avLst/>
          </a:prstGeom>
          <a:noFill/>
        </p:spPr>
        <p:txBody>
          <a:bodyPr wrap="square">
            <a:spAutoFit/>
          </a:bodyPr>
          <a:lstStyle/>
          <a:p>
            <a:pPr algn="ctr"/>
            <a:r>
              <a:rPr kumimoji="1" lang="ja-JP" altLang="en-US" sz="1300" b="1" dirty="0">
                <a:solidFill>
                  <a:schemeClr val="accent4"/>
                </a:solidFill>
              </a:rPr>
              <a:t>実験値は</a:t>
            </a:r>
            <a:r>
              <a:rPr kumimoji="1" lang="en-US" altLang="ja-JP" sz="1300" b="1" dirty="0">
                <a:solidFill>
                  <a:schemeClr val="accent4"/>
                </a:solidFill>
              </a:rPr>
              <a:t>670.8nm[1]</a:t>
            </a:r>
          </a:p>
        </p:txBody>
      </p:sp>
      <p:sp>
        <p:nvSpPr>
          <p:cNvPr id="3" name="テキスト ボックス 2">
            <a:extLst>
              <a:ext uri="{FF2B5EF4-FFF2-40B4-BE49-F238E27FC236}">
                <a16:creationId xmlns:a16="http://schemas.microsoft.com/office/drawing/2014/main" id="{68780A30-4EFE-1A17-8383-650C37050E31}"/>
              </a:ext>
            </a:extLst>
          </p:cNvPr>
          <p:cNvSpPr txBox="1"/>
          <p:nvPr/>
        </p:nvSpPr>
        <p:spPr>
          <a:xfrm>
            <a:off x="468313" y="549156"/>
            <a:ext cx="2271151" cy="292388"/>
          </a:xfrm>
          <a:prstGeom prst="rect">
            <a:avLst/>
          </a:prstGeom>
          <a:noFill/>
        </p:spPr>
        <p:txBody>
          <a:bodyPr wrap="square">
            <a:spAutoFit/>
          </a:bodyPr>
          <a:lstStyle/>
          <a:p>
            <a:r>
              <a:rPr kumimoji="1" lang="en-US" altLang="ja-JP" sz="1300" b="1" dirty="0">
                <a:solidFill>
                  <a:schemeClr val="accent4"/>
                </a:solidFill>
              </a:rPr>
              <a:t>Li</a:t>
            </a:r>
            <a:r>
              <a:rPr kumimoji="1" lang="ja-JP" altLang="en-US" sz="1300" b="1" dirty="0">
                <a:solidFill>
                  <a:schemeClr val="accent4"/>
                </a:solidFill>
              </a:rPr>
              <a:t>を計算してみよう</a:t>
            </a:r>
          </a:p>
        </p:txBody>
      </p:sp>
    </p:spTree>
    <p:extLst>
      <p:ext uri="{BB962C8B-B14F-4D97-AF65-F5344CB8AC3E}">
        <p14:creationId xmlns:p14="http://schemas.microsoft.com/office/powerpoint/2010/main" val="3718606652"/>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DF7B8D5C-BB1F-321A-96CB-719A2974B979}"/>
              </a:ext>
            </a:extLst>
          </p:cNvPr>
          <p:cNvSpPr>
            <a:spLocks noGrp="1"/>
          </p:cNvSpPr>
          <p:nvPr>
            <p:ph type="title"/>
          </p:nvPr>
        </p:nvSpPr>
        <p:spPr/>
        <p:txBody>
          <a:bodyPr/>
          <a:lstStyle/>
          <a:p>
            <a:r>
              <a:rPr kumimoji="1" lang="ja-JP" altLang="en-US" dirty="0"/>
              <a:t>演習：炎色反応</a:t>
            </a:r>
          </a:p>
        </p:txBody>
      </p:sp>
      <p:graphicFrame>
        <p:nvGraphicFramePr>
          <p:cNvPr id="5" name="コンテンツ プレースホルダー 7">
            <a:extLst>
              <a:ext uri="{FF2B5EF4-FFF2-40B4-BE49-F238E27FC236}">
                <a16:creationId xmlns:a16="http://schemas.microsoft.com/office/drawing/2014/main" id="{75A362C9-65FE-BEC4-C015-D6F6E8D45979}"/>
              </a:ext>
            </a:extLst>
          </p:cNvPr>
          <p:cNvGraphicFramePr>
            <a:graphicFrameLocks noGrp="1"/>
          </p:cNvGraphicFramePr>
          <p:nvPr>
            <p:ph idx="1"/>
            <p:extLst>
              <p:ext uri="{D42A27DB-BD31-4B8C-83A1-F6EECF244321}">
                <p14:modId xmlns:p14="http://schemas.microsoft.com/office/powerpoint/2010/main" val="4151411745"/>
              </p:ext>
            </p:extLst>
          </p:nvPr>
        </p:nvGraphicFramePr>
        <p:xfrm>
          <a:off x="468313" y="842963"/>
          <a:ext cx="8230065" cy="3528480"/>
        </p:xfrm>
        <a:graphic>
          <a:graphicData uri="http://schemas.openxmlformats.org/drawingml/2006/table">
            <a:tbl>
              <a:tblPr firstRow="1" firstCol="1" bandRow="1">
                <a:tableStyleId>{2D5ABB26-0587-4C30-8999-92F81FD0307C}</a:tableStyleId>
              </a:tblPr>
              <a:tblGrid>
                <a:gridCol w="706065">
                  <a:extLst>
                    <a:ext uri="{9D8B030D-6E8A-4147-A177-3AD203B41FA5}">
                      <a16:colId xmlns:a16="http://schemas.microsoft.com/office/drawing/2014/main" val="2951375479"/>
                    </a:ext>
                  </a:extLst>
                </a:gridCol>
                <a:gridCol w="1260000">
                  <a:extLst>
                    <a:ext uri="{9D8B030D-6E8A-4147-A177-3AD203B41FA5}">
                      <a16:colId xmlns:a16="http://schemas.microsoft.com/office/drawing/2014/main" val="3504969755"/>
                    </a:ext>
                  </a:extLst>
                </a:gridCol>
                <a:gridCol w="1656000">
                  <a:extLst>
                    <a:ext uri="{9D8B030D-6E8A-4147-A177-3AD203B41FA5}">
                      <a16:colId xmlns:a16="http://schemas.microsoft.com/office/drawing/2014/main" val="709796464"/>
                    </a:ext>
                  </a:extLst>
                </a:gridCol>
                <a:gridCol w="1260000">
                  <a:extLst>
                    <a:ext uri="{9D8B030D-6E8A-4147-A177-3AD203B41FA5}">
                      <a16:colId xmlns:a16="http://schemas.microsoft.com/office/drawing/2014/main" val="2745793356"/>
                    </a:ext>
                  </a:extLst>
                </a:gridCol>
                <a:gridCol w="2016000">
                  <a:extLst>
                    <a:ext uri="{9D8B030D-6E8A-4147-A177-3AD203B41FA5}">
                      <a16:colId xmlns:a16="http://schemas.microsoft.com/office/drawing/2014/main" val="2432590264"/>
                    </a:ext>
                  </a:extLst>
                </a:gridCol>
                <a:gridCol w="1332000">
                  <a:extLst>
                    <a:ext uri="{9D8B030D-6E8A-4147-A177-3AD203B41FA5}">
                      <a16:colId xmlns:a16="http://schemas.microsoft.com/office/drawing/2014/main" val="781044291"/>
                    </a:ext>
                  </a:extLst>
                </a:gridCol>
              </a:tblGrid>
              <a:tr h="576000">
                <a:tc gridSpan="6">
                  <a:txBody>
                    <a:bodyPr/>
                    <a:lstStyle/>
                    <a:p>
                      <a:r>
                        <a:rPr kumimoji="1" lang="en-US" altLang="ja-JP" sz="1400" dirty="0"/>
                        <a:t>CIS/6-311G(3d2f,3p2d)</a:t>
                      </a:r>
                      <a:r>
                        <a:rPr kumimoji="1" lang="ja-JP" altLang="en-US" sz="1400" dirty="0"/>
                        <a:t>でリチウムの吸収・蛍光波長が計算できた</a:t>
                      </a:r>
                      <a:r>
                        <a:rPr kumimoji="1" lang="en-US" altLang="ja-JP" sz="1400" dirty="0"/>
                        <a:t>. </a:t>
                      </a:r>
                      <a:r>
                        <a:rPr kumimoji="1" lang="ja-JP" altLang="en-US" sz="1400" dirty="0"/>
                        <a:t>これを参考に他の金属も計算せよ</a:t>
                      </a:r>
                      <a:r>
                        <a:rPr kumimoji="1" lang="en-US" altLang="ja-JP" sz="1400" dirty="0"/>
                        <a:t>.</a:t>
                      </a:r>
                    </a:p>
                    <a:p>
                      <a:r>
                        <a:rPr kumimoji="1" lang="ja-JP" altLang="en-US" sz="1400" dirty="0"/>
                        <a:t>ただし</a:t>
                      </a:r>
                      <a:r>
                        <a:rPr kumimoji="1" lang="en-US" altLang="ja-JP" sz="1400" dirty="0"/>
                        <a:t>, </a:t>
                      </a:r>
                      <a:r>
                        <a:rPr kumimoji="1" lang="ja-JP" altLang="en-US" sz="1400" dirty="0"/>
                        <a:t>基底関数には</a:t>
                      </a:r>
                      <a:r>
                        <a:rPr kumimoji="1" lang="en-US" altLang="ja-JP" sz="1400" dirty="0"/>
                        <a:t>SDD</a:t>
                      </a:r>
                      <a:r>
                        <a:rPr kumimoji="1" lang="ja-JP" altLang="en-US" sz="1400" dirty="0"/>
                        <a:t>を用い</a:t>
                      </a:r>
                      <a:r>
                        <a:rPr kumimoji="1" lang="en-US" altLang="ja-JP" sz="1400" dirty="0"/>
                        <a:t>, TD-DFT</a:t>
                      </a:r>
                      <a:r>
                        <a:rPr kumimoji="1" lang="ja-JP" altLang="en-US" sz="1400" dirty="0"/>
                        <a:t>法の結果および実験値と比較せよ</a:t>
                      </a:r>
                      <a:r>
                        <a:rPr kumimoji="1" lang="en-US" altLang="ja-JP" sz="1400" dirty="0"/>
                        <a:t>. </a:t>
                      </a:r>
                      <a:r>
                        <a:rPr kumimoji="1" lang="ja-JP" altLang="en-US" sz="1400" dirty="0"/>
                        <a:t>単位は</a:t>
                      </a:r>
                      <a:r>
                        <a:rPr kumimoji="1" lang="en-US" altLang="ja-JP" sz="1400" dirty="0"/>
                        <a:t>nm</a:t>
                      </a:r>
                      <a:r>
                        <a:rPr kumimoji="1" lang="ja-JP" altLang="en-US" sz="1400" dirty="0"/>
                        <a:t>とする</a:t>
                      </a:r>
                      <a:r>
                        <a:rPr kumimoji="1" lang="en-US" altLang="ja-JP" sz="1400" dirty="0"/>
                        <a:t>.</a:t>
                      </a:r>
                      <a:endParaRPr kumimoji="1" lang="ja-JP" altLang="en-US" sz="1400" dirty="0"/>
                    </a:p>
                  </a:txBody>
                  <a:tcPr marL="68580" marR="68580" marT="0" marB="0" anchor="ctr">
                    <a:lnB w="12700"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tc hMerge="1">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43647503"/>
                  </a:ext>
                </a:extLst>
              </a:tr>
              <a:tr h="360000">
                <a:tc>
                  <a:txBody>
                    <a:bodyPr/>
                    <a:lstStyle/>
                    <a:p>
                      <a:pPr algn="ctr"/>
                      <a:endParaRPr lang="ja-JP" sz="13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altLang="ja-JP" sz="1300" kern="100" dirty="0">
                          <a:solidFill>
                            <a:schemeClr val="bg1"/>
                          </a:solidFill>
                          <a:effectLst/>
                          <a:latin typeface="+mn-ea"/>
                          <a:ea typeface="+mn-ea"/>
                          <a:cs typeface="Times New Roman" panose="02020603050405020304" pitchFamily="18" charset="0"/>
                        </a:rPr>
                        <a:t>CIS/SDD</a:t>
                      </a:r>
                      <a:endParaRPr lang="ja-JP" sz="13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altLang="ja-JP" sz="1300" kern="100" dirty="0">
                          <a:solidFill>
                            <a:schemeClr val="bg1"/>
                          </a:solidFill>
                          <a:effectLst/>
                          <a:latin typeface="+mn-ea"/>
                          <a:ea typeface="+mn-ea"/>
                          <a:cs typeface="Times New Roman" panose="02020603050405020304" pitchFamily="18" charset="0"/>
                        </a:rPr>
                        <a:t>TD B3YLP/SDD</a:t>
                      </a:r>
                      <a:endParaRPr lang="ja-JP" sz="13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r>
                        <a:rPr lang="en-US" sz="1300" b="0" i="0" u="none" strike="noStrike" dirty="0">
                          <a:solidFill>
                            <a:schemeClr val="bg1"/>
                          </a:solidFill>
                          <a:effectLst/>
                          <a:latin typeface="游ゴシック" panose="020B0400000000000000" pitchFamily="50" charset="-128"/>
                          <a:ea typeface="游ゴシック" panose="020B0400000000000000" pitchFamily="50" charset="-128"/>
                        </a:rPr>
                        <a:t>TD APFD/SDD</a:t>
                      </a:r>
                    </a:p>
                  </a:txBody>
                  <a:tcPr marL="6350" marR="6350" marT="635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altLang="ja-JP" sz="1300" kern="100" dirty="0">
                          <a:solidFill>
                            <a:schemeClr val="bg1"/>
                          </a:solidFill>
                          <a:effectLst/>
                          <a:latin typeface="+mn-ea"/>
                          <a:ea typeface="+mn-ea"/>
                          <a:cs typeface="Times New Roman" panose="02020603050405020304" pitchFamily="18" charset="0"/>
                        </a:rPr>
                        <a:t>TD HSEH1PBE/SDD </a:t>
                      </a:r>
                      <a:endParaRPr lang="ja-JP" sz="13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ja-JP" altLang="en-US" sz="1300" kern="100" dirty="0">
                          <a:solidFill>
                            <a:schemeClr val="bg1"/>
                          </a:solidFill>
                          <a:effectLst/>
                          <a:latin typeface="+mn-ea"/>
                          <a:ea typeface="+mn-ea"/>
                          <a:cs typeface="Times New Roman" panose="02020603050405020304" pitchFamily="18" charset="0"/>
                        </a:rPr>
                        <a:t>実験値</a:t>
                      </a:r>
                      <a:endParaRPr lang="ja-JP" sz="13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2347481654"/>
                  </a:ext>
                </a:extLst>
              </a:tr>
              <a:tr h="360000">
                <a:tc>
                  <a:txBody>
                    <a:bodyPr/>
                    <a:lstStyle/>
                    <a:p>
                      <a:pPr algn="ctr" fontAlgn="ctr"/>
                      <a:r>
                        <a:rPr lang="en-US" sz="1300" b="0" i="0" u="none" strike="noStrike" dirty="0">
                          <a:solidFill>
                            <a:srgbClr val="000000"/>
                          </a:solidFill>
                          <a:effectLst/>
                          <a:latin typeface="游ゴシック" panose="020B0400000000000000" pitchFamily="50" charset="-128"/>
                          <a:ea typeface="游ゴシック" panose="020B0400000000000000" pitchFamily="50" charset="-128"/>
                        </a:rPr>
                        <a:t>Li</a:t>
                      </a:r>
                    </a:p>
                  </a:txBody>
                  <a:tcPr marL="6350" marR="6350" marT="635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676.51</a:t>
                      </a:r>
                    </a:p>
                  </a:txBody>
                  <a:tcPr marL="6350" marR="6350" marT="635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623.68</a:t>
                      </a:r>
                    </a:p>
                  </a:txBody>
                  <a:tcPr marL="6350" marR="6350" marT="635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627.3</a:t>
                      </a:r>
                    </a:p>
                  </a:txBody>
                  <a:tcPr marL="6350" marR="6350" marT="635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624.60</a:t>
                      </a:r>
                    </a:p>
                  </a:txBody>
                  <a:tcPr marL="6350" marR="6350" marT="635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610.3667, 670.7926</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83351516"/>
                  </a:ext>
                </a:extLst>
              </a:tr>
              <a:tr h="360000">
                <a:tc>
                  <a:txBody>
                    <a:bodyPr/>
                    <a:lstStyle/>
                    <a:p>
                      <a:pPr algn="ctr" fontAlgn="ctr"/>
                      <a:r>
                        <a:rPr lang="en-US" sz="1300" b="0" i="0" u="none" strike="noStrike">
                          <a:solidFill>
                            <a:srgbClr val="000000"/>
                          </a:solidFill>
                          <a:effectLst/>
                          <a:latin typeface="游ゴシック" panose="020B0400000000000000" pitchFamily="50" charset="-128"/>
                          <a:ea typeface="游ゴシック" panose="020B0400000000000000" pitchFamily="50" charset="-128"/>
                        </a:rPr>
                        <a:t>Na</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300" b="0" i="0" u="none" strike="noStrike">
                          <a:solidFill>
                            <a:srgbClr val="000000"/>
                          </a:solidFill>
                          <a:effectLst/>
                          <a:latin typeface="游ゴシック" panose="020B0400000000000000" pitchFamily="50" charset="-128"/>
                          <a:ea typeface="游ゴシック" panose="020B0400000000000000" pitchFamily="50" charset="-128"/>
                        </a:rPr>
                        <a:t>622.24</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548.19</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584.68</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583.12</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588.9950</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47514342"/>
                  </a:ext>
                </a:extLst>
              </a:tr>
              <a:tr h="360000">
                <a:tc>
                  <a:txBody>
                    <a:bodyPr/>
                    <a:lstStyle/>
                    <a:p>
                      <a:pPr algn="ctr" fontAlgn="ctr"/>
                      <a:r>
                        <a:rPr lang="en-US" sz="1300" b="0" i="0" u="none" strike="noStrike">
                          <a:solidFill>
                            <a:srgbClr val="000000"/>
                          </a:solidFill>
                          <a:effectLst/>
                          <a:latin typeface="游ゴシック" panose="020B0400000000000000" pitchFamily="50" charset="-128"/>
                          <a:ea typeface="游ゴシック" panose="020B0400000000000000" pitchFamily="50" charset="-128"/>
                        </a:rPr>
                        <a:t>K</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866.70</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713.14</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777.89</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767.14</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404.414, 766.48991</a:t>
                      </a:r>
                      <a:endParaRPr lang="ja-JP" altLang="ja-JP" sz="13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11466847"/>
                  </a:ext>
                </a:extLst>
              </a:tr>
              <a:tr h="360000">
                <a:tc>
                  <a:txBody>
                    <a:bodyPr/>
                    <a:lstStyle/>
                    <a:p>
                      <a:pPr algn="ctr" fontAlgn="ctr"/>
                      <a:r>
                        <a:rPr lang="en-US" sz="1300" b="0" i="0" u="none" strike="noStrike">
                          <a:solidFill>
                            <a:srgbClr val="000000"/>
                          </a:solidFill>
                          <a:effectLst/>
                          <a:latin typeface="游ゴシック" panose="020B0400000000000000" pitchFamily="50" charset="-128"/>
                          <a:ea typeface="游ゴシック" panose="020B0400000000000000" pitchFamily="50" charset="-128"/>
                        </a:rPr>
                        <a:t>Rb</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300" b="0" i="0" u="none" strike="noStrike">
                          <a:solidFill>
                            <a:srgbClr val="000000"/>
                          </a:solidFill>
                          <a:effectLst/>
                          <a:latin typeface="游ゴシック" panose="020B0400000000000000" pitchFamily="50" charset="-128"/>
                          <a:ea typeface="游ゴシック" panose="020B0400000000000000" pitchFamily="50" charset="-128"/>
                        </a:rPr>
                        <a:t>897.38</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731.40</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802.01</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777.06</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780.027</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583706780"/>
                  </a:ext>
                </a:extLst>
              </a:tr>
              <a:tr h="360000">
                <a:tc>
                  <a:txBody>
                    <a:bodyPr/>
                    <a:lstStyle/>
                    <a:p>
                      <a:pPr algn="ctr" fontAlgn="ctr"/>
                      <a:r>
                        <a:rPr lang="en-US" sz="1300" b="0" i="0" u="none" strike="noStrike">
                          <a:solidFill>
                            <a:srgbClr val="000000"/>
                          </a:solidFill>
                          <a:effectLst/>
                          <a:latin typeface="游ゴシック" panose="020B0400000000000000" pitchFamily="50" charset="-128"/>
                          <a:ea typeface="游ゴシック" panose="020B0400000000000000" pitchFamily="50" charset="-128"/>
                        </a:rPr>
                        <a:t>Cu</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379.70</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1008.49</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797.86</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779.21</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780.7659</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46917534"/>
                  </a:ext>
                </a:extLst>
              </a:tr>
              <a:tr h="360000">
                <a:tc>
                  <a:txBody>
                    <a:bodyPr/>
                    <a:lstStyle/>
                    <a:p>
                      <a:pPr algn="ctr" fontAlgn="ctr"/>
                      <a:r>
                        <a:rPr lang="en-US" sz="1300" b="0" i="0" u="none" strike="noStrike">
                          <a:solidFill>
                            <a:srgbClr val="000000"/>
                          </a:solidFill>
                          <a:effectLst/>
                          <a:latin typeface="游ゴシック" panose="020B0400000000000000" pitchFamily="50" charset="-128"/>
                          <a:ea typeface="游ゴシック" panose="020B0400000000000000" pitchFamily="50" charset="-128"/>
                        </a:rPr>
                        <a:t>Ca</a:t>
                      </a:r>
                    </a:p>
                  </a:txBody>
                  <a:tcPr marL="6350" marR="6350" marT="635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300" b="0" i="0" u="none" strike="noStrike">
                          <a:solidFill>
                            <a:srgbClr val="000000"/>
                          </a:solidFill>
                          <a:effectLst/>
                          <a:latin typeface="游ゴシック" panose="020B0400000000000000" pitchFamily="50" charset="-128"/>
                          <a:ea typeface="游ゴシック" panose="020B0400000000000000" pitchFamily="50" charset="-128"/>
                        </a:rPr>
                        <a:t>393.19</a:t>
                      </a:r>
                    </a:p>
                  </a:txBody>
                  <a:tcPr marL="6350" marR="6350" marT="635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554.99</a:t>
                      </a:r>
                    </a:p>
                  </a:txBody>
                  <a:tcPr marL="6350" marR="6350" marT="635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544.19</a:t>
                      </a:r>
                    </a:p>
                  </a:txBody>
                  <a:tcPr marL="6350" marR="6350" marT="635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543.43</a:t>
                      </a:r>
                    </a:p>
                  </a:txBody>
                  <a:tcPr marL="6350" marR="6350" marT="635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558.8757</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182692128"/>
                  </a:ext>
                </a:extLst>
              </a:tr>
              <a:tr h="360000">
                <a:tc>
                  <a:txBody>
                    <a:bodyPr/>
                    <a:lstStyle/>
                    <a:p>
                      <a:pPr algn="ctr" fontAlgn="ctr"/>
                      <a:r>
                        <a:rPr lang="en-US" sz="1300" b="0" i="0" u="none" strike="noStrike" dirty="0">
                          <a:solidFill>
                            <a:srgbClr val="000000"/>
                          </a:solidFill>
                          <a:effectLst/>
                          <a:latin typeface="游ゴシック" panose="020B0400000000000000" pitchFamily="50" charset="-128"/>
                          <a:ea typeface="游ゴシック" panose="020B0400000000000000" pitchFamily="50" charset="-128"/>
                        </a:rPr>
                        <a:t>Sr</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435.47</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502.12</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512.57</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512.13</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 460.733</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149061091"/>
                  </a:ext>
                </a:extLst>
              </a:tr>
            </a:tbl>
          </a:graphicData>
        </a:graphic>
      </p:graphicFrame>
      <p:sp>
        <p:nvSpPr>
          <p:cNvPr id="8" name="テキスト プレースホルダー 7">
            <a:extLst>
              <a:ext uri="{FF2B5EF4-FFF2-40B4-BE49-F238E27FC236}">
                <a16:creationId xmlns:a16="http://schemas.microsoft.com/office/drawing/2014/main" id="{C18944DE-358F-DF95-4AE1-9F16E66BAF46}"/>
              </a:ext>
            </a:extLst>
          </p:cNvPr>
          <p:cNvSpPr>
            <a:spLocks noGrp="1"/>
          </p:cNvSpPr>
          <p:nvPr>
            <p:ph type="body" sz="quarter" idx="13"/>
          </p:nvPr>
        </p:nvSpPr>
        <p:spPr/>
        <p:txBody>
          <a:bodyPr numCol="2" anchor="b"/>
          <a:lstStyle/>
          <a:p>
            <a:r>
              <a:rPr lang="en-US" altLang="ja-JP" dirty="0"/>
              <a:t>Li</a:t>
            </a:r>
            <a:r>
              <a:rPr lang="ja-JP" altLang="en-US" dirty="0"/>
              <a:t>：</a:t>
            </a:r>
            <a:r>
              <a:rPr lang="en-US" altLang="ja-JP" dirty="0"/>
              <a:t>https://physics.nist.gov/PhysRefData/Handbook/Tables/lithiumtable2.htm</a:t>
            </a:r>
          </a:p>
          <a:p>
            <a:r>
              <a:rPr lang="en-US" altLang="ja-JP" dirty="0"/>
              <a:t>Na</a:t>
            </a:r>
            <a:r>
              <a:rPr lang="ja-JP" altLang="en-US" dirty="0"/>
              <a:t>：</a:t>
            </a:r>
            <a:r>
              <a:rPr lang="en-US" altLang="ja-JP" dirty="0"/>
              <a:t>https://physics.nist.gov/PhysRefData/Handbook/Tables/sodiumtable2.htm</a:t>
            </a:r>
          </a:p>
          <a:p>
            <a:r>
              <a:rPr lang="en-US" altLang="ja-JP" dirty="0"/>
              <a:t>K</a:t>
            </a:r>
            <a:r>
              <a:rPr lang="ja-JP" altLang="en-US" dirty="0"/>
              <a:t>：</a:t>
            </a:r>
            <a:r>
              <a:rPr lang="en-US" altLang="ja-JP" dirty="0"/>
              <a:t>https://physics.nist.gov/PhysRefData/Handbook/Tables/potassiumtable2.htm</a:t>
            </a:r>
          </a:p>
          <a:p>
            <a:r>
              <a:rPr lang="en-US" altLang="ja-JP" dirty="0"/>
              <a:t>Rb</a:t>
            </a:r>
            <a:r>
              <a:rPr lang="ja-JP" altLang="en-US" dirty="0"/>
              <a:t>：</a:t>
            </a:r>
            <a:r>
              <a:rPr lang="en-US" altLang="ja-JP" dirty="0"/>
              <a:t>https://physics.nist.gov/PhysRefData/Handbook/Tables/rubidiumtable2.htm</a:t>
            </a:r>
          </a:p>
          <a:p>
            <a:r>
              <a:rPr lang="en-US" altLang="ja-JP" dirty="0"/>
              <a:t>Cu</a:t>
            </a:r>
            <a:r>
              <a:rPr lang="ja-JP" altLang="en-US" dirty="0"/>
              <a:t>：</a:t>
            </a:r>
            <a:r>
              <a:rPr lang="en-US" altLang="ja-JP" dirty="0"/>
              <a:t>https://physics.nist.gov/PhysRefData/Handbook/Tables/coppertable2.htm</a:t>
            </a:r>
          </a:p>
          <a:p>
            <a:r>
              <a:rPr lang="en-US" altLang="ja-JP" dirty="0"/>
              <a:t>Ca</a:t>
            </a:r>
            <a:r>
              <a:rPr lang="ja-JP" altLang="en-US" dirty="0"/>
              <a:t>：</a:t>
            </a:r>
            <a:r>
              <a:rPr lang="en-US" altLang="ja-JP" dirty="0"/>
              <a:t>https://physics.nist.gov/PhysRefData/Handbook/Tables/calciumtable2.htm</a:t>
            </a:r>
          </a:p>
          <a:p>
            <a:r>
              <a:rPr lang="en-US" altLang="ja-JP" dirty="0"/>
              <a:t>Sr</a:t>
            </a:r>
            <a:r>
              <a:rPr lang="ja-JP" altLang="en-US" dirty="0"/>
              <a:t>：</a:t>
            </a:r>
            <a:r>
              <a:rPr lang="en-US" altLang="ja-JP" dirty="0"/>
              <a:t>https://physics.nist.gov/PhysRefData/Handbook/Tables/strontiumtable2.htm</a:t>
            </a:r>
          </a:p>
          <a:p>
            <a:r>
              <a:rPr lang="ja-JP" altLang="en-US" dirty="0"/>
              <a:t>いずれも高強度の輝線の値を引用したが</a:t>
            </a:r>
            <a:r>
              <a:rPr lang="en-US" altLang="ja-JP" dirty="0"/>
              <a:t>, </a:t>
            </a:r>
            <a:r>
              <a:rPr lang="ja-JP" altLang="en-US" dirty="0"/>
              <a:t>適切な状態間の遷移かは確認していない</a:t>
            </a:r>
            <a:r>
              <a:rPr lang="en-US" altLang="ja-JP" dirty="0"/>
              <a:t>.</a:t>
            </a:r>
          </a:p>
        </p:txBody>
      </p:sp>
      <p:sp>
        <p:nvSpPr>
          <p:cNvPr id="7" name="スライド番号プレースホルダー 6">
            <a:extLst>
              <a:ext uri="{FF2B5EF4-FFF2-40B4-BE49-F238E27FC236}">
                <a16:creationId xmlns:a16="http://schemas.microsoft.com/office/drawing/2014/main" id="{8213C877-3D3E-8C1F-9704-75D05064160D}"/>
              </a:ext>
            </a:extLst>
          </p:cNvPr>
          <p:cNvSpPr>
            <a:spLocks noGrp="1"/>
          </p:cNvSpPr>
          <p:nvPr>
            <p:ph type="sldNum" sz="quarter" idx="14"/>
          </p:nvPr>
        </p:nvSpPr>
        <p:spPr/>
        <p:txBody>
          <a:bodyPr/>
          <a:lstStyle/>
          <a:p>
            <a:fld id="{44CC7441-4F6D-4D99-AEAC-28C0433C7008}" type="slidenum">
              <a:rPr kumimoji="1" lang="ja-JP" altLang="en-US" smtClean="0"/>
              <a:pPr/>
              <a:t>113</a:t>
            </a:fld>
            <a:endParaRPr kumimoji="1" lang="ja-JP" altLang="en-US" dirty="0"/>
          </a:p>
        </p:txBody>
      </p:sp>
      <p:sp>
        <p:nvSpPr>
          <p:cNvPr id="9" name="正方形/長方形 8">
            <a:extLst>
              <a:ext uri="{FF2B5EF4-FFF2-40B4-BE49-F238E27FC236}">
                <a16:creationId xmlns:a16="http://schemas.microsoft.com/office/drawing/2014/main" id="{F8EDEFB1-7C52-72D9-58C3-D0A1BD42D758}"/>
              </a:ext>
            </a:extLst>
          </p:cNvPr>
          <p:cNvSpPr/>
          <p:nvPr/>
        </p:nvSpPr>
        <p:spPr>
          <a:xfrm>
            <a:off x="1180107" y="1820173"/>
            <a:ext cx="5953941" cy="2497616"/>
          </a:xfrm>
          <a:prstGeom prst="rect">
            <a:avLst/>
          </a:prstGeom>
          <a:solidFill>
            <a:schemeClr val="accent4">
              <a:lumMod val="40000"/>
              <a:lumOff val="6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solidFill>
                  <a:schemeClr val="accent4"/>
                </a:solidFill>
              </a:rPr>
              <a:t>計算してみよう</a:t>
            </a:r>
          </a:p>
        </p:txBody>
      </p:sp>
    </p:spTree>
    <p:extLst>
      <p:ext uri="{BB962C8B-B14F-4D97-AF65-F5344CB8AC3E}">
        <p14:creationId xmlns:p14="http://schemas.microsoft.com/office/powerpoint/2010/main" val="3584897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表 9">
            <a:extLst>
              <a:ext uri="{FF2B5EF4-FFF2-40B4-BE49-F238E27FC236}">
                <a16:creationId xmlns:a16="http://schemas.microsoft.com/office/drawing/2014/main" id="{B9DB1F1D-726B-CD43-0958-450F0DACCD49}"/>
              </a:ext>
            </a:extLst>
          </p:cNvPr>
          <p:cNvGraphicFramePr>
            <a:graphicFrameLocks noGrp="1"/>
          </p:cNvGraphicFramePr>
          <p:nvPr>
            <p:ph idx="1"/>
            <p:extLst>
              <p:ext uri="{D42A27DB-BD31-4B8C-83A1-F6EECF244321}">
                <p14:modId xmlns:p14="http://schemas.microsoft.com/office/powerpoint/2010/main" val="1478446496"/>
              </p:ext>
            </p:extLst>
          </p:nvPr>
        </p:nvGraphicFramePr>
        <p:xfrm>
          <a:off x="468313" y="842963"/>
          <a:ext cx="2736000" cy="3627502"/>
        </p:xfrm>
        <a:graphic>
          <a:graphicData uri="http://schemas.openxmlformats.org/drawingml/2006/table">
            <a:tbl>
              <a:tblPr firstRow="1" bandRow="1">
                <a:tableStyleId>{2D5ABB26-0587-4C30-8999-92F81FD0307C}</a:tableStyleId>
              </a:tblPr>
              <a:tblGrid>
                <a:gridCol w="2736000">
                  <a:extLst>
                    <a:ext uri="{9D8B030D-6E8A-4147-A177-3AD203B41FA5}">
                      <a16:colId xmlns:a16="http://schemas.microsoft.com/office/drawing/2014/main" val="839188252"/>
                    </a:ext>
                  </a:extLst>
                </a:gridCol>
              </a:tblGrid>
              <a:tr h="0">
                <a:tc>
                  <a:txBody>
                    <a:bodyPr/>
                    <a:lstStyle/>
                    <a:p>
                      <a:pPr>
                        <a:lnSpc>
                          <a:spcPct val="120000"/>
                        </a:lnSpc>
                      </a:pPr>
                      <a:r>
                        <a:rPr kumimoji="1" lang="en-US" altLang="ja-JP" sz="1300" dirty="0"/>
                        <a:t>HF</a:t>
                      </a:r>
                      <a:r>
                        <a:rPr kumimoji="1" lang="ja-JP" altLang="en-US" sz="1300" dirty="0"/>
                        <a:t>法で構造最適化し</a:t>
                      </a:r>
                      <a:r>
                        <a:rPr kumimoji="1" lang="en-US" altLang="ja-JP" sz="1300" dirty="0"/>
                        <a:t>, </a:t>
                      </a:r>
                      <a:r>
                        <a:rPr kumimoji="1" lang="ja-JP" altLang="en-US" sz="1300" dirty="0"/>
                        <a:t>その構造において</a:t>
                      </a:r>
                      <a:r>
                        <a:rPr kumimoji="1" lang="en-US" altLang="ja-JP" sz="1300" dirty="0"/>
                        <a:t>CIS</a:t>
                      </a:r>
                      <a:r>
                        <a:rPr kumimoji="1" lang="ja-JP" altLang="en-US" sz="1300" dirty="0"/>
                        <a:t>法の計算すれば</a:t>
                      </a:r>
                      <a:r>
                        <a:rPr kumimoji="1" lang="en-US" altLang="ja-JP" sz="1300" dirty="0"/>
                        <a:t>, </a:t>
                      </a:r>
                      <a:r>
                        <a:rPr kumimoji="1" lang="ja-JP" altLang="en-US" sz="1300" dirty="0"/>
                        <a:t>吸光波長を予測できる</a:t>
                      </a:r>
                      <a:r>
                        <a:rPr kumimoji="1" lang="en-US" altLang="ja-JP" sz="1300" dirty="0"/>
                        <a:t>. </a:t>
                      </a:r>
                      <a:r>
                        <a:rPr kumimoji="1" lang="ja-JP" altLang="en-US" sz="1300" dirty="0"/>
                        <a:t>右図は</a:t>
                      </a:r>
                      <a:r>
                        <a:rPr kumimoji="1" lang="en-US" altLang="ja-JP" sz="1300" dirty="0"/>
                        <a:t>H</a:t>
                      </a:r>
                      <a:r>
                        <a:rPr kumimoji="1" lang="ja-JP" altLang="en-US" sz="1300" dirty="0"/>
                        <a:t>₂の例である</a:t>
                      </a:r>
                      <a:r>
                        <a:rPr kumimoji="1" lang="en-US" altLang="ja-JP" sz="1300" dirty="0"/>
                        <a:t>.</a:t>
                      </a:r>
                    </a:p>
                  </a:txBody>
                  <a:tcPr marL="0" marR="0" anchor="ctr">
                    <a:lnL>
                      <a:noFill/>
                    </a:lnL>
                    <a:lnR>
                      <a:noFill/>
                    </a:lnR>
                    <a:lnT>
                      <a:noFill/>
                    </a:lnT>
                    <a:lnB w="190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68920188"/>
                  </a:ext>
                </a:extLst>
              </a:tr>
              <a:tr h="36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300" b="1" dirty="0">
                          <a:solidFill>
                            <a:schemeClr val="tx2"/>
                          </a:solidFill>
                        </a:rPr>
                        <a:t>examples/UV-vis/</a:t>
                      </a:r>
                      <a:r>
                        <a:rPr kumimoji="1" lang="en-US" altLang="ja-JP" sz="1300" b="1" dirty="0" err="1">
                          <a:solidFill>
                            <a:schemeClr val="tx2"/>
                          </a:solidFill>
                        </a:rPr>
                        <a:t>abs.gjf</a:t>
                      </a:r>
                      <a:endParaRPr kumimoji="1" lang="ja-JP" altLang="en-US" sz="1300" b="1" dirty="0">
                        <a:solidFill>
                          <a:schemeClr val="tx2"/>
                        </a:solidFill>
                      </a:endParaRPr>
                    </a:p>
                  </a:txBody>
                  <a:tcPr marL="0" marR="0" anchor="ctr">
                    <a:lnT w="19050" cap="flat" cmpd="sng" algn="ctr">
                      <a:noFill/>
                      <a:prstDash val="solid"/>
                      <a:round/>
                      <a:headEnd type="none" w="med" len="med"/>
                      <a:tailEnd type="none" w="med" len="med"/>
                    </a:lnT>
                    <a:lnB w="19050" cap="flat" cmpd="sng" algn="ctr">
                      <a:noFill/>
                      <a:prstDash val="solid"/>
                      <a:round/>
                      <a:headEnd type="none" w="med" len="med"/>
                      <a:tailEnd type="none" w="med" len="med"/>
                    </a:lnB>
                  </a:tcPr>
                </a:tc>
                <a:extLst>
                  <a:ext uri="{0D108BD9-81ED-4DB2-BD59-A6C34878D82A}">
                    <a16:rowId xmlns:a16="http://schemas.microsoft.com/office/drawing/2014/main" val="3754934696"/>
                  </a:ext>
                </a:extLst>
              </a:tr>
              <a:tr h="2088000">
                <a:tc>
                  <a:txBody>
                    <a:bodyPr/>
                    <a:lstStyle/>
                    <a:p>
                      <a:r>
                        <a:rPr kumimoji="1" lang="pl-PL" altLang="ja-JP" sz="900" dirty="0">
                          <a:solidFill>
                            <a:srgbClr val="D4D4D4"/>
                          </a:solidFill>
                          <a:latin typeface="Consolas" panose="020B0609020204030204" pitchFamily="49" charset="0"/>
                        </a:rPr>
                        <a:t>%chk=abs.chk</a:t>
                      </a:r>
                    </a:p>
                    <a:p>
                      <a:r>
                        <a:rPr kumimoji="1" lang="pl-PL" altLang="ja-JP" sz="900" dirty="0">
                          <a:solidFill>
                            <a:srgbClr val="D4D4D4"/>
                          </a:solidFill>
                          <a:latin typeface="Consolas" panose="020B0609020204030204" pitchFamily="49" charset="0"/>
                        </a:rPr>
                        <a:t># HF/aug-cc-pVTZ opt</a:t>
                      </a:r>
                    </a:p>
                    <a:p>
                      <a:endParaRPr kumimoji="1" lang="pl-PL" altLang="ja-JP" sz="900" dirty="0">
                        <a:solidFill>
                          <a:srgbClr val="D4D4D4"/>
                        </a:solidFill>
                        <a:latin typeface="Consolas" panose="020B0609020204030204" pitchFamily="49" charset="0"/>
                      </a:endParaRPr>
                    </a:p>
                    <a:p>
                      <a:r>
                        <a:rPr kumimoji="1" lang="pl-PL" altLang="ja-JP" sz="900" dirty="0">
                          <a:solidFill>
                            <a:srgbClr val="D4D4D4"/>
                          </a:solidFill>
                          <a:latin typeface="Consolas" panose="020B0609020204030204" pitchFamily="49" charset="0"/>
                        </a:rPr>
                        <a:t>opt</a:t>
                      </a:r>
                    </a:p>
                    <a:p>
                      <a:endParaRPr kumimoji="1" lang="pl-PL" altLang="ja-JP" sz="900" dirty="0">
                        <a:solidFill>
                          <a:srgbClr val="D4D4D4"/>
                        </a:solidFill>
                        <a:latin typeface="Consolas" panose="020B0609020204030204" pitchFamily="49" charset="0"/>
                      </a:endParaRPr>
                    </a:p>
                    <a:p>
                      <a:r>
                        <a:rPr kumimoji="1" lang="pl-PL" altLang="ja-JP" sz="900" dirty="0">
                          <a:solidFill>
                            <a:srgbClr val="D4D4D4"/>
                          </a:solidFill>
                          <a:latin typeface="Consolas" panose="020B0609020204030204" pitchFamily="49" charset="0"/>
                        </a:rPr>
                        <a:t>0 </a:t>
                      </a:r>
                      <a:r>
                        <a:rPr kumimoji="1" lang="en-US" altLang="ja-JP" sz="900" dirty="0">
                          <a:solidFill>
                            <a:srgbClr val="D4D4D4"/>
                          </a:solidFill>
                          <a:latin typeface="Consolas" panose="020B0609020204030204" pitchFamily="49" charset="0"/>
                        </a:rPr>
                        <a:t> </a:t>
                      </a:r>
                      <a:r>
                        <a:rPr kumimoji="1" lang="pl-PL" altLang="ja-JP" sz="900" dirty="0">
                          <a:solidFill>
                            <a:srgbClr val="D4D4D4"/>
                          </a:solidFill>
                          <a:latin typeface="Consolas" panose="020B0609020204030204" pitchFamily="49" charset="0"/>
                        </a:rPr>
                        <a:t>1</a:t>
                      </a:r>
                    </a:p>
                    <a:p>
                      <a:r>
                        <a:rPr kumimoji="1" lang="pl-PL" altLang="ja-JP" sz="900" dirty="0">
                          <a:solidFill>
                            <a:srgbClr val="D4D4D4"/>
                          </a:solidFill>
                          <a:latin typeface="Consolas" panose="020B0609020204030204" pitchFamily="49" charset="0"/>
                        </a:rPr>
                        <a:t>H </a:t>
                      </a:r>
                      <a:r>
                        <a:rPr kumimoji="1" lang="en-US" altLang="ja-JP" sz="900" dirty="0">
                          <a:solidFill>
                            <a:srgbClr val="D4D4D4"/>
                          </a:solidFill>
                          <a:latin typeface="Consolas" panose="020B0609020204030204" pitchFamily="49" charset="0"/>
                        </a:rPr>
                        <a:t> </a:t>
                      </a:r>
                      <a:r>
                        <a:rPr kumimoji="1" lang="pl-PL" altLang="ja-JP" sz="900" dirty="0">
                          <a:solidFill>
                            <a:srgbClr val="D4D4D4"/>
                          </a:solidFill>
                          <a:latin typeface="Consolas" panose="020B0609020204030204" pitchFamily="49" charset="0"/>
                        </a:rPr>
                        <a:t>0.0 </a:t>
                      </a:r>
                      <a:r>
                        <a:rPr kumimoji="1" lang="en-US" altLang="ja-JP" sz="900" dirty="0">
                          <a:solidFill>
                            <a:srgbClr val="D4D4D4"/>
                          </a:solidFill>
                          <a:latin typeface="Consolas" panose="020B0609020204030204" pitchFamily="49" charset="0"/>
                        </a:rPr>
                        <a:t> </a:t>
                      </a:r>
                      <a:r>
                        <a:rPr kumimoji="1" lang="pl-PL" altLang="ja-JP" sz="900" dirty="0">
                          <a:solidFill>
                            <a:srgbClr val="D4D4D4"/>
                          </a:solidFill>
                          <a:latin typeface="Consolas" panose="020B0609020204030204" pitchFamily="49" charset="0"/>
                        </a:rPr>
                        <a:t>0.0 </a:t>
                      </a:r>
                      <a:r>
                        <a:rPr kumimoji="1" lang="en-US" altLang="ja-JP" sz="900" dirty="0">
                          <a:solidFill>
                            <a:srgbClr val="D4D4D4"/>
                          </a:solidFill>
                          <a:latin typeface="Consolas" panose="020B0609020204030204" pitchFamily="49" charset="0"/>
                        </a:rPr>
                        <a:t> </a:t>
                      </a:r>
                      <a:r>
                        <a:rPr kumimoji="1" lang="pl-PL" altLang="ja-JP" sz="900" dirty="0">
                          <a:solidFill>
                            <a:srgbClr val="D4D4D4"/>
                          </a:solidFill>
                          <a:latin typeface="Consolas" panose="020B0609020204030204" pitchFamily="49" charset="0"/>
                        </a:rPr>
                        <a:t>0.0</a:t>
                      </a:r>
                    </a:p>
                    <a:p>
                      <a:r>
                        <a:rPr kumimoji="1" lang="pl-PL" altLang="ja-JP" sz="900" dirty="0">
                          <a:solidFill>
                            <a:srgbClr val="D4D4D4"/>
                          </a:solidFill>
                          <a:latin typeface="Consolas" panose="020B0609020204030204" pitchFamily="49" charset="0"/>
                        </a:rPr>
                        <a:t>H </a:t>
                      </a:r>
                      <a:r>
                        <a:rPr kumimoji="1" lang="en-US" altLang="ja-JP" sz="900" dirty="0">
                          <a:solidFill>
                            <a:srgbClr val="D4D4D4"/>
                          </a:solidFill>
                          <a:latin typeface="Consolas" panose="020B0609020204030204" pitchFamily="49" charset="0"/>
                        </a:rPr>
                        <a:t> </a:t>
                      </a:r>
                      <a:r>
                        <a:rPr kumimoji="1" lang="pl-PL" altLang="ja-JP" sz="900" dirty="0">
                          <a:solidFill>
                            <a:srgbClr val="D4D4D4"/>
                          </a:solidFill>
                          <a:latin typeface="Consolas" panose="020B0609020204030204" pitchFamily="49" charset="0"/>
                        </a:rPr>
                        <a:t>0.0 </a:t>
                      </a:r>
                      <a:r>
                        <a:rPr kumimoji="1" lang="en-US" altLang="ja-JP" sz="900" dirty="0">
                          <a:solidFill>
                            <a:srgbClr val="D4D4D4"/>
                          </a:solidFill>
                          <a:latin typeface="Consolas" panose="020B0609020204030204" pitchFamily="49" charset="0"/>
                        </a:rPr>
                        <a:t> </a:t>
                      </a:r>
                      <a:r>
                        <a:rPr kumimoji="1" lang="pl-PL" altLang="ja-JP" sz="900" dirty="0">
                          <a:solidFill>
                            <a:srgbClr val="D4D4D4"/>
                          </a:solidFill>
                          <a:latin typeface="Consolas" panose="020B0609020204030204" pitchFamily="49" charset="0"/>
                        </a:rPr>
                        <a:t>0.0</a:t>
                      </a:r>
                      <a:r>
                        <a:rPr kumimoji="1" lang="en-US" altLang="ja-JP" sz="900" dirty="0">
                          <a:solidFill>
                            <a:srgbClr val="D4D4D4"/>
                          </a:solidFill>
                          <a:latin typeface="Consolas" panose="020B0609020204030204" pitchFamily="49" charset="0"/>
                        </a:rPr>
                        <a:t> </a:t>
                      </a:r>
                      <a:r>
                        <a:rPr kumimoji="1" lang="pl-PL" altLang="ja-JP" sz="900" dirty="0">
                          <a:solidFill>
                            <a:srgbClr val="D4D4D4"/>
                          </a:solidFill>
                          <a:latin typeface="Consolas" panose="020B0609020204030204" pitchFamily="49" charset="0"/>
                        </a:rPr>
                        <a:t> 2.0</a:t>
                      </a:r>
                    </a:p>
                    <a:p>
                      <a:endParaRPr kumimoji="1" lang="pl-PL" altLang="ja-JP" sz="900" dirty="0">
                        <a:solidFill>
                          <a:srgbClr val="D4D4D4"/>
                        </a:solidFill>
                        <a:latin typeface="Consolas" panose="020B0609020204030204" pitchFamily="49" charset="0"/>
                      </a:endParaRPr>
                    </a:p>
                    <a:p>
                      <a:r>
                        <a:rPr kumimoji="1" lang="pl-PL" altLang="ja-JP" sz="900" dirty="0">
                          <a:solidFill>
                            <a:srgbClr val="D4D4D4"/>
                          </a:solidFill>
                          <a:latin typeface="Consolas" panose="020B0609020204030204" pitchFamily="49" charset="0"/>
                        </a:rPr>
                        <a:t>--Link1--</a:t>
                      </a:r>
                    </a:p>
                    <a:p>
                      <a:r>
                        <a:rPr kumimoji="1" lang="pl-PL" altLang="ja-JP" sz="900" dirty="0">
                          <a:solidFill>
                            <a:srgbClr val="D4D4D4"/>
                          </a:solidFill>
                          <a:latin typeface="Consolas" panose="020B0609020204030204" pitchFamily="49" charset="0"/>
                        </a:rPr>
                        <a:t>%Chk=abs.chk</a:t>
                      </a:r>
                    </a:p>
                    <a:p>
                      <a:r>
                        <a:rPr kumimoji="1" lang="pl-PL" altLang="ja-JP" sz="900" dirty="0">
                          <a:solidFill>
                            <a:srgbClr val="D4D4D4"/>
                          </a:solidFill>
                          <a:latin typeface="Consolas" panose="020B0609020204030204" pitchFamily="49" charset="0"/>
                        </a:rPr>
                        <a:t># CIS/ChkBasis Geom=Check Guess=Read</a:t>
                      </a:r>
                    </a:p>
                    <a:p>
                      <a:endParaRPr kumimoji="1" lang="pl-PL" altLang="ja-JP" sz="900" dirty="0">
                        <a:solidFill>
                          <a:srgbClr val="D4D4D4"/>
                        </a:solidFill>
                        <a:latin typeface="Consolas" panose="020B0609020204030204" pitchFamily="49" charset="0"/>
                      </a:endParaRPr>
                    </a:p>
                    <a:p>
                      <a:r>
                        <a:rPr kumimoji="1" lang="pl-PL" altLang="ja-JP" sz="900" dirty="0">
                          <a:solidFill>
                            <a:srgbClr val="D4D4D4"/>
                          </a:solidFill>
                          <a:latin typeface="Consolas" panose="020B0609020204030204" pitchFamily="49" charset="0"/>
                        </a:rPr>
                        <a:t>absorption</a:t>
                      </a:r>
                    </a:p>
                    <a:p>
                      <a:endParaRPr kumimoji="1" lang="pl-PL" altLang="ja-JP" sz="900" dirty="0">
                        <a:solidFill>
                          <a:srgbClr val="D4D4D4"/>
                        </a:solidFill>
                        <a:latin typeface="Consolas" panose="020B0609020204030204" pitchFamily="49" charset="0"/>
                      </a:endParaRPr>
                    </a:p>
                    <a:p>
                      <a:r>
                        <a:rPr kumimoji="1" lang="pl-PL" altLang="ja-JP" sz="900" dirty="0">
                          <a:solidFill>
                            <a:srgbClr val="D4D4D4"/>
                          </a:solidFill>
                          <a:latin typeface="Consolas" panose="020B0609020204030204" pitchFamily="49" charset="0"/>
                        </a:rPr>
                        <a:t>0 1</a:t>
                      </a:r>
                    </a:p>
                    <a:p>
                      <a:endParaRPr kumimoji="1" lang="pt-BR" altLang="ja-JP" sz="900" dirty="0"/>
                    </a:p>
                  </a:txBody>
                  <a:tcPr marT="72000" marB="7200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24292E"/>
                    </a:solidFill>
                  </a:tcPr>
                </a:tc>
                <a:extLst>
                  <a:ext uri="{0D108BD9-81ED-4DB2-BD59-A6C34878D82A}">
                    <a16:rowId xmlns:a16="http://schemas.microsoft.com/office/drawing/2014/main" val="2934622672"/>
                  </a:ext>
                </a:extLst>
              </a:tr>
            </a:tbl>
          </a:graphicData>
        </a:graphic>
      </p:graphicFrame>
      <p:sp>
        <p:nvSpPr>
          <p:cNvPr id="18" name="テキスト プレースホルダー 17">
            <a:extLst>
              <a:ext uri="{FF2B5EF4-FFF2-40B4-BE49-F238E27FC236}">
                <a16:creationId xmlns:a16="http://schemas.microsoft.com/office/drawing/2014/main" id="{14F70C38-D973-8C8B-E845-EBC58B707BBA}"/>
              </a:ext>
            </a:extLst>
          </p:cNvPr>
          <p:cNvSpPr>
            <a:spLocks noGrp="1"/>
          </p:cNvSpPr>
          <p:nvPr>
            <p:ph type="body" sz="quarter" idx="13"/>
          </p:nvPr>
        </p:nvSpPr>
        <p:spPr/>
        <p:txBody>
          <a:bodyPr/>
          <a:lstStyle/>
          <a:p>
            <a:r>
              <a:rPr lang="pl-PL" altLang="ja-JP" dirty="0"/>
              <a:t>S. Takezawa, </a:t>
            </a:r>
            <a:r>
              <a:rPr lang="pl-PL" altLang="ja-JP" i="1" dirty="0"/>
              <a:t>J. Chem. Phys</a:t>
            </a:r>
            <a:r>
              <a:rPr lang="pl-PL" altLang="ja-JP" dirty="0"/>
              <a:t>. </a:t>
            </a:r>
            <a:r>
              <a:rPr lang="pl-PL" altLang="ja-JP" b="1" dirty="0"/>
              <a:t>52</a:t>
            </a:r>
            <a:r>
              <a:rPr lang="pl-PL" altLang="ja-JP" dirty="0"/>
              <a:t>, 2575 (1970) https://doi.org/10.1063/1.1673345</a:t>
            </a:r>
            <a:r>
              <a:rPr lang="en-US" altLang="ja-JP" dirty="0"/>
              <a:t> </a:t>
            </a:r>
            <a:r>
              <a:rPr lang="ja-JP" altLang="en-US" dirty="0"/>
              <a:t>による実験値は </a:t>
            </a:r>
            <a:r>
              <a:rPr lang="en-US" altLang="ja-JP" dirty="0"/>
              <a:t>112872.3</a:t>
            </a:r>
            <a:r>
              <a:rPr lang="ja-JP" altLang="en-US" dirty="0"/>
              <a:t> </a:t>
            </a:r>
            <a:r>
              <a:rPr lang="en-US" altLang="ja-JP" dirty="0"/>
              <a:t>cm</a:t>
            </a:r>
            <a:r>
              <a:rPr lang="ja-JP" altLang="en-US" dirty="0"/>
              <a:t>⁻</a:t>
            </a:r>
            <a:r>
              <a:rPr lang="en-US" altLang="ja-JP" dirty="0"/>
              <a:t>¹ = 88.595696 nm</a:t>
            </a:r>
            <a:endParaRPr lang="ja-JP" altLang="en-US" dirty="0"/>
          </a:p>
        </p:txBody>
      </p:sp>
      <p:pic>
        <p:nvPicPr>
          <p:cNvPr id="19" name="コンテンツ プレースホルダー 18">
            <a:extLst>
              <a:ext uri="{FF2B5EF4-FFF2-40B4-BE49-F238E27FC236}">
                <a16:creationId xmlns:a16="http://schemas.microsoft.com/office/drawing/2014/main" id="{1C6C061A-719E-809D-8BC6-A83CB8B7D765}"/>
              </a:ext>
            </a:extLst>
          </p:cNvPr>
          <p:cNvPicPr>
            <a:picLocks noGrp="1" noChangeAspect="1"/>
          </p:cNvPicPr>
          <p:nvPr>
            <p:ph idx="14"/>
          </p:nvPr>
        </p:nvPicPr>
        <p:blipFill>
          <a:blip r:embed="rId3"/>
          <a:srcRect/>
          <a:stretch/>
        </p:blipFill>
        <p:spPr>
          <a:xfrm>
            <a:off x="3346450" y="842963"/>
            <a:ext cx="5186362" cy="3457575"/>
          </a:xfrm>
        </p:spPr>
      </p:pic>
      <p:sp>
        <p:nvSpPr>
          <p:cNvPr id="2" name="タイトル 1">
            <a:extLst>
              <a:ext uri="{FF2B5EF4-FFF2-40B4-BE49-F238E27FC236}">
                <a16:creationId xmlns:a16="http://schemas.microsoft.com/office/drawing/2014/main" id="{BCEACB34-F4C0-4026-8462-E5A36AEC5C5E}"/>
              </a:ext>
            </a:extLst>
          </p:cNvPr>
          <p:cNvSpPr>
            <a:spLocks noGrp="1"/>
          </p:cNvSpPr>
          <p:nvPr>
            <p:ph type="title"/>
          </p:nvPr>
        </p:nvSpPr>
        <p:spPr>
          <a:xfrm>
            <a:off x="0" y="0"/>
            <a:ext cx="9144000" cy="468000"/>
          </a:xfrm>
        </p:spPr>
        <p:txBody>
          <a:bodyPr/>
          <a:lstStyle/>
          <a:p>
            <a:r>
              <a:rPr lang="ja-JP" altLang="en-US" dirty="0"/>
              <a:t>分子の吸収波長</a:t>
            </a:r>
          </a:p>
        </p:txBody>
      </p:sp>
      <p:sp>
        <p:nvSpPr>
          <p:cNvPr id="7" name="スライド番号プレースホルダー 5">
            <a:extLst>
              <a:ext uri="{FF2B5EF4-FFF2-40B4-BE49-F238E27FC236}">
                <a16:creationId xmlns:a16="http://schemas.microsoft.com/office/drawing/2014/main" id="{1E986BA9-9133-4A1F-8529-CC13CC094922}"/>
              </a:ext>
            </a:extLst>
          </p:cNvPr>
          <p:cNvSpPr>
            <a:spLocks noGrp="1"/>
          </p:cNvSpPr>
          <p:nvPr>
            <p:ph type="sldNum" sz="quarter" idx="15"/>
          </p:nvPr>
        </p:nvSpPr>
        <p:spPr>
          <a:xfrm>
            <a:off x="8496000" y="0"/>
            <a:ext cx="576000" cy="468000"/>
          </a:xfrm>
        </p:spPr>
        <p:txBody>
          <a:bodyPr/>
          <a:lstStyle/>
          <a:p>
            <a:fld id="{44CC7441-4F6D-4D99-AEAC-28C0433C7008}" type="slidenum">
              <a:rPr lang="ja-JP" altLang="en-US" smtClean="0"/>
              <a:pPr/>
              <a:t>114</a:t>
            </a:fld>
            <a:endParaRPr lang="ja-JP" altLang="en-US" dirty="0"/>
          </a:p>
        </p:txBody>
      </p:sp>
      <p:sp>
        <p:nvSpPr>
          <p:cNvPr id="10" name="正方形/長方形 9" hidden="1">
            <a:extLst>
              <a:ext uri="{FF2B5EF4-FFF2-40B4-BE49-F238E27FC236}">
                <a16:creationId xmlns:a16="http://schemas.microsoft.com/office/drawing/2014/main" id="{D0CF8575-3F3A-49AF-84F5-2C485CE2038F}"/>
              </a:ext>
            </a:extLst>
          </p:cNvPr>
          <p:cNvSpPr/>
          <p:nvPr/>
        </p:nvSpPr>
        <p:spPr>
          <a:xfrm>
            <a:off x="7006830" y="1801641"/>
            <a:ext cx="1668857" cy="138518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accent4"/>
                </a:solidFill>
              </a:rPr>
              <a:t>計算してみよう</a:t>
            </a:r>
          </a:p>
        </p:txBody>
      </p:sp>
      <p:sp>
        <p:nvSpPr>
          <p:cNvPr id="20" name="テキスト ボックス 19">
            <a:extLst>
              <a:ext uri="{FF2B5EF4-FFF2-40B4-BE49-F238E27FC236}">
                <a16:creationId xmlns:a16="http://schemas.microsoft.com/office/drawing/2014/main" id="{659F177E-1CEE-A05E-3842-02DA65FFFE2C}"/>
              </a:ext>
            </a:extLst>
          </p:cNvPr>
          <p:cNvSpPr txBox="1"/>
          <p:nvPr/>
        </p:nvSpPr>
        <p:spPr>
          <a:xfrm>
            <a:off x="4134609" y="1096698"/>
            <a:ext cx="1078148" cy="492443"/>
          </a:xfrm>
          <a:prstGeom prst="rect">
            <a:avLst/>
          </a:prstGeom>
          <a:noFill/>
        </p:spPr>
        <p:txBody>
          <a:bodyPr wrap="square">
            <a:spAutoFit/>
          </a:bodyPr>
          <a:lstStyle/>
          <a:p>
            <a:r>
              <a:rPr lang="ja-JP" altLang="en-US" sz="1300" b="1" dirty="0">
                <a:solidFill>
                  <a:schemeClr val="accent1"/>
                </a:solidFill>
              </a:rPr>
              <a:t>12.7985 eV</a:t>
            </a:r>
            <a:endParaRPr lang="en-US" altLang="ja-JP" sz="1300" b="1" dirty="0">
              <a:solidFill>
                <a:schemeClr val="accent1"/>
              </a:solidFill>
            </a:endParaRPr>
          </a:p>
          <a:p>
            <a:r>
              <a:rPr lang="en-US" altLang="ja-JP" sz="1300" b="1" dirty="0">
                <a:solidFill>
                  <a:schemeClr val="accent1"/>
                </a:solidFill>
              </a:rPr>
              <a:t>96.87 nm</a:t>
            </a:r>
            <a:endParaRPr lang="ja-JP" altLang="en-US" sz="1300" b="1" dirty="0">
              <a:solidFill>
                <a:schemeClr val="accent1"/>
              </a:solidFill>
            </a:endParaRPr>
          </a:p>
        </p:txBody>
      </p:sp>
      <p:sp>
        <p:nvSpPr>
          <p:cNvPr id="21" name="テキスト ボックス 20">
            <a:extLst>
              <a:ext uri="{FF2B5EF4-FFF2-40B4-BE49-F238E27FC236}">
                <a16:creationId xmlns:a16="http://schemas.microsoft.com/office/drawing/2014/main" id="{A5B8A8F9-76B3-0962-9C6E-932ECCD8173B}"/>
              </a:ext>
            </a:extLst>
          </p:cNvPr>
          <p:cNvSpPr txBox="1"/>
          <p:nvPr/>
        </p:nvSpPr>
        <p:spPr>
          <a:xfrm>
            <a:off x="4796632" y="3420565"/>
            <a:ext cx="1078148" cy="492443"/>
          </a:xfrm>
          <a:prstGeom prst="rect">
            <a:avLst/>
          </a:prstGeom>
          <a:noFill/>
        </p:spPr>
        <p:txBody>
          <a:bodyPr wrap="square">
            <a:spAutoFit/>
          </a:bodyPr>
          <a:lstStyle/>
          <a:p>
            <a:r>
              <a:rPr lang="en-US" altLang="ja-JP" sz="1300" dirty="0">
                <a:solidFill>
                  <a:schemeClr val="accent3"/>
                </a:solidFill>
              </a:rPr>
              <a:t>9.2370 eV  134.23 nm</a:t>
            </a:r>
            <a:endParaRPr lang="ja-JP" altLang="en-US" sz="1300" dirty="0">
              <a:solidFill>
                <a:schemeClr val="accent3"/>
              </a:solidFill>
            </a:endParaRPr>
          </a:p>
        </p:txBody>
      </p:sp>
    </p:spTree>
    <p:extLst>
      <p:ext uri="{BB962C8B-B14F-4D97-AF65-F5344CB8AC3E}">
        <p14:creationId xmlns:p14="http://schemas.microsoft.com/office/powerpoint/2010/main" val="2143861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27596A-5CE8-25AF-784B-E6270AC36867}"/>
            </a:ext>
          </a:extLst>
        </p:cNvPr>
        <p:cNvGrpSpPr/>
        <p:nvPr/>
      </p:nvGrpSpPr>
      <p:grpSpPr>
        <a:xfrm>
          <a:off x="0" y="0"/>
          <a:ext cx="0" cy="0"/>
          <a:chOff x="0" y="0"/>
          <a:chExt cx="0" cy="0"/>
        </a:xfrm>
      </p:grpSpPr>
      <p:graphicFrame>
        <p:nvGraphicFramePr>
          <p:cNvPr id="12" name="表 9">
            <a:extLst>
              <a:ext uri="{FF2B5EF4-FFF2-40B4-BE49-F238E27FC236}">
                <a16:creationId xmlns:a16="http://schemas.microsoft.com/office/drawing/2014/main" id="{1CB4C148-4679-1BC8-CB34-5501BE7388F3}"/>
              </a:ext>
            </a:extLst>
          </p:cNvPr>
          <p:cNvGraphicFramePr>
            <a:graphicFrameLocks noGrp="1"/>
          </p:cNvGraphicFramePr>
          <p:nvPr>
            <p:ph idx="1"/>
            <p:extLst>
              <p:ext uri="{D42A27DB-BD31-4B8C-83A1-F6EECF244321}">
                <p14:modId xmlns:p14="http://schemas.microsoft.com/office/powerpoint/2010/main" val="3554320255"/>
              </p:ext>
            </p:extLst>
          </p:nvPr>
        </p:nvGraphicFramePr>
        <p:xfrm>
          <a:off x="468313" y="842963"/>
          <a:ext cx="2736000" cy="3211270"/>
        </p:xfrm>
        <a:graphic>
          <a:graphicData uri="http://schemas.openxmlformats.org/drawingml/2006/table">
            <a:tbl>
              <a:tblPr firstRow="1" bandRow="1">
                <a:tableStyleId>{2D5ABB26-0587-4C30-8999-92F81FD0307C}</a:tableStyleId>
              </a:tblPr>
              <a:tblGrid>
                <a:gridCol w="2736000">
                  <a:extLst>
                    <a:ext uri="{9D8B030D-6E8A-4147-A177-3AD203B41FA5}">
                      <a16:colId xmlns:a16="http://schemas.microsoft.com/office/drawing/2014/main" val="839188252"/>
                    </a:ext>
                  </a:extLst>
                </a:gridCol>
              </a:tblGrid>
              <a:tr h="0">
                <a:tc>
                  <a:txBody>
                    <a:bodyPr/>
                    <a:lstStyle/>
                    <a:p>
                      <a:pPr>
                        <a:lnSpc>
                          <a:spcPct val="120000"/>
                        </a:lnSpc>
                      </a:pPr>
                      <a:r>
                        <a:rPr kumimoji="1" lang="en-US" altLang="ja-JP" sz="1300" dirty="0"/>
                        <a:t>CIS</a:t>
                      </a:r>
                      <a:r>
                        <a:rPr kumimoji="1" lang="ja-JP" altLang="en-US" sz="1300" dirty="0"/>
                        <a:t>法で構造最適化すれば</a:t>
                      </a:r>
                      <a:r>
                        <a:rPr kumimoji="1" lang="en-US" altLang="ja-JP" sz="1300" dirty="0"/>
                        <a:t>, </a:t>
                      </a:r>
                      <a:r>
                        <a:rPr kumimoji="1" lang="ja-JP" altLang="en-US" sz="1300" dirty="0"/>
                        <a:t>そのまま蛍光波長を予測できる</a:t>
                      </a:r>
                      <a:r>
                        <a:rPr kumimoji="1" lang="en-US" altLang="ja-JP" sz="1300" dirty="0"/>
                        <a:t>. </a:t>
                      </a:r>
                      <a:r>
                        <a:rPr kumimoji="1" lang="ja-JP" altLang="en-US" sz="1300" dirty="0"/>
                        <a:t>右図は</a:t>
                      </a:r>
                      <a:r>
                        <a:rPr kumimoji="1" lang="en-US" altLang="ja-JP" sz="1300" dirty="0"/>
                        <a:t>H</a:t>
                      </a:r>
                      <a:r>
                        <a:rPr kumimoji="1" lang="ja-JP" altLang="en-US" sz="1300" dirty="0"/>
                        <a:t>₂の例である</a:t>
                      </a:r>
                      <a:r>
                        <a:rPr kumimoji="1" lang="en-US" altLang="ja-JP" sz="1300" dirty="0"/>
                        <a:t>. </a:t>
                      </a:r>
                      <a:r>
                        <a:rPr kumimoji="1" lang="ja-JP" altLang="en-US" sz="1300" dirty="0"/>
                        <a:t>実験値は </a:t>
                      </a:r>
                      <a:r>
                        <a:rPr kumimoji="1" lang="en-US" altLang="ja-JP" sz="1300" dirty="0"/>
                        <a:t>133.57 nm </a:t>
                      </a:r>
                      <a:r>
                        <a:rPr kumimoji="1" lang="ja-JP" altLang="en-US" sz="1300" dirty="0"/>
                        <a:t>であるから</a:t>
                      </a:r>
                      <a:r>
                        <a:rPr kumimoji="1" lang="en-US" altLang="ja-JP" sz="1300" dirty="0"/>
                        <a:t>, </a:t>
                      </a:r>
                      <a:r>
                        <a:rPr kumimoji="1" lang="ja-JP" altLang="en-US" sz="1300" dirty="0"/>
                        <a:t>かなり近い値が得られているようである</a:t>
                      </a:r>
                      <a:r>
                        <a:rPr kumimoji="1" lang="en-US" altLang="ja-JP" sz="1300" dirty="0"/>
                        <a:t>.</a:t>
                      </a:r>
                    </a:p>
                  </a:txBody>
                  <a:tcPr marL="0" marR="0" anchor="ctr">
                    <a:lnL>
                      <a:noFill/>
                    </a:lnL>
                    <a:lnR>
                      <a:noFill/>
                    </a:lnR>
                    <a:lnT>
                      <a:noFill/>
                    </a:lnT>
                    <a:lnB w="190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68920188"/>
                  </a:ext>
                </a:extLst>
              </a:tr>
              <a:tr h="36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300" b="1" dirty="0">
                          <a:solidFill>
                            <a:schemeClr val="tx2"/>
                          </a:solidFill>
                        </a:rPr>
                        <a:t>examples/UV-vis/</a:t>
                      </a:r>
                      <a:r>
                        <a:rPr kumimoji="1" lang="en-US" altLang="ja-JP" sz="1300" b="1" dirty="0" err="1">
                          <a:solidFill>
                            <a:schemeClr val="tx2"/>
                          </a:solidFill>
                        </a:rPr>
                        <a:t>emi.gjf</a:t>
                      </a:r>
                      <a:endParaRPr kumimoji="1" lang="ja-JP" altLang="en-US" sz="1300" b="1" dirty="0">
                        <a:solidFill>
                          <a:schemeClr val="tx2"/>
                        </a:solidFill>
                      </a:endParaRPr>
                    </a:p>
                  </a:txBody>
                  <a:tcPr marL="0" marR="0" anchor="ctr">
                    <a:lnT w="19050" cap="flat" cmpd="sng" algn="ctr">
                      <a:noFill/>
                      <a:prstDash val="solid"/>
                      <a:round/>
                      <a:headEnd type="none" w="med" len="med"/>
                      <a:tailEnd type="none" w="med" len="med"/>
                    </a:lnT>
                    <a:lnB w="19050" cap="flat" cmpd="sng" algn="ctr">
                      <a:noFill/>
                      <a:prstDash val="solid"/>
                      <a:round/>
                      <a:headEnd type="none" w="med" len="med"/>
                      <a:tailEnd type="none" w="med" len="med"/>
                    </a:lnB>
                  </a:tcPr>
                </a:tc>
                <a:extLst>
                  <a:ext uri="{0D108BD9-81ED-4DB2-BD59-A6C34878D82A}">
                    <a16:rowId xmlns:a16="http://schemas.microsoft.com/office/drawing/2014/main" val="3754934696"/>
                  </a:ext>
                </a:extLst>
              </a:tr>
              <a:tr h="1584000">
                <a:tc>
                  <a:txBody>
                    <a:bodyPr/>
                    <a:lstStyle/>
                    <a:p>
                      <a:r>
                        <a:rPr kumimoji="1" lang="pt-BR" altLang="ja-JP" sz="900" dirty="0">
                          <a:solidFill>
                            <a:srgbClr val="D4D4D4"/>
                          </a:solidFill>
                          <a:latin typeface="Consolas" panose="020B0609020204030204" pitchFamily="49" charset="0"/>
                        </a:rPr>
                        <a:t># CIS/aug-cc-pVTZ opt</a:t>
                      </a:r>
                    </a:p>
                    <a:p>
                      <a:endParaRPr kumimoji="1" lang="pt-BR" altLang="ja-JP" sz="900" dirty="0">
                        <a:solidFill>
                          <a:srgbClr val="D4D4D4"/>
                        </a:solidFill>
                        <a:latin typeface="Consolas" panose="020B0609020204030204" pitchFamily="49" charset="0"/>
                      </a:endParaRPr>
                    </a:p>
                    <a:p>
                      <a:r>
                        <a:rPr kumimoji="1" lang="pt-BR" altLang="ja-JP" sz="900" dirty="0">
                          <a:solidFill>
                            <a:srgbClr val="D4D4D4"/>
                          </a:solidFill>
                          <a:latin typeface="Consolas" panose="020B0609020204030204" pitchFamily="49" charset="0"/>
                        </a:rPr>
                        <a:t>opt + emission</a:t>
                      </a:r>
                    </a:p>
                    <a:p>
                      <a:endParaRPr kumimoji="1" lang="pt-BR" altLang="ja-JP" sz="900" dirty="0">
                        <a:solidFill>
                          <a:srgbClr val="D4D4D4"/>
                        </a:solidFill>
                        <a:latin typeface="Consolas" panose="020B0609020204030204" pitchFamily="49" charset="0"/>
                      </a:endParaRPr>
                    </a:p>
                    <a:p>
                      <a:r>
                        <a:rPr kumimoji="1" lang="pt-BR" altLang="ja-JP" sz="900" dirty="0">
                          <a:solidFill>
                            <a:srgbClr val="D4D4D4"/>
                          </a:solidFill>
                          <a:latin typeface="Consolas" panose="020B0609020204030204" pitchFamily="49" charset="0"/>
                        </a:rPr>
                        <a:t>0  1</a:t>
                      </a:r>
                    </a:p>
                    <a:p>
                      <a:r>
                        <a:rPr kumimoji="1" lang="pt-BR" altLang="ja-JP" sz="900" dirty="0">
                          <a:solidFill>
                            <a:srgbClr val="D4D4D4"/>
                          </a:solidFill>
                          <a:latin typeface="Consolas" panose="020B0609020204030204" pitchFamily="49" charset="0"/>
                        </a:rPr>
                        <a:t>H  0.0  0.0  0.0</a:t>
                      </a:r>
                    </a:p>
                    <a:p>
                      <a:r>
                        <a:rPr kumimoji="1" lang="pt-BR" altLang="ja-JP" sz="900" dirty="0">
                          <a:solidFill>
                            <a:srgbClr val="D4D4D4"/>
                          </a:solidFill>
                          <a:latin typeface="Consolas" panose="020B0609020204030204" pitchFamily="49" charset="0"/>
                        </a:rPr>
                        <a:t>H  0.0  0.0  2.0</a:t>
                      </a:r>
                    </a:p>
                    <a:p>
                      <a:endParaRPr kumimoji="1" lang="pt-BR" altLang="ja-JP" sz="900" dirty="0">
                        <a:solidFill>
                          <a:srgbClr val="D4D4D4"/>
                        </a:solidFill>
                        <a:latin typeface="Consolas" panose="020B0609020204030204" pitchFamily="49" charset="0"/>
                      </a:endParaRPr>
                    </a:p>
                    <a:p>
                      <a:endParaRPr kumimoji="1" lang="pt-BR" altLang="ja-JP" sz="900" dirty="0">
                        <a:solidFill>
                          <a:srgbClr val="D4D4D4"/>
                        </a:solidFill>
                        <a:latin typeface="Consolas" panose="020B0609020204030204" pitchFamily="49" charset="0"/>
                      </a:endParaRPr>
                    </a:p>
                    <a:p>
                      <a:endParaRPr kumimoji="1" lang="pt-BR" altLang="ja-JP" sz="900" dirty="0">
                        <a:solidFill>
                          <a:srgbClr val="D4D4D4"/>
                        </a:solidFill>
                      </a:endParaRPr>
                    </a:p>
                  </a:txBody>
                  <a:tcPr marT="72000" marB="72000">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24292E"/>
                    </a:solidFill>
                  </a:tcPr>
                </a:tc>
                <a:extLst>
                  <a:ext uri="{0D108BD9-81ED-4DB2-BD59-A6C34878D82A}">
                    <a16:rowId xmlns:a16="http://schemas.microsoft.com/office/drawing/2014/main" val="2934622672"/>
                  </a:ext>
                </a:extLst>
              </a:tr>
            </a:tbl>
          </a:graphicData>
        </a:graphic>
      </p:graphicFrame>
      <p:sp>
        <p:nvSpPr>
          <p:cNvPr id="18" name="テキスト プレースホルダー 17">
            <a:extLst>
              <a:ext uri="{FF2B5EF4-FFF2-40B4-BE49-F238E27FC236}">
                <a16:creationId xmlns:a16="http://schemas.microsoft.com/office/drawing/2014/main" id="{795A962D-1730-4172-8C99-2F1884FE1FBC}"/>
              </a:ext>
            </a:extLst>
          </p:cNvPr>
          <p:cNvSpPr>
            <a:spLocks noGrp="1"/>
          </p:cNvSpPr>
          <p:nvPr>
            <p:ph type="body" sz="quarter" idx="13"/>
          </p:nvPr>
        </p:nvSpPr>
        <p:spPr/>
        <p:txBody>
          <a:bodyPr/>
          <a:lstStyle/>
          <a:p>
            <a:r>
              <a:rPr lang="it-IT" altLang="ja-JP" dirty="0"/>
              <a:t>S. A. Jaeggli et al, </a:t>
            </a:r>
            <a:r>
              <a:rPr lang="it-IT" altLang="ja-JP" i="1" dirty="0"/>
              <a:t>Astrophys. J.</a:t>
            </a:r>
            <a:r>
              <a:rPr lang="it-IT" altLang="ja-JP" dirty="0"/>
              <a:t> </a:t>
            </a:r>
            <a:r>
              <a:rPr lang="it-IT" altLang="ja-JP" b="1" dirty="0"/>
              <a:t>855</a:t>
            </a:r>
            <a:r>
              <a:rPr lang="it-IT" altLang="ja-JP" dirty="0"/>
              <a:t> 134 (2018) </a:t>
            </a:r>
            <a:r>
              <a:rPr lang="it-IT" altLang="ja-JP" dirty="0">
                <a:hlinkClick r:id="rId3"/>
              </a:rPr>
              <a:t>https://doi.org/10.3847/1538-4357/aaafd5</a:t>
            </a:r>
            <a:r>
              <a:rPr lang="it-IT" altLang="ja-JP" dirty="0"/>
              <a:t> </a:t>
            </a:r>
            <a:r>
              <a:rPr lang="ja-JP" altLang="en-US" dirty="0"/>
              <a:t>によれば実験値は</a:t>
            </a:r>
            <a:r>
              <a:rPr lang="en-US" altLang="ja-JP" dirty="0"/>
              <a:t> 133.57 nm</a:t>
            </a:r>
            <a:endParaRPr lang="ja-JP" altLang="en-US" dirty="0"/>
          </a:p>
        </p:txBody>
      </p:sp>
      <p:pic>
        <p:nvPicPr>
          <p:cNvPr id="19" name="コンテンツ プレースホルダー 18">
            <a:extLst>
              <a:ext uri="{FF2B5EF4-FFF2-40B4-BE49-F238E27FC236}">
                <a16:creationId xmlns:a16="http://schemas.microsoft.com/office/drawing/2014/main" id="{1A54E892-1B01-E5B4-B584-ACED46874695}"/>
              </a:ext>
            </a:extLst>
          </p:cNvPr>
          <p:cNvPicPr>
            <a:picLocks noGrp="1" noChangeAspect="1"/>
          </p:cNvPicPr>
          <p:nvPr>
            <p:ph idx="14"/>
          </p:nvPr>
        </p:nvPicPr>
        <p:blipFill>
          <a:blip r:embed="rId4"/>
          <a:srcRect/>
          <a:stretch/>
        </p:blipFill>
        <p:spPr>
          <a:xfrm>
            <a:off x="3346450" y="842963"/>
            <a:ext cx="5186362" cy="3457575"/>
          </a:xfrm>
        </p:spPr>
      </p:pic>
      <p:sp>
        <p:nvSpPr>
          <p:cNvPr id="2" name="タイトル 1">
            <a:extLst>
              <a:ext uri="{FF2B5EF4-FFF2-40B4-BE49-F238E27FC236}">
                <a16:creationId xmlns:a16="http://schemas.microsoft.com/office/drawing/2014/main" id="{95C03D4D-5E4F-3955-6935-307992967E47}"/>
              </a:ext>
            </a:extLst>
          </p:cNvPr>
          <p:cNvSpPr>
            <a:spLocks noGrp="1"/>
          </p:cNvSpPr>
          <p:nvPr>
            <p:ph type="title"/>
          </p:nvPr>
        </p:nvSpPr>
        <p:spPr>
          <a:xfrm>
            <a:off x="0" y="0"/>
            <a:ext cx="9144000" cy="468000"/>
          </a:xfrm>
        </p:spPr>
        <p:txBody>
          <a:bodyPr/>
          <a:lstStyle/>
          <a:p>
            <a:r>
              <a:rPr lang="ja-JP" altLang="en-US" dirty="0"/>
              <a:t>分子の蛍光波長</a:t>
            </a:r>
          </a:p>
        </p:txBody>
      </p:sp>
      <p:sp>
        <p:nvSpPr>
          <p:cNvPr id="7" name="スライド番号プレースホルダー 5">
            <a:extLst>
              <a:ext uri="{FF2B5EF4-FFF2-40B4-BE49-F238E27FC236}">
                <a16:creationId xmlns:a16="http://schemas.microsoft.com/office/drawing/2014/main" id="{77EEFB0B-E8F0-2741-7654-8E21A4FB0DA5}"/>
              </a:ext>
            </a:extLst>
          </p:cNvPr>
          <p:cNvSpPr>
            <a:spLocks noGrp="1"/>
          </p:cNvSpPr>
          <p:nvPr>
            <p:ph type="sldNum" sz="quarter" idx="15"/>
          </p:nvPr>
        </p:nvSpPr>
        <p:spPr>
          <a:xfrm>
            <a:off x="8496000" y="0"/>
            <a:ext cx="576000" cy="468000"/>
          </a:xfrm>
        </p:spPr>
        <p:txBody>
          <a:bodyPr/>
          <a:lstStyle/>
          <a:p>
            <a:fld id="{44CC7441-4F6D-4D99-AEAC-28C0433C7008}" type="slidenum">
              <a:rPr lang="ja-JP" altLang="en-US" smtClean="0"/>
              <a:pPr/>
              <a:t>115</a:t>
            </a:fld>
            <a:endParaRPr lang="ja-JP" altLang="en-US" dirty="0"/>
          </a:p>
        </p:txBody>
      </p:sp>
      <p:sp>
        <p:nvSpPr>
          <p:cNvPr id="10" name="正方形/長方形 9" hidden="1">
            <a:extLst>
              <a:ext uri="{FF2B5EF4-FFF2-40B4-BE49-F238E27FC236}">
                <a16:creationId xmlns:a16="http://schemas.microsoft.com/office/drawing/2014/main" id="{44165741-94C2-BA96-7CF0-8C2CE65AFD6C}"/>
              </a:ext>
            </a:extLst>
          </p:cNvPr>
          <p:cNvSpPr/>
          <p:nvPr/>
        </p:nvSpPr>
        <p:spPr>
          <a:xfrm>
            <a:off x="7006830" y="1801641"/>
            <a:ext cx="1668857" cy="138518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accent4"/>
                </a:solidFill>
              </a:rPr>
              <a:t>計算してみよう</a:t>
            </a:r>
          </a:p>
        </p:txBody>
      </p:sp>
      <p:sp>
        <p:nvSpPr>
          <p:cNvPr id="4" name="テキスト ボックス 3">
            <a:extLst>
              <a:ext uri="{FF2B5EF4-FFF2-40B4-BE49-F238E27FC236}">
                <a16:creationId xmlns:a16="http://schemas.microsoft.com/office/drawing/2014/main" id="{4B4FDBA5-7EC1-B160-20C8-A6A63E3DC166}"/>
              </a:ext>
            </a:extLst>
          </p:cNvPr>
          <p:cNvSpPr txBox="1"/>
          <p:nvPr/>
        </p:nvSpPr>
        <p:spPr>
          <a:xfrm>
            <a:off x="4134609" y="1096698"/>
            <a:ext cx="1078148" cy="492443"/>
          </a:xfrm>
          <a:prstGeom prst="rect">
            <a:avLst/>
          </a:prstGeom>
          <a:noFill/>
        </p:spPr>
        <p:txBody>
          <a:bodyPr wrap="square">
            <a:spAutoFit/>
          </a:bodyPr>
          <a:lstStyle/>
          <a:p>
            <a:r>
              <a:rPr lang="ja-JP" altLang="en-US" sz="1300" dirty="0">
                <a:solidFill>
                  <a:schemeClr val="accent1"/>
                </a:solidFill>
              </a:rPr>
              <a:t>12.7985 eV</a:t>
            </a:r>
            <a:endParaRPr lang="en-US" altLang="ja-JP" sz="1300" dirty="0">
              <a:solidFill>
                <a:schemeClr val="accent1"/>
              </a:solidFill>
            </a:endParaRPr>
          </a:p>
          <a:p>
            <a:r>
              <a:rPr lang="en-US" altLang="ja-JP" sz="1300" dirty="0">
                <a:solidFill>
                  <a:schemeClr val="accent1"/>
                </a:solidFill>
              </a:rPr>
              <a:t>96.87 nm</a:t>
            </a:r>
            <a:endParaRPr lang="ja-JP" altLang="en-US" sz="1300" dirty="0">
              <a:solidFill>
                <a:schemeClr val="accent1"/>
              </a:solidFill>
            </a:endParaRPr>
          </a:p>
        </p:txBody>
      </p:sp>
      <p:sp>
        <p:nvSpPr>
          <p:cNvPr id="5" name="テキスト ボックス 4">
            <a:extLst>
              <a:ext uri="{FF2B5EF4-FFF2-40B4-BE49-F238E27FC236}">
                <a16:creationId xmlns:a16="http://schemas.microsoft.com/office/drawing/2014/main" id="{1F0B8791-0CC3-DBBB-0FD2-EF210A8C3CD3}"/>
              </a:ext>
            </a:extLst>
          </p:cNvPr>
          <p:cNvSpPr txBox="1"/>
          <p:nvPr/>
        </p:nvSpPr>
        <p:spPr>
          <a:xfrm>
            <a:off x="4796632" y="3420565"/>
            <a:ext cx="1078148" cy="492443"/>
          </a:xfrm>
          <a:prstGeom prst="rect">
            <a:avLst/>
          </a:prstGeom>
          <a:noFill/>
        </p:spPr>
        <p:txBody>
          <a:bodyPr wrap="square">
            <a:spAutoFit/>
          </a:bodyPr>
          <a:lstStyle/>
          <a:p>
            <a:r>
              <a:rPr lang="en-US" altLang="ja-JP" sz="1300" b="1" dirty="0">
                <a:solidFill>
                  <a:schemeClr val="accent3"/>
                </a:solidFill>
              </a:rPr>
              <a:t>9.2370 eV  134.23 nm</a:t>
            </a:r>
            <a:endParaRPr lang="ja-JP" altLang="en-US" sz="1300" b="1" dirty="0">
              <a:solidFill>
                <a:schemeClr val="accent3"/>
              </a:solidFill>
            </a:endParaRPr>
          </a:p>
        </p:txBody>
      </p:sp>
    </p:spTree>
    <p:extLst>
      <p:ext uri="{BB962C8B-B14F-4D97-AF65-F5344CB8AC3E}">
        <p14:creationId xmlns:p14="http://schemas.microsoft.com/office/powerpoint/2010/main" val="3178351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96B174-07C9-9202-FBB7-7E9EEA3EF066}"/>
            </a:ext>
          </a:extLst>
        </p:cNvPr>
        <p:cNvGrpSpPr/>
        <p:nvPr/>
      </p:nvGrpSpPr>
      <p:grpSpPr>
        <a:xfrm>
          <a:off x="0" y="0"/>
          <a:ext cx="0" cy="0"/>
          <a:chOff x="0" y="0"/>
          <a:chExt cx="0" cy="0"/>
        </a:xfrm>
      </p:grpSpPr>
      <p:sp>
        <p:nvSpPr>
          <p:cNvPr id="18" name="テキスト プレースホルダー 17">
            <a:extLst>
              <a:ext uri="{FF2B5EF4-FFF2-40B4-BE49-F238E27FC236}">
                <a16:creationId xmlns:a16="http://schemas.microsoft.com/office/drawing/2014/main" id="{A3C6254E-763A-7948-EDF1-F721DE11D7E7}"/>
              </a:ext>
            </a:extLst>
          </p:cNvPr>
          <p:cNvSpPr>
            <a:spLocks noGrp="1"/>
          </p:cNvSpPr>
          <p:nvPr>
            <p:ph type="body" sz="quarter" idx="13"/>
          </p:nvPr>
        </p:nvSpPr>
        <p:spPr/>
        <p:txBody>
          <a:bodyPr anchor="b"/>
          <a:lstStyle/>
          <a:p>
            <a:r>
              <a:rPr lang="en-US" altLang="ja-JP" dirty="0"/>
              <a:t>[1] https://www.data.jma.go.jp/env/ozonehp/3-10ozone.html	[2] https://www.mext.go.jp/b_menu/shingi/gijyutu/gijyutu3/toushin/attach/1333534.htm</a:t>
            </a:r>
          </a:p>
          <a:p>
            <a:r>
              <a:rPr lang="en-US" altLang="ja-JP" dirty="0"/>
              <a:t>1980</a:t>
            </a:r>
            <a:r>
              <a:rPr lang="ja-JP" altLang="en-US" dirty="0"/>
              <a:t>年代にはウィーン条約やモントリオール議定書によりオゾン層に向けたの保護の国際的な枠組みが整備された他</a:t>
            </a:r>
            <a:r>
              <a:rPr lang="en-US" altLang="ja-JP" dirty="0"/>
              <a:t>,</a:t>
            </a:r>
            <a:r>
              <a:rPr lang="ja-JP" altLang="en-US" dirty="0"/>
              <a:t> 国内でもオゾン層保護法やフロン排出抑制法が施行されている</a:t>
            </a:r>
            <a:r>
              <a:rPr lang="en-US" altLang="ja-JP" dirty="0"/>
              <a:t>. </a:t>
            </a:r>
            <a:r>
              <a:rPr lang="ja-JP" altLang="en-US" dirty="0"/>
              <a:t>詳細は経済産業省のホームページ（</a:t>
            </a:r>
            <a:r>
              <a:rPr lang="en-US" altLang="ja-JP" dirty="0">
                <a:hlinkClick r:id="rId3"/>
              </a:rPr>
              <a:t>https://www.meti.go.jp/policy/chemical_management/ozone/index.html</a:t>
            </a:r>
            <a:r>
              <a:rPr lang="ja-JP" altLang="en-US" dirty="0"/>
              <a:t>）を参照されたい</a:t>
            </a:r>
            <a:r>
              <a:rPr lang="en-US" altLang="ja-JP" dirty="0"/>
              <a:t>.</a:t>
            </a:r>
          </a:p>
        </p:txBody>
      </p:sp>
      <p:sp>
        <p:nvSpPr>
          <p:cNvPr id="2" name="タイトル 1">
            <a:extLst>
              <a:ext uri="{FF2B5EF4-FFF2-40B4-BE49-F238E27FC236}">
                <a16:creationId xmlns:a16="http://schemas.microsoft.com/office/drawing/2014/main" id="{5EC56D83-08AA-5CAA-14F7-692331919EE7}"/>
              </a:ext>
            </a:extLst>
          </p:cNvPr>
          <p:cNvSpPr>
            <a:spLocks noGrp="1"/>
          </p:cNvSpPr>
          <p:nvPr>
            <p:ph type="title"/>
          </p:nvPr>
        </p:nvSpPr>
        <p:spPr>
          <a:xfrm>
            <a:off x="0" y="0"/>
            <a:ext cx="9144000" cy="468000"/>
          </a:xfrm>
        </p:spPr>
        <p:txBody>
          <a:bodyPr/>
          <a:lstStyle/>
          <a:p>
            <a:r>
              <a:rPr lang="ja-JP" altLang="en-US" dirty="0"/>
              <a:t>演習：オゾン層</a:t>
            </a:r>
          </a:p>
        </p:txBody>
      </p:sp>
      <p:sp>
        <p:nvSpPr>
          <p:cNvPr id="7" name="スライド番号プレースホルダー 5">
            <a:extLst>
              <a:ext uri="{FF2B5EF4-FFF2-40B4-BE49-F238E27FC236}">
                <a16:creationId xmlns:a16="http://schemas.microsoft.com/office/drawing/2014/main" id="{23F28AF7-D1BD-5694-8214-7C3A15396F8B}"/>
              </a:ext>
            </a:extLst>
          </p:cNvPr>
          <p:cNvSpPr>
            <a:spLocks noGrp="1"/>
          </p:cNvSpPr>
          <p:nvPr>
            <p:ph type="sldNum" sz="quarter" idx="15"/>
          </p:nvPr>
        </p:nvSpPr>
        <p:spPr>
          <a:xfrm>
            <a:off x="8496000" y="0"/>
            <a:ext cx="576000" cy="468000"/>
          </a:xfrm>
        </p:spPr>
        <p:txBody>
          <a:bodyPr/>
          <a:lstStyle/>
          <a:p>
            <a:fld id="{44CC7441-4F6D-4D99-AEAC-28C0433C7008}" type="slidenum">
              <a:rPr lang="ja-JP" altLang="en-US" smtClean="0"/>
              <a:pPr/>
              <a:t>116</a:t>
            </a:fld>
            <a:endParaRPr lang="ja-JP" altLang="en-US" dirty="0"/>
          </a:p>
        </p:txBody>
      </p:sp>
      <p:sp>
        <p:nvSpPr>
          <p:cNvPr id="10" name="正方形/長方形 9" hidden="1">
            <a:extLst>
              <a:ext uri="{FF2B5EF4-FFF2-40B4-BE49-F238E27FC236}">
                <a16:creationId xmlns:a16="http://schemas.microsoft.com/office/drawing/2014/main" id="{DD0B5BB5-C5C6-2501-102A-75D0ED66E27A}"/>
              </a:ext>
            </a:extLst>
          </p:cNvPr>
          <p:cNvSpPr/>
          <p:nvPr/>
        </p:nvSpPr>
        <p:spPr>
          <a:xfrm>
            <a:off x="7006830" y="1801641"/>
            <a:ext cx="1668857" cy="138518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accent4"/>
                </a:solidFill>
              </a:rPr>
              <a:t>計算してみよう</a:t>
            </a:r>
          </a:p>
        </p:txBody>
      </p:sp>
      <p:sp>
        <p:nvSpPr>
          <p:cNvPr id="4" name="コンテンツ プレースホルダー 3">
            <a:extLst>
              <a:ext uri="{FF2B5EF4-FFF2-40B4-BE49-F238E27FC236}">
                <a16:creationId xmlns:a16="http://schemas.microsoft.com/office/drawing/2014/main" id="{1E2A65B2-36E9-99F9-06BE-B21A979CF188}"/>
              </a:ext>
            </a:extLst>
          </p:cNvPr>
          <p:cNvSpPr>
            <a:spLocks noGrp="1"/>
          </p:cNvSpPr>
          <p:nvPr>
            <p:ph idx="1"/>
          </p:nvPr>
        </p:nvSpPr>
        <p:spPr>
          <a:xfrm>
            <a:off x="468000" y="843750"/>
            <a:ext cx="2736000" cy="3332309"/>
          </a:xfrm>
        </p:spPr>
        <p:txBody>
          <a:bodyPr/>
          <a:lstStyle/>
          <a:p>
            <a:r>
              <a:rPr kumimoji="1" lang="ja-JP" altLang="en-US" sz="1300" dirty="0"/>
              <a:t>オゾン</a:t>
            </a:r>
            <a:r>
              <a:rPr kumimoji="1" lang="en-US" altLang="ja-JP" sz="1300" dirty="0"/>
              <a:t>O</a:t>
            </a:r>
            <a:r>
              <a:rPr kumimoji="1" lang="ja-JP" altLang="en-US" sz="1300" dirty="0"/>
              <a:t>₃は太陽からの有害な紫外線を吸収し</a:t>
            </a:r>
            <a:r>
              <a:rPr kumimoji="1" lang="en-US" altLang="ja-JP" sz="1300" dirty="0"/>
              <a:t>, </a:t>
            </a:r>
            <a:r>
              <a:rPr lang="ja-JP" altLang="en-US" b="0" i="0" dirty="0">
                <a:solidFill>
                  <a:srgbClr val="202124"/>
                </a:solidFill>
                <a:effectLst/>
                <a:latin typeface="Google Sans"/>
              </a:rPr>
              <a:t>地上の生態系を保護しているとされる</a:t>
            </a:r>
            <a:r>
              <a:rPr lang="en-US" altLang="ja-JP" b="0" i="0" dirty="0">
                <a:solidFill>
                  <a:srgbClr val="202124"/>
                </a:solidFill>
                <a:effectLst/>
              </a:rPr>
              <a:t>[1]</a:t>
            </a:r>
            <a:r>
              <a:rPr kumimoji="1" lang="en-US" altLang="ja-JP" sz="1300" dirty="0"/>
              <a:t>. </a:t>
            </a:r>
            <a:r>
              <a:rPr kumimoji="1" lang="ja-JP" altLang="en-US" sz="1300" dirty="0"/>
              <a:t>その吸収波長は</a:t>
            </a:r>
            <a:r>
              <a:rPr kumimoji="1" lang="en-US" altLang="ja-JP" sz="1300" dirty="0"/>
              <a:t>200~300nm</a:t>
            </a:r>
            <a:r>
              <a:rPr kumimoji="1" lang="ja-JP" altLang="en-US" sz="1300" dirty="0"/>
              <a:t>付近である</a:t>
            </a:r>
            <a:r>
              <a:rPr kumimoji="1" lang="en-US" altLang="ja-JP" sz="1300" dirty="0"/>
              <a:t>[2]</a:t>
            </a:r>
            <a:r>
              <a:rPr lang="en-US" altLang="ja-JP" dirty="0"/>
              <a:t>.</a:t>
            </a:r>
            <a:r>
              <a:rPr kumimoji="1" lang="en-US" altLang="ja-JP" sz="1300" dirty="0"/>
              <a:t> </a:t>
            </a:r>
            <a:r>
              <a:rPr kumimoji="1" lang="ja-JP" altLang="en-US" sz="1300" dirty="0"/>
              <a:t>この波長を</a:t>
            </a:r>
            <a:r>
              <a:rPr lang="en-US" altLang="ja-JP" dirty="0"/>
              <a:t>B3LYP/</a:t>
            </a:r>
            <a:r>
              <a:rPr lang="en-US" altLang="ja-JP" dirty="0" err="1"/>
              <a:t>aug</a:t>
            </a:r>
            <a:r>
              <a:rPr lang="en-US" altLang="ja-JP" dirty="0"/>
              <a:t>-cc-</a:t>
            </a:r>
            <a:r>
              <a:rPr lang="en-US" altLang="ja-JP" dirty="0" err="1"/>
              <a:t>pVTZ</a:t>
            </a:r>
            <a:r>
              <a:rPr lang="ja-JP" altLang="en-US" dirty="0"/>
              <a:t>および </a:t>
            </a:r>
            <a:r>
              <a:rPr lang="en-US" altLang="ja-JP" dirty="0"/>
              <a:t>TD B3LYP/</a:t>
            </a:r>
            <a:r>
              <a:rPr lang="en-US" altLang="ja-JP" dirty="0" err="1"/>
              <a:t>aug</a:t>
            </a:r>
            <a:r>
              <a:rPr lang="en-US" altLang="ja-JP" dirty="0"/>
              <a:t>-cc-</a:t>
            </a:r>
            <a:r>
              <a:rPr lang="en-US" altLang="ja-JP" dirty="0" err="1"/>
              <a:t>pVTZ</a:t>
            </a:r>
            <a:r>
              <a:rPr lang="ja-JP" altLang="en-US" dirty="0"/>
              <a:t>を用いて検証せよ</a:t>
            </a:r>
            <a:r>
              <a:rPr kumimoji="1" lang="en-US" altLang="ja-JP" sz="1300" dirty="0"/>
              <a:t>.</a:t>
            </a:r>
            <a:endParaRPr lang="en-US" altLang="ja-JP" sz="1100" dirty="0"/>
          </a:p>
          <a:p>
            <a:r>
              <a:rPr kumimoji="1" lang="en-US" altLang="ja-JP" sz="1050" b="1" dirty="0">
                <a:solidFill>
                  <a:schemeClr val="tx2"/>
                </a:solidFill>
              </a:rPr>
              <a:t>examples/UV-vis/O3/B3LYP.gjf</a:t>
            </a:r>
            <a:r>
              <a:rPr kumimoji="1" lang="ja-JP" altLang="en-US" sz="1050" b="1" dirty="0">
                <a:solidFill>
                  <a:schemeClr val="tx2"/>
                </a:solidFill>
              </a:rPr>
              <a:t>の結果</a:t>
            </a:r>
            <a:br>
              <a:rPr lang="en-US" altLang="ja-JP" dirty="0"/>
            </a:br>
            <a:br>
              <a:rPr lang="en-US" altLang="ja-JP" sz="1900" dirty="0"/>
            </a:br>
            <a:r>
              <a:rPr kumimoji="1" lang="en-US" altLang="ja-JP" sz="1300" dirty="0"/>
              <a:t> </a:t>
            </a:r>
            <a:r>
              <a:rPr lang="en-US" altLang="ja-JP" dirty="0"/>
              <a:t>                          </a:t>
            </a:r>
            <a:r>
              <a:rPr kumimoji="1" lang="en-US" altLang="ja-JP" sz="1300" dirty="0"/>
              <a:t>1.255Å</a:t>
            </a:r>
          </a:p>
          <a:p>
            <a:pPr>
              <a:lnSpc>
                <a:spcPct val="150000"/>
              </a:lnSpc>
            </a:pPr>
            <a:r>
              <a:rPr kumimoji="1" lang="en-US" altLang="ja-JP" sz="1300" dirty="0"/>
              <a:t>      118.2839</a:t>
            </a:r>
            <a:r>
              <a:rPr lang="en-US" altLang="ja-JP" dirty="0"/>
              <a:t>°</a:t>
            </a:r>
            <a:endParaRPr lang="en-US" altLang="ja-JP" sz="1800" dirty="0"/>
          </a:p>
          <a:p>
            <a:r>
              <a:rPr lang="en-US" altLang="ja-JP" dirty="0"/>
              <a:t>                           </a:t>
            </a:r>
            <a:r>
              <a:rPr kumimoji="1" lang="en-US" altLang="ja-JP" sz="1300" dirty="0"/>
              <a:t>1.255Å</a:t>
            </a:r>
            <a:endParaRPr lang="en-US" altLang="ja-JP" dirty="0"/>
          </a:p>
        </p:txBody>
      </p:sp>
      <p:pic>
        <p:nvPicPr>
          <p:cNvPr id="11" name="コンテンツ プレースホルダー 10" descr="グラフ&#10;&#10;自動的に生成された説明">
            <a:extLst>
              <a:ext uri="{FF2B5EF4-FFF2-40B4-BE49-F238E27FC236}">
                <a16:creationId xmlns:a16="http://schemas.microsoft.com/office/drawing/2014/main" id="{CD744F48-7E16-95DF-A932-6DD56FF89F0A}"/>
              </a:ext>
            </a:extLst>
          </p:cNvPr>
          <p:cNvPicPr>
            <a:picLocks noGrp="1" noChangeAspect="1"/>
          </p:cNvPicPr>
          <p:nvPr>
            <p:ph idx="14"/>
          </p:nvPr>
        </p:nvPicPr>
        <p:blipFill>
          <a:blip r:embed="rId4"/>
          <a:stretch>
            <a:fillRect/>
          </a:stretch>
        </p:blipFill>
        <p:spPr>
          <a:xfrm>
            <a:off x="3203575" y="843750"/>
            <a:ext cx="5472113" cy="3206246"/>
          </a:xfrm>
        </p:spPr>
      </p:pic>
      <p:pic>
        <p:nvPicPr>
          <p:cNvPr id="14" name="図 13" descr="グラフ が含まれている画像&#10;&#10;自動的に生成された説明">
            <a:extLst>
              <a:ext uri="{FF2B5EF4-FFF2-40B4-BE49-F238E27FC236}">
                <a16:creationId xmlns:a16="http://schemas.microsoft.com/office/drawing/2014/main" id="{F19CCC86-C429-3DCD-A992-BD0430D4A977}"/>
              </a:ext>
            </a:extLst>
          </p:cNvPr>
          <p:cNvPicPr>
            <a:picLocks noChangeAspect="1"/>
          </p:cNvPicPr>
          <p:nvPr/>
        </p:nvPicPr>
        <p:blipFill>
          <a:blip r:embed="rId5">
            <a:clrChange>
              <a:clrFrom>
                <a:srgbClr val="8080CC"/>
              </a:clrFrom>
              <a:clrTo>
                <a:srgbClr val="8080CC">
                  <a:alpha val="0"/>
                </a:srgbClr>
              </a:clrTo>
            </a:clrChange>
          </a:blip>
          <a:stretch>
            <a:fillRect/>
          </a:stretch>
        </p:blipFill>
        <p:spPr>
          <a:xfrm>
            <a:off x="468000" y="2886597"/>
            <a:ext cx="2554060" cy="1538590"/>
          </a:xfrm>
          <a:prstGeom prst="rect">
            <a:avLst/>
          </a:prstGeom>
        </p:spPr>
      </p:pic>
      <p:sp>
        <p:nvSpPr>
          <p:cNvPr id="15" name="テキスト ボックス 14">
            <a:extLst>
              <a:ext uri="{FF2B5EF4-FFF2-40B4-BE49-F238E27FC236}">
                <a16:creationId xmlns:a16="http://schemas.microsoft.com/office/drawing/2014/main" id="{62487328-8788-D824-8C1E-1CB02C7437E7}"/>
              </a:ext>
            </a:extLst>
          </p:cNvPr>
          <p:cNvSpPr txBox="1"/>
          <p:nvPr/>
        </p:nvSpPr>
        <p:spPr>
          <a:xfrm>
            <a:off x="5172768" y="1326313"/>
            <a:ext cx="1078148" cy="492443"/>
          </a:xfrm>
          <a:prstGeom prst="rect">
            <a:avLst/>
          </a:prstGeom>
          <a:noFill/>
        </p:spPr>
        <p:txBody>
          <a:bodyPr wrap="square">
            <a:spAutoFit/>
          </a:bodyPr>
          <a:lstStyle/>
          <a:p>
            <a:r>
              <a:rPr lang="en-US" altLang="ja-JP" sz="1300" b="1" dirty="0">
                <a:solidFill>
                  <a:schemeClr val="accent4"/>
                </a:solidFill>
              </a:rPr>
              <a:t>5.3295 eV  232.64 nm</a:t>
            </a:r>
          </a:p>
        </p:txBody>
      </p:sp>
      <p:sp>
        <p:nvSpPr>
          <p:cNvPr id="16" name="正方形/長方形 15">
            <a:extLst>
              <a:ext uri="{FF2B5EF4-FFF2-40B4-BE49-F238E27FC236}">
                <a16:creationId xmlns:a16="http://schemas.microsoft.com/office/drawing/2014/main" id="{AA2DF764-E499-0CE7-9413-C382F9E2223C}"/>
              </a:ext>
            </a:extLst>
          </p:cNvPr>
          <p:cNvSpPr/>
          <p:nvPr/>
        </p:nvSpPr>
        <p:spPr>
          <a:xfrm>
            <a:off x="468000" y="2623506"/>
            <a:ext cx="2735575" cy="1767029"/>
          </a:xfrm>
          <a:prstGeom prst="rect">
            <a:avLst/>
          </a:prstGeom>
          <a:solidFill>
            <a:schemeClr val="accent4">
              <a:lumMod val="40000"/>
              <a:lumOff val="6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solidFill>
                  <a:schemeClr val="accent4"/>
                </a:solidFill>
              </a:rPr>
              <a:t>計算してみよう</a:t>
            </a:r>
          </a:p>
        </p:txBody>
      </p:sp>
      <p:sp>
        <p:nvSpPr>
          <p:cNvPr id="17" name="正方形/長方形 16">
            <a:extLst>
              <a:ext uri="{FF2B5EF4-FFF2-40B4-BE49-F238E27FC236}">
                <a16:creationId xmlns:a16="http://schemas.microsoft.com/office/drawing/2014/main" id="{D218CBFE-48F8-462F-040F-C7B14B21B7DD}"/>
              </a:ext>
            </a:extLst>
          </p:cNvPr>
          <p:cNvSpPr/>
          <p:nvPr/>
        </p:nvSpPr>
        <p:spPr>
          <a:xfrm>
            <a:off x="4016743" y="1026543"/>
            <a:ext cx="3289748" cy="2716037"/>
          </a:xfrm>
          <a:prstGeom prst="rect">
            <a:avLst/>
          </a:prstGeom>
          <a:solidFill>
            <a:schemeClr val="accent4">
              <a:lumMod val="40000"/>
              <a:lumOff val="6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solidFill>
                  <a:schemeClr val="accent4"/>
                </a:solidFill>
              </a:rPr>
              <a:t>計算してみよう</a:t>
            </a:r>
          </a:p>
        </p:txBody>
      </p:sp>
      <p:sp>
        <p:nvSpPr>
          <p:cNvPr id="22" name="テキスト ボックス 21">
            <a:extLst>
              <a:ext uri="{FF2B5EF4-FFF2-40B4-BE49-F238E27FC236}">
                <a16:creationId xmlns:a16="http://schemas.microsoft.com/office/drawing/2014/main" id="{C8A246AD-3E30-32EE-CA72-C900B08A24B9}"/>
              </a:ext>
            </a:extLst>
          </p:cNvPr>
          <p:cNvSpPr txBox="1"/>
          <p:nvPr/>
        </p:nvSpPr>
        <p:spPr>
          <a:xfrm>
            <a:off x="3203575" y="4049996"/>
            <a:ext cx="5472114" cy="625192"/>
          </a:xfrm>
          <a:prstGeom prst="rect">
            <a:avLst/>
          </a:prstGeom>
          <a:noFill/>
        </p:spPr>
        <p:txBody>
          <a:bodyPr wrap="square" anchor="ctr">
            <a:noAutofit/>
          </a:bodyPr>
          <a:lstStyle/>
          <a:p>
            <a:r>
              <a:rPr lang="ja-JP" altLang="en-US" sz="1300" b="1" dirty="0">
                <a:solidFill>
                  <a:schemeClr val="accent4"/>
                </a:solidFill>
              </a:rPr>
              <a:t>文献のスペクトルよりも吸収波長がやや短いが</a:t>
            </a:r>
            <a:r>
              <a:rPr lang="en-US" altLang="ja-JP" sz="1300" b="1" dirty="0">
                <a:solidFill>
                  <a:schemeClr val="accent4"/>
                </a:solidFill>
              </a:rPr>
              <a:t>, </a:t>
            </a:r>
            <a:r>
              <a:rPr lang="ja-JP" altLang="en-US" sz="1300" b="1" dirty="0">
                <a:solidFill>
                  <a:schemeClr val="accent4"/>
                </a:solidFill>
              </a:rPr>
              <a:t>概ね一致している</a:t>
            </a:r>
            <a:r>
              <a:rPr lang="en-US" altLang="ja-JP" sz="1300" b="1" dirty="0">
                <a:solidFill>
                  <a:schemeClr val="accent4"/>
                </a:solidFill>
              </a:rPr>
              <a:t>.</a:t>
            </a:r>
          </a:p>
          <a:p>
            <a:r>
              <a:rPr lang="en-US" altLang="ja-JP" sz="1300" b="1" dirty="0">
                <a:solidFill>
                  <a:schemeClr val="accent4"/>
                </a:solidFill>
              </a:rPr>
              <a:t>B3LYP</a:t>
            </a:r>
            <a:r>
              <a:rPr lang="ja-JP" altLang="en-US" sz="1300" b="1" dirty="0">
                <a:solidFill>
                  <a:schemeClr val="accent4"/>
                </a:solidFill>
              </a:rPr>
              <a:t>以外の汎関数（</a:t>
            </a:r>
            <a:r>
              <a:rPr lang="en-US" altLang="ja-JP" sz="1300" b="1" dirty="0">
                <a:solidFill>
                  <a:schemeClr val="accent4"/>
                </a:solidFill>
              </a:rPr>
              <a:t>CAM-B3LYP, wB97XD, APFD</a:t>
            </a:r>
            <a:r>
              <a:rPr lang="ja-JP" altLang="en-US" sz="1300" b="1" dirty="0">
                <a:solidFill>
                  <a:schemeClr val="accent4"/>
                </a:solidFill>
              </a:rPr>
              <a:t>）でも計算せよ</a:t>
            </a:r>
            <a:r>
              <a:rPr lang="en-US" altLang="ja-JP" sz="1300" b="1" dirty="0">
                <a:solidFill>
                  <a:schemeClr val="accent4"/>
                </a:solidFill>
              </a:rPr>
              <a:t>.</a:t>
            </a:r>
          </a:p>
        </p:txBody>
      </p:sp>
    </p:spTree>
    <p:extLst>
      <p:ext uri="{BB962C8B-B14F-4D97-AF65-F5344CB8AC3E}">
        <p14:creationId xmlns:p14="http://schemas.microsoft.com/office/powerpoint/2010/main" val="2990105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6" grpId="0" animBg="1"/>
      <p:bldP spid="17" grpId="0" animBg="1"/>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CEACB34-F4C0-4026-8462-E5A36AEC5C5E}"/>
              </a:ext>
            </a:extLst>
          </p:cNvPr>
          <p:cNvSpPr>
            <a:spLocks noGrp="1"/>
          </p:cNvSpPr>
          <p:nvPr>
            <p:ph type="title"/>
          </p:nvPr>
        </p:nvSpPr>
        <p:spPr/>
        <p:txBody>
          <a:bodyPr/>
          <a:lstStyle/>
          <a:p>
            <a:r>
              <a:rPr kumimoji="1" lang="en-US" altLang="ja-JP" dirty="0"/>
              <a:t>CASSCF</a:t>
            </a:r>
            <a:r>
              <a:rPr kumimoji="1" lang="ja-JP" altLang="en-US" dirty="0"/>
              <a:t>法</a:t>
            </a:r>
          </a:p>
        </p:txBody>
      </p:sp>
      <mc:AlternateContent xmlns:mc="http://schemas.openxmlformats.org/markup-compatibility/2006" xmlns:a14="http://schemas.microsoft.com/office/drawing/2010/main">
        <mc:Choice Requires="a14">
          <p:graphicFrame>
            <p:nvGraphicFramePr>
              <p:cNvPr id="8" name="コンテンツ プレースホルダー 7">
                <a:extLst>
                  <a:ext uri="{FF2B5EF4-FFF2-40B4-BE49-F238E27FC236}">
                    <a16:creationId xmlns:a16="http://schemas.microsoft.com/office/drawing/2014/main" id="{DBDC2371-8346-43D5-A871-2C20DD747ED3}"/>
                  </a:ext>
                </a:extLst>
              </p:cNvPr>
              <p:cNvGraphicFramePr>
                <a:graphicFrameLocks noGrp="1"/>
              </p:cNvGraphicFramePr>
              <p:nvPr>
                <p:ph idx="1"/>
                <p:extLst>
                  <p:ext uri="{D42A27DB-BD31-4B8C-83A1-F6EECF244321}">
                    <p14:modId xmlns:p14="http://schemas.microsoft.com/office/powerpoint/2010/main" val="2335254200"/>
                  </p:ext>
                </p:extLst>
              </p:nvPr>
            </p:nvGraphicFramePr>
            <p:xfrm>
              <a:off x="468313" y="842963"/>
              <a:ext cx="8208000" cy="3672000"/>
            </p:xfrm>
            <a:graphic>
              <a:graphicData uri="http://schemas.openxmlformats.org/drawingml/2006/table">
                <a:tbl>
                  <a:tblPr firstRow="1" firstCol="1" bandRow="1">
                    <a:tableStyleId>{2D5ABB26-0587-4C30-8999-92F81FD0307C}</a:tableStyleId>
                  </a:tblPr>
                  <a:tblGrid>
                    <a:gridCol w="2160000">
                      <a:extLst>
                        <a:ext uri="{9D8B030D-6E8A-4147-A177-3AD203B41FA5}">
                          <a16:colId xmlns:a16="http://schemas.microsoft.com/office/drawing/2014/main" val="873333692"/>
                        </a:ext>
                      </a:extLst>
                    </a:gridCol>
                    <a:gridCol w="1620000">
                      <a:extLst>
                        <a:ext uri="{9D8B030D-6E8A-4147-A177-3AD203B41FA5}">
                          <a16:colId xmlns:a16="http://schemas.microsoft.com/office/drawing/2014/main" val="543716312"/>
                        </a:ext>
                      </a:extLst>
                    </a:gridCol>
                    <a:gridCol w="2808000">
                      <a:extLst>
                        <a:ext uri="{9D8B030D-6E8A-4147-A177-3AD203B41FA5}">
                          <a16:colId xmlns:a16="http://schemas.microsoft.com/office/drawing/2014/main" val="393469161"/>
                        </a:ext>
                      </a:extLst>
                    </a:gridCol>
                    <a:gridCol w="1620000">
                      <a:extLst>
                        <a:ext uri="{9D8B030D-6E8A-4147-A177-3AD203B41FA5}">
                          <a16:colId xmlns:a16="http://schemas.microsoft.com/office/drawing/2014/main" val="781044291"/>
                        </a:ext>
                      </a:extLst>
                    </a:gridCol>
                  </a:tblGrid>
                  <a:tr h="306000">
                    <a:tc>
                      <a:txBody>
                        <a:bodyPr/>
                        <a:lstStyle/>
                        <a:p>
                          <a:pPr algn="ctr"/>
                          <a:r>
                            <a:rPr lang="ja-JP" altLang="en-US" sz="1300" kern="100" dirty="0">
                              <a:solidFill>
                                <a:schemeClr val="bg1"/>
                              </a:solidFill>
                              <a:effectLst/>
                            </a:rPr>
                            <a:t>手法</a:t>
                          </a:r>
                          <a:r>
                            <a:rPr lang="en-US" altLang="ja-JP" sz="1300" kern="100" dirty="0">
                              <a:solidFill>
                                <a:schemeClr val="bg1"/>
                              </a:solidFill>
                              <a:effectLst/>
                            </a:rPr>
                            <a:t>/</a:t>
                          </a:r>
                          <a:r>
                            <a:rPr lang="ja-JP" altLang="en-US" sz="1300" kern="100" dirty="0">
                              <a:solidFill>
                                <a:schemeClr val="bg1"/>
                              </a:solidFill>
                              <a:effectLst/>
                            </a:rPr>
                            <a:t>基底関数</a:t>
                          </a:r>
                          <a:endParaRPr lang="ja-JP" sz="1300" kern="100" dirty="0">
                            <a:solidFill>
                              <a:schemeClr val="bg1"/>
                            </a:solidFill>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ja-JP" altLang="en-US" sz="1300" kern="100" baseline="0" dirty="0">
                              <a:solidFill>
                                <a:schemeClr val="bg1"/>
                              </a:solidFill>
                              <a:effectLst/>
                            </a:rPr>
                            <a:t>基底状態</a:t>
                          </a:r>
                          <a:r>
                            <a:rPr lang="en-US" altLang="ja-JP" sz="1300" kern="100" baseline="0" dirty="0">
                              <a:solidFill>
                                <a:schemeClr val="bg1"/>
                              </a:solidFill>
                              <a:effectLst/>
                            </a:rPr>
                            <a:t> </a:t>
                          </a:r>
                          <a14:m>
                            <m:oMath xmlns:m="http://schemas.openxmlformats.org/officeDocument/2006/math">
                              <m:sSub>
                                <m:sSubPr>
                                  <m:ctrlPr>
                                    <a:rPr lang="en-US" altLang="ja-JP" sz="1300" b="0" i="1" kern="100" smtClean="0">
                                      <a:solidFill>
                                        <a:schemeClr val="bg1"/>
                                      </a:solidFill>
                                      <a:effectLst/>
                                      <a:latin typeface="Cambria Math" panose="02040503050406030204" pitchFamily="18" charset="0"/>
                                    </a:rPr>
                                  </m:ctrlPr>
                                </m:sSubPr>
                                <m:e>
                                  <m:r>
                                    <a:rPr lang="en-US" altLang="ja-JP" sz="1300" b="0" i="1" kern="100" smtClean="0">
                                      <a:solidFill>
                                        <a:schemeClr val="bg1"/>
                                      </a:solidFill>
                                      <a:effectLst/>
                                      <a:latin typeface="Cambria Math" panose="02040503050406030204" pitchFamily="18" charset="0"/>
                                    </a:rPr>
                                    <m:t>𝐸</m:t>
                                  </m:r>
                                </m:e>
                                <m:sub>
                                  <m:r>
                                    <m:rPr>
                                      <m:sty m:val="p"/>
                                    </m:rPr>
                                    <a:rPr lang="en-US" altLang="ja-JP" sz="1300" b="0" i="0" kern="100" smtClean="0">
                                      <a:solidFill>
                                        <a:schemeClr val="bg1"/>
                                      </a:solidFill>
                                      <a:effectLst/>
                                      <a:latin typeface="Cambria Math" panose="02040503050406030204" pitchFamily="18" charset="0"/>
                                    </a:rPr>
                                    <m:t>h</m:t>
                                  </m:r>
                                </m:sub>
                              </m:sSub>
                            </m:oMath>
                          </a14:m>
                          <a:endParaRPr lang="ja-JP" sz="1300" kern="100" dirty="0">
                            <a:solidFill>
                              <a:schemeClr val="bg1"/>
                            </a:solidFill>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ja-JP" altLang="en-US" sz="1300" kern="100" dirty="0">
                              <a:solidFill>
                                <a:schemeClr val="bg1"/>
                              </a:solidFill>
                              <a:effectLst/>
                            </a:rPr>
                            <a:t>手法</a:t>
                          </a:r>
                          <a:r>
                            <a:rPr lang="en-US" altLang="ja-JP" sz="1300" kern="100" dirty="0">
                              <a:solidFill>
                                <a:schemeClr val="bg1"/>
                              </a:solidFill>
                              <a:effectLst/>
                            </a:rPr>
                            <a:t>/</a:t>
                          </a:r>
                          <a:r>
                            <a:rPr lang="ja-JP" altLang="en-US" sz="1300" kern="100" dirty="0">
                              <a:solidFill>
                                <a:schemeClr val="bg1"/>
                              </a:solidFill>
                              <a:effectLst/>
                            </a:rPr>
                            <a:t>基底関数</a:t>
                          </a:r>
                          <a:endParaRPr lang="ja-JP" sz="1300" kern="100" dirty="0">
                            <a:solidFill>
                              <a:schemeClr val="bg1"/>
                            </a:solidFill>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ja-JP" altLang="en-US" sz="1300" kern="100" dirty="0">
                              <a:solidFill>
                                <a:schemeClr val="bg1"/>
                              </a:solidFill>
                              <a:effectLst/>
                            </a:rPr>
                            <a:t>第一励起</a:t>
                          </a:r>
                          <a:r>
                            <a:rPr lang="en-US" altLang="ja-JP" sz="1300" kern="100" baseline="0" dirty="0">
                              <a:solidFill>
                                <a:schemeClr val="bg1"/>
                              </a:solidFill>
                              <a:effectLst/>
                            </a:rPr>
                            <a:t> </a:t>
                          </a:r>
                          <a14:m>
                            <m:oMath xmlns:m="http://schemas.openxmlformats.org/officeDocument/2006/math">
                              <m:sSub>
                                <m:sSubPr>
                                  <m:ctrlPr>
                                    <a:rPr lang="en-US" altLang="ja-JP" sz="1300" b="0" i="1" kern="100" smtClean="0">
                                      <a:solidFill>
                                        <a:schemeClr val="bg1"/>
                                      </a:solidFill>
                                      <a:effectLst/>
                                      <a:latin typeface="Cambria Math" panose="02040503050406030204" pitchFamily="18" charset="0"/>
                                    </a:rPr>
                                  </m:ctrlPr>
                                </m:sSubPr>
                                <m:e>
                                  <m:r>
                                    <a:rPr lang="en-US" altLang="ja-JP" sz="1300" b="0" i="1" kern="100" smtClean="0">
                                      <a:solidFill>
                                        <a:schemeClr val="bg1"/>
                                      </a:solidFill>
                                      <a:effectLst/>
                                      <a:latin typeface="Cambria Math" panose="02040503050406030204" pitchFamily="18" charset="0"/>
                                    </a:rPr>
                                    <m:t>𝐸</m:t>
                                  </m:r>
                                </m:e>
                                <m:sub>
                                  <m:r>
                                    <m:rPr>
                                      <m:sty m:val="p"/>
                                    </m:rPr>
                                    <a:rPr lang="en-US" altLang="ja-JP" sz="1300" b="0" i="0" kern="100" smtClean="0">
                                      <a:solidFill>
                                        <a:schemeClr val="bg1"/>
                                      </a:solidFill>
                                      <a:effectLst/>
                                      <a:latin typeface="Cambria Math" panose="02040503050406030204" pitchFamily="18" charset="0"/>
                                    </a:rPr>
                                    <m:t>h</m:t>
                                  </m:r>
                                </m:sub>
                              </m:sSub>
                            </m:oMath>
                          </a14:m>
                          <a:endParaRPr lang="ja-JP" sz="1300" kern="100" dirty="0">
                            <a:solidFill>
                              <a:schemeClr val="bg1"/>
                            </a:solidFill>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2347481654"/>
                      </a:ext>
                    </a:extLst>
                  </a:tr>
                  <a:tr h="306000">
                    <a:tc>
                      <a:txBody>
                        <a:bodyPr/>
                        <a:lstStyle/>
                        <a:p>
                          <a:pPr algn="l" fontAlgn="ctr"/>
                          <a:r>
                            <a:rPr lang="en-US" sz="1200" dirty="0">
                              <a:effectLst/>
                            </a:rPr>
                            <a:t>HF</a:t>
                          </a:r>
                          <a:r>
                            <a:rPr lang="en-US" altLang="ja-JP" sz="1200" kern="100" dirty="0">
                              <a:solidFill>
                                <a:schemeClr val="tx1"/>
                              </a:solidFill>
                              <a:effectLst/>
                            </a:rPr>
                            <a:t>/6-31G(</a:t>
                          </a:r>
                          <a:r>
                            <a:rPr lang="en-US" altLang="ja-JP" sz="1200" kern="100" dirty="0" err="1">
                              <a:solidFill>
                                <a:schemeClr val="tx1"/>
                              </a:solidFill>
                              <a:effectLst/>
                            </a:rPr>
                            <a:t>d,p</a:t>
                          </a:r>
                          <a:r>
                            <a:rPr lang="en-US" altLang="ja-JP" sz="1200" kern="100" dirty="0">
                              <a:solidFill>
                                <a:schemeClr val="tx1"/>
                              </a:solidFill>
                              <a:effectLst/>
                            </a:rPr>
                            <a:t>)</a:t>
                          </a:r>
                          <a:endParaRPr lang="en-US" sz="1200" dirty="0">
                            <a:solidFill>
                              <a:schemeClr val="tx1"/>
                            </a:solidFill>
                            <a:effectLst/>
                          </a:endParaRPr>
                        </a:p>
                      </a:txBody>
                      <a:tcPr anchor="ctr">
                        <a:lnT w="12700" cap="flat" cmpd="sng" algn="ctr">
                          <a:noFill/>
                          <a:prstDash val="solid"/>
                          <a:round/>
                          <a:headEnd type="none" w="med" len="med"/>
                          <a:tailEnd type="none" w="med" len="med"/>
                        </a:lnT>
                        <a:solidFill>
                          <a:schemeClr val="bg2"/>
                        </a:solidFill>
                      </a:tcPr>
                    </a:tc>
                    <a:tc>
                      <a:txBody>
                        <a:bodyPr/>
                        <a:lstStyle/>
                        <a:p>
                          <a:pPr algn="ctr" fontAlgn="ctr"/>
                          <a:r>
                            <a:rPr lang="ja-JP" altLang="en-US" sz="1200" dirty="0">
                              <a:effectLst/>
                            </a:rPr>
                            <a:t>－</a:t>
                          </a:r>
                          <a:r>
                            <a:rPr lang="en-US" altLang="ja-JP" sz="1200" dirty="0">
                              <a:effectLst/>
                            </a:rPr>
                            <a:t>1.131 284 347</a:t>
                          </a:r>
                        </a:p>
                      </a:txBody>
                      <a:tcPr anchor="ctr">
                        <a:lnR w="12700" cap="flat" cmpd="sng" algn="ctr">
                          <a:solidFill>
                            <a:schemeClr val="tx2"/>
                          </a:solidFill>
                          <a:prstDash val="solid"/>
                          <a:round/>
                          <a:headEnd type="none" w="med" len="med"/>
                          <a:tailEnd type="none" w="med" len="med"/>
                        </a:lnR>
                        <a:lnT w="12700" cap="flat" cmpd="sng" algn="ctr">
                          <a:noFill/>
                          <a:prstDash val="solid"/>
                          <a:round/>
                          <a:headEnd type="none" w="med" len="med"/>
                          <a:tailEnd type="none" w="med" len="med"/>
                        </a:lnT>
                        <a:solidFill>
                          <a:schemeClr val="bg2"/>
                        </a:solidFill>
                      </a:tcPr>
                    </a:tc>
                    <a:tc>
                      <a:txBody>
                        <a:bodyPr/>
                        <a:lstStyle/>
                        <a:p>
                          <a:pPr algn="l" fontAlgn="ctr"/>
                          <a:r>
                            <a:rPr lang="en-US" sz="1200" dirty="0">
                              <a:effectLst/>
                            </a:rPr>
                            <a:t>CIS</a:t>
                          </a:r>
                          <a:r>
                            <a:rPr lang="en-US" altLang="ja-JP" sz="1200" kern="100" dirty="0">
                              <a:solidFill>
                                <a:schemeClr val="tx1"/>
                              </a:solidFill>
                              <a:effectLst/>
                            </a:rPr>
                            <a:t>/6-31G(</a:t>
                          </a:r>
                          <a:r>
                            <a:rPr lang="en-US" altLang="ja-JP" sz="1200" kern="100" dirty="0" err="1">
                              <a:solidFill>
                                <a:schemeClr val="tx1"/>
                              </a:solidFill>
                              <a:effectLst/>
                            </a:rPr>
                            <a:t>d,p</a:t>
                          </a:r>
                          <a:r>
                            <a:rPr lang="en-US" altLang="ja-JP" sz="1200" kern="100" dirty="0">
                              <a:solidFill>
                                <a:schemeClr val="tx1"/>
                              </a:solidFill>
                              <a:effectLst/>
                            </a:rPr>
                            <a:t>)</a:t>
                          </a:r>
                          <a:endParaRPr lang="en-US" sz="1200" dirty="0">
                            <a:solidFill>
                              <a:schemeClr val="tx1"/>
                            </a:solidFill>
                            <a:effectLst/>
                          </a:endParaRPr>
                        </a:p>
                      </a:txBody>
                      <a:tcPr anchor="ctr">
                        <a:lnL w="12700" cap="flat" cmpd="sng" algn="ctr">
                          <a:solidFill>
                            <a:schemeClr val="tx2"/>
                          </a:solidFill>
                          <a:prstDash val="solid"/>
                          <a:round/>
                          <a:headEnd type="none" w="med" len="med"/>
                          <a:tailEnd type="none" w="med" len="med"/>
                        </a:lnL>
                        <a:lnT w="12700" cap="flat" cmpd="sng" algn="ctr">
                          <a:noFill/>
                          <a:prstDash val="solid"/>
                          <a:round/>
                          <a:headEnd type="none" w="med" len="med"/>
                          <a:tailEnd type="none" w="med" len="med"/>
                        </a:lnT>
                        <a:solidFill>
                          <a:schemeClr val="bg2"/>
                        </a:solidFill>
                      </a:tcPr>
                    </a:tc>
                    <a:tc>
                      <a:txBody>
                        <a:bodyPr/>
                        <a:lstStyle/>
                        <a:p>
                          <a:pPr algn="ctr" fontAlgn="ctr"/>
                          <a:r>
                            <a:rPr lang="ja-JP" altLang="en-US" sz="1200" dirty="0">
                              <a:effectLst/>
                            </a:rPr>
                            <a:t>－</a:t>
                          </a:r>
                          <a:r>
                            <a:rPr lang="en-US" altLang="ja-JP" sz="1200" dirty="0">
                              <a:effectLst/>
                            </a:rPr>
                            <a:t>0.576</a:t>
                          </a:r>
                          <a:r>
                            <a:rPr lang="ja-JP" altLang="en-US" sz="1200" dirty="0">
                              <a:effectLst/>
                            </a:rPr>
                            <a:t> </a:t>
                          </a:r>
                          <a:r>
                            <a:rPr lang="en-US" altLang="ja-JP" sz="1200" dirty="0">
                              <a:effectLst/>
                            </a:rPr>
                            <a:t>396</a:t>
                          </a:r>
                          <a:r>
                            <a:rPr lang="ja-JP" altLang="en-US" sz="1200" dirty="0">
                              <a:effectLst/>
                            </a:rPr>
                            <a:t> </a:t>
                          </a:r>
                          <a:r>
                            <a:rPr lang="en-US" altLang="ja-JP" sz="1200" dirty="0">
                              <a:effectLst/>
                            </a:rPr>
                            <a:t>215</a:t>
                          </a:r>
                        </a:p>
                      </a:txBody>
                      <a:tcPr anchor="ctr">
                        <a:lnT w="12700" cap="flat" cmpd="sng" algn="ctr">
                          <a:noFill/>
                          <a:prstDash val="solid"/>
                          <a:round/>
                          <a:headEnd type="none" w="med" len="med"/>
                          <a:tailEnd type="none" w="med" len="med"/>
                        </a:lnT>
                        <a:solidFill>
                          <a:schemeClr val="bg2"/>
                        </a:solidFill>
                      </a:tcPr>
                    </a:tc>
                    <a:extLst>
                      <a:ext uri="{0D108BD9-81ED-4DB2-BD59-A6C34878D82A}">
                        <a16:rowId xmlns:a16="http://schemas.microsoft.com/office/drawing/2014/main" val="283351516"/>
                      </a:ext>
                    </a:extLst>
                  </a:tr>
                  <a:tr h="306000">
                    <a:tc>
                      <a:txBody>
                        <a:bodyPr/>
                        <a:lstStyle/>
                        <a:p>
                          <a:pPr algn="l" fontAlgn="ctr"/>
                          <a:r>
                            <a:rPr lang="en-US" sz="1200" dirty="0">
                              <a:effectLst/>
                            </a:rPr>
                            <a:t>CASSCF(2,2)</a:t>
                          </a:r>
                          <a:r>
                            <a:rPr lang="en-US" altLang="ja-JP" sz="1200" kern="100" dirty="0">
                              <a:solidFill>
                                <a:schemeClr val="tx1"/>
                              </a:solidFill>
                              <a:effectLst/>
                            </a:rPr>
                            <a:t>/6-31G(</a:t>
                          </a:r>
                          <a:r>
                            <a:rPr lang="en-US" altLang="ja-JP" sz="1200" kern="100" dirty="0" err="1">
                              <a:solidFill>
                                <a:schemeClr val="tx1"/>
                              </a:solidFill>
                              <a:effectLst/>
                            </a:rPr>
                            <a:t>d,p</a:t>
                          </a:r>
                          <a:r>
                            <a:rPr lang="en-US" altLang="ja-JP" sz="1200" kern="100" dirty="0">
                              <a:solidFill>
                                <a:schemeClr val="tx1"/>
                              </a:solidFill>
                              <a:effectLst/>
                            </a:rPr>
                            <a:t>)</a:t>
                          </a:r>
                          <a:endParaRPr lang="en-US" sz="1200" dirty="0">
                            <a:effectLst/>
                          </a:endParaRPr>
                        </a:p>
                      </a:txBody>
                      <a:tcPr anchor="ctr">
                        <a:solidFill>
                          <a:schemeClr val="bg2"/>
                        </a:solidFill>
                      </a:tcPr>
                    </a:tc>
                    <a:tc>
                      <a:txBody>
                        <a:bodyPr/>
                        <a:lstStyle/>
                        <a:p>
                          <a:pPr algn="ctr" fontAlgn="ctr"/>
                          <a:r>
                            <a:rPr lang="ja-JP" altLang="en-US" sz="1200" dirty="0">
                              <a:effectLst/>
                            </a:rPr>
                            <a:t>－</a:t>
                          </a:r>
                          <a:r>
                            <a:rPr lang="en-US" altLang="ja-JP" sz="1200" dirty="0">
                              <a:effectLst/>
                            </a:rPr>
                            <a:t>1.149 536 252</a:t>
                          </a:r>
                        </a:p>
                      </a:txBody>
                      <a:tcPr anchor="ctr">
                        <a:lnR w="12700" cap="flat" cmpd="sng" algn="ctr">
                          <a:solidFill>
                            <a:schemeClr val="tx2"/>
                          </a:solidFill>
                          <a:prstDash val="solid"/>
                          <a:round/>
                          <a:headEnd type="none" w="med" len="med"/>
                          <a:tailEnd type="none" w="med" len="med"/>
                        </a:lnR>
                        <a:solidFill>
                          <a:schemeClr val="bg2"/>
                        </a:solidFill>
                      </a:tcPr>
                    </a:tc>
                    <a:tc>
                      <a:txBody>
                        <a:bodyPr/>
                        <a:lstStyle/>
                        <a:p>
                          <a:pPr algn="l" fontAlgn="ctr"/>
                          <a:r>
                            <a:rPr lang="en-US" sz="1200" dirty="0">
                              <a:effectLst/>
                            </a:rPr>
                            <a:t>CASSCF(2,2,NRoot=2)</a:t>
                          </a:r>
                          <a:r>
                            <a:rPr lang="en-US" altLang="ja-JP" sz="1200" kern="100" dirty="0">
                              <a:solidFill>
                                <a:schemeClr val="tx1"/>
                              </a:solidFill>
                              <a:effectLst/>
                            </a:rPr>
                            <a:t>/6-31G(</a:t>
                          </a:r>
                          <a:r>
                            <a:rPr lang="en-US" altLang="ja-JP" sz="1200" kern="100" dirty="0" err="1">
                              <a:solidFill>
                                <a:schemeClr val="tx1"/>
                              </a:solidFill>
                              <a:effectLst/>
                            </a:rPr>
                            <a:t>d,p</a:t>
                          </a:r>
                          <a:r>
                            <a:rPr lang="en-US" altLang="ja-JP" sz="1200" kern="100" dirty="0">
                              <a:solidFill>
                                <a:schemeClr val="tx1"/>
                              </a:solidFill>
                              <a:effectLst/>
                            </a:rPr>
                            <a:t>)</a:t>
                          </a:r>
                          <a:endParaRPr lang="en-US" sz="1200" dirty="0">
                            <a:effectLst/>
                          </a:endParaRPr>
                        </a:p>
                      </a:txBody>
                      <a:tcPr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200" dirty="0">
                              <a:effectLst/>
                            </a:rPr>
                            <a:t>－</a:t>
                          </a:r>
                          <a:r>
                            <a:rPr lang="en-US" altLang="ja-JP" sz="1200" dirty="0">
                              <a:effectLst/>
                            </a:rPr>
                            <a:t>0.605 862 850</a:t>
                          </a:r>
                        </a:p>
                      </a:txBody>
                      <a:tcPr anchor="ctr">
                        <a:solidFill>
                          <a:schemeClr val="bg2"/>
                        </a:solidFill>
                      </a:tcPr>
                    </a:tc>
                    <a:extLst>
                      <a:ext uri="{0D108BD9-81ED-4DB2-BD59-A6C34878D82A}">
                        <a16:rowId xmlns:a16="http://schemas.microsoft.com/office/drawing/2014/main" val="2952272704"/>
                      </a:ext>
                    </a:extLst>
                  </a:tr>
                  <a:tr h="306000">
                    <a:tc>
                      <a:txBody>
                        <a:bodyPr/>
                        <a:lstStyle/>
                        <a:p>
                          <a:pPr algn="l" fontAlgn="ctr"/>
                          <a:r>
                            <a:rPr lang="en-US" sz="1200" dirty="0">
                              <a:effectLst/>
                            </a:rPr>
                            <a:t>CASSCF(2,3)</a:t>
                          </a:r>
                          <a:r>
                            <a:rPr lang="en-US" altLang="ja-JP" sz="1200" kern="100" dirty="0">
                              <a:solidFill>
                                <a:schemeClr val="tx1"/>
                              </a:solidFill>
                              <a:effectLst/>
                            </a:rPr>
                            <a:t>/6-31G(</a:t>
                          </a:r>
                          <a:r>
                            <a:rPr lang="en-US" altLang="ja-JP" sz="1200" kern="100" dirty="0" err="1">
                              <a:solidFill>
                                <a:schemeClr val="tx1"/>
                              </a:solidFill>
                              <a:effectLst/>
                            </a:rPr>
                            <a:t>d,p</a:t>
                          </a:r>
                          <a:r>
                            <a:rPr lang="en-US" altLang="ja-JP" sz="1200" kern="100" dirty="0">
                              <a:solidFill>
                                <a:schemeClr val="tx1"/>
                              </a:solidFill>
                              <a:effectLst/>
                            </a:rPr>
                            <a:t>)</a:t>
                          </a:r>
                          <a:endParaRPr lang="en-US" sz="1200" dirty="0">
                            <a:effectLst/>
                          </a:endParaRPr>
                        </a:p>
                      </a:txBody>
                      <a:tcPr anchor="ctr">
                        <a:solidFill>
                          <a:schemeClr val="bg2"/>
                        </a:solidFill>
                      </a:tcPr>
                    </a:tc>
                    <a:tc>
                      <a:txBody>
                        <a:bodyPr/>
                        <a:lstStyle/>
                        <a:p>
                          <a:pPr algn="ctr" fontAlgn="ctr"/>
                          <a:r>
                            <a:rPr lang="ja-JP" altLang="en-US" sz="1200" dirty="0">
                              <a:effectLst/>
                            </a:rPr>
                            <a:t>－</a:t>
                          </a:r>
                          <a:r>
                            <a:rPr lang="en-US" altLang="ja-JP" sz="1200" dirty="0">
                              <a:effectLst/>
                            </a:rPr>
                            <a:t>1.156 823 423</a:t>
                          </a:r>
                        </a:p>
                      </a:txBody>
                      <a:tcPr anchor="ctr">
                        <a:lnR w="12700" cap="flat" cmpd="sng" algn="ctr">
                          <a:solidFill>
                            <a:schemeClr val="tx2"/>
                          </a:solidFill>
                          <a:prstDash val="solid"/>
                          <a:round/>
                          <a:headEnd type="none" w="med" len="med"/>
                          <a:tailEnd type="none" w="med" len="med"/>
                        </a:lnR>
                        <a:solidFill>
                          <a:schemeClr val="bg2"/>
                        </a:solidFill>
                      </a:tcPr>
                    </a:tc>
                    <a:tc>
                      <a:txBody>
                        <a:bodyPr/>
                        <a:lstStyle/>
                        <a:p>
                          <a:pPr algn="l" fontAlgn="ctr"/>
                          <a:r>
                            <a:rPr lang="en-US" sz="1200" dirty="0">
                              <a:effectLst/>
                            </a:rPr>
                            <a:t>CASSCF(2,3,NRoot=2)</a:t>
                          </a:r>
                          <a:r>
                            <a:rPr lang="en-US" altLang="ja-JP" sz="1200" kern="100" dirty="0">
                              <a:solidFill>
                                <a:schemeClr val="tx1"/>
                              </a:solidFill>
                              <a:effectLst/>
                            </a:rPr>
                            <a:t>/6-31G(</a:t>
                          </a:r>
                          <a:r>
                            <a:rPr lang="en-US" altLang="ja-JP" sz="1200" kern="100" dirty="0" err="1">
                              <a:solidFill>
                                <a:schemeClr val="tx1"/>
                              </a:solidFill>
                              <a:effectLst/>
                            </a:rPr>
                            <a:t>d,p</a:t>
                          </a:r>
                          <a:r>
                            <a:rPr lang="en-US" altLang="ja-JP" sz="1200" kern="100" dirty="0">
                              <a:solidFill>
                                <a:schemeClr val="tx1"/>
                              </a:solidFill>
                              <a:effectLst/>
                            </a:rPr>
                            <a:t>)</a:t>
                          </a:r>
                          <a:endParaRPr lang="en-US" sz="1200" dirty="0">
                            <a:effectLst/>
                          </a:endParaRPr>
                        </a:p>
                      </a:txBody>
                      <a:tcPr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200" dirty="0">
                              <a:effectLst/>
                            </a:rPr>
                            <a:t>－</a:t>
                          </a:r>
                          <a:r>
                            <a:rPr lang="en-US" altLang="ja-JP" sz="1200" dirty="0">
                              <a:effectLst/>
                            </a:rPr>
                            <a:t>0.605 862 850</a:t>
                          </a:r>
                        </a:p>
                      </a:txBody>
                      <a:tcPr anchor="ctr">
                        <a:solidFill>
                          <a:schemeClr val="bg2"/>
                        </a:solidFill>
                      </a:tcPr>
                    </a:tc>
                    <a:extLst>
                      <a:ext uri="{0D108BD9-81ED-4DB2-BD59-A6C34878D82A}">
                        <a16:rowId xmlns:a16="http://schemas.microsoft.com/office/drawing/2014/main" val="2809529517"/>
                      </a:ext>
                    </a:extLst>
                  </a:tr>
                  <a:tr h="306000">
                    <a:tc>
                      <a:txBody>
                        <a:bodyPr/>
                        <a:lstStyle/>
                        <a:p>
                          <a:pPr algn="l" fontAlgn="ctr"/>
                          <a:r>
                            <a:rPr lang="en-US" sz="1200" dirty="0">
                              <a:effectLst/>
                            </a:rPr>
                            <a:t>CASSCF(2,4)</a:t>
                          </a:r>
                          <a:r>
                            <a:rPr lang="en-US" altLang="ja-JP" sz="1200" kern="100" dirty="0">
                              <a:solidFill>
                                <a:schemeClr val="tx1"/>
                              </a:solidFill>
                              <a:effectLst/>
                            </a:rPr>
                            <a:t>/6-31G(</a:t>
                          </a:r>
                          <a:r>
                            <a:rPr lang="en-US" altLang="ja-JP" sz="1200" kern="100" dirty="0" err="1">
                              <a:solidFill>
                                <a:schemeClr val="tx1"/>
                              </a:solidFill>
                              <a:effectLst/>
                            </a:rPr>
                            <a:t>d,p</a:t>
                          </a:r>
                          <a:r>
                            <a:rPr lang="en-US" altLang="ja-JP" sz="1200" kern="100" dirty="0">
                              <a:solidFill>
                                <a:schemeClr val="tx1"/>
                              </a:solidFill>
                              <a:effectLst/>
                            </a:rPr>
                            <a:t>)</a:t>
                          </a:r>
                          <a:endParaRPr lang="en-US" sz="1200" dirty="0">
                            <a:effectLst/>
                          </a:endParaRPr>
                        </a:p>
                      </a:txBody>
                      <a:tcPr anchor="ctr">
                        <a:solidFill>
                          <a:schemeClr val="bg2"/>
                        </a:solidFill>
                      </a:tcPr>
                    </a:tc>
                    <a:tc>
                      <a:txBody>
                        <a:bodyPr/>
                        <a:lstStyle/>
                        <a:p>
                          <a:pPr algn="ctr" fontAlgn="ctr"/>
                          <a:r>
                            <a:rPr lang="ja-JP" altLang="en-US" sz="1200" dirty="0">
                              <a:effectLst/>
                            </a:rPr>
                            <a:t>－</a:t>
                          </a:r>
                          <a:r>
                            <a:rPr lang="en-US" altLang="ja-JP" sz="1200" dirty="0">
                              <a:effectLst/>
                            </a:rPr>
                            <a:t>1.157 238 374</a:t>
                          </a:r>
                        </a:p>
                      </a:txBody>
                      <a:tcPr anchor="ctr">
                        <a:lnR w="12700" cap="flat" cmpd="sng" algn="ctr">
                          <a:solidFill>
                            <a:schemeClr val="tx2"/>
                          </a:solidFill>
                          <a:prstDash val="solid"/>
                          <a:round/>
                          <a:headEnd type="none" w="med" len="med"/>
                          <a:tailEnd type="none" w="med" len="med"/>
                        </a:lnR>
                        <a:solidFill>
                          <a:schemeClr val="bg2"/>
                        </a:solidFill>
                      </a:tcPr>
                    </a:tc>
                    <a:tc>
                      <a:txBody>
                        <a:bodyPr/>
                        <a:lstStyle/>
                        <a:p>
                          <a:pPr algn="l" fontAlgn="ctr"/>
                          <a:r>
                            <a:rPr lang="en-US" sz="1200" dirty="0">
                              <a:effectLst/>
                            </a:rPr>
                            <a:t>CASSCF(2,4,NRoot=2)</a:t>
                          </a:r>
                          <a:r>
                            <a:rPr lang="en-US" altLang="ja-JP" sz="1200" kern="100" dirty="0">
                              <a:solidFill>
                                <a:schemeClr val="tx1"/>
                              </a:solidFill>
                              <a:effectLst/>
                            </a:rPr>
                            <a:t>/6-31G(</a:t>
                          </a:r>
                          <a:r>
                            <a:rPr lang="en-US" altLang="ja-JP" sz="1200" kern="100" dirty="0" err="1">
                              <a:solidFill>
                                <a:schemeClr val="tx1"/>
                              </a:solidFill>
                              <a:effectLst/>
                            </a:rPr>
                            <a:t>d,p</a:t>
                          </a:r>
                          <a:r>
                            <a:rPr lang="en-US" altLang="ja-JP" sz="1200" kern="100" dirty="0">
                              <a:solidFill>
                                <a:schemeClr val="tx1"/>
                              </a:solidFill>
                              <a:effectLst/>
                            </a:rPr>
                            <a:t>)</a:t>
                          </a:r>
                          <a:endParaRPr lang="en-US" sz="1200" dirty="0">
                            <a:effectLst/>
                          </a:endParaRPr>
                        </a:p>
                      </a:txBody>
                      <a:tcPr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200" dirty="0">
                              <a:effectLst/>
                            </a:rPr>
                            <a:t>－</a:t>
                          </a:r>
                          <a:r>
                            <a:rPr lang="en-US" altLang="ja-JP" sz="1200" dirty="0">
                              <a:effectLst/>
                            </a:rPr>
                            <a:t>0.608 983 212</a:t>
                          </a:r>
                        </a:p>
                      </a:txBody>
                      <a:tcPr anchor="ctr">
                        <a:solidFill>
                          <a:schemeClr val="bg2"/>
                        </a:solidFill>
                      </a:tcPr>
                    </a:tc>
                    <a:extLst>
                      <a:ext uri="{0D108BD9-81ED-4DB2-BD59-A6C34878D82A}">
                        <a16:rowId xmlns:a16="http://schemas.microsoft.com/office/drawing/2014/main" val="1057198577"/>
                      </a:ext>
                    </a:extLst>
                  </a:tr>
                  <a:tr h="306000">
                    <a:tc>
                      <a:txBody>
                        <a:bodyPr/>
                        <a:lstStyle/>
                        <a:p>
                          <a:pPr algn="l" fontAlgn="ctr"/>
                          <a:r>
                            <a:rPr lang="en-US" sz="1200" dirty="0">
                              <a:effectLst/>
                            </a:rPr>
                            <a:t>CASSCF(2,5)</a:t>
                          </a:r>
                          <a:r>
                            <a:rPr lang="en-US" altLang="ja-JP" sz="1200" kern="100" dirty="0">
                              <a:solidFill>
                                <a:schemeClr val="tx1"/>
                              </a:solidFill>
                              <a:effectLst/>
                            </a:rPr>
                            <a:t>/6-31G(</a:t>
                          </a:r>
                          <a:r>
                            <a:rPr lang="en-US" altLang="ja-JP" sz="1200" kern="100" dirty="0" err="1">
                              <a:solidFill>
                                <a:schemeClr val="tx1"/>
                              </a:solidFill>
                              <a:effectLst/>
                            </a:rPr>
                            <a:t>d,p</a:t>
                          </a:r>
                          <a:r>
                            <a:rPr lang="en-US" altLang="ja-JP" sz="1200" kern="100" dirty="0">
                              <a:solidFill>
                                <a:schemeClr val="tx1"/>
                              </a:solidFill>
                              <a:effectLst/>
                            </a:rPr>
                            <a:t>)</a:t>
                          </a:r>
                          <a:endParaRPr lang="en-US" sz="1200" dirty="0">
                            <a:effectLst/>
                          </a:endParaRPr>
                        </a:p>
                      </a:txBody>
                      <a:tcPr anchor="ctr">
                        <a:solidFill>
                          <a:schemeClr val="bg2"/>
                        </a:solidFill>
                      </a:tcPr>
                    </a:tc>
                    <a:tc>
                      <a:txBody>
                        <a:bodyPr/>
                        <a:lstStyle/>
                        <a:p>
                          <a:pPr algn="ctr" fontAlgn="ctr"/>
                          <a:r>
                            <a:rPr lang="ja-JP" altLang="en-US" sz="1200" dirty="0">
                              <a:effectLst/>
                            </a:rPr>
                            <a:t>－</a:t>
                          </a:r>
                          <a:r>
                            <a:rPr lang="en-US" altLang="ja-JP" sz="1200" dirty="0">
                              <a:effectLst/>
                            </a:rPr>
                            <a:t>1.160 601 679</a:t>
                          </a:r>
                        </a:p>
                      </a:txBody>
                      <a:tcPr anchor="ctr">
                        <a:lnR w="12700" cap="flat" cmpd="sng" algn="ctr">
                          <a:solidFill>
                            <a:schemeClr val="tx2"/>
                          </a:solidFill>
                          <a:prstDash val="solid"/>
                          <a:round/>
                          <a:headEnd type="none" w="med" len="med"/>
                          <a:tailEnd type="none" w="med" len="med"/>
                        </a:lnR>
                        <a:solidFill>
                          <a:schemeClr val="bg2"/>
                        </a:solidFill>
                      </a:tcPr>
                    </a:tc>
                    <a:tc>
                      <a:txBody>
                        <a:bodyPr/>
                        <a:lstStyle/>
                        <a:p>
                          <a:pPr algn="l" fontAlgn="ctr"/>
                          <a:r>
                            <a:rPr lang="en-US" sz="1200" dirty="0">
                              <a:effectLst/>
                            </a:rPr>
                            <a:t>CASSCF(2,5,NRoot=2)</a:t>
                          </a:r>
                          <a:r>
                            <a:rPr lang="en-US" altLang="ja-JP" sz="1200" kern="100" dirty="0">
                              <a:solidFill>
                                <a:schemeClr val="tx1"/>
                              </a:solidFill>
                              <a:effectLst/>
                            </a:rPr>
                            <a:t>/6-31G(</a:t>
                          </a:r>
                          <a:r>
                            <a:rPr lang="en-US" altLang="ja-JP" sz="1200" kern="100" dirty="0" err="1">
                              <a:solidFill>
                                <a:schemeClr val="tx1"/>
                              </a:solidFill>
                              <a:effectLst/>
                            </a:rPr>
                            <a:t>d,p</a:t>
                          </a:r>
                          <a:r>
                            <a:rPr lang="en-US" altLang="ja-JP" sz="1200" kern="100" dirty="0">
                              <a:solidFill>
                                <a:schemeClr val="tx1"/>
                              </a:solidFill>
                              <a:effectLst/>
                            </a:rPr>
                            <a:t>)</a:t>
                          </a:r>
                          <a:endParaRPr lang="en-US" sz="1200" dirty="0">
                            <a:effectLst/>
                          </a:endParaRPr>
                        </a:p>
                      </a:txBody>
                      <a:tcPr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200" dirty="0">
                              <a:effectLst/>
                            </a:rPr>
                            <a:t>－</a:t>
                          </a:r>
                          <a:r>
                            <a:rPr lang="en-US" altLang="ja-JP" sz="1200" dirty="0">
                              <a:effectLst/>
                            </a:rPr>
                            <a:t>0.608 983 212</a:t>
                          </a:r>
                        </a:p>
                      </a:txBody>
                      <a:tcPr anchor="ctr">
                        <a:solidFill>
                          <a:schemeClr val="bg2"/>
                        </a:solidFill>
                      </a:tcPr>
                    </a:tc>
                    <a:extLst>
                      <a:ext uri="{0D108BD9-81ED-4DB2-BD59-A6C34878D82A}">
                        <a16:rowId xmlns:a16="http://schemas.microsoft.com/office/drawing/2014/main" val="3799450108"/>
                      </a:ext>
                    </a:extLst>
                  </a:tr>
                  <a:tr h="306000">
                    <a:tc>
                      <a:txBody>
                        <a:bodyPr/>
                        <a:lstStyle/>
                        <a:p>
                          <a:pPr algn="l" fontAlgn="ctr"/>
                          <a:r>
                            <a:rPr lang="en-US" sz="1200" dirty="0">
                              <a:effectLst/>
                            </a:rPr>
                            <a:t>CASSCF(2,6)</a:t>
                          </a:r>
                          <a:r>
                            <a:rPr lang="en-US" altLang="ja-JP" sz="1200" kern="100" dirty="0">
                              <a:solidFill>
                                <a:schemeClr val="tx1"/>
                              </a:solidFill>
                              <a:effectLst/>
                            </a:rPr>
                            <a:t>/6-31G(</a:t>
                          </a:r>
                          <a:r>
                            <a:rPr lang="en-US" altLang="ja-JP" sz="1200" kern="100" dirty="0" err="1">
                              <a:solidFill>
                                <a:schemeClr val="tx1"/>
                              </a:solidFill>
                              <a:effectLst/>
                            </a:rPr>
                            <a:t>d,p</a:t>
                          </a:r>
                          <a:r>
                            <a:rPr lang="en-US" altLang="ja-JP" sz="1200" kern="100" dirty="0">
                              <a:solidFill>
                                <a:schemeClr val="tx1"/>
                              </a:solidFill>
                              <a:effectLst/>
                            </a:rPr>
                            <a:t>)</a:t>
                          </a:r>
                          <a:endParaRPr lang="en-US" sz="1200" dirty="0">
                            <a:effectLst/>
                          </a:endParaRPr>
                        </a:p>
                      </a:txBody>
                      <a:tcPr anchor="ctr">
                        <a:solidFill>
                          <a:schemeClr val="bg2"/>
                        </a:solidFill>
                      </a:tcPr>
                    </a:tc>
                    <a:tc>
                      <a:txBody>
                        <a:bodyPr/>
                        <a:lstStyle/>
                        <a:p>
                          <a:pPr algn="ctr" fontAlgn="ctr"/>
                          <a:r>
                            <a:rPr lang="ja-JP" altLang="en-US" sz="1200" dirty="0">
                              <a:effectLst/>
                            </a:rPr>
                            <a:t>－</a:t>
                          </a:r>
                          <a:r>
                            <a:rPr lang="en-US" altLang="ja-JP" sz="1200" dirty="0">
                              <a:effectLst/>
                            </a:rPr>
                            <a:t>1.163 907 750</a:t>
                          </a:r>
                        </a:p>
                      </a:txBody>
                      <a:tcPr anchor="ctr">
                        <a:lnR w="12700" cap="flat" cmpd="sng" algn="ctr">
                          <a:solidFill>
                            <a:schemeClr val="tx2"/>
                          </a:solidFill>
                          <a:prstDash val="solid"/>
                          <a:round/>
                          <a:headEnd type="none" w="med" len="med"/>
                          <a:tailEnd type="none" w="med" len="med"/>
                        </a:lnR>
                        <a:solidFill>
                          <a:schemeClr val="bg2"/>
                        </a:solidFill>
                      </a:tcPr>
                    </a:tc>
                    <a:tc>
                      <a:txBody>
                        <a:bodyPr/>
                        <a:lstStyle/>
                        <a:p>
                          <a:pPr algn="l" fontAlgn="ctr"/>
                          <a:r>
                            <a:rPr lang="en-US" sz="1200" dirty="0">
                              <a:effectLst/>
                            </a:rPr>
                            <a:t>CASSCF(2,6,NRoot=2)</a:t>
                          </a:r>
                          <a:r>
                            <a:rPr lang="en-US" altLang="ja-JP" sz="1200" kern="100" dirty="0">
                              <a:solidFill>
                                <a:schemeClr val="tx1"/>
                              </a:solidFill>
                              <a:effectLst/>
                            </a:rPr>
                            <a:t>/6-31G(</a:t>
                          </a:r>
                          <a:r>
                            <a:rPr lang="en-US" altLang="ja-JP" sz="1200" kern="100" dirty="0" err="1">
                              <a:solidFill>
                                <a:schemeClr val="tx1"/>
                              </a:solidFill>
                              <a:effectLst/>
                            </a:rPr>
                            <a:t>d,p</a:t>
                          </a:r>
                          <a:r>
                            <a:rPr lang="en-US" altLang="ja-JP" sz="1200" kern="100" dirty="0">
                              <a:solidFill>
                                <a:schemeClr val="tx1"/>
                              </a:solidFill>
                              <a:effectLst/>
                            </a:rPr>
                            <a:t>)</a:t>
                          </a:r>
                          <a:endParaRPr lang="en-US" sz="1200" dirty="0">
                            <a:effectLst/>
                          </a:endParaRPr>
                        </a:p>
                      </a:txBody>
                      <a:tcPr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200" dirty="0">
                              <a:effectLst/>
                            </a:rPr>
                            <a:t>－</a:t>
                          </a:r>
                          <a:r>
                            <a:rPr lang="en-US" altLang="ja-JP" sz="1200" dirty="0">
                              <a:effectLst/>
                            </a:rPr>
                            <a:t>0.608 983 212</a:t>
                          </a:r>
                        </a:p>
                      </a:txBody>
                      <a:tcPr anchor="ctr">
                        <a:solidFill>
                          <a:schemeClr val="bg2"/>
                        </a:solidFill>
                      </a:tcPr>
                    </a:tc>
                    <a:extLst>
                      <a:ext uri="{0D108BD9-81ED-4DB2-BD59-A6C34878D82A}">
                        <a16:rowId xmlns:a16="http://schemas.microsoft.com/office/drawing/2014/main" val="3311466847"/>
                      </a:ext>
                    </a:extLst>
                  </a:tr>
                  <a:tr h="306000">
                    <a:tc>
                      <a:txBody>
                        <a:bodyPr/>
                        <a:lstStyle/>
                        <a:p>
                          <a:pPr algn="l" fontAlgn="ctr"/>
                          <a:r>
                            <a:rPr lang="en-US" sz="1200" dirty="0">
                              <a:effectLst/>
                            </a:rPr>
                            <a:t>CASSCF(2,7)</a:t>
                          </a:r>
                          <a:r>
                            <a:rPr lang="en-US" altLang="ja-JP" sz="1200" kern="100" dirty="0">
                              <a:solidFill>
                                <a:schemeClr val="tx1"/>
                              </a:solidFill>
                              <a:effectLst/>
                            </a:rPr>
                            <a:t>/6-31G(</a:t>
                          </a:r>
                          <a:r>
                            <a:rPr lang="en-US" altLang="ja-JP" sz="1200" kern="100" dirty="0" err="1">
                              <a:solidFill>
                                <a:schemeClr val="tx1"/>
                              </a:solidFill>
                              <a:effectLst/>
                            </a:rPr>
                            <a:t>d,p</a:t>
                          </a:r>
                          <a:r>
                            <a:rPr lang="en-US" altLang="ja-JP" sz="1200" kern="100" dirty="0">
                              <a:solidFill>
                                <a:schemeClr val="tx1"/>
                              </a:solidFill>
                              <a:effectLst/>
                            </a:rPr>
                            <a:t>)</a:t>
                          </a:r>
                          <a:endParaRPr lang="en-US" sz="1200" dirty="0">
                            <a:effectLst/>
                          </a:endParaRPr>
                        </a:p>
                      </a:txBody>
                      <a:tcPr anchor="ctr">
                        <a:lnB>
                          <a:noFill/>
                        </a:lnB>
                        <a:solidFill>
                          <a:schemeClr val="bg2"/>
                        </a:solidFill>
                      </a:tcPr>
                    </a:tc>
                    <a:tc>
                      <a:txBody>
                        <a:bodyPr/>
                        <a:lstStyle/>
                        <a:p>
                          <a:pPr algn="ctr" fontAlgn="ctr"/>
                          <a:r>
                            <a:rPr lang="ja-JP" altLang="en-US" sz="1200" dirty="0">
                              <a:effectLst/>
                            </a:rPr>
                            <a:t>－</a:t>
                          </a:r>
                          <a:r>
                            <a:rPr lang="en-US" altLang="ja-JP" sz="1200" dirty="0">
                              <a:effectLst/>
                            </a:rPr>
                            <a:t>1.164 380 644</a:t>
                          </a:r>
                        </a:p>
                      </a:txBody>
                      <a:tcPr anchor="ctr">
                        <a:lnR w="12700" cap="flat" cmpd="sng" algn="ctr">
                          <a:solidFill>
                            <a:schemeClr val="tx2"/>
                          </a:solidFill>
                          <a:prstDash val="solid"/>
                          <a:round/>
                          <a:headEnd type="none" w="med" len="med"/>
                          <a:tailEnd type="none" w="med" len="med"/>
                        </a:lnR>
                        <a:lnB>
                          <a:noFill/>
                        </a:lnB>
                        <a:solidFill>
                          <a:schemeClr val="bg2"/>
                        </a:solidFill>
                      </a:tcPr>
                    </a:tc>
                    <a:tc>
                      <a:txBody>
                        <a:bodyPr/>
                        <a:lstStyle/>
                        <a:p>
                          <a:pPr algn="l" fontAlgn="ctr"/>
                          <a:r>
                            <a:rPr lang="en-US" sz="1200" dirty="0">
                              <a:effectLst/>
                            </a:rPr>
                            <a:t>CASSCF(2,7,NRoot=2)</a:t>
                          </a:r>
                          <a:r>
                            <a:rPr lang="en-US" altLang="ja-JP" sz="1200" kern="100" dirty="0">
                              <a:solidFill>
                                <a:schemeClr val="tx1"/>
                              </a:solidFill>
                              <a:effectLst/>
                            </a:rPr>
                            <a:t>/6-31G(</a:t>
                          </a:r>
                          <a:r>
                            <a:rPr lang="en-US" altLang="ja-JP" sz="1200" kern="100" dirty="0" err="1">
                              <a:solidFill>
                                <a:schemeClr val="tx1"/>
                              </a:solidFill>
                              <a:effectLst/>
                            </a:rPr>
                            <a:t>d,p</a:t>
                          </a:r>
                          <a:r>
                            <a:rPr lang="en-US" altLang="ja-JP" sz="1200" kern="100" dirty="0">
                              <a:solidFill>
                                <a:schemeClr val="tx1"/>
                              </a:solidFill>
                              <a:effectLst/>
                            </a:rPr>
                            <a:t>)</a:t>
                          </a:r>
                          <a:endParaRPr lang="en-US" sz="1200" dirty="0">
                            <a:effectLst/>
                          </a:endParaRPr>
                        </a:p>
                      </a:txBody>
                      <a:tcPr anchor="ctr">
                        <a:lnL w="12700" cap="flat" cmpd="sng" algn="ctr">
                          <a:solidFill>
                            <a:schemeClr val="tx2"/>
                          </a:solidFill>
                          <a:prstDash val="solid"/>
                          <a:round/>
                          <a:headEnd type="none" w="med" len="med"/>
                          <a:tailEnd type="none" w="med" len="med"/>
                        </a:lnL>
                        <a:lnB>
                          <a:noFill/>
                        </a:lnB>
                        <a:solidFill>
                          <a:schemeClr val="bg2"/>
                        </a:solidFill>
                      </a:tcPr>
                    </a:tc>
                    <a:tc>
                      <a:txBody>
                        <a:bodyPr/>
                        <a:lstStyle/>
                        <a:p>
                          <a:pPr algn="ctr" fontAlgn="ctr"/>
                          <a:r>
                            <a:rPr lang="ja-JP" altLang="en-US" sz="1200" dirty="0">
                              <a:effectLst/>
                            </a:rPr>
                            <a:t>－</a:t>
                          </a:r>
                          <a:r>
                            <a:rPr lang="en-US" altLang="ja-JP" sz="1200" dirty="0">
                              <a:effectLst/>
                            </a:rPr>
                            <a:t>0.608 983 214</a:t>
                          </a:r>
                        </a:p>
                      </a:txBody>
                      <a:tcPr anchor="ctr">
                        <a:lnB>
                          <a:noFill/>
                        </a:lnB>
                        <a:solidFill>
                          <a:schemeClr val="bg2"/>
                        </a:solidFill>
                      </a:tcPr>
                    </a:tc>
                    <a:extLst>
                      <a:ext uri="{0D108BD9-81ED-4DB2-BD59-A6C34878D82A}">
                        <a16:rowId xmlns:a16="http://schemas.microsoft.com/office/drawing/2014/main" val="2346917534"/>
                      </a:ext>
                    </a:extLst>
                  </a:tr>
                  <a:tr h="306000">
                    <a:tc>
                      <a:txBody>
                        <a:bodyPr/>
                        <a:lstStyle/>
                        <a:p>
                          <a:pPr algn="l" fontAlgn="ctr"/>
                          <a:r>
                            <a:rPr lang="en-US" sz="1200" dirty="0">
                              <a:effectLst/>
                            </a:rPr>
                            <a:t>CASSCF(2,8)</a:t>
                          </a:r>
                          <a:r>
                            <a:rPr lang="en-US" altLang="ja-JP" sz="1200" kern="100" dirty="0">
                              <a:solidFill>
                                <a:schemeClr val="tx1"/>
                              </a:solidFill>
                              <a:effectLst/>
                            </a:rPr>
                            <a:t>/6-31G(</a:t>
                          </a:r>
                          <a:r>
                            <a:rPr lang="en-US" altLang="ja-JP" sz="1200" kern="100" dirty="0" err="1">
                              <a:solidFill>
                                <a:schemeClr val="tx1"/>
                              </a:solidFill>
                              <a:effectLst/>
                            </a:rPr>
                            <a:t>d,p</a:t>
                          </a:r>
                          <a:r>
                            <a:rPr lang="en-US" altLang="ja-JP" sz="1200" kern="100" dirty="0">
                              <a:solidFill>
                                <a:schemeClr val="tx1"/>
                              </a:solidFill>
                              <a:effectLst/>
                            </a:rPr>
                            <a:t>)</a:t>
                          </a:r>
                          <a:endParaRPr lang="en-US" sz="1200" dirty="0">
                            <a:effectLst/>
                          </a:endParaRPr>
                        </a:p>
                      </a:txBody>
                      <a:tcPr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200" dirty="0">
                              <a:effectLst/>
                            </a:rPr>
                            <a:t>－</a:t>
                          </a:r>
                          <a:r>
                            <a:rPr lang="en-US" altLang="ja-JP" sz="1200" dirty="0">
                              <a:effectLst/>
                            </a:rPr>
                            <a:t>1.164 737 326</a:t>
                          </a:r>
                        </a:p>
                      </a:txBody>
                      <a:tcPr anchor="ctr">
                        <a:lnL>
                          <a:noFill/>
                        </a:lnL>
                        <a:lnR w="12700" cap="flat" cmpd="sng" algn="ctr">
                          <a:solidFill>
                            <a:schemeClr val="tx2"/>
                          </a:solid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1200" dirty="0">
                              <a:effectLst/>
                            </a:rPr>
                            <a:t>CASSCF(2,8,NRoot=2)</a:t>
                          </a:r>
                          <a:r>
                            <a:rPr lang="en-US" altLang="ja-JP" sz="1200" kern="100" dirty="0">
                              <a:solidFill>
                                <a:schemeClr val="tx1"/>
                              </a:solidFill>
                              <a:effectLst/>
                            </a:rPr>
                            <a:t>/6-31G(</a:t>
                          </a:r>
                          <a:r>
                            <a:rPr lang="en-US" altLang="ja-JP" sz="1200" kern="100" dirty="0" err="1">
                              <a:solidFill>
                                <a:schemeClr val="tx1"/>
                              </a:solidFill>
                              <a:effectLst/>
                            </a:rPr>
                            <a:t>d,p</a:t>
                          </a:r>
                          <a:r>
                            <a:rPr lang="en-US" altLang="ja-JP" sz="1200" kern="100" dirty="0">
                              <a:solidFill>
                                <a:schemeClr val="tx1"/>
                              </a:solidFill>
                              <a:effectLst/>
                            </a:rPr>
                            <a:t>)</a:t>
                          </a:r>
                          <a:endParaRPr lang="en-US" sz="1200" dirty="0">
                            <a:effectLst/>
                          </a:endParaRPr>
                        </a:p>
                      </a:txBody>
                      <a:tcPr anchor="ctr">
                        <a:lnL w="12700" cap="flat" cmpd="sng" algn="ctr">
                          <a:solidFill>
                            <a:schemeClr val="tx2"/>
                          </a:solid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200" dirty="0">
                              <a:effectLst/>
                            </a:rPr>
                            <a:t>－</a:t>
                          </a:r>
                          <a:r>
                            <a:rPr lang="en-US" altLang="ja-JP" sz="1200" dirty="0">
                              <a:effectLst/>
                            </a:rPr>
                            <a:t>0.610 921 593</a:t>
                          </a:r>
                        </a:p>
                      </a:txBody>
                      <a:tcPr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182692128"/>
                      </a:ext>
                    </a:extLst>
                  </a:tr>
                  <a:tr h="306000">
                    <a:tc>
                      <a:txBody>
                        <a:bodyPr/>
                        <a:lstStyle/>
                        <a:p>
                          <a:pPr algn="l" fontAlgn="ctr"/>
                          <a:r>
                            <a:rPr lang="en-US" sz="1200" dirty="0">
                              <a:effectLst/>
                            </a:rPr>
                            <a:t>CASSCF(2,9)</a:t>
                          </a:r>
                          <a:r>
                            <a:rPr lang="en-US" altLang="ja-JP" sz="1200" kern="100" dirty="0">
                              <a:solidFill>
                                <a:schemeClr val="tx1"/>
                              </a:solidFill>
                              <a:effectLst/>
                            </a:rPr>
                            <a:t>/6-31G(</a:t>
                          </a:r>
                          <a:r>
                            <a:rPr lang="en-US" altLang="ja-JP" sz="1200" kern="100" dirty="0" err="1">
                              <a:solidFill>
                                <a:schemeClr val="tx1"/>
                              </a:solidFill>
                              <a:effectLst/>
                            </a:rPr>
                            <a:t>d,p</a:t>
                          </a:r>
                          <a:r>
                            <a:rPr lang="en-US" altLang="ja-JP" sz="1200" kern="100" dirty="0">
                              <a:solidFill>
                                <a:schemeClr val="tx1"/>
                              </a:solidFill>
                              <a:effectLst/>
                            </a:rPr>
                            <a:t>)</a:t>
                          </a:r>
                          <a:endParaRPr lang="en-US" sz="1200" dirty="0">
                            <a:effectLst/>
                          </a:endParaRPr>
                        </a:p>
                      </a:txBody>
                      <a:tcPr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200" dirty="0">
                              <a:effectLst/>
                            </a:rPr>
                            <a:t>－</a:t>
                          </a:r>
                          <a:r>
                            <a:rPr lang="en-US" altLang="ja-JP" sz="1200" dirty="0">
                              <a:effectLst/>
                            </a:rPr>
                            <a:t>1.165 090 846</a:t>
                          </a:r>
                        </a:p>
                      </a:txBody>
                      <a:tcPr anchor="ctr">
                        <a:lnL>
                          <a:noFill/>
                        </a:lnL>
                        <a:lnR w="12700" cap="flat" cmpd="sng" algn="ctr">
                          <a:solidFill>
                            <a:schemeClr val="tx2"/>
                          </a:solid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l" fontAlgn="ctr"/>
                          <a:r>
                            <a:rPr lang="en-US" sz="1200" dirty="0">
                              <a:effectLst/>
                            </a:rPr>
                            <a:t>CASSCF(2,9,NRoot=2)</a:t>
                          </a:r>
                          <a:r>
                            <a:rPr lang="en-US" altLang="ja-JP" sz="1200" kern="100" dirty="0">
                              <a:solidFill>
                                <a:schemeClr val="tx1"/>
                              </a:solidFill>
                              <a:effectLst/>
                            </a:rPr>
                            <a:t>/6-31G(</a:t>
                          </a:r>
                          <a:r>
                            <a:rPr lang="en-US" altLang="ja-JP" sz="1200" kern="100" dirty="0" err="1">
                              <a:solidFill>
                                <a:schemeClr val="tx1"/>
                              </a:solidFill>
                              <a:effectLst/>
                            </a:rPr>
                            <a:t>d,p</a:t>
                          </a:r>
                          <a:r>
                            <a:rPr lang="en-US" altLang="ja-JP" sz="1200" kern="100" dirty="0">
                              <a:solidFill>
                                <a:schemeClr val="tx1"/>
                              </a:solidFill>
                              <a:effectLst/>
                            </a:rPr>
                            <a:t>)</a:t>
                          </a:r>
                          <a:endParaRPr lang="en-US" sz="1200" dirty="0">
                            <a:effectLst/>
                          </a:endParaRPr>
                        </a:p>
                      </a:txBody>
                      <a:tcPr anchor="ctr">
                        <a:lnL w="12700" cap="flat" cmpd="sng" algn="ctr">
                          <a:solidFill>
                            <a:schemeClr val="tx2"/>
                          </a:solid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200" dirty="0">
                              <a:effectLst/>
                            </a:rPr>
                            <a:t>－</a:t>
                          </a:r>
                          <a:r>
                            <a:rPr lang="en-US" altLang="ja-JP" sz="1200" dirty="0">
                              <a:effectLst/>
                            </a:rPr>
                            <a:t>0.612 826 564</a:t>
                          </a:r>
                        </a:p>
                      </a:txBody>
                      <a:tcPr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010743172"/>
                      </a:ext>
                    </a:extLst>
                  </a:tr>
                  <a:tr h="306000">
                    <a:tc>
                      <a:txBody>
                        <a:bodyPr/>
                        <a:lstStyle/>
                        <a:p>
                          <a:pPr algn="l" fontAlgn="ctr"/>
                          <a:r>
                            <a:rPr lang="en-US" sz="1200" dirty="0">
                              <a:effectLst/>
                            </a:rPr>
                            <a:t>CISD</a:t>
                          </a:r>
                          <a:r>
                            <a:rPr lang="en-US" altLang="ja-JP" sz="1200" kern="100" dirty="0">
                              <a:solidFill>
                                <a:schemeClr val="tx1"/>
                              </a:solidFill>
                              <a:effectLst/>
                            </a:rPr>
                            <a:t>/6-31G(</a:t>
                          </a:r>
                          <a:r>
                            <a:rPr lang="en-US" altLang="ja-JP" sz="1200" kern="100" dirty="0" err="1">
                              <a:solidFill>
                                <a:schemeClr val="tx1"/>
                              </a:solidFill>
                              <a:effectLst/>
                            </a:rPr>
                            <a:t>d,p</a:t>
                          </a:r>
                          <a:r>
                            <a:rPr lang="en-US" altLang="ja-JP" sz="1200" kern="100" dirty="0">
                              <a:solidFill>
                                <a:schemeClr val="tx1"/>
                              </a:solidFill>
                              <a:effectLst/>
                            </a:rPr>
                            <a:t>)</a:t>
                          </a:r>
                          <a:endParaRPr lang="en-US" sz="1200" dirty="0">
                            <a:effectLst/>
                          </a:endParaRPr>
                        </a:p>
                      </a:txBody>
                      <a:tcPr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1.165 153 434</a:t>
                          </a:r>
                        </a:p>
                      </a:txBody>
                      <a:tcPr anchor="ctr">
                        <a:lnL>
                          <a:noFill/>
                        </a:lnL>
                        <a:lnR w="12700" cap="flat" cmpd="sng" algn="ctr">
                          <a:solidFill>
                            <a:schemeClr val="tx2"/>
                          </a:solid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altLang="ja-JP" sz="1200" dirty="0">
                              <a:solidFill>
                                <a:schemeClr val="tx1"/>
                              </a:solidFill>
                              <a:effectLst/>
                            </a:rPr>
                            <a:t>-</a:t>
                          </a:r>
                        </a:p>
                      </a:txBody>
                      <a:tcPr anchor="ctr">
                        <a:lnL w="12700" cap="flat" cmpd="sng" algn="ctr">
                          <a:solidFill>
                            <a:schemeClr val="tx2"/>
                          </a:solid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200" dirty="0">
                              <a:effectLst/>
                            </a:rPr>
                            <a:t>-</a:t>
                          </a:r>
                        </a:p>
                      </a:txBody>
                      <a:tcPr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281434858"/>
                      </a:ext>
                    </a:extLst>
                  </a:tr>
                  <a:tr h="306000">
                    <a:tc>
                      <a:txBody>
                        <a:bodyPr/>
                        <a:lstStyle/>
                        <a:p>
                          <a:pPr algn="l" fontAlgn="ctr"/>
                          <a:r>
                            <a:rPr lang="en-US" sz="1200" dirty="0">
                              <a:effectLst/>
                            </a:rPr>
                            <a:t>CASSCF(2,10)</a:t>
                          </a:r>
                          <a:r>
                            <a:rPr lang="en-US" altLang="ja-JP" sz="1200" kern="100" dirty="0">
                              <a:solidFill>
                                <a:schemeClr val="tx1"/>
                              </a:solidFill>
                              <a:effectLst/>
                            </a:rPr>
                            <a:t>/6-31G(</a:t>
                          </a:r>
                          <a:r>
                            <a:rPr lang="en-US" altLang="ja-JP" sz="1200" kern="100" dirty="0" err="1">
                              <a:solidFill>
                                <a:schemeClr val="tx1"/>
                              </a:solidFill>
                              <a:effectLst/>
                            </a:rPr>
                            <a:t>d,p</a:t>
                          </a:r>
                          <a:r>
                            <a:rPr lang="en-US" altLang="ja-JP" sz="1200" kern="100" dirty="0">
                              <a:solidFill>
                                <a:schemeClr val="tx1"/>
                              </a:solidFill>
                              <a:effectLst/>
                            </a:rPr>
                            <a:t>)</a:t>
                          </a:r>
                          <a:endParaRPr lang="en-US" sz="1200" dirty="0">
                            <a:effectLst/>
                          </a:endParaRPr>
                        </a:p>
                      </a:txBody>
                      <a:tcPr anchor="ctr">
                        <a:lnT>
                          <a:noFill/>
                        </a:lnT>
                        <a:lnB w="12700" cap="flat" cmpd="sng" algn="ctr">
                          <a:solidFill>
                            <a:schemeClr val="tx2"/>
                          </a:solidFill>
                          <a:prstDash val="solid"/>
                          <a:round/>
                          <a:headEnd type="none" w="med" len="med"/>
                          <a:tailEnd type="none" w="med" len="med"/>
                        </a:lnB>
                        <a:solidFill>
                          <a:schemeClr val="bg2"/>
                        </a:solidFill>
                      </a:tcPr>
                    </a:tc>
                    <a:tc>
                      <a:txBody>
                        <a:bodyPr/>
                        <a:lstStyle/>
                        <a:p>
                          <a:pPr algn="ctr" fontAlgn="ctr"/>
                          <a:r>
                            <a:rPr lang="ja-JP" altLang="en-US" sz="1200" dirty="0">
                              <a:effectLst/>
                            </a:rPr>
                            <a:t>－</a:t>
                          </a:r>
                          <a:r>
                            <a:rPr lang="en-US" altLang="ja-JP" sz="1200" dirty="0">
                              <a:effectLst/>
                            </a:rPr>
                            <a:t>1.165 153 436</a:t>
                          </a:r>
                        </a:p>
                      </a:txBody>
                      <a:tcPr anchor="ctr">
                        <a:lnR w="12700" cap="flat" cmpd="sng" algn="ctr">
                          <a:solidFill>
                            <a:schemeClr val="tx2"/>
                          </a:solidFill>
                          <a:prstDash val="solid"/>
                          <a:round/>
                          <a:headEnd type="none" w="med" len="med"/>
                          <a:tailEnd type="none" w="med" len="med"/>
                        </a:lnR>
                        <a:lnT>
                          <a:noFill/>
                        </a:lnT>
                        <a:lnB w="12700" cap="flat" cmpd="sng" algn="ctr">
                          <a:solidFill>
                            <a:schemeClr val="tx2"/>
                          </a:solidFill>
                          <a:prstDash val="solid"/>
                          <a:round/>
                          <a:headEnd type="none" w="med" len="med"/>
                          <a:tailEnd type="none" w="med" len="med"/>
                        </a:lnB>
                        <a:solidFill>
                          <a:schemeClr val="bg2"/>
                        </a:solidFill>
                      </a:tcPr>
                    </a:tc>
                    <a:tc>
                      <a:txBody>
                        <a:bodyPr/>
                        <a:lstStyle/>
                        <a:p>
                          <a:pPr algn="l" fontAlgn="ctr"/>
                          <a:r>
                            <a:rPr lang="en-US" sz="1200" dirty="0">
                              <a:effectLst/>
                            </a:rPr>
                            <a:t>CASSCF(2,10,NRoot=2)</a:t>
                          </a:r>
                          <a:r>
                            <a:rPr lang="en-US" altLang="ja-JP" sz="1200" kern="100" dirty="0">
                              <a:solidFill>
                                <a:schemeClr val="tx1"/>
                              </a:solidFill>
                              <a:effectLst/>
                            </a:rPr>
                            <a:t>/6-31G(</a:t>
                          </a:r>
                          <a:r>
                            <a:rPr lang="en-US" altLang="ja-JP" sz="1200" kern="100" dirty="0" err="1">
                              <a:solidFill>
                                <a:schemeClr val="tx1"/>
                              </a:solidFill>
                              <a:effectLst/>
                            </a:rPr>
                            <a:t>d,p</a:t>
                          </a:r>
                          <a:r>
                            <a:rPr lang="en-US" altLang="ja-JP" sz="1200" kern="100" dirty="0">
                              <a:solidFill>
                                <a:schemeClr val="tx1"/>
                              </a:solidFill>
                              <a:effectLst/>
                            </a:rPr>
                            <a:t>)</a:t>
                          </a:r>
                          <a:endParaRPr lang="en-US" sz="1200" dirty="0">
                            <a:effectLst/>
                          </a:endParaRPr>
                        </a:p>
                      </a:txBody>
                      <a:tcPr anchor="ctr">
                        <a:lnL w="12700" cap="flat" cmpd="sng" algn="ctr">
                          <a:solidFill>
                            <a:schemeClr val="tx2"/>
                          </a:solidFill>
                          <a:prstDash val="solid"/>
                          <a:round/>
                          <a:headEnd type="none" w="med" len="med"/>
                          <a:tailEnd type="none" w="med" len="med"/>
                        </a:lnL>
                        <a:lnT>
                          <a:noFill/>
                        </a:lnT>
                        <a:lnB w="12700" cap="flat" cmpd="sng" algn="ctr">
                          <a:solidFill>
                            <a:schemeClr val="tx2"/>
                          </a:solidFill>
                          <a:prstDash val="solid"/>
                          <a:round/>
                          <a:headEnd type="none" w="med" len="med"/>
                          <a:tailEnd type="none" w="med" len="med"/>
                        </a:lnB>
                        <a:solidFill>
                          <a:schemeClr val="bg2"/>
                        </a:solidFill>
                      </a:tcPr>
                    </a:tc>
                    <a:tc>
                      <a:txBody>
                        <a:bodyPr/>
                        <a:lstStyle/>
                        <a:p>
                          <a:pPr algn="ctr" fontAlgn="ctr"/>
                          <a:r>
                            <a:rPr lang="ja-JP" altLang="en-US" sz="1200" dirty="0">
                              <a:effectLst/>
                            </a:rPr>
                            <a:t>－</a:t>
                          </a:r>
                          <a:r>
                            <a:rPr lang="en-US" altLang="ja-JP" sz="1200" dirty="0">
                              <a:effectLst/>
                            </a:rPr>
                            <a:t>0.613 194 241</a:t>
                          </a:r>
                        </a:p>
                      </a:txBody>
                      <a:tcPr anchor="ctr">
                        <a:lnT>
                          <a:noFill/>
                        </a:lnT>
                        <a:lnB w="12700" cap="flat" cmpd="sng" algn="ctr">
                          <a:solidFill>
                            <a:schemeClr val="tx2"/>
                          </a:solidFill>
                          <a:prstDash val="solid"/>
                          <a:round/>
                          <a:headEnd type="none" w="med" len="med"/>
                          <a:tailEnd type="none" w="med" len="med"/>
                        </a:lnB>
                        <a:solidFill>
                          <a:schemeClr val="bg2"/>
                        </a:solidFill>
                      </a:tcPr>
                    </a:tc>
                    <a:extLst>
                      <a:ext uri="{0D108BD9-81ED-4DB2-BD59-A6C34878D82A}">
                        <a16:rowId xmlns:a16="http://schemas.microsoft.com/office/drawing/2014/main" val="3890902977"/>
                      </a:ext>
                    </a:extLst>
                  </a:tr>
                </a:tbl>
              </a:graphicData>
            </a:graphic>
          </p:graphicFrame>
        </mc:Choice>
        <mc:Fallback xmlns="">
          <p:graphicFrame>
            <p:nvGraphicFramePr>
              <p:cNvPr id="8" name="コンテンツ プレースホルダー 7">
                <a:extLst>
                  <a:ext uri="{FF2B5EF4-FFF2-40B4-BE49-F238E27FC236}">
                    <a16:creationId xmlns:a16="http://schemas.microsoft.com/office/drawing/2014/main" id="{DBDC2371-8346-43D5-A871-2C20DD747ED3}"/>
                  </a:ext>
                </a:extLst>
              </p:cNvPr>
              <p:cNvGraphicFramePr>
                <a:graphicFrameLocks noGrp="1"/>
              </p:cNvGraphicFramePr>
              <p:nvPr>
                <p:ph idx="1"/>
                <p:extLst>
                  <p:ext uri="{D42A27DB-BD31-4B8C-83A1-F6EECF244321}">
                    <p14:modId xmlns:p14="http://schemas.microsoft.com/office/powerpoint/2010/main" val="2335254200"/>
                  </p:ext>
                </p:extLst>
              </p:nvPr>
            </p:nvGraphicFramePr>
            <p:xfrm>
              <a:off x="468313" y="842963"/>
              <a:ext cx="8208000" cy="3672000"/>
            </p:xfrm>
            <a:graphic>
              <a:graphicData uri="http://schemas.openxmlformats.org/drawingml/2006/table">
                <a:tbl>
                  <a:tblPr firstRow="1" firstCol="1" bandRow="1">
                    <a:tableStyleId>{2D5ABB26-0587-4C30-8999-92F81FD0307C}</a:tableStyleId>
                  </a:tblPr>
                  <a:tblGrid>
                    <a:gridCol w="2160000">
                      <a:extLst>
                        <a:ext uri="{9D8B030D-6E8A-4147-A177-3AD203B41FA5}">
                          <a16:colId xmlns:a16="http://schemas.microsoft.com/office/drawing/2014/main" val="873333692"/>
                        </a:ext>
                      </a:extLst>
                    </a:gridCol>
                    <a:gridCol w="1620000">
                      <a:extLst>
                        <a:ext uri="{9D8B030D-6E8A-4147-A177-3AD203B41FA5}">
                          <a16:colId xmlns:a16="http://schemas.microsoft.com/office/drawing/2014/main" val="543716312"/>
                        </a:ext>
                      </a:extLst>
                    </a:gridCol>
                    <a:gridCol w="2808000">
                      <a:extLst>
                        <a:ext uri="{9D8B030D-6E8A-4147-A177-3AD203B41FA5}">
                          <a16:colId xmlns:a16="http://schemas.microsoft.com/office/drawing/2014/main" val="393469161"/>
                        </a:ext>
                      </a:extLst>
                    </a:gridCol>
                    <a:gridCol w="1620000">
                      <a:extLst>
                        <a:ext uri="{9D8B030D-6E8A-4147-A177-3AD203B41FA5}">
                          <a16:colId xmlns:a16="http://schemas.microsoft.com/office/drawing/2014/main" val="781044291"/>
                        </a:ext>
                      </a:extLst>
                    </a:gridCol>
                  </a:tblGrid>
                  <a:tr h="306000">
                    <a:tc>
                      <a:txBody>
                        <a:bodyPr/>
                        <a:lstStyle/>
                        <a:p>
                          <a:pPr algn="ctr"/>
                          <a:r>
                            <a:rPr lang="ja-JP" altLang="en-US" sz="1300" kern="100" dirty="0">
                              <a:solidFill>
                                <a:schemeClr val="bg1"/>
                              </a:solidFill>
                              <a:effectLst/>
                            </a:rPr>
                            <a:t>手法</a:t>
                          </a:r>
                          <a:r>
                            <a:rPr lang="en-US" altLang="ja-JP" sz="1300" kern="100" dirty="0">
                              <a:solidFill>
                                <a:schemeClr val="bg1"/>
                              </a:solidFill>
                              <a:effectLst/>
                            </a:rPr>
                            <a:t>/</a:t>
                          </a:r>
                          <a:r>
                            <a:rPr lang="ja-JP" altLang="en-US" sz="1300" kern="100" dirty="0">
                              <a:solidFill>
                                <a:schemeClr val="bg1"/>
                              </a:solidFill>
                              <a:effectLst/>
                            </a:rPr>
                            <a:t>基底関数</a:t>
                          </a:r>
                          <a:endParaRPr lang="ja-JP" sz="1300" kern="100" dirty="0">
                            <a:solidFill>
                              <a:schemeClr val="bg1"/>
                            </a:solidFill>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endParaRPr lang="ja-JP"/>
                        </a:p>
                      </a:txBody>
                      <a:tcPr marL="68580" marR="68580" marT="0" marB="0"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3"/>
                          <a:stretch>
                            <a:fillRect l="-133459" r="-273684" b="-1116000"/>
                          </a:stretch>
                        </a:blipFill>
                      </a:tcPr>
                    </a:tc>
                    <a:tc>
                      <a:txBody>
                        <a:bodyPr/>
                        <a:lstStyle/>
                        <a:p>
                          <a:pPr algn="ctr"/>
                          <a:r>
                            <a:rPr lang="ja-JP" altLang="en-US" sz="1300" kern="100" dirty="0">
                              <a:solidFill>
                                <a:schemeClr val="bg1"/>
                              </a:solidFill>
                              <a:effectLst/>
                            </a:rPr>
                            <a:t>手法</a:t>
                          </a:r>
                          <a:r>
                            <a:rPr lang="en-US" altLang="ja-JP" sz="1300" kern="100" dirty="0">
                              <a:solidFill>
                                <a:schemeClr val="bg1"/>
                              </a:solidFill>
                              <a:effectLst/>
                            </a:rPr>
                            <a:t>/</a:t>
                          </a:r>
                          <a:r>
                            <a:rPr lang="ja-JP" altLang="en-US" sz="1300" kern="100" dirty="0">
                              <a:solidFill>
                                <a:schemeClr val="bg1"/>
                              </a:solidFill>
                              <a:effectLst/>
                            </a:rPr>
                            <a:t>基底関数</a:t>
                          </a:r>
                          <a:endParaRPr lang="ja-JP" sz="1300" kern="100" dirty="0">
                            <a:solidFill>
                              <a:schemeClr val="bg1"/>
                            </a:solidFill>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endParaRPr lang="ja-JP"/>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3"/>
                          <a:stretch>
                            <a:fillRect l="-406767" r="-376" b="-1116000"/>
                          </a:stretch>
                        </a:blipFill>
                      </a:tcPr>
                    </a:tc>
                    <a:extLst>
                      <a:ext uri="{0D108BD9-81ED-4DB2-BD59-A6C34878D82A}">
                        <a16:rowId xmlns:a16="http://schemas.microsoft.com/office/drawing/2014/main" val="2347481654"/>
                      </a:ext>
                    </a:extLst>
                  </a:tr>
                  <a:tr h="306000">
                    <a:tc>
                      <a:txBody>
                        <a:bodyPr/>
                        <a:lstStyle/>
                        <a:p>
                          <a:pPr algn="l" fontAlgn="ctr"/>
                          <a:r>
                            <a:rPr lang="en-US" sz="1200" dirty="0">
                              <a:effectLst/>
                            </a:rPr>
                            <a:t>HF</a:t>
                          </a:r>
                          <a:r>
                            <a:rPr lang="en-US" altLang="ja-JP" sz="1200" kern="100" dirty="0">
                              <a:solidFill>
                                <a:schemeClr val="tx1"/>
                              </a:solidFill>
                              <a:effectLst/>
                            </a:rPr>
                            <a:t>/6-31G(</a:t>
                          </a:r>
                          <a:r>
                            <a:rPr lang="en-US" altLang="ja-JP" sz="1200" kern="100" dirty="0" err="1">
                              <a:solidFill>
                                <a:schemeClr val="tx1"/>
                              </a:solidFill>
                              <a:effectLst/>
                            </a:rPr>
                            <a:t>d,p</a:t>
                          </a:r>
                          <a:r>
                            <a:rPr lang="en-US" altLang="ja-JP" sz="1200" kern="100" dirty="0">
                              <a:solidFill>
                                <a:schemeClr val="tx1"/>
                              </a:solidFill>
                              <a:effectLst/>
                            </a:rPr>
                            <a:t>)</a:t>
                          </a:r>
                          <a:endParaRPr lang="en-US" sz="1200" dirty="0">
                            <a:solidFill>
                              <a:schemeClr val="tx1"/>
                            </a:solidFill>
                            <a:effectLst/>
                          </a:endParaRPr>
                        </a:p>
                      </a:txBody>
                      <a:tcPr anchor="ctr">
                        <a:lnT w="12700" cap="flat" cmpd="sng" algn="ctr">
                          <a:noFill/>
                          <a:prstDash val="solid"/>
                          <a:round/>
                          <a:headEnd type="none" w="med" len="med"/>
                          <a:tailEnd type="none" w="med" len="med"/>
                        </a:lnT>
                        <a:solidFill>
                          <a:schemeClr val="bg2"/>
                        </a:solidFill>
                      </a:tcPr>
                    </a:tc>
                    <a:tc>
                      <a:txBody>
                        <a:bodyPr/>
                        <a:lstStyle/>
                        <a:p>
                          <a:pPr algn="ctr" fontAlgn="ctr"/>
                          <a:r>
                            <a:rPr lang="ja-JP" altLang="en-US" sz="1200" dirty="0">
                              <a:effectLst/>
                            </a:rPr>
                            <a:t>－</a:t>
                          </a:r>
                          <a:r>
                            <a:rPr lang="en-US" altLang="ja-JP" sz="1200" dirty="0">
                              <a:effectLst/>
                            </a:rPr>
                            <a:t>1.131 284 347</a:t>
                          </a:r>
                        </a:p>
                      </a:txBody>
                      <a:tcPr anchor="ctr">
                        <a:lnR w="12700" cap="flat" cmpd="sng" algn="ctr">
                          <a:solidFill>
                            <a:schemeClr val="tx2"/>
                          </a:solidFill>
                          <a:prstDash val="solid"/>
                          <a:round/>
                          <a:headEnd type="none" w="med" len="med"/>
                          <a:tailEnd type="none" w="med" len="med"/>
                        </a:lnR>
                        <a:lnT w="12700" cap="flat" cmpd="sng" algn="ctr">
                          <a:noFill/>
                          <a:prstDash val="solid"/>
                          <a:round/>
                          <a:headEnd type="none" w="med" len="med"/>
                          <a:tailEnd type="none" w="med" len="med"/>
                        </a:lnT>
                        <a:solidFill>
                          <a:schemeClr val="bg2"/>
                        </a:solidFill>
                      </a:tcPr>
                    </a:tc>
                    <a:tc>
                      <a:txBody>
                        <a:bodyPr/>
                        <a:lstStyle/>
                        <a:p>
                          <a:pPr algn="l" fontAlgn="ctr"/>
                          <a:r>
                            <a:rPr lang="en-US" sz="1200" dirty="0">
                              <a:effectLst/>
                            </a:rPr>
                            <a:t>CIS</a:t>
                          </a:r>
                          <a:r>
                            <a:rPr lang="en-US" altLang="ja-JP" sz="1200" kern="100" dirty="0">
                              <a:solidFill>
                                <a:schemeClr val="tx1"/>
                              </a:solidFill>
                              <a:effectLst/>
                            </a:rPr>
                            <a:t>/6-31G(</a:t>
                          </a:r>
                          <a:r>
                            <a:rPr lang="en-US" altLang="ja-JP" sz="1200" kern="100" dirty="0" err="1">
                              <a:solidFill>
                                <a:schemeClr val="tx1"/>
                              </a:solidFill>
                              <a:effectLst/>
                            </a:rPr>
                            <a:t>d,p</a:t>
                          </a:r>
                          <a:r>
                            <a:rPr lang="en-US" altLang="ja-JP" sz="1200" kern="100" dirty="0">
                              <a:solidFill>
                                <a:schemeClr val="tx1"/>
                              </a:solidFill>
                              <a:effectLst/>
                            </a:rPr>
                            <a:t>)</a:t>
                          </a:r>
                          <a:endParaRPr lang="en-US" sz="1200" dirty="0">
                            <a:solidFill>
                              <a:schemeClr val="tx1"/>
                            </a:solidFill>
                            <a:effectLst/>
                          </a:endParaRPr>
                        </a:p>
                      </a:txBody>
                      <a:tcPr anchor="ctr">
                        <a:lnL w="12700" cap="flat" cmpd="sng" algn="ctr">
                          <a:solidFill>
                            <a:schemeClr val="tx2"/>
                          </a:solidFill>
                          <a:prstDash val="solid"/>
                          <a:round/>
                          <a:headEnd type="none" w="med" len="med"/>
                          <a:tailEnd type="none" w="med" len="med"/>
                        </a:lnL>
                        <a:lnT w="12700" cap="flat" cmpd="sng" algn="ctr">
                          <a:noFill/>
                          <a:prstDash val="solid"/>
                          <a:round/>
                          <a:headEnd type="none" w="med" len="med"/>
                          <a:tailEnd type="none" w="med" len="med"/>
                        </a:lnT>
                        <a:solidFill>
                          <a:schemeClr val="bg2"/>
                        </a:solidFill>
                      </a:tcPr>
                    </a:tc>
                    <a:tc>
                      <a:txBody>
                        <a:bodyPr/>
                        <a:lstStyle/>
                        <a:p>
                          <a:pPr algn="ctr" fontAlgn="ctr"/>
                          <a:r>
                            <a:rPr lang="ja-JP" altLang="en-US" sz="1200" dirty="0">
                              <a:effectLst/>
                            </a:rPr>
                            <a:t>－</a:t>
                          </a:r>
                          <a:r>
                            <a:rPr lang="en-US" altLang="ja-JP" sz="1200" dirty="0">
                              <a:effectLst/>
                            </a:rPr>
                            <a:t>0.576</a:t>
                          </a:r>
                          <a:r>
                            <a:rPr lang="ja-JP" altLang="en-US" sz="1200" dirty="0">
                              <a:effectLst/>
                            </a:rPr>
                            <a:t> </a:t>
                          </a:r>
                          <a:r>
                            <a:rPr lang="en-US" altLang="ja-JP" sz="1200" dirty="0">
                              <a:effectLst/>
                            </a:rPr>
                            <a:t>396</a:t>
                          </a:r>
                          <a:r>
                            <a:rPr lang="ja-JP" altLang="en-US" sz="1200" dirty="0">
                              <a:effectLst/>
                            </a:rPr>
                            <a:t> </a:t>
                          </a:r>
                          <a:r>
                            <a:rPr lang="en-US" altLang="ja-JP" sz="1200" dirty="0">
                              <a:effectLst/>
                            </a:rPr>
                            <a:t>215</a:t>
                          </a:r>
                        </a:p>
                      </a:txBody>
                      <a:tcPr anchor="ctr">
                        <a:lnT w="12700" cap="flat" cmpd="sng" algn="ctr">
                          <a:noFill/>
                          <a:prstDash val="solid"/>
                          <a:round/>
                          <a:headEnd type="none" w="med" len="med"/>
                          <a:tailEnd type="none" w="med" len="med"/>
                        </a:lnT>
                        <a:solidFill>
                          <a:schemeClr val="bg2"/>
                        </a:solidFill>
                      </a:tcPr>
                    </a:tc>
                    <a:extLst>
                      <a:ext uri="{0D108BD9-81ED-4DB2-BD59-A6C34878D82A}">
                        <a16:rowId xmlns:a16="http://schemas.microsoft.com/office/drawing/2014/main" val="283351516"/>
                      </a:ext>
                    </a:extLst>
                  </a:tr>
                  <a:tr h="306000">
                    <a:tc>
                      <a:txBody>
                        <a:bodyPr/>
                        <a:lstStyle/>
                        <a:p>
                          <a:pPr algn="l" fontAlgn="ctr"/>
                          <a:r>
                            <a:rPr lang="en-US" sz="1200" dirty="0">
                              <a:effectLst/>
                            </a:rPr>
                            <a:t>CASSCF(2,2)</a:t>
                          </a:r>
                          <a:r>
                            <a:rPr lang="en-US" altLang="ja-JP" sz="1200" kern="100" dirty="0">
                              <a:solidFill>
                                <a:schemeClr val="tx1"/>
                              </a:solidFill>
                              <a:effectLst/>
                            </a:rPr>
                            <a:t>/6-31G(</a:t>
                          </a:r>
                          <a:r>
                            <a:rPr lang="en-US" altLang="ja-JP" sz="1200" kern="100" dirty="0" err="1">
                              <a:solidFill>
                                <a:schemeClr val="tx1"/>
                              </a:solidFill>
                              <a:effectLst/>
                            </a:rPr>
                            <a:t>d,p</a:t>
                          </a:r>
                          <a:r>
                            <a:rPr lang="en-US" altLang="ja-JP" sz="1200" kern="100" dirty="0">
                              <a:solidFill>
                                <a:schemeClr val="tx1"/>
                              </a:solidFill>
                              <a:effectLst/>
                            </a:rPr>
                            <a:t>)</a:t>
                          </a:r>
                          <a:endParaRPr lang="en-US" sz="1200" dirty="0">
                            <a:effectLst/>
                          </a:endParaRPr>
                        </a:p>
                      </a:txBody>
                      <a:tcPr anchor="ctr">
                        <a:solidFill>
                          <a:schemeClr val="bg2"/>
                        </a:solidFill>
                      </a:tcPr>
                    </a:tc>
                    <a:tc>
                      <a:txBody>
                        <a:bodyPr/>
                        <a:lstStyle/>
                        <a:p>
                          <a:pPr algn="ctr" fontAlgn="ctr"/>
                          <a:r>
                            <a:rPr lang="ja-JP" altLang="en-US" sz="1200" dirty="0">
                              <a:effectLst/>
                            </a:rPr>
                            <a:t>－</a:t>
                          </a:r>
                          <a:r>
                            <a:rPr lang="en-US" altLang="ja-JP" sz="1200" dirty="0">
                              <a:effectLst/>
                            </a:rPr>
                            <a:t>1.149 536 252</a:t>
                          </a:r>
                        </a:p>
                      </a:txBody>
                      <a:tcPr anchor="ctr">
                        <a:lnR w="12700" cap="flat" cmpd="sng" algn="ctr">
                          <a:solidFill>
                            <a:schemeClr val="tx2"/>
                          </a:solidFill>
                          <a:prstDash val="solid"/>
                          <a:round/>
                          <a:headEnd type="none" w="med" len="med"/>
                          <a:tailEnd type="none" w="med" len="med"/>
                        </a:lnR>
                        <a:solidFill>
                          <a:schemeClr val="bg2"/>
                        </a:solidFill>
                      </a:tcPr>
                    </a:tc>
                    <a:tc>
                      <a:txBody>
                        <a:bodyPr/>
                        <a:lstStyle/>
                        <a:p>
                          <a:pPr algn="l" fontAlgn="ctr"/>
                          <a:r>
                            <a:rPr lang="en-US" sz="1200" dirty="0">
                              <a:effectLst/>
                            </a:rPr>
                            <a:t>CASSCF(2,2,NRoot=2)</a:t>
                          </a:r>
                          <a:r>
                            <a:rPr lang="en-US" altLang="ja-JP" sz="1200" kern="100" dirty="0">
                              <a:solidFill>
                                <a:schemeClr val="tx1"/>
                              </a:solidFill>
                              <a:effectLst/>
                            </a:rPr>
                            <a:t>/6-31G(</a:t>
                          </a:r>
                          <a:r>
                            <a:rPr lang="en-US" altLang="ja-JP" sz="1200" kern="100" dirty="0" err="1">
                              <a:solidFill>
                                <a:schemeClr val="tx1"/>
                              </a:solidFill>
                              <a:effectLst/>
                            </a:rPr>
                            <a:t>d,p</a:t>
                          </a:r>
                          <a:r>
                            <a:rPr lang="en-US" altLang="ja-JP" sz="1200" kern="100" dirty="0">
                              <a:solidFill>
                                <a:schemeClr val="tx1"/>
                              </a:solidFill>
                              <a:effectLst/>
                            </a:rPr>
                            <a:t>)</a:t>
                          </a:r>
                          <a:endParaRPr lang="en-US" sz="1200" dirty="0">
                            <a:effectLst/>
                          </a:endParaRPr>
                        </a:p>
                      </a:txBody>
                      <a:tcPr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200" dirty="0">
                              <a:effectLst/>
                            </a:rPr>
                            <a:t>－</a:t>
                          </a:r>
                          <a:r>
                            <a:rPr lang="en-US" altLang="ja-JP" sz="1200" dirty="0">
                              <a:effectLst/>
                            </a:rPr>
                            <a:t>0.605 862 850</a:t>
                          </a:r>
                        </a:p>
                      </a:txBody>
                      <a:tcPr anchor="ctr">
                        <a:solidFill>
                          <a:schemeClr val="bg2"/>
                        </a:solidFill>
                      </a:tcPr>
                    </a:tc>
                    <a:extLst>
                      <a:ext uri="{0D108BD9-81ED-4DB2-BD59-A6C34878D82A}">
                        <a16:rowId xmlns:a16="http://schemas.microsoft.com/office/drawing/2014/main" val="2952272704"/>
                      </a:ext>
                    </a:extLst>
                  </a:tr>
                  <a:tr h="306000">
                    <a:tc>
                      <a:txBody>
                        <a:bodyPr/>
                        <a:lstStyle/>
                        <a:p>
                          <a:pPr algn="l" fontAlgn="ctr"/>
                          <a:r>
                            <a:rPr lang="en-US" sz="1200" dirty="0">
                              <a:effectLst/>
                            </a:rPr>
                            <a:t>CASSCF(2,3)</a:t>
                          </a:r>
                          <a:r>
                            <a:rPr lang="en-US" altLang="ja-JP" sz="1200" kern="100" dirty="0">
                              <a:solidFill>
                                <a:schemeClr val="tx1"/>
                              </a:solidFill>
                              <a:effectLst/>
                            </a:rPr>
                            <a:t>/6-31G(</a:t>
                          </a:r>
                          <a:r>
                            <a:rPr lang="en-US" altLang="ja-JP" sz="1200" kern="100" dirty="0" err="1">
                              <a:solidFill>
                                <a:schemeClr val="tx1"/>
                              </a:solidFill>
                              <a:effectLst/>
                            </a:rPr>
                            <a:t>d,p</a:t>
                          </a:r>
                          <a:r>
                            <a:rPr lang="en-US" altLang="ja-JP" sz="1200" kern="100" dirty="0">
                              <a:solidFill>
                                <a:schemeClr val="tx1"/>
                              </a:solidFill>
                              <a:effectLst/>
                            </a:rPr>
                            <a:t>)</a:t>
                          </a:r>
                          <a:endParaRPr lang="en-US" sz="1200" dirty="0">
                            <a:effectLst/>
                          </a:endParaRPr>
                        </a:p>
                      </a:txBody>
                      <a:tcPr anchor="ctr">
                        <a:solidFill>
                          <a:schemeClr val="bg2"/>
                        </a:solidFill>
                      </a:tcPr>
                    </a:tc>
                    <a:tc>
                      <a:txBody>
                        <a:bodyPr/>
                        <a:lstStyle/>
                        <a:p>
                          <a:pPr algn="ctr" fontAlgn="ctr"/>
                          <a:r>
                            <a:rPr lang="ja-JP" altLang="en-US" sz="1200" dirty="0">
                              <a:effectLst/>
                            </a:rPr>
                            <a:t>－</a:t>
                          </a:r>
                          <a:r>
                            <a:rPr lang="en-US" altLang="ja-JP" sz="1200" dirty="0">
                              <a:effectLst/>
                            </a:rPr>
                            <a:t>1.156 823 423</a:t>
                          </a:r>
                        </a:p>
                      </a:txBody>
                      <a:tcPr anchor="ctr">
                        <a:lnR w="12700" cap="flat" cmpd="sng" algn="ctr">
                          <a:solidFill>
                            <a:schemeClr val="tx2"/>
                          </a:solidFill>
                          <a:prstDash val="solid"/>
                          <a:round/>
                          <a:headEnd type="none" w="med" len="med"/>
                          <a:tailEnd type="none" w="med" len="med"/>
                        </a:lnR>
                        <a:solidFill>
                          <a:schemeClr val="bg2"/>
                        </a:solidFill>
                      </a:tcPr>
                    </a:tc>
                    <a:tc>
                      <a:txBody>
                        <a:bodyPr/>
                        <a:lstStyle/>
                        <a:p>
                          <a:pPr algn="l" fontAlgn="ctr"/>
                          <a:r>
                            <a:rPr lang="en-US" sz="1200" dirty="0">
                              <a:effectLst/>
                            </a:rPr>
                            <a:t>CASSCF(2,3,NRoot=2)</a:t>
                          </a:r>
                          <a:r>
                            <a:rPr lang="en-US" altLang="ja-JP" sz="1200" kern="100" dirty="0">
                              <a:solidFill>
                                <a:schemeClr val="tx1"/>
                              </a:solidFill>
                              <a:effectLst/>
                            </a:rPr>
                            <a:t>/6-31G(</a:t>
                          </a:r>
                          <a:r>
                            <a:rPr lang="en-US" altLang="ja-JP" sz="1200" kern="100" dirty="0" err="1">
                              <a:solidFill>
                                <a:schemeClr val="tx1"/>
                              </a:solidFill>
                              <a:effectLst/>
                            </a:rPr>
                            <a:t>d,p</a:t>
                          </a:r>
                          <a:r>
                            <a:rPr lang="en-US" altLang="ja-JP" sz="1200" kern="100" dirty="0">
                              <a:solidFill>
                                <a:schemeClr val="tx1"/>
                              </a:solidFill>
                              <a:effectLst/>
                            </a:rPr>
                            <a:t>)</a:t>
                          </a:r>
                          <a:endParaRPr lang="en-US" sz="1200" dirty="0">
                            <a:effectLst/>
                          </a:endParaRPr>
                        </a:p>
                      </a:txBody>
                      <a:tcPr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200" dirty="0">
                              <a:effectLst/>
                            </a:rPr>
                            <a:t>－</a:t>
                          </a:r>
                          <a:r>
                            <a:rPr lang="en-US" altLang="ja-JP" sz="1200" dirty="0">
                              <a:effectLst/>
                            </a:rPr>
                            <a:t>0.605 862 850</a:t>
                          </a:r>
                        </a:p>
                      </a:txBody>
                      <a:tcPr anchor="ctr">
                        <a:solidFill>
                          <a:schemeClr val="bg2"/>
                        </a:solidFill>
                      </a:tcPr>
                    </a:tc>
                    <a:extLst>
                      <a:ext uri="{0D108BD9-81ED-4DB2-BD59-A6C34878D82A}">
                        <a16:rowId xmlns:a16="http://schemas.microsoft.com/office/drawing/2014/main" val="2809529517"/>
                      </a:ext>
                    </a:extLst>
                  </a:tr>
                  <a:tr h="306000">
                    <a:tc>
                      <a:txBody>
                        <a:bodyPr/>
                        <a:lstStyle/>
                        <a:p>
                          <a:pPr algn="l" fontAlgn="ctr"/>
                          <a:r>
                            <a:rPr lang="en-US" sz="1200" dirty="0">
                              <a:effectLst/>
                            </a:rPr>
                            <a:t>CASSCF(2,4)</a:t>
                          </a:r>
                          <a:r>
                            <a:rPr lang="en-US" altLang="ja-JP" sz="1200" kern="100" dirty="0">
                              <a:solidFill>
                                <a:schemeClr val="tx1"/>
                              </a:solidFill>
                              <a:effectLst/>
                            </a:rPr>
                            <a:t>/6-31G(</a:t>
                          </a:r>
                          <a:r>
                            <a:rPr lang="en-US" altLang="ja-JP" sz="1200" kern="100" dirty="0" err="1">
                              <a:solidFill>
                                <a:schemeClr val="tx1"/>
                              </a:solidFill>
                              <a:effectLst/>
                            </a:rPr>
                            <a:t>d,p</a:t>
                          </a:r>
                          <a:r>
                            <a:rPr lang="en-US" altLang="ja-JP" sz="1200" kern="100" dirty="0">
                              <a:solidFill>
                                <a:schemeClr val="tx1"/>
                              </a:solidFill>
                              <a:effectLst/>
                            </a:rPr>
                            <a:t>)</a:t>
                          </a:r>
                          <a:endParaRPr lang="en-US" sz="1200" dirty="0">
                            <a:effectLst/>
                          </a:endParaRPr>
                        </a:p>
                      </a:txBody>
                      <a:tcPr anchor="ctr">
                        <a:solidFill>
                          <a:schemeClr val="bg2"/>
                        </a:solidFill>
                      </a:tcPr>
                    </a:tc>
                    <a:tc>
                      <a:txBody>
                        <a:bodyPr/>
                        <a:lstStyle/>
                        <a:p>
                          <a:pPr algn="ctr" fontAlgn="ctr"/>
                          <a:r>
                            <a:rPr lang="ja-JP" altLang="en-US" sz="1200" dirty="0">
                              <a:effectLst/>
                            </a:rPr>
                            <a:t>－</a:t>
                          </a:r>
                          <a:r>
                            <a:rPr lang="en-US" altLang="ja-JP" sz="1200" dirty="0">
                              <a:effectLst/>
                            </a:rPr>
                            <a:t>1.157 238 374</a:t>
                          </a:r>
                        </a:p>
                      </a:txBody>
                      <a:tcPr anchor="ctr">
                        <a:lnR w="12700" cap="flat" cmpd="sng" algn="ctr">
                          <a:solidFill>
                            <a:schemeClr val="tx2"/>
                          </a:solidFill>
                          <a:prstDash val="solid"/>
                          <a:round/>
                          <a:headEnd type="none" w="med" len="med"/>
                          <a:tailEnd type="none" w="med" len="med"/>
                        </a:lnR>
                        <a:solidFill>
                          <a:schemeClr val="bg2"/>
                        </a:solidFill>
                      </a:tcPr>
                    </a:tc>
                    <a:tc>
                      <a:txBody>
                        <a:bodyPr/>
                        <a:lstStyle/>
                        <a:p>
                          <a:pPr algn="l" fontAlgn="ctr"/>
                          <a:r>
                            <a:rPr lang="en-US" sz="1200" dirty="0">
                              <a:effectLst/>
                            </a:rPr>
                            <a:t>CASSCF(2,4,NRoot=2)</a:t>
                          </a:r>
                          <a:r>
                            <a:rPr lang="en-US" altLang="ja-JP" sz="1200" kern="100" dirty="0">
                              <a:solidFill>
                                <a:schemeClr val="tx1"/>
                              </a:solidFill>
                              <a:effectLst/>
                            </a:rPr>
                            <a:t>/6-31G(</a:t>
                          </a:r>
                          <a:r>
                            <a:rPr lang="en-US" altLang="ja-JP" sz="1200" kern="100" dirty="0" err="1">
                              <a:solidFill>
                                <a:schemeClr val="tx1"/>
                              </a:solidFill>
                              <a:effectLst/>
                            </a:rPr>
                            <a:t>d,p</a:t>
                          </a:r>
                          <a:r>
                            <a:rPr lang="en-US" altLang="ja-JP" sz="1200" kern="100" dirty="0">
                              <a:solidFill>
                                <a:schemeClr val="tx1"/>
                              </a:solidFill>
                              <a:effectLst/>
                            </a:rPr>
                            <a:t>)</a:t>
                          </a:r>
                          <a:endParaRPr lang="en-US" sz="1200" dirty="0">
                            <a:effectLst/>
                          </a:endParaRPr>
                        </a:p>
                      </a:txBody>
                      <a:tcPr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200" dirty="0">
                              <a:effectLst/>
                            </a:rPr>
                            <a:t>－</a:t>
                          </a:r>
                          <a:r>
                            <a:rPr lang="en-US" altLang="ja-JP" sz="1200" dirty="0">
                              <a:effectLst/>
                            </a:rPr>
                            <a:t>0.608 983 212</a:t>
                          </a:r>
                        </a:p>
                      </a:txBody>
                      <a:tcPr anchor="ctr">
                        <a:solidFill>
                          <a:schemeClr val="bg2"/>
                        </a:solidFill>
                      </a:tcPr>
                    </a:tc>
                    <a:extLst>
                      <a:ext uri="{0D108BD9-81ED-4DB2-BD59-A6C34878D82A}">
                        <a16:rowId xmlns:a16="http://schemas.microsoft.com/office/drawing/2014/main" val="1057198577"/>
                      </a:ext>
                    </a:extLst>
                  </a:tr>
                  <a:tr h="306000">
                    <a:tc>
                      <a:txBody>
                        <a:bodyPr/>
                        <a:lstStyle/>
                        <a:p>
                          <a:pPr algn="l" fontAlgn="ctr"/>
                          <a:r>
                            <a:rPr lang="en-US" sz="1200" dirty="0">
                              <a:effectLst/>
                            </a:rPr>
                            <a:t>CASSCF(2,5)</a:t>
                          </a:r>
                          <a:r>
                            <a:rPr lang="en-US" altLang="ja-JP" sz="1200" kern="100" dirty="0">
                              <a:solidFill>
                                <a:schemeClr val="tx1"/>
                              </a:solidFill>
                              <a:effectLst/>
                            </a:rPr>
                            <a:t>/6-31G(</a:t>
                          </a:r>
                          <a:r>
                            <a:rPr lang="en-US" altLang="ja-JP" sz="1200" kern="100" dirty="0" err="1">
                              <a:solidFill>
                                <a:schemeClr val="tx1"/>
                              </a:solidFill>
                              <a:effectLst/>
                            </a:rPr>
                            <a:t>d,p</a:t>
                          </a:r>
                          <a:r>
                            <a:rPr lang="en-US" altLang="ja-JP" sz="1200" kern="100" dirty="0">
                              <a:solidFill>
                                <a:schemeClr val="tx1"/>
                              </a:solidFill>
                              <a:effectLst/>
                            </a:rPr>
                            <a:t>)</a:t>
                          </a:r>
                          <a:endParaRPr lang="en-US" sz="1200" dirty="0">
                            <a:effectLst/>
                          </a:endParaRPr>
                        </a:p>
                      </a:txBody>
                      <a:tcPr anchor="ctr">
                        <a:solidFill>
                          <a:schemeClr val="bg2"/>
                        </a:solidFill>
                      </a:tcPr>
                    </a:tc>
                    <a:tc>
                      <a:txBody>
                        <a:bodyPr/>
                        <a:lstStyle/>
                        <a:p>
                          <a:pPr algn="ctr" fontAlgn="ctr"/>
                          <a:r>
                            <a:rPr lang="ja-JP" altLang="en-US" sz="1200" dirty="0">
                              <a:effectLst/>
                            </a:rPr>
                            <a:t>－</a:t>
                          </a:r>
                          <a:r>
                            <a:rPr lang="en-US" altLang="ja-JP" sz="1200" dirty="0">
                              <a:effectLst/>
                            </a:rPr>
                            <a:t>1.160 601 679</a:t>
                          </a:r>
                        </a:p>
                      </a:txBody>
                      <a:tcPr anchor="ctr">
                        <a:lnR w="12700" cap="flat" cmpd="sng" algn="ctr">
                          <a:solidFill>
                            <a:schemeClr val="tx2"/>
                          </a:solidFill>
                          <a:prstDash val="solid"/>
                          <a:round/>
                          <a:headEnd type="none" w="med" len="med"/>
                          <a:tailEnd type="none" w="med" len="med"/>
                        </a:lnR>
                        <a:solidFill>
                          <a:schemeClr val="bg2"/>
                        </a:solidFill>
                      </a:tcPr>
                    </a:tc>
                    <a:tc>
                      <a:txBody>
                        <a:bodyPr/>
                        <a:lstStyle/>
                        <a:p>
                          <a:pPr algn="l" fontAlgn="ctr"/>
                          <a:r>
                            <a:rPr lang="en-US" sz="1200" dirty="0">
                              <a:effectLst/>
                            </a:rPr>
                            <a:t>CASSCF(2,5,NRoot=2)</a:t>
                          </a:r>
                          <a:r>
                            <a:rPr lang="en-US" altLang="ja-JP" sz="1200" kern="100" dirty="0">
                              <a:solidFill>
                                <a:schemeClr val="tx1"/>
                              </a:solidFill>
                              <a:effectLst/>
                            </a:rPr>
                            <a:t>/6-31G(</a:t>
                          </a:r>
                          <a:r>
                            <a:rPr lang="en-US" altLang="ja-JP" sz="1200" kern="100" dirty="0" err="1">
                              <a:solidFill>
                                <a:schemeClr val="tx1"/>
                              </a:solidFill>
                              <a:effectLst/>
                            </a:rPr>
                            <a:t>d,p</a:t>
                          </a:r>
                          <a:r>
                            <a:rPr lang="en-US" altLang="ja-JP" sz="1200" kern="100" dirty="0">
                              <a:solidFill>
                                <a:schemeClr val="tx1"/>
                              </a:solidFill>
                              <a:effectLst/>
                            </a:rPr>
                            <a:t>)</a:t>
                          </a:r>
                          <a:endParaRPr lang="en-US" sz="1200" dirty="0">
                            <a:effectLst/>
                          </a:endParaRPr>
                        </a:p>
                      </a:txBody>
                      <a:tcPr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200" dirty="0">
                              <a:effectLst/>
                            </a:rPr>
                            <a:t>－</a:t>
                          </a:r>
                          <a:r>
                            <a:rPr lang="en-US" altLang="ja-JP" sz="1200" dirty="0">
                              <a:effectLst/>
                            </a:rPr>
                            <a:t>0.608 983 212</a:t>
                          </a:r>
                        </a:p>
                      </a:txBody>
                      <a:tcPr anchor="ctr">
                        <a:solidFill>
                          <a:schemeClr val="bg2"/>
                        </a:solidFill>
                      </a:tcPr>
                    </a:tc>
                    <a:extLst>
                      <a:ext uri="{0D108BD9-81ED-4DB2-BD59-A6C34878D82A}">
                        <a16:rowId xmlns:a16="http://schemas.microsoft.com/office/drawing/2014/main" val="3799450108"/>
                      </a:ext>
                    </a:extLst>
                  </a:tr>
                  <a:tr h="306000">
                    <a:tc>
                      <a:txBody>
                        <a:bodyPr/>
                        <a:lstStyle/>
                        <a:p>
                          <a:pPr algn="l" fontAlgn="ctr"/>
                          <a:r>
                            <a:rPr lang="en-US" sz="1200" dirty="0">
                              <a:effectLst/>
                            </a:rPr>
                            <a:t>CASSCF(2,6)</a:t>
                          </a:r>
                          <a:r>
                            <a:rPr lang="en-US" altLang="ja-JP" sz="1200" kern="100" dirty="0">
                              <a:solidFill>
                                <a:schemeClr val="tx1"/>
                              </a:solidFill>
                              <a:effectLst/>
                            </a:rPr>
                            <a:t>/6-31G(</a:t>
                          </a:r>
                          <a:r>
                            <a:rPr lang="en-US" altLang="ja-JP" sz="1200" kern="100" dirty="0" err="1">
                              <a:solidFill>
                                <a:schemeClr val="tx1"/>
                              </a:solidFill>
                              <a:effectLst/>
                            </a:rPr>
                            <a:t>d,p</a:t>
                          </a:r>
                          <a:r>
                            <a:rPr lang="en-US" altLang="ja-JP" sz="1200" kern="100" dirty="0">
                              <a:solidFill>
                                <a:schemeClr val="tx1"/>
                              </a:solidFill>
                              <a:effectLst/>
                            </a:rPr>
                            <a:t>)</a:t>
                          </a:r>
                          <a:endParaRPr lang="en-US" sz="1200" dirty="0">
                            <a:effectLst/>
                          </a:endParaRPr>
                        </a:p>
                      </a:txBody>
                      <a:tcPr anchor="ctr">
                        <a:solidFill>
                          <a:schemeClr val="bg2"/>
                        </a:solidFill>
                      </a:tcPr>
                    </a:tc>
                    <a:tc>
                      <a:txBody>
                        <a:bodyPr/>
                        <a:lstStyle/>
                        <a:p>
                          <a:pPr algn="ctr" fontAlgn="ctr"/>
                          <a:r>
                            <a:rPr lang="ja-JP" altLang="en-US" sz="1200" dirty="0">
                              <a:effectLst/>
                            </a:rPr>
                            <a:t>－</a:t>
                          </a:r>
                          <a:r>
                            <a:rPr lang="en-US" altLang="ja-JP" sz="1200" dirty="0">
                              <a:effectLst/>
                            </a:rPr>
                            <a:t>1.163 907 750</a:t>
                          </a:r>
                        </a:p>
                      </a:txBody>
                      <a:tcPr anchor="ctr">
                        <a:lnR w="12700" cap="flat" cmpd="sng" algn="ctr">
                          <a:solidFill>
                            <a:schemeClr val="tx2"/>
                          </a:solidFill>
                          <a:prstDash val="solid"/>
                          <a:round/>
                          <a:headEnd type="none" w="med" len="med"/>
                          <a:tailEnd type="none" w="med" len="med"/>
                        </a:lnR>
                        <a:solidFill>
                          <a:schemeClr val="bg2"/>
                        </a:solidFill>
                      </a:tcPr>
                    </a:tc>
                    <a:tc>
                      <a:txBody>
                        <a:bodyPr/>
                        <a:lstStyle/>
                        <a:p>
                          <a:pPr algn="l" fontAlgn="ctr"/>
                          <a:r>
                            <a:rPr lang="en-US" sz="1200" dirty="0">
                              <a:effectLst/>
                            </a:rPr>
                            <a:t>CASSCF(2,6,NRoot=2)</a:t>
                          </a:r>
                          <a:r>
                            <a:rPr lang="en-US" altLang="ja-JP" sz="1200" kern="100" dirty="0">
                              <a:solidFill>
                                <a:schemeClr val="tx1"/>
                              </a:solidFill>
                              <a:effectLst/>
                            </a:rPr>
                            <a:t>/6-31G(</a:t>
                          </a:r>
                          <a:r>
                            <a:rPr lang="en-US" altLang="ja-JP" sz="1200" kern="100" dirty="0" err="1">
                              <a:solidFill>
                                <a:schemeClr val="tx1"/>
                              </a:solidFill>
                              <a:effectLst/>
                            </a:rPr>
                            <a:t>d,p</a:t>
                          </a:r>
                          <a:r>
                            <a:rPr lang="en-US" altLang="ja-JP" sz="1200" kern="100" dirty="0">
                              <a:solidFill>
                                <a:schemeClr val="tx1"/>
                              </a:solidFill>
                              <a:effectLst/>
                            </a:rPr>
                            <a:t>)</a:t>
                          </a:r>
                          <a:endParaRPr lang="en-US" sz="1200" dirty="0">
                            <a:effectLst/>
                          </a:endParaRPr>
                        </a:p>
                      </a:txBody>
                      <a:tcPr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200" dirty="0">
                              <a:effectLst/>
                            </a:rPr>
                            <a:t>－</a:t>
                          </a:r>
                          <a:r>
                            <a:rPr lang="en-US" altLang="ja-JP" sz="1200" dirty="0">
                              <a:effectLst/>
                            </a:rPr>
                            <a:t>0.608 983 212</a:t>
                          </a:r>
                        </a:p>
                      </a:txBody>
                      <a:tcPr anchor="ctr">
                        <a:solidFill>
                          <a:schemeClr val="bg2"/>
                        </a:solidFill>
                      </a:tcPr>
                    </a:tc>
                    <a:extLst>
                      <a:ext uri="{0D108BD9-81ED-4DB2-BD59-A6C34878D82A}">
                        <a16:rowId xmlns:a16="http://schemas.microsoft.com/office/drawing/2014/main" val="3311466847"/>
                      </a:ext>
                    </a:extLst>
                  </a:tr>
                  <a:tr h="306000">
                    <a:tc>
                      <a:txBody>
                        <a:bodyPr/>
                        <a:lstStyle/>
                        <a:p>
                          <a:pPr algn="l" fontAlgn="ctr"/>
                          <a:r>
                            <a:rPr lang="en-US" sz="1200" dirty="0">
                              <a:effectLst/>
                            </a:rPr>
                            <a:t>CASSCF(2,7)</a:t>
                          </a:r>
                          <a:r>
                            <a:rPr lang="en-US" altLang="ja-JP" sz="1200" kern="100" dirty="0">
                              <a:solidFill>
                                <a:schemeClr val="tx1"/>
                              </a:solidFill>
                              <a:effectLst/>
                            </a:rPr>
                            <a:t>/6-31G(</a:t>
                          </a:r>
                          <a:r>
                            <a:rPr lang="en-US" altLang="ja-JP" sz="1200" kern="100" dirty="0" err="1">
                              <a:solidFill>
                                <a:schemeClr val="tx1"/>
                              </a:solidFill>
                              <a:effectLst/>
                            </a:rPr>
                            <a:t>d,p</a:t>
                          </a:r>
                          <a:r>
                            <a:rPr lang="en-US" altLang="ja-JP" sz="1200" kern="100" dirty="0">
                              <a:solidFill>
                                <a:schemeClr val="tx1"/>
                              </a:solidFill>
                              <a:effectLst/>
                            </a:rPr>
                            <a:t>)</a:t>
                          </a:r>
                          <a:endParaRPr lang="en-US" sz="1200" dirty="0">
                            <a:effectLst/>
                          </a:endParaRPr>
                        </a:p>
                      </a:txBody>
                      <a:tcPr anchor="ctr">
                        <a:lnB>
                          <a:noFill/>
                        </a:lnB>
                        <a:solidFill>
                          <a:schemeClr val="bg2"/>
                        </a:solidFill>
                      </a:tcPr>
                    </a:tc>
                    <a:tc>
                      <a:txBody>
                        <a:bodyPr/>
                        <a:lstStyle/>
                        <a:p>
                          <a:pPr algn="ctr" fontAlgn="ctr"/>
                          <a:r>
                            <a:rPr lang="ja-JP" altLang="en-US" sz="1200" dirty="0">
                              <a:effectLst/>
                            </a:rPr>
                            <a:t>－</a:t>
                          </a:r>
                          <a:r>
                            <a:rPr lang="en-US" altLang="ja-JP" sz="1200" dirty="0">
                              <a:effectLst/>
                            </a:rPr>
                            <a:t>1.164 380 644</a:t>
                          </a:r>
                        </a:p>
                      </a:txBody>
                      <a:tcPr anchor="ctr">
                        <a:lnR w="12700" cap="flat" cmpd="sng" algn="ctr">
                          <a:solidFill>
                            <a:schemeClr val="tx2"/>
                          </a:solidFill>
                          <a:prstDash val="solid"/>
                          <a:round/>
                          <a:headEnd type="none" w="med" len="med"/>
                          <a:tailEnd type="none" w="med" len="med"/>
                        </a:lnR>
                        <a:lnB>
                          <a:noFill/>
                        </a:lnB>
                        <a:solidFill>
                          <a:schemeClr val="bg2"/>
                        </a:solidFill>
                      </a:tcPr>
                    </a:tc>
                    <a:tc>
                      <a:txBody>
                        <a:bodyPr/>
                        <a:lstStyle/>
                        <a:p>
                          <a:pPr algn="l" fontAlgn="ctr"/>
                          <a:r>
                            <a:rPr lang="en-US" sz="1200" dirty="0">
                              <a:effectLst/>
                            </a:rPr>
                            <a:t>CASSCF(2,7,NRoot=2)</a:t>
                          </a:r>
                          <a:r>
                            <a:rPr lang="en-US" altLang="ja-JP" sz="1200" kern="100" dirty="0">
                              <a:solidFill>
                                <a:schemeClr val="tx1"/>
                              </a:solidFill>
                              <a:effectLst/>
                            </a:rPr>
                            <a:t>/6-31G(</a:t>
                          </a:r>
                          <a:r>
                            <a:rPr lang="en-US" altLang="ja-JP" sz="1200" kern="100" dirty="0" err="1">
                              <a:solidFill>
                                <a:schemeClr val="tx1"/>
                              </a:solidFill>
                              <a:effectLst/>
                            </a:rPr>
                            <a:t>d,p</a:t>
                          </a:r>
                          <a:r>
                            <a:rPr lang="en-US" altLang="ja-JP" sz="1200" kern="100" dirty="0">
                              <a:solidFill>
                                <a:schemeClr val="tx1"/>
                              </a:solidFill>
                              <a:effectLst/>
                            </a:rPr>
                            <a:t>)</a:t>
                          </a:r>
                          <a:endParaRPr lang="en-US" sz="1200" dirty="0">
                            <a:effectLst/>
                          </a:endParaRPr>
                        </a:p>
                      </a:txBody>
                      <a:tcPr anchor="ctr">
                        <a:lnL w="12700" cap="flat" cmpd="sng" algn="ctr">
                          <a:solidFill>
                            <a:schemeClr val="tx2"/>
                          </a:solidFill>
                          <a:prstDash val="solid"/>
                          <a:round/>
                          <a:headEnd type="none" w="med" len="med"/>
                          <a:tailEnd type="none" w="med" len="med"/>
                        </a:lnL>
                        <a:lnB>
                          <a:noFill/>
                        </a:lnB>
                        <a:solidFill>
                          <a:schemeClr val="bg2"/>
                        </a:solidFill>
                      </a:tcPr>
                    </a:tc>
                    <a:tc>
                      <a:txBody>
                        <a:bodyPr/>
                        <a:lstStyle/>
                        <a:p>
                          <a:pPr algn="ctr" fontAlgn="ctr"/>
                          <a:r>
                            <a:rPr lang="ja-JP" altLang="en-US" sz="1200" dirty="0">
                              <a:effectLst/>
                            </a:rPr>
                            <a:t>－</a:t>
                          </a:r>
                          <a:r>
                            <a:rPr lang="en-US" altLang="ja-JP" sz="1200" dirty="0">
                              <a:effectLst/>
                            </a:rPr>
                            <a:t>0.608 983 214</a:t>
                          </a:r>
                        </a:p>
                      </a:txBody>
                      <a:tcPr anchor="ctr">
                        <a:lnB>
                          <a:noFill/>
                        </a:lnB>
                        <a:solidFill>
                          <a:schemeClr val="bg2"/>
                        </a:solidFill>
                      </a:tcPr>
                    </a:tc>
                    <a:extLst>
                      <a:ext uri="{0D108BD9-81ED-4DB2-BD59-A6C34878D82A}">
                        <a16:rowId xmlns:a16="http://schemas.microsoft.com/office/drawing/2014/main" val="2346917534"/>
                      </a:ext>
                    </a:extLst>
                  </a:tr>
                  <a:tr h="306000">
                    <a:tc>
                      <a:txBody>
                        <a:bodyPr/>
                        <a:lstStyle/>
                        <a:p>
                          <a:pPr algn="l" fontAlgn="ctr"/>
                          <a:r>
                            <a:rPr lang="en-US" sz="1200" dirty="0">
                              <a:effectLst/>
                            </a:rPr>
                            <a:t>CASSCF(2,8)</a:t>
                          </a:r>
                          <a:r>
                            <a:rPr lang="en-US" altLang="ja-JP" sz="1200" kern="100" dirty="0">
                              <a:solidFill>
                                <a:schemeClr val="tx1"/>
                              </a:solidFill>
                              <a:effectLst/>
                            </a:rPr>
                            <a:t>/6-31G(</a:t>
                          </a:r>
                          <a:r>
                            <a:rPr lang="en-US" altLang="ja-JP" sz="1200" kern="100" dirty="0" err="1">
                              <a:solidFill>
                                <a:schemeClr val="tx1"/>
                              </a:solidFill>
                              <a:effectLst/>
                            </a:rPr>
                            <a:t>d,p</a:t>
                          </a:r>
                          <a:r>
                            <a:rPr lang="en-US" altLang="ja-JP" sz="1200" kern="100" dirty="0">
                              <a:solidFill>
                                <a:schemeClr val="tx1"/>
                              </a:solidFill>
                              <a:effectLst/>
                            </a:rPr>
                            <a:t>)</a:t>
                          </a:r>
                          <a:endParaRPr lang="en-US" sz="1200" dirty="0">
                            <a:effectLst/>
                          </a:endParaRPr>
                        </a:p>
                      </a:txBody>
                      <a:tcPr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200" dirty="0">
                              <a:effectLst/>
                            </a:rPr>
                            <a:t>－</a:t>
                          </a:r>
                          <a:r>
                            <a:rPr lang="en-US" altLang="ja-JP" sz="1200" dirty="0">
                              <a:effectLst/>
                            </a:rPr>
                            <a:t>1.164 737 326</a:t>
                          </a:r>
                        </a:p>
                      </a:txBody>
                      <a:tcPr anchor="ctr">
                        <a:lnL>
                          <a:noFill/>
                        </a:lnL>
                        <a:lnR w="12700" cap="flat" cmpd="sng" algn="ctr">
                          <a:solidFill>
                            <a:schemeClr val="tx2"/>
                          </a:solid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1200" dirty="0">
                              <a:effectLst/>
                            </a:rPr>
                            <a:t>CASSCF(2,8,NRoot=2)</a:t>
                          </a:r>
                          <a:r>
                            <a:rPr lang="en-US" altLang="ja-JP" sz="1200" kern="100" dirty="0">
                              <a:solidFill>
                                <a:schemeClr val="tx1"/>
                              </a:solidFill>
                              <a:effectLst/>
                            </a:rPr>
                            <a:t>/6-31G(</a:t>
                          </a:r>
                          <a:r>
                            <a:rPr lang="en-US" altLang="ja-JP" sz="1200" kern="100" dirty="0" err="1">
                              <a:solidFill>
                                <a:schemeClr val="tx1"/>
                              </a:solidFill>
                              <a:effectLst/>
                            </a:rPr>
                            <a:t>d,p</a:t>
                          </a:r>
                          <a:r>
                            <a:rPr lang="en-US" altLang="ja-JP" sz="1200" kern="100" dirty="0">
                              <a:solidFill>
                                <a:schemeClr val="tx1"/>
                              </a:solidFill>
                              <a:effectLst/>
                            </a:rPr>
                            <a:t>)</a:t>
                          </a:r>
                          <a:endParaRPr lang="en-US" sz="1200" dirty="0">
                            <a:effectLst/>
                          </a:endParaRPr>
                        </a:p>
                      </a:txBody>
                      <a:tcPr anchor="ctr">
                        <a:lnL w="12700" cap="flat" cmpd="sng" algn="ctr">
                          <a:solidFill>
                            <a:schemeClr val="tx2"/>
                          </a:solid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200" dirty="0">
                              <a:effectLst/>
                            </a:rPr>
                            <a:t>－</a:t>
                          </a:r>
                          <a:r>
                            <a:rPr lang="en-US" altLang="ja-JP" sz="1200" dirty="0">
                              <a:effectLst/>
                            </a:rPr>
                            <a:t>0.610 921 593</a:t>
                          </a:r>
                        </a:p>
                      </a:txBody>
                      <a:tcPr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182692128"/>
                      </a:ext>
                    </a:extLst>
                  </a:tr>
                  <a:tr h="306000">
                    <a:tc>
                      <a:txBody>
                        <a:bodyPr/>
                        <a:lstStyle/>
                        <a:p>
                          <a:pPr algn="l" fontAlgn="ctr"/>
                          <a:r>
                            <a:rPr lang="en-US" sz="1200" dirty="0">
                              <a:effectLst/>
                            </a:rPr>
                            <a:t>CASSCF(2,9)</a:t>
                          </a:r>
                          <a:r>
                            <a:rPr lang="en-US" altLang="ja-JP" sz="1200" kern="100" dirty="0">
                              <a:solidFill>
                                <a:schemeClr val="tx1"/>
                              </a:solidFill>
                              <a:effectLst/>
                            </a:rPr>
                            <a:t>/6-31G(</a:t>
                          </a:r>
                          <a:r>
                            <a:rPr lang="en-US" altLang="ja-JP" sz="1200" kern="100" dirty="0" err="1">
                              <a:solidFill>
                                <a:schemeClr val="tx1"/>
                              </a:solidFill>
                              <a:effectLst/>
                            </a:rPr>
                            <a:t>d,p</a:t>
                          </a:r>
                          <a:r>
                            <a:rPr lang="en-US" altLang="ja-JP" sz="1200" kern="100" dirty="0">
                              <a:solidFill>
                                <a:schemeClr val="tx1"/>
                              </a:solidFill>
                              <a:effectLst/>
                            </a:rPr>
                            <a:t>)</a:t>
                          </a:r>
                          <a:endParaRPr lang="en-US" sz="1200" dirty="0">
                            <a:effectLst/>
                          </a:endParaRPr>
                        </a:p>
                      </a:txBody>
                      <a:tcPr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200" dirty="0">
                              <a:effectLst/>
                            </a:rPr>
                            <a:t>－</a:t>
                          </a:r>
                          <a:r>
                            <a:rPr lang="en-US" altLang="ja-JP" sz="1200" dirty="0">
                              <a:effectLst/>
                            </a:rPr>
                            <a:t>1.165 090 846</a:t>
                          </a:r>
                        </a:p>
                      </a:txBody>
                      <a:tcPr anchor="ctr">
                        <a:lnL>
                          <a:noFill/>
                        </a:lnL>
                        <a:lnR w="12700" cap="flat" cmpd="sng" algn="ctr">
                          <a:solidFill>
                            <a:schemeClr val="tx2"/>
                          </a:solid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l" fontAlgn="ctr"/>
                          <a:r>
                            <a:rPr lang="en-US" sz="1200" dirty="0">
                              <a:effectLst/>
                            </a:rPr>
                            <a:t>CASSCF(2,9,NRoot=2)</a:t>
                          </a:r>
                          <a:r>
                            <a:rPr lang="en-US" altLang="ja-JP" sz="1200" kern="100" dirty="0">
                              <a:solidFill>
                                <a:schemeClr val="tx1"/>
                              </a:solidFill>
                              <a:effectLst/>
                            </a:rPr>
                            <a:t>/6-31G(</a:t>
                          </a:r>
                          <a:r>
                            <a:rPr lang="en-US" altLang="ja-JP" sz="1200" kern="100" dirty="0" err="1">
                              <a:solidFill>
                                <a:schemeClr val="tx1"/>
                              </a:solidFill>
                              <a:effectLst/>
                            </a:rPr>
                            <a:t>d,p</a:t>
                          </a:r>
                          <a:r>
                            <a:rPr lang="en-US" altLang="ja-JP" sz="1200" kern="100" dirty="0">
                              <a:solidFill>
                                <a:schemeClr val="tx1"/>
                              </a:solidFill>
                              <a:effectLst/>
                            </a:rPr>
                            <a:t>)</a:t>
                          </a:r>
                          <a:endParaRPr lang="en-US" sz="1200" dirty="0">
                            <a:effectLst/>
                          </a:endParaRPr>
                        </a:p>
                      </a:txBody>
                      <a:tcPr anchor="ctr">
                        <a:lnL w="12700" cap="flat" cmpd="sng" algn="ctr">
                          <a:solidFill>
                            <a:schemeClr val="tx2"/>
                          </a:solid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200" dirty="0">
                              <a:effectLst/>
                            </a:rPr>
                            <a:t>－</a:t>
                          </a:r>
                          <a:r>
                            <a:rPr lang="en-US" altLang="ja-JP" sz="1200" dirty="0">
                              <a:effectLst/>
                            </a:rPr>
                            <a:t>0.612 826 564</a:t>
                          </a:r>
                        </a:p>
                      </a:txBody>
                      <a:tcPr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010743172"/>
                      </a:ext>
                    </a:extLst>
                  </a:tr>
                  <a:tr h="306000">
                    <a:tc>
                      <a:txBody>
                        <a:bodyPr/>
                        <a:lstStyle/>
                        <a:p>
                          <a:pPr algn="l" fontAlgn="ctr"/>
                          <a:r>
                            <a:rPr lang="en-US" sz="1200" dirty="0">
                              <a:effectLst/>
                            </a:rPr>
                            <a:t>CISD</a:t>
                          </a:r>
                          <a:r>
                            <a:rPr lang="en-US" altLang="ja-JP" sz="1200" kern="100" dirty="0">
                              <a:solidFill>
                                <a:schemeClr val="tx1"/>
                              </a:solidFill>
                              <a:effectLst/>
                            </a:rPr>
                            <a:t>/6-31G(</a:t>
                          </a:r>
                          <a:r>
                            <a:rPr lang="en-US" altLang="ja-JP" sz="1200" kern="100" dirty="0" err="1">
                              <a:solidFill>
                                <a:schemeClr val="tx1"/>
                              </a:solidFill>
                              <a:effectLst/>
                            </a:rPr>
                            <a:t>d,p</a:t>
                          </a:r>
                          <a:r>
                            <a:rPr lang="en-US" altLang="ja-JP" sz="1200" kern="100" dirty="0">
                              <a:solidFill>
                                <a:schemeClr val="tx1"/>
                              </a:solidFill>
                              <a:effectLst/>
                            </a:rPr>
                            <a:t>)</a:t>
                          </a:r>
                          <a:endParaRPr lang="en-US" sz="1200" dirty="0">
                            <a:effectLst/>
                          </a:endParaRPr>
                        </a:p>
                      </a:txBody>
                      <a:tcPr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1.165 153 434</a:t>
                          </a:r>
                        </a:p>
                      </a:txBody>
                      <a:tcPr anchor="ctr">
                        <a:lnL>
                          <a:noFill/>
                        </a:lnL>
                        <a:lnR w="12700" cap="flat" cmpd="sng" algn="ctr">
                          <a:solidFill>
                            <a:schemeClr val="tx2"/>
                          </a:solid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altLang="ja-JP" sz="1200" dirty="0">
                              <a:solidFill>
                                <a:schemeClr val="tx1"/>
                              </a:solidFill>
                              <a:effectLst/>
                            </a:rPr>
                            <a:t>-</a:t>
                          </a:r>
                        </a:p>
                      </a:txBody>
                      <a:tcPr anchor="ctr">
                        <a:lnL w="12700" cap="flat" cmpd="sng" algn="ctr">
                          <a:solidFill>
                            <a:schemeClr val="tx2"/>
                          </a:solid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200" dirty="0">
                              <a:effectLst/>
                            </a:rPr>
                            <a:t>-</a:t>
                          </a:r>
                        </a:p>
                      </a:txBody>
                      <a:tcPr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281434858"/>
                      </a:ext>
                    </a:extLst>
                  </a:tr>
                  <a:tr h="306000">
                    <a:tc>
                      <a:txBody>
                        <a:bodyPr/>
                        <a:lstStyle/>
                        <a:p>
                          <a:pPr algn="l" fontAlgn="ctr"/>
                          <a:r>
                            <a:rPr lang="en-US" sz="1200" dirty="0">
                              <a:effectLst/>
                            </a:rPr>
                            <a:t>CASSCF(2,10)</a:t>
                          </a:r>
                          <a:r>
                            <a:rPr lang="en-US" altLang="ja-JP" sz="1200" kern="100" dirty="0">
                              <a:solidFill>
                                <a:schemeClr val="tx1"/>
                              </a:solidFill>
                              <a:effectLst/>
                            </a:rPr>
                            <a:t>/6-31G(</a:t>
                          </a:r>
                          <a:r>
                            <a:rPr lang="en-US" altLang="ja-JP" sz="1200" kern="100" dirty="0" err="1">
                              <a:solidFill>
                                <a:schemeClr val="tx1"/>
                              </a:solidFill>
                              <a:effectLst/>
                            </a:rPr>
                            <a:t>d,p</a:t>
                          </a:r>
                          <a:r>
                            <a:rPr lang="en-US" altLang="ja-JP" sz="1200" kern="100" dirty="0">
                              <a:solidFill>
                                <a:schemeClr val="tx1"/>
                              </a:solidFill>
                              <a:effectLst/>
                            </a:rPr>
                            <a:t>)</a:t>
                          </a:r>
                          <a:endParaRPr lang="en-US" sz="1200" dirty="0">
                            <a:effectLst/>
                          </a:endParaRPr>
                        </a:p>
                      </a:txBody>
                      <a:tcPr anchor="ctr">
                        <a:lnT>
                          <a:noFill/>
                        </a:lnT>
                        <a:lnB w="12700" cap="flat" cmpd="sng" algn="ctr">
                          <a:solidFill>
                            <a:schemeClr val="tx2"/>
                          </a:solidFill>
                          <a:prstDash val="solid"/>
                          <a:round/>
                          <a:headEnd type="none" w="med" len="med"/>
                          <a:tailEnd type="none" w="med" len="med"/>
                        </a:lnB>
                        <a:solidFill>
                          <a:schemeClr val="bg2"/>
                        </a:solidFill>
                      </a:tcPr>
                    </a:tc>
                    <a:tc>
                      <a:txBody>
                        <a:bodyPr/>
                        <a:lstStyle/>
                        <a:p>
                          <a:pPr algn="ctr" fontAlgn="ctr"/>
                          <a:r>
                            <a:rPr lang="ja-JP" altLang="en-US" sz="1200" dirty="0">
                              <a:effectLst/>
                            </a:rPr>
                            <a:t>－</a:t>
                          </a:r>
                          <a:r>
                            <a:rPr lang="en-US" altLang="ja-JP" sz="1200" dirty="0">
                              <a:effectLst/>
                            </a:rPr>
                            <a:t>1.165 153 436</a:t>
                          </a:r>
                        </a:p>
                      </a:txBody>
                      <a:tcPr anchor="ctr">
                        <a:lnR w="12700" cap="flat" cmpd="sng" algn="ctr">
                          <a:solidFill>
                            <a:schemeClr val="tx2"/>
                          </a:solidFill>
                          <a:prstDash val="solid"/>
                          <a:round/>
                          <a:headEnd type="none" w="med" len="med"/>
                          <a:tailEnd type="none" w="med" len="med"/>
                        </a:lnR>
                        <a:lnT>
                          <a:noFill/>
                        </a:lnT>
                        <a:lnB w="12700" cap="flat" cmpd="sng" algn="ctr">
                          <a:solidFill>
                            <a:schemeClr val="tx2"/>
                          </a:solidFill>
                          <a:prstDash val="solid"/>
                          <a:round/>
                          <a:headEnd type="none" w="med" len="med"/>
                          <a:tailEnd type="none" w="med" len="med"/>
                        </a:lnB>
                        <a:solidFill>
                          <a:schemeClr val="bg2"/>
                        </a:solidFill>
                      </a:tcPr>
                    </a:tc>
                    <a:tc>
                      <a:txBody>
                        <a:bodyPr/>
                        <a:lstStyle/>
                        <a:p>
                          <a:pPr algn="l" fontAlgn="ctr"/>
                          <a:r>
                            <a:rPr lang="en-US" sz="1200" dirty="0">
                              <a:effectLst/>
                            </a:rPr>
                            <a:t>CASSCF(2,10,NRoot=2)</a:t>
                          </a:r>
                          <a:r>
                            <a:rPr lang="en-US" altLang="ja-JP" sz="1200" kern="100" dirty="0">
                              <a:solidFill>
                                <a:schemeClr val="tx1"/>
                              </a:solidFill>
                              <a:effectLst/>
                            </a:rPr>
                            <a:t>/6-31G(</a:t>
                          </a:r>
                          <a:r>
                            <a:rPr lang="en-US" altLang="ja-JP" sz="1200" kern="100" dirty="0" err="1">
                              <a:solidFill>
                                <a:schemeClr val="tx1"/>
                              </a:solidFill>
                              <a:effectLst/>
                            </a:rPr>
                            <a:t>d,p</a:t>
                          </a:r>
                          <a:r>
                            <a:rPr lang="en-US" altLang="ja-JP" sz="1200" kern="100" dirty="0">
                              <a:solidFill>
                                <a:schemeClr val="tx1"/>
                              </a:solidFill>
                              <a:effectLst/>
                            </a:rPr>
                            <a:t>)</a:t>
                          </a:r>
                          <a:endParaRPr lang="en-US" sz="1200" dirty="0">
                            <a:effectLst/>
                          </a:endParaRPr>
                        </a:p>
                      </a:txBody>
                      <a:tcPr anchor="ctr">
                        <a:lnL w="12700" cap="flat" cmpd="sng" algn="ctr">
                          <a:solidFill>
                            <a:schemeClr val="tx2"/>
                          </a:solidFill>
                          <a:prstDash val="solid"/>
                          <a:round/>
                          <a:headEnd type="none" w="med" len="med"/>
                          <a:tailEnd type="none" w="med" len="med"/>
                        </a:lnL>
                        <a:lnT>
                          <a:noFill/>
                        </a:lnT>
                        <a:lnB w="12700" cap="flat" cmpd="sng" algn="ctr">
                          <a:solidFill>
                            <a:schemeClr val="tx2"/>
                          </a:solidFill>
                          <a:prstDash val="solid"/>
                          <a:round/>
                          <a:headEnd type="none" w="med" len="med"/>
                          <a:tailEnd type="none" w="med" len="med"/>
                        </a:lnB>
                        <a:solidFill>
                          <a:schemeClr val="bg2"/>
                        </a:solidFill>
                      </a:tcPr>
                    </a:tc>
                    <a:tc>
                      <a:txBody>
                        <a:bodyPr/>
                        <a:lstStyle/>
                        <a:p>
                          <a:pPr algn="ctr" fontAlgn="ctr"/>
                          <a:r>
                            <a:rPr lang="ja-JP" altLang="en-US" sz="1200" dirty="0">
                              <a:effectLst/>
                            </a:rPr>
                            <a:t>－</a:t>
                          </a:r>
                          <a:r>
                            <a:rPr lang="en-US" altLang="ja-JP" sz="1200" dirty="0">
                              <a:effectLst/>
                            </a:rPr>
                            <a:t>0.613 194 241</a:t>
                          </a:r>
                        </a:p>
                      </a:txBody>
                      <a:tcPr anchor="ctr">
                        <a:lnT>
                          <a:noFill/>
                        </a:lnT>
                        <a:lnB w="12700" cap="flat" cmpd="sng" algn="ctr">
                          <a:solidFill>
                            <a:schemeClr val="tx2"/>
                          </a:solidFill>
                          <a:prstDash val="solid"/>
                          <a:round/>
                          <a:headEnd type="none" w="med" len="med"/>
                          <a:tailEnd type="none" w="med" len="med"/>
                        </a:lnB>
                        <a:solidFill>
                          <a:schemeClr val="bg2"/>
                        </a:solidFill>
                      </a:tcPr>
                    </a:tc>
                    <a:extLst>
                      <a:ext uri="{0D108BD9-81ED-4DB2-BD59-A6C34878D82A}">
                        <a16:rowId xmlns:a16="http://schemas.microsoft.com/office/drawing/2014/main" val="3890902977"/>
                      </a:ext>
                    </a:extLst>
                  </a:tr>
                </a:tbl>
              </a:graphicData>
            </a:graphic>
          </p:graphicFrame>
        </mc:Fallback>
      </mc:AlternateContent>
      <mc:AlternateContent xmlns:mc="http://schemas.openxmlformats.org/markup-compatibility/2006" xmlns:a14="http://schemas.microsoft.com/office/drawing/2010/main">
        <mc:Choice Requires="a14">
          <p:sp>
            <p:nvSpPr>
              <p:cNvPr id="5" name="テキスト プレースホルダー 4">
                <a:extLst>
                  <a:ext uri="{FF2B5EF4-FFF2-40B4-BE49-F238E27FC236}">
                    <a16:creationId xmlns:a16="http://schemas.microsoft.com/office/drawing/2014/main" id="{C018D85C-1CF3-49ED-9CB7-78546F4E4E18}"/>
                  </a:ext>
                </a:extLst>
              </p:cNvPr>
              <p:cNvSpPr>
                <a:spLocks noGrp="1"/>
              </p:cNvSpPr>
              <p:nvPr>
                <p:ph type="body" sz="quarter" idx="13"/>
              </p:nvPr>
            </p:nvSpPr>
            <p:spPr/>
            <p:txBody>
              <a:bodyPr/>
              <a:lstStyle/>
              <a:p>
                <a:r>
                  <a:rPr kumimoji="1" lang="ja-JP" altLang="en-US" dirty="0"/>
                  <a:t>水素分子</a:t>
                </a:r>
                <a:r>
                  <a:rPr kumimoji="1" lang="en-US" altLang="ja-JP" dirty="0"/>
                  <a:t>H</a:t>
                </a:r>
                <a:r>
                  <a:rPr kumimoji="1" lang="ja-JP" altLang="en-US" dirty="0"/>
                  <a:t>₂において核間距離を</a:t>
                </a:r>
                <a14:m>
                  <m:oMath xmlns:m="http://schemas.openxmlformats.org/officeDocument/2006/math">
                    <m:r>
                      <a:rPr kumimoji="1" lang="en-US" altLang="ja-JP" b="0" i="1" smtClean="0">
                        <a:latin typeface="Cambria Math" panose="02040503050406030204" pitchFamily="18" charset="0"/>
                      </a:rPr>
                      <m:t>1.4 </m:t>
                    </m:r>
                    <m:sSub>
                      <m:sSubPr>
                        <m:ctrlPr>
                          <a:rPr kumimoji="1" lang="en-US" altLang="ja-JP" b="0" i="1" smtClean="0">
                            <a:latin typeface="Cambria Math" panose="02040503050406030204" pitchFamily="18" charset="0"/>
                          </a:rPr>
                        </m:ctrlPr>
                      </m:sSubPr>
                      <m:e>
                        <m:r>
                          <a:rPr kumimoji="1" lang="en-US" altLang="ja-JP" b="0" i="1" smtClean="0">
                            <a:latin typeface="Cambria Math" panose="02040503050406030204" pitchFamily="18" charset="0"/>
                          </a:rPr>
                          <m:t>𝑎</m:t>
                        </m:r>
                      </m:e>
                      <m:sub>
                        <m:r>
                          <a:rPr kumimoji="1" lang="en-US" altLang="ja-JP" b="0" i="1" smtClean="0">
                            <a:latin typeface="Cambria Math" panose="02040503050406030204" pitchFamily="18" charset="0"/>
                          </a:rPr>
                          <m:t>0</m:t>
                        </m:r>
                      </m:sub>
                    </m:sSub>
                  </m:oMath>
                </a14:m>
                <a:r>
                  <a:rPr lang="ja-JP" altLang="en-US" dirty="0"/>
                  <a:t>に固定して計算を行った</a:t>
                </a:r>
                <a:r>
                  <a:rPr lang="en-US" altLang="ja-JP" dirty="0"/>
                  <a:t>.</a:t>
                </a:r>
                <a:r>
                  <a:rPr lang="ja-JP" altLang="en-US" dirty="0"/>
                  <a:t> </a:t>
                </a:r>
                <a:r>
                  <a:rPr lang="en-US" altLang="ja-JP" dirty="0"/>
                  <a:t>CASSCF</a:t>
                </a:r>
                <a:r>
                  <a:rPr lang="ja-JP" altLang="en-US" dirty="0"/>
                  <a:t>では励起状態も計算できる</a:t>
                </a:r>
                <a:r>
                  <a:rPr lang="en-US" altLang="ja-JP" dirty="0"/>
                  <a:t>. examples/CASSCF</a:t>
                </a:r>
                <a:r>
                  <a:rPr lang="ja-JP" altLang="en-US" dirty="0"/>
                  <a:t>内のファイルを参照せよ</a:t>
                </a:r>
                <a:r>
                  <a:rPr lang="en-US" altLang="ja-JP" dirty="0"/>
                  <a:t>.</a:t>
                </a:r>
                <a:endParaRPr kumimoji="1" lang="ja-JP" altLang="en-US" dirty="0"/>
              </a:p>
            </p:txBody>
          </p:sp>
        </mc:Choice>
        <mc:Fallback xmlns="">
          <p:sp>
            <p:nvSpPr>
              <p:cNvPr id="5" name="テキスト プレースホルダー 4">
                <a:extLst>
                  <a:ext uri="{FF2B5EF4-FFF2-40B4-BE49-F238E27FC236}">
                    <a16:creationId xmlns:a16="http://schemas.microsoft.com/office/drawing/2014/main" id="{C018D85C-1CF3-49ED-9CB7-78546F4E4E18}"/>
                  </a:ext>
                </a:extLst>
              </p:cNvPr>
              <p:cNvSpPr>
                <a:spLocks noGrp="1" noRot="1" noChangeAspect="1" noMove="1" noResize="1" noEditPoints="1" noAdjustHandles="1" noChangeArrowheads="1" noChangeShapeType="1" noTextEdit="1"/>
              </p:cNvSpPr>
              <p:nvPr>
                <p:ph type="body" sz="quarter" idx="13"/>
              </p:nvPr>
            </p:nvSpPr>
            <p:spPr>
              <a:blipFill>
                <a:blip r:embed="rId4"/>
                <a:stretch>
                  <a:fillRect/>
                </a:stretch>
              </a:blipFill>
            </p:spPr>
            <p:txBody>
              <a:bodyPr/>
              <a:lstStyle/>
              <a:p>
                <a:r>
                  <a:rPr lang="ja-JP" altLang="en-US">
                    <a:noFill/>
                  </a:rPr>
                  <a:t> </a:t>
                </a:r>
              </a:p>
            </p:txBody>
          </p:sp>
        </mc:Fallback>
      </mc:AlternateContent>
      <p:sp>
        <p:nvSpPr>
          <p:cNvPr id="7" name="スライド番号プレースホルダー 5">
            <a:extLst>
              <a:ext uri="{FF2B5EF4-FFF2-40B4-BE49-F238E27FC236}">
                <a16:creationId xmlns:a16="http://schemas.microsoft.com/office/drawing/2014/main" id="{1E986BA9-9133-4A1F-8529-CC13CC094922}"/>
              </a:ext>
            </a:extLst>
          </p:cNvPr>
          <p:cNvSpPr>
            <a:spLocks noGrp="1"/>
          </p:cNvSpPr>
          <p:nvPr>
            <p:ph type="sldNum" sz="quarter" idx="14"/>
          </p:nvPr>
        </p:nvSpPr>
        <p:spPr/>
        <p:txBody>
          <a:bodyPr/>
          <a:lstStyle/>
          <a:p>
            <a:fld id="{44CC7441-4F6D-4D99-AEAC-28C0433C7008}" type="slidenum">
              <a:rPr kumimoji="1" lang="ja-JP" altLang="en-US" smtClean="0"/>
              <a:pPr/>
              <a:t>117</a:t>
            </a:fld>
            <a:endParaRPr kumimoji="1" lang="ja-JP" altLang="en-US" dirty="0"/>
          </a:p>
        </p:txBody>
      </p:sp>
      <p:sp>
        <p:nvSpPr>
          <p:cNvPr id="10" name="正方形/長方形 9" hidden="1">
            <a:extLst>
              <a:ext uri="{FF2B5EF4-FFF2-40B4-BE49-F238E27FC236}">
                <a16:creationId xmlns:a16="http://schemas.microsoft.com/office/drawing/2014/main" id="{D0CF8575-3F3A-49AF-84F5-2C485CE2038F}"/>
              </a:ext>
            </a:extLst>
          </p:cNvPr>
          <p:cNvSpPr/>
          <p:nvPr/>
        </p:nvSpPr>
        <p:spPr>
          <a:xfrm>
            <a:off x="7006830" y="1801641"/>
            <a:ext cx="1668857" cy="138518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accent4"/>
                </a:solidFill>
              </a:rPr>
              <a:t>計算してみよう</a:t>
            </a:r>
          </a:p>
        </p:txBody>
      </p:sp>
      <p:sp>
        <p:nvSpPr>
          <p:cNvPr id="11" name="テキスト ボックス 10">
            <a:extLst>
              <a:ext uri="{FF2B5EF4-FFF2-40B4-BE49-F238E27FC236}">
                <a16:creationId xmlns:a16="http://schemas.microsoft.com/office/drawing/2014/main" id="{7F4FE28C-5CEA-71D3-4D4E-9480C8000168}"/>
              </a:ext>
            </a:extLst>
          </p:cNvPr>
          <p:cNvSpPr txBox="1"/>
          <p:nvPr/>
        </p:nvSpPr>
        <p:spPr>
          <a:xfrm>
            <a:off x="1777594" y="504409"/>
            <a:ext cx="6898093" cy="323165"/>
          </a:xfrm>
          <a:prstGeom prst="rect">
            <a:avLst/>
          </a:prstGeom>
          <a:noFill/>
        </p:spPr>
        <p:txBody>
          <a:bodyPr wrap="square">
            <a:spAutoFit/>
          </a:bodyPr>
          <a:lstStyle/>
          <a:p>
            <a:pPr algn="r"/>
            <a:r>
              <a:rPr kumimoji="1" lang="ja-JP" altLang="en-US" sz="1500" b="1" dirty="0">
                <a:solidFill>
                  <a:schemeClr val="accent4"/>
                </a:solidFill>
              </a:rPr>
              <a:t>基底状態も励起状態も計算でき</a:t>
            </a:r>
            <a:r>
              <a:rPr kumimoji="1" lang="en-US" altLang="ja-JP" sz="1500" b="1" dirty="0">
                <a:solidFill>
                  <a:schemeClr val="accent4"/>
                </a:solidFill>
              </a:rPr>
              <a:t>, </a:t>
            </a:r>
            <a:r>
              <a:rPr kumimoji="1" lang="ja-JP" altLang="en-US" sz="1500" b="1" dirty="0">
                <a:solidFill>
                  <a:schemeClr val="accent4"/>
                </a:solidFill>
              </a:rPr>
              <a:t>同じ軌道の数を使えば</a:t>
            </a:r>
            <a:r>
              <a:rPr kumimoji="1" lang="en-US" altLang="ja-JP" sz="1500" b="1" dirty="0">
                <a:solidFill>
                  <a:schemeClr val="accent4"/>
                </a:solidFill>
              </a:rPr>
              <a:t>CI</a:t>
            </a:r>
            <a:r>
              <a:rPr kumimoji="1" lang="ja-JP" altLang="en-US" sz="1500" b="1" dirty="0">
                <a:solidFill>
                  <a:schemeClr val="accent4"/>
                </a:solidFill>
              </a:rPr>
              <a:t>法よりも正確</a:t>
            </a:r>
            <a:r>
              <a:rPr kumimoji="1" lang="en-US" altLang="ja-JP" sz="1500" b="1" dirty="0">
                <a:solidFill>
                  <a:schemeClr val="accent4"/>
                </a:solidFill>
              </a:rPr>
              <a:t>.</a:t>
            </a:r>
            <a:endParaRPr kumimoji="1" lang="ja-JP" altLang="en-US" sz="1500" b="1" dirty="0">
              <a:solidFill>
                <a:schemeClr val="accent4"/>
              </a:solidFill>
            </a:endParaRPr>
          </a:p>
        </p:txBody>
      </p:sp>
    </p:spTree>
    <p:extLst>
      <p:ext uri="{BB962C8B-B14F-4D97-AF65-F5344CB8AC3E}">
        <p14:creationId xmlns:p14="http://schemas.microsoft.com/office/powerpoint/2010/main" val="977765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hidden"/>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タイトル 7">
            <a:extLst>
              <a:ext uri="{FF2B5EF4-FFF2-40B4-BE49-F238E27FC236}">
                <a16:creationId xmlns:a16="http://schemas.microsoft.com/office/drawing/2014/main" id="{70DA12E1-DC50-4E0E-99BB-98D191A8DA55}"/>
              </a:ext>
            </a:extLst>
          </p:cNvPr>
          <p:cNvSpPr>
            <a:spLocks noGrp="1"/>
          </p:cNvSpPr>
          <p:nvPr>
            <p:ph type="ctrTitle"/>
          </p:nvPr>
        </p:nvSpPr>
        <p:spPr/>
        <p:txBody>
          <a:bodyPr/>
          <a:lstStyle/>
          <a:p>
            <a:r>
              <a:rPr lang="en-US" altLang="ja-JP" dirty="0"/>
              <a:t>10. </a:t>
            </a:r>
            <a:r>
              <a:rPr lang="ja-JP" altLang="en-US" dirty="0"/>
              <a:t>おわりに</a:t>
            </a:r>
          </a:p>
        </p:txBody>
      </p:sp>
      <p:sp>
        <p:nvSpPr>
          <p:cNvPr id="9" name="字幕 8">
            <a:extLst>
              <a:ext uri="{FF2B5EF4-FFF2-40B4-BE49-F238E27FC236}">
                <a16:creationId xmlns:a16="http://schemas.microsoft.com/office/drawing/2014/main" id="{F2F989C5-4851-4121-8833-B42B25761422}"/>
              </a:ext>
            </a:extLst>
          </p:cNvPr>
          <p:cNvSpPr>
            <a:spLocks noGrp="1"/>
          </p:cNvSpPr>
          <p:nvPr>
            <p:ph type="subTitle" idx="1"/>
          </p:nvPr>
        </p:nvSpPr>
        <p:spPr/>
        <p:txBody>
          <a:bodyPr/>
          <a:lstStyle/>
          <a:p>
            <a:pPr>
              <a:lnSpc>
                <a:spcPct val="100000"/>
              </a:lnSpc>
            </a:pPr>
            <a:r>
              <a:rPr lang="ja-JP" altLang="en-US" dirty="0"/>
              <a:t>最後に各自の演習を取ります</a:t>
            </a:r>
            <a:r>
              <a:rPr lang="en-US" altLang="ja-JP" dirty="0"/>
              <a:t>. </a:t>
            </a:r>
            <a:r>
              <a:rPr lang="ja-JP" altLang="en-US" dirty="0"/>
              <a:t>演習にあたって</a:t>
            </a:r>
            <a:r>
              <a:rPr lang="en-US" altLang="ja-JP" dirty="0"/>
              <a:t>, </a:t>
            </a:r>
            <a:r>
              <a:rPr lang="ja-JP" altLang="en-US" dirty="0"/>
              <a:t>いくつかの注意点を述べます</a:t>
            </a:r>
            <a:r>
              <a:rPr lang="en-US" altLang="ja-JP" dirty="0"/>
              <a:t>. </a:t>
            </a:r>
            <a:r>
              <a:rPr lang="ja-JP" altLang="en-US" dirty="0"/>
              <a:t>気軽に質問してください</a:t>
            </a:r>
            <a:r>
              <a:rPr lang="en-US" altLang="ja-JP" dirty="0"/>
              <a:t>.</a:t>
            </a:r>
          </a:p>
        </p:txBody>
      </p:sp>
    </p:spTree>
    <p:extLst>
      <p:ext uri="{BB962C8B-B14F-4D97-AF65-F5344CB8AC3E}">
        <p14:creationId xmlns:p14="http://schemas.microsoft.com/office/powerpoint/2010/main" val="39551592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8" name="コンテンツ プレースホルダー 7">
                <a:extLst>
                  <a:ext uri="{FF2B5EF4-FFF2-40B4-BE49-F238E27FC236}">
                    <a16:creationId xmlns:a16="http://schemas.microsoft.com/office/drawing/2014/main" id="{81B2E288-B43C-2A40-FB50-3799D279E26C}"/>
                  </a:ext>
                </a:extLst>
              </p:cNvPr>
              <p:cNvSpPr>
                <a:spLocks noGrp="1"/>
              </p:cNvSpPr>
              <p:nvPr>
                <p:ph idx="1"/>
              </p:nvPr>
            </p:nvSpPr>
            <p:spPr>
              <a:xfrm>
                <a:off x="468313" y="842963"/>
                <a:ext cx="2735262" cy="3610847"/>
              </a:xfrm>
            </p:spPr>
            <p:txBody>
              <a:bodyPr/>
              <a:lstStyle/>
              <a:p>
                <a:r>
                  <a:rPr lang="en-US" altLang="ja-JP" dirty="0"/>
                  <a:t>IUPAC</a:t>
                </a:r>
                <a:r>
                  <a:rPr lang="ja-JP" altLang="en-US" dirty="0"/>
                  <a:t>の</a:t>
                </a:r>
                <a:r>
                  <a:rPr lang="en-US" altLang="ja-JP" dirty="0"/>
                  <a:t>Green</a:t>
                </a:r>
                <a:r>
                  <a:rPr lang="ja-JP" altLang="en-US" dirty="0"/>
                  <a:t> </a:t>
                </a:r>
                <a:r>
                  <a:rPr lang="en-US" altLang="ja-JP" dirty="0"/>
                  <a:t>Book</a:t>
                </a:r>
                <a:r>
                  <a:rPr lang="ja-JP" altLang="en-US" dirty="0"/>
                  <a:t>を読んだことがあるだろうか？もしないなら</a:t>
                </a:r>
                <a:r>
                  <a:rPr lang="en-US" altLang="ja-JP" dirty="0"/>
                  <a:t>, </a:t>
                </a:r>
                <a:r>
                  <a:rPr lang="ja-JP" altLang="en-US" dirty="0"/>
                  <a:t>あなたは原子単位の正しい扱いをほぼ確実に理解していないだろう</a:t>
                </a:r>
                <a:r>
                  <a:rPr lang="en-US" altLang="ja-JP" dirty="0"/>
                  <a:t>.</a:t>
                </a:r>
              </a:p>
              <a:p>
                <a:r>
                  <a:rPr lang="ja-JP" altLang="en-US" dirty="0"/>
                  <a:t>とはいえ</a:t>
                </a:r>
                <a:r>
                  <a:rPr lang="en-US" altLang="ja-JP" dirty="0"/>
                  <a:t>, 2022</a:t>
                </a:r>
                <a:r>
                  <a:rPr lang="ja-JP" altLang="en-US" dirty="0"/>
                  <a:t>年頃に</a:t>
                </a:r>
                <a:r>
                  <a:rPr lang="en-US" altLang="ja-JP" dirty="0">
                    <a:hlinkClick r:id="rId2"/>
                  </a:rPr>
                  <a:t>Wikipedia</a:t>
                </a:r>
                <a:r>
                  <a:rPr lang="ja-JP" altLang="en-US" dirty="0"/>
                  <a:t>にも書いておいたから</a:t>
                </a:r>
                <a:r>
                  <a:rPr lang="en-US" altLang="ja-JP" dirty="0"/>
                  <a:t>, </a:t>
                </a:r>
                <a:r>
                  <a:rPr lang="ja-JP" altLang="en-US" dirty="0"/>
                  <a:t>このような煽り文句は使えなくなってしまった</a:t>
                </a:r>
                <a:r>
                  <a:rPr lang="en-US" altLang="ja-JP" dirty="0"/>
                  <a:t>. Green Book</a:t>
                </a:r>
                <a:r>
                  <a:rPr lang="ja-JP" altLang="en-US" dirty="0"/>
                  <a:t>では右のような間違いが指摘されている</a:t>
                </a:r>
                <a:r>
                  <a:rPr lang="en-US" altLang="ja-JP" dirty="0"/>
                  <a:t>.</a:t>
                </a:r>
              </a:p>
              <a:p>
                <a:r>
                  <a:rPr lang="ja-JP" altLang="en-US" dirty="0"/>
                  <a:t>原子単位の扱いに関する間違いとは別に</a:t>
                </a:r>
                <a:r>
                  <a:rPr lang="en-US" altLang="ja-JP" dirty="0"/>
                  <a:t>, </a:t>
                </a:r>
                <a:r>
                  <a:rPr lang="ja-JP" altLang="en-US" dirty="0"/>
                  <a:t>方程式を無次元化した際に </a:t>
                </a:r>
                <a14:m>
                  <m:oMath xmlns:m="http://schemas.openxmlformats.org/officeDocument/2006/math">
                    <m:sSubSup>
                      <m:sSubSupPr>
                        <m:ctrlPr>
                          <a:rPr lang="en-US" altLang="ja-JP" b="0" i="1" smtClean="0">
                            <a:latin typeface="Cambria Math" panose="02040503050406030204" pitchFamily="18" charset="0"/>
                          </a:rPr>
                        </m:ctrlPr>
                      </m:sSubSupPr>
                      <m:e>
                        <m:r>
                          <a:rPr lang="en-US" altLang="ja-JP" i="1">
                            <a:latin typeface="Cambria Math" panose="02040503050406030204" pitchFamily="18" charset="0"/>
                          </a:rPr>
                          <m:t>𝑟</m:t>
                        </m:r>
                      </m:e>
                      <m:sub>
                        <m:r>
                          <m:rPr>
                            <m:sty m:val="p"/>
                          </m:rPr>
                          <a:rPr lang="en-US" altLang="ja-JP">
                            <a:latin typeface="Cambria Math" panose="02040503050406030204" pitchFamily="18" charset="0"/>
                          </a:rPr>
                          <m:t>e</m:t>
                        </m:r>
                      </m:sub>
                      <m:sup>
                        <m:r>
                          <a:rPr lang="en-US" altLang="ja-JP" b="0" i="0" smtClean="0">
                            <a:latin typeface="Cambria Math" panose="02040503050406030204" pitchFamily="18" charset="0"/>
                          </a:rPr>
                          <m:t>∗</m:t>
                        </m:r>
                      </m:sup>
                    </m:sSubSup>
                    <m:r>
                      <a:rPr lang="en-US" altLang="ja-JP" b="0" i="0" smtClean="0">
                        <a:latin typeface="Cambria Math" panose="02040503050406030204" pitchFamily="18" charset="0"/>
                      </a:rPr>
                      <m:t>=</m:t>
                    </m:r>
                    <m:f>
                      <m:fPr>
                        <m:type m:val="lin"/>
                        <m:ctrlPr>
                          <a:rPr lang="en-US" altLang="ja-JP" i="1" smtClean="0">
                            <a:latin typeface="Cambria Math" panose="02040503050406030204" pitchFamily="18" charset="0"/>
                          </a:rPr>
                        </m:ctrlPr>
                      </m:fPr>
                      <m:num>
                        <m:sSub>
                          <m:sSubPr>
                            <m:ctrlPr>
                              <a:rPr lang="en-US" altLang="ja-JP" i="1">
                                <a:latin typeface="Cambria Math" panose="02040503050406030204" pitchFamily="18" charset="0"/>
                              </a:rPr>
                            </m:ctrlPr>
                          </m:sSubPr>
                          <m:e>
                            <m:r>
                              <a:rPr lang="en-US" altLang="ja-JP" i="1">
                                <a:latin typeface="Cambria Math" panose="02040503050406030204" pitchFamily="18" charset="0"/>
                              </a:rPr>
                              <m:t>𝑟</m:t>
                            </m:r>
                          </m:e>
                          <m:sub>
                            <m:r>
                              <m:rPr>
                                <m:sty m:val="p"/>
                              </m:rPr>
                              <a:rPr lang="en-US" altLang="ja-JP">
                                <a:latin typeface="Cambria Math" panose="02040503050406030204" pitchFamily="18" charset="0"/>
                              </a:rPr>
                              <m:t>e</m:t>
                            </m:r>
                          </m:sub>
                        </m:sSub>
                      </m:num>
                      <m:den>
                        <m:sSub>
                          <m:sSubPr>
                            <m:ctrlPr>
                              <a:rPr lang="en-US" altLang="ja-JP" b="0" i="1" smtClean="0">
                                <a:latin typeface="Cambria Math" panose="02040503050406030204" pitchFamily="18" charset="0"/>
                              </a:rPr>
                            </m:ctrlPr>
                          </m:sSubPr>
                          <m:e>
                            <m:r>
                              <a:rPr lang="en-US" altLang="ja-JP" b="0" i="1" smtClean="0">
                                <a:latin typeface="Cambria Math" panose="02040503050406030204" pitchFamily="18" charset="0"/>
                              </a:rPr>
                              <m:t>𝑎</m:t>
                            </m:r>
                          </m:e>
                          <m:sub>
                            <m:r>
                              <a:rPr lang="en-US" altLang="ja-JP" b="0" i="1" smtClean="0">
                                <a:latin typeface="Cambria Math" panose="02040503050406030204" pitchFamily="18" charset="0"/>
                              </a:rPr>
                              <m:t>0</m:t>
                            </m:r>
                          </m:sub>
                        </m:sSub>
                      </m:den>
                    </m:f>
                    <m:r>
                      <a:rPr lang="en-US" altLang="ja-JP" b="0" i="1" smtClean="0">
                        <a:latin typeface="Cambria Math" panose="02040503050406030204" pitchFamily="18" charset="0"/>
                      </a:rPr>
                      <m:t>=2.1</m:t>
                    </m:r>
                  </m:oMath>
                </a14:m>
                <a:r>
                  <a:rPr lang="ja-JP" altLang="en-US" dirty="0"/>
                  <a:t> の</a:t>
                </a:r>
                <a:r>
                  <a:rPr lang="en-US" altLang="ja-JP" dirty="0"/>
                  <a:t>*</a:t>
                </a:r>
                <a:r>
                  <a:rPr lang="ja-JP" altLang="en-US" dirty="0"/>
                  <a:t>を省略して</a:t>
                </a:r>
                <a14:m>
                  <m:oMath xmlns:m="http://schemas.openxmlformats.org/officeDocument/2006/math">
                    <m:sSubSup>
                      <m:sSubSupPr>
                        <m:ctrlPr>
                          <a:rPr lang="en-US" altLang="ja-JP" b="0" i="1" smtClean="0">
                            <a:latin typeface="Cambria Math" panose="02040503050406030204" pitchFamily="18" charset="0"/>
                          </a:rPr>
                        </m:ctrlPr>
                      </m:sSubSupPr>
                      <m:e>
                        <m:r>
                          <a:rPr lang="en-US" altLang="ja-JP" i="1">
                            <a:latin typeface="Cambria Math" panose="02040503050406030204" pitchFamily="18" charset="0"/>
                          </a:rPr>
                          <m:t>𝑟</m:t>
                        </m:r>
                      </m:e>
                      <m:sub>
                        <m:r>
                          <m:rPr>
                            <m:sty m:val="p"/>
                          </m:rPr>
                          <a:rPr lang="en-US" altLang="ja-JP">
                            <a:latin typeface="Cambria Math" panose="02040503050406030204" pitchFamily="18" charset="0"/>
                          </a:rPr>
                          <m:t>e</m:t>
                        </m:r>
                      </m:sub>
                      <m:sup>
                        <m:r>
                          <a:rPr lang="en-US" altLang="ja-JP" b="0" i="1" smtClean="0">
                            <a:latin typeface="Cambria Math" panose="02040503050406030204" pitchFamily="18" charset="0"/>
                          </a:rPr>
                          <m:t>∗</m:t>
                        </m:r>
                      </m:sup>
                    </m:sSubSup>
                  </m:oMath>
                </a14:m>
                <a:r>
                  <a:rPr lang="ja-JP" altLang="en-US" dirty="0"/>
                  <a:t>と</a:t>
                </a:r>
                <a14:m>
                  <m:oMath xmlns:m="http://schemas.openxmlformats.org/officeDocument/2006/math">
                    <m:sSub>
                      <m:sSubPr>
                        <m:ctrlPr>
                          <a:rPr lang="en-US" altLang="ja-JP" i="1">
                            <a:latin typeface="Cambria Math" panose="02040503050406030204" pitchFamily="18" charset="0"/>
                          </a:rPr>
                        </m:ctrlPr>
                      </m:sSubPr>
                      <m:e>
                        <m:r>
                          <a:rPr lang="en-US" altLang="ja-JP" i="1">
                            <a:latin typeface="Cambria Math" panose="02040503050406030204" pitchFamily="18" charset="0"/>
                          </a:rPr>
                          <m:t>𝑟</m:t>
                        </m:r>
                      </m:e>
                      <m:sub>
                        <m:r>
                          <m:rPr>
                            <m:sty m:val="p"/>
                          </m:rPr>
                          <a:rPr lang="en-US" altLang="ja-JP">
                            <a:latin typeface="Cambria Math" panose="02040503050406030204" pitchFamily="18" charset="0"/>
                          </a:rPr>
                          <m:t>e</m:t>
                        </m:r>
                      </m:sub>
                    </m:sSub>
                  </m:oMath>
                </a14:m>
                <a:r>
                  <a:rPr lang="ja-JP" altLang="en-US" dirty="0"/>
                  <a:t>に同じ記号を使うこと（記号の乱用）も混乱の原因である</a:t>
                </a:r>
                <a:r>
                  <a:rPr lang="en-US" altLang="ja-JP" dirty="0"/>
                  <a:t>.</a:t>
                </a:r>
              </a:p>
            </p:txBody>
          </p:sp>
        </mc:Choice>
        <mc:Fallback xmlns="">
          <p:sp>
            <p:nvSpPr>
              <p:cNvPr id="8" name="コンテンツ プレースホルダー 7">
                <a:extLst>
                  <a:ext uri="{FF2B5EF4-FFF2-40B4-BE49-F238E27FC236}">
                    <a16:creationId xmlns:a16="http://schemas.microsoft.com/office/drawing/2014/main" id="{81B2E288-B43C-2A40-FB50-3799D279E26C}"/>
                  </a:ext>
                </a:extLst>
              </p:cNvPr>
              <p:cNvSpPr>
                <a:spLocks noGrp="1" noRot="1" noChangeAspect="1" noMove="1" noResize="1" noEditPoints="1" noAdjustHandles="1" noChangeArrowheads="1" noChangeShapeType="1" noTextEdit="1"/>
              </p:cNvSpPr>
              <p:nvPr>
                <p:ph idx="1"/>
              </p:nvPr>
            </p:nvSpPr>
            <p:spPr>
              <a:xfrm>
                <a:off x="468313" y="842963"/>
                <a:ext cx="2735262" cy="3610847"/>
              </a:xfrm>
              <a:blipFill>
                <a:blip r:embed="rId3"/>
                <a:stretch>
                  <a:fillRect r="-1336" b="-169"/>
                </a:stretch>
              </a:blipFill>
            </p:spPr>
            <p:txBody>
              <a:bodyPr/>
              <a:lstStyle/>
              <a:p>
                <a:r>
                  <a:rPr lang="ja-JP" altLang="en-US">
                    <a:noFill/>
                  </a:rPr>
                  <a:t> </a:t>
                </a:r>
              </a:p>
            </p:txBody>
          </p:sp>
        </mc:Fallback>
      </mc:AlternateContent>
      <p:sp>
        <p:nvSpPr>
          <p:cNvPr id="10" name="テキスト プレースホルダー 9">
            <a:extLst>
              <a:ext uri="{FF2B5EF4-FFF2-40B4-BE49-F238E27FC236}">
                <a16:creationId xmlns:a16="http://schemas.microsoft.com/office/drawing/2014/main" id="{3F43399A-B0F9-965E-FFB9-4A1073D129F8}"/>
              </a:ext>
            </a:extLst>
          </p:cNvPr>
          <p:cNvSpPr>
            <a:spLocks noGrp="1"/>
          </p:cNvSpPr>
          <p:nvPr>
            <p:ph type="body" sz="quarter" idx="13"/>
          </p:nvPr>
        </p:nvSpPr>
        <p:spPr>
          <a:xfrm>
            <a:off x="0" y="4675500"/>
            <a:ext cx="9144000" cy="468000"/>
          </a:xfrm>
        </p:spPr>
        <p:txBody>
          <a:bodyPr/>
          <a:lstStyle/>
          <a:p>
            <a:r>
              <a:rPr lang="en-US" altLang="ja-JP" dirty="0"/>
              <a:t>J. G.</a:t>
            </a:r>
            <a:r>
              <a:rPr lang="ja-JP" altLang="en-US" dirty="0"/>
              <a:t> </a:t>
            </a:r>
            <a:r>
              <a:rPr lang="en-US" altLang="ja-JP" dirty="0"/>
              <a:t>Frey, H. L. Strauss </a:t>
            </a:r>
            <a:r>
              <a:rPr lang="ja-JP" altLang="en-US" dirty="0"/>
              <a:t>著</a:t>
            </a:r>
            <a:r>
              <a:rPr lang="en-US" altLang="ja-JP" dirty="0"/>
              <a:t>,</a:t>
            </a:r>
            <a:r>
              <a:rPr lang="ja-JP" altLang="en-US" dirty="0"/>
              <a:t> </a:t>
            </a:r>
            <a:r>
              <a:rPr lang="en-US" altLang="ja-JP" dirty="0"/>
              <a:t>(</a:t>
            </a:r>
            <a:r>
              <a:rPr lang="ja-JP" altLang="en-US" dirty="0"/>
              <a:t>社</a:t>
            </a:r>
            <a:r>
              <a:rPr lang="en-US" altLang="ja-JP" dirty="0"/>
              <a:t>) </a:t>
            </a:r>
            <a:r>
              <a:rPr lang="ja-JP" altLang="en-US" dirty="0"/>
              <a:t>日本化学会監修 </a:t>
            </a:r>
            <a:r>
              <a:rPr lang="en-US" altLang="ja-JP" dirty="0"/>
              <a:t>,</a:t>
            </a:r>
            <a:r>
              <a:rPr lang="ja-JP" altLang="en-US" dirty="0"/>
              <a:t> </a:t>
            </a:r>
            <a:r>
              <a:rPr lang="en-US" altLang="ja-JP" dirty="0"/>
              <a:t>(</a:t>
            </a:r>
            <a:r>
              <a:rPr lang="ja-JP" altLang="en-US" dirty="0"/>
              <a:t>独</a:t>
            </a:r>
            <a:r>
              <a:rPr lang="en-US" altLang="ja-JP" dirty="0"/>
              <a:t>) </a:t>
            </a:r>
            <a:r>
              <a:rPr lang="ja-JP" altLang="en-US" dirty="0"/>
              <a:t>産業技術総合研究所計量標準総合センター訳</a:t>
            </a:r>
            <a:r>
              <a:rPr lang="en-US" altLang="ja-JP" dirty="0"/>
              <a:t>『</a:t>
            </a:r>
            <a:r>
              <a:rPr lang="ja-JP" altLang="en-US" dirty="0"/>
              <a:t>物理化学で用いられる量・単位・記号第 </a:t>
            </a:r>
            <a:r>
              <a:rPr lang="en-US" altLang="ja-JP" dirty="0"/>
              <a:t>3 </a:t>
            </a:r>
            <a:r>
              <a:rPr lang="ja-JP" altLang="en-US" dirty="0"/>
              <a:t>版</a:t>
            </a:r>
            <a:r>
              <a:rPr lang="en-US" altLang="ja-JP" dirty="0"/>
              <a:t>』(</a:t>
            </a:r>
            <a:r>
              <a:rPr lang="ja-JP" altLang="en-US" dirty="0"/>
              <a:t>講談社</a:t>
            </a:r>
            <a:r>
              <a:rPr lang="en-US" altLang="ja-JP" dirty="0"/>
              <a:t>, 2009)</a:t>
            </a:r>
          </a:p>
        </p:txBody>
      </p:sp>
      <mc:AlternateContent xmlns:mc="http://schemas.openxmlformats.org/markup-compatibility/2006" xmlns:a14="http://schemas.microsoft.com/office/drawing/2010/main">
        <mc:Choice Requires="a14">
          <p:sp>
            <p:nvSpPr>
              <p:cNvPr id="11" name="コンテンツ プレースホルダー 10">
                <a:extLst>
                  <a:ext uri="{FF2B5EF4-FFF2-40B4-BE49-F238E27FC236}">
                    <a16:creationId xmlns:a16="http://schemas.microsoft.com/office/drawing/2014/main" id="{D9703F30-4921-BA59-AEDC-B0E98D45BB70}"/>
                  </a:ext>
                </a:extLst>
              </p:cNvPr>
              <p:cNvSpPr>
                <a:spLocks noGrp="1"/>
              </p:cNvSpPr>
              <p:nvPr>
                <p:ph idx="14"/>
              </p:nvPr>
            </p:nvSpPr>
            <p:spPr>
              <a:xfrm>
                <a:off x="3203575" y="842963"/>
                <a:ext cx="5472113" cy="3685418"/>
              </a:xfrm>
              <a:solidFill>
                <a:schemeClr val="bg2"/>
              </a:solidFill>
            </p:spPr>
            <p:txBody>
              <a:bodyPr/>
              <a:lstStyle/>
              <a:p>
                <a:r>
                  <a:rPr lang="en-US" altLang="ja-JP" b="1" dirty="0">
                    <a:solidFill>
                      <a:schemeClr val="tx2"/>
                    </a:solidFill>
                  </a:rPr>
                  <a:t>3.9.2</a:t>
                </a:r>
                <a:r>
                  <a:rPr lang="ja-JP" altLang="en-US" b="1" dirty="0">
                    <a:solidFill>
                      <a:schemeClr val="tx2"/>
                    </a:solidFill>
                  </a:rPr>
                  <a:t>　和訳版</a:t>
                </a:r>
                <a:r>
                  <a:rPr lang="en-US" altLang="ja-JP" b="1" dirty="0">
                    <a:solidFill>
                      <a:schemeClr val="tx2"/>
                    </a:solidFill>
                  </a:rPr>
                  <a:t>p.117</a:t>
                </a:r>
                <a:r>
                  <a:rPr lang="ja-JP" altLang="en-US" b="1" dirty="0">
                    <a:solidFill>
                      <a:schemeClr val="tx2"/>
                    </a:solidFill>
                  </a:rPr>
                  <a:t>より</a:t>
                </a:r>
                <a:endParaRPr lang="en-US" altLang="ja-JP" b="1" dirty="0">
                  <a:solidFill>
                    <a:schemeClr val="tx2"/>
                  </a:solidFill>
                </a:endParaRPr>
              </a:p>
              <a:p>
                <a:r>
                  <a:rPr lang="ja-JP" altLang="en-US" dirty="0"/>
                  <a:t>「原子単位では </a:t>
                </a:r>
                <a14:m>
                  <m:oMath xmlns:m="http://schemas.openxmlformats.org/officeDocument/2006/math">
                    <m:r>
                      <a:rPr lang="en-US" altLang="ja-JP" smtClean="0">
                        <a:latin typeface="Cambria Math" panose="02040503050406030204" pitchFamily="18" charset="0"/>
                      </a:rPr>
                      <m:t>𝑒</m:t>
                    </m:r>
                  </m:oMath>
                </a14:m>
                <a:r>
                  <a:rPr lang="en-US" altLang="ja-JP" dirty="0"/>
                  <a:t>,  </a:t>
                </a:r>
                <a14:m>
                  <m:oMath xmlns:m="http://schemas.openxmlformats.org/officeDocument/2006/math">
                    <m:sSub>
                      <m:sSubPr>
                        <m:ctrlPr>
                          <a:rPr lang="en-US" altLang="ja-JP" i="1" smtClean="0">
                            <a:latin typeface="Cambria Math" panose="02040503050406030204" pitchFamily="18" charset="0"/>
                          </a:rPr>
                        </m:ctrlPr>
                      </m:sSubPr>
                      <m:e>
                        <m:r>
                          <a:rPr lang="en-US" altLang="ja-JP" smtClean="0">
                            <a:latin typeface="Cambria Math" panose="02040503050406030204" pitchFamily="18" charset="0"/>
                          </a:rPr>
                          <m:t>𝑚</m:t>
                        </m:r>
                      </m:e>
                      <m:sub>
                        <m:r>
                          <m:rPr>
                            <m:sty m:val="p"/>
                          </m:rPr>
                          <a:rPr lang="en-US" altLang="ja-JP">
                            <a:latin typeface="Cambria Math" panose="02040503050406030204" pitchFamily="18" charset="0"/>
                          </a:rPr>
                          <m:t>e</m:t>
                        </m:r>
                      </m:sub>
                    </m:sSub>
                  </m:oMath>
                </a14:m>
                <a:r>
                  <a:rPr lang="en-US" altLang="ja-JP" dirty="0"/>
                  <a:t>,  </a:t>
                </a:r>
                <a14:m>
                  <m:oMath xmlns:m="http://schemas.openxmlformats.org/officeDocument/2006/math">
                    <m:r>
                      <a:rPr lang="en-US" altLang="ja-JP" smtClean="0">
                        <a:latin typeface="Cambria Math" panose="02040503050406030204" pitchFamily="18" charset="0"/>
                      </a:rPr>
                      <m:t>ℏ</m:t>
                    </m:r>
                  </m:oMath>
                </a14:m>
                <a:r>
                  <a:rPr lang="en-US" altLang="ja-JP" dirty="0"/>
                  <a:t>,  </a:t>
                </a:r>
                <a14:m>
                  <m:oMath xmlns:m="http://schemas.openxmlformats.org/officeDocument/2006/math">
                    <m:sSub>
                      <m:sSubPr>
                        <m:ctrlPr>
                          <a:rPr lang="en-US" altLang="ja-JP" i="1" smtClean="0">
                            <a:latin typeface="Cambria Math" panose="02040503050406030204" pitchFamily="18" charset="0"/>
                          </a:rPr>
                        </m:ctrlPr>
                      </m:sSubPr>
                      <m:e>
                        <m:r>
                          <a:rPr lang="en-US" altLang="ja-JP" smtClean="0">
                            <a:latin typeface="Cambria Math" panose="02040503050406030204" pitchFamily="18" charset="0"/>
                          </a:rPr>
                          <m:t>𝐸</m:t>
                        </m:r>
                      </m:e>
                      <m:sub>
                        <m:r>
                          <m:rPr>
                            <m:sty m:val="p"/>
                          </m:rPr>
                          <a:rPr lang="en-US" altLang="ja-JP" smtClean="0">
                            <a:latin typeface="Cambria Math" panose="02040503050406030204" pitchFamily="18" charset="0"/>
                          </a:rPr>
                          <m:t>h</m:t>
                        </m:r>
                      </m:sub>
                    </m:sSub>
                  </m:oMath>
                </a14:m>
                <a:r>
                  <a:rPr lang="en-US" altLang="ja-JP" dirty="0"/>
                  <a:t>,  </a:t>
                </a:r>
                <a14:m>
                  <m:oMath xmlns:m="http://schemas.openxmlformats.org/officeDocument/2006/math">
                    <m:sSub>
                      <m:sSubPr>
                        <m:ctrlPr>
                          <a:rPr lang="en-US" altLang="ja-JP" i="1" smtClean="0">
                            <a:latin typeface="Cambria Math" panose="02040503050406030204" pitchFamily="18" charset="0"/>
                          </a:rPr>
                        </m:ctrlPr>
                      </m:sSubPr>
                      <m:e>
                        <m:r>
                          <a:rPr lang="en-US" altLang="ja-JP" smtClean="0">
                            <a:latin typeface="Cambria Math" panose="02040503050406030204" pitchFamily="18" charset="0"/>
                          </a:rPr>
                          <m:t>𝑎</m:t>
                        </m:r>
                      </m:e>
                      <m:sub>
                        <m:r>
                          <a:rPr lang="en-US" altLang="ja-JP" smtClean="0">
                            <a:latin typeface="Cambria Math" panose="02040503050406030204" pitchFamily="18" charset="0"/>
                          </a:rPr>
                          <m:t>0</m:t>
                        </m:r>
                      </m:sub>
                    </m:sSub>
                  </m:oMath>
                </a14:m>
                <a:r>
                  <a:rPr lang="ja-JP" altLang="en-US" dirty="0"/>
                  <a:t> などの定数はすべて </a:t>
                </a:r>
                <a:r>
                  <a:rPr lang="en-US" altLang="ja-JP" dirty="0"/>
                  <a:t>1</a:t>
                </a:r>
                <a:r>
                  <a:rPr lang="ja-JP" altLang="en-US" dirty="0"/>
                  <a:t> である」という表現がよく使われるが</a:t>
                </a:r>
                <a:r>
                  <a:rPr lang="en-US" altLang="ja-JP" dirty="0"/>
                  <a:t>, </a:t>
                </a:r>
                <a:r>
                  <a:rPr lang="ja-JP" altLang="en-US" dirty="0"/>
                  <a:t>これはまちがった表現である．正しくは「原子単位では電気素量は </a:t>
                </a:r>
                <a14:m>
                  <m:oMath xmlns:m="http://schemas.openxmlformats.org/officeDocument/2006/math">
                    <m:r>
                      <a:rPr lang="en-US" altLang="ja-JP" smtClean="0">
                        <a:latin typeface="Cambria Math" panose="02040503050406030204" pitchFamily="18" charset="0"/>
                      </a:rPr>
                      <m:t>1 </m:t>
                    </m:r>
                    <m:r>
                      <a:rPr lang="en-US" altLang="ja-JP">
                        <a:latin typeface="Cambria Math" panose="02040503050406030204" pitchFamily="18" charset="0"/>
                      </a:rPr>
                      <m:t>𝑒</m:t>
                    </m:r>
                  </m:oMath>
                </a14:m>
                <a:r>
                  <a:rPr lang="ja-JP" altLang="en-US" dirty="0"/>
                  <a:t>，電子質量は </a:t>
                </a:r>
                <a14:m>
                  <m:oMath xmlns:m="http://schemas.openxmlformats.org/officeDocument/2006/math">
                    <m:r>
                      <a:rPr lang="en-US" altLang="ja-JP" smtClean="0">
                        <a:latin typeface="Cambria Math" panose="02040503050406030204" pitchFamily="18" charset="0"/>
                      </a:rPr>
                      <m:t>1 </m:t>
                    </m:r>
                    <m:sSub>
                      <m:sSubPr>
                        <m:ctrlPr>
                          <a:rPr lang="en-US" altLang="ja-JP" i="1" smtClean="0">
                            <a:latin typeface="Cambria Math" panose="02040503050406030204" pitchFamily="18" charset="0"/>
                          </a:rPr>
                        </m:ctrlPr>
                      </m:sSubPr>
                      <m:e>
                        <m:r>
                          <a:rPr lang="en-US" altLang="ja-JP" smtClean="0">
                            <a:latin typeface="Cambria Math" panose="02040503050406030204" pitchFamily="18" charset="0"/>
                          </a:rPr>
                          <m:t>𝑚</m:t>
                        </m:r>
                      </m:e>
                      <m:sub>
                        <m:r>
                          <m:rPr>
                            <m:sty m:val="p"/>
                          </m:rPr>
                          <a:rPr lang="en-US" altLang="ja-JP">
                            <a:latin typeface="Cambria Math" panose="02040503050406030204" pitchFamily="18" charset="0"/>
                          </a:rPr>
                          <m:t>e</m:t>
                        </m:r>
                      </m:sub>
                    </m:sSub>
                  </m:oMath>
                </a14:m>
                <a:r>
                  <a:rPr lang="en-US" altLang="ja-JP" dirty="0"/>
                  <a:t>,...... </a:t>
                </a:r>
                <a:r>
                  <a:rPr lang="ja-JP" altLang="en-US" dirty="0"/>
                  <a:t>である」と表現しなければならない</a:t>
                </a:r>
                <a:r>
                  <a:rPr lang="en-US" altLang="ja-JP" dirty="0"/>
                  <a:t>.</a:t>
                </a:r>
              </a:p>
              <a:p>
                <a:r>
                  <a:rPr lang="en-US" altLang="ja-JP" dirty="0"/>
                  <a:t>…</a:t>
                </a:r>
                <a:r>
                  <a:rPr lang="ja-JP" altLang="en-US" dirty="0"/>
                  <a:t>中略</a:t>
                </a:r>
                <a:r>
                  <a:rPr lang="en-US" altLang="ja-JP" dirty="0"/>
                  <a:t>…</a:t>
                </a:r>
              </a:p>
              <a:p>
                <a:r>
                  <a:rPr lang="ja-JP" altLang="en-US" dirty="0"/>
                  <a:t>多くの研究者は原子単位を使う場合に</a:t>
                </a:r>
                <a:r>
                  <a:rPr lang="en-US" altLang="ja-JP" dirty="0"/>
                  <a:t>, </a:t>
                </a:r>
                <a:r>
                  <a:rPr lang="ja-JP" altLang="en-US" dirty="0"/>
                  <a:t>上の表にある単位記号を使わないで，単に “</a:t>
                </a:r>
                <a:r>
                  <a:rPr lang="en-US" altLang="ja-JP" dirty="0" err="1"/>
                  <a:t>a.u</a:t>
                </a:r>
                <a:r>
                  <a:rPr lang="en-US" altLang="ja-JP" dirty="0"/>
                  <a:t>.” </a:t>
                </a:r>
                <a:r>
                  <a:rPr lang="ja-JP" altLang="en-US" dirty="0"/>
                  <a:t>あるいは “</a:t>
                </a:r>
                <a:r>
                  <a:rPr lang="en-US" altLang="ja-JP" dirty="0"/>
                  <a:t>au” </a:t>
                </a:r>
                <a:r>
                  <a:rPr lang="ja-JP" altLang="en-US" dirty="0"/>
                  <a:t>と書く．しかし，この習慣はやめるべきである．なぜならば</a:t>
                </a:r>
                <a:r>
                  <a:rPr lang="en-US" altLang="ja-JP" dirty="0"/>
                  <a:t>, </a:t>
                </a:r>
                <a:r>
                  <a:rPr lang="ja-JP" altLang="en-US" dirty="0"/>
                  <a:t>これはあらゆる </a:t>
                </a:r>
                <a:r>
                  <a:rPr lang="en-US" altLang="ja-JP" dirty="0"/>
                  <a:t>SI </a:t>
                </a:r>
                <a:r>
                  <a:rPr lang="ja-JP" altLang="en-US" dirty="0"/>
                  <a:t>単位を “</a:t>
                </a:r>
                <a:r>
                  <a:rPr lang="en-US" altLang="ja-JP" dirty="0"/>
                  <a:t>SI”, </a:t>
                </a:r>
                <a:r>
                  <a:rPr lang="ja-JP" altLang="en-US" dirty="0"/>
                  <a:t>あらゆる </a:t>
                </a:r>
                <a:r>
                  <a:rPr lang="en-US" altLang="ja-JP" dirty="0"/>
                  <a:t>CGS </a:t>
                </a:r>
                <a:r>
                  <a:rPr lang="ja-JP" altLang="en-US" dirty="0"/>
                  <a:t>単位を “</a:t>
                </a:r>
                <a:r>
                  <a:rPr lang="en-US" altLang="ja-JP" dirty="0"/>
                  <a:t>CGS” </a:t>
                </a:r>
                <a:r>
                  <a:rPr lang="ja-JP" altLang="en-US" dirty="0"/>
                  <a:t>と書くようなものだからである</a:t>
                </a:r>
                <a:r>
                  <a:rPr lang="en-US" altLang="ja-JP" dirty="0"/>
                  <a:t>.</a:t>
                </a:r>
                <a:br>
                  <a:rPr lang="ja-JP" altLang="en-US" dirty="0"/>
                </a:br>
                <a:br>
                  <a:rPr lang="ja-JP" altLang="en-US" dirty="0"/>
                </a:br>
                <a:r>
                  <a:rPr lang="en-US" altLang="ja-JP" dirty="0"/>
                  <a:t>《</a:t>
                </a:r>
                <a:r>
                  <a:rPr lang="ja-JP" altLang="en-US" b="1" dirty="0"/>
                  <a:t>例</a:t>
                </a:r>
                <a:r>
                  <a:rPr lang="en-US" altLang="ja-JP" dirty="0"/>
                  <a:t>》</a:t>
                </a:r>
                <a:r>
                  <a:rPr lang="ja-JP" altLang="en-US" dirty="0"/>
                  <a:t>水素分子の結合距離 </a:t>
                </a:r>
                <a14:m>
                  <m:oMath xmlns:m="http://schemas.openxmlformats.org/officeDocument/2006/math">
                    <m:sSub>
                      <m:sSubPr>
                        <m:ctrlPr>
                          <a:rPr lang="en-US" altLang="ja-JP" b="0" i="1" smtClean="0">
                            <a:latin typeface="Cambria Math" panose="02040503050406030204" pitchFamily="18" charset="0"/>
                          </a:rPr>
                        </m:ctrlPr>
                      </m:sSubPr>
                      <m:e>
                        <m:r>
                          <a:rPr lang="en-US" altLang="ja-JP" b="0" i="1" smtClean="0">
                            <a:latin typeface="Cambria Math" panose="02040503050406030204" pitchFamily="18" charset="0"/>
                          </a:rPr>
                          <m:t>𝑟</m:t>
                        </m:r>
                      </m:e>
                      <m:sub>
                        <m:r>
                          <m:rPr>
                            <m:sty m:val="p"/>
                          </m:rPr>
                          <a:rPr lang="en-US" altLang="ja-JP" b="0" i="0" smtClean="0">
                            <a:latin typeface="Cambria Math" panose="02040503050406030204" pitchFamily="18" charset="0"/>
                          </a:rPr>
                          <m:t>e</m:t>
                        </m:r>
                      </m:sub>
                    </m:sSub>
                  </m:oMath>
                </a14:m>
                <a:r>
                  <a:rPr lang="ja-JP" altLang="en-US" dirty="0"/>
                  <a:t> と解離エネルギー</a:t>
                </a:r>
                <a:r>
                  <a:rPr lang="en-US" altLang="ja-JP" dirty="0"/>
                  <a:t> </a:t>
                </a:r>
                <a14:m>
                  <m:oMath xmlns:m="http://schemas.openxmlformats.org/officeDocument/2006/math">
                    <m:sSub>
                      <m:sSubPr>
                        <m:ctrlPr>
                          <a:rPr lang="en-US" altLang="ja-JP" b="0" i="1" smtClean="0">
                            <a:latin typeface="Cambria Math" panose="02040503050406030204" pitchFamily="18" charset="0"/>
                          </a:rPr>
                        </m:ctrlPr>
                      </m:sSubPr>
                      <m:e>
                        <m:r>
                          <a:rPr lang="en-US" altLang="ja-JP" b="0" i="1" smtClean="0">
                            <a:latin typeface="Cambria Math" panose="02040503050406030204" pitchFamily="18" charset="0"/>
                          </a:rPr>
                          <m:t>𝐷</m:t>
                        </m:r>
                      </m:e>
                      <m:sub>
                        <m:r>
                          <m:rPr>
                            <m:sty m:val="p"/>
                          </m:rPr>
                          <a:rPr lang="en-US" altLang="ja-JP" b="0" i="0" smtClean="0">
                            <a:latin typeface="Cambria Math" panose="02040503050406030204" pitchFamily="18" charset="0"/>
                          </a:rPr>
                          <m:t>e</m:t>
                        </m:r>
                      </m:sub>
                    </m:sSub>
                  </m:oMath>
                </a14:m>
                <a:r>
                  <a:rPr lang="ja-JP" altLang="en-US" dirty="0"/>
                  <a:t> は</a:t>
                </a:r>
                <a:r>
                  <a:rPr lang="en-US" altLang="ja-JP" dirty="0"/>
                  <a:t>,</a:t>
                </a:r>
                <a:br>
                  <a:rPr lang="ja-JP" altLang="en-US" dirty="0"/>
                </a:br>
                <a:r>
                  <a:rPr lang="ja-JP" altLang="en-US" dirty="0"/>
                  <a:t>　　　</a:t>
                </a:r>
                <a:r>
                  <a:rPr lang="en-US" altLang="ja-JP" dirty="0"/>
                  <a:t> </a:t>
                </a:r>
                <a14:m>
                  <m:oMath xmlns:m="http://schemas.openxmlformats.org/officeDocument/2006/math">
                    <m:sSub>
                      <m:sSubPr>
                        <m:ctrlPr>
                          <a:rPr lang="en-US" altLang="ja-JP" i="1">
                            <a:latin typeface="Cambria Math" panose="02040503050406030204" pitchFamily="18" charset="0"/>
                          </a:rPr>
                        </m:ctrlPr>
                      </m:sSubPr>
                      <m:e>
                        <m:r>
                          <a:rPr lang="en-US" altLang="ja-JP" i="1">
                            <a:latin typeface="Cambria Math" panose="02040503050406030204" pitchFamily="18" charset="0"/>
                          </a:rPr>
                          <m:t>𝑟</m:t>
                        </m:r>
                      </m:e>
                      <m:sub>
                        <m:r>
                          <m:rPr>
                            <m:sty m:val="p"/>
                          </m:rPr>
                          <a:rPr lang="en-US" altLang="ja-JP">
                            <a:latin typeface="Cambria Math" panose="02040503050406030204" pitchFamily="18" charset="0"/>
                          </a:rPr>
                          <m:t>e</m:t>
                        </m:r>
                      </m:sub>
                    </m:sSub>
                    <m:r>
                      <a:rPr lang="en-US" altLang="ja-JP" b="0" i="1" smtClean="0">
                        <a:latin typeface="Cambria Math" panose="02040503050406030204" pitchFamily="18" charset="0"/>
                      </a:rPr>
                      <m:t>=2.1 </m:t>
                    </m:r>
                    <m:sSub>
                      <m:sSubPr>
                        <m:ctrlPr>
                          <a:rPr lang="en-US" altLang="ja-JP" b="0" i="1" smtClean="0">
                            <a:latin typeface="Cambria Math" panose="02040503050406030204" pitchFamily="18" charset="0"/>
                          </a:rPr>
                        </m:ctrlPr>
                      </m:sSubPr>
                      <m:e>
                        <m:r>
                          <a:rPr lang="en-US" altLang="ja-JP" b="0" i="1" smtClean="0">
                            <a:latin typeface="Cambria Math" panose="02040503050406030204" pitchFamily="18" charset="0"/>
                          </a:rPr>
                          <m:t>𝑎</m:t>
                        </m:r>
                      </m:e>
                      <m:sub>
                        <m:r>
                          <a:rPr lang="en-US" altLang="ja-JP" b="0" i="1" smtClean="0">
                            <a:latin typeface="Cambria Math" panose="02040503050406030204" pitchFamily="18" charset="0"/>
                          </a:rPr>
                          <m:t>0</m:t>
                        </m:r>
                      </m:sub>
                    </m:sSub>
                  </m:oMath>
                </a14:m>
                <a:r>
                  <a:rPr lang="ja-JP" altLang="en-US" dirty="0"/>
                  <a:t> および </a:t>
                </a:r>
                <a14:m>
                  <m:oMath xmlns:m="http://schemas.openxmlformats.org/officeDocument/2006/math">
                    <m:sSub>
                      <m:sSubPr>
                        <m:ctrlPr>
                          <a:rPr lang="en-US" altLang="ja-JP" i="1">
                            <a:latin typeface="Cambria Math" panose="02040503050406030204" pitchFamily="18" charset="0"/>
                          </a:rPr>
                        </m:ctrlPr>
                      </m:sSubPr>
                      <m:e>
                        <m:r>
                          <a:rPr lang="en-US" altLang="ja-JP" b="0" i="1" smtClean="0">
                            <a:latin typeface="Cambria Math" panose="02040503050406030204" pitchFamily="18" charset="0"/>
                          </a:rPr>
                          <m:t>𝐷</m:t>
                        </m:r>
                      </m:e>
                      <m:sub>
                        <m:r>
                          <m:rPr>
                            <m:sty m:val="p"/>
                          </m:rPr>
                          <a:rPr lang="en-US" altLang="ja-JP">
                            <a:latin typeface="Cambria Math" panose="02040503050406030204" pitchFamily="18" charset="0"/>
                          </a:rPr>
                          <m:t>e</m:t>
                        </m:r>
                      </m:sub>
                    </m:sSub>
                    <m:r>
                      <a:rPr lang="en-US" altLang="ja-JP" i="1">
                        <a:latin typeface="Cambria Math" panose="02040503050406030204" pitchFamily="18" charset="0"/>
                      </a:rPr>
                      <m:t>=</m:t>
                    </m:r>
                    <m:r>
                      <a:rPr lang="en-US" altLang="ja-JP" b="0" i="1" smtClean="0">
                        <a:latin typeface="Cambria Math" panose="02040503050406030204" pitchFamily="18" charset="0"/>
                      </a:rPr>
                      <m:t>0.16</m:t>
                    </m:r>
                    <m:r>
                      <a:rPr lang="en-US" altLang="ja-JP" i="1">
                        <a:latin typeface="Cambria Math" panose="02040503050406030204" pitchFamily="18" charset="0"/>
                      </a:rPr>
                      <m:t> </m:t>
                    </m:r>
                    <m:sSub>
                      <m:sSubPr>
                        <m:ctrlPr>
                          <a:rPr lang="en-US" altLang="ja-JP" i="1">
                            <a:latin typeface="Cambria Math" panose="02040503050406030204" pitchFamily="18" charset="0"/>
                          </a:rPr>
                        </m:ctrlPr>
                      </m:sSubPr>
                      <m:e>
                        <m:r>
                          <a:rPr lang="en-US" altLang="ja-JP" b="0" i="1" smtClean="0">
                            <a:latin typeface="Cambria Math" panose="02040503050406030204" pitchFamily="18" charset="0"/>
                          </a:rPr>
                          <m:t>𝐸</m:t>
                        </m:r>
                      </m:e>
                      <m:sub>
                        <m:r>
                          <m:rPr>
                            <m:sty m:val="p"/>
                          </m:rPr>
                          <a:rPr lang="en-US" altLang="ja-JP" b="0" i="0" smtClean="0">
                            <a:latin typeface="Cambria Math" panose="02040503050406030204" pitchFamily="18" charset="0"/>
                          </a:rPr>
                          <m:t>h</m:t>
                        </m:r>
                      </m:sub>
                    </m:sSub>
                  </m:oMath>
                </a14:m>
                <a:r>
                  <a:rPr lang="ja-JP" altLang="en-US" dirty="0"/>
                  <a:t> と書くべきであって</a:t>
                </a:r>
                <a:r>
                  <a:rPr lang="en-US" altLang="ja-JP" dirty="0"/>
                  <a:t>,</a:t>
                </a:r>
                <a:br>
                  <a:rPr lang="ja-JP" altLang="en-US" dirty="0"/>
                </a:br>
                <a:r>
                  <a:rPr lang="ja-JP" altLang="en-US" dirty="0"/>
                  <a:t>　　　</a:t>
                </a:r>
                <a:r>
                  <a:rPr lang="en-US" altLang="ja-JP" dirty="0"/>
                  <a:t> </a:t>
                </a:r>
                <a14:m>
                  <m:oMath xmlns:m="http://schemas.openxmlformats.org/officeDocument/2006/math">
                    <m:sSub>
                      <m:sSubPr>
                        <m:ctrlPr>
                          <a:rPr lang="en-US" altLang="ja-JP" i="1">
                            <a:latin typeface="Cambria Math" panose="02040503050406030204" pitchFamily="18" charset="0"/>
                          </a:rPr>
                        </m:ctrlPr>
                      </m:sSubPr>
                      <m:e>
                        <m:r>
                          <a:rPr lang="en-US" altLang="ja-JP" i="1">
                            <a:latin typeface="Cambria Math" panose="02040503050406030204" pitchFamily="18" charset="0"/>
                          </a:rPr>
                          <m:t>𝑟</m:t>
                        </m:r>
                      </m:e>
                      <m:sub>
                        <m:r>
                          <m:rPr>
                            <m:sty m:val="p"/>
                          </m:rPr>
                          <a:rPr lang="en-US" altLang="ja-JP">
                            <a:latin typeface="Cambria Math" panose="02040503050406030204" pitchFamily="18" charset="0"/>
                          </a:rPr>
                          <m:t>e</m:t>
                        </m:r>
                      </m:sub>
                    </m:sSub>
                    <m:r>
                      <a:rPr lang="en-US" altLang="ja-JP" i="1">
                        <a:latin typeface="Cambria Math" panose="02040503050406030204" pitchFamily="18" charset="0"/>
                      </a:rPr>
                      <m:t>=2.1 </m:t>
                    </m:r>
                    <m:r>
                      <m:rPr>
                        <m:sty m:val="p"/>
                      </m:rPr>
                      <a:rPr lang="en-US" altLang="ja-JP" b="0" i="0" smtClean="0">
                        <a:latin typeface="Cambria Math" panose="02040503050406030204" pitchFamily="18" charset="0"/>
                      </a:rPr>
                      <m:t>a</m:t>
                    </m:r>
                    <m:r>
                      <a:rPr lang="en-US" altLang="ja-JP" b="0" i="0" smtClean="0">
                        <a:latin typeface="Cambria Math" panose="02040503050406030204" pitchFamily="18" charset="0"/>
                      </a:rPr>
                      <m:t>.</m:t>
                    </m:r>
                    <m:r>
                      <m:rPr>
                        <m:sty m:val="p"/>
                      </m:rPr>
                      <a:rPr lang="en-US" altLang="ja-JP" b="0" i="0" smtClean="0">
                        <a:latin typeface="Cambria Math" panose="02040503050406030204" pitchFamily="18" charset="0"/>
                      </a:rPr>
                      <m:t>u</m:t>
                    </m:r>
                    <m:r>
                      <a:rPr lang="en-US" altLang="ja-JP" b="0" i="0" smtClean="0">
                        <a:latin typeface="Cambria Math" panose="02040503050406030204" pitchFamily="18" charset="0"/>
                      </a:rPr>
                      <m:t>.</m:t>
                    </m:r>
                  </m:oMath>
                </a14:m>
                <a:r>
                  <a:rPr lang="ja-JP" altLang="en-US" dirty="0"/>
                  <a:t> および </a:t>
                </a:r>
                <a14:m>
                  <m:oMath xmlns:m="http://schemas.openxmlformats.org/officeDocument/2006/math">
                    <m:sSub>
                      <m:sSubPr>
                        <m:ctrlPr>
                          <a:rPr lang="en-US" altLang="ja-JP" i="1">
                            <a:latin typeface="Cambria Math" panose="02040503050406030204" pitchFamily="18" charset="0"/>
                          </a:rPr>
                        </m:ctrlPr>
                      </m:sSubPr>
                      <m:e>
                        <m:r>
                          <a:rPr lang="en-US" altLang="ja-JP" i="1">
                            <a:latin typeface="Cambria Math" panose="02040503050406030204" pitchFamily="18" charset="0"/>
                          </a:rPr>
                          <m:t>𝐷</m:t>
                        </m:r>
                      </m:e>
                      <m:sub>
                        <m:r>
                          <m:rPr>
                            <m:sty m:val="p"/>
                          </m:rPr>
                          <a:rPr lang="en-US" altLang="ja-JP">
                            <a:latin typeface="Cambria Math" panose="02040503050406030204" pitchFamily="18" charset="0"/>
                          </a:rPr>
                          <m:t>e</m:t>
                        </m:r>
                      </m:sub>
                    </m:sSub>
                    <m:r>
                      <a:rPr lang="en-US" altLang="ja-JP" i="1">
                        <a:latin typeface="Cambria Math" panose="02040503050406030204" pitchFamily="18" charset="0"/>
                      </a:rPr>
                      <m:t>=</m:t>
                    </m:r>
                    <m:r>
                      <a:rPr lang="en-US" altLang="ja-JP" b="0" i="1" smtClean="0">
                        <a:latin typeface="Cambria Math" panose="02040503050406030204" pitchFamily="18" charset="0"/>
                      </a:rPr>
                      <m:t>0.</m:t>
                    </m:r>
                    <m:r>
                      <a:rPr lang="en-US" altLang="ja-JP" i="1">
                        <a:latin typeface="Cambria Math" panose="02040503050406030204" pitchFamily="18" charset="0"/>
                      </a:rPr>
                      <m:t>16 </m:t>
                    </m:r>
                    <m:r>
                      <m:rPr>
                        <m:sty m:val="p"/>
                      </m:rPr>
                      <a:rPr lang="en-US" altLang="ja-JP" b="0" i="0" smtClean="0">
                        <a:latin typeface="Cambria Math" panose="02040503050406030204" pitchFamily="18" charset="0"/>
                      </a:rPr>
                      <m:t>a</m:t>
                    </m:r>
                    <m:r>
                      <a:rPr lang="en-US" altLang="ja-JP" b="0" i="0" smtClean="0">
                        <a:latin typeface="Cambria Math" panose="02040503050406030204" pitchFamily="18" charset="0"/>
                      </a:rPr>
                      <m:t>.</m:t>
                    </m:r>
                    <m:r>
                      <m:rPr>
                        <m:sty m:val="p"/>
                      </m:rPr>
                      <a:rPr lang="en-US" altLang="ja-JP" b="0" i="0" smtClean="0">
                        <a:latin typeface="Cambria Math" panose="02040503050406030204" pitchFamily="18" charset="0"/>
                      </a:rPr>
                      <m:t>u</m:t>
                    </m:r>
                    <m:r>
                      <a:rPr lang="en-US" altLang="ja-JP" b="0" i="0" smtClean="0">
                        <a:latin typeface="Cambria Math" panose="02040503050406030204" pitchFamily="18" charset="0"/>
                      </a:rPr>
                      <m:t>.</m:t>
                    </m:r>
                    <m:r>
                      <a:rPr lang="en-US" altLang="ja-JP" i="1" smtClean="0">
                        <a:latin typeface="Cambria Math" panose="02040503050406030204" pitchFamily="18" charset="0"/>
                      </a:rPr>
                      <m:t> </m:t>
                    </m:r>
                  </m:oMath>
                </a14:m>
                <a:r>
                  <a:rPr lang="ja-JP" altLang="en-US" dirty="0"/>
                  <a:t> と書いてはならない．</a:t>
                </a:r>
              </a:p>
            </p:txBody>
          </p:sp>
        </mc:Choice>
        <mc:Fallback xmlns="">
          <p:sp>
            <p:nvSpPr>
              <p:cNvPr id="11" name="コンテンツ プレースホルダー 10">
                <a:extLst>
                  <a:ext uri="{FF2B5EF4-FFF2-40B4-BE49-F238E27FC236}">
                    <a16:creationId xmlns:a16="http://schemas.microsoft.com/office/drawing/2014/main" id="{D9703F30-4921-BA59-AEDC-B0E98D45BB70}"/>
                  </a:ext>
                </a:extLst>
              </p:cNvPr>
              <p:cNvSpPr>
                <a:spLocks noGrp="1" noRot="1" noChangeAspect="1" noMove="1" noResize="1" noEditPoints="1" noAdjustHandles="1" noChangeArrowheads="1" noChangeShapeType="1" noTextEdit="1"/>
              </p:cNvSpPr>
              <p:nvPr>
                <p:ph idx="14"/>
              </p:nvPr>
            </p:nvSpPr>
            <p:spPr>
              <a:xfrm>
                <a:off x="3203575" y="842963"/>
                <a:ext cx="5472113" cy="3685418"/>
              </a:xfrm>
              <a:blipFill>
                <a:blip r:embed="rId4"/>
                <a:stretch>
                  <a:fillRect b="-331"/>
                </a:stretch>
              </a:blipFill>
            </p:spPr>
            <p:txBody>
              <a:bodyPr/>
              <a:lstStyle/>
              <a:p>
                <a:r>
                  <a:rPr lang="ja-JP" altLang="en-US">
                    <a:noFill/>
                  </a:rPr>
                  <a:t> </a:t>
                </a:r>
              </a:p>
            </p:txBody>
          </p:sp>
        </mc:Fallback>
      </mc:AlternateContent>
      <p:sp>
        <p:nvSpPr>
          <p:cNvPr id="7" name="タイトル 6">
            <a:extLst>
              <a:ext uri="{FF2B5EF4-FFF2-40B4-BE49-F238E27FC236}">
                <a16:creationId xmlns:a16="http://schemas.microsoft.com/office/drawing/2014/main" id="{B473BFE0-7E60-6A48-9613-F18EC188FE56}"/>
              </a:ext>
            </a:extLst>
          </p:cNvPr>
          <p:cNvSpPr>
            <a:spLocks noGrp="1"/>
          </p:cNvSpPr>
          <p:nvPr>
            <p:ph type="title"/>
          </p:nvPr>
        </p:nvSpPr>
        <p:spPr>
          <a:xfrm>
            <a:off x="0" y="0"/>
            <a:ext cx="9144000" cy="468000"/>
          </a:xfrm>
        </p:spPr>
        <p:txBody>
          <a:bodyPr/>
          <a:lstStyle/>
          <a:p>
            <a:r>
              <a:rPr lang="ja-JP" altLang="en-US" dirty="0"/>
              <a:t>原子単位のよくある間違い</a:t>
            </a:r>
          </a:p>
        </p:txBody>
      </p:sp>
      <p:sp>
        <p:nvSpPr>
          <p:cNvPr id="6" name="スライド番号プレースホルダー 5">
            <a:extLst>
              <a:ext uri="{FF2B5EF4-FFF2-40B4-BE49-F238E27FC236}">
                <a16:creationId xmlns:a16="http://schemas.microsoft.com/office/drawing/2014/main" id="{BF5141FE-29C0-1168-91A2-C2B3DD226BF0}"/>
              </a:ext>
            </a:extLst>
          </p:cNvPr>
          <p:cNvSpPr>
            <a:spLocks noGrp="1"/>
          </p:cNvSpPr>
          <p:nvPr>
            <p:ph type="sldNum" sz="quarter" idx="15"/>
          </p:nvPr>
        </p:nvSpPr>
        <p:spPr>
          <a:xfrm>
            <a:off x="8496000" y="0"/>
            <a:ext cx="576000" cy="468000"/>
          </a:xfrm>
        </p:spPr>
        <p:txBody>
          <a:bodyPr/>
          <a:lstStyle/>
          <a:p>
            <a:fld id="{44CC7441-4F6D-4D99-AEAC-28C0433C7008}" type="slidenum">
              <a:rPr lang="ja-JP" altLang="en-US" smtClean="0"/>
              <a:pPr/>
              <a:t>11</a:t>
            </a:fld>
            <a:endParaRPr lang="ja-JP" altLang="en-US" dirty="0"/>
          </a:p>
        </p:txBody>
      </p:sp>
    </p:spTree>
    <p:extLst>
      <p:ext uri="{BB962C8B-B14F-4D97-AF65-F5344CB8AC3E}">
        <p14:creationId xmlns:p14="http://schemas.microsoft.com/office/powerpoint/2010/main" val="1206580859"/>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52DB2D0-9F01-0B74-AFD0-FED0491704C1}"/>
              </a:ext>
            </a:extLst>
          </p:cNvPr>
          <p:cNvSpPr>
            <a:spLocks noGrp="1"/>
          </p:cNvSpPr>
          <p:nvPr>
            <p:ph type="title"/>
          </p:nvPr>
        </p:nvSpPr>
        <p:spPr/>
        <p:txBody>
          <a:bodyPr/>
          <a:lstStyle/>
          <a:p>
            <a:r>
              <a:rPr lang="ja-JP" altLang="en-US" dirty="0"/>
              <a:t>よくあるエラーの原因</a:t>
            </a:r>
            <a:endParaRPr kumimoji="1" lang="ja-JP" altLang="en-US" dirty="0"/>
          </a:p>
        </p:txBody>
      </p:sp>
      <p:sp>
        <p:nvSpPr>
          <p:cNvPr id="3" name="コンテンツ プレースホルダー 2">
            <a:extLst>
              <a:ext uri="{FF2B5EF4-FFF2-40B4-BE49-F238E27FC236}">
                <a16:creationId xmlns:a16="http://schemas.microsoft.com/office/drawing/2014/main" id="{7E8FA1BA-0290-7372-939D-4D5C342ECC34}"/>
              </a:ext>
            </a:extLst>
          </p:cNvPr>
          <p:cNvSpPr>
            <a:spLocks noGrp="1"/>
          </p:cNvSpPr>
          <p:nvPr>
            <p:ph idx="1"/>
          </p:nvPr>
        </p:nvSpPr>
        <p:spPr>
          <a:xfrm>
            <a:off x="468000" y="843749"/>
            <a:ext cx="8208000" cy="3506203"/>
          </a:xfrm>
        </p:spPr>
        <p:txBody>
          <a:bodyPr/>
          <a:lstStyle/>
          <a:p>
            <a:pPr marL="285750" indent="-285750">
              <a:buFont typeface="Arial" panose="020B0604020202020204" pitchFamily="34" charset="0"/>
              <a:buChar char="•"/>
            </a:pPr>
            <a:r>
              <a:rPr kumimoji="1" lang="en-US" altLang="ja-JP" dirty="0"/>
              <a:t>99</a:t>
            </a:r>
            <a:r>
              <a:rPr kumimoji="1" lang="ja-JP" altLang="en-US" dirty="0"/>
              <a:t>割はスペルミス</a:t>
            </a:r>
            <a:endParaRPr kumimoji="1" lang="en-US" altLang="ja-JP" dirty="0"/>
          </a:p>
          <a:p>
            <a:pPr marL="285750" indent="-285750">
              <a:buFont typeface="Arial" panose="020B0604020202020204" pitchFamily="34" charset="0"/>
              <a:buChar char="•"/>
            </a:pPr>
            <a:r>
              <a:rPr kumimoji="1" lang="ja-JP" altLang="en-US" dirty="0"/>
              <a:t>基底関数や手法の名前が間違っている</a:t>
            </a:r>
            <a:endParaRPr kumimoji="1" lang="en-US" altLang="ja-JP" dirty="0"/>
          </a:p>
          <a:p>
            <a:pPr marL="285750" indent="-285750">
              <a:buFont typeface="Arial" panose="020B0604020202020204" pitchFamily="34" charset="0"/>
              <a:buChar char="•"/>
            </a:pPr>
            <a:r>
              <a:rPr kumimoji="1" lang="ja-JP" altLang="en-US" dirty="0"/>
              <a:t>全角の空白が入っている</a:t>
            </a:r>
            <a:endParaRPr kumimoji="1" lang="en-US" altLang="ja-JP" dirty="0"/>
          </a:p>
          <a:p>
            <a:pPr marL="285750" indent="-285750">
              <a:buFont typeface="Arial" panose="020B0604020202020204" pitchFamily="34" charset="0"/>
              <a:buChar char="•"/>
            </a:pPr>
            <a:r>
              <a:rPr lang="ja-JP" altLang="en-US" dirty="0"/>
              <a:t>半角の空白が足りない</a:t>
            </a:r>
            <a:endParaRPr kumimoji="1" lang="en-US" altLang="ja-JP" dirty="0"/>
          </a:p>
          <a:p>
            <a:pPr marL="285750" indent="-285750">
              <a:buFont typeface="Arial" panose="020B0604020202020204" pitchFamily="34" charset="0"/>
              <a:buChar char="•"/>
            </a:pPr>
            <a:r>
              <a:rPr kumimoji="1" lang="ja-JP" altLang="en-US" dirty="0"/>
              <a:t>ファイルやフォルダの名前に日本語や全角文字（</a:t>
            </a:r>
            <a:r>
              <a:rPr kumimoji="1" lang="en-US" altLang="ja-JP" dirty="0"/>
              <a:t>θ</a:t>
            </a:r>
            <a:r>
              <a:rPr kumimoji="1" lang="ja-JP" altLang="en-US" dirty="0"/>
              <a:t>や</a:t>
            </a:r>
            <a:r>
              <a:rPr kumimoji="1" lang="en-US" altLang="ja-JP" dirty="0"/>
              <a:t>α</a:t>
            </a:r>
            <a:r>
              <a:rPr kumimoji="1" lang="ja-JP" altLang="en-US" dirty="0"/>
              <a:t>など）が入っている</a:t>
            </a:r>
            <a:endParaRPr kumimoji="1" lang="en-US" altLang="ja-JP" dirty="0"/>
          </a:p>
          <a:p>
            <a:pPr marL="285750" indent="-285750">
              <a:buFont typeface="Arial" panose="020B0604020202020204" pitchFamily="34" charset="0"/>
              <a:buChar char="•"/>
            </a:pPr>
            <a:r>
              <a:rPr kumimoji="1" lang="ja-JP" altLang="en-US" dirty="0"/>
              <a:t>インプットの下</a:t>
            </a:r>
            <a:r>
              <a:rPr kumimoji="1" lang="en-US" altLang="ja-JP" dirty="0"/>
              <a:t>3</a:t>
            </a:r>
            <a:r>
              <a:rPr kumimoji="1" lang="ja-JP" altLang="en-US" dirty="0"/>
              <a:t>行は空行を入れないといけない</a:t>
            </a:r>
            <a:endParaRPr kumimoji="1" lang="en-US" altLang="ja-JP" dirty="0"/>
          </a:p>
          <a:p>
            <a:pPr marL="285750" indent="-285750">
              <a:buFont typeface="Arial" panose="020B0604020202020204" pitchFamily="34" charset="0"/>
              <a:buChar char="•"/>
            </a:pPr>
            <a:r>
              <a:rPr lang="ja-JP" altLang="en-US" dirty="0"/>
              <a:t>分子が直線や平面の構造だと最適化がうまくいかない場合がある</a:t>
            </a:r>
            <a:endParaRPr kumimoji="1" lang="en-US" altLang="ja-JP" dirty="0"/>
          </a:p>
          <a:p>
            <a:pPr marL="285750" indent="-285750">
              <a:buFont typeface="Arial" panose="020B0604020202020204" pitchFamily="34" charset="0"/>
              <a:buChar char="•"/>
            </a:pPr>
            <a:r>
              <a:rPr kumimoji="1" lang="ja-JP" altLang="en-US" dirty="0"/>
              <a:t>原子の座標が重なっている</a:t>
            </a:r>
            <a:r>
              <a:rPr kumimoji="1" lang="en-US" altLang="ja-JP" dirty="0"/>
              <a:t>, </a:t>
            </a:r>
            <a:r>
              <a:rPr kumimoji="1" lang="ja-JP" altLang="en-US" dirty="0"/>
              <a:t>近すぎる（１ボーアより近いとエラーが出る）</a:t>
            </a:r>
            <a:endParaRPr kumimoji="1" lang="en-US" altLang="ja-JP" dirty="0"/>
          </a:p>
          <a:p>
            <a:pPr marL="285750" indent="-285750">
              <a:buFont typeface="Arial" panose="020B0604020202020204" pitchFamily="34" charset="0"/>
              <a:buChar char="•"/>
            </a:pPr>
            <a:r>
              <a:rPr lang="ja-JP" altLang="en-US" dirty="0"/>
              <a:t>距離の単位はデフォルトではオングストーム</a:t>
            </a:r>
            <a:r>
              <a:rPr lang="en-US" altLang="ja-JP" dirty="0"/>
              <a:t>. Units=AU</a:t>
            </a:r>
            <a:r>
              <a:rPr lang="ja-JP" altLang="en-US" dirty="0"/>
              <a:t>を指定するとボーアが使える</a:t>
            </a:r>
            <a:r>
              <a:rPr lang="en-US" altLang="ja-JP" dirty="0"/>
              <a:t>.</a:t>
            </a:r>
            <a:endParaRPr kumimoji="1" lang="en-US" altLang="ja-JP" dirty="0"/>
          </a:p>
          <a:p>
            <a:pPr marL="285750" indent="-285750">
              <a:buFont typeface="Arial" panose="020B0604020202020204" pitchFamily="34" charset="0"/>
              <a:buChar char="•"/>
            </a:pPr>
            <a:r>
              <a:rPr lang="en-US" altLang="ja-JP" dirty="0"/>
              <a:t>IRC</a:t>
            </a:r>
            <a:r>
              <a:rPr lang="ja-JP" altLang="en-US" dirty="0"/>
              <a:t>では遷移状態が出発点になっていないといけない</a:t>
            </a:r>
            <a:endParaRPr lang="en-US" altLang="ja-JP" dirty="0"/>
          </a:p>
          <a:p>
            <a:pPr marL="285750" indent="-285750">
              <a:buFont typeface="Arial" panose="020B0604020202020204" pitchFamily="34" charset="0"/>
              <a:buChar char="•"/>
            </a:pPr>
            <a:r>
              <a:rPr kumimoji="1" lang="ja-JP" altLang="en-US" dirty="0"/>
              <a:t>遷移状態を計算するときは </a:t>
            </a:r>
            <a:r>
              <a:rPr lang="en-US" altLang="ja-JP" dirty="0"/>
              <a:t>GV </a:t>
            </a:r>
            <a:r>
              <a:rPr lang="ja-JP" altLang="en-US" dirty="0"/>
              <a:t>の</a:t>
            </a:r>
            <a:r>
              <a:rPr lang="en-US" altLang="ja-JP" dirty="0"/>
              <a:t>Force Constant</a:t>
            </a:r>
            <a:r>
              <a:rPr lang="ja-JP" altLang="en-US" dirty="0"/>
              <a:t>を</a:t>
            </a:r>
            <a:r>
              <a:rPr lang="en-US" altLang="ja-JP" dirty="0"/>
              <a:t>Calculate at all Points </a:t>
            </a:r>
            <a:r>
              <a:rPr lang="ja-JP" altLang="en-US" dirty="0"/>
              <a:t>にすること</a:t>
            </a:r>
            <a:endParaRPr kumimoji="1" lang="en-US" altLang="ja-JP" dirty="0"/>
          </a:p>
        </p:txBody>
      </p:sp>
      <p:sp>
        <p:nvSpPr>
          <p:cNvPr id="4" name="テキスト プレースホルダー 3">
            <a:extLst>
              <a:ext uri="{FF2B5EF4-FFF2-40B4-BE49-F238E27FC236}">
                <a16:creationId xmlns:a16="http://schemas.microsoft.com/office/drawing/2014/main" id="{DEEDA019-7D39-977E-533D-934F00C227C6}"/>
              </a:ext>
            </a:extLst>
          </p:cNvPr>
          <p:cNvSpPr>
            <a:spLocks noGrp="1"/>
          </p:cNvSpPr>
          <p:nvPr>
            <p:ph type="body" sz="quarter" idx="13"/>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AE2F4C0D-3F6A-DCF1-F7D6-7C77D824ECFB}"/>
              </a:ext>
            </a:extLst>
          </p:cNvPr>
          <p:cNvSpPr>
            <a:spLocks noGrp="1"/>
          </p:cNvSpPr>
          <p:nvPr>
            <p:ph type="sldNum" sz="quarter" idx="14"/>
          </p:nvPr>
        </p:nvSpPr>
        <p:spPr/>
        <p:txBody>
          <a:bodyPr/>
          <a:lstStyle/>
          <a:p>
            <a:fld id="{44CC7441-4F6D-4D99-AEAC-28C0433C7008}" type="slidenum">
              <a:rPr kumimoji="1" lang="ja-JP" altLang="en-US" smtClean="0"/>
              <a:pPr/>
              <a:t>119</a:t>
            </a:fld>
            <a:endParaRPr kumimoji="1" lang="ja-JP" altLang="en-US" dirty="0"/>
          </a:p>
        </p:txBody>
      </p:sp>
    </p:spTree>
    <p:extLst>
      <p:ext uri="{BB962C8B-B14F-4D97-AF65-F5344CB8AC3E}">
        <p14:creationId xmlns:p14="http://schemas.microsoft.com/office/powerpoint/2010/main" val="272116808"/>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CAE5E62-8447-F8D8-2252-E6ECDBFE932F}"/>
              </a:ext>
            </a:extLst>
          </p:cNvPr>
          <p:cNvSpPr>
            <a:spLocks noGrp="1"/>
          </p:cNvSpPr>
          <p:nvPr>
            <p:ph type="title"/>
          </p:nvPr>
        </p:nvSpPr>
        <p:spPr/>
        <p:txBody>
          <a:bodyPr/>
          <a:lstStyle/>
          <a:p>
            <a:r>
              <a:rPr kumimoji="1" lang="ja-JP" altLang="en-US" dirty="0"/>
              <a:t>こんな計算はダメだ</a:t>
            </a:r>
          </a:p>
        </p:txBody>
      </p:sp>
      <p:sp>
        <p:nvSpPr>
          <p:cNvPr id="3" name="コンテンツ プレースホルダー 2">
            <a:extLst>
              <a:ext uri="{FF2B5EF4-FFF2-40B4-BE49-F238E27FC236}">
                <a16:creationId xmlns:a16="http://schemas.microsoft.com/office/drawing/2014/main" id="{8CA8E0B2-ED5E-FBE3-9C9D-21137272E93B}"/>
              </a:ext>
            </a:extLst>
          </p:cNvPr>
          <p:cNvSpPr>
            <a:spLocks noGrp="1"/>
          </p:cNvSpPr>
          <p:nvPr>
            <p:ph idx="1"/>
          </p:nvPr>
        </p:nvSpPr>
        <p:spPr>
          <a:xfrm>
            <a:off x="468000" y="843749"/>
            <a:ext cx="8208000" cy="3795513"/>
          </a:xfrm>
        </p:spPr>
        <p:txBody>
          <a:bodyPr/>
          <a:lstStyle/>
          <a:p>
            <a:pPr marL="285750" indent="-285750">
              <a:buFont typeface="Arial" panose="020B0604020202020204" pitchFamily="34" charset="0"/>
              <a:buChar char="•"/>
            </a:pPr>
            <a:r>
              <a:rPr lang="ja-JP" altLang="en-US" dirty="0"/>
              <a:t>そもそもインプットの構造や手法が間違っている</a:t>
            </a:r>
            <a:endParaRPr lang="en-US" altLang="ja-JP" dirty="0"/>
          </a:p>
          <a:p>
            <a:pPr marL="285750" indent="-285750">
              <a:buFont typeface="Arial" panose="020B0604020202020204" pitchFamily="34" charset="0"/>
              <a:buChar char="•"/>
            </a:pPr>
            <a:r>
              <a:rPr lang="ja-JP" altLang="en-US" dirty="0"/>
              <a:t>アウトプットファイルの読む場所を間違えている（特に自動化する場合は注意）</a:t>
            </a:r>
            <a:endParaRPr lang="en-US" altLang="ja-JP" dirty="0"/>
          </a:p>
          <a:p>
            <a:pPr marL="285750" indent="-285750">
              <a:buFont typeface="Arial" panose="020B0604020202020204" pitchFamily="34" charset="0"/>
              <a:buChar char="•"/>
            </a:pPr>
            <a:r>
              <a:rPr lang="ja-JP" altLang="en-US" dirty="0"/>
              <a:t>構造最適化せずに</a:t>
            </a:r>
            <a:r>
              <a:rPr lang="en-US" altLang="ja-JP" dirty="0"/>
              <a:t>IR</a:t>
            </a:r>
            <a:r>
              <a:rPr lang="ja-JP" altLang="en-US" dirty="0"/>
              <a:t>や</a:t>
            </a:r>
            <a:r>
              <a:rPr lang="en-US" altLang="ja-JP" dirty="0"/>
              <a:t>NMR, </a:t>
            </a:r>
            <a:r>
              <a:rPr lang="ja-JP" altLang="en-US" dirty="0"/>
              <a:t>可視紫外吸収・蛍光を計算している</a:t>
            </a:r>
            <a:endParaRPr lang="en-US" altLang="ja-JP" dirty="0"/>
          </a:p>
          <a:p>
            <a:pPr marL="285750" indent="-285750">
              <a:buFont typeface="Arial" panose="020B0604020202020204" pitchFamily="34" charset="0"/>
              <a:buChar char="•"/>
            </a:pPr>
            <a:r>
              <a:rPr lang="ja-JP" altLang="en-US" dirty="0"/>
              <a:t>対照実験になっていない</a:t>
            </a:r>
            <a:endParaRPr lang="en-US" altLang="ja-JP" dirty="0"/>
          </a:p>
          <a:p>
            <a:pPr marL="971550" lvl="1" indent="-285750">
              <a:buFont typeface="Arial" panose="020B0604020202020204" pitchFamily="34" charset="0"/>
              <a:buChar char="•"/>
            </a:pPr>
            <a:r>
              <a:rPr lang="ja-JP" altLang="en-US" dirty="0"/>
              <a:t>別の基底関数で比較している</a:t>
            </a:r>
            <a:endParaRPr lang="en-US" altLang="ja-JP" dirty="0"/>
          </a:p>
          <a:p>
            <a:pPr marL="971550" lvl="1" indent="-285750">
              <a:buFont typeface="Arial" panose="020B0604020202020204" pitchFamily="34" charset="0"/>
              <a:buChar char="•"/>
            </a:pPr>
            <a:r>
              <a:rPr lang="ja-JP" altLang="en-US" dirty="0"/>
              <a:t>別の手法で比較している</a:t>
            </a:r>
            <a:endParaRPr lang="en-US" altLang="ja-JP" dirty="0"/>
          </a:p>
          <a:p>
            <a:pPr marL="971550" lvl="1" indent="-285750">
              <a:buFont typeface="Arial" panose="020B0604020202020204" pitchFamily="34" charset="0"/>
              <a:buChar char="•"/>
            </a:pPr>
            <a:r>
              <a:rPr lang="ja-JP" altLang="en-US" dirty="0"/>
              <a:t>別の分子構造で比較している</a:t>
            </a:r>
            <a:endParaRPr lang="en-US" altLang="ja-JP" dirty="0"/>
          </a:p>
          <a:p>
            <a:pPr marL="285750" indent="-285750">
              <a:buFont typeface="Arial" panose="020B0604020202020204" pitchFamily="34" charset="0"/>
              <a:buChar char="•"/>
            </a:pPr>
            <a:r>
              <a:rPr lang="ja-JP" altLang="en-US" dirty="0"/>
              <a:t>他の手法や基底関数で計算していない</a:t>
            </a:r>
            <a:endParaRPr lang="en-US" altLang="ja-JP" dirty="0"/>
          </a:p>
          <a:p>
            <a:pPr marL="285750" indent="-285750">
              <a:buFont typeface="Arial" panose="020B0604020202020204" pitchFamily="34" charset="0"/>
              <a:buChar char="•"/>
            </a:pPr>
            <a:r>
              <a:rPr lang="ja-JP" altLang="en-US" dirty="0"/>
              <a:t>ある基底関数でしか再現性が無い計算</a:t>
            </a:r>
            <a:endParaRPr lang="en-US" altLang="ja-JP" dirty="0"/>
          </a:p>
          <a:p>
            <a:pPr marL="285750" indent="-285750">
              <a:buFont typeface="Arial" panose="020B0604020202020204" pitchFamily="34" charset="0"/>
              <a:buChar char="•"/>
            </a:pPr>
            <a:r>
              <a:rPr lang="ja-JP" altLang="en-US" dirty="0"/>
              <a:t>極小点を探しているのに虚振動が出ている</a:t>
            </a:r>
            <a:endParaRPr lang="en-US" altLang="ja-JP" dirty="0"/>
          </a:p>
          <a:p>
            <a:pPr marL="285750" indent="-285750">
              <a:buFont typeface="Arial" panose="020B0604020202020204" pitchFamily="34" charset="0"/>
              <a:buChar char="•"/>
            </a:pPr>
            <a:r>
              <a:rPr lang="ja-JP" altLang="en-US" dirty="0"/>
              <a:t>ラジカルなのにシングレットで計算している</a:t>
            </a:r>
            <a:r>
              <a:rPr lang="en-US" altLang="ja-JP" dirty="0"/>
              <a:t>. </a:t>
            </a:r>
            <a:r>
              <a:rPr lang="ja-JP" altLang="en-US" dirty="0"/>
              <a:t>特に酸素など</a:t>
            </a:r>
            <a:endParaRPr lang="en-US" altLang="ja-JP" dirty="0"/>
          </a:p>
          <a:p>
            <a:pPr marL="285750" indent="-285750">
              <a:buFont typeface="Arial" panose="020B0604020202020204" pitchFamily="34" charset="0"/>
              <a:buChar char="•"/>
            </a:pPr>
            <a:r>
              <a:rPr lang="en-US" altLang="ja-JP" dirty="0"/>
              <a:t>etc.</a:t>
            </a:r>
          </a:p>
        </p:txBody>
      </p:sp>
      <p:sp>
        <p:nvSpPr>
          <p:cNvPr id="4" name="テキスト プレースホルダー 3">
            <a:extLst>
              <a:ext uri="{FF2B5EF4-FFF2-40B4-BE49-F238E27FC236}">
                <a16:creationId xmlns:a16="http://schemas.microsoft.com/office/drawing/2014/main" id="{F94D6085-9412-9206-839A-6436636831D7}"/>
              </a:ext>
            </a:extLst>
          </p:cNvPr>
          <p:cNvSpPr>
            <a:spLocks noGrp="1"/>
          </p:cNvSpPr>
          <p:nvPr>
            <p:ph type="body" sz="quarter" idx="13"/>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7229E2EB-5773-9137-F82D-D18D9B5F0365}"/>
              </a:ext>
            </a:extLst>
          </p:cNvPr>
          <p:cNvSpPr>
            <a:spLocks noGrp="1"/>
          </p:cNvSpPr>
          <p:nvPr>
            <p:ph type="sldNum" sz="quarter" idx="14"/>
          </p:nvPr>
        </p:nvSpPr>
        <p:spPr/>
        <p:txBody>
          <a:bodyPr/>
          <a:lstStyle/>
          <a:p>
            <a:fld id="{44CC7441-4F6D-4D99-AEAC-28C0433C7008}" type="slidenum">
              <a:rPr kumimoji="1" lang="ja-JP" altLang="en-US" smtClean="0"/>
              <a:pPr/>
              <a:t>120</a:t>
            </a:fld>
            <a:endParaRPr kumimoji="1" lang="ja-JP" altLang="en-US" dirty="0"/>
          </a:p>
        </p:txBody>
      </p:sp>
    </p:spTree>
    <p:extLst>
      <p:ext uri="{BB962C8B-B14F-4D97-AF65-F5344CB8AC3E}">
        <p14:creationId xmlns:p14="http://schemas.microsoft.com/office/powerpoint/2010/main" val="204831923"/>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613F304-B880-4353-B6C5-E64E8F628A3B}"/>
              </a:ext>
            </a:extLst>
          </p:cNvPr>
          <p:cNvSpPr>
            <a:spLocks noGrp="1"/>
          </p:cNvSpPr>
          <p:nvPr>
            <p:ph type="title"/>
          </p:nvPr>
        </p:nvSpPr>
        <p:spPr/>
        <p:txBody>
          <a:bodyPr/>
          <a:lstStyle/>
          <a:p>
            <a:r>
              <a:rPr kumimoji="1" lang="ja-JP" altLang="en-US" dirty="0"/>
              <a:t>伝えきれなったこと</a:t>
            </a:r>
          </a:p>
        </p:txBody>
      </p:sp>
      <p:sp>
        <p:nvSpPr>
          <p:cNvPr id="3" name="コンテンツ プレースホルダー 2">
            <a:extLst>
              <a:ext uri="{FF2B5EF4-FFF2-40B4-BE49-F238E27FC236}">
                <a16:creationId xmlns:a16="http://schemas.microsoft.com/office/drawing/2014/main" id="{AA81B99E-3AF0-F13B-0A68-9E9DA3D401C5}"/>
              </a:ext>
            </a:extLst>
          </p:cNvPr>
          <p:cNvSpPr>
            <a:spLocks noGrp="1"/>
          </p:cNvSpPr>
          <p:nvPr>
            <p:ph idx="1"/>
          </p:nvPr>
        </p:nvSpPr>
        <p:spPr>
          <a:xfrm>
            <a:off x="468000" y="843749"/>
            <a:ext cx="8208000" cy="3506203"/>
          </a:xfrm>
        </p:spPr>
        <p:txBody>
          <a:bodyPr/>
          <a:lstStyle/>
          <a:p>
            <a:pPr marL="285750" indent="-285750">
              <a:buFont typeface="Arial" panose="020B0604020202020204" pitchFamily="34" charset="0"/>
              <a:buChar char="•"/>
            </a:pPr>
            <a:r>
              <a:rPr lang="ja-JP" altLang="en-US" dirty="0"/>
              <a:t>自前の</a:t>
            </a:r>
            <a:r>
              <a:rPr kumimoji="1" lang="ja-JP" altLang="en-US" dirty="0"/>
              <a:t>基底関数系（</a:t>
            </a:r>
            <a:r>
              <a:rPr kumimoji="1" lang="en-US" altLang="ja-JP" dirty="0"/>
              <a:t>GEN</a:t>
            </a:r>
            <a:r>
              <a:rPr kumimoji="1" lang="ja-JP" altLang="en-US" dirty="0"/>
              <a:t>）</a:t>
            </a:r>
            <a:endParaRPr kumimoji="1" lang="en-US" altLang="ja-JP" dirty="0"/>
          </a:p>
          <a:p>
            <a:pPr marL="285750" indent="-285750">
              <a:buFont typeface="Arial" panose="020B0604020202020204" pitchFamily="34" charset="0"/>
              <a:buChar char="•"/>
            </a:pPr>
            <a:r>
              <a:rPr kumimoji="1" lang="en-US" altLang="ja-JP" dirty="0"/>
              <a:t>DFT</a:t>
            </a:r>
            <a:r>
              <a:rPr kumimoji="1" lang="ja-JP" altLang="en-US" dirty="0"/>
              <a:t>における分散力以外の補正</a:t>
            </a:r>
            <a:endParaRPr kumimoji="1" lang="en-US" altLang="ja-JP" dirty="0"/>
          </a:p>
          <a:p>
            <a:pPr marL="285750" indent="-285750">
              <a:buFont typeface="Arial" panose="020B0604020202020204" pitchFamily="34" charset="0"/>
              <a:buChar char="•"/>
            </a:pPr>
            <a:r>
              <a:rPr lang="en-US" altLang="ja-JP" dirty="0"/>
              <a:t>Gibbs</a:t>
            </a:r>
            <a:r>
              <a:rPr lang="ja-JP" altLang="en-US" dirty="0"/>
              <a:t>自由エネルギーに関連する演習課題</a:t>
            </a:r>
            <a:endParaRPr lang="en-US" altLang="ja-JP" dirty="0"/>
          </a:p>
          <a:p>
            <a:pPr marL="285750" indent="-285750">
              <a:buFont typeface="Arial" panose="020B0604020202020204" pitchFamily="34" charset="0"/>
              <a:buChar char="•"/>
            </a:pPr>
            <a:r>
              <a:rPr lang="ja-JP" altLang="en-US" dirty="0"/>
              <a:t>その他の</a:t>
            </a:r>
            <a:r>
              <a:rPr kumimoji="1" lang="ja-JP" altLang="en-US" dirty="0"/>
              <a:t>熱力学量</a:t>
            </a:r>
            <a:endParaRPr kumimoji="1" lang="en-US" altLang="ja-JP" dirty="0"/>
          </a:p>
          <a:p>
            <a:pPr marL="285750" indent="-285750">
              <a:buFont typeface="Arial" panose="020B0604020202020204" pitchFamily="34" charset="0"/>
              <a:buChar char="•"/>
            </a:pPr>
            <a:r>
              <a:rPr kumimoji="1" lang="ja-JP" altLang="en-US" dirty="0"/>
              <a:t>擬ポテンシャル</a:t>
            </a:r>
            <a:endParaRPr lang="en-US" altLang="ja-JP" dirty="0"/>
          </a:p>
          <a:p>
            <a:pPr marL="285750" indent="-285750">
              <a:buFont typeface="Arial" panose="020B0604020202020204" pitchFamily="34" charset="0"/>
              <a:buChar char="•"/>
            </a:pPr>
            <a:r>
              <a:rPr lang="ja-JP" altLang="en-US" dirty="0"/>
              <a:t>分子力学法</a:t>
            </a:r>
            <a:endParaRPr kumimoji="1" lang="en-US" altLang="ja-JP" dirty="0"/>
          </a:p>
          <a:p>
            <a:pPr marL="285750" indent="-285750">
              <a:buFont typeface="Arial" panose="020B0604020202020204" pitchFamily="34" charset="0"/>
              <a:buChar char="•"/>
            </a:pPr>
            <a:r>
              <a:rPr lang="ja-JP" altLang="en-US" dirty="0"/>
              <a:t>半経験的分子軌道法</a:t>
            </a:r>
            <a:endParaRPr lang="en-US" altLang="ja-JP" dirty="0"/>
          </a:p>
          <a:p>
            <a:pPr marL="285750" indent="-285750">
              <a:buFont typeface="Arial" panose="020B0604020202020204" pitchFamily="34" charset="0"/>
              <a:buChar char="•"/>
            </a:pPr>
            <a:r>
              <a:rPr lang="en-US" altLang="ja-JP" dirty="0"/>
              <a:t>ONIOM</a:t>
            </a:r>
          </a:p>
          <a:p>
            <a:pPr marL="285750" indent="-285750">
              <a:buFont typeface="Arial" panose="020B0604020202020204" pitchFamily="34" charset="0"/>
              <a:buChar char="•"/>
            </a:pPr>
            <a:r>
              <a:rPr lang="ja-JP" altLang="en-US" dirty="0"/>
              <a:t>触媒反応（触媒分子の有無による反応障壁の変化など）</a:t>
            </a:r>
            <a:endParaRPr lang="en-US" altLang="ja-JP" dirty="0"/>
          </a:p>
          <a:p>
            <a:pPr marL="285750" indent="-285750">
              <a:buFont typeface="Arial" panose="020B0604020202020204" pitchFamily="34" charset="0"/>
              <a:buChar char="•"/>
            </a:pPr>
            <a:r>
              <a:rPr kumimoji="1" lang="ja-JP" altLang="en-US" dirty="0"/>
              <a:t>金属表面での反応</a:t>
            </a:r>
            <a:endParaRPr kumimoji="1" lang="en-US" altLang="ja-JP" dirty="0"/>
          </a:p>
          <a:p>
            <a:pPr marL="285750" indent="-285750">
              <a:buFont typeface="Arial" panose="020B0604020202020204" pitchFamily="34" charset="0"/>
              <a:buChar char="•"/>
            </a:pPr>
            <a:r>
              <a:rPr lang="en-US" altLang="ja-JP" dirty="0"/>
              <a:t>…</a:t>
            </a:r>
            <a:endParaRPr kumimoji="1" lang="en-US" altLang="ja-JP" dirty="0"/>
          </a:p>
        </p:txBody>
      </p:sp>
      <p:sp>
        <p:nvSpPr>
          <p:cNvPr id="4" name="テキスト プレースホルダー 3">
            <a:extLst>
              <a:ext uri="{FF2B5EF4-FFF2-40B4-BE49-F238E27FC236}">
                <a16:creationId xmlns:a16="http://schemas.microsoft.com/office/drawing/2014/main" id="{44A31442-C96B-D0D1-D04E-776A36D2B063}"/>
              </a:ext>
            </a:extLst>
          </p:cNvPr>
          <p:cNvSpPr>
            <a:spLocks noGrp="1"/>
          </p:cNvSpPr>
          <p:nvPr>
            <p:ph type="body" sz="quarter" idx="13"/>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3D125044-7A50-0A0F-1A32-2613A8872B90}"/>
              </a:ext>
            </a:extLst>
          </p:cNvPr>
          <p:cNvSpPr>
            <a:spLocks noGrp="1"/>
          </p:cNvSpPr>
          <p:nvPr>
            <p:ph type="sldNum" sz="quarter" idx="14"/>
          </p:nvPr>
        </p:nvSpPr>
        <p:spPr/>
        <p:txBody>
          <a:bodyPr/>
          <a:lstStyle/>
          <a:p>
            <a:fld id="{44CC7441-4F6D-4D99-AEAC-28C0433C7008}" type="slidenum">
              <a:rPr kumimoji="1" lang="ja-JP" altLang="en-US" smtClean="0"/>
              <a:pPr/>
              <a:t>121</a:t>
            </a:fld>
            <a:endParaRPr kumimoji="1" lang="ja-JP" altLang="en-US" dirty="0"/>
          </a:p>
        </p:txBody>
      </p:sp>
    </p:spTree>
    <p:extLst>
      <p:ext uri="{BB962C8B-B14F-4D97-AF65-F5344CB8AC3E}">
        <p14:creationId xmlns:p14="http://schemas.microsoft.com/office/powerpoint/2010/main" val="3029603028"/>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0CC87D3-A2D4-44EC-A7B8-FDB83067040C}"/>
              </a:ext>
            </a:extLst>
          </p:cNvPr>
          <p:cNvSpPr>
            <a:spLocks noGrp="1"/>
          </p:cNvSpPr>
          <p:nvPr>
            <p:ph type="title"/>
          </p:nvPr>
        </p:nvSpPr>
        <p:spPr/>
        <p:txBody>
          <a:bodyPr/>
          <a:lstStyle/>
          <a:p>
            <a:pPr>
              <a:spcBef>
                <a:spcPts val="600"/>
              </a:spcBef>
              <a:spcAft>
                <a:spcPts val="1200"/>
              </a:spcAft>
            </a:pPr>
            <a:r>
              <a:rPr lang="ja-JP" altLang="en-US" b="1" dirty="0">
                <a:solidFill>
                  <a:schemeClr val="tx2"/>
                </a:solidFill>
              </a:rPr>
              <a:t>最終課題</a:t>
            </a:r>
            <a:endParaRPr lang="en-US" altLang="ja-JP" dirty="0"/>
          </a:p>
        </p:txBody>
      </p:sp>
      <p:sp>
        <p:nvSpPr>
          <p:cNvPr id="5" name="コンテンツ プレースホルダー 4">
            <a:extLst>
              <a:ext uri="{FF2B5EF4-FFF2-40B4-BE49-F238E27FC236}">
                <a16:creationId xmlns:a16="http://schemas.microsoft.com/office/drawing/2014/main" id="{2C2FE744-5D50-46BA-A2B8-264162CA5DE0}"/>
              </a:ext>
            </a:extLst>
          </p:cNvPr>
          <p:cNvSpPr>
            <a:spLocks noGrp="1"/>
          </p:cNvSpPr>
          <p:nvPr>
            <p:ph idx="1"/>
          </p:nvPr>
        </p:nvSpPr>
        <p:spPr>
          <a:xfrm>
            <a:off x="468000" y="843749"/>
            <a:ext cx="8208000" cy="3956262"/>
          </a:xfrm>
        </p:spPr>
        <p:txBody>
          <a:bodyPr/>
          <a:lstStyle/>
          <a:p>
            <a:pPr>
              <a:lnSpc>
                <a:spcPct val="100000"/>
              </a:lnSpc>
            </a:pPr>
            <a:r>
              <a:rPr lang="ja-JP" altLang="en-US" b="1" dirty="0">
                <a:solidFill>
                  <a:schemeClr val="tx2"/>
                </a:solidFill>
              </a:rPr>
              <a:t>課題</a:t>
            </a:r>
            <a:endParaRPr lang="en-US" altLang="ja-JP" b="1" dirty="0">
              <a:solidFill>
                <a:schemeClr val="tx2"/>
              </a:solidFill>
            </a:endParaRPr>
          </a:p>
          <a:p>
            <a:pPr marL="285750" indent="-285750">
              <a:lnSpc>
                <a:spcPct val="100000"/>
              </a:lnSpc>
              <a:buFont typeface="Arial" panose="020B0604020202020204" pitchFamily="34" charset="0"/>
              <a:buChar char="•"/>
            </a:pPr>
            <a:r>
              <a:rPr lang="ja-JP" altLang="en-US" dirty="0"/>
              <a:t>計算対象の分子を決めなさい</a:t>
            </a:r>
            <a:r>
              <a:rPr lang="en-US" altLang="ja-JP" dirty="0"/>
              <a:t>. </a:t>
            </a:r>
            <a:r>
              <a:rPr lang="ja-JP" altLang="en-US" dirty="0"/>
              <a:t>複数の分子の計算結果を比較してもよい</a:t>
            </a:r>
            <a:r>
              <a:rPr lang="en-US" altLang="ja-JP" dirty="0"/>
              <a:t>. </a:t>
            </a:r>
            <a:r>
              <a:rPr lang="ja-JP" altLang="en-US" dirty="0"/>
              <a:t>卒業研究に関連する分子や興味のある分子など</a:t>
            </a:r>
            <a:r>
              <a:rPr lang="en-US" altLang="ja-JP" dirty="0"/>
              <a:t>, </a:t>
            </a:r>
            <a:r>
              <a:rPr lang="ja-JP" altLang="en-US" dirty="0"/>
              <a:t>好きな分子を選んでよいが</a:t>
            </a:r>
            <a:r>
              <a:rPr lang="en-US" altLang="ja-JP" dirty="0"/>
              <a:t>, </a:t>
            </a:r>
            <a:r>
              <a:rPr lang="ja-JP" altLang="en-US" dirty="0"/>
              <a:t>計算コストを抑えるために簡略化した分子を選ぶとよい</a:t>
            </a:r>
            <a:r>
              <a:rPr lang="en-US" altLang="ja-JP" dirty="0"/>
              <a:t>.</a:t>
            </a:r>
          </a:p>
          <a:p>
            <a:pPr marL="285750" indent="-285750">
              <a:lnSpc>
                <a:spcPct val="100000"/>
              </a:lnSpc>
              <a:buFont typeface="Arial" panose="020B0604020202020204" pitchFamily="34" charset="0"/>
              <a:buChar char="•"/>
            </a:pPr>
            <a:r>
              <a:rPr lang="ja-JP" altLang="en-US" dirty="0"/>
              <a:t>構造最適化計算および振動解析を行い</a:t>
            </a:r>
            <a:r>
              <a:rPr lang="en-US" altLang="ja-JP" dirty="0"/>
              <a:t>, </a:t>
            </a:r>
            <a:r>
              <a:rPr lang="ja-JP" altLang="en-US" dirty="0"/>
              <a:t>虚振動が出ていないか（極小点であるか）確認すること</a:t>
            </a:r>
            <a:r>
              <a:rPr lang="en-US" altLang="ja-JP" dirty="0"/>
              <a:t>.</a:t>
            </a:r>
          </a:p>
          <a:p>
            <a:pPr marL="285750" indent="-285750">
              <a:lnSpc>
                <a:spcPct val="100000"/>
              </a:lnSpc>
              <a:buFont typeface="Arial" panose="020B0604020202020204" pitchFamily="34" charset="0"/>
              <a:buChar char="•"/>
            </a:pPr>
            <a:r>
              <a:rPr lang="ja-JP" altLang="en-US" dirty="0"/>
              <a:t>複数の手法</a:t>
            </a:r>
            <a:r>
              <a:rPr lang="en-US" altLang="ja-JP" dirty="0"/>
              <a:t>, 3</a:t>
            </a:r>
            <a:r>
              <a:rPr lang="ja-JP" altLang="en-US" dirty="0"/>
              <a:t>種類以上の基底関数を用いて計算し</a:t>
            </a:r>
            <a:r>
              <a:rPr lang="en-US" altLang="ja-JP" dirty="0"/>
              <a:t>, </a:t>
            </a:r>
            <a:r>
              <a:rPr lang="ja-JP" altLang="en-US" dirty="0"/>
              <a:t>基底関数依存性を評価せよ</a:t>
            </a:r>
            <a:r>
              <a:rPr lang="en-US" altLang="ja-JP" dirty="0"/>
              <a:t>.</a:t>
            </a:r>
          </a:p>
          <a:p>
            <a:pPr marL="285750" indent="-285750">
              <a:lnSpc>
                <a:spcPct val="100000"/>
              </a:lnSpc>
              <a:buFont typeface="Arial" panose="020B0604020202020204" pitchFamily="34" charset="0"/>
              <a:buChar char="•"/>
            </a:pPr>
            <a:r>
              <a:rPr lang="ja-JP" altLang="en-US" dirty="0"/>
              <a:t>反応エンタルピー</a:t>
            </a:r>
            <a:r>
              <a:rPr lang="en-US" altLang="ja-JP" dirty="0"/>
              <a:t>, </a:t>
            </a:r>
            <a:r>
              <a:rPr lang="ja-JP" altLang="en-US" dirty="0"/>
              <a:t>分子構造</a:t>
            </a:r>
            <a:r>
              <a:rPr lang="en-US" altLang="ja-JP" dirty="0"/>
              <a:t>, </a:t>
            </a:r>
            <a:r>
              <a:rPr lang="ja-JP" altLang="en-US" dirty="0"/>
              <a:t>紫外可視吸収・蛍光・</a:t>
            </a:r>
            <a:r>
              <a:rPr lang="en-US" altLang="ja-JP" dirty="0"/>
              <a:t>IR</a:t>
            </a:r>
            <a:r>
              <a:rPr lang="ja-JP" altLang="en-US" dirty="0"/>
              <a:t>・</a:t>
            </a:r>
            <a:r>
              <a:rPr lang="en-US" altLang="ja-JP" dirty="0"/>
              <a:t>NMR</a:t>
            </a:r>
            <a:r>
              <a:rPr lang="ja-JP" altLang="en-US" dirty="0"/>
              <a:t>・</a:t>
            </a:r>
            <a:r>
              <a:rPr lang="en-US" altLang="ja-JP" dirty="0"/>
              <a:t>ESR</a:t>
            </a:r>
            <a:r>
              <a:rPr lang="ja-JP" altLang="en-US" dirty="0"/>
              <a:t>等のスペクトルや波長に関する</a:t>
            </a:r>
            <a:br>
              <a:rPr lang="en-US" altLang="ja-JP" dirty="0"/>
            </a:br>
            <a:r>
              <a:rPr lang="ja-JP" altLang="en-US" dirty="0"/>
              <a:t>先行研究（実験 </a:t>
            </a:r>
            <a:r>
              <a:rPr lang="en-US" altLang="ja-JP" dirty="0"/>
              <a:t>or </a:t>
            </a:r>
            <a:r>
              <a:rPr lang="ja-JP" altLang="en-US" dirty="0"/>
              <a:t>計算）を</a:t>
            </a:r>
            <a:r>
              <a:rPr lang="en-US" altLang="ja-JP" dirty="0"/>
              <a:t>1</a:t>
            </a:r>
            <a:r>
              <a:rPr lang="ja-JP" altLang="en-US" dirty="0"/>
              <a:t>つ以上見つけ</a:t>
            </a:r>
            <a:r>
              <a:rPr lang="en-US" altLang="ja-JP" dirty="0"/>
              <a:t>, </a:t>
            </a:r>
            <a:r>
              <a:rPr lang="ja-JP" altLang="en-US" dirty="0"/>
              <a:t>その物理量を</a:t>
            </a:r>
            <a:r>
              <a:rPr lang="en-US" altLang="ja-JP" dirty="0"/>
              <a:t>Gaussian</a:t>
            </a:r>
            <a:r>
              <a:rPr lang="ja-JP" altLang="en-US" dirty="0"/>
              <a:t>を用いて計算し</a:t>
            </a:r>
            <a:r>
              <a:rPr lang="en-US" altLang="ja-JP" dirty="0"/>
              <a:t>, </a:t>
            </a:r>
            <a:r>
              <a:rPr lang="ja-JP" altLang="en-US" dirty="0"/>
              <a:t>比較せよ</a:t>
            </a:r>
            <a:r>
              <a:rPr lang="en-US" altLang="ja-JP" dirty="0"/>
              <a:t>. </a:t>
            </a:r>
          </a:p>
          <a:p>
            <a:pPr marL="285750" indent="-285750">
              <a:lnSpc>
                <a:spcPct val="100000"/>
              </a:lnSpc>
              <a:buFont typeface="Arial" panose="020B0604020202020204" pitchFamily="34" charset="0"/>
              <a:buChar char="•"/>
            </a:pPr>
            <a:r>
              <a:rPr lang="ja-JP" altLang="en-US" dirty="0"/>
              <a:t>先行研究ある計算をベースとして</a:t>
            </a:r>
            <a:r>
              <a:rPr lang="en-US" altLang="ja-JP" dirty="0"/>
              <a:t>, </a:t>
            </a:r>
            <a:r>
              <a:rPr lang="ja-JP" altLang="en-US" dirty="0"/>
              <a:t>先行研究が無い計算も行うとなお良い</a:t>
            </a:r>
            <a:r>
              <a:rPr lang="en-US" altLang="ja-JP" dirty="0"/>
              <a:t>.</a:t>
            </a:r>
          </a:p>
          <a:p>
            <a:pPr marL="285750" indent="-285750">
              <a:lnSpc>
                <a:spcPct val="100000"/>
              </a:lnSpc>
              <a:buFont typeface="Arial" panose="020B0604020202020204" pitchFamily="34" charset="0"/>
              <a:buChar char="•"/>
            </a:pPr>
            <a:r>
              <a:rPr lang="ja-JP" altLang="en-US" dirty="0"/>
              <a:t>先輩や教員に相談しながら進めるとなお良い</a:t>
            </a:r>
            <a:r>
              <a:rPr lang="en-US" altLang="ja-JP" dirty="0"/>
              <a:t>.</a:t>
            </a:r>
          </a:p>
          <a:p>
            <a:pPr marL="285750" indent="-285750">
              <a:lnSpc>
                <a:spcPct val="100000"/>
              </a:lnSpc>
              <a:buFont typeface="Arial" panose="020B0604020202020204" pitchFamily="34" charset="0"/>
              <a:buChar char="•"/>
            </a:pPr>
            <a:r>
              <a:rPr lang="ja-JP" altLang="en-US" dirty="0"/>
              <a:t>その分子を選んだ理由</a:t>
            </a:r>
            <a:r>
              <a:rPr lang="en-US" altLang="ja-JP" dirty="0"/>
              <a:t>, </a:t>
            </a:r>
            <a:r>
              <a:rPr lang="ja-JP" altLang="en-US" dirty="0"/>
              <a:t>実際に計算してみた感想なども簡単に述べてください</a:t>
            </a:r>
            <a:r>
              <a:rPr lang="en-US" altLang="ja-JP" dirty="0"/>
              <a:t>.</a:t>
            </a:r>
            <a:br>
              <a:rPr lang="en-US" altLang="ja-JP" dirty="0"/>
            </a:br>
            <a:endParaRPr lang="en-US" altLang="ja-JP" dirty="0"/>
          </a:p>
          <a:p>
            <a:pPr>
              <a:lnSpc>
                <a:spcPct val="100000"/>
              </a:lnSpc>
            </a:pPr>
            <a:r>
              <a:rPr lang="ja-JP" altLang="en-US" b="1" dirty="0">
                <a:solidFill>
                  <a:schemeClr val="tx2"/>
                </a:solidFill>
              </a:rPr>
              <a:t>発表</a:t>
            </a:r>
            <a:endParaRPr lang="en-US" altLang="ja-JP" b="1" dirty="0">
              <a:solidFill>
                <a:schemeClr val="tx2"/>
              </a:solidFill>
            </a:endParaRPr>
          </a:p>
          <a:p>
            <a:pPr marL="285750" indent="-285750">
              <a:lnSpc>
                <a:spcPct val="100000"/>
              </a:lnSpc>
              <a:buFont typeface="Arial" panose="020B0604020202020204" pitchFamily="34" charset="0"/>
              <a:buChar char="•"/>
            </a:pPr>
            <a:r>
              <a:rPr lang="en-US" altLang="ja-JP" dirty="0"/>
              <a:t>3</a:t>
            </a:r>
            <a:r>
              <a:rPr lang="ja-JP" altLang="en-US" dirty="0"/>
              <a:t>月に発表してもらいます</a:t>
            </a:r>
            <a:r>
              <a:rPr lang="en-US" altLang="ja-JP" dirty="0"/>
              <a:t>.</a:t>
            </a:r>
          </a:p>
          <a:p>
            <a:pPr marL="285750" indent="-285750">
              <a:lnSpc>
                <a:spcPct val="100000"/>
              </a:lnSpc>
              <a:buFont typeface="Arial" panose="020B0604020202020204" pitchFamily="34" charset="0"/>
              <a:buChar char="•"/>
            </a:pPr>
            <a:r>
              <a:rPr lang="ja-JP" altLang="en-US" dirty="0"/>
              <a:t>昨年の</a:t>
            </a:r>
            <a:r>
              <a:rPr lang="en-US" altLang="ja-JP" dirty="0"/>
              <a:t>『</a:t>
            </a:r>
            <a:r>
              <a:rPr lang="ja-JP" altLang="en-US" dirty="0"/>
              <a:t>発表資料作成方法</a:t>
            </a:r>
            <a:r>
              <a:rPr lang="en-US" altLang="ja-JP" dirty="0"/>
              <a:t>』</a:t>
            </a:r>
            <a:r>
              <a:rPr lang="ja-JP" altLang="en-US" dirty="0"/>
              <a:t>を参考に資料を作成してください</a:t>
            </a:r>
            <a:r>
              <a:rPr lang="en-US" altLang="ja-JP" dirty="0"/>
              <a:t>.</a:t>
            </a:r>
          </a:p>
          <a:p>
            <a:pPr marL="285750" indent="-285750">
              <a:lnSpc>
                <a:spcPct val="100000"/>
              </a:lnSpc>
              <a:buFont typeface="Arial" panose="020B0604020202020204" pitchFamily="34" charset="0"/>
              <a:buChar char="•"/>
            </a:pPr>
            <a:r>
              <a:rPr lang="ja-JP" altLang="en-US" dirty="0"/>
              <a:t>テーマを確定する必要はありませんが</a:t>
            </a:r>
            <a:r>
              <a:rPr lang="en-US" altLang="ja-JP" dirty="0"/>
              <a:t>, </a:t>
            </a:r>
            <a:r>
              <a:rPr lang="ja-JP" altLang="en-US" dirty="0"/>
              <a:t>少し計算を流してから帰ってください</a:t>
            </a:r>
            <a:r>
              <a:rPr lang="en-US" altLang="ja-JP" dirty="0"/>
              <a:t>.</a:t>
            </a:r>
          </a:p>
        </p:txBody>
      </p:sp>
      <p:sp>
        <p:nvSpPr>
          <p:cNvPr id="10" name="テキスト プレースホルダー 9">
            <a:extLst>
              <a:ext uri="{FF2B5EF4-FFF2-40B4-BE49-F238E27FC236}">
                <a16:creationId xmlns:a16="http://schemas.microsoft.com/office/drawing/2014/main" id="{B1924732-B722-6E84-94CE-B8DC2F0E1A67}"/>
              </a:ext>
            </a:extLst>
          </p:cNvPr>
          <p:cNvSpPr>
            <a:spLocks noGrp="1"/>
          </p:cNvSpPr>
          <p:nvPr>
            <p:ph type="body" sz="quarter" idx="13"/>
          </p:nvPr>
        </p:nvSpPr>
        <p:spPr/>
        <p:txBody>
          <a:bodyPr/>
          <a:lstStyle/>
          <a:p>
            <a:endParaRPr lang="ja-JP" altLang="en-US"/>
          </a:p>
        </p:txBody>
      </p:sp>
      <p:sp>
        <p:nvSpPr>
          <p:cNvPr id="4" name="スライド番号プレースホルダー 3">
            <a:extLst>
              <a:ext uri="{FF2B5EF4-FFF2-40B4-BE49-F238E27FC236}">
                <a16:creationId xmlns:a16="http://schemas.microsoft.com/office/drawing/2014/main" id="{4D1CB2F8-683E-4F9A-A38F-5C0696EFA8E6}"/>
              </a:ext>
            </a:extLst>
          </p:cNvPr>
          <p:cNvSpPr>
            <a:spLocks noGrp="1"/>
          </p:cNvSpPr>
          <p:nvPr>
            <p:ph type="sldNum" sz="quarter" idx="14"/>
          </p:nvPr>
        </p:nvSpPr>
        <p:spPr>
          <a:prstGeom prst="rect">
            <a:avLst/>
          </a:prstGeom>
        </p:spPr>
        <p:txBody>
          <a:bodyPr vert="horz" lIns="0" tIns="0" rIns="0" bIns="0" rtlCol="0" anchor="b"/>
          <a:lstStyle>
            <a:defPPr>
              <a:defRPr lang="en-US"/>
            </a:defPPr>
            <a:lvl1pPr marL="0" algn="ctr" defTabSz="457200" rtl="0" eaLnBrk="1" latinLnBrk="0" hangingPunct="1">
              <a:defRPr sz="25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4CC7441-4F6D-4D99-AEAC-28C0433C7008}" type="slidenum">
              <a:rPr kumimoji="1" lang="ja-JP" altLang="en-US" smtClean="0"/>
              <a:pPr/>
              <a:t>122</a:t>
            </a:fld>
            <a:endParaRPr kumimoji="1" lang="ja-JP" altLang="en-US"/>
          </a:p>
        </p:txBody>
      </p:sp>
      <p:sp>
        <p:nvSpPr>
          <p:cNvPr id="15" name="スライド番号プレースホルダー 3">
            <a:extLst>
              <a:ext uri="{FF2B5EF4-FFF2-40B4-BE49-F238E27FC236}">
                <a16:creationId xmlns:a16="http://schemas.microsoft.com/office/drawing/2014/main" id="{BE2FCEF3-BB32-4E10-A9C7-8411FFEDF6E7}"/>
              </a:ext>
            </a:extLst>
          </p:cNvPr>
          <p:cNvSpPr txBox="1">
            <a:spLocks/>
          </p:cNvSpPr>
          <p:nvPr/>
        </p:nvSpPr>
        <p:spPr>
          <a:xfrm>
            <a:off x="8568000" y="0"/>
            <a:ext cx="576000" cy="468000"/>
          </a:xfrm>
          <a:prstGeom prst="rect">
            <a:avLst/>
          </a:prstGeom>
        </p:spPr>
        <p:txBody>
          <a:bodyPr vert="horz" lIns="0" tIns="0" rIns="0" bIns="0" rtlCol="0" anchor="ctr"/>
          <a:lstStyle>
            <a:defPPr>
              <a:defRPr lang="en-US"/>
            </a:defPPr>
            <a:lvl1pPr marL="0" algn="ctr" defTabSz="457200" rtl="0" eaLnBrk="1" latinLnBrk="0" hangingPunct="1">
              <a:defRPr sz="20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4CC7441-4F6D-4D99-AEAC-28C0433C7008}" type="slidenum">
              <a:rPr kumimoji="1" lang="ja-JP" altLang="en-US" smtClean="0"/>
              <a:pPr/>
              <a:t>122</a:t>
            </a:fld>
            <a:endParaRPr kumimoji="1" lang="ja-JP" altLang="en-US" dirty="0"/>
          </a:p>
        </p:txBody>
      </p:sp>
    </p:spTree>
    <p:extLst>
      <p:ext uri="{BB962C8B-B14F-4D97-AF65-F5344CB8AC3E}">
        <p14:creationId xmlns:p14="http://schemas.microsoft.com/office/powerpoint/2010/main" val="1653483896"/>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タイトル 7">
            <a:extLst>
              <a:ext uri="{FF2B5EF4-FFF2-40B4-BE49-F238E27FC236}">
                <a16:creationId xmlns:a16="http://schemas.microsoft.com/office/drawing/2014/main" id="{70DA12E1-DC50-4E0E-99BB-98D191A8DA55}"/>
              </a:ext>
            </a:extLst>
          </p:cNvPr>
          <p:cNvSpPr>
            <a:spLocks noGrp="1"/>
          </p:cNvSpPr>
          <p:nvPr>
            <p:ph type="ctrTitle"/>
          </p:nvPr>
        </p:nvSpPr>
        <p:spPr/>
        <p:txBody>
          <a:bodyPr/>
          <a:lstStyle/>
          <a:p>
            <a:r>
              <a:rPr lang="ja-JP" altLang="en-US" dirty="0"/>
              <a:t>付録：基底関数</a:t>
            </a:r>
          </a:p>
        </p:txBody>
      </p:sp>
      <mc:AlternateContent xmlns:mc="http://schemas.openxmlformats.org/markup-compatibility/2006" xmlns:a14="http://schemas.microsoft.com/office/drawing/2010/main">
        <mc:Choice Requires="a14">
          <p:sp>
            <p:nvSpPr>
              <p:cNvPr id="9" name="字幕 8">
                <a:extLst>
                  <a:ext uri="{FF2B5EF4-FFF2-40B4-BE49-F238E27FC236}">
                    <a16:creationId xmlns:a16="http://schemas.microsoft.com/office/drawing/2014/main" id="{F2F989C5-4851-4121-8833-B42B25761422}"/>
                  </a:ext>
                </a:extLst>
              </p:cNvPr>
              <p:cNvSpPr>
                <a:spLocks noGrp="1"/>
              </p:cNvSpPr>
              <p:nvPr>
                <p:ph type="subTitle" idx="1"/>
              </p:nvPr>
            </p:nvSpPr>
            <p:spPr/>
            <p:txBody>
              <a:bodyPr/>
              <a:lstStyle/>
              <a:p>
                <a:r>
                  <a:rPr lang="en-US" altLang="ja-JP" dirty="0" err="1"/>
                  <a:t>STO</a:t>
                </a:r>
                <a:r>
                  <a:rPr lang="en-US" altLang="ja-JP" dirty="0"/>
                  <a:t>-</a:t>
                </a:r>
                <a14:m>
                  <m:oMath xmlns:m="http://schemas.openxmlformats.org/officeDocument/2006/math">
                    <m:r>
                      <a:rPr lang="en-US" altLang="ja-JP" i="1" dirty="0" smtClean="0">
                        <a:latin typeface="Cambria Math" panose="02040503050406030204" pitchFamily="18" charset="0"/>
                      </a:rPr>
                      <m:t>𝑁</m:t>
                    </m:r>
                  </m:oMath>
                </a14:m>
                <a:r>
                  <a:rPr lang="en-US" altLang="ja-JP" dirty="0"/>
                  <a:t>G</a:t>
                </a:r>
                <a:r>
                  <a:rPr lang="ja-JP" altLang="en-US" dirty="0"/>
                  <a:t>基底関数の導出について簡単に紹介する</a:t>
                </a:r>
                <a:r>
                  <a:rPr lang="en-US" altLang="ja-JP" dirty="0"/>
                  <a:t>.</a:t>
                </a:r>
                <a:endParaRPr lang="ja-JP" altLang="en-US" dirty="0"/>
              </a:p>
            </p:txBody>
          </p:sp>
        </mc:Choice>
        <mc:Fallback xmlns="">
          <p:sp>
            <p:nvSpPr>
              <p:cNvPr id="9" name="字幕 8">
                <a:extLst>
                  <a:ext uri="{FF2B5EF4-FFF2-40B4-BE49-F238E27FC236}">
                    <a16:creationId xmlns:a16="http://schemas.microsoft.com/office/drawing/2014/main" id="{F2F989C5-4851-4121-8833-B42B25761422}"/>
                  </a:ext>
                </a:extLst>
              </p:cNvPr>
              <p:cNvSpPr>
                <a:spLocks noGrp="1" noRot="1" noChangeAspect="1" noMove="1" noResize="1" noEditPoints="1" noAdjustHandles="1" noChangeArrowheads="1" noChangeShapeType="1" noTextEdit="1"/>
              </p:cNvSpPr>
              <p:nvPr>
                <p:ph type="subTitle" idx="1"/>
              </p:nvPr>
            </p:nvSpPr>
            <p:spPr>
              <a:blipFill>
                <a:blip r:embed="rId2"/>
                <a:stretch>
                  <a:fillRect l="-1248" t="-2439"/>
                </a:stretch>
              </a:blipFill>
            </p:spPr>
            <p:txBody>
              <a:bodyPr/>
              <a:lstStyle/>
              <a:p>
                <a:r>
                  <a:rPr lang="ja-JP" altLang="en-US">
                    <a:noFill/>
                  </a:rPr>
                  <a:t> </a:t>
                </a:r>
              </a:p>
            </p:txBody>
          </p:sp>
        </mc:Fallback>
      </mc:AlternateContent>
    </p:spTree>
    <p:extLst>
      <p:ext uri="{BB962C8B-B14F-4D97-AF65-F5344CB8AC3E}">
        <p14:creationId xmlns:p14="http://schemas.microsoft.com/office/powerpoint/2010/main" val="2628079537"/>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2E3EF0D4-CF49-46B8-A159-9FB19F314676}"/>
              </a:ext>
            </a:extLst>
          </p:cNvPr>
          <p:cNvSpPr>
            <a:spLocks noGrp="1"/>
          </p:cNvSpPr>
          <p:nvPr>
            <p:ph type="title"/>
          </p:nvPr>
        </p:nvSpPr>
        <p:spPr/>
        <p:txBody>
          <a:bodyPr/>
          <a:lstStyle/>
          <a:p>
            <a:r>
              <a:rPr lang="ja-JP" altLang="en-US" dirty="0"/>
              <a:t>変分原理は何を保証するか？</a:t>
            </a:r>
            <a:endParaRPr kumimoji="1" lang="ja-JP" altLang="en-US" dirty="0"/>
          </a:p>
        </p:txBody>
      </p:sp>
      <mc:AlternateContent xmlns:mc="http://schemas.openxmlformats.org/markup-compatibility/2006" xmlns:a14="http://schemas.microsoft.com/office/drawing/2010/main">
        <mc:Choice Requires="a14">
          <p:sp>
            <p:nvSpPr>
              <p:cNvPr id="20" name="コンテンツ プレースホルダー 6">
                <a:extLst>
                  <a:ext uri="{FF2B5EF4-FFF2-40B4-BE49-F238E27FC236}">
                    <a16:creationId xmlns:a16="http://schemas.microsoft.com/office/drawing/2014/main" id="{484EA6F8-6D11-464A-8C71-C26B6C9B5FF7}"/>
                  </a:ext>
                </a:extLst>
              </p:cNvPr>
              <p:cNvSpPr>
                <a:spLocks noGrp="1"/>
              </p:cNvSpPr>
              <p:nvPr>
                <p:ph idx="1"/>
              </p:nvPr>
            </p:nvSpPr>
            <p:spPr>
              <a:xfrm>
                <a:off x="468313" y="842963"/>
                <a:ext cx="4103687" cy="2360440"/>
              </a:xfrm>
            </p:spPr>
            <p:txBody>
              <a:bodyPr/>
              <a:lstStyle/>
              <a:p>
                <a:pPr>
                  <a:lnSpc>
                    <a:spcPct val="100000"/>
                  </a:lnSpc>
                </a:pPr>
                <a:r>
                  <a:rPr lang="ja-JP" altLang="en-US" sz="1400" b="1" dirty="0">
                    <a:solidFill>
                      <a:schemeClr val="tx2"/>
                    </a:solidFill>
                  </a:rPr>
                  <a:t>エネルギーの正確さのみを保証する</a:t>
                </a:r>
                <a:r>
                  <a:rPr lang="en-US" altLang="ja-JP" sz="1400" b="1" dirty="0">
                    <a:solidFill>
                      <a:schemeClr val="tx2"/>
                    </a:solidFill>
                  </a:rPr>
                  <a:t>.</a:t>
                </a:r>
              </a:p>
              <a:p>
                <a:pPr>
                  <a:lnSpc>
                    <a:spcPct val="100000"/>
                  </a:lnSpc>
                </a:pPr>
                <a:r>
                  <a:rPr lang="ja-JP" altLang="en-US" sz="1400" b="1" dirty="0">
                    <a:solidFill>
                      <a:schemeClr val="tx2"/>
                    </a:solidFill>
                  </a:rPr>
                  <a:t>波動関数の正確さは保証されるか？</a:t>
                </a:r>
                <a:endParaRPr lang="en-US" altLang="ja-JP" sz="1400" dirty="0"/>
              </a:p>
              <a:p>
                <a:pPr>
                  <a:spcAft>
                    <a:spcPts val="0"/>
                  </a:spcAft>
                </a:pPr>
                <a:r>
                  <a:rPr lang="ja-JP" altLang="en-US" dirty="0"/>
                  <a:t>エネルギーの低い試行波動関数が厳密な波動関数と近い形（重なり積分が</a:t>
                </a:r>
                <a:r>
                  <a:rPr lang="en-US" altLang="ja-JP" dirty="0"/>
                  <a:t>1</a:t>
                </a:r>
                <a:r>
                  <a:rPr lang="ja-JP" altLang="en-US" dirty="0"/>
                  <a:t>に近い）とは限らない</a:t>
                </a:r>
                <a:r>
                  <a:rPr lang="en-US" altLang="ja-JP" dirty="0"/>
                  <a:t>.</a:t>
                </a:r>
              </a:p>
              <a:p>
                <a:pPr>
                  <a:lnSpc>
                    <a:spcPct val="100000"/>
                  </a:lnSpc>
                  <a:spcAft>
                    <a:spcPts val="1200"/>
                  </a:spcAft>
                </a:pPr>
                <a14:m>
                  <m:oMathPara xmlns:m="http://schemas.openxmlformats.org/officeDocument/2006/math">
                    <m:oMathParaPr>
                      <m:jc m:val="centerGroup"/>
                    </m:oMathParaPr>
                    <m:oMath xmlns:m="http://schemas.openxmlformats.org/officeDocument/2006/math">
                      <m:eqArr>
                        <m:eqArrPr>
                          <m:ctrlPr>
                            <a:rPr lang="en-US" altLang="ja-JP" i="1" dirty="0" smtClean="0">
                              <a:latin typeface="Cambria Math" panose="02040503050406030204" pitchFamily="18" charset="0"/>
                            </a:rPr>
                          </m:ctrlPr>
                        </m:eqArrPr>
                        <m:e>
                          <m:r>
                            <a:rPr lang="en-US" altLang="ja-JP" dirty="0" smtClean="0">
                              <a:latin typeface="Cambria Math" panose="02040503050406030204" pitchFamily="18" charset="0"/>
                            </a:rPr>
                            <m:t> </m:t>
                          </m:r>
                          <m:sSub>
                            <m:sSubPr>
                              <m:ctrlPr>
                                <a:rPr lang="en-US" altLang="ja-JP" i="1" dirty="0" smtClean="0">
                                  <a:latin typeface="Cambria Math" panose="02040503050406030204" pitchFamily="18" charset="0"/>
                                </a:rPr>
                              </m:ctrlPr>
                            </m:sSubPr>
                            <m:e>
                              <m:r>
                                <a:rPr lang="en-US" altLang="ja-JP" dirty="0" smtClean="0">
                                  <a:latin typeface="Cambria Math" panose="02040503050406030204" pitchFamily="18" charset="0"/>
                                </a:rPr>
                                <m:t>𝜓</m:t>
                              </m:r>
                            </m:e>
                            <m:sub>
                              <m:r>
                                <a:rPr lang="en-US" altLang="ja-JP" dirty="0" smtClean="0">
                                  <a:latin typeface="Cambria Math" panose="02040503050406030204" pitchFamily="18" charset="0"/>
                                </a:rPr>
                                <m:t>1</m:t>
                              </m:r>
                              <m:r>
                                <m:rPr>
                                  <m:sty m:val="p"/>
                                </m:rPr>
                                <a:rPr lang="en-US" altLang="ja-JP" dirty="0" smtClean="0">
                                  <a:latin typeface="Cambria Math" panose="02040503050406030204" pitchFamily="18" charset="0"/>
                                </a:rPr>
                                <m:t>s</m:t>
                              </m:r>
                            </m:sub>
                          </m:sSub>
                          <m:d>
                            <m:dPr>
                              <m:ctrlPr>
                                <a:rPr lang="en-US" altLang="ja-JP" i="1" dirty="0" smtClean="0">
                                  <a:latin typeface="Cambria Math" panose="02040503050406030204" pitchFamily="18" charset="0"/>
                                </a:rPr>
                              </m:ctrlPr>
                            </m:dPr>
                            <m:e>
                              <m:r>
                                <a:rPr lang="en-US" altLang="ja-JP" dirty="0" smtClean="0">
                                  <a:latin typeface="Cambria Math" panose="02040503050406030204" pitchFamily="18" charset="0"/>
                                </a:rPr>
                                <m:t>𝒓</m:t>
                              </m:r>
                            </m:e>
                          </m:d>
                          <m:r>
                            <a:rPr lang="en-US" altLang="ja-JP" dirty="0" smtClean="0">
                              <a:latin typeface="Cambria Math" panose="02040503050406030204" pitchFamily="18" charset="0"/>
                            </a:rPr>
                            <m:t>&amp;=</m:t>
                          </m:r>
                          <m:sSup>
                            <m:sSupPr>
                              <m:ctrlPr>
                                <a:rPr lang="en-US" altLang="ja-JP" i="1" dirty="0" smtClean="0">
                                  <a:latin typeface="Cambria Math" panose="02040503050406030204" pitchFamily="18" charset="0"/>
                                </a:rPr>
                              </m:ctrlPr>
                            </m:sSupPr>
                            <m:e>
                              <m:d>
                                <m:dPr>
                                  <m:ctrlPr>
                                    <a:rPr lang="en-US" altLang="ja-JP" i="1" dirty="0" smtClean="0">
                                      <a:latin typeface="Cambria Math" panose="02040503050406030204" pitchFamily="18" charset="0"/>
                                    </a:rPr>
                                  </m:ctrlPr>
                                </m:dPr>
                                <m:e>
                                  <m:f>
                                    <m:fPr>
                                      <m:ctrlPr>
                                        <a:rPr lang="en-US" altLang="ja-JP" i="1" dirty="0" smtClean="0">
                                          <a:latin typeface="Cambria Math" panose="02040503050406030204" pitchFamily="18" charset="0"/>
                                        </a:rPr>
                                      </m:ctrlPr>
                                    </m:fPr>
                                    <m:num>
                                      <m:r>
                                        <a:rPr lang="en-US" altLang="ja-JP" dirty="0" smtClean="0">
                                          <a:latin typeface="Cambria Math" panose="02040503050406030204" pitchFamily="18" charset="0"/>
                                        </a:rPr>
                                        <m:t>1</m:t>
                                      </m:r>
                                    </m:num>
                                    <m:den>
                                      <m:r>
                                        <a:rPr lang="en-US" altLang="ja-JP" dirty="0" smtClean="0">
                                          <a:latin typeface="Cambria Math" panose="02040503050406030204" pitchFamily="18" charset="0"/>
                                        </a:rPr>
                                        <m:t>𝜋</m:t>
                                      </m:r>
                                      <m:sSubSup>
                                        <m:sSubSupPr>
                                          <m:ctrlPr>
                                            <a:rPr lang="en-US" altLang="ja-JP" i="1" dirty="0" smtClean="0">
                                              <a:latin typeface="Cambria Math" panose="02040503050406030204" pitchFamily="18" charset="0"/>
                                            </a:rPr>
                                          </m:ctrlPr>
                                        </m:sSubSupPr>
                                        <m:e>
                                          <m:r>
                                            <a:rPr lang="en-US" altLang="ja-JP" dirty="0" smtClean="0">
                                              <a:latin typeface="Cambria Math" panose="02040503050406030204" pitchFamily="18" charset="0"/>
                                            </a:rPr>
                                            <m:t>𝑎</m:t>
                                          </m:r>
                                        </m:e>
                                        <m:sub>
                                          <m:r>
                                            <a:rPr lang="en-US" altLang="ja-JP" dirty="0" smtClean="0">
                                              <a:latin typeface="Cambria Math" panose="02040503050406030204" pitchFamily="18" charset="0"/>
                                            </a:rPr>
                                            <m:t>0</m:t>
                                          </m:r>
                                        </m:sub>
                                        <m:sup>
                                          <m:r>
                                            <a:rPr lang="en-US" altLang="ja-JP" dirty="0" smtClean="0">
                                              <a:latin typeface="Cambria Math" panose="02040503050406030204" pitchFamily="18" charset="0"/>
                                            </a:rPr>
                                            <m:t>3</m:t>
                                          </m:r>
                                        </m:sup>
                                      </m:sSubSup>
                                    </m:den>
                                  </m:f>
                                </m:e>
                              </m:d>
                            </m:e>
                            <m:sup>
                              <m:f>
                                <m:fPr>
                                  <m:type m:val="lin"/>
                                  <m:ctrlPr>
                                    <a:rPr lang="en-US" altLang="ja-JP" i="1" dirty="0" smtClean="0">
                                      <a:latin typeface="Cambria Math" panose="02040503050406030204" pitchFamily="18" charset="0"/>
                                    </a:rPr>
                                  </m:ctrlPr>
                                </m:fPr>
                                <m:num>
                                  <m:r>
                                    <a:rPr lang="en-US" altLang="ja-JP" dirty="0" smtClean="0">
                                      <a:latin typeface="Cambria Math" panose="02040503050406030204" pitchFamily="18" charset="0"/>
                                    </a:rPr>
                                    <m:t>1</m:t>
                                  </m:r>
                                </m:num>
                                <m:den>
                                  <m:r>
                                    <a:rPr lang="en-US" altLang="ja-JP" dirty="0" smtClean="0">
                                      <a:latin typeface="Cambria Math" panose="02040503050406030204" pitchFamily="18" charset="0"/>
                                    </a:rPr>
                                    <m:t>2</m:t>
                                  </m:r>
                                </m:den>
                              </m:f>
                            </m:sup>
                          </m:sSup>
                          <m:func>
                            <m:funcPr>
                              <m:ctrlPr>
                                <a:rPr lang="en-US" altLang="ja-JP" i="1" dirty="0" smtClean="0">
                                  <a:latin typeface="Cambria Math" panose="02040503050406030204" pitchFamily="18" charset="0"/>
                                </a:rPr>
                              </m:ctrlPr>
                            </m:funcPr>
                            <m:fName>
                              <m:r>
                                <m:rPr>
                                  <m:sty m:val="p"/>
                                </m:rPr>
                                <a:rPr lang="en-US" altLang="ja-JP" dirty="0" smtClean="0">
                                  <a:latin typeface="Cambria Math" panose="02040503050406030204" pitchFamily="18" charset="0"/>
                                </a:rPr>
                                <m:t>exp</m:t>
                              </m:r>
                            </m:fName>
                            <m:e>
                              <m:d>
                                <m:dPr>
                                  <m:ctrlPr>
                                    <a:rPr lang="en-US" altLang="ja-JP" i="1" dirty="0" smtClean="0">
                                      <a:latin typeface="Cambria Math" panose="02040503050406030204" pitchFamily="18" charset="0"/>
                                    </a:rPr>
                                  </m:ctrlPr>
                                </m:dPr>
                                <m:e>
                                  <m:r>
                                    <a:rPr lang="en-US" altLang="ja-JP" dirty="0" smtClean="0">
                                      <a:latin typeface="Cambria Math" panose="02040503050406030204" pitchFamily="18" charset="0"/>
                                    </a:rPr>
                                    <m:t>−</m:t>
                                  </m:r>
                                  <m:f>
                                    <m:fPr>
                                      <m:type m:val="lin"/>
                                      <m:ctrlPr>
                                        <a:rPr lang="en-US" altLang="ja-JP" i="1" dirty="0" smtClean="0">
                                          <a:latin typeface="Cambria Math" panose="02040503050406030204" pitchFamily="18" charset="0"/>
                                        </a:rPr>
                                      </m:ctrlPr>
                                    </m:fPr>
                                    <m:num>
                                      <m:r>
                                        <a:rPr lang="en-US" altLang="ja-JP" dirty="0">
                                          <a:latin typeface="Cambria Math" panose="02040503050406030204" pitchFamily="18" charset="0"/>
                                        </a:rPr>
                                        <m:t>𝑟</m:t>
                                      </m:r>
                                    </m:num>
                                    <m:den>
                                      <m:sSub>
                                        <m:sSubPr>
                                          <m:ctrlPr>
                                            <a:rPr lang="en-US" altLang="ja-JP" i="1" dirty="0" smtClean="0">
                                              <a:latin typeface="Cambria Math" panose="02040503050406030204" pitchFamily="18" charset="0"/>
                                            </a:rPr>
                                          </m:ctrlPr>
                                        </m:sSubPr>
                                        <m:e>
                                          <m:r>
                                            <a:rPr lang="en-US" altLang="ja-JP" dirty="0" smtClean="0">
                                              <a:latin typeface="Cambria Math" panose="02040503050406030204" pitchFamily="18" charset="0"/>
                                            </a:rPr>
                                            <m:t>𝑎</m:t>
                                          </m:r>
                                        </m:e>
                                        <m:sub>
                                          <m:r>
                                            <a:rPr lang="en-US" altLang="ja-JP" dirty="0" smtClean="0">
                                              <a:latin typeface="Cambria Math" panose="02040503050406030204" pitchFamily="18" charset="0"/>
                                            </a:rPr>
                                            <m:t>0</m:t>
                                          </m:r>
                                        </m:sub>
                                      </m:sSub>
                                    </m:den>
                                  </m:f>
                                </m:e>
                              </m:d>
                            </m:e>
                          </m:func>
                          <m:r>
                            <a:rPr lang="en-US" altLang="ja-JP" dirty="0" smtClean="0">
                              <a:latin typeface="Cambria Math" panose="02040503050406030204" pitchFamily="18" charset="0"/>
                            </a:rPr>
                            <m:t> </m:t>
                          </m:r>
                          <m:r>
                            <a:rPr lang="en-US" altLang="ja-JP" b="0" i="1" dirty="0" smtClean="0">
                              <a:latin typeface="Cambria Math" panose="02040503050406030204" pitchFamily="18" charset="0"/>
                            </a:rPr>
                            <m:t>           </m:t>
                          </m:r>
                          <m:r>
                            <a:rPr lang="en-US" altLang="ja-JP" dirty="0" smtClean="0">
                              <a:latin typeface="Cambria Math" panose="02040503050406030204" pitchFamily="18" charset="0"/>
                            </a:rPr>
                            <m:t>#</m:t>
                          </m:r>
                          <m:d>
                            <m:dPr>
                              <m:ctrlPr>
                                <a:rPr lang="en-US" altLang="ja-JP" i="1" dirty="0" smtClean="0">
                                  <a:latin typeface="Cambria Math" panose="02040503050406030204" pitchFamily="18" charset="0"/>
                                </a:rPr>
                              </m:ctrlPr>
                            </m:dPr>
                            <m:e>
                              <m:r>
                                <a:rPr lang="en-US" altLang="ja-JP" dirty="0" smtClean="0">
                                  <a:latin typeface="Cambria Math" panose="02040503050406030204" pitchFamily="18" charset="0"/>
                                </a:rPr>
                                <m:t>2</m:t>
                              </m:r>
                            </m:e>
                          </m:d>
                        </m:e>
                        <m:e>
                          <m:sSubSup>
                            <m:sSubSupPr>
                              <m:ctrlPr>
                                <a:rPr lang="en-US" altLang="ja-JP" i="1" dirty="0" smtClean="0">
                                  <a:latin typeface="Cambria Math" panose="02040503050406030204" pitchFamily="18" charset="0"/>
                                </a:rPr>
                              </m:ctrlPr>
                            </m:sSubSupPr>
                            <m:e>
                              <m:r>
                                <a:rPr lang="en-US" altLang="ja-JP" dirty="0" smtClean="0">
                                  <a:latin typeface="Cambria Math" panose="02040503050406030204" pitchFamily="18" charset="0"/>
                                </a:rPr>
                                <m:t>𝜙</m:t>
                              </m:r>
                            </m:e>
                            <m:sub>
                              <m:r>
                                <a:rPr lang="en-US" altLang="ja-JP" dirty="0" smtClean="0">
                                  <a:latin typeface="Cambria Math" panose="02040503050406030204" pitchFamily="18" charset="0"/>
                                </a:rPr>
                                <m:t>1</m:t>
                              </m:r>
                              <m:r>
                                <m:rPr>
                                  <m:sty m:val="p"/>
                                </m:rPr>
                                <a:rPr lang="en-US" altLang="ja-JP" dirty="0" smtClean="0">
                                  <a:latin typeface="Cambria Math" panose="02040503050406030204" pitchFamily="18" charset="0"/>
                                </a:rPr>
                                <m:t>s</m:t>
                              </m:r>
                            </m:sub>
                            <m:sup>
                              <m:r>
                                <m:rPr>
                                  <m:sty m:val="p"/>
                                </m:rPr>
                                <a:rPr lang="en-US" altLang="ja-JP" dirty="0" smtClean="0">
                                  <a:latin typeface="Cambria Math" panose="02040503050406030204" pitchFamily="18" charset="0"/>
                                </a:rPr>
                                <m:t>GF</m:t>
                              </m:r>
                            </m:sup>
                          </m:sSubSup>
                          <m:d>
                            <m:dPr>
                              <m:ctrlPr>
                                <a:rPr lang="en-US" altLang="ja-JP" i="1" dirty="0" smtClean="0">
                                  <a:latin typeface="Cambria Math" panose="02040503050406030204" pitchFamily="18" charset="0"/>
                                </a:rPr>
                              </m:ctrlPr>
                            </m:dPr>
                            <m:e>
                              <m:r>
                                <a:rPr lang="en-US" altLang="ja-JP" dirty="0" smtClean="0">
                                  <a:latin typeface="Cambria Math" panose="02040503050406030204" pitchFamily="18" charset="0"/>
                                </a:rPr>
                                <m:t>𝛼</m:t>
                              </m:r>
                              <m:r>
                                <a:rPr lang="en-US" altLang="ja-JP" dirty="0" smtClean="0">
                                  <a:latin typeface="Cambria Math" panose="02040503050406030204" pitchFamily="18" charset="0"/>
                                </a:rPr>
                                <m:t>,</m:t>
                              </m:r>
                              <m:r>
                                <a:rPr lang="en-US" altLang="ja-JP" dirty="0" smtClean="0">
                                  <a:latin typeface="Cambria Math" panose="02040503050406030204" pitchFamily="18" charset="0"/>
                                </a:rPr>
                                <m:t>𝒓</m:t>
                              </m:r>
                            </m:e>
                          </m:d>
                          <m:r>
                            <a:rPr lang="en-US" altLang="ja-JP" dirty="0" smtClean="0">
                              <a:latin typeface="Cambria Math" panose="02040503050406030204" pitchFamily="18" charset="0"/>
                            </a:rPr>
                            <m:t>&amp;=</m:t>
                          </m:r>
                          <m:sSup>
                            <m:sSupPr>
                              <m:ctrlPr>
                                <a:rPr lang="en-US" altLang="ja-JP" i="1" dirty="0" smtClean="0">
                                  <a:latin typeface="Cambria Math" panose="02040503050406030204" pitchFamily="18" charset="0"/>
                                </a:rPr>
                              </m:ctrlPr>
                            </m:sSupPr>
                            <m:e>
                              <m:d>
                                <m:dPr>
                                  <m:ctrlPr>
                                    <a:rPr lang="en-US" altLang="ja-JP" i="1" dirty="0" smtClean="0">
                                      <a:latin typeface="Cambria Math" panose="02040503050406030204" pitchFamily="18" charset="0"/>
                                    </a:rPr>
                                  </m:ctrlPr>
                                </m:dPr>
                                <m:e>
                                  <m:f>
                                    <m:fPr>
                                      <m:ctrlPr>
                                        <a:rPr lang="en-US" altLang="ja-JP" i="1" dirty="0" smtClean="0">
                                          <a:latin typeface="Cambria Math" panose="02040503050406030204" pitchFamily="18" charset="0"/>
                                        </a:rPr>
                                      </m:ctrlPr>
                                    </m:fPr>
                                    <m:num>
                                      <m:r>
                                        <a:rPr lang="en-US" altLang="ja-JP" dirty="0" smtClean="0">
                                          <a:latin typeface="Cambria Math" panose="02040503050406030204" pitchFamily="18" charset="0"/>
                                        </a:rPr>
                                        <m:t>2</m:t>
                                      </m:r>
                                      <m:r>
                                        <a:rPr lang="en-US" altLang="ja-JP" dirty="0" smtClean="0">
                                          <a:latin typeface="Cambria Math" panose="02040503050406030204" pitchFamily="18" charset="0"/>
                                        </a:rPr>
                                        <m:t>𝛼</m:t>
                                      </m:r>
                                    </m:num>
                                    <m:den>
                                      <m:r>
                                        <a:rPr lang="en-US" altLang="ja-JP" dirty="0" smtClean="0">
                                          <a:latin typeface="Cambria Math" panose="02040503050406030204" pitchFamily="18" charset="0"/>
                                        </a:rPr>
                                        <m:t>𝜋</m:t>
                                      </m:r>
                                    </m:den>
                                  </m:f>
                                </m:e>
                              </m:d>
                            </m:e>
                            <m:sup>
                              <m:f>
                                <m:fPr>
                                  <m:type m:val="lin"/>
                                  <m:ctrlPr>
                                    <a:rPr lang="en-US" altLang="ja-JP" i="1" dirty="0" smtClean="0">
                                      <a:latin typeface="Cambria Math" panose="02040503050406030204" pitchFamily="18" charset="0"/>
                                    </a:rPr>
                                  </m:ctrlPr>
                                </m:fPr>
                                <m:num>
                                  <m:r>
                                    <a:rPr lang="en-US" altLang="ja-JP" dirty="0" smtClean="0">
                                      <a:latin typeface="Cambria Math" panose="02040503050406030204" pitchFamily="18" charset="0"/>
                                    </a:rPr>
                                    <m:t>3</m:t>
                                  </m:r>
                                </m:num>
                                <m:den>
                                  <m:r>
                                    <a:rPr lang="en-US" altLang="ja-JP" dirty="0" smtClean="0">
                                      <a:latin typeface="Cambria Math" panose="02040503050406030204" pitchFamily="18" charset="0"/>
                                    </a:rPr>
                                    <m:t>4</m:t>
                                  </m:r>
                                </m:den>
                              </m:f>
                            </m:sup>
                          </m:sSup>
                          <m:func>
                            <m:funcPr>
                              <m:ctrlPr>
                                <a:rPr lang="en-US" altLang="ja-JP" i="1" dirty="0" smtClean="0">
                                  <a:latin typeface="Cambria Math" panose="02040503050406030204" pitchFamily="18" charset="0"/>
                                </a:rPr>
                              </m:ctrlPr>
                            </m:funcPr>
                            <m:fName>
                              <m:r>
                                <m:rPr>
                                  <m:sty m:val="p"/>
                                </m:rPr>
                                <a:rPr lang="en-US" altLang="ja-JP" dirty="0" smtClean="0">
                                  <a:latin typeface="Cambria Math" panose="02040503050406030204" pitchFamily="18" charset="0"/>
                                </a:rPr>
                                <m:t>exp</m:t>
                              </m:r>
                            </m:fName>
                            <m:e>
                              <m:r>
                                <a:rPr lang="en-US" altLang="ja-JP" dirty="0" smtClean="0">
                                  <a:latin typeface="Cambria Math" panose="02040503050406030204" pitchFamily="18" charset="0"/>
                                </a:rPr>
                                <m:t>(−</m:t>
                              </m:r>
                              <m:r>
                                <a:rPr lang="en-US" altLang="ja-JP" dirty="0" smtClean="0">
                                  <a:latin typeface="Cambria Math" panose="02040503050406030204" pitchFamily="18" charset="0"/>
                                </a:rPr>
                                <m:t>𝛼</m:t>
                              </m:r>
                              <m:sSup>
                                <m:sSupPr>
                                  <m:ctrlPr>
                                    <a:rPr lang="en-US" altLang="ja-JP" i="1" dirty="0" smtClean="0">
                                      <a:latin typeface="Cambria Math" panose="02040503050406030204" pitchFamily="18" charset="0"/>
                                    </a:rPr>
                                  </m:ctrlPr>
                                </m:sSupPr>
                                <m:e>
                                  <m:r>
                                    <a:rPr lang="en-US" altLang="ja-JP" dirty="0" smtClean="0">
                                      <a:latin typeface="Cambria Math" panose="02040503050406030204" pitchFamily="18" charset="0"/>
                                    </a:rPr>
                                    <m:t>𝑟</m:t>
                                  </m:r>
                                </m:e>
                                <m:sup>
                                  <m:r>
                                    <a:rPr lang="en-US" altLang="ja-JP" dirty="0" smtClean="0">
                                      <a:latin typeface="Cambria Math" panose="02040503050406030204" pitchFamily="18" charset="0"/>
                                    </a:rPr>
                                    <m:t>2</m:t>
                                  </m:r>
                                </m:sup>
                              </m:sSup>
                              <m:r>
                                <a:rPr lang="en-US" altLang="ja-JP" dirty="0" smtClean="0">
                                  <a:latin typeface="Cambria Math" panose="02040503050406030204" pitchFamily="18" charset="0"/>
                                </a:rPr>
                                <m:t>)</m:t>
                              </m:r>
                            </m:e>
                          </m:func>
                          <m:r>
                            <a:rPr lang="en-US" altLang="ja-JP" dirty="0" smtClean="0">
                              <a:latin typeface="Cambria Math" panose="02040503050406030204" pitchFamily="18" charset="0"/>
                            </a:rPr>
                            <m:t>#</m:t>
                          </m:r>
                          <m:d>
                            <m:dPr>
                              <m:ctrlPr>
                                <a:rPr lang="en-US" altLang="ja-JP" i="1" dirty="0" smtClean="0">
                                  <a:latin typeface="Cambria Math" panose="02040503050406030204" pitchFamily="18" charset="0"/>
                                </a:rPr>
                              </m:ctrlPr>
                            </m:dPr>
                            <m:e>
                              <m:r>
                                <a:rPr lang="en-US" altLang="ja-JP" dirty="0" smtClean="0">
                                  <a:latin typeface="Cambria Math" panose="02040503050406030204" pitchFamily="18" charset="0"/>
                                </a:rPr>
                                <m:t>4</m:t>
                              </m:r>
                            </m:e>
                          </m:d>
                        </m:e>
                      </m:eqArr>
                    </m:oMath>
                  </m:oMathPara>
                </a14:m>
                <a:endParaRPr lang="en-US" altLang="ja-JP" dirty="0"/>
              </a:p>
            </p:txBody>
          </p:sp>
        </mc:Choice>
        <mc:Fallback xmlns="">
          <p:sp>
            <p:nvSpPr>
              <p:cNvPr id="20" name="コンテンツ プレースホルダー 6">
                <a:extLst>
                  <a:ext uri="{FF2B5EF4-FFF2-40B4-BE49-F238E27FC236}">
                    <a16:creationId xmlns:a16="http://schemas.microsoft.com/office/drawing/2014/main" id="{484EA6F8-6D11-464A-8C71-C26B6C9B5FF7}"/>
                  </a:ext>
                </a:extLst>
              </p:cNvPr>
              <p:cNvSpPr>
                <a:spLocks noGrp="1" noRot="1" noChangeAspect="1" noMove="1" noResize="1" noEditPoints="1" noAdjustHandles="1" noChangeArrowheads="1" noChangeShapeType="1" noTextEdit="1"/>
              </p:cNvSpPr>
              <p:nvPr>
                <p:ph idx="1"/>
              </p:nvPr>
            </p:nvSpPr>
            <p:spPr>
              <a:xfrm>
                <a:off x="468313" y="842963"/>
                <a:ext cx="4103687" cy="2360440"/>
              </a:xfrm>
              <a:blipFill>
                <a:blip r:embed="rId5"/>
                <a:stretch>
                  <a:fillRect/>
                </a:stretch>
              </a:blipFill>
            </p:spPr>
            <p:txBody>
              <a:bodyPr/>
              <a:lstStyle/>
              <a:p>
                <a:r>
                  <a:rPr lang="ja-JP" altLang="en-US">
                    <a:noFill/>
                  </a:rPr>
                  <a:t> </a:t>
                </a:r>
              </a:p>
            </p:txBody>
          </p:sp>
        </mc:Fallback>
      </mc:AlternateContent>
      <p:sp>
        <p:nvSpPr>
          <p:cNvPr id="10" name="テキスト プレースホルダー 9">
            <a:extLst>
              <a:ext uri="{FF2B5EF4-FFF2-40B4-BE49-F238E27FC236}">
                <a16:creationId xmlns:a16="http://schemas.microsoft.com/office/drawing/2014/main" id="{8B85C297-7830-4DEF-94F9-38A0986ADFFE}"/>
              </a:ext>
            </a:extLst>
          </p:cNvPr>
          <p:cNvSpPr>
            <a:spLocks noGrp="1"/>
          </p:cNvSpPr>
          <p:nvPr>
            <p:ph type="body" sz="quarter" idx="13"/>
          </p:nvPr>
        </p:nvSpPr>
        <p:spPr/>
        <p:txBody>
          <a:bodyPr/>
          <a:lstStyle/>
          <a:p>
            <a:r>
              <a:rPr lang="en-US" altLang="ja-JP" dirty="0"/>
              <a:t>Pérez-Torres, J. F. (2019). Dilemma of the “Best Wavefunction”: Comparing Results of the </a:t>
            </a:r>
            <a:r>
              <a:rPr lang="en-US" altLang="ja-JP" dirty="0" err="1"/>
              <a:t>STO</a:t>
            </a:r>
            <a:r>
              <a:rPr lang="en-US" altLang="ja-JP" dirty="0"/>
              <a:t>-NG Procedure versus the Linear Variational Method. Journal of Chemical Education, 96(4), 704-707.</a:t>
            </a:r>
            <a:r>
              <a:rPr lang="ja-JP" altLang="en-US" dirty="0"/>
              <a:t> </a:t>
            </a:r>
            <a:r>
              <a:rPr lang="en-US" altLang="ja-JP" dirty="0">
                <a:hlinkClick r:id="rId6"/>
              </a:rPr>
              <a:t>https://doi.org/10.1021/acs.jchemed.8b00959</a:t>
            </a:r>
            <a:endParaRPr lang="ja-JP" altLang="en-US" dirty="0"/>
          </a:p>
        </p:txBody>
      </p:sp>
      <p:sp>
        <p:nvSpPr>
          <p:cNvPr id="19" name="コンテンツ プレースホルダー 18">
            <a:extLst>
              <a:ext uri="{FF2B5EF4-FFF2-40B4-BE49-F238E27FC236}">
                <a16:creationId xmlns:a16="http://schemas.microsoft.com/office/drawing/2014/main" id="{20E81758-5DD4-487F-814E-D24A67576649}"/>
              </a:ext>
            </a:extLst>
          </p:cNvPr>
          <p:cNvSpPr>
            <a:spLocks noGrp="1"/>
          </p:cNvSpPr>
          <p:nvPr>
            <p:ph idx="14"/>
          </p:nvPr>
        </p:nvSpPr>
        <p:spPr>
          <a:xfrm>
            <a:off x="4572000" y="843750"/>
            <a:ext cx="4104000" cy="3644703"/>
          </a:xfrm>
        </p:spPr>
        <p:txBody>
          <a:bodyPr/>
          <a:lstStyle/>
          <a:p>
            <a:pPr>
              <a:lnSpc>
                <a:spcPct val="100000"/>
              </a:lnSpc>
            </a:pPr>
            <a:r>
              <a:rPr lang="ja-JP" altLang="en-US" sz="1400" b="1" dirty="0">
                <a:solidFill>
                  <a:schemeClr val="tx2"/>
                </a:solidFill>
              </a:rPr>
              <a:t>期待値の正確さは保証されるか？</a:t>
            </a:r>
            <a:endParaRPr lang="en-US" altLang="ja-JP" sz="1400" dirty="0"/>
          </a:p>
          <a:p>
            <a:pPr>
              <a:spcAft>
                <a:spcPts val="1200"/>
              </a:spcAft>
            </a:pPr>
            <a:r>
              <a:rPr lang="ja-JP" altLang="en-US" dirty="0"/>
              <a:t>エネルギーの低い試行波動関数が他の期待値でも</a:t>
            </a:r>
            <a:br>
              <a:rPr lang="en-US" altLang="ja-JP" dirty="0"/>
            </a:br>
            <a:r>
              <a:rPr lang="ja-JP" altLang="en-US" dirty="0"/>
              <a:t>正確な値を与えるとは限らない</a:t>
            </a:r>
            <a:r>
              <a:rPr lang="en-US" altLang="ja-JP" dirty="0"/>
              <a:t>.</a:t>
            </a:r>
          </a:p>
          <a:p>
            <a:pPr>
              <a:spcAft>
                <a:spcPts val="1200"/>
              </a:spcAft>
            </a:pPr>
            <a:endParaRPr lang="en-US" altLang="ja-JP" dirty="0"/>
          </a:p>
          <a:p>
            <a:pPr>
              <a:spcAft>
                <a:spcPts val="1200"/>
              </a:spcAft>
            </a:pPr>
            <a:endParaRPr lang="en-US" altLang="ja-JP" dirty="0"/>
          </a:p>
          <a:p>
            <a:pPr>
              <a:spcAft>
                <a:spcPts val="1200"/>
              </a:spcAft>
            </a:pPr>
            <a:endParaRPr lang="en-US" altLang="ja-JP" dirty="0"/>
          </a:p>
          <a:p>
            <a:pPr>
              <a:spcAft>
                <a:spcPts val="1200"/>
              </a:spcAft>
            </a:pPr>
            <a:br>
              <a:rPr lang="en-US" altLang="ja-JP" dirty="0"/>
            </a:br>
            <a:br>
              <a:rPr lang="en-US" altLang="ja-JP" dirty="0"/>
            </a:br>
            <a:br>
              <a:rPr lang="en-US" altLang="ja-JP" dirty="0"/>
            </a:br>
            <a:br>
              <a:rPr lang="en-US" altLang="ja-JP" dirty="0"/>
            </a:br>
            <a:r>
              <a:rPr lang="ja-JP" altLang="en-US" dirty="0"/>
              <a:t>➡ 同じ基底関数の数では</a:t>
            </a:r>
            <a:r>
              <a:rPr lang="en-US" altLang="ja-JP" dirty="0"/>
              <a:t>, </a:t>
            </a:r>
            <a:r>
              <a:rPr lang="ja-JP" altLang="en-US" dirty="0"/>
              <a:t>必ずしもベストな結果で</a:t>
            </a:r>
            <a:br>
              <a:rPr lang="en-US" altLang="ja-JP" dirty="0"/>
            </a:br>
            <a:r>
              <a:rPr lang="ja-JP" altLang="en-US" dirty="0"/>
              <a:t>　 はない</a:t>
            </a:r>
            <a:r>
              <a:rPr lang="en-US" altLang="ja-JP" dirty="0"/>
              <a:t>. </a:t>
            </a:r>
          </a:p>
        </p:txBody>
      </p:sp>
      <p:sp>
        <p:nvSpPr>
          <p:cNvPr id="6" name="スライド番号プレースホルダー 5">
            <a:extLst>
              <a:ext uri="{FF2B5EF4-FFF2-40B4-BE49-F238E27FC236}">
                <a16:creationId xmlns:a16="http://schemas.microsoft.com/office/drawing/2014/main" id="{4A249408-BD6D-4375-881E-17EC224F9E93}"/>
              </a:ext>
            </a:extLst>
          </p:cNvPr>
          <p:cNvSpPr>
            <a:spLocks noGrp="1"/>
          </p:cNvSpPr>
          <p:nvPr>
            <p:ph type="sldNum" sz="quarter" idx="15"/>
          </p:nvPr>
        </p:nvSpPr>
        <p:spPr/>
        <p:txBody>
          <a:bodyPr/>
          <a:lstStyle/>
          <a:p>
            <a:fld id="{44CC7441-4F6D-4D99-AEAC-28C0433C7008}" type="slidenum">
              <a:rPr kumimoji="1" lang="ja-JP" altLang="en-US" smtClean="0"/>
              <a:pPr/>
              <a:t>124</a:t>
            </a:fld>
            <a:endParaRPr kumimoji="1" lang="ja-JP" altLang="en-US" dirty="0"/>
          </a:p>
        </p:txBody>
      </p:sp>
      <mc:AlternateContent xmlns:mc="http://schemas.openxmlformats.org/markup-compatibility/2006" xmlns:a14="http://schemas.microsoft.com/office/drawing/2010/main">
        <mc:Choice Requires="a14">
          <p:graphicFrame>
            <p:nvGraphicFramePr>
              <p:cNvPr id="11" name="表 3">
                <a:extLst>
                  <a:ext uri="{FF2B5EF4-FFF2-40B4-BE49-F238E27FC236}">
                    <a16:creationId xmlns:a16="http://schemas.microsoft.com/office/drawing/2014/main" id="{1EA26776-8E0D-42F0-984E-89B1711AE3C4}"/>
                  </a:ext>
                </a:extLst>
              </p:cNvPr>
              <p:cNvGraphicFramePr>
                <a:graphicFrameLocks noGrp="1"/>
              </p:cNvGraphicFramePr>
              <p:nvPr>
                <p:extLst>
                  <p:ext uri="{D42A27DB-BD31-4B8C-83A1-F6EECF244321}">
                    <p14:modId xmlns:p14="http://schemas.microsoft.com/office/powerpoint/2010/main" val="4236260658"/>
                  </p:ext>
                </p:extLst>
              </p:nvPr>
            </p:nvGraphicFramePr>
            <p:xfrm>
              <a:off x="468313" y="3142056"/>
              <a:ext cx="3960000" cy="1440000"/>
            </p:xfrm>
            <a:graphic>
              <a:graphicData uri="http://schemas.openxmlformats.org/drawingml/2006/table">
                <a:tbl>
                  <a:tblPr>
                    <a:tableStyleId>{5C22544A-7EE6-4342-B048-85BDC9FD1C3A}</a:tableStyleId>
                  </a:tblPr>
                  <a:tblGrid>
                    <a:gridCol w="1224000">
                      <a:extLst>
                        <a:ext uri="{9D8B030D-6E8A-4147-A177-3AD203B41FA5}">
                          <a16:colId xmlns:a16="http://schemas.microsoft.com/office/drawing/2014/main" val="1025001382"/>
                        </a:ext>
                      </a:extLst>
                    </a:gridCol>
                    <a:gridCol w="1368000">
                      <a:extLst>
                        <a:ext uri="{9D8B030D-6E8A-4147-A177-3AD203B41FA5}">
                          <a16:colId xmlns:a16="http://schemas.microsoft.com/office/drawing/2014/main" val="21486171"/>
                        </a:ext>
                      </a:extLst>
                    </a:gridCol>
                    <a:gridCol w="1368000">
                      <a:extLst>
                        <a:ext uri="{9D8B030D-6E8A-4147-A177-3AD203B41FA5}">
                          <a16:colId xmlns:a16="http://schemas.microsoft.com/office/drawing/2014/main" val="617592065"/>
                        </a:ext>
                      </a:extLst>
                    </a:gridCol>
                  </a:tblGrid>
                  <a:tr h="360000">
                    <a:tc>
                      <a:txBody>
                        <a:bodyPr/>
                        <a:lstStyle/>
                        <a:p>
                          <a:pPr algn="ctr" fontAlgn="ctr"/>
                          <a14:m>
                            <m:oMathPara xmlns:m="http://schemas.openxmlformats.org/officeDocument/2006/math">
                              <m:oMathParaPr>
                                <m:jc m:val="centerGroup"/>
                              </m:oMathParaPr>
                              <m:oMath xmlns:m="http://schemas.openxmlformats.org/officeDocument/2006/math">
                                <m:r>
                                  <a:rPr lang="en-US" sz="1400" b="0" i="1" u="none" strike="noStrike" dirty="0" smtClean="0">
                                    <a:solidFill>
                                      <a:schemeClr val="bg1"/>
                                    </a:solidFill>
                                    <a:effectLst/>
                                    <a:latin typeface="Cambria Math" panose="02040503050406030204" pitchFamily="18" charset="0"/>
                                    <a:ea typeface="游ゴシック" panose="020B0400000000000000" pitchFamily="50" charset="-128"/>
                                  </a:rPr>
                                  <m:t>𝛼</m:t>
                                </m:r>
                              </m:oMath>
                            </m:oMathPara>
                          </a14:m>
                          <a:endParaRPr lang="en-US" sz="1400" b="0" i="1"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14:m>
                            <m:oMathPara xmlns:m="http://schemas.openxmlformats.org/officeDocument/2006/math">
                              <m:oMathParaPr>
                                <m:jc m:val="centerGroup"/>
                              </m:oMathParaPr>
                              <m:oMath xmlns:m="http://schemas.openxmlformats.org/officeDocument/2006/math">
                                <m:d>
                                  <m:dPr>
                                    <m:begChr m:val="⟨"/>
                                    <m:endChr m:val="⟩"/>
                                    <m:ctrlPr>
                                      <a:rPr lang="en-US" altLang="ja-JP" sz="1400" b="0" i="1" u="none" strike="noStrike" dirty="0" smtClean="0">
                                        <a:solidFill>
                                          <a:schemeClr val="bg1"/>
                                        </a:solidFill>
                                        <a:effectLst/>
                                        <a:latin typeface="Cambria Math" panose="02040503050406030204" pitchFamily="18" charset="0"/>
                                        <a:ea typeface="游ゴシック" panose="020B0400000000000000" pitchFamily="50" charset="-128"/>
                                      </a:rPr>
                                    </m:ctrlPr>
                                  </m:dPr>
                                  <m:e>
                                    <m:sSubSup>
                                      <m:sSubSupPr>
                                        <m:ctrlPr>
                                          <a:rPr lang="en-US" altLang="ja-JP" sz="1400" i="1" dirty="0" smtClean="0">
                                            <a:solidFill>
                                              <a:schemeClr val="bg1"/>
                                            </a:solidFill>
                                            <a:latin typeface="Cambria Math" panose="02040503050406030204" pitchFamily="18" charset="0"/>
                                          </a:rPr>
                                        </m:ctrlPr>
                                      </m:sSubSupPr>
                                      <m:e>
                                        <m:r>
                                          <a:rPr lang="en-US" altLang="ja-JP" sz="1400" dirty="0" smtClean="0">
                                            <a:solidFill>
                                              <a:schemeClr val="bg1"/>
                                            </a:solidFill>
                                            <a:latin typeface="Cambria Math" panose="02040503050406030204" pitchFamily="18" charset="0"/>
                                          </a:rPr>
                                          <m:t>𝜙</m:t>
                                        </m:r>
                                      </m:e>
                                      <m:sub>
                                        <m:r>
                                          <a:rPr lang="en-US" altLang="ja-JP" sz="1400" dirty="0" smtClean="0">
                                            <a:solidFill>
                                              <a:schemeClr val="bg1"/>
                                            </a:solidFill>
                                            <a:latin typeface="Cambria Math" panose="02040503050406030204" pitchFamily="18" charset="0"/>
                                          </a:rPr>
                                          <m:t>1</m:t>
                                        </m:r>
                                        <m:r>
                                          <m:rPr>
                                            <m:sty m:val="p"/>
                                          </m:rPr>
                                          <a:rPr lang="en-US" altLang="ja-JP" sz="1400" dirty="0" smtClean="0">
                                            <a:solidFill>
                                              <a:schemeClr val="bg1"/>
                                            </a:solidFill>
                                            <a:latin typeface="Cambria Math" panose="02040503050406030204" pitchFamily="18" charset="0"/>
                                          </a:rPr>
                                          <m:t>s</m:t>
                                        </m:r>
                                      </m:sub>
                                      <m:sup>
                                        <m:r>
                                          <m:rPr>
                                            <m:sty m:val="p"/>
                                          </m:rPr>
                                          <a:rPr lang="en-US" altLang="ja-JP" sz="1400" dirty="0" smtClean="0">
                                            <a:solidFill>
                                              <a:schemeClr val="bg1"/>
                                            </a:solidFill>
                                            <a:latin typeface="Cambria Math" panose="02040503050406030204" pitchFamily="18" charset="0"/>
                                          </a:rPr>
                                          <m:t>GF</m:t>
                                        </m:r>
                                      </m:sup>
                                    </m:sSubSup>
                                  </m:e>
                                  <m:e>
                                    <m:acc>
                                      <m:accPr>
                                        <m:chr m:val="̂"/>
                                        <m:ctrlPr>
                                          <a:rPr lang="en-US" altLang="ja-JP" sz="1400" b="0" i="1" u="none" strike="noStrike" dirty="0" smtClean="0">
                                            <a:solidFill>
                                              <a:schemeClr val="bg1"/>
                                            </a:solidFill>
                                            <a:effectLst/>
                                            <a:latin typeface="Cambria Math" panose="02040503050406030204" pitchFamily="18" charset="0"/>
                                            <a:ea typeface="游ゴシック" panose="020B0400000000000000" pitchFamily="50" charset="-128"/>
                                          </a:rPr>
                                        </m:ctrlPr>
                                      </m:accPr>
                                      <m:e>
                                        <m:r>
                                          <a:rPr lang="en-US" altLang="ja-JP" sz="1400" b="0" i="1" u="none" strike="noStrike" dirty="0" smtClean="0">
                                            <a:solidFill>
                                              <a:schemeClr val="bg1"/>
                                            </a:solidFill>
                                            <a:effectLst/>
                                            <a:latin typeface="Cambria Math" panose="02040503050406030204" pitchFamily="18" charset="0"/>
                                            <a:ea typeface="游ゴシック" panose="020B0400000000000000" pitchFamily="50" charset="-128"/>
                                          </a:rPr>
                                          <m:t>𝐻</m:t>
                                        </m:r>
                                      </m:e>
                                    </m:acc>
                                  </m:e>
                                  <m:e>
                                    <m:sSubSup>
                                      <m:sSubSupPr>
                                        <m:ctrlPr>
                                          <a:rPr lang="en-US" altLang="ja-JP" sz="1400" i="1" dirty="0" smtClean="0">
                                            <a:solidFill>
                                              <a:schemeClr val="bg1"/>
                                            </a:solidFill>
                                            <a:latin typeface="Cambria Math" panose="02040503050406030204" pitchFamily="18" charset="0"/>
                                          </a:rPr>
                                        </m:ctrlPr>
                                      </m:sSubSupPr>
                                      <m:e>
                                        <m:r>
                                          <a:rPr lang="en-US" altLang="ja-JP" sz="1400" dirty="0" smtClean="0">
                                            <a:solidFill>
                                              <a:schemeClr val="bg1"/>
                                            </a:solidFill>
                                            <a:latin typeface="Cambria Math" panose="02040503050406030204" pitchFamily="18" charset="0"/>
                                          </a:rPr>
                                          <m:t>𝜙</m:t>
                                        </m:r>
                                      </m:e>
                                      <m:sub>
                                        <m:r>
                                          <a:rPr lang="en-US" altLang="ja-JP" sz="1400" dirty="0" smtClean="0">
                                            <a:solidFill>
                                              <a:schemeClr val="bg1"/>
                                            </a:solidFill>
                                            <a:latin typeface="Cambria Math" panose="02040503050406030204" pitchFamily="18" charset="0"/>
                                          </a:rPr>
                                          <m:t>1</m:t>
                                        </m:r>
                                        <m:r>
                                          <m:rPr>
                                            <m:sty m:val="p"/>
                                          </m:rPr>
                                          <a:rPr lang="en-US" altLang="ja-JP" sz="1400" dirty="0" smtClean="0">
                                            <a:solidFill>
                                              <a:schemeClr val="bg1"/>
                                            </a:solidFill>
                                            <a:latin typeface="Cambria Math" panose="02040503050406030204" pitchFamily="18" charset="0"/>
                                          </a:rPr>
                                          <m:t>s</m:t>
                                        </m:r>
                                      </m:sub>
                                      <m:sup>
                                        <m:r>
                                          <m:rPr>
                                            <m:sty m:val="p"/>
                                          </m:rPr>
                                          <a:rPr lang="en-US" altLang="ja-JP" sz="1400" dirty="0" smtClean="0">
                                            <a:solidFill>
                                              <a:schemeClr val="bg1"/>
                                            </a:solidFill>
                                            <a:latin typeface="Cambria Math" panose="02040503050406030204" pitchFamily="18" charset="0"/>
                                          </a:rPr>
                                          <m:t>GF</m:t>
                                        </m:r>
                                      </m:sup>
                                    </m:sSubSup>
                                  </m:e>
                                </m:d>
                              </m:oMath>
                            </m:oMathPara>
                          </a14:m>
                          <a:endParaRPr lang="en-US" sz="140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d>
                                  <m:dPr>
                                    <m:begChr m:val="⟨"/>
                                    <m:endChr m:val="⟩"/>
                                    <m:ctrlPr>
                                      <a:rPr lang="en-US" altLang="ja-JP" sz="1400" b="0" i="1" u="none" strike="noStrike" smtClean="0">
                                        <a:solidFill>
                                          <a:schemeClr val="bg1"/>
                                        </a:solidFill>
                                        <a:effectLst/>
                                        <a:latin typeface="Cambria Math" panose="02040503050406030204" pitchFamily="18" charset="0"/>
                                        <a:ea typeface="游ゴシック" panose="020B0400000000000000" pitchFamily="50" charset="-128"/>
                                      </a:rPr>
                                    </m:ctrlPr>
                                  </m:dPr>
                                  <m:e>
                                    <m:sSub>
                                      <m:sSubPr>
                                        <m:ctrlPr>
                                          <a:rPr lang="en-US" altLang="ja-JP" sz="1400" i="1" dirty="0" smtClean="0">
                                            <a:solidFill>
                                              <a:schemeClr val="bg1"/>
                                            </a:solidFill>
                                            <a:latin typeface="Cambria Math" panose="02040503050406030204" pitchFamily="18" charset="0"/>
                                          </a:rPr>
                                        </m:ctrlPr>
                                      </m:sSubPr>
                                      <m:e>
                                        <m:r>
                                          <a:rPr lang="en-US" altLang="ja-JP" sz="1400" dirty="0" smtClean="0">
                                            <a:solidFill>
                                              <a:schemeClr val="bg1"/>
                                            </a:solidFill>
                                            <a:latin typeface="Cambria Math" panose="02040503050406030204" pitchFamily="18" charset="0"/>
                                          </a:rPr>
                                          <m:t>𝜓</m:t>
                                        </m:r>
                                      </m:e>
                                      <m:sub>
                                        <m:r>
                                          <a:rPr lang="en-US" altLang="ja-JP" sz="1400" dirty="0" smtClean="0">
                                            <a:solidFill>
                                              <a:schemeClr val="bg1"/>
                                            </a:solidFill>
                                            <a:latin typeface="Cambria Math" panose="02040503050406030204" pitchFamily="18" charset="0"/>
                                          </a:rPr>
                                          <m:t>1</m:t>
                                        </m:r>
                                        <m:r>
                                          <m:rPr>
                                            <m:sty m:val="p"/>
                                          </m:rPr>
                                          <a:rPr lang="en-US" altLang="ja-JP" sz="1400" dirty="0" smtClean="0">
                                            <a:solidFill>
                                              <a:schemeClr val="bg1"/>
                                            </a:solidFill>
                                            <a:latin typeface="Cambria Math" panose="02040503050406030204" pitchFamily="18" charset="0"/>
                                          </a:rPr>
                                          <m:t>s</m:t>
                                        </m:r>
                                      </m:sub>
                                    </m:sSub>
                                  </m:e>
                                  <m:e>
                                    <m:sSubSup>
                                      <m:sSubSupPr>
                                        <m:ctrlPr>
                                          <a:rPr lang="en-US" altLang="ja-JP" sz="1400" i="1" dirty="0" smtClean="0">
                                            <a:solidFill>
                                              <a:schemeClr val="bg1"/>
                                            </a:solidFill>
                                            <a:latin typeface="Cambria Math" panose="02040503050406030204" pitchFamily="18" charset="0"/>
                                          </a:rPr>
                                        </m:ctrlPr>
                                      </m:sSubSupPr>
                                      <m:e>
                                        <m:r>
                                          <a:rPr lang="en-US" altLang="ja-JP" sz="1400" dirty="0" smtClean="0">
                                            <a:solidFill>
                                              <a:schemeClr val="bg1"/>
                                            </a:solidFill>
                                            <a:latin typeface="Cambria Math" panose="02040503050406030204" pitchFamily="18" charset="0"/>
                                          </a:rPr>
                                          <m:t>𝜙</m:t>
                                        </m:r>
                                      </m:e>
                                      <m:sub>
                                        <m:r>
                                          <a:rPr lang="en-US" altLang="ja-JP" sz="1400" dirty="0" smtClean="0">
                                            <a:solidFill>
                                              <a:schemeClr val="bg1"/>
                                            </a:solidFill>
                                            <a:latin typeface="Cambria Math" panose="02040503050406030204" pitchFamily="18" charset="0"/>
                                          </a:rPr>
                                          <m:t>1</m:t>
                                        </m:r>
                                        <m:r>
                                          <m:rPr>
                                            <m:sty m:val="p"/>
                                          </m:rPr>
                                          <a:rPr lang="en-US" altLang="ja-JP" sz="1400" dirty="0" smtClean="0">
                                            <a:solidFill>
                                              <a:schemeClr val="bg1"/>
                                            </a:solidFill>
                                            <a:latin typeface="Cambria Math" panose="02040503050406030204" pitchFamily="18" charset="0"/>
                                          </a:rPr>
                                          <m:t>s</m:t>
                                        </m:r>
                                      </m:sub>
                                      <m:sup>
                                        <m:r>
                                          <m:rPr>
                                            <m:sty m:val="p"/>
                                          </m:rPr>
                                          <a:rPr lang="en-US" altLang="ja-JP" sz="1400" dirty="0" smtClean="0">
                                            <a:solidFill>
                                              <a:schemeClr val="bg1"/>
                                            </a:solidFill>
                                            <a:latin typeface="Cambria Math" panose="02040503050406030204" pitchFamily="18" charset="0"/>
                                          </a:rPr>
                                          <m:t>GF</m:t>
                                        </m:r>
                                      </m:sup>
                                    </m:sSubSup>
                                  </m:e>
                                </m:d>
                              </m:oMath>
                            </m:oMathPara>
                          </a14:m>
                          <a:endParaRPr lang="en-US" altLang="ja-JP" sz="140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714246905"/>
                      </a:ext>
                    </a:extLst>
                  </a:tr>
                  <a:tr h="360000">
                    <a:tc>
                      <a:txBody>
                        <a:bodyPr/>
                        <a:lstStyle/>
                        <a:p>
                          <a:pPr algn="ctr" fontAlgn="ctr"/>
                          <a:r>
                            <a:rPr lang="en-US" altLang="ja-JP" sz="1050" b="0" i="0" u="none" strike="noStrike" dirty="0">
                              <a:solidFill>
                                <a:srgbClr val="000000"/>
                              </a:solidFill>
                              <a:effectLst/>
                              <a:latin typeface="游ゴシック" panose="020B0400000000000000" pitchFamily="50" charset="-128"/>
                              <a:ea typeface="游ゴシック" panose="020B0400000000000000" pitchFamily="50" charset="-128"/>
                            </a:rPr>
                            <a:t>0.270949809</a:t>
                          </a:r>
                        </a:p>
                        <a:p>
                          <a:pPr algn="ctr" fontAlgn="ct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重なりを最大化した</a:t>
                          </a:r>
                          <a14:m>
                            <m:oMath xmlns:m="http://schemas.openxmlformats.org/officeDocument/2006/math">
                              <m:r>
                                <a:rPr lang="en-US" altLang="ja-JP" sz="700" b="0" i="1" u="none" strike="noStrike" smtClean="0">
                                  <a:solidFill>
                                    <a:srgbClr val="000000"/>
                                  </a:solidFill>
                                  <a:effectLst/>
                                  <a:latin typeface="Cambria Math" panose="02040503050406030204" pitchFamily="18" charset="0"/>
                                  <a:ea typeface="游ゴシック" panose="020B0400000000000000" pitchFamily="50" charset="-128"/>
                                </a:rPr>
                                <m:t>𝛼</m:t>
                              </m:r>
                            </m:oMath>
                          </a14:m>
                          <a:endPar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ctr"/>
                          <a:r>
                            <a:rPr lang="en-US" altLang="ja-JP" sz="1050" b="0" i="0" u="none" strike="noStrike" dirty="0">
                              <a:solidFill>
                                <a:schemeClr val="accent4"/>
                              </a:solidFill>
                              <a:effectLst/>
                              <a:latin typeface="游ゴシック" panose="020B0400000000000000" pitchFamily="50" charset="-128"/>
                              <a:ea typeface="游ゴシック" panose="020B0400000000000000" pitchFamily="50" charset="-128"/>
                            </a:rPr>
                            <a:t>×</a:t>
                          </a:r>
                          <a:r>
                            <a:rPr lang="ja-JP" altLang="en-US" sz="1050" b="0"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0" i="0" u="none" strike="noStrike" dirty="0">
                              <a:solidFill>
                                <a:srgbClr val="000000"/>
                              </a:solidFill>
                              <a:effectLst/>
                              <a:latin typeface="游ゴシック" panose="020B0400000000000000" pitchFamily="50" charset="-128"/>
                              <a:ea typeface="游ゴシック" panose="020B0400000000000000" pitchFamily="50" charset="-128"/>
                            </a:rPr>
                            <a:t>0.424218425</a:t>
                          </a:r>
                        </a:p>
                      </a:txBody>
                      <a:tcPr marL="6350" marR="6350" marT="6350" marB="0"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ctr"/>
                          <a:r>
                            <a:rPr lang="ja-JP" altLang="en-US" sz="1050" b="0" i="0" u="none" strike="noStrike" dirty="0">
                              <a:solidFill>
                                <a:schemeClr val="accent1"/>
                              </a:solidFill>
                              <a:effectLst/>
                              <a:latin typeface="游ゴシック" panose="020B0400000000000000" pitchFamily="50" charset="-128"/>
                              <a:ea typeface="游ゴシック" panose="020B0400000000000000" pitchFamily="50" charset="-128"/>
                            </a:rPr>
                            <a:t>◯</a:t>
                          </a:r>
                          <a:r>
                            <a:rPr lang="en-US" altLang="ja-JP" sz="1050" b="0" i="0" u="none" strike="noStrike" dirty="0">
                              <a:solidFill>
                                <a:srgbClr val="000000"/>
                              </a:solidFill>
                              <a:effectLst/>
                              <a:latin typeface="游ゴシック" panose="020B0400000000000000" pitchFamily="50" charset="-128"/>
                              <a:ea typeface="游ゴシック" panose="020B0400000000000000" pitchFamily="50" charset="-128"/>
                            </a:rPr>
                            <a:t> 0.978404392</a:t>
                          </a:r>
                        </a:p>
                      </a:txBody>
                      <a:tcPr marL="6350" marR="6350" marT="635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922537897"/>
                      </a:ext>
                    </a:extLst>
                  </a:tr>
                  <a:tr h="360000">
                    <a:tc>
                      <a:txBody>
                        <a:bodyPr/>
                        <a:lstStyle/>
                        <a:p>
                          <a:pPr algn="ctr" fontAlgn="ctr"/>
                          <a:r>
                            <a:rPr lang="en-US" altLang="ja-JP" sz="1050" b="0" i="0" u="none" strike="noStrike" dirty="0">
                              <a:solidFill>
                                <a:srgbClr val="000000"/>
                              </a:solidFill>
                              <a:effectLst/>
                              <a:latin typeface="游ゴシック" panose="020B0400000000000000" pitchFamily="50" charset="-128"/>
                              <a:ea typeface="游ゴシック" panose="020B0400000000000000" pitchFamily="50" charset="-128"/>
                            </a:rPr>
                            <a:t>0.282942121</a:t>
                          </a:r>
                        </a:p>
                        <a:p>
                          <a:pPr algn="ctr" fontAlgn="ct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エネルギーを最小化した</a:t>
                          </a:r>
                          <a14:m>
                            <m:oMath xmlns:m="http://schemas.openxmlformats.org/officeDocument/2006/math">
                              <m:r>
                                <a:rPr lang="en-US" altLang="ja-JP" sz="700" b="0" i="1" u="none" strike="noStrike" smtClean="0">
                                  <a:solidFill>
                                    <a:srgbClr val="000000"/>
                                  </a:solidFill>
                                  <a:effectLst/>
                                  <a:latin typeface="Cambria Math" panose="02040503050406030204" pitchFamily="18" charset="0"/>
                                  <a:ea typeface="游ゴシック" panose="020B0400000000000000" pitchFamily="50" charset="-128"/>
                                </a:rPr>
                                <m:t>𝛼</m:t>
                              </m:r>
                            </m:oMath>
                          </a14:m>
                          <a:endPar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no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ja-JP" altLang="en-US" sz="1050" b="0" i="0" u="none" strike="noStrike" dirty="0">
                              <a:solidFill>
                                <a:schemeClr val="accent1"/>
                              </a:solidFill>
                              <a:effectLst/>
                              <a:latin typeface="游ゴシック" panose="020B0400000000000000" pitchFamily="50" charset="-128"/>
                              <a:ea typeface="游ゴシック" panose="020B0400000000000000" pitchFamily="50" charset="-128"/>
                            </a:rPr>
                            <a:t>◯</a:t>
                          </a:r>
                          <a:r>
                            <a:rPr lang="ja-JP" altLang="en-US" sz="1050" b="0"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0" i="0" u="none" strike="noStrike" dirty="0">
                              <a:solidFill>
                                <a:srgbClr val="000000"/>
                              </a:solidFill>
                              <a:effectLst/>
                              <a:latin typeface="游ゴシック" panose="020B0400000000000000" pitchFamily="50" charset="-128"/>
                              <a:ea typeface="游ゴシック" panose="020B0400000000000000" pitchFamily="50" charset="-128"/>
                            </a:rPr>
                            <a:t>0.424413182</a:t>
                          </a:r>
                        </a:p>
                      </a:txBody>
                      <a:tcPr marL="6350" marR="6350" marT="6350"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ja-JP" sz="1050" b="0" i="0" u="none" strike="noStrike" dirty="0">
                              <a:solidFill>
                                <a:schemeClr val="accent4"/>
                              </a:solidFill>
                              <a:effectLst/>
                              <a:latin typeface="游ゴシック" panose="020B0400000000000000" pitchFamily="50" charset="-128"/>
                              <a:ea typeface="游ゴシック" panose="020B0400000000000000" pitchFamily="50" charset="-128"/>
                            </a:rPr>
                            <a:t>× </a:t>
                          </a:r>
                          <a:r>
                            <a:rPr lang="en-US" altLang="ja-JP" sz="1050" b="0" i="0" u="none" strike="noStrike" dirty="0">
                              <a:solidFill>
                                <a:srgbClr val="000000"/>
                              </a:solidFill>
                              <a:effectLst/>
                              <a:latin typeface="游ゴシック" panose="020B0400000000000000" pitchFamily="50" charset="-128"/>
                              <a:ea typeface="游ゴシック" panose="020B0400000000000000" pitchFamily="50" charset="-128"/>
                            </a:rPr>
                            <a:t>0.978179507</a:t>
                          </a:r>
                        </a:p>
                      </a:txBody>
                      <a:tcPr marL="6350" marR="6350" marT="6350" marB="0" anchor="ctr">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07445790"/>
                      </a:ext>
                    </a:extLst>
                  </a:tr>
                  <a:tr h="360000">
                    <a:tc>
                      <a:txBody>
                        <a:bodyPr/>
                        <a:lstStyle/>
                        <a:p>
                          <a:pPr algn="ctr" fontAlgn="ctr"/>
                          <a:r>
                            <a:rPr lang="en-US" altLang="ja-JP" sz="1050" b="0" i="0" u="none" strike="noStrike" dirty="0">
                              <a:solidFill>
                                <a:schemeClr val="tx1"/>
                              </a:solidFill>
                              <a:effectLst/>
                              <a:latin typeface="游ゴシック" panose="020B0400000000000000" pitchFamily="50" charset="-128"/>
                              <a:ea typeface="游ゴシック" panose="020B0400000000000000" pitchFamily="50" charset="-128"/>
                            </a:rPr>
                            <a:t>exact :</a:t>
                          </a:r>
                        </a:p>
                      </a:txBody>
                      <a:tcPr marL="6350" marR="6350" marT="6350" marB="0"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050" b="0" i="0" u="none" strike="noStrike" dirty="0">
                              <a:solidFill>
                                <a:schemeClr val="tx1"/>
                              </a:solidFill>
                              <a:effectLst/>
                              <a:latin typeface="游ゴシック" panose="020B0400000000000000" pitchFamily="50" charset="-128"/>
                              <a:ea typeface="游ゴシック" panose="020B0400000000000000" pitchFamily="50" charset="-128"/>
                            </a:rPr>
                            <a:t>　 －</a:t>
                          </a:r>
                          <a:r>
                            <a:rPr lang="en-US" altLang="ja-JP" sz="1050" b="0" i="0" u="none" strike="noStrike" dirty="0">
                              <a:solidFill>
                                <a:schemeClr val="tx1"/>
                              </a:solidFill>
                              <a:effectLst/>
                              <a:latin typeface="游ゴシック" panose="020B0400000000000000" pitchFamily="50" charset="-128"/>
                              <a:ea typeface="游ゴシック" panose="020B0400000000000000" pitchFamily="50" charset="-128"/>
                            </a:rPr>
                            <a:t>0.500000000</a:t>
                          </a:r>
                        </a:p>
                      </a:txBody>
                      <a:tcPr marL="6350" marR="6350" marT="635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050" b="0" i="0" u="none" strike="noStrike" dirty="0">
                              <a:solidFill>
                                <a:schemeClr val="tx1"/>
                              </a:solidFill>
                              <a:effectLst/>
                              <a:latin typeface="游ゴシック" panose="020B0400000000000000" pitchFamily="50" charset="-128"/>
                              <a:ea typeface="游ゴシック" panose="020B0400000000000000" pitchFamily="50" charset="-128"/>
                            </a:rPr>
                            <a:t>　 </a:t>
                          </a:r>
                          <a:r>
                            <a:rPr lang="en-US" altLang="ja-JP" sz="1050" b="0" i="0" u="none" strike="noStrike" dirty="0">
                              <a:solidFill>
                                <a:schemeClr val="tx1"/>
                              </a:solidFill>
                              <a:effectLst/>
                              <a:latin typeface="游ゴシック" panose="020B0400000000000000" pitchFamily="50" charset="-128"/>
                              <a:ea typeface="游ゴシック" panose="020B0400000000000000" pitchFamily="50" charset="-128"/>
                            </a:rPr>
                            <a:t>1.000000000</a:t>
                          </a:r>
                        </a:p>
                      </a:txBody>
                      <a:tcPr marL="6350" marR="6350" marT="635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258715370"/>
                      </a:ext>
                    </a:extLst>
                  </a:tr>
                </a:tbl>
              </a:graphicData>
            </a:graphic>
          </p:graphicFrame>
        </mc:Choice>
        <mc:Fallback xmlns="">
          <p:graphicFrame>
            <p:nvGraphicFramePr>
              <p:cNvPr id="11" name="表 3">
                <a:extLst>
                  <a:ext uri="{FF2B5EF4-FFF2-40B4-BE49-F238E27FC236}">
                    <a16:creationId xmlns:a16="http://schemas.microsoft.com/office/drawing/2014/main" id="{1EA26776-8E0D-42F0-984E-89B1711AE3C4}"/>
                  </a:ext>
                </a:extLst>
              </p:cNvPr>
              <p:cNvGraphicFramePr>
                <a:graphicFrameLocks noGrp="1"/>
              </p:cNvGraphicFramePr>
              <p:nvPr>
                <p:extLst>
                  <p:ext uri="{D42A27DB-BD31-4B8C-83A1-F6EECF244321}">
                    <p14:modId xmlns:p14="http://schemas.microsoft.com/office/powerpoint/2010/main" val="4236260658"/>
                  </p:ext>
                </p:extLst>
              </p:nvPr>
            </p:nvGraphicFramePr>
            <p:xfrm>
              <a:off x="468313" y="3142056"/>
              <a:ext cx="3960000" cy="1440000"/>
            </p:xfrm>
            <a:graphic>
              <a:graphicData uri="http://schemas.openxmlformats.org/drawingml/2006/table">
                <a:tbl>
                  <a:tblPr>
                    <a:tableStyleId>{5C22544A-7EE6-4342-B048-85BDC9FD1C3A}</a:tableStyleId>
                  </a:tblPr>
                  <a:tblGrid>
                    <a:gridCol w="1224000">
                      <a:extLst>
                        <a:ext uri="{9D8B030D-6E8A-4147-A177-3AD203B41FA5}">
                          <a16:colId xmlns:a16="http://schemas.microsoft.com/office/drawing/2014/main" val="1025001382"/>
                        </a:ext>
                      </a:extLst>
                    </a:gridCol>
                    <a:gridCol w="1368000">
                      <a:extLst>
                        <a:ext uri="{9D8B030D-6E8A-4147-A177-3AD203B41FA5}">
                          <a16:colId xmlns:a16="http://schemas.microsoft.com/office/drawing/2014/main" val="21486171"/>
                        </a:ext>
                      </a:extLst>
                    </a:gridCol>
                    <a:gridCol w="1368000">
                      <a:extLst>
                        <a:ext uri="{9D8B030D-6E8A-4147-A177-3AD203B41FA5}">
                          <a16:colId xmlns:a16="http://schemas.microsoft.com/office/drawing/2014/main" val="617592065"/>
                        </a:ext>
                      </a:extLst>
                    </a:gridCol>
                  </a:tblGrid>
                  <a:tr h="360000">
                    <a:tc>
                      <a:txBody>
                        <a:bodyPr/>
                        <a:lstStyle/>
                        <a:p>
                          <a:endParaRPr lang="ja-JP"/>
                        </a:p>
                      </a:txBody>
                      <a:tcPr marL="6350" marR="6350" marT="6350" marB="0"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7"/>
                          <a:stretch>
                            <a:fillRect r="-223881" b="-301695"/>
                          </a:stretch>
                        </a:blipFill>
                      </a:tcPr>
                    </a:tc>
                    <a:tc>
                      <a:txBody>
                        <a:bodyPr/>
                        <a:lstStyle/>
                        <a:p>
                          <a:endParaRPr lang="ja-JP"/>
                        </a:p>
                      </a:txBody>
                      <a:tcPr marL="6350" marR="6350" marT="635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7"/>
                          <a:stretch>
                            <a:fillRect l="-89333" r="-100000" b="-301695"/>
                          </a:stretch>
                        </a:blipFill>
                      </a:tcPr>
                    </a:tc>
                    <a:tc>
                      <a:txBody>
                        <a:bodyPr/>
                        <a:lstStyle/>
                        <a:p>
                          <a:endParaRPr lang="ja-JP"/>
                        </a:p>
                      </a:txBody>
                      <a:tcPr marL="6350" marR="6350" marT="635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7"/>
                          <a:stretch>
                            <a:fillRect l="-189333" b="-301695"/>
                          </a:stretch>
                        </a:blipFill>
                      </a:tcPr>
                    </a:tc>
                    <a:extLst>
                      <a:ext uri="{0D108BD9-81ED-4DB2-BD59-A6C34878D82A}">
                        <a16:rowId xmlns:a16="http://schemas.microsoft.com/office/drawing/2014/main" val="714246905"/>
                      </a:ext>
                    </a:extLst>
                  </a:tr>
                  <a:tr h="360000">
                    <a:tc>
                      <a:txBody>
                        <a:bodyPr/>
                        <a:lstStyle/>
                        <a:p>
                          <a:endParaRPr lang="ja-JP"/>
                        </a:p>
                      </a:txBody>
                      <a:tcPr marL="6350" marR="6350" marT="6350" marB="0"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blipFill>
                          <a:blip r:embed="rId7"/>
                          <a:stretch>
                            <a:fillRect t="-98333" r="-223881" b="-196667"/>
                          </a:stretch>
                        </a:blipFill>
                      </a:tcPr>
                    </a:tc>
                    <a:tc>
                      <a:txBody>
                        <a:bodyPr/>
                        <a:lstStyle/>
                        <a:p>
                          <a:pPr algn="ctr" fontAlgn="ctr"/>
                          <a:r>
                            <a:rPr lang="en-US" altLang="ja-JP" sz="1050" b="0" i="0" u="none" strike="noStrike" dirty="0">
                              <a:solidFill>
                                <a:schemeClr val="accent4"/>
                              </a:solidFill>
                              <a:effectLst/>
                              <a:latin typeface="游ゴシック" panose="020B0400000000000000" pitchFamily="50" charset="-128"/>
                              <a:ea typeface="游ゴシック" panose="020B0400000000000000" pitchFamily="50" charset="-128"/>
                            </a:rPr>
                            <a:t>×</a:t>
                          </a:r>
                          <a:r>
                            <a:rPr lang="ja-JP" altLang="en-US" sz="1050" b="0"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0" i="0" u="none" strike="noStrike" dirty="0">
                              <a:solidFill>
                                <a:srgbClr val="000000"/>
                              </a:solidFill>
                              <a:effectLst/>
                              <a:latin typeface="游ゴシック" panose="020B0400000000000000" pitchFamily="50" charset="-128"/>
                              <a:ea typeface="游ゴシック" panose="020B0400000000000000" pitchFamily="50" charset="-128"/>
                            </a:rPr>
                            <a:t>0.424218425</a:t>
                          </a:r>
                        </a:p>
                      </a:txBody>
                      <a:tcPr marL="6350" marR="6350" marT="6350" marB="0"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ctr"/>
                          <a:r>
                            <a:rPr lang="ja-JP" altLang="en-US" sz="1050" b="0" i="0" u="none" strike="noStrike" dirty="0">
                              <a:solidFill>
                                <a:schemeClr val="accent1"/>
                              </a:solidFill>
                              <a:effectLst/>
                              <a:latin typeface="游ゴシック" panose="020B0400000000000000" pitchFamily="50" charset="-128"/>
                              <a:ea typeface="游ゴシック" panose="020B0400000000000000" pitchFamily="50" charset="-128"/>
                            </a:rPr>
                            <a:t>◯</a:t>
                          </a:r>
                          <a:r>
                            <a:rPr lang="en-US" altLang="ja-JP" sz="1050" b="0" i="0" u="none" strike="noStrike" dirty="0">
                              <a:solidFill>
                                <a:srgbClr val="000000"/>
                              </a:solidFill>
                              <a:effectLst/>
                              <a:latin typeface="游ゴシック" panose="020B0400000000000000" pitchFamily="50" charset="-128"/>
                              <a:ea typeface="游ゴシック" panose="020B0400000000000000" pitchFamily="50" charset="-128"/>
                            </a:rPr>
                            <a:t> 0.978404392</a:t>
                          </a:r>
                        </a:p>
                      </a:txBody>
                      <a:tcPr marL="6350" marR="6350" marT="635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922537897"/>
                      </a:ext>
                    </a:extLst>
                  </a:tr>
                  <a:tr h="360000">
                    <a:tc>
                      <a:txBody>
                        <a:bodyPr/>
                        <a:lstStyle/>
                        <a:p>
                          <a:endParaRPr lang="ja-JP"/>
                        </a:p>
                      </a:txBody>
                      <a:tcPr marL="6350" marR="6350" marT="6350" marB="0" anchor="ctr">
                        <a:lnL w="12700" cap="flat" cmpd="sng" algn="ctr">
                          <a:no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7"/>
                          <a:stretch>
                            <a:fillRect t="-201695" r="-223881" b="-100000"/>
                          </a:stretch>
                        </a:blipFill>
                      </a:tcPr>
                    </a:tc>
                    <a:tc>
                      <a:txBody>
                        <a:bodyPr/>
                        <a:lstStyle/>
                        <a:p>
                          <a:pPr algn="ctr" fontAlgn="ctr"/>
                          <a:r>
                            <a:rPr lang="ja-JP" altLang="en-US" sz="1050" b="0" i="0" u="none" strike="noStrike" dirty="0">
                              <a:solidFill>
                                <a:schemeClr val="accent1"/>
                              </a:solidFill>
                              <a:effectLst/>
                              <a:latin typeface="游ゴシック" panose="020B0400000000000000" pitchFamily="50" charset="-128"/>
                              <a:ea typeface="游ゴシック" panose="020B0400000000000000" pitchFamily="50" charset="-128"/>
                            </a:rPr>
                            <a:t>◯</a:t>
                          </a:r>
                          <a:r>
                            <a:rPr lang="ja-JP" altLang="en-US" sz="1050" b="0"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050" b="0" i="0" u="none" strike="noStrike" dirty="0">
                              <a:solidFill>
                                <a:srgbClr val="000000"/>
                              </a:solidFill>
                              <a:effectLst/>
                              <a:latin typeface="游ゴシック" panose="020B0400000000000000" pitchFamily="50" charset="-128"/>
                              <a:ea typeface="游ゴシック" panose="020B0400000000000000" pitchFamily="50" charset="-128"/>
                            </a:rPr>
                            <a:t>0.424413182</a:t>
                          </a:r>
                        </a:p>
                      </a:txBody>
                      <a:tcPr marL="6350" marR="6350" marT="6350"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ja-JP" sz="1050" b="0" i="0" u="none" strike="noStrike" dirty="0">
                              <a:solidFill>
                                <a:schemeClr val="accent4"/>
                              </a:solidFill>
                              <a:effectLst/>
                              <a:latin typeface="游ゴシック" panose="020B0400000000000000" pitchFamily="50" charset="-128"/>
                              <a:ea typeface="游ゴシック" panose="020B0400000000000000" pitchFamily="50" charset="-128"/>
                            </a:rPr>
                            <a:t>× </a:t>
                          </a:r>
                          <a:r>
                            <a:rPr lang="en-US" altLang="ja-JP" sz="1050" b="0" i="0" u="none" strike="noStrike" dirty="0">
                              <a:solidFill>
                                <a:srgbClr val="000000"/>
                              </a:solidFill>
                              <a:effectLst/>
                              <a:latin typeface="游ゴシック" panose="020B0400000000000000" pitchFamily="50" charset="-128"/>
                              <a:ea typeface="游ゴシック" panose="020B0400000000000000" pitchFamily="50" charset="-128"/>
                            </a:rPr>
                            <a:t>0.978179507</a:t>
                          </a:r>
                        </a:p>
                      </a:txBody>
                      <a:tcPr marL="6350" marR="6350" marT="6350" marB="0" anchor="ctr">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07445790"/>
                      </a:ext>
                    </a:extLst>
                  </a:tr>
                  <a:tr h="360000">
                    <a:tc>
                      <a:txBody>
                        <a:bodyPr/>
                        <a:lstStyle/>
                        <a:p>
                          <a:pPr algn="ctr" fontAlgn="ctr"/>
                          <a:r>
                            <a:rPr lang="en-US" altLang="ja-JP" sz="1050" b="0" i="0" u="none" strike="noStrike" dirty="0">
                              <a:solidFill>
                                <a:schemeClr val="tx1"/>
                              </a:solidFill>
                              <a:effectLst/>
                              <a:latin typeface="游ゴシック" panose="020B0400000000000000" pitchFamily="50" charset="-128"/>
                              <a:ea typeface="游ゴシック" panose="020B0400000000000000" pitchFamily="50" charset="-128"/>
                            </a:rPr>
                            <a:t>exact :</a:t>
                          </a:r>
                        </a:p>
                      </a:txBody>
                      <a:tcPr marL="6350" marR="6350" marT="6350" marB="0"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050" b="0" i="0" u="none" strike="noStrike" dirty="0">
                              <a:solidFill>
                                <a:schemeClr val="tx1"/>
                              </a:solidFill>
                              <a:effectLst/>
                              <a:latin typeface="游ゴシック" panose="020B0400000000000000" pitchFamily="50" charset="-128"/>
                              <a:ea typeface="游ゴシック" panose="020B0400000000000000" pitchFamily="50" charset="-128"/>
                            </a:rPr>
                            <a:t>　 －</a:t>
                          </a:r>
                          <a:r>
                            <a:rPr lang="en-US" altLang="ja-JP" sz="1050" b="0" i="0" u="none" strike="noStrike" dirty="0">
                              <a:solidFill>
                                <a:schemeClr val="tx1"/>
                              </a:solidFill>
                              <a:effectLst/>
                              <a:latin typeface="游ゴシック" panose="020B0400000000000000" pitchFamily="50" charset="-128"/>
                              <a:ea typeface="游ゴシック" panose="020B0400000000000000" pitchFamily="50" charset="-128"/>
                            </a:rPr>
                            <a:t>0.500000000</a:t>
                          </a:r>
                        </a:p>
                      </a:txBody>
                      <a:tcPr marL="6350" marR="6350" marT="635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050" b="0" i="0" u="none" strike="noStrike" dirty="0">
                              <a:solidFill>
                                <a:schemeClr val="tx1"/>
                              </a:solidFill>
                              <a:effectLst/>
                              <a:latin typeface="游ゴシック" panose="020B0400000000000000" pitchFamily="50" charset="-128"/>
                              <a:ea typeface="游ゴシック" panose="020B0400000000000000" pitchFamily="50" charset="-128"/>
                            </a:rPr>
                            <a:t>　 </a:t>
                          </a:r>
                          <a:r>
                            <a:rPr lang="en-US" altLang="ja-JP" sz="1050" b="0" i="0" u="none" strike="noStrike" dirty="0">
                              <a:solidFill>
                                <a:schemeClr val="tx1"/>
                              </a:solidFill>
                              <a:effectLst/>
                              <a:latin typeface="游ゴシック" panose="020B0400000000000000" pitchFamily="50" charset="-128"/>
                              <a:ea typeface="游ゴシック" panose="020B0400000000000000" pitchFamily="50" charset="-128"/>
                            </a:rPr>
                            <a:t>1.000000000</a:t>
                          </a:r>
                        </a:p>
                      </a:txBody>
                      <a:tcPr marL="6350" marR="6350" marT="635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258715370"/>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4" name="表 3">
                <a:extLst>
                  <a:ext uri="{FF2B5EF4-FFF2-40B4-BE49-F238E27FC236}">
                    <a16:creationId xmlns:a16="http://schemas.microsoft.com/office/drawing/2014/main" id="{5A13A0CC-D611-A29D-EE55-4B4F9DA26E85}"/>
                  </a:ext>
                </a:extLst>
              </p:cNvPr>
              <p:cNvGraphicFramePr>
                <a:graphicFrameLocks noGrp="1"/>
              </p:cNvGraphicFramePr>
              <p:nvPr/>
            </p:nvGraphicFramePr>
            <p:xfrm>
              <a:off x="4572000" y="1821354"/>
              <a:ext cx="4104000" cy="2016000"/>
            </p:xfrm>
            <a:graphic>
              <a:graphicData uri="http://schemas.openxmlformats.org/drawingml/2006/table">
                <a:tbl>
                  <a:tblPr>
                    <a:tableStyleId>{5C22544A-7EE6-4342-B048-85BDC9FD1C3A}</a:tableStyleId>
                  </a:tblPr>
                  <a:tblGrid>
                    <a:gridCol w="972000">
                      <a:extLst>
                        <a:ext uri="{9D8B030D-6E8A-4147-A177-3AD203B41FA5}">
                          <a16:colId xmlns:a16="http://schemas.microsoft.com/office/drawing/2014/main" val="169879002"/>
                        </a:ext>
                      </a:extLst>
                    </a:gridCol>
                    <a:gridCol w="612000">
                      <a:extLst>
                        <a:ext uri="{9D8B030D-6E8A-4147-A177-3AD203B41FA5}">
                          <a16:colId xmlns:a16="http://schemas.microsoft.com/office/drawing/2014/main" val="3939371456"/>
                        </a:ext>
                      </a:extLst>
                    </a:gridCol>
                    <a:gridCol w="1260000">
                      <a:extLst>
                        <a:ext uri="{9D8B030D-6E8A-4147-A177-3AD203B41FA5}">
                          <a16:colId xmlns:a16="http://schemas.microsoft.com/office/drawing/2014/main" val="4142908676"/>
                        </a:ext>
                      </a:extLst>
                    </a:gridCol>
                    <a:gridCol w="1260000">
                      <a:extLst>
                        <a:ext uri="{9D8B030D-6E8A-4147-A177-3AD203B41FA5}">
                          <a16:colId xmlns:a16="http://schemas.microsoft.com/office/drawing/2014/main" val="1404551060"/>
                        </a:ext>
                      </a:extLst>
                    </a:gridCol>
                  </a:tblGrid>
                  <a:tr h="288000">
                    <a:tc>
                      <a:txBody>
                        <a:bodyPr/>
                        <a:lstStyle/>
                        <a:p>
                          <a:pPr algn="ctr">
                            <a:lnSpc>
                              <a:spcPts val="1200"/>
                            </a:lnSpc>
                            <a:spcAft>
                              <a:spcPts val="600"/>
                            </a:spcAft>
                          </a:pPr>
                          <a:endParaRPr lang="ja-JP" sz="1000" dirty="0">
                            <a:solidFill>
                              <a:schemeClr val="bg1"/>
                            </a:solidFill>
                            <a:effectLst/>
                            <a:latin typeface="Georgia" panose="02040502050405020303" pitchFamily="18" charset="0"/>
                            <a:ea typeface="游明朝" panose="02020400000000000000" pitchFamily="18" charset="-128"/>
                            <a:cs typeface="Times New Roman" panose="02020603050405020304" pitchFamily="18"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a:lnSpc>
                              <a:spcPts val="1200"/>
                            </a:lnSpc>
                            <a:spcAft>
                              <a:spcPts val="600"/>
                            </a:spcAft>
                          </a:pPr>
                          <a14:m>
                            <m:oMathPara xmlns:m="http://schemas.openxmlformats.org/officeDocument/2006/math">
                              <m:oMathParaPr>
                                <m:jc m:val="centerGroup"/>
                              </m:oMathParaPr>
                              <m:oMath xmlns:m="http://schemas.openxmlformats.org/officeDocument/2006/math">
                                <m:sSub>
                                  <m:sSubPr>
                                    <m:ctrlPr>
                                      <a:rPr lang="ja-JP" sz="1000" i="1" smtClean="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sz="1000" i="1">
                                        <a:solidFill>
                                          <a:schemeClr val="bg1"/>
                                        </a:solidFill>
                                        <a:effectLst/>
                                        <a:latin typeface="Cambria Math" panose="02040503050406030204" pitchFamily="18" charset="0"/>
                                        <a:ea typeface="游明朝" panose="02020400000000000000" pitchFamily="18" charset="-128"/>
                                        <a:cs typeface="Times New Roman" panose="02020603050405020304" pitchFamily="18" charset="0"/>
                                      </a:rPr>
                                      <m:t>𝜓</m:t>
                                    </m:r>
                                  </m:e>
                                  <m:sub>
                                    <m:r>
                                      <a:rPr lang="en-US" sz="1000">
                                        <a:solidFill>
                                          <a:schemeClr val="bg1"/>
                                        </a:solidFill>
                                        <a:effectLst/>
                                        <a:latin typeface="Cambria Math" panose="02040503050406030204" pitchFamily="18" charset="0"/>
                                        <a:ea typeface="游明朝" panose="02020400000000000000" pitchFamily="18" charset="-128"/>
                                        <a:cs typeface="Times New Roman" panose="02020603050405020304" pitchFamily="18" charset="0"/>
                                      </a:rPr>
                                      <m:t>1</m:t>
                                    </m:r>
                                    <m:r>
                                      <m:rPr>
                                        <m:sty m:val="p"/>
                                      </m:rPr>
                                      <a:rPr lang="en-US" sz="1000">
                                        <a:solidFill>
                                          <a:schemeClr val="bg1"/>
                                        </a:solidFill>
                                        <a:effectLst/>
                                        <a:latin typeface="Cambria Math" panose="02040503050406030204" pitchFamily="18" charset="0"/>
                                        <a:ea typeface="游明朝" panose="02020400000000000000" pitchFamily="18" charset="-128"/>
                                        <a:cs typeface="Times New Roman" panose="02020603050405020304" pitchFamily="18" charset="0"/>
                                      </a:rPr>
                                      <m:t>s</m:t>
                                    </m:r>
                                  </m:sub>
                                </m:sSub>
                              </m:oMath>
                            </m:oMathPara>
                          </a14:m>
                          <a:endParaRPr lang="ja-JP" sz="1000" dirty="0">
                            <a:solidFill>
                              <a:schemeClr val="bg1"/>
                            </a:solidFill>
                            <a:effectLst/>
                            <a:latin typeface="Georgia" panose="02040502050405020303" pitchFamily="18" charset="0"/>
                            <a:ea typeface="游明朝" panose="02020400000000000000" pitchFamily="18" charset="-128"/>
                            <a:cs typeface="Times New Roman" panose="02020603050405020304" pitchFamily="18"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a:lnSpc>
                              <a:spcPts val="1200"/>
                            </a:lnSpc>
                            <a:spcAft>
                              <a:spcPts val="600"/>
                            </a:spcAft>
                          </a:pPr>
                          <a14:m>
                            <m:oMathPara xmlns:m="http://schemas.openxmlformats.org/officeDocument/2006/math">
                              <m:oMathParaPr>
                                <m:jc m:val="centerGroup"/>
                              </m:oMathParaPr>
                              <m:oMath xmlns:m="http://schemas.openxmlformats.org/officeDocument/2006/math">
                                <m:sSubSup>
                                  <m:sSubSupPr>
                                    <m:ctrlPr>
                                      <a:rPr lang="ja-JP" sz="1000" i="1" smtClean="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sz="1000" i="1">
                                        <a:solidFill>
                                          <a:schemeClr val="bg1"/>
                                        </a:solidFill>
                                        <a:effectLst/>
                                        <a:latin typeface="Cambria Math" panose="02040503050406030204" pitchFamily="18" charset="0"/>
                                        <a:ea typeface="游明朝" panose="02020400000000000000" pitchFamily="18" charset="-128"/>
                                        <a:cs typeface="Times New Roman" panose="02020603050405020304" pitchFamily="18" charset="0"/>
                                      </a:rPr>
                                      <m:t>𝜙</m:t>
                                    </m:r>
                                  </m:e>
                                  <m:sub>
                                    <m:r>
                                      <a:rPr lang="en-US" sz="1000">
                                        <a:solidFill>
                                          <a:schemeClr val="bg1"/>
                                        </a:solidFill>
                                        <a:effectLst/>
                                        <a:latin typeface="Cambria Math" panose="02040503050406030204" pitchFamily="18" charset="0"/>
                                        <a:ea typeface="游明朝" panose="02020400000000000000" pitchFamily="18" charset="-128"/>
                                        <a:cs typeface="Times New Roman" panose="02020603050405020304" pitchFamily="18" charset="0"/>
                                      </a:rPr>
                                      <m:t>1</m:t>
                                    </m:r>
                                    <m:r>
                                      <m:rPr>
                                        <m:sty m:val="p"/>
                                      </m:rPr>
                                      <a:rPr lang="en-US" sz="1000">
                                        <a:solidFill>
                                          <a:schemeClr val="bg1"/>
                                        </a:solidFill>
                                        <a:effectLst/>
                                        <a:latin typeface="Cambria Math" panose="02040503050406030204" pitchFamily="18" charset="0"/>
                                        <a:ea typeface="游明朝" panose="02020400000000000000" pitchFamily="18" charset="-128"/>
                                        <a:cs typeface="Times New Roman" panose="02020603050405020304" pitchFamily="18" charset="0"/>
                                      </a:rPr>
                                      <m:t>s</m:t>
                                    </m:r>
                                  </m:sub>
                                  <m:sup>
                                    <m:r>
                                      <m:rPr>
                                        <m:sty m:val="p"/>
                                      </m:rPr>
                                      <a:rPr lang="en-US" sz="1000">
                                        <a:solidFill>
                                          <a:schemeClr val="bg1"/>
                                        </a:solidFill>
                                        <a:effectLst/>
                                        <a:latin typeface="Cambria Math" panose="02040503050406030204" pitchFamily="18" charset="0"/>
                                        <a:ea typeface="游明朝" panose="02020400000000000000" pitchFamily="18" charset="-128"/>
                                        <a:cs typeface="Times New Roman" panose="02020603050405020304" pitchFamily="18" charset="0"/>
                                      </a:rPr>
                                      <m:t>STO</m:t>
                                    </m:r>
                                    <m:r>
                                      <a:rPr lang="en-US" sz="1000" i="1">
                                        <a:solidFill>
                                          <a:schemeClr val="bg1"/>
                                        </a:solidFill>
                                        <a:effectLst/>
                                        <a:latin typeface="Cambria Math" panose="02040503050406030204" pitchFamily="18" charset="0"/>
                                        <a:ea typeface="游明朝" panose="02020400000000000000" pitchFamily="18" charset="-128"/>
                                        <a:cs typeface="Times New Roman" panose="02020603050405020304" pitchFamily="18" charset="0"/>
                                      </a:rPr>
                                      <m:t>−</m:t>
                                    </m:r>
                                    <m:r>
                                      <a:rPr lang="en-US" sz="1000">
                                        <a:solidFill>
                                          <a:schemeClr val="bg1"/>
                                        </a:solidFill>
                                        <a:effectLst/>
                                        <a:latin typeface="Cambria Math" panose="02040503050406030204" pitchFamily="18" charset="0"/>
                                        <a:ea typeface="游明朝" panose="02020400000000000000" pitchFamily="18" charset="-128"/>
                                        <a:cs typeface="Times New Roman" panose="02020603050405020304" pitchFamily="18" charset="0"/>
                                      </a:rPr>
                                      <m:t>2</m:t>
                                    </m:r>
                                    <m:r>
                                      <m:rPr>
                                        <m:sty m:val="p"/>
                                      </m:rPr>
                                      <a:rPr lang="en-US" sz="1000">
                                        <a:solidFill>
                                          <a:schemeClr val="bg1"/>
                                        </a:solidFill>
                                        <a:effectLst/>
                                        <a:latin typeface="Cambria Math" panose="02040503050406030204" pitchFamily="18" charset="0"/>
                                        <a:ea typeface="游明朝" panose="02020400000000000000" pitchFamily="18" charset="-128"/>
                                        <a:cs typeface="Times New Roman" panose="02020603050405020304" pitchFamily="18" charset="0"/>
                                      </a:rPr>
                                      <m:t>G</m:t>
                                    </m:r>
                                  </m:sup>
                                </m:sSubSup>
                              </m:oMath>
                            </m:oMathPara>
                          </a14:m>
                          <a:endParaRPr lang="ja-JP" sz="1000" dirty="0">
                            <a:solidFill>
                              <a:schemeClr val="bg1"/>
                            </a:solidFill>
                            <a:effectLst/>
                            <a:latin typeface="Georgia" panose="02040502050405020303" pitchFamily="18" charset="0"/>
                            <a:ea typeface="游明朝" panose="02020400000000000000" pitchFamily="18" charset="-128"/>
                            <a:cs typeface="Times New Roman" panose="02020603050405020304" pitchFamily="18"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a:lnSpc>
                              <a:spcPts val="1200"/>
                            </a:lnSpc>
                            <a:spcAft>
                              <a:spcPts val="600"/>
                            </a:spcAft>
                          </a:pPr>
                          <a14:m>
                            <m:oMathPara xmlns:m="http://schemas.openxmlformats.org/officeDocument/2006/math">
                              <m:oMathParaPr>
                                <m:jc m:val="centerGroup"/>
                              </m:oMathParaPr>
                              <m:oMath xmlns:m="http://schemas.openxmlformats.org/officeDocument/2006/math">
                                <m:sSubSup>
                                  <m:sSubSupPr>
                                    <m:ctrlPr>
                                      <a:rPr lang="ja-JP" sz="1000" i="1" smtClean="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sz="1000" i="1">
                                        <a:solidFill>
                                          <a:schemeClr val="bg1"/>
                                        </a:solidFill>
                                        <a:effectLst/>
                                        <a:latin typeface="Cambria Math" panose="02040503050406030204" pitchFamily="18" charset="0"/>
                                        <a:ea typeface="游明朝" panose="02020400000000000000" pitchFamily="18" charset="-128"/>
                                        <a:cs typeface="Times New Roman" panose="02020603050405020304" pitchFamily="18" charset="0"/>
                                      </a:rPr>
                                      <m:t>𝜙</m:t>
                                    </m:r>
                                  </m:e>
                                  <m:sub>
                                    <m:r>
                                      <a:rPr lang="en-US" sz="1000">
                                        <a:solidFill>
                                          <a:schemeClr val="bg1"/>
                                        </a:solidFill>
                                        <a:effectLst/>
                                        <a:latin typeface="Cambria Math" panose="02040503050406030204" pitchFamily="18" charset="0"/>
                                        <a:ea typeface="游明朝" panose="02020400000000000000" pitchFamily="18" charset="-128"/>
                                        <a:cs typeface="Times New Roman" panose="02020603050405020304" pitchFamily="18" charset="0"/>
                                      </a:rPr>
                                      <m:t>1</m:t>
                                    </m:r>
                                    <m:r>
                                      <m:rPr>
                                        <m:sty m:val="p"/>
                                      </m:rPr>
                                      <a:rPr lang="en-US" sz="1000">
                                        <a:solidFill>
                                          <a:schemeClr val="bg1"/>
                                        </a:solidFill>
                                        <a:effectLst/>
                                        <a:latin typeface="Cambria Math" panose="02040503050406030204" pitchFamily="18" charset="0"/>
                                        <a:ea typeface="游明朝" panose="02020400000000000000" pitchFamily="18" charset="-128"/>
                                        <a:cs typeface="Times New Roman" panose="02020603050405020304" pitchFamily="18" charset="0"/>
                                      </a:rPr>
                                      <m:t>s</m:t>
                                    </m:r>
                                  </m:sub>
                                  <m:sup>
                                    <m:r>
                                      <m:rPr>
                                        <m:sty m:val="p"/>
                                      </m:rPr>
                                      <a:rPr lang="en-US" sz="1000">
                                        <a:solidFill>
                                          <a:schemeClr val="bg1"/>
                                        </a:solidFill>
                                        <a:effectLst/>
                                        <a:latin typeface="Cambria Math" panose="02040503050406030204" pitchFamily="18" charset="0"/>
                                        <a:ea typeface="游明朝" panose="02020400000000000000" pitchFamily="18" charset="-128"/>
                                        <a:cs typeface="Times New Roman" panose="02020603050405020304" pitchFamily="18" charset="0"/>
                                      </a:rPr>
                                      <m:t>var</m:t>
                                    </m:r>
                                  </m:sup>
                                </m:sSubSup>
                              </m:oMath>
                            </m:oMathPara>
                          </a14:m>
                          <a:endParaRPr lang="ja-JP" sz="1000" dirty="0">
                            <a:solidFill>
                              <a:schemeClr val="bg1"/>
                            </a:solidFill>
                            <a:effectLst/>
                            <a:latin typeface="Georgia" panose="02040502050405020303" pitchFamily="18" charset="0"/>
                            <a:ea typeface="游明朝" panose="02020400000000000000" pitchFamily="18" charset="-128"/>
                            <a:cs typeface="Times New Roman" panose="02020603050405020304" pitchFamily="18"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2039009952"/>
                      </a:ext>
                    </a:extLst>
                  </a:tr>
                  <a:tr h="288000">
                    <a:tc>
                      <a:txBody>
                        <a:bodyPr/>
                        <a:lstStyle/>
                        <a:p>
                          <a:pPr algn="ctr">
                            <a:lnSpc>
                              <a:spcPts val="1200"/>
                            </a:lnSpc>
                            <a:spcAft>
                              <a:spcPts val="600"/>
                            </a:spcAft>
                          </a:pPr>
                          <a14:m>
                            <m:oMathPara xmlns:m="http://schemas.openxmlformats.org/officeDocument/2006/math">
                              <m:oMathParaPr>
                                <m:jc m:val="centerGroup"/>
                              </m:oMathParaPr>
                              <m:oMath xmlns:m="http://schemas.openxmlformats.org/officeDocument/2006/math">
                                <m:r>
                                  <a:rPr lang="en-US" sz="1000" smtClean="0">
                                    <a:effectLst/>
                                    <a:latin typeface="Cambria Math" panose="02040503050406030204" pitchFamily="18" charset="0"/>
                                    <a:ea typeface="游明朝" panose="02020400000000000000" pitchFamily="18" charset="-128"/>
                                    <a:cs typeface="Times New Roman" panose="02020603050405020304" pitchFamily="18" charset="0"/>
                                  </a:rPr>
                                  <m:t>⟨</m:t>
                                </m:r>
                                <m:acc>
                                  <m:accPr>
                                    <m:chr m:val="̂"/>
                                    <m:ctrlPr>
                                      <a:rPr lang="en-US" altLang="ja-JP" sz="1000" b="0" i="1" smtClean="0">
                                        <a:effectLst/>
                                        <a:latin typeface="Cambria Math" panose="02040503050406030204" pitchFamily="18" charset="0"/>
                                        <a:ea typeface="游明朝" panose="02020400000000000000" pitchFamily="18" charset="-128"/>
                                        <a:cs typeface="Times New Roman" panose="02020603050405020304" pitchFamily="18" charset="0"/>
                                      </a:rPr>
                                    </m:ctrlPr>
                                  </m:accPr>
                                  <m:e>
                                    <m:r>
                                      <a:rPr lang="en-US" altLang="ja-JP" sz="1000" b="0" i="1" smtClean="0">
                                        <a:effectLst/>
                                        <a:latin typeface="Cambria Math" panose="02040503050406030204" pitchFamily="18" charset="0"/>
                                        <a:ea typeface="游明朝" panose="02020400000000000000" pitchFamily="18" charset="-128"/>
                                        <a:cs typeface="Times New Roman" panose="02020603050405020304" pitchFamily="18" charset="0"/>
                                      </a:rPr>
                                      <m:t>𝐻</m:t>
                                    </m:r>
                                  </m:e>
                                </m:acc>
                                <m:r>
                                  <a:rPr lang="en-US" sz="1000" smtClean="0">
                                    <a:effectLst/>
                                    <a:latin typeface="Cambria Math" panose="02040503050406030204" pitchFamily="18" charset="0"/>
                                    <a:ea typeface="游明朝" panose="02020400000000000000" pitchFamily="18" charset="-128"/>
                                    <a:cs typeface="Times New Roman" panose="02020603050405020304" pitchFamily="18" charset="0"/>
                                  </a:rPr>
                                  <m:t>⟩</m:t>
                                </m:r>
                                <m:r>
                                  <a:rPr lang="en-US" sz="1000">
                                    <a:effectLst/>
                                    <a:latin typeface="Cambria Math" panose="02040503050406030204" pitchFamily="18" charset="0"/>
                                    <a:ea typeface="游明朝" panose="02020400000000000000" pitchFamily="18" charset="-128"/>
                                    <a:cs typeface="Times New Roman" panose="02020603050405020304" pitchFamily="18" charset="0"/>
                                  </a:rPr>
                                  <m:t>/</m:t>
                                </m:r>
                                <m:sSub>
                                  <m:sSubPr>
                                    <m:ctrlPr>
                                      <a:rPr lang="ja-JP" sz="1000" i="1">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sz="1000" i="1">
                                        <a:effectLst/>
                                        <a:latin typeface="Cambria Math" panose="02040503050406030204" pitchFamily="18" charset="0"/>
                                        <a:ea typeface="游明朝" panose="02020400000000000000" pitchFamily="18" charset="-128"/>
                                        <a:cs typeface="Times New Roman" panose="02020603050405020304" pitchFamily="18" charset="0"/>
                                      </a:rPr>
                                      <m:t>𝐸</m:t>
                                    </m:r>
                                  </m:e>
                                  <m:sub>
                                    <m:r>
                                      <m:rPr>
                                        <m:sty m:val="p"/>
                                      </m:rPr>
                                      <a:rPr lang="en-US" sz="1000">
                                        <a:effectLst/>
                                        <a:latin typeface="Cambria Math" panose="02040503050406030204" pitchFamily="18" charset="0"/>
                                        <a:ea typeface="游明朝" panose="02020400000000000000" pitchFamily="18" charset="-128"/>
                                        <a:cs typeface="Times New Roman" panose="02020603050405020304" pitchFamily="18" charset="0"/>
                                      </a:rPr>
                                      <m:t>h</m:t>
                                    </m:r>
                                  </m:sub>
                                </m:sSub>
                              </m:oMath>
                            </m:oMathPara>
                          </a14:m>
                          <a:endParaRPr lang="ja-JP" sz="1000" dirty="0">
                            <a:effectLst/>
                            <a:latin typeface="Georgia" panose="02040502050405020303" pitchFamily="18" charset="0"/>
                            <a:ea typeface="游明朝" panose="02020400000000000000" pitchFamily="18" charset="-128"/>
                            <a:cs typeface="Times New Roman" panose="02020603050405020304" pitchFamily="18"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lnSpc>
                              <a:spcPts val="1200"/>
                            </a:lnSpc>
                            <a:spcAft>
                              <a:spcPts val="600"/>
                            </a:spcAft>
                          </a:pPr>
                          <a14:m>
                            <m:oMathPara xmlns:m="http://schemas.openxmlformats.org/officeDocument/2006/math">
                              <m:oMathParaPr>
                                <m:jc m:val="centerGroup"/>
                              </m:oMathParaPr>
                              <m:oMath xmlns:m="http://schemas.openxmlformats.org/officeDocument/2006/math">
                                <m:r>
                                  <a:rPr lang="en-US" sz="1000" i="1">
                                    <a:effectLst/>
                                    <a:latin typeface="Cambria Math" panose="02040503050406030204" pitchFamily="18" charset="0"/>
                                    <a:ea typeface="游明朝" panose="02020400000000000000" pitchFamily="18" charset="-128"/>
                                    <a:cs typeface="Times New Roman" panose="02020603050405020304" pitchFamily="18" charset="0"/>
                                  </a:rPr>
                                  <m:t>−</m:t>
                                </m:r>
                                <m:r>
                                  <a:rPr lang="en-US" sz="1000">
                                    <a:effectLst/>
                                    <a:latin typeface="Cambria Math" panose="02040503050406030204" pitchFamily="18" charset="0"/>
                                    <a:ea typeface="游明朝" panose="02020400000000000000" pitchFamily="18" charset="-128"/>
                                    <a:cs typeface="Times New Roman" panose="02020603050405020304" pitchFamily="18" charset="0"/>
                                  </a:rPr>
                                  <m:t>1/2</m:t>
                                </m:r>
                              </m:oMath>
                            </m:oMathPara>
                          </a14:m>
                          <a:endParaRPr lang="ja-JP" sz="1000" dirty="0">
                            <a:effectLst/>
                            <a:latin typeface="Georgia" panose="02040502050405020303" pitchFamily="18" charset="0"/>
                            <a:ea typeface="游明朝" panose="02020400000000000000" pitchFamily="18" charset="-128"/>
                            <a:cs typeface="Times New Roman" panose="02020603050405020304" pitchFamily="18"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lnSpc>
                              <a:spcPts val="1200"/>
                            </a:lnSpc>
                            <a:spcAft>
                              <a:spcPts val="600"/>
                            </a:spcAft>
                          </a:pPr>
                          <a:r>
                            <a:rPr lang="ja-JP" altLang="en-US" sz="1000" dirty="0">
                              <a:solidFill>
                                <a:schemeClr val="accent4"/>
                              </a:solidFill>
                              <a:effectLst/>
                              <a:ea typeface="游明朝" panose="02020400000000000000" pitchFamily="18" charset="-128"/>
                              <a:cs typeface="Times New Roman" panose="02020603050405020304" pitchFamily="18" charset="0"/>
                            </a:rPr>
                            <a:t>✗</a:t>
                          </a:r>
                          <a:r>
                            <a:rPr lang="ja-JP" altLang="en-US" sz="1000" dirty="0">
                              <a:effectLst/>
                              <a:ea typeface="游明朝" panose="02020400000000000000" pitchFamily="18" charset="-128"/>
                              <a:cs typeface="Times New Roman" panose="02020603050405020304" pitchFamily="18" charset="0"/>
                            </a:rPr>
                            <a:t>  </a:t>
                          </a:r>
                          <a14:m>
                            <m:oMath xmlns:m="http://schemas.openxmlformats.org/officeDocument/2006/math">
                              <m:r>
                                <a:rPr lang="en-US" sz="1000" i="1">
                                  <a:effectLst/>
                                  <a:latin typeface="Cambria Math" panose="02040503050406030204" pitchFamily="18" charset="0"/>
                                  <a:ea typeface="游明朝" panose="02020400000000000000" pitchFamily="18" charset="-128"/>
                                  <a:cs typeface="Times New Roman" panose="02020603050405020304" pitchFamily="18" charset="0"/>
                                </a:rPr>
                                <m:t>−</m:t>
                              </m:r>
                              <m:r>
                                <a:rPr lang="en-US" sz="1000">
                                  <a:effectLst/>
                                  <a:latin typeface="Cambria Math" panose="02040503050406030204" pitchFamily="18" charset="0"/>
                                  <a:ea typeface="游明朝" panose="02020400000000000000" pitchFamily="18" charset="-128"/>
                                  <a:cs typeface="Times New Roman" panose="02020603050405020304" pitchFamily="18" charset="0"/>
                                </a:rPr>
                                <m:t>0.481156(3.8)</m:t>
                              </m:r>
                            </m:oMath>
                          </a14:m>
                          <a:endParaRPr lang="ja-JP" sz="1000" dirty="0">
                            <a:effectLst/>
                            <a:latin typeface="Georgia" panose="02040502050405020303" pitchFamily="18" charset="0"/>
                            <a:ea typeface="游明朝" panose="02020400000000000000" pitchFamily="18" charset="-128"/>
                            <a:cs typeface="Times New Roman" panose="02020603050405020304" pitchFamily="18"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lnSpc>
                              <a:spcPts val="1200"/>
                            </a:lnSpc>
                            <a:spcAft>
                              <a:spcPts val="600"/>
                            </a:spcAft>
                          </a:pPr>
                          <a:r>
                            <a:rPr lang="ja-JP" altLang="en-US" sz="1000" dirty="0">
                              <a:solidFill>
                                <a:schemeClr val="accent2"/>
                              </a:solidFill>
                              <a:effectLst/>
                              <a:ea typeface="游明朝" panose="02020400000000000000" pitchFamily="18" charset="-128"/>
                              <a:cs typeface="Times New Roman" panose="02020603050405020304" pitchFamily="18" charset="0"/>
                            </a:rPr>
                            <a:t>✔</a:t>
                          </a:r>
                          <a:r>
                            <a:rPr lang="en-US" sz="1000" dirty="0">
                              <a:effectLst/>
                              <a:ea typeface="游明朝" panose="02020400000000000000" pitchFamily="18" charset="-128"/>
                              <a:cs typeface="Times New Roman" panose="02020603050405020304" pitchFamily="18" charset="0"/>
                            </a:rPr>
                            <a:t>  </a:t>
                          </a:r>
                          <a14:m>
                            <m:oMath xmlns:m="http://schemas.openxmlformats.org/officeDocument/2006/math">
                              <m:r>
                                <a:rPr lang="en-US" sz="1000" i="1">
                                  <a:effectLst/>
                                  <a:latin typeface="Cambria Math" panose="02040503050406030204" pitchFamily="18" charset="0"/>
                                  <a:ea typeface="游明朝" panose="02020400000000000000" pitchFamily="18" charset="-128"/>
                                  <a:cs typeface="Times New Roman" panose="02020603050405020304" pitchFamily="18" charset="0"/>
                                </a:rPr>
                                <m:t>−</m:t>
                              </m:r>
                              <m:r>
                                <a:rPr lang="en-US" sz="1000">
                                  <a:effectLst/>
                                  <a:latin typeface="Cambria Math" panose="02040503050406030204" pitchFamily="18" charset="0"/>
                                  <a:ea typeface="游明朝" panose="02020400000000000000" pitchFamily="18" charset="-128"/>
                                  <a:cs typeface="Times New Roman" panose="02020603050405020304" pitchFamily="18" charset="0"/>
                                </a:rPr>
                                <m:t>0.481993(3.6)</m:t>
                              </m:r>
                            </m:oMath>
                          </a14:m>
                          <a:endParaRPr lang="ja-JP" sz="1000" dirty="0">
                            <a:effectLst/>
                            <a:latin typeface="Georgia" panose="02040502050405020303" pitchFamily="18" charset="0"/>
                            <a:ea typeface="游明朝" panose="02020400000000000000" pitchFamily="18" charset="-128"/>
                            <a:cs typeface="Times New Roman" panose="02020603050405020304" pitchFamily="18"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80413736"/>
                      </a:ext>
                    </a:extLst>
                  </a:tr>
                  <a:tr h="288000">
                    <a:tc>
                      <a:txBody>
                        <a:bodyPr/>
                        <a:lstStyle/>
                        <a:p>
                          <a:pPr algn="ctr">
                            <a:lnSpc>
                              <a:spcPts val="1200"/>
                            </a:lnSpc>
                            <a:spcAft>
                              <a:spcPts val="600"/>
                            </a:spcAft>
                          </a:pPr>
                          <a14:m>
                            <m:oMathPara xmlns:m="http://schemas.openxmlformats.org/officeDocument/2006/math">
                              <m:oMathParaPr>
                                <m:jc m:val="centerGroup"/>
                              </m:oMathParaPr>
                              <m:oMath xmlns:m="http://schemas.openxmlformats.org/officeDocument/2006/math">
                                <m:r>
                                  <a:rPr lang="en-US" sz="1000">
                                    <a:effectLst/>
                                    <a:latin typeface="Cambria Math" panose="02040503050406030204" pitchFamily="18" charset="0"/>
                                    <a:ea typeface="游明朝" panose="02020400000000000000" pitchFamily="18" charset="-128"/>
                                    <a:cs typeface="Times New Roman" panose="02020603050405020304" pitchFamily="18" charset="0"/>
                                  </a:rPr>
                                  <m:t>⟨</m:t>
                                </m:r>
                                <m:r>
                                  <a:rPr lang="en-US" sz="1000" i="1">
                                    <a:effectLst/>
                                    <a:latin typeface="Cambria Math" panose="02040503050406030204" pitchFamily="18" charset="0"/>
                                    <a:ea typeface="游明朝" panose="02020400000000000000" pitchFamily="18" charset="-128"/>
                                    <a:cs typeface="Times New Roman" panose="02020603050405020304" pitchFamily="18" charset="0"/>
                                  </a:rPr>
                                  <m:t>𝑟</m:t>
                                </m:r>
                                <m:r>
                                  <a:rPr lang="en-US" sz="1000">
                                    <a:effectLst/>
                                    <a:latin typeface="Cambria Math" panose="02040503050406030204" pitchFamily="18" charset="0"/>
                                    <a:ea typeface="游明朝" panose="02020400000000000000" pitchFamily="18" charset="-128"/>
                                    <a:cs typeface="Times New Roman" panose="02020603050405020304" pitchFamily="18" charset="0"/>
                                  </a:rPr>
                                  <m:t>⟩/</m:t>
                                </m:r>
                                <m:sSub>
                                  <m:sSubPr>
                                    <m:ctrlPr>
                                      <a:rPr lang="ja-JP" sz="1000" i="1">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sz="1000" i="1">
                                        <a:effectLst/>
                                        <a:latin typeface="Cambria Math" panose="02040503050406030204" pitchFamily="18" charset="0"/>
                                        <a:ea typeface="游明朝" panose="02020400000000000000" pitchFamily="18" charset="-128"/>
                                        <a:cs typeface="Times New Roman" panose="02020603050405020304" pitchFamily="18" charset="0"/>
                                      </a:rPr>
                                      <m:t>𝑎</m:t>
                                    </m:r>
                                  </m:e>
                                  <m:sub>
                                    <m:r>
                                      <a:rPr lang="en-US" sz="1000">
                                        <a:effectLst/>
                                        <a:latin typeface="Cambria Math" panose="02040503050406030204" pitchFamily="18" charset="0"/>
                                        <a:ea typeface="游明朝" panose="02020400000000000000" pitchFamily="18" charset="-128"/>
                                        <a:cs typeface="Times New Roman" panose="02020603050405020304" pitchFamily="18" charset="0"/>
                                      </a:rPr>
                                      <m:t>0</m:t>
                                    </m:r>
                                  </m:sub>
                                </m:sSub>
                              </m:oMath>
                            </m:oMathPara>
                          </a14:m>
                          <a:endParaRPr lang="ja-JP" sz="1000">
                            <a:effectLst/>
                            <a:latin typeface="Georgia" panose="02040502050405020303" pitchFamily="18" charset="0"/>
                            <a:ea typeface="游明朝" panose="02020400000000000000" pitchFamily="18" charset="-128"/>
                            <a:cs typeface="Times New Roman" panose="02020603050405020304" pitchFamily="18"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lnSpc>
                              <a:spcPts val="1200"/>
                            </a:lnSpc>
                            <a:spcAft>
                              <a:spcPts val="600"/>
                            </a:spcAft>
                          </a:pPr>
                          <a14:m>
                            <m:oMathPara xmlns:m="http://schemas.openxmlformats.org/officeDocument/2006/math">
                              <m:oMathParaPr>
                                <m:jc m:val="centerGroup"/>
                              </m:oMathParaPr>
                              <m:oMath xmlns:m="http://schemas.openxmlformats.org/officeDocument/2006/math">
                                <m:r>
                                  <a:rPr lang="en-US" sz="1000">
                                    <a:effectLst/>
                                    <a:latin typeface="Cambria Math" panose="02040503050406030204" pitchFamily="18" charset="0"/>
                                    <a:ea typeface="游明朝" panose="02020400000000000000" pitchFamily="18" charset="-128"/>
                                    <a:cs typeface="Times New Roman" panose="02020603050405020304" pitchFamily="18" charset="0"/>
                                  </a:rPr>
                                  <m:t>3/2</m:t>
                                </m:r>
                              </m:oMath>
                            </m:oMathPara>
                          </a14:m>
                          <a:endParaRPr lang="ja-JP" sz="1000" dirty="0">
                            <a:effectLst/>
                            <a:latin typeface="Georgia" panose="02040502050405020303" pitchFamily="18" charset="0"/>
                            <a:ea typeface="游明朝" panose="02020400000000000000" pitchFamily="18" charset="-128"/>
                            <a:cs typeface="Times New Roman" panose="02020603050405020304" pitchFamily="18"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lnSpc>
                              <a:spcPts val="1200"/>
                            </a:lnSpc>
                            <a:spcAft>
                              <a:spcPts val="600"/>
                            </a:spcAft>
                          </a:pPr>
                          <a:r>
                            <a:rPr lang="ja-JP" altLang="en-US" sz="1000" dirty="0">
                              <a:solidFill>
                                <a:schemeClr val="accent2"/>
                              </a:solidFill>
                              <a:effectLst/>
                              <a:ea typeface="游明朝" panose="02020400000000000000" pitchFamily="18" charset="-128"/>
                              <a:cs typeface="Times New Roman" panose="02020603050405020304" pitchFamily="18" charset="0"/>
                            </a:rPr>
                            <a:t>✔</a:t>
                          </a:r>
                          <a:r>
                            <a:rPr lang="ja-JP" altLang="en-US" sz="1000" baseline="0" dirty="0">
                              <a:effectLst/>
                              <a:ea typeface="游明朝" panose="02020400000000000000" pitchFamily="18" charset="-128"/>
                              <a:cs typeface="Times New Roman" panose="02020603050405020304" pitchFamily="18" charset="0"/>
                            </a:rPr>
                            <a:t>  </a:t>
                          </a:r>
                          <a14:m>
                            <m:oMath xmlns:m="http://schemas.openxmlformats.org/officeDocument/2006/math">
                              <m:r>
                                <a:rPr lang="en-US" sz="1000">
                                  <a:effectLst/>
                                  <a:latin typeface="Cambria Math" panose="02040503050406030204" pitchFamily="18" charset="0"/>
                                  <a:ea typeface="游明朝" panose="02020400000000000000" pitchFamily="18" charset="-128"/>
                                  <a:cs typeface="Times New Roman" panose="02020603050405020304" pitchFamily="18" charset="0"/>
                                </a:rPr>
                                <m:t>1.503245(0.2)</m:t>
                              </m:r>
                            </m:oMath>
                          </a14:m>
                          <a:endParaRPr lang="ja-JP" sz="1000" dirty="0">
                            <a:effectLst/>
                            <a:latin typeface="Georgia" panose="02040502050405020303" pitchFamily="18" charset="0"/>
                            <a:ea typeface="游明朝" panose="02020400000000000000" pitchFamily="18" charset="-128"/>
                            <a:cs typeface="Times New Roman" panose="02020603050405020304" pitchFamily="18"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lnSpc>
                              <a:spcPts val="1200"/>
                            </a:lnSpc>
                            <a:spcAft>
                              <a:spcPts val="600"/>
                            </a:spcAft>
                          </a:pPr>
                          <a:r>
                            <a:rPr lang="ja-JP" altLang="en-US" sz="1000" dirty="0">
                              <a:solidFill>
                                <a:schemeClr val="accent4"/>
                              </a:solidFill>
                              <a:effectLst/>
                              <a:ea typeface="游明朝" panose="02020400000000000000" pitchFamily="18" charset="-128"/>
                              <a:cs typeface="Times New Roman" panose="02020603050405020304" pitchFamily="18" charset="0"/>
                            </a:rPr>
                            <a:t>✗</a:t>
                          </a:r>
                          <a:r>
                            <a:rPr lang="en-US" sz="1000" dirty="0">
                              <a:effectLst/>
                              <a:ea typeface="游明朝" panose="02020400000000000000" pitchFamily="18" charset="-128"/>
                              <a:cs typeface="Times New Roman" panose="02020603050405020304" pitchFamily="18" charset="0"/>
                            </a:rPr>
                            <a:t>  </a:t>
                          </a:r>
                          <a14:m>
                            <m:oMath xmlns:m="http://schemas.openxmlformats.org/officeDocument/2006/math">
                              <m:r>
                                <a:rPr lang="en-US" sz="1000">
                                  <a:effectLst/>
                                  <a:latin typeface="Cambria Math" panose="02040503050406030204" pitchFamily="18" charset="0"/>
                                  <a:ea typeface="游明朝" panose="02020400000000000000" pitchFamily="18" charset="-128"/>
                                  <a:cs typeface="Times New Roman" panose="02020603050405020304" pitchFamily="18" charset="0"/>
                                </a:rPr>
                                <m:t>1.552124(3.5)</m:t>
                              </m:r>
                            </m:oMath>
                          </a14:m>
                          <a:endParaRPr lang="ja-JP" sz="1000" dirty="0">
                            <a:effectLst/>
                            <a:latin typeface="Georgia" panose="02040502050405020303" pitchFamily="18" charset="0"/>
                            <a:ea typeface="游明朝" panose="02020400000000000000" pitchFamily="18" charset="-128"/>
                            <a:cs typeface="Times New Roman" panose="02020603050405020304" pitchFamily="18"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707329202"/>
                      </a:ext>
                    </a:extLst>
                  </a:tr>
                  <a:tr h="288000">
                    <a:tc>
                      <a:txBody>
                        <a:bodyPr/>
                        <a:lstStyle/>
                        <a:p>
                          <a:pPr algn="ctr">
                            <a:lnSpc>
                              <a:spcPts val="1200"/>
                            </a:lnSpc>
                            <a:spcAft>
                              <a:spcPts val="600"/>
                            </a:spcAft>
                          </a:pPr>
                          <a14:m>
                            <m:oMathPara xmlns:m="http://schemas.openxmlformats.org/officeDocument/2006/math">
                              <m:oMathParaPr>
                                <m:jc m:val="centerGroup"/>
                              </m:oMathParaPr>
                              <m:oMath xmlns:m="http://schemas.openxmlformats.org/officeDocument/2006/math">
                                <m:d>
                                  <m:dPr>
                                    <m:begChr m:val="⟨"/>
                                    <m:endChr m:val="⟩"/>
                                    <m:ctrlPr>
                                      <a:rPr lang="ja-JP" sz="1000" i="1">
                                        <a:effectLst/>
                                        <a:latin typeface="Cambria Math" panose="02040503050406030204" pitchFamily="18" charset="0"/>
                                        <a:ea typeface="Cambria Math" panose="02040503050406030204" pitchFamily="18" charset="0"/>
                                        <a:cs typeface="Times New Roman" panose="02020603050405020304" pitchFamily="18" charset="0"/>
                                      </a:rPr>
                                    </m:ctrlPr>
                                  </m:dPr>
                                  <m:e>
                                    <m:sSup>
                                      <m:sSupPr>
                                        <m:ctrlPr>
                                          <a:rPr lang="ja-JP" sz="1000" i="1">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sz="1000" i="1">
                                            <a:effectLst/>
                                            <a:latin typeface="Cambria Math" panose="02040503050406030204" pitchFamily="18" charset="0"/>
                                            <a:ea typeface="游明朝" panose="02020400000000000000" pitchFamily="18" charset="-128"/>
                                            <a:cs typeface="Times New Roman" panose="02020603050405020304" pitchFamily="18" charset="0"/>
                                          </a:rPr>
                                          <m:t>𝑟</m:t>
                                        </m:r>
                                      </m:e>
                                      <m:sup>
                                        <m:r>
                                          <a:rPr lang="en-US" sz="1000">
                                            <a:effectLst/>
                                            <a:latin typeface="Cambria Math" panose="02040503050406030204" pitchFamily="18" charset="0"/>
                                            <a:ea typeface="游明朝" panose="02020400000000000000" pitchFamily="18" charset="-128"/>
                                            <a:cs typeface="Times New Roman" panose="02020603050405020304" pitchFamily="18" charset="0"/>
                                          </a:rPr>
                                          <m:t>2</m:t>
                                        </m:r>
                                      </m:sup>
                                    </m:sSup>
                                  </m:e>
                                </m:d>
                                <m:r>
                                  <a:rPr lang="en-US" sz="1000">
                                    <a:effectLst/>
                                    <a:latin typeface="Cambria Math" panose="02040503050406030204" pitchFamily="18" charset="0"/>
                                    <a:ea typeface="游明朝" panose="02020400000000000000" pitchFamily="18" charset="-128"/>
                                    <a:cs typeface="Times New Roman" panose="02020603050405020304" pitchFamily="18" charset="0"/>
                                  </a:rPr>
                                  <m:t>/</m:t>
                                </m:r>
                                <m:sSubSup>
                                  <m:sSubSupPr>
                                    <m:ctrlPr>
                                      <a:rPr lang="ja-JP" sz="1000" i="1">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sz="1000" i="1">
                                        <a:effectLst/>
                                        <a:latin typeface="Cambria Math" panose="02040503050406030204" pitchFamily="18" charset="0"/>
                                        <a:ea typeface="游明朝" panose="02020400000000000000" pitchFamily="18" charset="-128"/>
                                        <a:cs typeface="Times New Roman" panose="02020603050405020304" pitchFamily="18" charset="0"/>
                                      </a:rPr>
                                      <m:t>𝑎</m:t>
                                    </m:r>
                                  </m:e>
                                  <m:sub>
                                    <m:r>
                                      <a:rPr lang="en-US" sz="1000">
                                        <a:effectLst/>
                                        <a:latin typeface="Cambria Math" panose="02040503050406030204" pitchFamily="18" charset="0"/>
                                        <a:ea typeface="游明朝" panose="02020400000000000000" pitchFamily="18" charset="-128"/>
                                        <a:cs typeface="Times New Roman" panose="02020603050405020304" pitchFamily="18" charset="0"/>
                                      </a:rPr>
                                      <m:t>0</m:t>
                                    </m:r>
                                  </m:sub>
                                  <m:sup>
                                    <m:r>
                                      <a:rPr lang="en-US" sz="1000">
                                        <a:effectLst/>
                                        <a:latin typeface="Cambria Math" panose="02040503050406030204" pitchFamily="18" charset="0"/>
                                        <a:ea typeface="游明朝" panose="02020400000000000000" pitchFamily="18" charset="-128"/>
                                        <a:cs typeface="Times New Roman" panose="02020603050405020304" pitchFamily="18" charset="0"/>
                                      </a:rPr>
                                      <m:t>2</m:t>
                                    </m:r>
                                  </m:sup>
                                </m:sSubSup>
                              </m:oMath>
                            </m:oMathPara>
                          </a14:m>
                          <a:endParaRPr lang="ja-JP" sz="1000">
                            <a:effectLst/>
                            <a:latin typeface="Georgia" panose="02040502050405020303" pitchFamily="18" charset="0"/>
                            <a:ea typeface="游明朝" panose="02020400000000000000" pitchFamily="18" charset="-128"/>
                            <a:cs typeface="Times New Roman" panose="02020603050405020304" pitchFamily="18"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lnSpc>
                              <a:spcPts val="1200"/>
                            </a:lnSpc>
                            <a:spcAft>
                              <a:spcPts val="600"/>
                            </a:spcAft>
                          </a:pPr>
                          <a:r>
                            <a:rPr lang="en-US" sz="1000" dirty="0">
                              <a:effectLst/>
                              <a:latin typeface="Georgia" panose="02040502050405020303" pitchFamily="18" charset="0"/>
                              <a:ea typeface="游明朝" panose="02020400000000000000" pitchFamily="18" charset="-128"/>
                              <a:cs typeface="Times New Roman" panose="02020603050405020304" pitchFamily="18" charset="0"/>
                            </a:rPr>
                            <a:t>3</a:t>
                          </a:r>
                          <a:endParaRPr lang="ja-JP" sz="1000" dirty="0">
                            <a:effectLst/>
                            <a:latin typeface="Georgia" panose="02040502050405020303" pitchFamily="18" charset="0"/>
                            <a:ea typeface="游明朝" panose="02020400000000000000" pitchFamily="18" charset="-128"/>
                            <a:cs typeface="Times New Roman" panose="02020603050405020304" pitchFamily="18"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lnSpc>
                              <a:spcPts val="1200"/>
                            </a:lnSpc>
                            <a:spcAft>
                              <a:spcPts val="600"/>
                            </a:spcAft>
                          </a:pPr>
                          <a:r>
                            <a:rPr lang="ja-JP" altLang="en-US" sz="1000" dirty="0">
                              <a:solidFill>
                                <a:schemeClr val="accent2"/>
                              </a:solidFill>
                              <a:effectLst/>
                              <a:ea typeface="游明朝" panose="02020400000000000000" pitchFamily="18" charset="-128"/>
                              <a:cs typeface="Times New Roman" panose="02020603050405020304" pitchFamily="18" charset="0"/>
                            </a:rPr>
                            <a:t>✔</a:t>
                          </a:r>
                          <a:r>
                            <a:rPr lang="en-US" sz="1000" dirty="0">
                              <a:effectLst/>
                              <a:ea typeface="游明朝" panose="02020400000000000000" pitchFamily="18" charset="-128"/>
                              <a:cs typeface="Times New Roman" panose="02020603050405020304" pitchFamily="18" charset="0"/>
                            </a:rPr>
                            <a:t>  </a:t>
                          </a:r>
                          <a14:m>
                            <m:oMath xmlns:m="http://schemas.openxmlformats.org/officeDocument/2006/math">
                              <m:r>
                                <a:rPr lang="en-US" sz="1000">
                                  <a:effectLst/>
                                  <a:latin typeface="Cambria Math" panose="02040503050406030204" pitchFamily="18" charset="0"/>
                                  <a:ea typeface="游明朝" panose="02020400000000000000" pitchFamily="18" charset="-128"/>
                                  <a:cs typeface="Times New Roman" panose="02020603050405020304" pitchFamily="18" charset="0"/>
                                </a:rPr>
                                <m:t>2.972126(0.9)</m:t>
                              </m:r>
                            </m:oMath>
                          </a14:m>
                          <a:endParaRPr lang="ja-JP" sz="1000" dirty="0">
                            <a:effectLst/>
                            <a:latin typeface="Georgia" panose="02040502050405020303" pitchFamily="18" charset="0"/>
                            <a:ea typeface="游明朝" panose="02020400000000000000" pitchFamily="18" charset="-128"/>
                            <a:cs typeface="Times New Roman" panose="02020603050405020304" pitchFamily="18"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lnSpc>
                              <a:spcPts val="1200"/>
                            </a:lnSpc>
                            <a:spcAft>
                              <a:spcPts val="600"/>
                            </a:spcAft>
                          </a:pPr>
                          <a:r>
                            <a:rPr lang="ja-JP" altLang="en-US" sz="1000" dirty="0">
                              <a:solidFill>
                                <a:schemeClr val="accent4"/>
                              </a:solidFill>
                              <a:effectLst/>
                              <a:ea typeface="游明朝" panose="02020400000000000000" pitchFamily="18" charset="-128"/>
                              <a:cs typeface="Times New Roman" panose="02020603050405020304" pitchFamily="18" charset="0"/>
                            </a:rPr>
                            <a:t>✗</a:t>
                          </a:r>
                          <a:r>
                            <a:rPr lang="en-US" sz="1000" dirty="0">
                              <a:effectLst/>
                              <a:ea typeface="游明朝" panose="02020400000000000000" pitchFamily="18" charset="-128"/>
                              <a:cs typeface="Times New Roman" panose="02020603050405020304" pitchFamily="18" charset="0"/>
                            </a:rPr>
                            <a:t>  </a:t>
                          </a:r>
                          <a14:m>
                            <m:oMath xmlns:m="http://schemas.openxmlformats.org/officeDocument/2006/math">
                              <m:r>
                                <a:rPr lang="en-US" sz="1000">
                                  <a:effectLst/>
                                  <a:latin typeface="Cambria Math" panose="02040503050406030204" pitchFamily="18" charset="0"/>
                                  <a:ea typeface="游明朝" panose="02020400000000000000" pitchFamily="18" charset="-128"/>
                                  <a:cs typeface="Times New Roman" panose="02020603050405020304" pitchFamily="18" charset="0"/>
                                </a:rPr>
                                <m:t>3.144059(4.8)</m:t>
                              </m:r>
                            </m:oMath>
                          </a14:m>
                          <a:endParaRPr lang="ja-JP" sz="1000" dirty="0">
                            <a:effectLst/>
                            <a:latin typeface="Georgia" panose="02040502050405020303" pitchFamily="18" charset="0"/>
                            <a:ea typeface="游明朝" panose="02020400000000000000" pitchFamily="18" charset="-128"/>
                            <a:cs typeface="Times New Roman" panose="02020603050405020304" pitchFamily="18"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589348850"/>
                      </a:ext>
                    </a:extLst>
                  </a:tr>
                  <a:tr h="288000">
                    <a:tc>
                      <a:txBody>
                        <a:bodyPr/>
                        <a:lstStyle/>
                        <a:p>
                          <a:pPr algn="ctr">
                            <a:lnSpc>
                              <a:spcPts val="1200"/>
                            </a:lnSpc>
                            <a:spcAft>
                              <a:spcPts val="600"/>
                            </a:spcAft>
                          </a:pPr>
                          <a14:m>
                            <m:oMathPara xmlns:m="http://schemas.openxmlformats.org/officeDocument/2006/math">
                              <m:oMathParaPr>
                                <m:jc m:val="centerGroup"/>
                              </m:oMathParaPr>
                              <m:oMath xmlns:m="http://schemas.openxmlformats.org/officeDocument/2006/math">
                                <m:d>
                                  <m:dPr>
                                    <m:begChr m:val="⟨"/>
                                    <m:endChr m:val="⟩"/>
                                    <m:ctrlPr>
                                      <a:rPr lang="ja-JP" sz="1000" i="1">
                                        <a:effectLst/>
                                        <a:latin typeface="Cambria Math" panose="02040503050406030204" pitchFamily="18" charset="0"/>
                                        <a:ea typeface="Cambria Math" panose="02040503050406030204" pitchFamily="18" charset="0"/>
                                        <a:cs typeface="Times New Roman" panose="02020603050405020304" pitchFamily="18" charset="0"/>
                                      </a:rPr>
                                    </m:ctrlPr>
                                  </m:dPr>
                                  <m:e>
                                    <m:sSup>
                                      <m:sSupPr>
                                        <m:ctrlPr>
                                          <a:rPr lang="ja-JP" sz="1000" i="1">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sz="1000" i="1">
                                            <a:effectLst/>
                                            <a:latin typeface="Cambria Math" panose="02040503050406030204" pitchFamily="18" charset="0"/>
                                            <a:ea typeface="游明朝" panose="02020400000000000000" pitchFamily="18" charset="-128"/>
                                            <a:cs typeface="Times New Roman" panose="02020603050405020304" pitchFamily="18" charset="0"/>
                                          </a:rPr>
                                          <m:t>𝑟</m:t>
                                        </m:r>
                                      </m:e>
                                      <m:sup>
                                        <m:r>
                                          <a:rPr lang="en-US" sz="1000" i="1">
                                            <a:effectLst/>
                                            <a:latin typeface="Cambria Math" panose="02040503050406030204" pitchFamily="18" charset="0"/>
                                            <a:ea typeface="游明朝" panose="02020400000000000000" pitchFamily="18" charset="-128"/>
                                            <a:cs typeface="Times New Roman" panose="02020603050405020304" pitchFamily="18" charset="0"/>
                                          </a:rPr>
                                          <m:t>−</m:t>
                                        </m:r>
                                        <m:r>
                                          <a:rPr lang="en-US" sz="1000">
                                            <a:effectLst/>
                                            <a:latin typeface="Cambria Math" panose="02040503050406030204" pitchFamily="18" charset="0"/>
                                            <a:ea typeface="游明朝" panose="02020400000000000000" pitchFamily="18" charset="-128"/>
                                            <a:cs typeface="Times New Roman" panose="02020603050405020304" pitchFamily="18" charset="0"/>
                                          </a:rPr>
                                          <m:t>1</m:t>
                                        </m:r>
                                      </m:sup>
                                    </m:sSup>
                                  </m:e>
                                </m:d>
                                <m:r>
                                  <a:rPr lang="en-US" sz="1000">
                                    <a:effectLst/>
                                    <a:latin typeface="Cambria Math" panose="02040503050406030204" pitchFamily="18" charset="0"/>
                                    <a:ea typeface="游明朝" panose="02020400000000000000" pitchFamily="18" charset="-128"/>
                                    <a:cs typeface="Times New Roman" panose="02020603050405020304" pitchFamily="18" charset="0"/>
                                  </a:rPr>
                                  <m:t>/</m:t>
                                </m:r>
                                <m:sSubSup>
                                  <m:sSubSupPr>
                                    <m:ctrlPr>
                                      <a:rPr lang="ja-JP" sz="1000" i="1">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sz="1000" i="1">
                                        <a:effectLst/>
                                        <a:latin typeface="Cambria Math" panose="02040503050406030204" pitchFamily="18" charset="0"/>
                                        <a:ea typeface="游明朝" panose="02020400000000000000" pitchFamily="18" charset="-128"/>
                                        <a:cs typeface="Times New Roman" panose="02020603050405020304" pitchFamily="18" charset="0"/>
                                      </a:rPr>
                                      <m:t>𝑎</m:t>
                                    </m:r>
                                  </m:e>
                                  <m:sub>
                                    <m:r>
                                      <a:rPr lang="en-US" sz="1000">
                                        <a:effectLst/>
                                        <a:latin typeface="Cambria Math" panose="02040503050406030204" pitchFamily="18" charset="0"/>
                                        <a:ea typeface="游明朝" panose="02020400000000000000" pitchFamily="18" charset="-128"/>
                                        <a:cs typeface="Times New Roman" panose="02020603050405020304" pitchFamily="18" charset="0"/>
                                      </a:rPr>
                                      <m:t>0</m:t>
                                    </m:r>
                                  </m:sub>
                                  <m:sup>
                                    <m:r>
                                      <a:rPr lang="en-US" sz="1000" i="1">
                                        <a:effectLst/>
                                        <a:latin typeface="Cambria Math" panose="02040503050406030204" pitchFamily="18" charset="0"/>
                                        <a:ea typeface="游明朝" panose="02020400000000000000" pitchFamily="18" charset="-128"/>
                                        <a:cs typeface="Times New Roman" panose="02020603050405020304" pitchFamily="18" charset="0"/>
                                      </a:rPr>
                                      <m:t>−</m:t>
                                    </m:r>
                                    <m:r>
                                      <a:rPr lang="en-US" sz="1000">
                                        <a:effectLst/>
                                        <a:latin typeface="Cambria Math" panose="02040503050406030204" pitchFamily="18" charset="0"/>
                                        <a:ea typeface="游明朝" panose="02020400000000000000" pitchFamily="18" charset="-128"/>
                                        <a:cs typeface="Times New Roman" panose="02020603050405020304" pitchFamily="18" charset="0"/>
                                      </a:rPr>
                                      <m:t>1</m:t>
                                    </m:r>
                                  </m:sup>
                                </m:sSubSup>
                              </m:oMath>
                            </m:oMathPara>
                          </a14:m>
                          <a:endParaRPr lang="ja-JP" sz="1000">
                            <a:effectLst/>
                            <a:latin typeface="Georgia" panose="02040502050405020303" pitchFamily="18" charset="0"/>
                            <a:ea typeface="游明朝" panose="02020400000000000000" pitchFamily="18" charset="-128"/>
                            <a:cs typeface="Times New Roman" panose="02020603050405020304" pitchFamily="18"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lnSpc>
                              <a:spcPts val="1200"/>
                            </a:lnSpc>
                            <a:spcAft>
                              <a:spcPts val="600"/>
                            </a:spcAft>
                          </a:pPr>
                          <a:r>
                            <a:rPr lang="en-US" sz="1000" dirty="0">
                              <a:effectLst/>
                              <a:latin typeface="Georgia" panose="02040502050405020303" pitchFamily="18" charset="0"/>
                              <a:ea typeface="游明朝" panose="02020400000000000000" pitchFamily="18" charset="-128"/>
                              <a:cs typeface="Times New Roman" panose="02020603050405020304" pitchFamily="18" charset="0"/>
                            </a:rPr>
                            <a:t>1</a:t>
                          </a:r>
                          <a:endParaRPr lang="ja-JP" sz="1000" dirty="0">
                            <a:effectLst/>
                            <a:latin typeface="Georgia" panose="02040502050405020303" pitchFamily="18" charset="0"/>
                            <a:ea typeface="游明朝" panose="02020400000000000000" pitchFamily="18" charset="-128"/>
                            <a:cs typeface="Times New Roman" panose="02020603050405020304" pitchFamily="18"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lnSpc>
                              <a:spcPts val="1200"/>
                            </a:lnSpc>
                            <a:spcAft>
                              <a:spcPts val="600"/>
                            </a:spcAft>
                          </a:pPr>
                          <a:r>
                            <a:rPr lang="ja-JP" altLang="en-US" sz="1000" dirty="0">
                              <a:solidFill>
                                <a:schemeClr val="accent2"/>
                              </a:solidFill>
                              <a:effectLst/>
                              <a:ea typeface="游明朝" panose="02020400000000000000" pitchFamily="18" charset="-128"/>
                              <a:cs typeface="Times New Roman" panose="02020603050405020304" pitchFamily="18" charset="0"/>
                            </a:rPr>
                            <a:t>✔</a:t>
                          </a:r>
                          <a:r>
                            <a:rPr lang="en-US" sz="1000" dirty="0">
                              <a:effectLst/>
                              <a:ea typeface="游明朝" panose="02020400000000000000" pitchFamily="18" charset="-128"/>
                              <a:cs typeface="Times New Roman" panose="02020603050405020304" pitchFamily="18" charset="0"/>
                            </a:rPr>
                            <a:t>  </a:t>
                          </a:r>
                          <a14:m>
                            <m:oMath xmlns:m="http://schemas.openxmlformats.org/officeDocument/2006/math">
                              <m:r>
                                <a:rPr lang="en-US" sz="1000">
                                  <a:effectLst/>
                                  <a:latin typeface="Cambria Math" panose="02040503050406030204" pitchFamily="18" charset="0"/>
                                  <a:ea typeface="游明朝" panose="02020400000000000000" pitchFamily="18" charset="-128"/>
                                  <a:cs typeface="Times New Roman" panose="02020603050405020304" pitchFamily="18" charset="0"/>
                                </a:rPr>
                                <m:t>0.959098(4.1)</m:t>
                              </m:r>
                            </m:oMath>
                          </a14:m>
                          <a:endParaRPr lang="ja-JP" sz="1000" dirty="0">
                            <a:effectLst/>
                            <a:latin typeface="Georgia" panose="02040502050405020303" pitchFamily="18" charset="0"/>
                            <a:ea typeface="游明朝" panose="02020400000000000000" pitchFamily="18" charset="-128"/>
                            <a:cs typeface="Times New Roman" panose="02020603050405020304" pitchFamily="18"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lnSpc>
                              <a:spcPts val="1200"/>
                            </a:lnSpc>
                            <a:spcAft>
                              <a:spcPts val="600"/>
                            </a:spcAft>
                          </a:pPr>
                          <a:r>
                            <a:rPr lang="ja-JP" altLang="en-US" sz="1000" dirty="0">
                              <a:solidFill>
                                <a:schemeClr val="accent4"/>
                              </a:solidFill>
                              <a:effectLst/>
                              <a:ea typeface="游明朝" panose="02020400000000000000" pitchFamily="18" charset="-128"/>
                              <a:cs typeface="Times New Roman" panose="02020603050405020304" pitchFamily="18" charset="0"/>
                            </a:rPr>
                            <a:t>✗</a:t>
                          </a:r>
                          <a:r>
                            <a:rPr lang="en-US" sz="1000" dirty="0">
                              <a:effectLst/>
                              <a:ea typeface="游明朝" panose="02020400000000000000" pitchFamily="18" charset="-128"/>
                              <a:cs typeface="Times New Roman" panose="02020603050405020304" pitchFamily="18" charset="0"/>
                            </a:rPr>
                            <a:t>  </a:t>
                          </a:r>
                          <a14:m>
                            <m:oMath xmlns:m="http://schemas.openxmlformats.org/officeDocument/2006/math">
                              <m:r>
                                <a:rPr lang="en-US" sz="1000">
                                  <a:effectLst/>
                                  <a:latin typeface="Cambria Math" panose="02040503050406030204" pitchFamily="18" charset="0"/>
                                  <a:ea typeface="游明朝" panose="02020400000000000000" pitchFamily="18" charset="-128"/>
                                  <a:cs typeface="Times New Roman" panose="02020603050405020304" pitchFamily="18" charset="0"/>
                                </a:rPr>
                                <m:t>0.926212(7.4)</m:t>
                              </m:r>
                            </m:oMath>
                          </a14:m>
                          <a:endParaRPr lang="ja-JP" sz="1000" dirty="0">
                            <a:effectLst/>
                            <a:latin typeface="Georgia" panose="02040502050405020303" pitchFamily="18" charset="0"/>
                            <a:ea typeface="游明朝" panose="02020400000000000000" pitchFamily="18" charset="-128"/>
                            <a:cs typeface="Times New Roman" panose="02020603050405020304" pitchFamily="18"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169227046"/>
                      </a:ext>
                    </a:extLst>
                  </a:tr>
                  <a:tr h="288000">
                    <a:tc>
                      <a:txBody>
                        <a:bodyPr/>
                        <a:lstStyle/>
                        <a:p>
                          <a:pPr algn="ctr">
                            <a:lnSpc>
                              <a:spcPts val="1200"/>
                            </a:lnSpc>
                            <a:spcAft>
                              <a:spcPts val="600"/>
                            </a:spcAft>
                          </a:pPr>
                          <a14:m>
                            <m:oMathPara xmlns:m="http://schemas.openxmlformats.org/officeDocument/2006/math">
                              <m:oMathParaPr>
                                <m:jc m:val="centerGroup"/>
                              </m:oMathParaPr>
                              <m:oMath xmlns:m="http://schemas.openxmlformats.org/officeDocument/2006/math">
                                <m:d>
                                  <m:dPr>
                                    <m:begChr m:val="⟨"/>
                                    <m:endChr m:val="⟩"/>
                                    <m:ctrlPr>
                                      <a:rPr lang="ja-JP" sz="1000" i="1">
                                        <a:effectLst/>
                                        <a:latin typeface="Cambria Math" panose="02040503050406030204" pitchFamily="18" charset="0"/>
                                        <a:ea typeface="Cambria Math" panose="02040503050406030204" pitchFamily="18" charset="0"/>
                                        <a:cs typeface="Times New Roman" panose="02020603050405020304" pitchFamily="18" charset="0"/>
                                      </a:rPr>
                                    </m:ctrlPr>
                                  </m:dPr>
                                  <m:e>
                                    <m:sSup>
                                      <m:sSupPr>
                                        <m:ctrlPr>
                                          <a:rPr lang="ja-JP" sz="1000" i="1">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sz="1000" i="1">
                                            <a:effectLst/>
                                            <a:latin typeface="Cambria Math" panose="02040503050406030204" pitchFamily="18" charset="0"/>
                                            <a:ea typeface="游明朝" panose="02020400000000000000" pitchFamily="18" charset="-128"/>
                                            <a:cs typeface="Times New Roman" panose="02020603050405020304" pitchFamily="18" charset="0"/>
                                          </a:rPr>
                                          <m:t>𝑝</m:t>
                                        </m:r>
                                      </m:e>
                                      <m:sup>
                                        <m:r>
                                          <a:rPr lang="en-US" sz="1000">
                                            <a:effectLst/>
                                            <a:latin typeface="Cambria Math" panose="02040503050406030204" pitchFamily="18" charset="0"/>
                                            <a:ea typeface="游明朝" panose="02020400000000000000" pitchFamily="18" charset="-128"/>
                                            <a:cs typeface="Times New Roman" panose="02020603050405020304" pitchFamily="18" charset="0"/>
                                          </a:rPr>
                                          <m:t>2</m:t>
                                        </m:r>
                                      </m:sup>
                                    </m:sSup>
                                  </m:e>
                                </m:d>
                                <m:r>
                                  <a:rPr lang="en-US" sz="1000">
                                    <a:effectLst/>
                                    <a:latin typeface="Cambria Math" panose="02040503050406030204" pitchFamily="18" charset="0"/>
                                    <a:ea typeface="游明朝" panose="02020400000000000000" pitchFamily="18" charset="-128"/>
                                    <a:cs typeface="Times New Roman" panose="02020603050405020304" pitchFamily="18" charset="0"/>
                                  </a:rPr>
                                  <m:t>/</m:t>
                                </m:r>
                                <m:sSup>
                                  <m:sSupPr>
                                    <m:ctrlPr>
                                      <a:rPr lang="ja-JP" sz="1000" i="1">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sz="1000" i="1">
                                        <a:effectLst/>
                                        <a:latin typeface="Cambria Math" panose="02040503050406030204" pitchFamily="18" charset="0"/>
                                        <a:ea typeface="游明朝" panose="02020400000000000000" pitchFamily="18" charset="-128"/>
                                        <a:cs typeface="Times New Roman" panose="02020603050405020304" pitchFamily="18" charset="0"/>
                                      </a:rPr>
                                      <m:t>ℏ</m:t>
                                    </m:r>
                                  </m:e>
                                  <m:sup>
                                    <m:r>
                                      <a:rPr lang="en-US" sz="1000">
                                        <a:effectLst/>
                                        <a:latin typeface="Cambria Math" panose="02040503050406030204" pitchFamily="18" charset="0"/>
                                        <a:ea typeface="游明朝" panose="02020400000000000000" pitchFamily="18" charset="-128"/>
                                        <a:cs typeface="Times New Roman" panose="02020603050405020304" pitchFamily="18" charset="0"/>
                                      </a:rPr>
                                      <m:t>2</m:t>
                                    </m:r>
                                  </m:sup>
                                </m:sSup>
                                <m:sSubSup>
                                  <m:sSubSupPr>
                                    <m:ctrlPr>
                                      <a:rPr lang="ja-JP" sz="1000" i="1">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sz="1000" i="1">
                                        <a:effectLst/>
                                        <a:latin typeface="Cambria Math" panose="02040503050406030204" pitchFamily="18" charset="0"/>
                                        <a:ea typeface="游明朝" panose="02020400000000000000" pitchFamily="18" charset="-128"/>
                                        <a:cs typeface="Times New Roman" panose="02020603050405020304" pitchFamily="18" charset="0"/>
                                      </a:rPr>
                                      <m:t>𝑎</m:t>
                                    </m:r>
                                  </m:e>
                                  <m:sub>
                                    <m:r>
                                      <a:rPr lang="en-US" sz="1000">
                                        <a:effectLst/>
                                        <a:latin typeface="Cambria Math" panose="02040503050406030204" pitchFamily="18" charset="0"/>
                                        <a:ea typeface="游明朝" panose="02020400000000000000" pitchFamily="18" charset="-128"/>
                                        <a:cs typeface="Times New Roman" panose="02020603050405020304" pitchFamily="18" charset="0"/>
                                      </a:rPr>
                                      <m:t>0</m:t>
                                    </m:r>
                                  </m:sub>
                                  <m:sup>
                                    <m:r>
                                      <a:rPr lang="en-US" sz="1000" i="1">
                                        <a:effectLst/>
                                        <a:latin typeface="Cambria Math" panose="02040503050406030204" pitchFamily="18" charset="0"/>
                                        <a:ea typeface="游明朝" panose="02020400000000000000" pitchFamily="18" charset="-128"/>
                                        <a:cs typeface="Times New Roman" panose="02020603050405020304" pitchFamily="18" charset="0"/>
                                      </a:rPr>
                                      <m:t>−</m:t>
                                    </m:r>
                                    <m:r>
                                      <a:rPr lang="en-US" sz="1000">
                                        <a:effectLst/>
                                        <a:latin typeface="Cambria Math" panose="02040503050406030204" pitchFamily="18" charset="0"/>
                                        <a:ea typeface="游明朝" panose="02020400000000000000" pitchFamily="18" charset="-128"/>
                                        <a:cs typeface="Times New Roman" panose="02020603050405020304" pitchFamily="18" charset="0"/>
                                      </a:rPr>
                                      <m:t>2</m:t>
                                    </m:r>
                                  </m:sup>
                                </m:sSubSup>
                              </m:oMath>
                            </m:oMathPara>
                          </a14:m>
                          <a:endParaRPr lang="ja-JP" sz="1000">
                            <a:effectLst/>
                            <a:latin typeface="Georgia" panose="02040502050405020303" pitchFamily="18" charset="0"/>
                            <a:ea typeface="游明朝" panose="02020400000000000000" pitchFamily="18" charset="-128"/>
                            <a:cs typeface="Times New Roman" panose="02020603050405020304" pitchFamily="18"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lnSpc>
                              <a:spcPts val="1200"/>
                            </a:lnSpc>
                            <a:spcAft>
                              <a:spcPts val="600"/>
                            </a:spcAft>
                          </a:pPr>
                          <a:r>
                            <a:rPr lang="en-US" sz="1000" dirty="0">
                              <a:effectLst/>
                              <a:latin typeface="Georgia" panose="02040502050405020303" pitchFamily="18" charset="0"/>
                              <a:ea typeface="游明朝" panose="02020400000000000000" pitchFamily="18" charset="-128"/>
                              <a:cs typeface="Times New Roman" panose="02020603050405020304" pitchFamily="18" charset="0"/>
                            </a:rPr>
                            <a:t>1</a:t>
                          </a:r>
                          <a:endParaRPr lang="ja-JP" sz="1000" dirty="0">
                            <a:effectLst/>
                            <a:latin typeface="Georgia" panose="02040502050405020303" pitchFamily="18" charset="0"/>
                            <a:ea typeface="游明朝" panose="02020400000000000000" pitchFamily="18" charset="-128"/>
                            <a:cs typeface="Times New Roman" panose="02020603050405020304" pitchFamily="18"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lnSpc>
                              <a:spcPts val="1200"/>
                            </a:lnSpc>
                            <a:spcAft>
                              <a:spcPts val="600"/>
                            </a:spcAft>
                          </a:pPr>
                          <a:r>
                            <a:rPr lang="ja-JP" altLang="en-US" sz="1000" dirty="0">
                              <a:solidFill>
                                <a:schemeClr val="accent2"/>
                              </a:solidFill>
                              <a:effectLst/>
                              <a:ea typeface="游明朝" panose="02020400000000000000" pitchFamily="18" charset="-128"/>
                              <a:cs typeface="Times New Roman" panose="02020603050405020304" pitchFamily="18" charset="0"/>
                            </a:rPr>
                            <a:t>✔</a:t>
                          </a:r>
                          <a:r>
                            <a:rPr lang="en-US" sz="1000" dirty="0">
                              <a:effectLst/>
                              <a:ea typeface="游明朝" panose="02020400000000000000" pitchFamily="18" charset="-128"/>
                              <a:cs typeface="Times New Roman" panose="02020603050405020304" pitchFamily="18" charset="0"/>
                            </a:rPr>
                            <a:t>  </a:t>
                          </a:r>
                          <a14:m>
                            <m:oMath xmlns:m="http://schemas.openxmlformats.org/officeDocument/2006/math">
                              <m:r>
                                <a:rPr lang="en-US" sz="1000">
                                  <a:effectLst/>
                                  <a:latin typeface="Cambria Math" panose="02040503050406030204" pitchFamily="18" charset="0"/>
                                  <a:ea typeface="游明朝" panose="02020400000000000000" pitchFamily="18" charset="-128"/>
                                  <a:cs typeface="Times New Roman" panose="02020603050405020304" pitchFamily="18" charset="0"/>
                                </a:rPr>
                                <m:t>0.955884(4.4)</m:t>
                              </m:r>
                            </m:oMath>
                          </a14:m>
                          <a:endParaRPr lang="ja-JP" sz="1000" dirty="0">
                            <a:effectLst/>
                            <a:latin typeface="Georgia" panose="02040502050405020303" pitchFamily="18" charset="0"/>
                            <a:ea typeface="游明朝" panose="02020400000000000000" pitchFamily="18" charset="-128"/>
                            <a:cs typeface="Times New Roman" panose="02020603050405020304" pitchFamily="18"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lnSpc>
                              <a:spcPts val="1200"/>
                            </a:lnSpc>
                            <a:spcAft>
                              <a:spcPts val="600"/>
                            </a:spcAft>
                          </a:pPr>
                          <a:r>
                            <a:rPr lang="ja-JP" altLang="en-US" sz="1000" dirty="0">
                              <a:solidFill>
                                <a:schemeClr val="accent4"/>
                              </a:solidFill>
                              <a:effectLst/>
                              <a:ea typeface="游明朝" panose="02020400000000000000" pitchFamily="18" charset="-128"/>
                              <a:cs typeface="Times New Roman" panose="02020603050405020304" pitchFamily="18" charset="0"/>
                            </a:rPr>
                            <a:t>✗</a:t>
                          </a:r>
                          <a:r>
                            <a:rPr lang="en-US" sz="1000" dirty="0">
                              <a:effectLst/>
                              <a:ea typeface="游明朝" panose="02020400000000000000" pitchFamily="18" charset="-128"/>
                              <a:cs typeface="Times New Roman" panose="02020603050405020304" pitchFamily="18" charset="0"/>
                            </a:rPr>
                            <a:t>  </a:t>
                          </a:r>
                          <a14:m>
                            <m:oMath xmlns:m="http://schemas.openxmlformats.org/officeDocument/2006/math">
                              <m:r>
                                <a:rPr lang="en-US" sz="1000">
                                  <a:effectLst/>
                                  <a:latin typeface="Cambria Math" panose="02040503050406030204" pitchFamily="18" charset="0"/>
                                  <a:ea typeface="游明朝" panose="02020400000000000000" pitchFamily="18" charset="-128"/>
                                  <a:cs typeface="Times New Roman" panose="02020603050405020304" pitchFamily="18" charset="0"/>
                                </a:rPr>
                                <m:t>0.888439(11)</m:t>
                              </m:r>
                            </m:oMath>
                          </a14:m>
                          <a:endParaRPr lang="ja-JP" sz="1000" dirty="0">
                            <a:effectLst/>
                            <a:latin typeface="Georgia" panose="02040502050405020303" pitchFamily="18" charset="0"/>
                            <a:ea typeface="游明朝" panose="02020400000000000000" pitchFamily="18" charset="-128"/>
                            <a:cs typeface="Times New Roman" panose="02020603050405020304" pitchFamily="18"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628966172"/>
                      </a:ext>
                    </a:extLst>
                  </a:tr>
                  <a:tr h="288000">
                    <a:tc>
                      <a:txBody>
                        <a:bodyPr/>
                        <a:lstStyle/>
                        <a:p>
                          <a:pPr algn="ctr">
                            <a:lnSpc>
                              <a:spcPts val="1200"/>
                            </a:lnSpc>
                            <a:spcAft>
                              <a:spcPts val="600"/>
                            </a:spcAft>
                          </a:pPr>
                          <a14:m>
                            <m:oMathPara xmlns:m="http://schemas.openxmlformats.org/officeDocument/2006/math">
                              <m:oMathParaPr>
                                <m:jc m:val="centerGroup"/>
                              </m:oMathParaPr>
                              <m:oMath xmlns:m="http://schemas.openxmlformats.org/officeDocument/2006/math">
                                <m:r>
                                  <m:rPr>
                                    <m:sty m:val="p"/>
                                  </m:rPr>
                                  <a:rPr lang="en-US" sz="1000">
                                    <a:effectLst/>
                                    <a:latin typeface="Cambria Math" panose="02040503050406030204" pitchFamily="18" charset="0"/>
                                    <a:ea typeface="游明朝" panose="02020400000000000000" pitchFamily="18" charset="-128"/>
                                    <a:cs typeface="Times New Roman" panose="02020603050405020304" pitchFamily="18" charset="0"/>
                                  </a:rPr>
                                  <m:t>Δ</m:t>
                                </m:r>
                                <m:r>
                                  <a:rPr lang="en-US" sz="1000" i="1">
                                    <a:effectLst/>
                                    <a:latin typeface="Cambria Math" panose="02040503050406030204" pitchFamily="18" charset="0"/>
                                    <a:ea typeface="游明朝" panose="02020400000000000000" pitchFamily="18" charset="-128"/>
                                    <a:cs typeface="Times New Roman" panose="02020603050405020304" pitchFamily="18" charset="0"/>
                                  </a:rPr>
                                  <m:t>𝑟</m:t>
                                </m:r>
                                <m:r>
                                  <m:rPr>
                                    <m:sty m:val="p"/>
                                  </m:rPr>
                                  <a:rPr lang="en-US" sz="1000">
                                    <a:effectLst/>
                                    <a:latin typeface="Cambria Math" panose="02040503050406030204" pitchFamily="18" charset="0"/>
                                    <a:ea typeface="游明朝" panose="02020400000000000000" pitchFamily="18" charset="-128"/>
                                    <a:cs typeface="Times New Roman" panose="02020603050405020304" pitchFamily="18" charset="0"/>
                                  </a:rPr>
                                  <m:t>Δ</m:t>
                                </m:r>
                                <m:r>
                                  <a:rPr lang="en-US" sz="1000" i="1">
                                    <a:effectLst/>
                                    <a:latin typeface="Cambria Math" panose="02040503050406030204" pitchFamily="18" charset="0"/>
                                    <a:ea typeface="游明朝" panose="02020400000000000000" pitchFamily="18" charset="-128"/>
                                    <a:cs typeface="Times New Roman" panose="02020603050405020304" pitchFamily="18" charset="0"/>
                                  </a:rPr>
                                  <m:t>𝑝</m:t>
                                </m:r>
                                <m:r>
                                  <a:rPr lang="en-US" sz="1000">
                                    <a:effectLst/>
                                    <a:latin typeface="Cambria Math" panose="02040503050406030204" pitchFamily="18" charset="0"/>
                                    <a:ea typeface="游明朝" panose="02020400000000000000" pitchFamily="18" charset="-128"/>
                                    <a:cs typeface="Times New Roman" panose="02020603050405020304" pitchFamily="18" charset="0"/>
                                  </a:rPr>
                                  <m:t>/</m:t>
                                </m:r>
                                <m:r>
                                  <a:rPr lang="en-US" sz="1000" i="1">
                                    <a:effectLst/>
                                    <a:latin typeface="Cambria Math" panose="02040503050406030204" pitchFamily="18" charset="0"/>
                                    <a:ea typeface="游明朝" panose="02020400000000000000" pitchFamily="18" charset="-128"/>
                                    <a:cs typeface="Times New Roman" panose="02020603050405020304" pitchFamily="18" charset="0"/>
                                  </a:rPr>
                                  <m:t>ℏ</m:t>
                                </m:r>
                              </m:oMath>
                            </m:oMathPara>
                          </a14:m>
                          <a:endParaRPr lang="ja-JP" sz="1000" dirty="0">
                            <a:effectLst/>
                            <a:latin typeface="Georgia" panose="02040502050405020303" pitchFamily="18" charset="0"/>
                            <a:ea typeface="游明朝" panose="02020400000000000000" pitchFamily="18" charset="-128"/>
                            <a:cs typeface="Times New Roman" panose="02020603050405020304" pitchFamily="18" charset="0"/>
                          </a:endParaRPr>
                        </a:p>
                      </a:txBody>
                      <a:tcPr marL="0" marR="0" marT="0" marB="0"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lnSpc>
                              <a:spcPts val="1200"/>
                            </a:lnSpc>
                            <a:spcAft>
                              <a:spcPts val="600"/>
                            </a:spcAft>
                          </a:pPr>
                          <a14:m>
                            <m:oMathPara xmlns:m="http://schemas.openxmlformats.org/officeDocument/2006/math">
                              <m:oMathParaPr>
                                <m:jc m:val="centerGroup"/>
                              </m:oMathParaPr>
                              <m:oMath xmlns:m="http://schemas.openxmlformats.org/officeDocument/2006/math">
                                <m:rad>
                                  <m:radPr>
                                    <m:degHide m:val="on"/>
                                    <m:ctrlPr>
                                      <a:rPr lang="ja-JP" sz="1000" i="1">
                                        <a:effectLst/>
                                        <a:latin typeface="Cambria Math" panose="02040503050406030204" pitchFamily="18" charset="0"/>
                                        <a:ea typeface="Cambria Math" panose="02040503050406030204" pitchFamily="18" charset="0"/>
                                        <a:cs typeface="Times New Roman" panose="02020603050405020304" pitchFamily="18" charset="0"/>
                                      </a:rPr>
                                    </m:ctrlPr>
                                  </m:radPr>
                                  <m:deg/>
                                  <m:e>
                                    <m:r>
                                      <a:rPr lang="en-US" sz="1000">
                                        <a:effectLst/>
                                        <a:latin typeface="Cambria Math" panose="02040503050406030204" pitchFamily="18" charset="0"/>
                                        <a:ea typeface="游明朝" panose="02020400000000000000" pitchFamily="18" charset="-128"/>
                                        <a:cs typeface="Times New Roman" panose="02020603050405020304" pitchFamily="18" charset="0"/>
                                      </a:rPr>
                                      <m:t>3</m:t>
                                    </m:r>
                                  </m:e>
                                </m:rad>
                                <m:r>
                                  <a:rPr lang="en-US" sz="1000">
                                    <a:effectLst/>
                                    <a:latin typeface="Cambria Math" panose="02040503050406030204" pitchFamily="18" charset="0"/>
                                    <a:ea typeface="游明朝" panose="02020400000000000000" pitchFamily="18" charset="-128"/>
                                    <a:cs typeface="Times New Roman" panose="02020603050405020304" pitchFamily="18" charset="0"/>
                                  </a:rPr>
                                  <m:t>/2</m:t>
                                </m:r>
                              </m:oMath>
                            </m:oMathPara>
                          </a14:m>
                          <a:endParaRPr lang="ja-JP" sz="1000" dirty="0">
                            <a:effectLst/>
                            <a:latin typeface="Georgia" panose="02040502050405020303" pitchFamily="18" charset="0"/>
                            <a:ea typeface="游明朝" panose="02020400000000000000" pitchFamily="18" charset="-128"/>
                            <a:cs typeface="Times New Roman" panose="02020603050405020304" pitchFamily="18" charset="0"/>
                          </a:endParaRPr>
                        </a:p>
                      </a:txBody>
                      <a:tcPr marL="0" marR="0" marT="0" marB="0"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lnSpc>
                              <a:spcPts val="1200"/>
                            </a:lnSpc>
                            <a:spcAft>
                              <a:spcPts val="600"/>
                            </a:spcAft>
                          </a:pPr>
                          <a:r>
                            <a:rPr lang="ja-JP" altLang="en-US" sz="1000" dirty="0">
                              <a:solidFill>
                                <a:schemeClr val="accent2"/>
                              </a:solidFill>
                              <a:effectLst/>
                              <a:ea typeface="游明朝" panose="02020400000000000000" pitchFamily="18" charset="-128"/>
                              <a:cs typeface="Times New Roman" panose="02020603050405020304" pitchFamily="18" charset="0"/>
                            </a:rPr>
                            <a:t>✔</a:t>
                          </a:r>
                          <a:r>
                            <a:rPr lang="en-US" sz="1000" dirty="0">
                              <a:effectLst/>
                              <a:ea typeface="游明朝" panose="02020400000000000000" pitchFamily="18" charset="-128"/>
                              <a:cs typeface="Times New Roman" panose="02020603050405020304" pitchFamily="18" charset="0"/>
                            </a:rPr>
                            <a:t>  </a:t>
                          </a:r>
                          <a14:m>
                            <m:oMath xmlns:m="http://schemas.openxmlformats.org/officeDocument/2006/math">
                              <m:r>
                                <a:rPr lang="en-US" sz="1000">
                                  <a:effectLst/>
                                  <a:latin typeface="Cambria Math" panose="02040503050406030204" pitchFamily="18" charset="0"/>
                                  <a:ea typeface="游明朝" panose="02020400000000000000" pitchFamily="18" charset="-128"/>
                                  <a:cs typeface="Times New Roman" panose="02020603050405020304" pitchFamily="18" charset="0"/>
                                </a:rPr>
                                <m:t>0.825198(4.7)</m:t>
                              </m:r>
                            </m:oMath>
                          </a14:m>
                          <a:endParaRPr lang="ja-JP" sz="1000" dirty="0">
                            <a:effectLst/>
                            <a:latin typeface="Georgia" panose="02040502050405020303" pitchFamily="18" charset="0"/>
                            <a:ea typeface="游明朝" panose="02020400000000000000" pitchFamily="18" charset="-128"/>
                            <a:cs typeface="Times New Roman" panose="02020603050405020304" pitchFamily="18" charset="0"/>
                          </a:endParaRPr>
                        </a:p>
                      </a:txBody>
                      <a:tcPr marL="0" marR="0" marT="0" marB="0"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lnSpc>
                              <a:spcPts val="1200"/>
                            </a:lnSpc>
                            <a:spcAft>
                              <a:spcPts val="600"/>
                            </a:spcAft>
                          </a:pPr>
                          <a:r>
                            <a:rPr lang="ja-JP" altLang="en-US" sz="1000" dirty="0">
                              <a:solidFill>
                                <a:schemeClr val="accent4"/>
                              </a:solidFill>
                              <a:effectLst/>
                              <a:ea typeface="游明朝" panose="02020400000000000000" pitchFamily="18" charset="-128"/>
                              <a:cs typeface="Times New Roman" panose="02020603050405020304" pitchFamily="18" charset="0"/>
                            </a:rPr>
                            <a:t>✗</a:t>
                          </a:r>
                          <a:r>
                            <a:rPr lang="en-US" sz="1000" dirty="0">
                              <a:effectLst/>
                              <a:ea typeface="游明朝" panose="02020400000000000000" pitchFamily="18" charset="-128"/>
                              <a:cs typeface="Times New Roman" panose="02020603050405020304" pitchFamily="18" charset="0"/>
                            </a:rPr>
                            <a:t>  </a:t>
                          </a:r>
                          <a14:m>
                            <m:oMath xmlns:m="http://schemas.openxmlformats.org/officeDocument/2006/math">
                              <m:r>
                                <a:rPr lang="en-US" sz="1000">
                                  <a:effectLst/>
                                  <a:latin typeface="Cambria Math" panose="02040503050406030204" pitchFamily="18" charset="0"/>
                                  <a:ea typeface="游明朝" panose="02020400000000000000" pitchFamily="18" charset="-128"/>
                                  <a:cs typeface="Times New Roman" panose="02020603050405020304" pitchFamily="18" charset="0"/>
                                </a:rPr>
                                <m:t>0.808069(6.7)</m:t>
                              </m:r>
                            </m:oMath>
                          </a14:m>
                          <a:endParaRPr lang="ja-JP" sz="1000" dirty="0">
                            <a:effectLst/>
                            <a:latin typeface="Georgia" panose="02040502050405020303" pitchFamily="18" charset="0"/>
                            <a:ea typeface="游明朝" panose="02020400000000000000" pitchFamily="18" charset="-128"/>
                            <a:cs typeface="Times New Roman" panose="02020603050405020304" pitchFamily="18" charset="0"/>
                          </a:endParaRPr>
                        </a:p>
                      </a:txBody>
                      <a:tcPr marL="0" marR="0" marT="0" marB="0"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36545128"/>
                      </a:ext>
                    </a:extLst>
                  </a:tr>
                </a:tbl>
              </a:graphicData>
            </a:graphic>
          </p:graphicFrame>
        </mc:Choice>
        <mc:Fallback xmlns="">
          <p:graphicFrame>
            <p:nvGraphicFramePr>
              <p:cNvPr id="4" name="表 3">
                <a:extLst>
                  <a:ext uri="{FF2B5EF4-FFF2-40B4-BE49-F238E27FC236}">
                    <a16:creationId xmlns:a16="http://schemas.microsoft.com/office/drawing/2014/main" id="{5A13A0CC-D611-A29D-EE55-4B4F9DA26E85}"/>
                  </a:ext>
                </a:extLst>
              </p:cNvPr>
              <p:cNvGraphicFramePr>
                <a:graphicFrameLocks noGrp="1"/>
              </p:cNvGraphicFramePr>
              <p:nvPr>
                <p:extLst>
                  <p:ext uri="{D42A27DB-BD31-4B8C-83A1-F6EECF244321}">
                    <p14:modId xmlns:p14="http://schemas.microsoft.com/office/powerpoint/2010/main" val="793218071"/>
                  </p:ext>
                </p:extLst>
              </p:nvPr>
            </p:nvGraphicFramePr>
            <p:xfrm>
              <a:off x="4572000" y="1821354"/>
              <a:ext cx="4104000" cy="2016000"/>
            </p:xfrm>
            <a:graphic>
              <a:graphicData uri="http://schemas.openxmlformats.org/drawingml/2006/table">
                <a:tbl>
                  <a:tblPr>
                    <a:tableStyleId>{5C22544A-7EE6-4342-B048-85BDC9FD1C3A}</a:tableStyleId>
                  </a:tblPr>
                  <a:tblGrid>
                    <a:gridCol w="972000">
                      <a:extLst>
                        <a:ext uri="{9D8B030D-6E8A-4147-A177-3AD203B41FA5}">
                          <a16:colId xmlns:a16="http://schemas.microsoft.com/office/drawing/2014/main" val="169879002"/>
                        </a:ext>
                      </a:extLst>
                    </a:gridCol>
                    <a:gridCol w="612000">
                      <a:extLst>
                        <a:ext uri="{9D8B030D-6E8A-4147-A177-3AD203B41FA5}">
                          <a16:colId xmlns:a16="http://schemas.microsoft.com/office/drawing/2014/main" val="3939371456"/>
                        </a:ext>
                      </a:extLst>
                    </a:gridCol>
                    <a:gridCol w="1260000">
                      <a:extLst>
                        <a:ext uri="{9D8B030D-6E8A-4147-A177-3AD203B41FA5}">
                          <a16:colId xmlns:a16="http://schemas.microsoft.com/office/drawing/2014/main" val="4142908676"/>
                        </a:ext>
                      </a:extLst>
                    </a:gridCol>
                    <a:gridCol w="1260000">
                      <a:extLst>
                        <a:ext uri="{9D8B030D-6E8A-4147-A177-3AD203B41FA5}">
                          <a16:colId xmlns:a16="http://schemas.microsoft.com/office/drawing/2014/main" val="1404551060"/>
                        </a:ext>
                      </a:extLst>
                    </a:gridCol>
                  </a:tblGrid>
                  <a:tr h="288000">
                    <a:tc>
                      <a:txBody>
                        <a:bodyPr/>
                        <a:lstStyle/>
                        <a:p>
                          <a:pPr algn="ctr">
                            <a:lnSpc>
                              <a:spcPts val="1200"/>
                            </a:lnSpc>
                            <a:spcAft>
                              <a:spcPts val="600"/>
                            </a:spcAft>
                          </a:pPr>
                          <a:endParaRPr lang="ja-JP" sz="1000" dirty="0">
                            <a:solidFill>
                              <a:schemeClr val="bg1"/>
                            </a:solidFill>
                            <a:effectLst/>
                            <a:latin typeface="Georgia" panose="02040502050405020303" pitchFamily="18" charset="0"/>
                            <a:ea typeface="游明朝" panose="02020400000000000000" pitchFamily="18" charset="-128"/>
                            <a:cs typeface="Times New Roman" panose="02020603050405020304" pitchFamily="18"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endParaRPr lang="ja-JP"/>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8"/>
                          <a:stretch>
                            <a:fillRect l="-160000" r="-415000" b="-608511"/>
                          </a:stretch>
                        </a:blipFill>
                      </a:tcPr>
                    </a:tc>
                    <a:tc>
                      <a:txBody>
                        <a:bodyPr/>
                        <a:lstStyle/>
                        <a:p>
                          <a:endParaRPr lang="ja-JP"/>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8"/>
                          <a:stretch>
                            <a:fillRect l="-125604" r="-100483" b="-608511"/>
                          </a:stretch>
                        </a:blipFill>
                      </a:tcPr>
                    </a:tc>
                    <a:tc>
                      <a:txBody>
                        <a:bodyPr/>
                        <a:lstStyle/>
                        <a:p>
                          <a:endParaRPr lang="ja-JP"/>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8"/>
                          <a:stretch>
                            <a:fillRect l="-225604" r="-483" b="-608511"/>
                          </a:stretch>
                        </a:blipFill>
                      </a:tcPr>
                    </a:tc>
                    <a:extLst>
                      <a:ext uri="{0D108BD9-81ED-4DB2-BD59-A6C34878D82A}">
                        <a16:rowId xmlns:a16="http://schemas.microsoft.com/office/drawing/2014/main" val="2039009952"/>
                      </a:ext>
                    </a:extLst>
                  </a:tr>
                  <a:tr h="288000">
                    <a:tc>
                      <a:txBody>
                        <a:bodyPr/>
                        <a:lstStyle/>
                        <a:p>
                          <a:endParaRPr lang="ja-JP"/>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8"/>
                          <a:stretch>
                            <a:fillRect t="-97917" r="-321875" b="-495833"/>
                          </a:stretch>
                        </a:blipFill>
                      </a:tcPr>
                    </a:tc>
                    <a:tc>
                      <a:txBody>
                        <a:bodyPr/>
                        <a:lstStyle/>
                        <a:p>
                          <a:endParaRPr lang="ja-JP"/>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8"/>
                          <a:stretch>
                            <a:fillRect l="-160000" t="-97917" r="-415000" b="-495833"/>
                          </a:stretch>
                        </a:blipFill>
                      </a:tcPr>
                    </a:tc>
                    <a:tc>
                      <a:txBody>
                        <a:bodyPr/>
                        <a:lstStyle/>
                        <a:p>
                          <a:endParaRPr lang="ja-JP"/>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8"/>
                          <a:stretch>
                            <a:fillRect l="-125604" t="-97917" r="-100483" b="-495833"/>
                          </a:stretch>
                        </a:blipFill>
                      </a:tcPr>
                    </a:tc>
                    <a:tc>
                      <a:txBody>
                        <a:bodyPr/>
                        <a:lstStyle/>
                        <a:p>
                          <a:endParaRPr lang="ja-JP"/>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8"/>
                          <a:stretch>
                            <a:fillRect l="-225604" t="-97917" r="-483" b="-495833"/>
                          </a:stretch>
                        </a:blipFill>
                      </a:tcPr>
                    </a:tc>
                    <a:extLst>
                      <a:ext uri="{0D108BD9-81ED-4DB2-BD59-A6C34878D82A}">
                        <a16:rowId xmlns:a16="http://schemas.microsoft.com/office/drawing/2014/main" val="1080413736"/>
                      </a:ext>
                    </a:extLst>
                  </a:tr>
                  <a:tr h="288000">
                    <a:tc>
                      <a:txBody>
                        <a:bodyPr/>
                        <a:lstStyle/>
                        <a:p>
                          <a:endParaRPr lang="ja-JP"/>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8"/>
                          <a:stretch>
                            <a:fillRect t="-202128" r="-321875" b="-406383"/>
                          </a:stretch>
                        </a:blipFill>
                      </a:tcPr>
                    </a:tc>
                    <a:tc>
                      <a:txBody>
                        <a:bodyPr/>
                        <a:lstStyle/>
                        <a:p>
                          <a:endParaRPr lang="ja-JP"/>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8"/>
                          <a:stretch>
                            <a:fillRect l="-160000" t="-202128" r="-415000" b="-406383"/>
                          </a:stretch>
                        </a:blipFill>
                      </a:tcPr>
                    </a:tc>
                    <a:tc>
                      <a:txBody>
                        <a:bodyPr/>
                        <a:lstStyle/>
                        <a:p>
                          <a:endParaRPr lang="ja-JP"/>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8"/>
                          <a:stretch>
                            <a:fillRect l="-125604" t="-202128" r="-100483" b="-406383"/>
                          </a:stretch>
                        </a:blipFill>
                      </a:tcPr>
                    </a:tc>
                    <a:tc>
                      <a:txBody>
                        <a:bodyPr/>
                        <a:lstStyle/>
                        <a:p>
                          <a:endParaRPr lang="ja-JP"/>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8"/>
                          <a:stretch>
                            <a:fillRect l="-225604" t="-202128" r="-483" b="-406383"/>
                          </a:stretch>
                        </a:blipFill>
                      </a:tcPr>
                    </a:tc>
                    <a:extLst>
                      <a:ext uri="{0D108BD9-81ED-4DB2-BD59-A6C34878D82A}">
                        <a16:rowId xmlns:a16="http://schemas.microsoft.com/office/drawing/2014/main" val="2707329202"/>
                      </a:ext>
                    </a:extLst>
                  </a:tr>
                  <a:tr h="288000">
                    <a:tc>
                      <a:txBody>
                        <a:bodyPr/>
                        <a:lstStyle/>
                        <a:p>
                          <a:endParaRPr lang="ja-JP"/>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8"/>
                          <a:stretch>
                            <a:fillRect t="-295833" r="-321875" b="-297917"/>
                          </a:stretch>
                        </a:blipFill>
                      </a:tcPr>
                    </a:tc>
                    <a:tc>
                      <a:txBody>
                        <a:bodyPr/>
                        <a:lstStyle/>
                        <a:p>
                          <a:pPr algn="ctr">
                            <a:lnSpc>
                              <a:spcPts val="1200"/>
                            </a:lnSpc>
                            <a:spcAft>
                              <a:spcPts val="600"/>
                            </a:spcAft>
                          </a:pPr>
                          <a:r>
                            <a:rPr lang="en-US" sz="1000" dirty="0">
                              <a:effectLst/>
                              <a:latin typeface="Georgia" panose="02040502050405020303" pitchFamily="18" charset="0"/>
                              <a:ea typeface="游明朝" panose="02020400000000000000" pitchFamily="18" charset="-128"/>
                              <a:cs typeface="Times New Roman" panose="02020603050405020304" pitchFamily="18" charset="0"/>
                            </a:rPr>
                            <a:t>3</a:t>
                          </a:r>
                          <a:endParaRPr lang="ja-JP" sz="1000" dirty="0">
                            <a:effectLst/>
                            <a:latin typeface="Georgia" panose="02040502050405020303" pitchFamily="18" charset="0"/>
                            <a:ea typeface="游明朝" panose="02020400000000000000" pitchFamily="18" charset="-128"/>
                            <a:cs typeface="Times New Roman" panose="02020603050405020304" pitchFamily="18"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endParaRPr lang="ja-JP"/>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8"/>
                          <a:stretch>
                            <a:fillRect l="-125604" t="-295833" r="-100483" b="-297917"/>
                          </a:stretch>
                        </a:blipFill>
                      </a:tcPr>
                    </a:tc>
                    <a:tc>
                      <a:txBody>
                        <a:bodyPr/>
                        <a:lstStyle/>
                        <a:p>
                          <a:endParaRPr lang="ja-JP"/>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8"/>
                          <a:stretch>
                            <a:fillRect l="-225604" t="-295833" r="-483" b="-297917"/>
                          </a:stretch>
                        </a:blipFill>
                      </a:tcPr>
                    </a:tc>
                    <a:extLst>
                      <a:ext uri="{0D108BD9-81ED-4DB2-BD59-A6C34878D82A}">
                        <a16:rowId xmlns:a16="http://schemas.microsoft.com/office/drawing/2014/main" val="589348850"/>
                      </a:ext>
                    </a:extLst>
                  </a:tr>
                  <a:tr h="288000">
                    <a:tc>
                      <a:txBody>
                        <a:bodyPr/>
                        <a:lstStyle/>
                        <a:p>
                          <a:endParaRPr lang="ja-JP"/>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8"/>
                          <a:stretch>
                            <a:fillRect t="-404255" r="-321875" b="-204255"/>
                          </a:stretch>
                        </a:blipFill>
                      </a:tcPr>
                    </a:tc>
                    <a:tc>
                      <a:txBody>
                        <a:bodyPr/>
                        <a:lstStyle/>
                        <a:p>
                          <a:pPr algn="ctr">
                            <a:lnSpc>
                              <a:spcPts val="1200"/>
                            </a:lnSpc>
                            <a:spcAft>
                              <a:spcPts val="600"/>
                            </a:spcAft>
                          </a:pPr>
                          <a:r>
                            <a:rPr lang="en-US" sz="1000" dirty="0">
                              <a:effectLst/>
                              <a:latin typeface="Georgia" panose="02040502050405020303" pitchFamily="18" charset="0"/>
                              <a:ea typeface="游明朝" panose="02020400000000000000" pitchFamily="18" charset="-128"/>
                              <a:cs typeface="Times New Roman" panose="02020603050405020304" pitchFamily="18" charset="0"/>
                            </a:rPr>
                            <a:t>1</a:t>
                          </a:r>
                          <a:endParaRPr lang="ja-JP" sz="1000" dirty="0">
                            <a:effectLst/>
                            <a:latin typeface="Georgia" panose="02040502050405020303" pitchFamily="18" charset="0"/>
                            <a:ea typeface="游明朝" panose="02020400000000000000" pitchFamily="18" charset="-128"/>
                            <a:cs typeface="Times New Roman" panose="02020603050405020304" pitchFamily="18"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endParaRPr lang="ja-JP"/>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8"/>
                          <a:stretch>
                            <a:fillRect l="-125604" t="-404255" r="-100483" b="-204255"/>
                          </a:stretch>
                        </a:blipFill>
                      </a:tcPr>
                    </a:tc>
                    <a:tc>
                      <a:txBody>
                        <a:bodyPr/>
                        <a:lstStyle/>
                        <a:p>
                          <a:endParaRPr lang="ja-JP"/>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8"/>
                          <a:stretch>
                            <a:fillRect l="-225604" t="-404255" r="-483" b="-204255"/>
                          </a:stretch>
                        </a:blipFill>
                      </a:tcPr>
                    </a:tc>
                    <a:extLst>
                      <a:ext uri="{0D108BD9-81ED-4DB2-BD59-A6C34878D82A}">
                        <a16:rowId xmlns:a16="http://schemas.microsoft.com/office/drawing/2014/main" val="1169227046"/>
                      </a:ext>
                    </a:extLst>
                  </a:tr>
                  <a:tr h="288000">
                    <a:tc>
                      <a:txBody>
                        <a:bodyPr/>
                        <a:lstStyle/>
                        <a:p>
                          <a:endParaRPr lang="ja-JP"/>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8"/>
                          <a:stretch>
                            <a:fillRect t="-493750" r="-321875" b="-100000"/>
                          </a:stretch>
                        </a:blipFill>
                      </a:tcPr>
                    </a:tc>
                    <a:tc>
                      <a:txBody>
                        <a:bodyPr/>
                        <a:lstStyle/>
                        <a:p>
                          <a:pPr algn="ctr">
                            <a:lnSpc>
                              <a:spcPts val="1200"/>
                            </a:lnSpc>
                            <a:spcAft>
                              <a:spcPts val="600"/>
                            </a:spcAft>
                          </a:pPr>
                          <a:r>
                            <a:rPr lang="en-US" sz="1000" dirty="0">
                              <a:effectLst/>
                              <a:latin typeface="Georgia" panose="02040502050405020303" pitchFamily="18" charset="0"/>
                              <a:ea typeface="游明朝" panose="02020400000000000000" pitchFamily="18" charset="-128"/>
                              <a:cs typeface="Times New Roman" panose="02020603050405020304" pitchFamily="18" charset="0"/>
                            </a:rPr>
                            <a:t>1</a:t>
                          </a:r>
                          <a:endParaRPr lang="ja-JP" sz="1000" dirty="0">
                            <a:effectLst/>
                            <a:latin typeface="Georgia" panose="02040502050405020303" pitchFamily="18" charset="0"/>
                            <a:ea typeface="游明朝" panose="02020400000000000000" pitchFamily="18" charset="-128"/>
                            <a:cs typeface="Times New Roman" panose="02020603050405020304" pitchFamily="18"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endParaRPr lang="ja-JP"/>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8"/>
                          <a:stretch>
                            <a:fillRect l="-125604" t="-493750" r="-100483" b="-100000"/>
                          </a:stretch>
                        </a:blipFill>
                      </a:tcPr>
                    </a:tc>
                    <a:tc>
                      <a:txBody>
                        <a:bodyPr/>
                        <a:lstStyle/>
                        <a:p>
                          <a:endParaRPr lang="ja-JP"/>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8"/>
                          <a:stretch>
                            <a:fillRect l="-225604" t="-493750" r="-483" b="-100000"/>
                          </a:stretch>
                        </a:blipFill>
                      </a:tcPr>
                    </a:tc>
                    <a:extLst>
                      <a:ext uri="{0D108BD9-81ED-4DB2-BD59-A6C34878D82A}">
                        <a16:rowId xmlns:a16="http://schemas.microsoft.com/office/drawing/2014/main" val="1628966172"/>
                      </a:ext>
                    </a:extLst>
                  </a:tr>
                  <a:tr h="288000">
                    <a:tc>
                      <a:txBody>
                        <a:bodyPr/>
                        <a:lstStyle/>
                        <a:p>
                          <a:endParaRPr lang="ja-JP"/>
                        </a:p>
                      </a:txBody>
                      <a:tcPr marL="0" marR="0" marT="0" marB="0"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blipFill>
                          <a:blip r:embed="rId8"/>
                          <a:stretch>
                            <a:fillRect t="-606383" r="-321875" b="-2128"/>
                          </a:stretch>
                        </a:blipFill>
                      </a:tcPr>
                    </a:tc>
                    <a:tc>
                      <a:txBody>
                        <a:bodyPr/>
                        <a:lstStyle/>
                        <a:p>
                          <a:endParaRPr lang="ja-JP"/>
                        </a:p>
                      </a:txBody>
                      <a:tcPr marL="0" marR="0" marT="0" marB="0"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blipFill>
                          <a:blip r:embed="rId8"/>
                          <a:stretch>
                            <a:fillRect l="-160000" t="-606383" r="-415000" b="-2128"/>
                          </a:stretch>
                        </a:blipFill>
                      </a:tcPr>
                    </a:tc>
                    <a:tc>
                      <a:txBody>
                        <a:bodyPr/>
                        <a:lstStyle/>
                        <a:p>
                          <a:endParaRPr lang="ja-JP"/>
                        </a:p>
                      </a:txBody>
                      <a:tcPr marL="0" marR="0" marT="0" marB="0"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blipFill>
                          <a:blip r:embed="rId8"/>
                          <a:stretch>
                            <a:fillRect l="-125604" t="-606383" r="-100483" b="-2128"/>
                          </a:stretch>
                        </a:blipFill>
                      </a:tcPr>
                    </a:tc>
                    <a:tc>
                      <a:txBody>
                        <a:bodyPr/>
                        <a:lstStyle/>
                        <a:p>
                          <a:endParaRPr lang="ja-JP"/>
                        </a:p>
                      </a:txBody>
                      <a:tcPr marL="0" marR="0" marT="0" marB="0"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blipFill>
                          <a:blip r:embed="rId8"/>
                          <a:stretch>
                            <a:fillRect l="-225604" t="-606383" r="-483" b="-2128"/>
                          </a:stretch>
                        </a:blipFill>
                      </a:tcPr>
                    </a:tc>
                    <a:extLst>
                      <a:ext uri="{0D108BD9-81ED-4DB2-BD59-A6C34878D82A}">
                        <a16:rowId xmlns:a16="http://schemas.microsoft.com/office/drawing/2014/main" val="1036545128"/>
                      </a:ext>
                    </a:extLst>
                  </a:tr>
                </a:tbl>
              </a:graphicData>
            </a:graphic>
          </p:graphicFrame>
        </mc:Fallback>
      </mc:AlternateContent>
    </p:spTree>
    <p:extLst>
      <p:ext uri="{BB962C8B-B14F-4D97-AF65-F5344CB8AC3E}">
        <p14:creationId xmlns:p14="http://schemas.microsoft.com/office/powerpoint/2010/main" val="778178486"/>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E7A3D0-9C0E-ECF2-6366-3E7C83B04B39}"/>
            </a:ext>
          </a:extLst>
        </p:cNvPr>
        <p:cNvGrpSpPr/>
        <p:nvPr/>
      </p:nvGrpSpPr>
      <p:grpSpPr>
        <a:xfrm>
          <a:off x="0" y="0"/>
          <a:ext cx="0" cy="0"/>
          <a:chOff x="0" y="0"/>
          <a:chExt cx="0" cy="0"/>
        </a:xfrm>
      </p:grpSpPr>
      <p:sp>
        <p:nvSpPr>
          <p:cNvPr id="5" name="タイトル 4">
            <a:extLst>
              <a:ext uri="{FF2B5EF4-FFF2-40B4-BE49-F238E27FC236}">
                <a16:creationId xmlns:a16="http://schemas.microsoft.com/office/drawing/2014/main" id="{6797617F-DC6E-2039-E03A-917C8C566B23}"/>
              </a:ext>
            </a:extLst>
          </p:cNvPr>
          <p:cNvSpPr>
            <a:spLocks noGrp="1"/>
          </p:cNvSpPr>
          <p:nvPr>
            <p:ph type="title"/>
          </p:nvPr>
        </p:nvSpPr>
        <p:spPr/>
        <p:txBody>
          <a:bodyPr/>
          <a:lstStyle/>
          <a:p>
            <a:r>
              <a:rPr kumimoji="1" lang="ja-JP" altLang="en-US" dirty="0"/>
              <a:t>演習：</a:t>
            </a:r>
            <a:r>
              <a:rPr kumimoji="1" lang="en-US" altLang="ja-JP" dirty="0"/>
              <a:t>STO-1G</a:t>
            </a:r>
            <a:r>
              <a:rPr kumimoji="1" lang="ja-JP" altLang="en-US" dirty="0"/>
              <a:t>基底関数</a:t>
            </a:r>
            <a:r>
              <a:rPr lang="ja-JP" altLang="en-US" dirty="0"/>
              <a:t>の導出</a:t>
            </a:r>
            <a:endParaRPr kumimoji="1" lang="ja-JP" altLang="en-US" dirty="0"/>
          </a:p>
        </p:txBody>
      </p:sp>
      <mc:AlternateContent xmlns:mc="http://schemas.openxmlformats.org/markup-compatibility/2006" xmlns:a14="http://schemas.microsoft.com/office/drawing/2010/main">
        <mc:Choice Requires="a14">
          <p:sp>
            <p:nvSpPr>
              <p:cNvPr id="7" name="コンテンツ プレースホルダー 6">
                <a:extLst>
                  <a:ext uri="{FF2B5EF4-FFF2-40B4-BE49-F238E27FC236}">
                    <a16:creationId xmlns:a16="http://schemas.microsoft.com/office/drawing/2014/main" id="{F8FA4656-1C8A-D7E7-6EC1-0308772A95DD}"/>
                  </a:ext>
                </a:extLst>
              </p:cNvPr>
              <p:cNvSpPr>
                <a:spLocks noGrp="1"/>
              </p:cNvSpPr>
              <p:nvPr>
                <p:ph idx="1"/>
              </p:nvPr>
            </p:nvSpPr>
            <p:spPr>
              <a:xfrm>
                <a:off x="468000" y="843750"/>
                <a:ext cx="5112000" cy="3376809"/>
              </a:xfrm>
            </p:spPr>
            <p:txBody>
              <a:bodyPr/>
              <a:lstStyle/>
              <a:p>
                <a:pPr>
                  <a:spcAft>
                    <a:spcPts val="1200"/>
                  </a:spcAft>
                </a:pPr>
                <a:r>
                  <a:rPr lang="ja-JP" altLang="en-US" dirty="0"/>
                  <a:t>水素原子の厳密な</a:t>
                </a:r>
                <a:r>
                  <a:rPr lang="en-US" altLang="ja-JP" dirty="0"/>
                  <a:t>1s</a:t>
                </a:r>
                <a:r>
                  <a:rPr lang="ja-JP" altLang="en-US" dirty="0"/>
                  <a:t>軌道</a:t>
                </a:r>
                <a14:m>
                  <m:oMath xmlns:m="http://schemas.openxmlformats.org/officeDocument/2006/math">
                    <m:sSub>
                      <m:sSubPr>
                        <m:ctrlPr>
                          <a:rPr lang="en-US" altLang="ja-JP" i="1" dirty="0" smtClean="0">
                            <a:latin typeface="Cambria Math" panose="02040503050406030204" pitchFamily="18" charset="0"/>
                          </a:rPr>
                        </m:ctrlPr>
                      </m:sSubPr>
                      <m:e>
                        <m:r>
                          <a:rPr lang="en-US" altLang="ja-JP" b="0" i="1" dirty="0" smtClean="0">
                            <a:latin typeface="Cambria Math" panose="02040503050406030204" pitchFamily="18" charset="0"/>
                          </a:rPr>
                          <m:t>𝜓</m:t>
                        </m:r>
                      </m:e>
                      <m:sub>
                        <m:r>
                          <a:rPr lang="en-US" altLang="ja-JP" b="0" i="0" dirty="0" smtClean="0">
                            <a:latin typeface="Cambria Math" panose="02040503050406030204" pitchFamily="18" charset="0"/>
                          </a:rPr>
                          <m:t>1</m:t>
                        </m:r>
                        <m:r>
                          <m:rPr>
                            <m:sty m:val="p"/>
                          </m:rPr>
                          <a:rPr lang="en-US" altLang="ja-JP" b="0" i="0" dirty="0" smtClean="0">
                            <a:latin typeface="Cambria Math" panose="02040503050406030204" pitchFamily="18" charset="0"/>
                          </a:rPr>
                          <m:t>s</m:t>
                        </m:r>
                      </m:sub>
                    </m:sSub>
                    <m:r>
                      <a:rPr lang="en-US" altLang="ja-JP" b="1" i="1" dirty="0" smtClean="0">
                        <a:latin typeface="Cambria Math" panose="02040503050406030204" pitchFamily="18" charset="0"/>
                      </a:rPr>
                      <m:t>(</m:t>
                    </m:r>
                    <m:r>
                      <a:rPr lang="en-US" altLang="ja-JP" b="1" i="1" dirty="0" smtClean="0">
                        <a:latin typeface="Cambria Math" panose="02040503050406030204" pitchFamily="18" charset="0"/>
                      </a:rPr>
                      <m:t>𝒓</m:t>
                    </m:r>
                    <m:r>
                      <a:rPr lang="en-US" altLang="ja-JP" i="1" dirty="0" smtClean="0">
                        <a:latin typeface="Cambria Math" panose="02040503050406030204" pitchFamily="18" charset="0"/>
                      </a:rPr>
                      <m:t>)</m:t>
                    </m:r>
                  </m:oMath>
                </a14:m>
                <a:r>
                  <a:rPr lang="ja-JP" altLang="en-US" dirty="0"/>
                  <a:t>と</a:t>
                </a:r>
                <a:r>
                  <a:rPr lang="en-US" altLang="ja-JP" dirty="0"/>
                  <a:t>Gauss</a:t>
                </a:r>
                <a:r>
                  <a:rPr lang="ja-JP" altLang="en-US" dirty="0"/>
                  <a:t>型</a:t>
                </a:r>
                <a:r>
                  <a:rPr lang="en-US" altLang="ja-JP" dirty="0"/>
                  <a:t>1s</a:t>
                </a:r>
                <a:r>
                  <a:rPr lang="ja-JP" altLang="en-US" dirty="0"/>
                  <a:t>軌道</a:t>
                </a:r>
                <a14:m>
                  <m:oMath xmlns:m="http://schemas.openxmlformats.org/officeDocument/2006/math">
                    <m:r>
                      <a:rPr lang="en-US" altLang="ja-JP" b="0" i="0" dirty="0" smtClean="0">
                        <a:latin typeface="Cambria Math" panose="02040503050406030204" pitchFamily="18" charset="0"/>
                      </a:rPr>
                      <m:t> </m:t>
                    </m:r>
                    <m:sSubSup>
                      <m:sSubSupPr>
                        <m:ctrlPr>
                          <a:rPr lang="en-US" altLang="ja-JP" b="0" i="1" dirty="0" smtClean="0">
                            <a:latin typeface="Cambria Math" panose="02040503050406030204" pitchFamily="18" charset="0"/>
                          </a:rPr>
                        </m:ctrlPr>
                      </m:sSubSupPr>
                      <m:e>
                        <m:r>
                          <a:rPr lang="en-US" altLang="ja-JP" i="1" dirty="0" smtClean="0">
                            <a:latin typeface="Cambria Math" panose="02040503050406030204" pitchFamily="18" charset="0"/>
                          </a:rPr>
                          <m:t>𝜙</m:t>
                        </m:r>
                      </m:e>
                      <m:sub>
                        <m:r>
                          <a:rPr lang="en-US" altLang="ja-JP" b="0" i="0" dirty="0" smtClean="0">
                            <a:latin typeface="Cambria Math" panose="02040503050406030204" pitchFamily="18" charset="0"/>
                          </a:rPr>
                          <m:t>1</m:t>
                        </m:r>
                        <m:r>
                          <m:rPr>
                            <m:sty m:val="p"/>
                          </m:rPr>
                          <a:rPr lang="en-US" altLang="ja-JP" b="0" i="0" dirty="0" smtClean="0">
                            <a:latin typeface="Cambria Math" panose="02040503050406030204" pitchFamily="18" charset="0"/>
                          </a:rPr>
                          <m:t>s</m:t>
                        </m:r>
                      </m:sub>
                      <m:sup>
                        <m:r>
                          <m:rPr>
                            <m:sty m:val="p"/>
                          </m:rPr>
                          <a:rPr lang="en-US" altLang="ja-JP" b="0" i="0" dirty="0" smtClean="0">
                            <a:latin typeface="Cambria Math" panose="02040503050406030204" pitchFamily="18" charset="0"/>
                          </a:rPr>
                          <m:t>GF</m:t>
                        </m:r>
                      </m:sup>
                    </m:sSubSup>
                    <m:r>
                      <a:rPr lang="en-US" altLang="ja-JP" i="1" dirty="0" smtClean="0">
                        <a:latin typeface="Cambria Math" panose="02040503050406030204" pitchFamily="18" charset="0"/>
                      </a:rPr>
                      <m:t>(</m:t>
                    </m:r>
                    <m:r>
                      <a:rPr lang="en-US" altLang="ja-JP" i="1" dirty="0" smtClean="0">
                        <a:latin typeface="Cambria Math" panose="02040503050406030204" pitchFamily="18" charset="0"/>
                      </a:rPr>
                      <m:t>𝛼</m:t>
                    </m:r>
                    <m:r>
                      <a:rPr lang="en-US" altLang="ja-JP" i="1" dirty="0" smtClean="0">
                        <a:latin typeface="Cambria Math" panose="02040503050406030204" pitchFamily="18" charset="0"/>
                      </a:rPr>
                      <m:t>,</m:t>
                    </m:r>
                    <m:r>
                      <a:rPr lang="en-US" altLang="ja-JP" b="1" i="1" dirty="0" smtClean="0">
                        <a:latin typeface="Cambria Math" panose="02040503050406030204" pitchFamily="18" charset="0"/>
                      </a:rPr>
                      <m:t>𝒓</m:t>
                    </m:r>
                    <m:r>
                      <a:rPr lang="en-US" altLang="ja-JP" i="1" dirty="0" smtClean="0">
                        <a:latin typeface="Cambria Math" panose="02040503050406030204" pitchFamily="18" charset="0"/>
                      </a:rPr>
                      <m:t>)</m:t>
                    </m:r>
                  </m:oMath>
                </a14:m>
                <a:r>
                  <a:rPr lang="ja-JP" altLang="en-US" dirty="0"/>
                  <a:t>は</a:t>
                </a:r>
                <a:endParaRPr lang="en-US" altLang="ja-JP" dirty="0"/>
              </a:p>
              <a:p>
                <a:pPr>
                  <a:lnSpc>
                    <a:spcPct val="100000"/>
                  </a:lnSpc>
                </a:pPr>
                <a14:m>
                  <m:oMathPara xmlns:m="http://schemas.openxmlformats.org/officeDocument/2006/math">
                    <m:oMathParaPr>
                      <m:jc m:val="centerGroup"/>
                    </m:oMathParaPr>
                    <m:oMath xmlns:m="http://schemas.openxmlformats.org/officeDocument/2006/math">
                      <m:eqArr>
                        <m:eqArrPr>
                          <m:ctrlPr>
                            <a:rPr lang="en-US" altLang="ja-JP" b="0" i="1" dirty="0" smtClean="0">
                              <a:latin typeface="Cambria Math" panose="02040503050406030204" pitchFamily="18" charset="0"/>
                            </a:rPr>
                          </m:ctrlPr>
                        </m:eqArrPr>
                        <m:e>
                          <m:r>
                            <a:rPr lang="en-US" altLang="ja-JP" b="0" i="1" dirty="0" smtClean="0">
                              <a:latin typeface="Cambria Math" panose="02040503050406030204" pitchFamily="18" charset="0"/>
                            </a:rPr>
                            <m:t> </m:t>
                          </m:r>
                          <m:sSub>
                            <m:sSubPr>
                              <m:ctrlPr>
                                <a:rPr lang="en-US" altLang="ja-JP" i="1" dirty="0" smtClean="0">
                                  <a:latin typeface="Cambria Math" panose="02040503050406030204" pitchFamily="18" charset="0"/>
                                </a:rPr>
                              </m:ctrlPr>
                            </m:sSubPr>
                            <m:e>
                              <m:r>
                                <a:rPr lang="en-US" altLang="ja-JP" i="1" dirty="0" smtClean="0">
                                  <a:latin typeface="Cambria Math" panose="02040503050406030204" pitchFamily="18" charset="0"/>
                                </a:rPr>
                                <m:t>𝜓</m:t>
                              </m:r>
                            </m:e>
                            <m:sub>
                              <m:r>
                                <a:rPr lang="en-US" altLang="ja-JP" b="0" i="0" dirty="0" smtClean="0">
                                  <a:latin typeface="Cambria Math" panose="02040503050406030204" pitchFamily="18" charset="0"/>
                                </a:rPr>
                                <m:t>1</m:t>
                              </m:r>
                              <m:r>
                                <m:rPr>
                                  <m:sty m:val="p"/>
                                </m:rPr>
                                <a:rPr lang="en-US" altLang="ja-JP" b="0" i="0" dirty="0" smtClean="0">
                                  <a:latin typeface="Cambria Math" panose="02040503050406030204" pitchFamily="18" charset="0"/>
                                </a:rPr>
                                <m:t>s</m:t>
                              </m:r>
                            </m:sub>
                          </m:sSub>
                          <m:d>
                            <m:dPr>
                              <m:ctrlPr>
                                <a:rPr lang="en-US" altLang="ja-JP" i="1" dirty="0" smtClean="0">
                                  <a:latin typeface="Cambria Math" panose="02040503050406030204" pitchFamily="18" charset="0"/>
                                </a:rPr>
                              </m:ctrlPr>
                            </m:dPr>
                            <m:e>
                              <m:r>
                                <a:rPr lang="en-US" altLang="ja-JP" b="1" i="1" dirty="0" smtClean="0">
                                  <a:latin typeface="Cambria Math" panose="02040503050406030204" pitchFamily="18" charset="0"/>
                                </a:rPr>
                                <m:t>𝒓</m:t>
                              </m:r>
                            </m:e>
                          </m:d>
                          <m:r>
                            <a:rPr lang="en-US" altLang="ja-JP" b="0" i="1" dirty="0" smtClean="0">
                              <a:latin typeface="Cambria Math" panose="02040503050406030204" pitchFamily="18" charset="0"/>
                            </a:rPr>
                            <m:t>&amp;=</m:t>
                          </m:r>
                          <m:sSup>
                            <m:sSupPr>
                              <m:ctrlPr>
                                <a:rPr lang="en-US" altLang="ja-JP" b="0" i="1" dirty="0" smtClean="0">
                                  <a:latin typeface="Cambria Math" panose="02040503050406030204" pitchFamily="18" charset="0"/>
                                </a:rPr>
                              </m:ctrlPr>
                            </m:sSupPr>
                            <m:e>
                              <m:d>
                                <m:dPr>
                                  <m:ctrlPr>
                                    <a:rPr lang="en-US" altLang="ja-JP" i="1" dirty="0" smtClean="0">
                                      <a:latin typeface="Cambria Math" panose="02040503050406030204" pitchFamily="18" charset="0"/>
                                    </a:rPr>
                                  </m:ctrlPr>
                                </m:dPr>
                                <m:e>
                                  <m:f>
                                    <m:fPr>
                                      <m:ctrlPr>
                                        <a:rPr lang="en-US" altLang="ja-JP" i="1" dirty="0" smtClean="0">
                                          <a:latin typeface="Cambria Math" panose="02040503050406030204" pitchFamily="18" charset="0"/>
                                        </a:rPr>
                                      </m:ctrlPr>
                                    </m:fPr>
                                    <m:num>
                                      <m:r>
                                        <a:rPr lang="en-US" altLang="ja-JP" b="0" i="1" dirty="0" smtClean="0">
                                          <a:latin typeface="Cambria Math" panose="02040503050406030204" pitchFamily="18" charset="0"/>
                                        </a:rPr>
                                        <m:t>1</m:t>
                                      </m:r>
                                    </m:num>
                                    <m:den>
                                      <m:r>
                                        <a:rPr lang="en-US" altLang="ja-JP" b="0" i="1" dirty="0" smtClean="0">
                                          <a:latin typeface="Cambria Math" panose="02040503050406030204" pitchFamily="18" charset="0"/>
                                        </a:rPr>
                                        <m:t>𝜋</m:t>
                                      </m:r>
                                      <m:sSubSup>
                                        <m:sSubSupPr>
                                          <m:ctrlPr>
                                            <a:rPr lang="en-US" altLang="ja-JP" b="0" i="1" dirty="0" smtClean="0">
                                              <a:latin typeface="Cambria Math" panose="02040503050406030204" pitchFamily="18" charset="0"/>
                                            </a:rPr>
                                          </m:ctrlPr>
                                        </m:sSubSupPr>
                                        <m:e>
                                          <m:r>
                                            <a:rPr lang="en-US" altLang="ja-JP" i="1" dirty="0" smtClean="0">
                                              <a:latin typeface="Cambria Math" panose="02040503050406030204" pitchFamily="18" charset="0"/>
                                            </a:rPr>
                                            <m:t>𝑎</m:t>
                                          </m:r>
                                        </m:e>
                                        <m:sub>
                                          <m:r>
                                            <a:rPr lang="en-US" altLang="ja-JP" b="0" i="1" dirty="0" smtClean="0">
                                              <a:latin typeface="Cambria Math" panose="02040503050406030204" pitchFamily="18" charset="0"/>
                                            </a:rPr>
                                            <m:t>0</m:t>
                                          </m:r>
                                        </m:sub>
                                        <m:sup>
                                          <m:r>
                                            <a:rPr lang="en-US" altLang="ja-JP" b="0" i="1" dirty="0" smtClean="0">
                                              <a:latin typeface="Cambria Math" panose="02040503050406030204" pitchFamily="18" charset="0"/>
                                            </a:rPr>
                                            <m:t>3</m:t>
                                          </m:r>
                                        </m:sup>
                                      </m:sSubSup>
                                    </m:den>
                                  </m:f>
                                </m:e>
                              </m:d>
                            </m:e>
                            <m:sup>
                              <m:f>
                                <m:fPr>
                                  <m:type m:val="lin"/>
                                  <m:ctrlPr>
                                    <a:rPr lang="en-US" altLang="ja-JP" i="1" dirty="0" smtClean="0">
                                      <a:latin typeface="Cambria Math" panose="02040503050406030204" pitchFamily="18" charset="0"/>
                                    </a:rPr>
                                  </m:ctrlPr>
                                </m:fPr>
                                <m:num>
                                  <m:r>
                                    <a:rPr lang="en-US" altLang="ja-JP" b="0" i="1" dirty="0" smtClean="0">
                                      <a:latin typeface="Cambria Math" panose="02040503050406030204" pitchFamily="18" charset="0"/>
                                    </a:rPr>
                                    <m:t>1</m:t>
                                  </m:r>
                                </m:num>
                                <m:den>
                                  <m:r>
                                    <a:rPr lang="en-US" altLang="ja-JP" b="0" i="1" dirty="0" smtClean="0">
                                      <a:latin typeface="Cambria Math" panose="02040503050406030204" pitchFamily="18" charset="0"/>
                                    </a:rPr>
                                    <m:t>2</m:t>
                                  </m:r>
                                </m:den>
                              </m:f>
                            </m:sup>
                          </m:sSup>
                          <m:func>
                            <m:funcPr>
                              <m:ctrlPr>
                                <a:rPr lang="en-US" altLang="ja-JP" b="0" i="1" dirty="0" smtClean="0">
                                  <a:latin typeface="Cambria Math" panose="02040503050406030204" pitchFamily="18" charset="0"/>
                                </a:rPr>
                              </m:ctrlPr>
                            </m:funcPr>
                            <m:fName>
                              <m:r>
                                <m:rPr>
                                  <m:sty m:val="p"/>
                                </m:rPr>
                                <a:rPr lang="en-US" altLang="ja-JP" b="0" i="0" dirty="0" smtClean="0">
                                  <a:latin typeface="Cambria Math" panose="02040503050406030204" pitchFamily="18" charset="0"/>
                                </a:rPr>
                                <m:t>exp</m:t>
                              </m:r>
                            </m:fName>
                            <m:e>
                              <m:d>
                                <m:dPr>
                                  <m:ctrlPr>
                                    <a:rPr lang="en-US" altLang="ja-JP" b="0" i="1" dirty="0" smtClean="0">
                                      <a:latin typeface="Cambria Math" panose="02040503050406030204" pitchFamily="18" charset="0"/>
                                    </a:rPr>
                                  </m:ctrlPr>
                                </m:dPr>
                                <m:e>
                                  <m:r>
                                    <a:rPr lang="en-US" altLang="ja-JP" b="0" i="1" dirty="0" smtClean="0">
                                      <a:latin typeface="Cambria Math" panose="02040503050406030204" pitchFamily="18" charset="0"/>
                                    </a:rPr>
                                    <m:t>−</m:t>
                                  </m:r>
                                  <m:f>
                                    <m:fPr>
                                      <m:type m:val="lin"/>
                                      <m:ctrlPr>
                                        <a:rPr lang="en-US" altLang="ja-JP" b="0" i="1" dirty="0" smtClean="0">
                                          <a:latin typeface="Cambria Math" panose="02040503050406030204" pitchFamily="18" charset="0"/>
                                        </a:rPr>
                                      </m:ctrlPr>
                                    </m:fPr>
                                    <m:num>
                                      <m:r>
                                        <a:rPr lang="en-US" altLang="ja-JP" i="1" dirty="0">
                                          <a:latin typeface="Cambria Math" panose="02040503050406030204" pitchFamily="18" charset="0"/>
                                        </a:rPr>
                                        <m:t>𝑟</m:t>
                                      </m:r>
                                    </m:num>
                                    <m:den>
                                      <m:sSub>
                                        <m:sSubPr>
                                          <m:ctrlPr>
                                            <a:rPr lang="en-US" altLang="ja-JP" b="0" i="1" dirty="0" smtClean="0">
                                              <a:latin typeface="Cambria Math" panose="02040503050406030204" pitchFamily="18" charset="0"/>
                                            </a:rPr>
                                          </m:ctrlPr>
                                        </m:sSubPr>
                                        <m:e>
                                          <m:r>
                                            <a:rPr lang="en-US" altLang="ja-JP" b="0" i="1" dirty="0" smtClean="0">
                                              <a:latin typeface="Cambria Math" panose="02040503050406030204" pitchFamily="18" charset="0"/>
                                            </a:rPr>
                                            <m:t>𝑎</m:t>
                                          </m:r>
                                        </m:e>
                                        <m:sub>
                                          <m:r>
                                            <a:rPr lang="en-US" altLang="ja-JP" b="0" i="1" dirty="0" smtClean="0">
                                              <a:latin typeface="Cambria Math" panose="02040503050406030204" pitchFamily="18" charset="0"/>
                                            </a:rPr>
                                            <m:t>0</m:t>
                                          </m:r>
                                        </m:sub>
                                      </m:sSub>
                                    </m:den>
                                  </m:f>
                                </m:e>
                              </m:d>
                            </m:e>
                          </m:func>
                          <m:r>
                            <a:rPr lang="en-US" altLang="ja-JP" b="0" i="1" dirty="0" smtClean="0">
                              <a:latin typeface="Cambria Math" panose="02040503050406030204" pitchFamily="18" charset="0"/>
                            </a:rPr>
                            <m:t> #</m:t>
                          </m:r>
                          <m:d>
                            <m:dPr>
                              <m:ctrlPr>
                                <a:rPr lang="en-US" altLang="ja-JP" b="0" i="1" dirty="0" smtClean="0">
                                  <a:latin typeface="Cambria Math" panose="02040503050406030204" pitchFamily="18" charset="0"/>
                                </a:rPr>
                              </m:ctrlPr>
                            </m:dPr>
                            <m:e>
                              <m:r>
                                <a:rPr lang="en-US" altLang="ja-JP" b="0" i="1" dirty="0" smtClean="0">
                                  <a:latin typeface="Cambria Math" panose="02040503050406030204" pitchFamily="18" charset="0"/>
                                </a:rPr>
                                <m:t>2</m:t>
                              </m:r>
                            </m:e>
                          </m:d>
                        </m:e>
                        <m:e>
                          <m:sSubSup>
                            <m:sSubSupPr>
                              <m:ctrlPr>
                                <a:rPr lang="en-US" altLang="ja-JP" b="0" i="1" dirty="0" smtClean="0">
                                  <a:latin typeface="Cambria Math" panose="02040503050406030204" pitchFamily="18" charset="0"/>
                                </a:rPr>
                              </m:ctrlPr>
                            </m:sSubSupPr>
                            <m:e>
                              <m:r>
                                <a:rPr lang="en-US" altLang="ja-JP" b="0" i="1" dirty="0" smtClean="0">
                                  <a:latin typeface="Cambria Math" panose="02040503050406030204" pitchFamily="18" charset="0"/>
                                </a:rPr>
                                <m:t>𝜙</m:t>
                              </m:r>
                            </m:e>
                            <m:sub>
                              <m:r>
                                <a:rPr lang="en-US" altLang="ja-JP" b="0" i="0" dirty="0" smtClean="0">
                                  <a:latin typeface="Cambria Math" panose="02040503050406030204" pitchFamily="18" charset="0"/>
                                </a:rPr>
                                <m:t>1</m:t>
                              </m:r>
                              <m:r>
                                <m:rPr>
                                  <m:sty m:val="p"/>
                                </m:rPr>
                                <a:rPr lang="en-US" altLang="ja-JP" b="0" i="0" dirty="0" smtClean="0">
                                  <a:latin typeface="Cambria Math" panose="02040503050406030204" pitchFamily="18" charset="0"/>
                                </a:rPr>
                                <m:t>s</m:t>
                              </m:r>
                            </m:sub>
                            <m:sup>
                              <m:r>
                                <m:rPr>
                                  <m:sty m:val="p"/>
                                </m:rPr>
                                <a:rPr lang="en-US" altLang="ja-JP" b="0" i="0" dirty="0" smtClean="0">
                                  <a:latin typeface="Cambria Math" panose="02040503050406030204" pitchFamily="18" charset="0"/>
                                </a:rPr>
                                <m:t>GF</m:t>
                              </m:r>
                            </m:sup>
                          </m:sSubSup>
                          <m:d>
                            <m:dPr>
                              <m:ctrlPr>
                                <a:rPr lang="en-US" altLang="ja-JP" b="0" i="1" dirty="0" smtClean="0">
                                  <a:latin typeface="Cambria Math" panose="02040503050406030204" pitchFamily="18" charset="0"/>
                                </a:rPr>
                              </m:ctrlPr>
                            </m:dPr>
                            <m:e>
                              <m:r>
                                <a:rPr lang="en-US" altLang="ja-JP" b="0" i="1" dirty="0" smtClean="0">
                                  <a:latin typeface="Cambria Math" panose="02040503050406030204" pitchFamily="18" charset="0"/>
                                </a:rPr>
                                <m:t>𝛼</m:t>
                              </m:r>
                              <m:r>
                                <a:rPr lang="en-US" altLang="ja-JP" b="0" i="1" dirty="0" smtClean="0">
                                  <a:latin typeface="Cambria Math" panose="02040503050406030204" pitchFamily="18" charset="0"/>
                                </a:rPr>
                                <m:t>,</m:t>
                              </m:r>
                              <m:r>
                                <a:rPr lang="en-US" altLang="ja-JP" b="1" i="1" dirty="0" smtClean="0">
                                  <a:latin typeface="Cambria Math" panose="02040503050406030204" pitchFamily="18" charset="0"/>
                                </a:rPr>
                                <m:t>𝒓</m:t>
                              </m:r>
                            </m:e>
                          </m:d>
                          <m:r>
                            <a:rPr lang="en-US" altLang="ja-JP" b="0" i="1" dirty="0" smtClean="0">
                              <a:latin typeface="Cambria Math" panose="02040503050406030204" pitchFamily="18" charset="0"/>
                            </a:rPr>
                            <m:t>&amp;=</m:t>
                          </m:r>
                          <m:sSup>
                            <m:sSupPr>
                              <m:ctrlPr>
                                <a:rPr lang="en-US" altLang="ja-JP" b="0" i="1" dirty="0" smtClean="0">
                                  <a:latin typeface="Cambria Math" panose="02040503050406030204" pitchFamily="18" charset="0"/>
                                </a:rPr>
                              </m:ctrlPr>
                            </m:sSupPr>
                            <m:e>
                              <m:d>
                                <m:dPr>
                                  <m:ctrlPr>
                                    <a:rPr lang="en-US" altLang="ja-JP" b="0" i="1" dirty="0" smtClean="0">
                                      <a:latin typeface="Cambria Math" panose="02040503050406030204" pitchFamily="18" charset="0"/>
                                    </a:rPr>
                                  </m:ctrlPr>
                                </m:dPr>
                                <m:e>
                                  <m:f>
                                    <m:fPr>
                                      <m:ctrlPr>
                                        <a:rPr lang="en-US" altLang="ja-JP" b="0" i="1" dirty="0" smtClean="0">
                                          <a:latin typeface="Cambria Math" panose="02040503050406030204" pitchFamily="18" charset="0"/>
                                        </a:rPr>
                                      </m:ctrlPr>
                                    </m:fPr>
                                    <m:num>
                                      <m:r>
                                        <a:rPr lang="en-US" altLang="ja-JP" b="0" i="1" dirty="0" smtClean="0">
                                          <a:latin typeface="Cambria Math" panose="02040503050406030204" pitchFamily="18" charset="0"/>
                                        </a:rPr>
                                        <m:t>2</m:t>
                                      </m:r>
                                      <m:r>
                                        <a:rPr lang="en-US" altLang="ja-JP" b="0" i="1" dirty="0" smtClean="0">
                                          <a:latin typeface="Cambria Math" panose="02040503050406030204" pitchFamily="18" charset="0"/>
                                        </a:rPr>
                                        <m:t>𝛼</m:t>
                                      </m:r>
                                    </m:num>
                                    <m:den>
                                      <m:r>
                                        <a:rPr lang="en-US" altLang="ja-JP" b="0" i="1" dirty="0" smtClean="0">
                                          <a:latin typeface="Cambria Math" panose="02040503050406030204" pitchFamily="18" charset="0"/>
                                        </a:rPr>
                                        <m:t>𝜋</m:t>
                                      </m:r>
                                    </m:den>
                                  </m:f>
                                </m:e>
                              </m:d>
                            </m:e>
                            <m:sup>
                              <m:f>
                                <m:fPr>
                                  <m:type m:val="lin"/>
                                  <m:ctrlPr>
                                    <a:rPr lang="en-US" altLang="ja-JP" b="0" i="1" dirty="0" smtClean="0">
                                      <a:latin typeface="Cambria Math" panose="02040503050406030204" pitchFamily="18" charset="0"/>
                                    </a:rPr>
                                  </m:ctrlPr>
                                </m:fPr>
                                <m:num>
                                  <m:r>
                                    <a:rPr lang="en-US" altLang="ja-JP" b="0" i="1" dirty="0" smtClean="0">
                                      <a:latin typeface="Cambria Math" panose="02040503050406030204" pitchFamily="18" charset="0"/>
                                    </a:rPr>
                                    <m:t>3</m:t>
                                  </m:r>
                                </m:num>
                                <m:den>
                                  <m:r>
                                    <a:rPr lang="en-US" altLang="ja-JP" b="0" i="1" dirty="0" smtClean="0">
                                      <a:latin typeface="Cambria Math" panose="02040503050406030204" pitchFamily="18" charset="0"/>
                                    </a:rPr>
                                    <m:t>4</m:t>
                                  </m:r>
                                </m:den>
                              </m:f>
                            </m:sup>
                          </m:sSup>
                          <m:func>
                            <m:funcPr>
                              <m:ctrlPr>
                                <a:rPr lang="en-US" altLang="ja-JP" b="0" i="1" dirty="0" smtClean="0">
                                  <a:latin typeface="Cambria Math" panose="02040503050406030204" pitchFamily="18" charset="0"/>
                                </a:rPr>
                              </m:ctrlPr>
                            </m:funcPr>
                            <m:fName>
                              <m:r>
                                <m:rPr>
                                  <m:sty m:val="p"/>
                                </m:rPr>
                                <a:rPr lang="en-US" altLang="ja-JP" b="0" i="0" dirty="0" smtClean="0">
                                  <a:latin typeface="Cambria Math" panose="02040503050406030204" pitchFamily="18" charset="0"/>
                                </a:rPr>
                                <m:t>exp</m:t>
                              </m:r>
                            </m:fName>
                            <m:e>
                              <m:r>
                                <a:rPr lang="en-US" altLang="ja-JP" b="0" i="1" dirty="0" smtClean="0">
                                  <a:latin typeface="Cambria Math" panose="02040503050406030204" pitchFamily="18" charset="0"/>
                                </a:rPr>
                                <m:t>(−</m:t>
                              </m:r>
                              <m:r>
                                <a:rPr lang="en-US" altLang="ja-JP" b="0" i="1" dirty="0" smtClean="0">
                                  <a:latin typeface="Cambria Math" panose="02040503050406030204" pitchFamily="18" charset="0"/>
                                </a:rPr>
                                <m:t>𝛼</m:t>
                              </m:r>
                              <m:sSup>
                                <m:sSupPr>
                                  <m:ctrlPr>
                                    <a:rPr lang="en-US" altLang="ja-JP" b="0" i="1" dirty="0" smtClean="0">
                                      <a:latin typeface="Cambria Math" panose="02040503050406030204" pitchFamily="18" charset="0"/>
                                    </a:rPr>
                                  </m:ctrlPr>
                                </m:sSupPr>
                                <m:e>
                                  <m:r>
                                    <a:rPr lang="en-US" altLang="ja-JP" b="0" i="1" dirty="0" smtClean="0">
                                      <a:latin typeface="Cambria Math" panose="02040503050406030204" pitchFamily="18" charset="0"/>
                                    </a:rPr>
                                    <m:t>𝑟</m:t>
                                  </m:r>
                                </m:e>
                                <m:sup>
                                  <m:r>
                                    <a:rPr lang="en-US" altLang="ja-JP" b="0" i="1" dirty="0" smtClean="0">
                                      <a:latin typeface="Cambria Math" panose="02040503050406030204" pitchFamily="18" charset="0"/>
                                    </a:rPr>
                                    <m:t>2</m:t>
                                  </m:r>
                                </m:sup>
                              </m:sSup>
                              <m:r>
                                <a:rPr lang="en-US" altLang="ja-JP" b="0" i="1" dirty="0" smtClean="0">
                                  <a:latin typeface="Cambria Math" panose="02040503050406030204" pitchFamily="18" charset="0"/>
                                </a:rPr>
                                <m:t>)</m:t>
                              </m:r>
                            </m:e>
                          </m:func>
                          <m:r>
                            <a:rPr lang="en-US" altLang="ja-JP" b="0" i="1" dirty="0" smtClean="0">
                              <a:latin typeface="Cambria Math" panose="02040503050406030204" pitchFamily="18" charset="0"/>
                            </a:rPr>
                            <m:t>#</m:t>
                          </m:r>
                          <m:d>
                            <m:dPr>
                              <m:ctrlPr>
                                <a:rPr lang="en-US" altLang="ja-JP" b="0" i="1" dirty="0" smtClean="0">
                                  <a:latin typeface="Cambria Math" panose="02040503050406030204" pitchFamily="18" charset="0"/>
                                </a:rPr>
                              </m:ctrlPr>
                            </m:dPr>
                            <m:e>
                              <m:r>
                                <a:rPr lang="en-US" altLang="ja-JP" b="0" i="1" dirty="0" smtClean="0">
                                  <a:latin typeface="Cambria Math" panose="02040503050406030204" pitchFamily="18" charset="0"/>
                                </a:rPr>
                                <m:t>4</m:t>
                              </m:r>
                            </m:e>
                          </m:d>
                        </m:e>
                      </m:eqArr>
                    </m:oMath>
                  </m:oMathPara>
                </a14:m>
                <a:br>
                  <a:rPr lang="en-US" altLang="ja-JP" b="0" dirty="0"/>
                </a:br>
                <a:endParaRPr lang="en-US" altLang="ja-JP" dirty="0"/>
              </a:p>
              <a:p>
                <a:pPr>
                  <a:spcBef>
                    <a:spcPts val="1200"/>
                  </a:spcBef>
                  <a:spcAft>
                    <a:spcPts val="1200"/>
                  </a:spcAft>
                </a:pPr>
                <a:r>
                  <a:rPr lang="ja-JP" altLang="en-US" dirty="0"/>
                  <a:t>である</a:t>
                </a:r>
                <a:r>
                  <a:rPr lang="en-US" altLang="ja-JP" dirty="0"/>
                  <a:t>.</a:t>
                </a:r>
                <a:r>
                  <a:rPr lang="ja-JP" altLang="en-US" dirty="0"/>
                  <a:t> これらの重なり積分</a:t>
                </a:r>
                <a:endParaRPr lang="en-US" altLang="ja-JP" dirty="0"/>
              </a:p>
              <a:p>
                <a:pPr>
                  <a:lnSpc>
                    <a:spcPct val="100000"/>
                  </a:lnSpc>
                  <a:spcAft>
                    <a:spcPts val="1800"/>
                  </a:spcAft>
                </a:pPr>
                <a14:m>
                  <m:oMathPara xmlns:m="http://schemas.openxmlformats.org/officeDocument/2006/math">
                    <m:oMathParaPr>
                      <m:jc m:val="centerGroup"/>
                    </m:oMathParaPr>
                    <m:oMath xmlns:m="http://schemas.openxmlformats.org/officeDocument/2006/math">
                      <m:eqArr>
                        <m:eqArrPr>
                          <m:ctrlPr>
                            <a:rPr lang="en-US" altLang="ja-JP" b="0" i="1" smtClean="0">
                              <a:latin typeface="Cambria Math" panose="02040503050406030204" pitchFamily="18" charset="0"/>
                            </a:rPr>
                          </m:ctrlPr>
                        </m:eqArrPr>
                        <m:e>
                          <m:r>
                            <a:rPr lang="en-US" altLang="ja-JP" b="0" i="1" smtClean="0">
                              <a:latin typeface="Cambria Math" panose="02040503050406030204" pitchFamily="18" charset="0"/>
                            </a:rPr>
                            <m:t>𝑆</m:t>
                          </m:r>
                          <m:d>
                            <m:dPr>
                              <m:ctrlPr>
                                <a:rPr lang="en-US" altLang="ja-JP" b="0" i="1" smtClean="0">
                                  <a:latin typeface="Cambria Math" panose="02040503050406030204" pitchFamily="18" charset="0"/>
                                </a:rPr>
                              </m:ctrlPr>
                            </m:dPr>
                            <m:e>
                              <m:r>
                                <a:rPr lang="en-US" altLang="ja-JP" b="0" i="1" smtClean="0">
                                  <a:latin typeface="Cambria Math" panose="02040503050406030204" pitchFamily="18" charset="0"/>
                                </a:rPr>
                                <m:t>𝛼</m:t>
                              </m:r>
                            </m:e>
                          </m:d>
                          <m:r>
                            <a:rPr lang="en-US" altLang="ja-JP" b="0" i="1" smtClean="0">
                              <a:latin typeface="Cambria Math" panose="02040503050406030204" pitchFamily="18" charset="0"/>
                            </a:rPr>
                            <m:t>&amp;</m:t>
                          </m:r>
                          <m:r>
                            <a:rPr lang="en-US" altLang="ja-JP" i="1">
                              <a:latin typeface="Cambria Math" panose="02040503050406030204" pitchFamily="18" charset="0"/>
                            </a:rPr>
                            <m:t>=</m:t>
                          </m:r>
                          <m:nary>
                            <m:naryPr>
                              <m:ctrlPr>
                                <a:rPr lang="en-US" altLang="ja-JP" i="1" smtClean="0">
                                  <a:latin typeface="Cambria Math" panose="02040503050406030204" pitchFamily="18" charset="0"/>
                                </a:rPr>
                              </m:ctrlPr>
                            </m:naryPr>
                            <m:sub>
                              <m:r>
                                <a:rPr lang="en-US" altLang="ja-JP" i="1">
                                  <a:latin typeface="Cambria Math" panose="02040503050406030204" pitchFamily="18" charset="0"/>
                                </a:rPr>
                                <m:t>0</m:t>
                              </m:r>
                            </m:sub>
                            <m:sup>
                              <m:r>
                                <a:rPr lang="en-US" altLang="ja-JP" b="0" i="1" smtClean="0">
                                  <a:latin typeface="Cambria Math" panose="02040503050406030204" pitchFamily="18" charset="0"/>
                                </a:rPr>
                                <m:t>2</m:t>
                              </m:r>
                              <m:r>
                                <a:rPr lang="en-US" altLang="ja-JP" b="0" i="1" smtClean="0">
                                  <a:latin typeface="Cambria Math" panose="02040503050406030204" pitchFamily="18" charset="0"/>
                                </a:rPr>
                                <m:t>𝜋</m:t>
                              </m:r>
                            </m:sup>
                            <m:e>
                              <m:r>
                                <m:rPr>
                                  <m:sty m:val="p"/>
                                </m:rPr>
                                <a:rPr lang="en-US" altLang="ja-JP" b="0" i="0" smtClean="0">
                                  <a:latin typeface="Cambria Math" panose="02040503050406030204" pitchFamily="18" charset="0"/>
                                </a:rPr>
                                <m:t>d</m:t>
                              </m:r>
                              <m:r>
                                <a:rPr lang="en-US" altLang="ja-JP" i="1">
                                  <a:latin typeface="Cambria Math" panose="02040503050406030204" pitchFamily="18" charset="0"/>
                                </a:rPr>
                                <m:t>𝜙</m:t>
                              </m:r>
                            </m:e>
                          </m:nary>
                          <m:nary>
                            <m:naryPr>
                              <m:ctrlPr>
                                <a:rPr lang="en-US" altLang="ja-JP" i="1">
                                  <a:latin typeface="Cambria Math" panose="02040503050406030204" pitchFamily="18" charset="0"/>
                                </a:rPr>
                              </m:ctrlPr>
                            </m:naryPr>
                            <m:sub>
                              <m:r>
                                <a:rPr lang="en-US" altLang="ja-JP" i="1">
                                  <a:latin typeface="Cambria Math" panose="02040503050406030204" pitchFamily="18" charset="0"/>
                                </a:rPr>
                                <m:t>0</m:t>
                              </m:r>
                            </m:sub>
                            <m:sup>
                              <m:r>
                                <a:rPr lang="en-US" altLang="ja-JP" i="1">
                                  <a:latin typeface="Cambria Math" panose="02040503050406030204" pitchFamily="18" charset="0"/>
                                </a:rPr>
                                <m:t>𝜋</m:t>
                              </m:r>
                            </m:sup>
                            <m:e>
                              <m:r>
                                <m:rPr>
                                  <m:sty m:val="p"/>
                                </m:rPr>
                                <a:rPr lang="en-US" altLang="ja-JP">
                                  <a:latin typeface="Cambria Math" panose="02040503050406030204" pitchFamily="18" charset="0"/>
                                </a:rPr>
                                <m:t>d</m:t>
                              </m:r>
                              <m:r>
                                <a:rPr lang="en-US" altLang="ja-JP" b="0" i="1" smtClean="0">
                                  <a:latin typeface="Cambria Math" panose="02040503050406030204" pitchFamily="18" charset="0"/>
                                </a:rPr>
                                <m:t>𝜃</m:t>
                              </m:r>
                              <m:func>
                                <m:funcPr>
                                  <m:ctrlPr>
                                    <a:rPr lang="en-US" altLang="ja-JP" b="0" i="1" smtClean="0">
                                      <a:latin typeface="Cambria Math" panose="02040503050406030204" pitchFamily="18" charset="0"/>
                                    </a:rPr>
                                  </m:ctrlPr>
                                </m:funcPr>
                                <m:fName>
                                  <m:r>
                                    <m:rPr>
                                      <m:sty m:val="p"/>
                                    </m:rPr>
                                    <a:rPr lang="en-US" altLang="ja-JP" b="0" i="0" smtClean="0">
                                      <a:latin typeface="Cambria Math" panose="02040503050406030204" pitchFamily="18" charset="0"/>
                                    </a:rPr>
                                    <m:t>sin</m:t>
                                  </m:r>
                                </m:fName>
                                <m:e>
                                  <m:d>
                                    <m:dPr>
                                      <m:ctrlPr>
                                        <a:rPr lang="en-US" altLang="ja-JP" b="0" i="1" smtClean="0">
                                          <a:latin typeface="Cambria Math" panose="02040503050406030204" pitchFamily="18" charset="0"/>
                                        </a:rPr>
                                      </m:ctrlPr>
                                    </m:dPr>
                                    <m:e>
                                      <m:r>
                                        <a:rPr lang="en-US" altLang="ja-JP" b="0" i="1" smtClean="0">
                                          <a:latin typeface="Cambria Math" panose="02040503050406030204" pitchFamily="18" charset="0"/>
                                        </a:rPr>
                                        <m:t>𝜃</m:t>
                                      </m:r>
                                    </m:e>
                                  </m:d>
                                </m:e>
                              </m:func>
                              <m:nary>
                                <m:naryPr>
                                  <m:ctrlPr>
                                    <a:rPr lang="en-US" altLang="ja-JP" b="0" i="1" smtClean="0">
                                      <a:latin typeface="Cambria Math" panose="02040503050406030204" pitchFamily="18" charset="0"/>
                                    </a:rPr>
                                  </m:ctrlPr>
                                </m:naryPr>
                                <m:sub>
                                  <m:r>
                                    <a:rPr lang="en-US" altLang="ja-JP" b="0" i="1" smtClean="0">
                                      <a:latin typeface="Cambria Math" panose="02040503050406030204" pitchFamily="18" charset="0"/>
                                    </a:rPr>
                                    <m:t>0</m:t>
                                  </m:r>
                                </m:sub>
                                <m:sup>
                                  <m:r>
                                    <a:rPr lang="en-US" altLang="ja-JP" b="0" i="1" smtClean="0">
                                      <a:latin typeface="Cambria Math" panose="02040503050406030204" pitchFamily="18" charset="0"/>
                                    </a:rPr>
                                    <m:t>∞</m:t>
                                  </m:r>
                                </m:sup>
                                <m:e>
                                  <m:r>
                                    <m:rPr>
                                      <m:sty m:val="p"/>
                                    </m:rPr>
                                    <a:rPr lang="en-US" altLang="ja-JP" b="0" i="0" smtClean="0">
                                      <a:latin typeface="Cambria Math" panose="02040503050406030204" pitchFamily="18" charset="0"/>
                                    </a:rPr>
                                    <m:t>d</m:t>
                                  </m:r>
                                  <m:r>
                                    <a:rPr lang="en-US" altLang="ja-JP" b="0" i="1" smtClean="0">
                                      <a:latin typeface="Cambria Math" panose="02040503050406030204" pitchFamily="18" charset="0"/>
                                    </a:rPr>
                                    <m:t>𝑟</m:t>
                                  </m:r>
                                  <m:r>
                                    <a:rPr lang="en-US" altLang="ja-JP" b="0" i="1" smtClean="0">
                                      <a:latin typeface="Cambria Math" panose="02040503050406030204" pitchFamily="18" charset="0"/>
                                    </a:rPr>
                                    <m:t> </m:t>
                                  </m:r>
                                  <m:sSup>
                                    <m:sSupPr>
                                      <m:ctrlPr>
                                        <a:rPr lang="en-US" altLang="ja-JP" b="0" i="1" smtClean="0">
                                          <a:latin typeface="Cambria Math" panose="02040503050406030204" pitchFamily="18" charset="0"/>
                                        </a:rPr>
                                      </m:ctrlPr>
                                    </m:sSupPr>
                                    <m:e>
                                      <m:r>
                                        <a:rPr lang="en-US" altLang="ja-JP" b="0" i="1" smtClean="0">
                                          <a:latin typeface="Cambria Math" panose="02040503050406030204" pitchFamily="18" charset="0"/>
                                        </a:rPr>
                                        <m:t>𝑟</m:t>
                                      </m:r>
                                    </m:e>
                                    <m:sup>
                                      <m:r>
                                        <a:rPr lang="en-US" altLang="ja-JP" b="0" i="1" smtClean="0">
                                          <a:latin typeface="Cambria Math" panose="02040503050406030204" pitchFamily="18" charset="0"/>
                                        </a:rPr>
                                        <m:t>2</m:t>
                                      </m:r>
                                    </m:sup>
                                  </m:sSup>
                                  <m:sSub>
                                    <m:sSubPr>
                                      <m:ctrlPr>
                                        <a:rPr lang="en-US" altLang="ja-JP" i="1" dirty="0">
                                          <a:latin typeface="Cambria Math" panose="02040503050406030204" pitchFamily="18" charset="0"/>
                                        </a:rPr>
                                      </m:ctrlPr>
                                    </m:sSubPr>
                                    <m:e>
                                      <m:r>
                                        <a:rPr lang="en-US" altLang="ja-JP" i="1" dirty="0">
                                          <a:latin typeface="Cambria Math" panose="02040503050406030204" pitchFamily="18" charset="0"/>
                                        </a:rPr>
                                        <m:t>𝜓</m:t>
                                      </m:r>
                                    </m:e>
                                    <m:sub>
                                      <m:r>
                                        <a:rPr lang="en-US" altLang="ja-JP" dirty="0">
                                          <a:latin typeface="Cambria Math" panose="02040503050406030204" pitchFamily="18" charset="0"/>
                                        </a:rPr>
                                        <m:t>1</m:t>
                                      </m:r>
                                      <m:r>
                                        <m:rPr>
                                          <m:sty m:val="p"/>
                                        </m:rPr>
                                        <a:rPr lang="en-US" altLang="ja-JP" dirty="0">
                                          <a:latin typeface="Cambria Math" panose="02040503050406030204" pitchFamily="18" charset="0"/>
                                        </a:rPr>
                                        <m:t>s</m:t>
                                      </m:r>
                                    </m:sub>
                                  </m:sSub>
                                  <m:d>
                                    <m:dPr>
                                      <m:ctrlPr>
                                        <a:rPr lang="en-US" altLang="ja-JP" i="1" dirty="0">
                                          <a:latin typeface="Cambria Math" panose="02040503050406030204" pitchFamily="18" charset="0"/>
                                        </a:rPr>
                                      </m:ctrlPr>
                                    </m:dPr>
                                    <m:e>
                                      <m:r>
                                        <a:rPr lang="en-US" altLang="ja-JP" b="1" i="1" dirty="0">
                                          <a:latin typeface="Cambria Math" panose="02040503050406030204" pitchFamily="18" charset="0"/>
                                        </a:rPr>
                                        <m:t>𝒓</m:t>
                                      </m:r>
                                    </m:e>
                                  </m:d>
                                  <m:sSubSup>
                                    <m:sSubSupPr>
                                      <m:ctrlPr>
                                        <a:rPr lang="en-US" altLang="ja-JP" i="1" dirty="0">
                                          <a:latin typeface="Cambria Math" panose="02040503050406030204" pitchFamily="18" charset="0"/>
                                        </a:rPr>
                                      </m:ctrlPr>
                                    </m:sSubSupPr>
                                    <m:e>
                                      <m:r>
                                        <a:rPr lang="en-US" altLang="ja-JP" i="1" dirty="0">
                                          <a:latin typeface="Cambria Math" panose="02040503050406030204" pitchFamily="18" charset="0"/>
                                        </a:rPr>
                                        <m:t>𝜙</m:t>
                                      </m:r>
                                    </m:e>
                                    <m:sub>
                                      <m:r>
                                        <a:rPr lang="en-US" altLang="ja-JP" dirty="0">
                                          <a:latin typeface="Cambria Math" panose="02040503050406030204" pitchFamily="18" charset="0"/>
                                        </a:rPr>
                                        <m:t>1</m:t>
                                      </m:r>
                                      <m:r>
                                        <m:rPr>
                                          <m:sty m:val="p"/>
                                        </m:rPr>
                                        <a:rPr lang="en-US" altLang="ja-JP" dirty="0">
                                          <a:latin typeface="Cambria Math" panose="02040503050406030204" pitchFamily="18" charset="0"/>
                                        </a:rPr>
                                        <m:t>s</m:t>
                                      </m:r>
                                    </m:sub>
                                    <m:sup>
                                      <m:r>
                                        <m:rPr>
                                          <m:sty m:val="p"/>
                                        </m:rPr>
                                        <a:rPr lang="en-US" altLang="ja-JP" dirty="0">
                                          <a:latin typeface="Cambria Math" panose="02040503050406030204" pitchFamily="18" charset="0"/>
                                        </a:rPr>
                                        <m:t>GF</m:t>
                                      </m:r>
                                    </m:sup>
                                  </m:sSubSup>
                                  <m:d>
                                    <m:dPr>
                                      <m:ctrlPr>
                                        <a:rPr lang="en-US" altLang="ja-JP" i="1" dirty="0">
                                          <a:latin typeface="Cambria Math" panose="02040503050406030204" pitchFamily="18" charset="0"/>
                                        </a:rPr>
                                      </m:ctrlPr>
                                    </m:dPr>
                                    <m:e>
                                      <m:r>
                                        <a:rPr lang="en-US" altLang="ja-JP" i="1" dirty="0">
                                          <a:latin typeface="Cambria Math" panose="02040503050406030204" pitchFamily="18" charset="0"/>
                                        </a:rPr>
                                        <m:t>𝛼</m:t>
                                      </m:r>
                                      <m:r>
                                        <a:rPr lang="en-US" altLang="ja-JP" i="1" dirty="0">
                                          <a:latin typeface="Cambria Math" panose="02040503050406030204" pitchFamily="18" charset="0"/>
                                        </a:rPr>
                                        <m:t>,</m:t>
                                      </m:r>
                                      <m:r>
                                        <a:rPr lang="en-US" altLang="ja-JP" b="1" i="1" dirty="0">
                                          <a:latin typeface="Cambria Math" panose="02040503050406030204" pitchFamily="18" charset="0"/>
                                        </a:rPr>
                                        <m:t>𝒓</m:t>
                                      </m:r>
                                    </m:e>
                                  </m:d>
                                </m:e>
                              </m:nary>
                            </m:e>
                          </m:nary>
                        </m:e>
                        <m:e>
                          <m:r>
                            <a:rPr lang="en-US" altLang="ja-JP" b="0" i="1" smtClean="0">
                              <a:latin typeface="Cambria Math" panose="02040503050406030204" pitchFamily="18" charset="0"/>
                            </a:rPr>
                            <m:t>&amp;=</m:t>
                          </m:r>
                          <m:f>
                            <m:fPr>
                              <m:ctrlPr>
                                <a:rPr lang="en-US" altLang="ja-JP" b="0" i="1" smtClean="0">
                                  <a:latin typeface="Cambria Math" panose="02040503050406030204" pitchFamily="18" charset="0"/>
                                </a:rPr>
                              </m:ctrlPr>
                            </m:fPr>
                            <m:num>
                              <m:r>
                                <a:rPr lang="en-US" altLang="ja-JP" b="0" i="1" smtClean="0">
                                  <a:latin typeface="Cambria Math" panose="02040503050406030204" pitchFamily="18" charset="0"/>
                                </a:rPr>
                                <m:t>4</m:t>
                              </m:r>
                              <m:sSup>
                                <m:sSupPr>
                                  <m:ctrlPr>
                                    <a:rPr lang="en-US" altLang="ja-JP" b="0" i="1" smtClean="0">
                                      <a:latin typeface="Cambria Math" panose="02040503050406030204" pitchFamily="18" charset="0"/>
                                    </a:rPr>
                                  </m:ctrlPr>
                                </m:sSupPr>
                                <m:e>
                                  <m:d>
                                    <m:dPr>
                                      <m:ctrlPr>
                                        <a:rPr lang="en-US" altLang="ja-JP" b="0" i="1" smtClean="0">
                                          <a:latin typeface="Cambria Math" panose="02040503050406030204" pitchFamily="18" charset="0"/>
                                        </a:rPr>
                                      </m:ctrlPr>
                                    </m:dPr>
                                    <m:e>
                                      <m:r>
                                        <a:rPr lang="en-US" altLang="ja-JP" b="0" i="1" smtClean="0">
                                          <a:latin typeface="Cambria Math" panose="02040503050406030204" pitchFamily="18" charset="0"/>
                                        </a:rPr>
                                        <m:t>2</m:t>
                                      </m:r>
                                      <m:r>
                                        <a:rPr lang="en-US" altLang="ja-JP" b="0" i="1" smtClean="0">
                                          <a:latin typeface="Cambria Math" panose="02040503050406030204" pitchFamily="18" charset="0"/>
                                        </a:rPr>
                                        <m:t>𝛼</m:t>
                                      </m:r>
                                    </m:e>
                                  </m:d>
                                </m:e>
                                <m:sup>
                                  <m:f>
                                    <m:fPr>
                                      <m:type m:val="lin"/>
                                      <m:ctrlPr>
                                        <a:rPr lang="en-US" altLang="ja-JP" i="1">
                                          <a:latin typeface="Cambria Math" panose="02040503050406030204" pitchFamily="18" charset="0"/>
                                        </a:rPr>
                                      </m:ctrlPr>
                                    </m:fPr>
                                    <m:num>
                                      <m:r>
                                        <a:rPr lang="en-US" altLang="ja-JP" b="0" i="1" smtClean="0">
                                          <a:latin typeface="Cambria Math" panose="02040503050406030204" pitchFamily="18" charset="0"/>
                                        </a:rPr>
                                        <m:t>3</m:t>
                                      </m:r>
                                    </m:num>
                                    <m:den>
                                      <m:r>
                                        <a:rPr lang="en-US" altLang="ja-JP" i="1">
                                          <a:latin typeface="Cambria Math" panose="02040503050406030204" pitchFamily="18" charset="0"/>
                                        </a:rPr>
                                        <m:t>4</m:t>
                                      </m:r>
                                    </m:den>
                                  </m:f>
                                </m:sup>
                              </m:sSup>
                            </m:num>
                            <m:den>
                              <m:sSup>
                                <m:sSupPr>
                                  <m:ctrlPr>
                                    <a:rPr lang="en-US" altLang="ja-JP" b="0" i="1" smtClean="0">
                                      <a:latin typeface="Cambria Math" panose="02040503050406030204" pitchFamily="18" charset="0"/>
                                    </a:rPr>
                                  </m:ctrlPr>
                                </m:sSupPr>
                                <m:e>
                                  <m:r>
                                    <a:rPr lang="en-US" altLang="ja-JP" b="0" i="1" smtClean="0">
                                      <a:latin typeface="Cambria Math" panose="02040503050406030204" pitchFamily="18" charset="0"/>
                                    </a:rPr>
                                    <m:t>𝜋</m:t>
                                  </m:r>
                                </m:e>
                                <m:sup>
                                  <m:f>
                                    <m:fPr>
                                      <m:type m:val="lin"/>
                                      <m:ctrlPr>
                                        <a:rPr lang="en-US" altLang="ja-JP" b="0" i="1" smtClean="0">
                                          <a:latin typeface="Cambria Math" panose="02040503050406030204" pitchFamily="18" charset="0"/>
                                        </a:rPr>
                                      </m:ctrlPr>
                                    </m:fPr>
                                    <m:num>
                                      <m:r>
                                        <a:rPr lang="en-US" altLang="ja-JP" b="0" i="1" smtClean="0">
                                          <a:latin typeface="Cambria Math" panose="02040503050406030204" pitchFamily="18" charset="0"/>
                                        </a:rPr>
                                        <m:t>1</m:t>
                                      </m:r>
                                    </m:num>
                                    <m:den>
                                      <m:r>
                                        <a:rPr lang="en-US" altLang="ja-JP" b="0" i="1" smtClean="0">
                                          <a:latin typeface="Cambria Math" panose="02040503050406030204" pitchFamily="18" charset="0"/>
                                        </a:rPr>
                                        <m:t>4</m:t>
                                      </m:r>
                                    </m:den>
                                  </m:f>
                                </m:sup>
                              </m:sSup>
                            </m:den>
                          </m:f>
                          <m:r>
                            <a:rPr lang="en-US" altLang="ja-JP" b="0" i="1" smtClean="0">
                              <a:latin typeface="Cambria Math" panose="02040503050406030204" pitchFamily="18" charset="0"/>
                            </a:rPr>
                            <m:t>×</m:t>
                          </m:r>
                          <m:f>
                            <m:fPr>
                              <m:ctrlPr>
                                <a:rPr lang="en-US" altLang="ja-JP" b="0" i="1" smtClean="0">
                                  <a:latin typeface="Cambria Math" panose="02040503050406030204" pitchFamily="18" charset="0"/>
                                </a:rPr>
                              </m:ctrlPr>
                            </m:fPr>
                            <m:num>
                              <m:sSup>
                                <m:sSupPr>
                                  <m:ctrlPr>
                                    <a:rPr lang="en-US" altLang="ja-JP" b="0" i="1" smtClean="0">
                                      <a:latin typeface="Cambria Math" panose="02040503050406030204" pitchFamily="18" charset="0"/>
                                    </a:rPr>
                                  </m:ctrlPr>
                                </m:sSupPr>
                                <m:e>
                                  <m:r>
                                    <a:rPr lang="en-US" altLang="ja-JP" b="0" i="1" smtClean="0">
                                      <a:latin typeface="Cambria Math" panose="02040503050406030204" pitchFamily="18" charset="0"/>
                                    </a:rPr>
                                    <m:t>𝜋</m:t>
                                  </m:r>
                                </m:e>
                                <m:sup>
                                  <m:f>
                                    <m:fPr>
                                      <m:type m:val="lin"/>
                                      <m:ctrlPr>
                                        <a:rPr lang="en-US" altLang="ja-JP" b="0" i="1" smtClean="0">
                                          <a:latin typeface="Cambria Math" panose="02040503050406030204" pitchFamily="18" charset="0"/>
                                        </a:rPr>
                                      </m:ctrlPr>
                                    </m:fPr>
                                    <m:num>
                                      <m:r>
                                        <a:rPr lang="en-US" altLang="ja-JP" b="0" i="1" smtClean="0">
                                          <a:latin typeface="Cambria Math" panose="02040503050406030204" pitchFamily="18" charset="0"/>
                                        </a:rPr>
                                        <m:t>1</m:t>
                                      </m:r>
                                    </m:num>
                                    <m:den>
                                      <m:r>
                                        <a:rPr lang="en-US" altLang="ja-JP" b="0" i="1" smtClean="0">
                                          <a:latin typeface="Cambria Math" panose="02040503050406030204" pitchFamily="18" charset="0"/>
                                        </a:rPr>
                                        <m:t>2</m:t>
                                      </m:r>
                                    </m:den>
                                  </m:f>
                                </m:sup>
                              </m:sSup>
                              <m:d>
                                <m:dPr>
                                  <m:ctrlPr>
                                    <a:rPr lang="en-US" altLang="ja-JP" b="0" i="1" smtClean="0">
                                      <a:latin typeface="Cambria Math" panose="02040503050406030204" pitchFamily="18" charset="0"/>
                                    </a:rPr>
                                  </m:ctrlPr>
                                </m:dPr>
                                <m:e>
                                  <m:r>
                                    <a:rPr lang="en-US" altLang="ja-JP" b="0" i="1" smtClean="0">
                                      <a:latin typeface="Cambria Math" panose="02040503050406030204" pitchFamily="18" charset="0"/>
                                    </a:rPr>
                                    <m:t>2</m:t>
                                  </m:r>
                                  <m:r>
                                    <a:rPr lang="en-US" altLang="ja-JP" b="0" i="1" smtClean="0">
                                      <a:latin typeface="Cambria Math" panose="02040503050406030204" pitchFamily="18" charset="0"/>
                                    </a:rPr>
                                    <m:t>𝛼</m:t>
                                  </m:r>
                                  <m:r>
                                    <a:rPr lang="en-US" altLang="ja-JP" b="0" i="1" smtClean="0">
                                      <a:latin typeface="Cambria Math" panose="02040503050406030204" pitchFamily="18" charset="0"/>
                                    </a:rPr>
                                    <m:t>+1</m:t>
                                  </m:r>
                                </m:e>
                              </m:d>
                              <m:sSup>
                                <m:sSupPr>
                                  <m:ctrlPr>
                                    <a:rPr lang="en-US" altLang="ja-JP" b="0" i="1" smtClean="0">
                                      <a:latin typeface="Cambria Math" panose="02040503050406030204" pitchFamily="18" charset="0"/>
                                    </a:rPr>
                                  </m:ctrlPr>
                                </m:sSupPr>
                                <m:e>
                                  <m:r>
                                    <m:rPr>
                                      <m:sty m:val="p"/>
                                    </m:rPr>
                                    <a:rPr lang="en-US" altLang="ja-JP" b="0" i="0" smtClean="0">
                                      <a:latin typeface="Cambria Math" panose="02040503050406030204" pitchFamily="18" charset="0"/>
                                    </a:rPr>
                                    <m:t>e</m:t>
                                  </m:r>
                                </m:e>
                                <m:sup>
                                  <m:f>
                                    <m:fPr>
                                      <m:type m:val="lin"/>
                                      <m:ctrlPr>
                                        <a:rPr lang="en-US" altLang="ja-JP" b="0" i="1" smtClean="0">
                                          <a:latin typeface="Cambria Math" panose="02040503050406030204" pitchFamily="18" charset="0"/>
                                        </a:rPr>
                                      </m:ctrlPr>
                                    </m:fPr>
                                    <m:num>
                                      <m:r>
                                        <a:rPr lang="en-US" altLang="ja-JP" b="0" i="1" smtClean="0">
                                          <a:latin typeface="Cambria Math" panose="02040503050406030204" pitchFamily="18" charset="0"/>
                                        </a:rPr>
                                        <m:t>1</m:t>
                                      </m:r>
                                    </m:num>
                                    <m:den>
                                      <m:r>
                                        <a:rPr lang="en-US" altLang="ja-JP" b="0" i="1" smtClean="0">
                                          <a:latin typeface="Cambria Math" panose="02040503050406030204" pitchFamily="18" charset="0"/>
                                        </a:rPr>
                                        <m:t>4</m:t>
                                      </m:r>
                                      <m:r>
                                        <a:rPr lang="en-US" altLang="ja-JP" b="0" i="1" smtClean="0">
                                          <a:latin typeface="Cambria Math" panose="02040503050406030204" pitchFamily="18" charset="0"/>
                                        </a:rPr>
                                        <m:t>𝛼</m:t>
                                      </m:r>
                                    </m:den>
                                  </m:f>
                                </m:sup>
                              </m:sSup>
                              <m:func>
                                <m:funcPr>
                                  <m:ctrlPr>
                                    <a:rPr lang="en-US" altLang="ja-JP" b="0" i="1" smtClean="0">
                                      <a:latin typeface="Cambria Math" panose="02040503050406030204" pitchFamily="18" charset="0"/>
                                    </a:rPr>
                                  </m:ctrlPr>
                                </m:funcPr>
                                <m:fName>
                                  <m:r>
                                    <m:rPr>
                                      <m:sty m:val="p"/>
                                    </m:rPr>
                                    <a:rPr lang="en-US" altLang="ja-JP" b="0" i="0" smtClean="0">
                                      <a:latin typeface="Cambria Math" panose="02040503050406030204" pitchFamily="18" charset="0"/>
                                    </a:rPr>
                                    <m:t>erfc</m:t>
                                  </m:r>
                                </m:fName>
                                <m:e>
                                  <m:d>
                                    <m:dPr>
                                      <m:ctrlPr>
                                        <a:rPr lang="en-US" altLang="ja-JP" b="0" i="1" smtClean="0">
                                          <a:latin typeface="Cambria Math" panose="02040503050406030204" pitchFamily="18" charset="0"/>
                                        </a:rPr>
                                      </m:ctrlPr>
                                    </m:dPr>
                                    <m:e>
                                      <m:f>
                                        <m:fPr>
                                          <m:type m:val="lin"/>
                                          <m:ctrlPr>
                                            <a:rPr lang="en-US" altLang="ja-JP" b="0" i="1" smtClean="0">
                                              <a:latin typeface="Cambria Math" panose="02040503050406030204" pitchFamily="18" charset="0"/>
                                            </a:rPr>
                                          </m:ctrlPr>
                                        </m:fPr>
                                        <m:num>
                                          <m:r>
                                            <a:rPr lang="en-US" altLang="ja-JP" b="0" i="1" smtClean="0">
                                              <a:latin typeface="Cambria Math" panose="02040503050406030204" pitchFamily="18" charset="0"/>
                                            </a:rPr>
                                            <m:t>1</m:t>
                                          </m:r>
                                        </m:num>
                                        <m:den>
                                          <m:r>
                                            <a:rPr lang="en-US" altLang="ja-JP" b="0" i="1" smtClean="0">
                                              <a:latin typeface="Cambria Math" panose="02040503050406030204" pitchFamily="18" charset="0"/>
                                            </a:rPr>
                                            <m:t>2</m:t>
                                          </m:r>
                                          <m:sSup>
                                            <m:sSupPr>
                                              <m:ctrlPr>
                                                <a:rPr lang="en-US" altLang="ja-JP" b="0" i="1" smtClean="0">
                                                  <a:latin typeface="Cambria Math" panose="02040503050406030204" pitchFamily="18" charset="0"/>
                                                </a:rPr>
                                              </m:ctrlPr>
                                            </m:sSupPr>
                                            <m:e>
                                              <m:r>
                                                <a:rPr lang="en-US" altLang="ja-JP" b="0" i="1" smtClean="0">
                                                  <a:latin typeface="Cambria Math" panose="02040503050406030204" pitchFamily="18" charset="0"/>
                                                </a:rPr>
                                                <m:t>𝛼</m:t>
                                              </m:r>
                                            </m:e>
                                            <m:sup>
                                              <m:f>
                                                <m:fPr>
                                                  <m:type m:val="lin"/>
                                                  <m:ctrlPr>
                                                    <a:rPr lang="en-US" altLang="ja-JP" b="0" i="1" smtClean="0">
                                                      <a:latin typeface="Cambria Math" panose="02040503050406030204" pitchFamily="18" charset="0"/>
                                                    </a:rPr>
                                                  </m:ctrlPr>
                                                </m:fPr>
                                                <m:num>
                                                  <m:r>
                                                    <a:rPr lang="en-US" altLang="ja-JP" b="0" i="1" smtClean="0">
                                                      <a:latin typeface="Cambria Math" panose="02040503050406030204" pitchFamily="18" charset="0"/>
                                                    </a:rPr>
                                                    <m:t>1</m:t>
                                                  </m:r>
                                                </m:num>
                                                <m:den>
                                                  <m:r>
                                                    <a:rPr lang="en-US" altLang="ja-JP" b="0" i="1" smtClean="0">
                                                      <a:latin typeface="Cambria Math" panose="02040503050406030204" pitchFamily="18" charset="0"/>
                                                    </a:rPr>
                                                    <m:t>2</m:t>
                                                  </m:r>
                                                </m:den>
                                              </m:f>
                                            </m:sup>
                                          </m:sSup>
                                        </m:den>
                                      </m:f>
                                    </m:e>
                                  </m:d>
                                </m:e>
                              </m:func>
                              <m:r>
                                <a:rPr lang="en-US" altLang="ja-JP" b="0" i="1" smtClean="0">
                                  <a:latin typeface="Cambria Math" panose="02040503050406030204" pitchFamily="18" charset="0"/>
                                </a:rPr>
                                <m:t>−2</m:t>
                              </m:r>
                              <m:sSup>
                                <m:sSupPr>
                                  <m:ctrlPr>
                                    <a:rPr lang="en-US" altLang="ja-JP" b="0" i="1" smtClean="0">
                                      <a:latin typeface="Cambria Math" panose="02040503050406030204" pitchFamily="18" charset="0"/>
                                    </a:rPr>
                                  </m:ctrlPr>
                                </m:sSupPr>
                                <m:e>
                                  <m:r>
                                    <a:rPr lang="en-US" altLang="ja-JP" b="0" i="1" smtClean="0">
                                      <a:latin typeface="Cambria Math" panose="02040503050406030204" pitchFamily="18" charset="0"/>
                                    </a:rPr>
                                    <m:t>𝛼</m:t>
                                  </m:r>
                                </m:e>
                                <m:sup>
                                  <m:f>
                                    <m:fPr>
                                      <m:type m:val="lin"/>
                                      <m:ctrlPr>
                                        <a:rPr lang="en-US" altLang="ja-JP" b="0" i="1" smtClean="0">
                                          <a:latin typeface="Cambria Math" panose="02040503050406030204" pitchFamily="18" charset="0"/>
                                        </a:rPr>
                                      </m:ctrlPr>
                                    </m:fPr>
                                    <m:num>
                                      <m:r>
                                        <a:rPr lang="en-US" altLang="ja-JP" b="0" i="1" smtClean="0">
                                          <a:latin typeface="Cambria Math" panose="02040503050406030204" pitchFamily="18" charset="0"/>
                                        </a:rPr>
                                        <m:t>1</m:t>
                                      </m:r>
                                    </m:num>
                                    <m:den>
                                      <m:r>
                                        <a:rPr lang="en-US" altLang="ja-JP" b="0" i="1" smtClean="0">
                                          <a:latin typeface="Cambria Math" panose="02040503050406030204" pitchFamily="18" charset="0"/>
                                        </a:rPr>
                                        <m:t>2</m:t>
                                      </m:r>
                                    </m:den>
                                  </m:f>
                                </m:sup>
                              </m:sSup>
                            </m:num>
                            <m:den>
                              <m:r>
                                <a:rPr lang="en-US" altLang="ja-JP" b="0" i="1" smtClean="0">
                                  <a:latin typeface="Cambria Math" panose="02040503050406030204" pitchFamily="18" charset="0"/>
                                </a:rPr>
                                <m:t>8</m:t>
                              </m:r>
                              <m:sSup>
                                <m:sSupPr>
                                  <m:ctrlPr>
                                    <a:rPr lang="en-US" altLang="ja-JP" b="0" i="1" smtClean="0">
                                      <a:latin typeface="Cambria Math" panose="02040503050406030204" pitchFamily="18" charset="0"/>
                                    </a:rPr>
                                  </m:ctrlPr>
                                </m:sSupPr>
                                <m:e>
                                  <m:r>
                                    <a:rPr lang="en-US" altLang="ja-JP" b="0" i="1" smtClean="0">
                                      <a:latin typeface="Cambria Math" panose="02040503050406030204" pitchFamily="18" charset="0"/>
                                    </a:rPr>
                                    <m:t>𝛼</m:t>
                                  </m:r>
                                </m:e>
                                <m:sup>
                                  <m:f>
                                    <m:fPr>
                                      <m:type m:val="lin"/>
                                      <m:ctrlPr>
                                        <a:rPr lang="en-US" altLang="ja-JP" b="0" i="1" smtClean="0">
                                          <a:latin typeface="Cambria Math" panose="02040503050406030204" pitchFamily="18" charset="0"/>
                                        </a:rPr>
                                      </m:ctrlPr>
                                    </m:fPr>
                                    <m:num>
                                      <m:r>
                                        <a:rPr lang="en-US" altLang="ja-JP" b="0" i="1" smtClean="0">
                                          <a:latin typeface="Cambria Math" panose="02040503050406030204" pitchFamily="18" charset="0"/>
                                        </a:rPr>
                                        <m:t>5</m:t>
                                      </m:r>
                                    </m:num>
                                    <m:den>
                                      <m:r>
                                        <a:rPr lang="en-US" altLang="ja-JP" b="0" i="1" smtClean="0">
                                          <a:latin typeface="Cambria Math" panose="02040503050406030204" pitchFamily="18" charset="0"/>
                                        </a:rPr>
                                        <m:t>2</m:t>
                                      </m:r>
                                    </m:den>
                                  </m:f>
                                </m:sup>
                              </m:sSup>
                            </m:den>
                          </m:f>
                          <m:r>
                            <a:rPr lang="en-US" altLang="ja-JP" b="0" i="1" smtClean="0">
                              <a:latin typeface="Cambria Math" panose="02040503050406030204" pitchFamily="18" charset="0"/>
                            </a:rPr>
                            <m:t>#</m:t>
                          </m:r>
                          <m:d>
                            <m:dPr>
                              <m:ctrlPr>
                                <a:rPr lang="en-US" altLang="ja-JP" b="0" i="1" smtClean="0">
                                  <a:latin typeface="Cambria Math" panose="02040503050406030204" pitchFamily="18" charset="0"/>
                                </a:rPr>
                              </m:ctrlPr>
                            </m:dPr>
                            <m:e>
                              <m:r>
                                <m:rPr>
                                  <m:sty m:val="p"/>
                                </m:rPr>
                                <a:rPr lang="en-US" altLang="ja-JP" b="0" i="0" smtClean="0">
                                  <a:latin typeface="Cambria Math" panose="02040503050406030204" pitchFamily="18" charset="0"/>
                                </a:rPr>
                                <m:t>SI</m:t>
                              </m:r>
                              <m:r>
                                <a:rPr lang="en-US" altLang="ja-JP" b="0" i="0" smtClean="0">
                                  <a:latin typeface="Cambria Math" panose="02040503050406030204" pitchFamily="18" charset="0"/>
                                </a:rPr>
                                <m:t>.</m:t>
                              </m:r>
                              <m:r>
                                <a:rPr lang="en-US" altLang="ja-JP" b="0" i="1" smtClean="0">
                                  <a:latin typeface="Cambria Math" panose="02040503050406030204" pitchFamily="18" charset="0"/>
                                </a:rPr>
                                <m:t>4</m:t>
                              </m:r>
                            </m:e>
                          </m:d>
                        </m:e>
                      </m:eqArr>
                    </m:oMath>
                  </m:oMathPara>
                </a14:m>
                <a:br>
                  <a:rPr lang="en-US" altLang="ja-JP" b="0" dirty="0"/>
                </a:br>
                <a:endParaRPr lang="en-US" altLang="ja-JP" dirty="0"/>
              </a:p>
              <a:p>
                <a:pPr>
                  <a:spcBef>
                    <a:spcPts val="1200"/>
                  </a:spcBef>
                </a:pPr>
                <a:r>
                  <a:rPr lang="ja-JP" altLang="en-US" dirty="0"/>
                  <a:t>を最大化する</a:t>
                </a:r>
                <a14:m>
                  <m:oMath xmlns:m="http://schemas.openxmlformats.org/officeDocument/2006/math">
                    <m:r>
                      <a:rPr lang="en-US" altLang="ja-JP" b="0" i="1" smtClean="0">
                        <a:latin typeface="Cambria Math" panose="02040503050406030204" pitchFamily="18" charset="0"/>
                      </a:rPr>
                      <m:t>𝛼</m:t>
                    </m:r>
                  </m:oMath>
                </a14:m>
                <a:r>
                  <a:rPr lang="ja-JP" altLang="en-US" dirty="0"/>
                  <a:t>を求めなさい</a:t>
                </a:r>
                <a:r>
                  <a:rPr lang="en-US" altLang="ja-JP" dirty="0"/>
                  <a:t>. </a:t>
                </a:r>
                <a:r>
                  <a:rPr lang="en-US" altLang="ja-JP" dirty="0">
                    <a:hlinkClick r:id="rId2"/>
                  </a:rPr>
                  <a:t>Wolfram Alpha</a:t>
                </a:r>
                <a:r>
                  <a:rPr lang="ja-JP" altLang="en-US" dirty="0"/>
                  <a:t>を用いよ</a:t>
                </a:r>
                <a:r>
                  <a:rPr lang="en-US" altLang="ja-JP" dirty="0"/>
                  <a:t>. </a:t>
                </a:r>
                <a:r>
                  <a:rPr lang="ja-JP" altLang="en-US" dirty="0"/>
                  <a:t> </a:t>
                </a:r>
                <a:r>
                  <a:rPr lang="ja-JP" altLang="en-US" b="1" dirty="0">
                    <a:hlinkClick r:id="rId3"/>
                  </a:rPr>
                  <a:t>解答</a:t>
                </a:r>
                <a:endParaRPr lang="en-US" altLang="ja-JP" b="1" dirty="0"/>
              </a:p>
            </p:txBody>
          </p:sp>
        </mc:Choice>
        <mc:Fallback xmlns="">
          <p:sp>
            <p:nvSpPr>
              <p:cNvPr id="7" name="コンテンツ プレースホルダー 6">
                <a:extLst>
                  <a:ext uri="{FF2B5EF4-FFF2-40B4-BE49-F238E27FC236}">
                    <a16:creationId xmlns:a16="http://schemas.microsoft.com/office/drawing/2014/main" id="{F8FA4656-1C8A-D7E7-6EC1-0308772A95DD}"/>
                  </a:ext>
                </a:extLst>
              </p:cNvPr>
              <p:cNvSpPr>
                <a:spLocks noGrp="1" noRot="1" noChangeAspect="1" noMove="1" noResize="1" noEditPoints="1" noAdjustHandles="1" noChangeArrowheads="1" noChangeShapeType="1" noTextEdit="1"/>
              </p:cNvSpPr>
              <p:nvPr>
                <p:ph idx="1"/>
              </p:nvPr>
            </p:nvSpPr>
            <p:spPr>
              <a:xfrm>
                <a:off x="468000" y="843750"/>
                <a:ext cx="5112000" cy="3376809"/>
              </a:xfrm>
              <a:blipFill>
                <a:blip r:embed="rId4"/>
                <a:stretch>
                  <a:fillRect b="-361"/>
                </a:stretch>
              </a:blipFill>
            </p:spPr>
            <p:txBody>
              <a:bodyPr/>
              <a:lstStyle/>
              <a:p>
                <a:r>
                  <a:rPr lang="ja-JP" altLang="en-US">
                    <a:noFill/>
                  </a:rPr>
                  <a:t> </a:t>
                </a:r>
              </a:p>
            </p:txBody>
          </p:sp>
        </mc:Fallback>
      </mc:AlternateContent>
      <p:sp>
        <p:nvSpPr>
          <p:cNvPr id="8" name="テキスト プレースホルダー 7">
            <a:extLst>
              <a:ext uri="{FF2B5EF4-FFF2-40B4-BE49-F238E27FC236}">
                <a16:creationId xmlns:a16="http://schemas.microsoft.com/office/drawing/2014/main" id="{F778D082-E988-48D1-46F6-161C295DDDEE}"/>
              </a:ext>
            </a:extLst>
          </p:cNvPr>
          <p:cNvSpPr>
            <a:spLocks noGrp="1"/>
          </p:cNvSpPr>
          <p:nvPr>
            <p:ph type="body" sz="quarter" idx="13"/>
          </p:nvPr>
        </p:nvSpPr>
        <p:spPr/>
        <p:txBody>
          <a:bodyPr/>
          <a:lstStyle/>
          <a:p>
            <a:r>
              <a:rPr lang="en-US" altLang="ja-JP" dirty="0"/>
              <a:t>Pérez-Torres, J. F. (2019). Dilemma of the “Best Wavefunction”: Comparing Results of the </a:t>
            </a:r>
            <a:r>
              <a:rPr lang="en-US" altLang="ja-JP" dirty="0" err="1"/>
              <a:t>STO</a:t>
            </a:r>
            <a:r>
              <a:rPr lang="en-US" altLang="ja-JP" dirty="0"/>
              <a:t>-NG Procedure versus the Linear Variational Method. Journal of Chemical Education, 96(4), 704-707.</a:t>
            </a:r>
            <a:r>
              <a:rPr lang="ja-JP" altLang="en-US" dirty="0"/>
              <a:t> </a:t>
            </a:r>
            <a:r>
              <a:rPr lang="en-US" altLang="ja-JP" dirty="0">
                <a:hlinkClick r:id="rId5"/>
              </a:rPr>
              <a:t>https://doi.org/10.1021/acs.jchemed.8b00959</a:t>
            </a:r>
            <a:endParaRPr lang="ja-JP" altLang="en-US" dirty="0"/>
          </a:p>
        </p:txBody>
      </p:sp>
      <p:pic>
        <p:nvPicPr>
          <p:cNvPr id="32" name="コンテンツ プレースホルダー 31">
            <a:extLst>
              <a:ext uri="{FF2B5EF4-FFF2-40B4-BE49-F238E27FC236}">
                <a16:creationId xmlns:a16="http://schemas.microsoft.com/office/drawing/2014/main" id="{E7815AA2-0C22-1542-7A66-BFEEDF06FC5A}"/>
              </a:ext>
            </a:extLst>
          </p:cNvPr>
          <p:cNvPicPr>
            <a:picLocks noGrp="1" noChangeAspect="1"/>
          </p:cNvPicPr>
          <p:nvPr>
            <p:ph idx="14"/>
          </p:nvPr>
        </p:nvPicPr>
        <p:blipFill>
          <a:blip r:embed="rId6">
            <a:extLst>
              <a:ext uri="{96DAC541-7B7A-43D3-8B79-37D633B846F1}">
                <asvg:svgBlip xmlns:asvg="http://schemas.microsoft.com/office/drawing/2016/SVG/main" r:embed="rId7"/>
              </a:ext>
            </a:extLst>
          </a:blip>
          <a:stretch>
            <a:fillRect/>
          </a:stretch>
        </p:blipFill>
        <p:spPr>
          <a:xfrm>
            <a:off x="5580000" y="551956"/>
            <a:ext cx="3159756" cy="4213009"/>
          </a:xfrm>
        </p:spPr>
      </p:pic>
      <p:sp>
        <p:nvSpPr>
          <p:cNvPr id="6" name="スライド番号プレースホルダー 5">
            <a:extLst>
              <a:ext uri="{FF2B5EF4-FFF2-40B4-BE49-F238E27FC236}">
                <a16:creationId xmlns:a16="http://schemas.microsoft.com/office/drawing/2014/main" id="{FFCE9F38-F9BF-8011-A6C4-7D9351F5A24E}"/>
              </a:ext>
            </a:extLst>
          </p:cNvPr>
          <p:cNvSpPr>
            <a:spLocks noGrp="1"/>
          </p:cNvSpPr>
          <p:nvPr>
            <p:ph type="sldNum" sz="quarter" idx="15"/>
          </p:nvPr>
        </p:nvSpPr>
        <p:spPr/>
        <p:txBody>
          <a:bodyPr/>
          <a:lstStyle/>
          <a:p>
            <a:fld id="{44CC7441-4F6D-4D99-AEAC-28C0433C7008}" type="slidenum">
              <a:rPr kumimoji="1" lang="ja-JP" altLang="en-US" smtClean="0"/>
              <a:pPr/>
              <a:t>125</a:t>
            </a:fld>
            <a:endParaRPr kumimoji="1" lang="ja-JP" altLang="en-US" dirty="0"/>
          </a:p>
        </p:txBody>
      </p:sp>
    </p:spTree>
    <p:extLst>
      <p:ext uri="{BB962C8B-B14F-4D97-AF65-F5344CB8AC3E}">
        <p14:creationId xmlns:p14="http://schemas.microsoft.com/office/powerpoint/2010/main" val="3164805208"/>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708B3A33-E416-DA7A-D674-E12C76D15F93}"/>
              </a:ext>
            </a:extLst>
          </p:cNvPr>
          <p:cNvSpPr>
            <a:spLocks noGrp="1"/>
          </p:cNvSpPr>
          <p:nvPr>
            <p:ph type="title"/>
          </p:nvPr>
        </p:nvSpPr>
        <p:spPr/>
        <p:txBody>
          <a:bodyPr/>
          <a:lstStyle/>
          <a:p>
            <a:r>
              <a:rPr kumimoji="1" lang="ja-JP" altLang="en-US" dirty="0"/>
              <a:t>演習：基底関数</a:t>
            </a:r>
          </a:p>
        </p:txBody>
      </p:sp>
      <p:sp>
        <p:nvSpPr>
          <p:cNvPr id="4" name="コンテンツ プレースホルダー 3">
            <a:extLst>
              <a:ext uri="{FF2B5EF4-FFF2-40B4-BE49-F238E27FC236}">
                <a16:creationId xmlns:a16="http://schemas.microsoft.com/office/drawing/2014/main" id="{C2DEE9B0-F166-8074-D05F-54835CF0E52C}"/>
              </a:ext>
            </a:extLst>
          </p:cNvPr>
          <p:cNvSpPr>
            <a:spLocks noGrp="1"/>
          </p:cNvSpPr>
          <p:nvPr>
            <p:ph idx="1"/>
          </p:nvPr>
        </p:nvSpPr>
        <p:spPr>
          <a:xfrm>
            <a:off x="468000" y="843749"/>
            <a:ext cx="8208000" cy="3755502"/>
          </a:xfrm>
        </p:spPr>
        <p:txBody>
          <a:bodyPr/>
          <a:lstStyle/>
          <a:p>
            <a:r>
              <a:rPr kumimoji="1" lang="ja-JP" altLang="en-US" dirty="0"/>
              <a:t>基底関数の内訳については解説が多くないので</a:t>
            </a:r>
            <a:r>
              <a:rPr kumimoji="1" lang="en-US" altLang="ja-JP" dirty="0"/>
              <a:t>, </a:t>
            </a:r>
            <a:r>
              <a:rPr kumimoji="1" lang="en-US" altLang="ja-JP" dirty="0" err="1"/>
              <a:t>GFPrint</a:t>
            </a:r>
            <a:r>
              <a:rPr kumimoji="1" lang="ja-JP" altLang="en-US" dirty="0"/>
              <a:t>キーワードを使って答え合わせしよう</a:t>
            </a:r>
            <a:r>
              <a:rPr kumimoji="1" lang="en-US" altLang="ja-JP" dirty="0"/>
              <a:t>.</a:t>
            </a:r>
            <a:br>
              <a:rPr kumimoji="1" lang="en-US" altLang="ja-JP" dirty="0"/>
            </a:br>
            <a:endParaRPr kumimoji="1" lang="en-US" altLang="ja-JP" dirty="0"/>
          </a:p>
          <a:p>
            <a:r>
              <a:rPr kumimoji="1" lang="ja-JP" altLang="en-US" b="1" dirty="0">
                <a:solidFill>
                  <a:schemeClr val="tx2"/>
                </a:solidFill>
              </a:rPr>
              <a:t>基底関数の数</a:t>
            </a:r>
            <a:endParaRPr lang="en-US" altLang="ja-JP" b="1" dirty="0">
              <a:solidFill>
                <a:schemeClr val="tx2"/>
              </a:solidFill>
            </a:endParaRPr>
          </a:p>
          <a:p>
            <a:r>
              <a:rPr kumimoji="1" lang="en-US" altLang="ja-JP" dirty="0"/>
              <a:t>H</a:t>
            </a:r>
            <a:r>
              <a:rPr kumimoji="1" lang="ja-JP" altLang="en-US" dirty="0"/>
              <a:t>₂を</a:t>
            </a:r>
            <a:r>
              <a:rPr kumimoji="1" lang="en-US" altLang="ja-JP" dirty="0"/>
              <a:t>STO-3G, 4-31G, 6-31G</a:t>
            </a:r>
            <a:r>
              <a:rPr kumimoji="1" lang="ja-JP" altLang="en-US" dirty="0"/>
              <a:t>それぞれで計算した</a:t>
            </a:r>
            <a:r>
              <a:rPr kumimoji="1" lang="en-US" altLang="ja-JP" dirty="0"/>
              <a:t>. </a:t>
            </a:r>
            <a:r>
              <a:rPr kumimoji="1" lang="ja-JP" altLang="en-US" dirty="0"/>
              <a:t>原始</a:t>
            </a:r>
            <a:r>
              <a:rPr kumimoji="1" lang="en-US" altLang="ja-JP" dirty="0"/>
              <a:t>Gauss</a:t>
            </a:r>
            <a:r>
              <a:rPr kumimoji="1" lang="ja-JP" altLang="en-US" dirty="0"/>
              <a:t>関数と短縮</a:t>
            </a:r>
            <a:r>
              <a:rPr kumimoji="1" lang="en-US" altLang="ja-JP" dirty="0"/>
              <a:t>Gauss</a:t>
            </a:r>
            <a:r>
              <a:rPr kumimoji="1" lang="ja-JP" altLang="en-US" dirty="0"/>
              <a:t>関数の数がそれぞれ次のような値になっている</a:t>
            </a:r>
            <a:r>
              <a:rPr kumimoji="1" lang="en-US" altLang="ja-JP" dirty="0"/>
              <a:t>. </a:t>
            </a:r>
            <a:r>
              <a:rPr kumimoji="1" lang="ja-JP" altLang="en-US" dirty="0"/>
              <a:t>この内訳を説明しなさい</a:t>
            </a:r>
            <a:r>
              <a:rPr kumimoji="1" lang="en-US" altLang="ja-JP" dirty="0"/>
              <a:t>.</a:t>
            </a:r>
            <a:br>
              <a:rPr kumimoji="1" lang="en-US" altLang="ja-JP" dirty="0"/>
            </a:br>
            <a:br>
              <a:rPr kumimoji="1" lang="en-US" altLang="ja-JP" dirty="0"/>
            </a:br>
            <a:endParaRPr kumimoji="1" lang="en-US" altLang="ja-JP" dirty="0"/>
          </a:p>
          <a:p>
            <a:endParaRPr kumimoji="1" lang="en-US" altLang="ja-JP" dirty="0"/>
          </a:p>
          <a:p>
            <a:endParaRPr lang="en-US" altLang="ja-JP" dirty="0"/>
          </a:p>
          <a:p>
            <a:endParaRPr lang="en-US" altLang="ja-JP" dirty="0"/>
          </a:p>
          <a:p>
            <a:r>
              <a:rPr kumimoji="1" lang="ja-JP" altLang="en-US" b="1" dirty="0">
                <a:solidFill>
                  <a:schemeClr val="tx2"/>
                </a:solidFill>
              </a:rPr>
              <a:t>軌道指数</a:t>
            </a:r>
            <a:endParaRPr kumimoji="1" lang="en-US" altLang="ja-JP" b="1" dirty="0">
              <a:solidFill>
                <a:schemeClr val="tx2"/>
              </a:solidFill>
            </a:endParaRPr>
          </a:p>
          <a:p>
            <a:r>
              <a:rPr lang="en-US" altLang="ja-JP" dirty="0"/>
              <a:t>H</a:t>
            </a:r>
            <a:r>
              <a:rPr lang="ja-JP" altLang="en-US" dirty="0"/>
              <a:t>₂の場合</a:t>
            </a:r>
            <a:r>
              <a:rPr lang="en-US" altLang="ja-JP" dirty="0"/>
              <a:t>, 4-31G</a:t>
            </a:r>
            <a:r>
              <a:rPr lang="ja-JP" altLang="en-US" dirty="0"/>
              <a:t>と</a:t>
            </a:r>
            <a:r>
              <a:rPr lang="en-US" altLang="ja-JP" dirty="0"/>
              <a:t>6-31G</a:t>
            </a:r>
            <a:r>
              <a:rPr lang="ja-JP" altLang="en-US" dirty="0"/>
              <a:t>では完全に同じエネルギーが得られている</a:t>
            </a:r>
            <a:r>
              <a:rPr lang="en-US" altLang="ja-JP" dirty="0"/>
              <a:t>. </a:t>
            </a:r>
            <a:r>
              <a:rPr lang="ja-JP" altLang="en-US" dirty="0"/>
              <a:t>これはなぜか？</a:t>
            </a:r>
            <a:r>
              <a:rPr lang="en-US" altLang="ja-JP" dirty="0" err="1"/>
              <a:t>fchk</a:t>
            </a:r>
            <a:r>
              <a:rPr lang="ja-JP" altLang="en-US" dirty="0"/>
              <a:t>ファイル内の値から説明しなさい</a:t>
            </a:r>
            <a:r>
              <a:rPr lang="en-US" altLang="ja-JP" dirty="0"/>
              <a:t>.</a:t>
            </a:r>
          </a:p>
        </p:txBody>
      </p:sp>
      <p:sp>
        <p:nvSpPr>
          <p:cNvPr id="8" name="テキスト プレースホルダー 7">
            <a:extLst>
              <a:ext uri="{FF2B5EF4-FFF2-40B4-BE49-F238E27FC236}">
                <a16:creationId xmlns:a16="http://schemas.microsoft.com/office/drawing/2014/main" id="{39181D7C-A30B-CB03-C3DA-4646DD9D3697}"/>
              </a:ext>
            </a:extLst>
          </p:cNvPr>
          <p:cNvSpPr>
            <a:spLocks noGrp="1"/>
          </p:cNvSpPr>
          <p:nvPr>
            <p:ph type="body" sz="quarter" idx="13"/>
          </p:nvPr>
        </p:nvSpPr>
        <p:spPr/>
        <p:txBody>
          <a:bodyPr/>
          <a:lstStyle/>
          <a:p>
            <a:endParaRPr lang="ja-JP" altLang="en-US"/>
          </a:p>
        </p:txBody>
      </p:sp>
      <p:sp>
        <p:nvSpPr>
          <p:cNvPr id="7" name="スライド番号プレースホルダー 6">
            <a:extLst>
              <a:ext uri="{FF2B5EF4-FFF2-40B4-BE49-F238E27FC236}">
                <a16:creationId xmlns:a16="http://schemas.microsoft.com/office/drawing/2014/main" id="{F3A02AC8-46B4-12DC-E55F-4BAF4121BBBF}"/>
              </a:ext>
            </a:extLst>
          </p:cNvPr>
          <p:cNvSpPr>
            <a:spLocks noGrp="1"/>
          </p:cNvSpPr>
          <p:nvPr>
            <p:ph type="sldNum" sz="quarter" idx="14"/>
          </p:nvPr>
        </p:nvSpPr>
        <p:spPr/>
        <p:txBody>
          <a:bodyPr/>
          <a:lstStyle/>
          <a:p>
            <a:fld id="{44CC7441-4F6D-4D99-AEAC-28C0433C7008}" type="slidenum">
              <a:rPr kumimoji="1" lang="ja-JP" altLang="en-US" smtClean="0"/>
              <a:pPr/>
              <a:t>126</a:t>
            </a:fld>
            <a:endParaRPr kumimoji="1" lang="ja-JP" altLang="en-US" dirty="0"/>
          </a:p>
        </p:txBody>
      </p:sp>
      <p:graphicFrame>
        <p:nvGraphicFramePr>
          <p:cNvPr id="11" name="表 9">
            <a:extLst>
              <a:ext uri="{FF2B5EF4-FFF2-40B4-BE49-F238E27FC236}">
                <a16:creationId xmlns:a16="http://schemas.microsoft.com/office/drawing/2014/main" id="{A237C547-C282-5E12-E597-A54BEAD87C11}"/>
              </a:ext>
            </a:extLst>
          </p:cNvPr>
          <p:cNvGraphicFramePr>
            <a:graphicFrameLocks/>
          </p:cNvGraphicFramePr>
          <p:nvPr>
            <p:extLst>
              <p:ext uri="{D42A27DB-BD31-4B8C-83A1-F6EECF244321}">
                <p14:modId xmlns:p14="http://schemas.microsoft.com/office/powerpoint/2010/main" val="2787829357"/>
              </p:ext>
            </p:extLst>
          </p:nvPr>
        </p:nvGraphicFramePr>
        <p:xfrm>
          <a:off x="468000" y="2355017"/>
          <a:ext cx="8208000" cy="1134360"/>
        </p:xfrm>
        <a:graphic>
          <a:graphicData uri="http://schemas.openxmlformats.org/drawingml/2006/table">
            <a:tbl>
              <a:tblPr firstRow="1" bandRow="1">
                <a:tableStyleId>{2D5ABB26-0587-4C30-8999-92F81FD0307C}</a:tableStyleId>
              </a:tblPr>
              <a:tblGrid>
                <a:gridCol w="8208000">
                  <a:extLst>
                    <a:ext uri="{9D8B030D-6E8A-4147-A177-3AD203B41FA5}">
                      <a16:colId xmlns:a16="http://schemas.microsoft.com/office/drawing/2014/main" val="839188252"/>
                    </a:ext>
                  </a:extLst>
                </a:gridCol>
              </a:tblGrid>
              <a:tr h="360000">
                <a:tc>
                  <a:txBody>
                    <a:bodyPr/>
                    <a:lstStyle/>
                    <a:p>
                      <a:r>
                        <a:rPr kumimoji="1" lang="en-US" altLang="ja-JP" sz="1400" dirty="0"/>
                        <a:t>grep -n "primitive gaussians" *.out</a:t>
                      </a:r>
                      <a:endParaRPr kumimoji="1" lang="ja-JP" altLang="en-US" sz="1400" dirty="0"/>
                    </a:p>
                  </a:txBody>
                  <a:tcPr anchor="ctr">
                    <a:lnB w="19050" cap="flat" cmpd="sng" algn="ctr">
                      <a:noFill/>
                      <a:prstDash val="solid"/>
                      <a:round/>
                      <a:headEnd type="none" w="med" len="med"/>
                      <a:tailEnd type="none" w="med" len="med"/>
                    </a:lnB>
                  </a:tcPr>
                </a:tc>
                <a:extLst>
                  <a:ext uri="{0D108BD9-81ED-4DB2-BD59-A6C34878D82A}">
                    <a16:rowId xmlns:a16="http://schemas.microsoft.com/office/drawing/2014/main" val="346892018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pt-BR" altLang="ja-JP" sz="1300" dirty="0">
                          <a:solidFill>
                            <a:srgbClr val="D4D4D4"/>
                          </a:solidFill>
                        </a:rPr>
                        <a:t>STO-3G.out:140:     2 basis functions,     6 primitive gaussians,     2 cartesian basis functions</a:t>
                      </a:r>
                    </a:p>
                    <a:p>
                      <a:r>
                        <a:rPr kumimoji="1" lang="pt-BR" altLang="ja-JP" sz="1300" dirty="0">
                          <a:solidFill>
                            <a:srgbClr val="D4D4D4"/>
                          </a:solidFill>
                        </a:rPr>
                        <a:t>4-31G.out:140:     4 basis functions,     8 primitive gaussians,     4 cartesian basis functions</a:t>
                      </a:r>
                    </a:p>
                    <a:p>
                      <a:r>
                        <a:rPr kumimoji="1" lang="pt-BR" altLang="ja-JP" sz="1300" dirty="0">
                          <a:solidFill>
                            <a:srgbClr val="D4D4D4"/>
                          </a:solidFill>
                        </a:rPr>
                        <a:t>6-31G.out:140:     4 basis functions,     8 primitive gaussians,     4 cartesian basis functions</a:t>
                      </a:r>
                    </a:p>
                  </a:txBody>
                  <a:tcPr marT="90000" marB="9000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24292E"/>
                    </a:solidFill>
                  </a:tcPr>
                </a:tc>
                <a:extLst>
                  <a:ext uri="{0D108BD9-81ED-4DB2-BD59-A6C34878D82A}">
                    <a16:rowId xmlns:a16="http://schemas.microsoft.com/office/drawing/2014/main" val="2934622672"/>
                  </a:ext>
                </a:extLst>
              </a:tr>
            </a:tbl>
          </a:graphicData>
        </a:graphic>
      </p:graphicFrame>
    </p:spTree>
    <p:extLst>
      <p:ext uri="{BB962C8B-B14F-4D97-AF65-F5344CB8AC3E}">
        <p14:creationId xmlns:p14="http://schemas.microsoft.com/office/powerpoint/2010/main" val="227099057"/>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タイトル 7">
            <a:extLst>
              <a:ext uri="{FF2B5EF4-FFF2-40B4-BE49-F238E27FC236}">
                <a16:creationId xmlns:a16="http://schemas.microsoft.com/office/drawing/2014/main" id="{70DA12E1-DC50-4E0E-99BB-98D191A8DA55}"/>
              </a:ext>
            </a:extLst>
          </p:cNvPr>
          <p:cNvSpPr>
            <a:spLocks noGrp="1"/>
          </p:cNvSpPr>
          <p:nvPr>
            <p:ph type="ctrTitle"/>
          </p:nvPr>
        </p:nvSpPr>
        <p:spPr/>
        <p:txBody>
          <a:bodyPr/>
          <a:lstStyle/>
          <a:p>
            <a:r>
              <a:rPr lang="ja-JP" altLang="en-US" dirty="0"/>
              <a:t>付録：</a:t>
            </a:r>
            <a:r>
              <a:rPr lang="en-US" altLang="ja-JP" dirty="0"/>
              <a:t>SCF</a:t>
            </a:r>
            <a:r>
              <a:rPr lang="ja-JP" altLang="en-US" dirty="0"/>
              <a:t>の手続き</a:t>
            </a:r>
          </a:p>
        </p:txBody>
      </p:sp>
      <p:sp>
        <p:nvSpPr>
          <p:cNvPr id="9" name="字幕 8">
            <a:extLst>
              <a:ext uri="{FF2B5EF4-FFF2-40B4-BE49-F238E27FC236}">
                <a16:creationId xmlns:a16="http://schemas.microsoft.com/office/drawing/2014/main" id="{F2F989C5-4851-4121-8833-B42B25761422}"/>
              </a:ext>
            </a:extLst>
          </p:cNvPr>
          <p:cNvSpPr>
            <a:spLocks noGrp="1"/>
          </p:cNvSpPr>
          <p:nvPr>
            <p:ph type="subTitle" idx="1"/>
          </p:nvPr>
        </p:nvSpPr>
        <p:spPr/>
        <p:txBody>
          <a:bodyPr/>
          <a:lstStyle/>
          <a:p>
            <a:r>
              <a:rPr lang="ja-JP" altLang="en-US" dirty="0"/>
              <a:t>ザボ・オストランド</a:t>
            </a:r>
            <a:r>
              <a:rPr lang="en-US" altLang="ja-JP" dirty="0"/>
              <a:t>『</a:t>
            </a:r>
            <a:r>
              <a:rPr lang="ja-JP" altLang="en-US" dirty="0"/>
              <a:t>新しい量子化学電子構造の理論入門 上</a:t>
            </a:r>
            <a:r>
              <a:rPr lang="en-US" altLang="ja-JP" dirty="0"/>
              <a:t>』</a:t>
            </a:r>
            <a:r>
              <a:rPr lang="ja-JP" altLang="en-US" dirty="0"/>
              <a:t>の</a:t>
            </a:r>
            <a:r>
              <a:rPr kumimoji="1" lang="ja-JP" altLang="en-US" dirty="0"/>
              <a:t>付録Ｂに掲載されたプログラムを読み</a:t>
            </a:r>
            <a:r>
              <a:rPr kumimoji="1" lang="en-US" altLang="ja-JP" dirty="0"/>
              <a:t>, </a:t>
            </a:r>
          </a:p>
          <a:p>
            <a:r>
              <a:rPr kumimoji="1" lang="ja-JP" altLang="en-US" dirty="0"/>
              <a:t>実際に動かしてみよう</a:t>
            </a:r>
            <a:r>
              <a:rPr kumimoji="1" lang="en-US" altLang="ja-JP" dirty="0"/>
              <a:t>. </a:t>
            </a:r>
            <a:r>
              <a:rPr kumimoji="1" lang="ja-JP" altLang="en-US" dirty="0"/>
              <a:t>繰り返しのたびに行列要素やエネルギーが変化する様子を観察できる</a:t>
            </a:r>
            <a:r>
              <a:rPr kumimoji="1" lang="en-US" altLang="ja-JP" dirty="0"/>
              <a:t>.</a:t>
            </a:r>
            <a:endParaRPr lang="ja-JP" altLang="en-US" dirty="0"/>
          </a:p>
        </p:txBody>
      </p:sp>
    </p:spTree>
    <p:extLst>
      <p:ext uri="{BB962C8B-B14F-4D97-AF65-F5344CB8AC3E}">
        <p14:creationId xmlns:p14="http://schemas.microsoft.com/office/powerpoint/2010/main" val="2206686744"/>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C21DEB-C9D0-90B4-3E30-B2D4679F9B38}"/>
            </a:ext>
          </a:extLst>
        </p:cNvPr>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2" name="コンテンツ プレースホルダー 31">
                <a:extLst>
                  <a:ext uri="{FF2B5EF4-FFF2-40B4-BE49-F238E27FC236}">
                    <a16:creationId xmlns:a16="http://schemas.microsoft.com/office/drawing/2014/main" id="{F34BD44A-FAD9-0FE5-E552-9BDB21F6875D}"/>
                  </a:ext>
                </a:extLst>
              </p:cNvPr>
              <p:cNvSpPr>
                <a:spLocks noGrp="1"/>
              </p:cNvSpPr>
              <p:nvPr>
                <p:ph idx="1"/>
              </p:nvPr>
            </p:nvSpPr>
            <p:spPr>
              <a:xfrm>
                <a:off x="221772" y="719571"/>
                <a:ext cx="2165203" cy="3994477"/>
              </a:xfrm>
            </p:spPr>
            <p:txBody>
              <a:bodyPr/>
              <a:lstStyle/>
              <a:p>
                <a:pPr>
                  <a:spcAft>
                    <a:spcPts val="1200"/>
                  </a:spcAft>
                </a:pPr>
                <a:r>
                  <a:rPr lang="ja-JP" altLang="en-US" b="1" dirty="0">
                    <a:solidFill>
                      <a:schemeClr val="tx2"/>
                    </a:solidFill>
                  </a:rPr>
                  <a:t>手順</a:t>
                </a:r>
                <a:r>
                  <a:rPr lang="en-US" altLang="ja-JP" b="1" dirty="0">
                    <a:solidFill>
                      <a:schemeClr val="tx2"/>
                    </a:solidFill>
                  </a:rPr>
                  <a:t>1~4</a:t>
                </a:r>
              </a:p>
              <a:p>
                <a:r>
                  <a:rPr lang="ja-JP" altLang="en-US" sz="1200" dirty="0"/>
                  <a:t>入力および初期化</a:t>
                </a:r>
                <a:r>
                  <a:rPr lang="en-US" altLang="ja-JP" sz="1200" dirty="0"/>
                  <a:t>. </a:t>
                </a:r>
                <a:r>
                  <a:rPr lang="ja-JP" altLang="en-US" sz="1200" dirty="0"/>
                  <a:t>分子積分を用意する手順</a:t>
                </a:r>
                <a:r>
                  <a:rPr lang="en-US" altLang="ja-JP" sz="1200" dirty="0"/>
                  <a:t>2</a:t>
                </a:r>
                <a:r>
                  <a:rPr lang="ja-JP" altLang="en-US" sz="1200" dirty="0"/>
                  <a:t>に系の特徴が全て含まれる</a:t>
                </a:r>
                <a:r>
                  <a:rPr lang="en-US" altLang="ja-JP" sz="1200" dirty="0"/>
                  <a:t>.</a:t>
                </a:r>
                <a:endParaRPr lang="en-US" altLang="ja-JP" dirty="0">
                  <a:solidFill>
                    <a:schemeClr val="tx2"/>
                  </a:solidFill>
                </a:endParaRPr>
              </a:p>
              <a:p>
                <a:pPr>
                  <a:spcBef>
                    <a:spcPts val="600"/>
                  </a:spcBef>
                  <a:spcAft>
                    <a:spcPts val="1200"/>
                  </a:spcAft>
                </a:pPr>
                <a:r>
                  <a:rPr lang="ja-JP" altLang="en-US" b="1" dirty="0">
                    <a:solidFill>
                      <a:schemeClr val="tx2"/>
                    </a:solidFill>
                  </a:rPr>
                  <a:t>手順</a:t>
                </a:r>
                <a:r>
                  <a:rPr lang="en-US" altLang="ja-JP" b="1" dirty="0">
                    <a:solidFill>
                      <a:schemeClr val="tx2"/>
                    </a:solidFill>
                  </a:rPr>
                  <a:t>5~11</a:t>
                </a:r>
              </a:p>
              <a:p>
                <a:r>
                  <a:rPr lang="en-US" altLang="ja-JP" sz="1200" dirty="0" err="1"/>
                  <a:t>SCF</a:t>
                </a:r>
                <a:r>
                  <a:rPr lang="ja-JP" altLang="en-US" sz="1200" dirty="0"/>
                  <a:t>の順</a:t>
                </a:r>
                <a:r>
                  <a:rPr lang="en-US" altLang="ja-JP" sz="1200" dirty="0"/>
                  <a:t>7~9</a:t>
                </a:r>
                <a:r>
                  <a:rPr lang="ja-JP" altLang="en-US" sz="1200" dirty="0"/>
                  <a:t>が</a:t>
                </a:r>
                <a:r>
                  <a:rPr lang="en-US" altLang="ja-JP" sz="1200" dirty="0"/>
                  <a:t>, </a:t>
                </a:r>
                <a:r>
                  <a:rPr lang="ja-JP" altLang="en-US" sz="1200" dirty="0"/>
                  <a:t>式</a:t>
                </a:r>
                <a:r>
                  <a:rPr lang="en-US" altLang="ja-JP" sz="1200" dirty="0"/>
                  <a:t>(3.159)</a:t>
                </a:r>
                <a:r>
                  <a:rPr lang="ja-JP" altLang="en-US" sz="1200" dirty="0"/>
                  <a:t>の一般化固有値問題を解く手続き</a:t>
                </a:r>
                <a:r>
                  <a:rPr lang="en-US" altLang="ja-JP" sz="1200" dirty="0"/>
                  <a:t>. </a:t>
                </a:r>
                <a:r>
                  <a:rPr lang="ja-JP" altLang="en-US" sz="1200" dirty="0"/>
                  <a:t>分子によらず共通</a:t>
                </a:r>
                <a:r>
                  <a:rPr lang="en-US" altLang="ja-JP" sz="1200" dirty="0"/>
                  <a:t>.</a:t>
                </a:r>
              </a:p>
              <a:p>
                <a:pPr>
                  <a:spcBef>
                    <a:spcPts val="600"/>
                  </a:spcBef>
                  <a:spcAft>
                    <a:spcPts val="1200"/>
                  </a:spcAft>
                </a:pPr>
                <a:r>
                  <a:rPr lang="ja-JP" altLang="en-US" b="1" dirty="0">
                    <a:solidFill>
                      <a:schemeClr val="tx2"/>
                    </a:solidFill>
                  </a:rPr>
                  <a:t>手順</a:t>
                </a:r>
                <a:r>
                  <a:rPr lang="en-US" altLang="ja-JP" b="1" dirty="0">
                    <a:solidFill>
                      <a:schemeClr val="tx2"/>
                    </a:solidFill>
                  </a:rPr>
                  <a:t>12</a:t>
                </a:r>
              </a:p>
              <a:p>
                <a:r>
                  <a:rPr lang="ja-JP" altLang="en-US" sz="1200" dirty="0"/>
                  <a:t>結果の解析</a:t>
                </a:r>
                <a:r>
                  <a:rPr lang="en-US" altLang="ja-JP" sz="1200" dirty="0"/>
                  <a:t>. </a:t>
                </a:r>
                <a:r>
                  <a:rPr lang="ja-JP" altLang="en-US" sz="1200" dirty="0"/>
                  <a:t>式</a:t>
                </a:r>
                <a:r>
                  <a:rPr lang="en-US" altLang="ja-JP" sz="1200" dirty="0"/>
                  <a:t>(3.184)</a:t>
                </a:r>
                <a:r>
                  <a:rPr lang="ja-JP" altLang="en-US" sz="1200" dirty="0"/>
                  <a:t>などからエネルギー等を計算する</a:t>
                </a:r>
                <a:r>
                  <a:rPr lang="en-US" altLang="ja-JP" sz="1200" dirty="0"/>
                  <a:t>.</a:t>
                </a:r>
              </a:p>
              <a:p>
                <a:pPr>
                  <a:lnSpc>
                    <a:spcPct val="100000"/>
                  </a:lnSpc>
                </a:pPr>
                <a14:m>
                  <m:oMathPara xmlns:m="http://schemas.openxmlformats.org/officeDocument/2006/math">
                    <m:oMathParaPr>
                      <m:jc m:val="centerGroup"/>
                    </m:oMathParaPr>
                    <m:oMath xmlns:m="http://schemas.openxmlformats.org/officeDocument/2006/math">
                      <m:sSub>
                        <m:sSubPr>
                          <m:ctrlPr>
                            <a:rPr kumimoji="1" lang="en-US" altLang="ja-JP" sz="1200" b="0" i="1" smtClean="0">
                              <a:latin typeface="Cambria Math" panose="02040503050406030204" pitchFamily="18" charset="0"/>
                            </a:rPr>
                          </m:ctrlPr>
                        </m:sSubPr>
                        <m:e>
                          <m:r>
                            <a:rPr kumimoji="1" lang="en-US" altLang="ja-JP" sz="1200" b="0" i="1" smtClean="0">
                              <a:latin typeface="Cambria Math" panose="02040503050406030204" pitchFamily="18" charset="0"/>
                            </a:rPr>
                            <m:t>𝐸</m:t>
                          </m:r>
                        </m:e>
                        <m:sub>
                          <m:r>
                            <a:rPr kumimoji="1" lang="en-US" altLang="ja-JP" sz="1200" b="0" i="1" smtClean="0">
                              <a:latin typeface="Cambria Math" panose="02040503050406030204" pitchFamily="18" charset="0"/>
                            </a:rPr>
                            <m:t>0</m:t>
                          </m:r>
                        </m:sub>
                      </m:sSub>
                      <m:r>
                        <a:rPr kumimoji="1" lang="en-US" altLang="ja-JP" sz="1200" b="0" i="1" smtClean="0">
                          <a:latin typeface="Cambria Math" panose="02040503050406030204" pitchFamily="18" charset="0"/>
                        </a:rPr>
                        <m:t>=</m:t>
                      </m:r>
                      <m:f>
                        <m:fPr>
                          <m:ctrlPr>
                            <a:rPr kumimoji="1" lang="en-US" altLang="ja-JP" sz="1200" b="0" i="1" smtClean="0">
                              <a:latin typeface="Cambria Math" panose="02040503050406030204" pitchFamily="18" charset="0"/>
                            </a:rPr>
                          </m:ctrlPr>
                        </m:fPr>
                        <m:num>
                          <m:r>
                            <a:rPr kumimoji="1" lang="en-US" altLang="ja-JP" sz="1200" b="0" i="1" smtClean="0">
                              <a:latin typeface="Cambria Math" panose="02040503050406030204" pitchFamily="18" charset="0"/>
                            </a:rPr>
                            <m:t>1</m:t>
                          </m:r>
                        </m:num>
                        <m:den>
                          <m:r>
                            <a:rPr kumimoji="1" lang="en-US" altLang="ja-JP" sz="1200" b="0" i="1" smtClean="0">
                              <a:latin typeface="Cambria Math" panose="02040503050406030204" pitchFamily="18" charset="0"/>
                            </a:rPr>
                            <m:t>2</m:t>
                          </m:r>
                        </m:den>
                      </m:f>
                      <m:nary>
                        <m:naryPr>
                          <m:chr m:val="∑"/>
                          <m:supHide m:val="on"/>
                          <m:ctrlPr>
                            <a:rPr kumimoji="1" lang="en-US" altLang="ja-JP" sz="1200" b="1" i="1" smtClean="0">
                              <a:latin typeface="Cambria Math" panose="02040503050406030204" pitchFamily="18" charset="0"/>
                            </a:rPr>
                          </m:ctrlPr>
                        </m:naryPr>
                        <m:sub>
                          <m:r>
                            <a:rPr kumimoji="1" lang="en-US" altLang="ja-JP" sz="1200" b="0" i="1" smtClean="0">
                              <a:latin typeface="Cambria Math" panose="02040503050406030204" pitchFamily="18" charset="0"/>
                            </a:rPr>
                            <m:t>𝜇</m:t>
                          </m:r>
                          <m:r>
                            <a:rPr kumimoji="1" lang="en-US" altLang="ja-JP" sz="1200" b="0" i="1" smtClean="0">
                              <a:latin typeface="Cambria Math" panose="02040503050406030204" pitchFamily="18" charset="0"/>
                            </a:rPr>
                            <m:t>,</m:t>
                          </m:r>
                          <m:r>
                            <a:rPr kumimoji="1" lang="en-US" altLang="ja-JP" sz="1200" b="0" i="1" smtClean="0">
                              <a:latin typeface="Cambria Math" panose="02040503050406030204" pitchFamily="18" charset="0"/>
                            </a:rPr>
                            <m:t>𝜈</m:t>
                          </m:r>
                        </m:sub>
                        <m:sup/>
                        <m:e>
                          <m:sSub>
                            <m:sSubPr>
                              <m:ctrlPr>
                                <a:rPr kumimoji="1" lang="en-US" altLang="ja-JP" sz="1200" b="0" i="1" smtClean="0">
                                  <a:latin typeface="Cambria Math" panose="02040503050406030204" pitchFamily="18" charset="0"/>
                                </a:rPr>
                              </m:ctrlPr>
                            </m:sSubPr>
                            <m:e>
                              <m:r>
                                <a:rPr kumimoji="1" lang="en-US" altLang="ja-JP" sz="1200" b="0" i="1" smtClean="0">
                                  <a:latin typeface="Cambria Math" panose="02040503050406030204" pitchFamily="18" charset="0"/>
                                </a:rPr>
                                <m:t>𝑃</m:t>
                              </m:r>
                            </m:e>
                            <m:sub>
                              <m:r>
                                <a:rPr kumimoji="1" lang="en-US" altLang="ja-JP" sz="1200" b="0" i="1" smtClean="0">
                                  <a:latin typeface="Cambria Math" panose="02040503050406030204" pitchFamily="18" charset="0"/>
                                </a:rPr>
                                <m:t>𝜇𝜈</m:t>
                              </m:r>
                            </m:sub>
                          </m:sSub>
                          <m:d>
                            <m:dPr>
                              <m:ctrlPr>
                                <a:rPr kumimoji="1" lang="en-US" altLang="ja-JP" sz="1200" b="0" i="1" smtClean="0">
                                  <a:latin typeface="Cambria Math" panose="02040503050406030204" pitchFamily="18" charset="0"/>
                                </a:rPr>
                              </m:ctrlPr>
                            </m:dPr>
                            <m:e>
                              <m:sSubSup>
                                <m:sSubSupPr>
                                  <m:ctrlPr>
                                    <a:rPr kumimoji="1" lang="en-US" altLang="ja-JP" sz="1200" b="0" i="1" smtClean="0">
                                      <a:latin typeface="Cambria Math" panose="02040503050406030204" pitchFamily="18" charset="0"/>
                                    </a:rPr>
                                  </m:ctrlPr>
                                </m:sSubSupPr>
                                <m:e>
                                  <m:r>
                                    <a:rPr kumimoji="1" lang="en-US" altLang="ja-JP" sz="1200" b="0" i="1" smtClean="0">
                                      <a:latin typeface="Cambria Math" panose="02040503050406030204" pitchFamily="18" charset="0"/>
                                    </a:rPr>
                                    <m:t>𝐻</m:t>
                                  </m:r>
                                </m:e>
                                <m:sub>
                                  <m:r>
                                    <a:rPr kumimoji="1" lang="en-US" altLang="ja-JP" sz="1200" b="0" i="1" smtClean="0">
                                      <a:latin typeface="Cambria Math" panose="02040503050406030204" pitchFamily="18" charset="0"/>
                                    </a:rPr>
                                    <m:t>𝜇𝜈</m:t>
                                  </m:r>
                                </m:sub>
                                <m:sup>
                                  <m:r>
                                    <m:rPr>
                                      <m:sty m:val="p"/>
                                    </m:rPr>
                                    <a:rPr kumimoji="1" lang="en-US" altLang="ja-JP" sz="1200" b="0" i="0" smtClean="0">
                                      <a:latin typeface="Cambria Math" panose="02040503050406030204" pitchFamily="18" charset="0"/>
                                    </a:rPr>
                                    <m:t>core</m:t>
                                  </m:r>
                                </m:sup>
                              </m:sSubSup>
                              <m:r>
                                <a:rPr kumimoji="1" lang="en-US" altLang="ja-JP" sz="1200" b="0" i="1" smtClean="0">
                                  <a:latin typeface="Cambria Math" panose="02040503050406030204" pitchFamily="18" charset="0"/>
                                </a:rPr>
                                <m:t>+</m:t>
                              </m:r>
                              <m:sSub>
                                <m:sSubPr>
                                  <m:ctrlPr>
                                    <a:rPr kumimoji="1" lang="en-US" altLang="ja-JP" sz="1200" b="0" i="1" smtClean="0">
                                      <a:latin typeface="Cambria Math" panose="02040503050406030204" pitchFamily="18" charset="0"/>
                                    </a:rPr>
                                  </m:ctrlPr>
                                </m:sSubPr>
                                <m:e>
                                  <m:r>
                                    <a:rPr kumimoji="1" lang="en-US" altLang="ja-JP" sz="1200" b="0" i="1" smtClean="0">
                                      <a:latin typeface="Cambria Math" panose="02040503050406030204" pitchFamily="18" charset="0"/>
                                    </a:rPr>
                                    <m:t>𝐹</m:t>
                                  </m:r>
                                </m:e>
                                <m:sub>
                                  <m:r>
                                    <a:rPr kumimoji="1" lang="en-US" altLang="ja-JP" sz="1200" b="0" i="1" smtClean="0">
                                      <a:latin typeface="Cambria Math" panose="02040503050406030204" pitchFamily="18" charset="0"/>
                                    </a:rPr>
                                    <m:t>𝜇𝜈</m:t>
                                  </m:r>
                                </m:sub>
                              </m:sSub>
                            </m:e>
                          </m:d>
                        </m:e>
                      </m:nary>
                    </m:oMath>
                  </m:oMathPara>
                </a14:m>
                <a:endParaRPr lang="en-US" altLang="ja-JP" sz="1200" dirty="0"/>
              </a:p>
            </p:txBody>
          </p:sp>
        </mc:Choice>
        <mc:Fallback xmlns="">
          <p:sp>
            <p:nvSpPr>
              <p:cNvPr id="32" name="コンテンツ プレースホルダー 31">
                <a:extLst>
                  <a:ext uri="{FF2B5EF4-FFF2-40B4-BE49-F238E27FC236}">
                    <a16:creationId xmlns:a16="http://schemas.microsoft.com/office/drawing/2014/main" id="{2EB4666C-B148-4130-8F37-BADBFC8903E6}"/>
                  </a:ext>
                </a:extLst>
              </p:cNvPr>
              <p:cNvSpPr>
                <a:spLocks noGrp="1" noRot="1" noChangeAspect="1" noMove="1" noResize="1" noEditPoints="1" noAdjustHandles="1" noChangeArrowheads="1" noChangeShapeType="1" noTextEdit="1"/>
              </p:cNvSpPr>
              <p:nvPr>
                <p:ph idx="1"/>
              </p:nvPr>
            </p:nvSpPr>
            <p:spPr>
              <a:xfrm>
                <a:off x="221772" y="719571"/>
                <a:ext cx="2165203" cy="3994477"/>
              </a:xfrm>
              <a:blipFill>
                <a:blip r:embed="rId3"/>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3" name="テキスト プレースホルダー 32">
                <a:extLst>
                  <a:ext uri="{FF2B5EF4-FFF2-40B4-BE49-F238E27FC236}">
                    <a16:creationId xmlns:a16="http://schemas.microsoft.com/office/drawing/2014/main" id="{A0BE3591-5E8B-5B99-593B-BB43DF9920A0}"/>
                  </a:ext>
                </a:extLst>
              </p:cNvPr>
              <p:cNvSpPr>
                <a:spLocks noGrp="1"/>
              </p:cNvSpPr>
              <p:nvPr>
                <p:ph type="body" sz="quarter" idx="13"/>
              </p:nvPr>
            </p:nvSpPr>
            <p:spPr/>
            <p:txBody>
              <a:bodyPr/>
              <a:lstStyle/>
              <a:p>
                <a:r>
                  <a:rPr lang="en-US" altLang="ja-JP" dirty="0"/>
                  <a:t>A. </a:t>
                </a:r>
                <a:r>
                  <a:rPr lang="ja-JP" altLang="en-US" dirty="0"/>
                  <a:t>ザボ</a:t>
                </a:r>
                <a:r>
                  <a:rPr lang="en-US" altLang="ja-JP" dirty="0"/>
                  <a:t>, </a:t>
                </a:r>
                <a:r>
                  <a:rPr lang="en-US" altLang="ja-JP" dirty="0" err="1"/>
                  <a:t>N.S</a:t>
                </a:r>
                <a:r>
                  <a:rPr lang="en-US" altLang="ja-JP" dirty="0"/>
                  <a:t>. </a:t>
                </a:r>
                <a:r>
                  <a:rPr lang="ja-JP" altLang="en-US" dirty="0"/>
                  <a:t>オストランド著</a:t>
                </a:r>
                <a:r>
                  <a:rPr lang="en-US" altLang="ja-JP" dirty="0"/>
                  <a:t>, </a:t>
                </a:r>
                <a:r>
                  <a:rPr lang="ja-JP" altLang="en-US" dirty="0"/>
                  <a:t>大野公男</a:t>
                </a:r>
                <a:r>
                  <a:rPr lang="en-US" altLang="ja-JP" dirty="0"/>
                  <a:t>, </a:t>
                </a:r>
                <a:r>
                  <a:rPr lang="ja-JP" altLang="en-US" dirty="0"/>
                  <a:t>阪井健男</a:t>
                </a:r>
                <a:r>
                  <a:rPr lang="en-US" altLang="ja-JP" dirty="0"/>
                  <a:t>, </a:t>
                </a:r>
                <a:r>
                  <a:rPr lang="ja-JP" altLang="en-US" dirty="0"/>
                  <a:t>望月祐志訳</a:t>
                </a:r>
                <a:r>
                  <a:rPr lang="en-US" altLang="ja-JP" dirty="0"/>
                  <a:t>. 『</a:t>
                </a:r>
                <a:r>
                  <a:rPr lang="ja-JP" altLang="en-US" dirty="0"/>
                  <a:t>新しい量子化学電子構造の理論入門 上</a:t>
                </a:r>
                <a:r>
                  <a:rPr lang="en-US" altLang="ja-JP" dirty="0"/>
                  <a:t>』, </a:t>
                </a:r>
                <a:r>
                  <a:rPr lang="ja-JP" altLang="en-US" dirty="0"/>
                  <a:t>東京大学出版会</a:t>
                </a:r>
                <a:r>
                  <a:rPr lang="en-US" altLang="ja-JP" dirty="0"/>
                  <a:t>, 1987.</a:t>
                </a:r>
                <a:r>
                  <a:rPr lang="ja-JP" altLang="en-US" dirty="0"/>
                  <a:t> </a:t>
                </a:r>
                <a:r>
                  <a:rPr lang="en-US" altLang="ja-JP" dirty="0" err="1"/>
                  <a:t>pp.159</a:t>
                </a:r>
                <a:r>
                  <a:rPr lang="en-US" altLang="ja-JP" dirty="0"/>
                  <a:t>, 160</a:t>
                </a:r>
              </a:p>
              <a:p>
                <a:r>
                  <a:rPr lang="en-US" altLang="ja-JP" sz="900" dirty="0" err="1"/>
                  <a:t>LAPACK</a:t>
                </a:r>
                <a:r>
                  <a:rPr lang="ja-JP" altLang="en-US" sz="900" dirty="0"/>
                  <a:t>等を用いて</a:t>
                </a:r>
                <a14:m>
                  <m:oMath xmlns:m="http://schemas.openxmlformats.org/officeDocument/2006/math">
                    <m:r>
                      <a:rPr lang="ja-JP" altLang="en-US" sz="900" i="1" dirty="0">
                        <a:latin typeface="Cambria Math" panose="02040503050406030204" pitchFamily="18" charset="0"/>
                      </a:rPr>
                      <m:t>𝑭</m:t>
                    </m:r>
                    <m:r>
                      <a:rPr lang="en-US" altLang="ja-JP" sz="900" i="1" dirty="0">
                        <a:latin typeface="Cambria Math" panose="02040503050406030204" pitchFamily="18" charset="0"/>
                      </a:rPr>
                      <m:t>,</m:t>
                    </m:r>
                    <m:r>
                      <a:rPr lang="ja-JP" altLang="en-US" sz="900" i="1" dirty="0">
                        <a:latin typeface="Cambria Math" panose="02040503050406030204" pitchFamily="18" charset="0"/>
                      </a:rPr>
                      <m:t>𝑺</m:t>
                    </m:r>
                    <m:r>
                      <a:rPr lang="ja-JP" altLang="en-US" sz="900" i="1" dirty="0">
                        <a:latin typeface="Cambria Math" panose="02040503050406030204" pitchFamily="18" charset="0"/>
                      </a:rPr>
                      <m:t>↦</m:t>
                    </m:r>
                    <m:r>
                      <a:rPr lang="en-US" altLang="ja-JP" sz="900" b="1" i="1" dirty="0">
                        <a:latin typeface="Cambria Math" panose="02040503050406030204" pitchFamily="18" charset="0"/>
                      </a:rPr>
                      <m:t>𝑪</m:t>
                    </m:r>
                    <m:r>
                      <a:rPr lang="en-US" altLang="ja-JP" sz="900" i="1" dirty="0">
                        <a:latin typeface="Cambria Math" panose="02040503050406030204" pitchFamily="18" charset="0"/>
                      </a:rPr>
                      <m:t>,</m:t>
                    </m:r>
                    <m:r>
                      <a:rPr lang="ja-JP" altLang="en-US" sz="900" i="1" dirty="0">
                        <a:latin typeface="Cambria Math" panose="02040503050406030204" pitchFamily="18" charset="0"/>
                      </a:rPr>
                      <m:t>𝑬</m:t>
                    </m:r>
                  </m:oMath>
                </a14:m>
                <a:r>
                  <a:rPr lang="ja-JP" altLang="en-US" sz="900" dirty="0"/>
                  <a:t>と計算することもできるが</a:t>
                </a:r>
                <a:r>
                  <a:rPr lang="en-US" altLang="ja-JP" sz="900" dirty="0"/>
                  <a:t>, </a:t>
                </a:r>
                <a:r>
                  <a:rPr lang="ja-JP" altLang="en-US" sz="900" dirty="0"/>
                  <a:t>正準直交化ではないため</a:t>
                </a:r>
                <a:r>
                  <a:rPr lang="en-US" altLang="ja-JP" sz="900" dirty="0"/>
                  <a:t>, </a:t>
                </a:r>
                <a14:m>
                  <m:oMath xmlns:m="http://schemas.openxmlformats.org/officeDocument/2006/math">
                    <m:sSup>
                      <m:sSupPr>
                        <m:ctrlPr>
                          <a:rPr lang="en-US" altLang="ja-JP" sz="900" b="1" i="1">
                            <a:solidFill>
                              <a:schemeClr val="tx2"/>
                            </a:solidFill>
                            <a:latin typeface="Cambria Math" panose="02040503050406030204" pitchFamily="18" charset="0"/>
                          </a:rPr>
                        </m:ctrlPr>
                      </m:sSupPr>
                      <m:e>
                        <m:r>
                          <a:rPr lang="en-US" altLang="ja-JP" sz="900" b="1" i="1">
                            <a:solidFill>
                              <a:schemeClr val="tx2"/>
                            </a:solidFill>
                            <a:latin typeface="Cambria Math" panose="02040503050406030204" pitchFamily="18" charset="0"/>
                          </a:rPr>
                          <m:t>𝑭</m:t>
                        </m:r>
                      </m:e>
                      <m:sup>
                        <m:r>
                          <a:rPr lang="en-US" altLang="ja-JP" sz="900" b="1" i="1">
                            <a:solidFill>
                              <a:schemeClr val="tx2"/>
                            </a:solidFill>
                            <a:latin typeface="Cambria Math" panose="02040503050406030204" pitchFamily="18" charset="0"/>
                          </a:rPr>
                          <m:t>′</m:t>
                        </m:r>
                      </m:sup>
                    </m:sSup>
                    <m:r>
                      <a:rPr lang="ja-JP" altLang="en-US" sz="900" b="1" i="1">
                        <a:solidFill>
                          <a:schemeClr val="tx2"/>
                        </a:solidFill>
                        <a:latin typeface="Cambria Math" panose="02040503050406030204" pitchFamily="18" charset="0"/>
                      </a:rPr>
                      <m:t>↦</m:t>
                    </m:r>
                    <m:sSup>
                      <m:sSupPr>
                        <m:ctrlPr>
                          <a:rPr lang="en-US" altLang="ja-JP" sz="900" b="1" i="1">
                            <a:solidFill>
                              <a:schemeClr val="tx2"/>
                            </a:solidFill>
                            <a:latin typeface="Cambria Math" panose="02040503050406030204" pitchFamily="18" charset="0"/>
                          </a:rPr>
                        </m:ctrlPr>
                      </m:sSupPr>
                      <m:e>
                        <m:r>
                          <a:rPr lang="en-US" altLang="ja-JP" sz="900" b="1" i="1">
                            <a:solidFill>
                              <a:schemeClr val="tx2"/>
                            </a:solidFill>
                            <a:latin typeface="Cambria Math" panose="02040503050406030204" pitchFamily="18" charset="0"/>
                          </a:rPr>
                          <m:t>𝑪</m:t>
                        </m:r>
                      </m:e>
                      <m:sup>
                        <m:r>
                          <a:rPr lang="en-US" altLang="ja-JP" sz="900" b="1" i="1">
                            <a:solidFill>
                              <a:schemeClr val="tx2"/>
                            </a:solidFill>
                            <a:latin typeface="Cambria Math" panose="02040503050406030204" pitchFamily="18" charset="0"/>
                          </a:rPr>
                          <m:t>′</m:t>
                        </m:r>
                      </m:sup>
                    </m:sSup>
                    <m:r>
                      <a:rPr lang="en-US" altLang="ja-JP" sz="900" b="1" i="1">
                        <a:solidFill>
                          <a:schemeClr val="tx2"/>
                        </a:solidFill>
                        <a:latin typeface="Cambria Math" panose="02040503050406030204" pitchFamily="18" charset="0"/>
                      </a:rPr>
                      <m:t>,</m:t>
                    </m:r>
                    <m:r>
                      <a:rPr lang="en-US" altLang="ja-JP" sz="900" b="1" i="1">
                        <a:solidFill>
                          <a:schemeClr val="tx2"/>
                        </a:solidFill>
                        <a:latin typeface="Cambria Math" panose="02040503050406030204" pitchFamily="18" charset="0"/>
                      </a:rPr>
                      <m:t>𝜺</m:t>
                    </m:r>
                  </m:oMath>
                </a14:m>
                <a:r>
                  <a:rPr lang="ja-JP" altLang="en-US" sz="900" dirty="0"/>
                  <a:t>手続きである</a:t>
                </a:r>
                <a:r>
                  <a:rPr lang="en-US" altLang="ja-JP" sz="900" dirty="0"/>
                  <a:t>.</a:t>
                </a:r>
                <a:endParaRPr lang="en-US" altLang="ja-JP" dirty="0"/>
              </a:p>
            </p:txBody>
          </p:sp>
        </mc:Choice>
        <mc:Fallback xmlns="">
          <p:sp>
            <p:nvSpPr>
              <p:cNvPr id="33" name="テキスト プレースホルダー 32">
                <a:extLst>
                  <a:ext uri="{FF2B5EF4-FFF2-40B4-BE49-F238E27FC236}">
                    <a16:creationId xmlns:a16="http://schemas.microsoft.com/office/drawing/2014/main" id="{99F73B5B-31DD-4965-AA02-40882704B03A}"/>
                  </a:ext>
                </a:extLst>
              </p:cNvPr>
              <p:cNvSpPr>
                <a:spLocks noGrp="1" noRot="1" noChangeAspect="1" noMove="1" noResize="1" noEditPoints="1" noAdjustHandles="1" noChangeArrowheads="1" noChangeShapeType="1" noTextEdit="1"/>
              </p:cNvSpPr>
              <p:nvPr>
                <p:ph type="body" sz="quarter" idx="13"/>
              </p:nvPr>
            </p:nvSpPr>
            <p:spPr>
              <a:blipFill>
                <a:blip r:embed="rId4"/>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graphicFrame>
            <p:nvGraphicFramePr>
              <p:cNvPr id="35" name="表 8">
                <a:extLst>
                  <a:ext uri="{FF2B5EF4-FFF2-40B4-BE49-F238E27FC236}">
                    <a16:creationId xmlns:a16="http://schemas.microsoft.com/office/drawing/2014/main" id="{F626E0F5-5FE6-A2D6-EE24-3E42AD8ACFAD}"/>
                  </a:ext>
                </a:extLst>
              </p:cNvPr>
              <p:cNvGraphicFramePr>
                <a:graphicFrameLocks noGrp="1"/>
              </p:cNvGraphicFramePr>
              <p:nvPr>
                <p:ph idx="14"/>
              </p:nvPr>
            </p:nvGraphicFramePr>
            <p:xfrm>
              <a:off x="2386975" y="719571"/>
              <a:ext cx="6438797" cy="3795269"/>
            </p:xfrm>
            <a:graphic>
              <a:graphicData uri="http://schemas.openxmlformats.org/drawingml/2006/table">
                <a:tbl>
                  <a:tblPr>
                    <a:tableStyleId>{5C22544A-7EE6-4342-B048-85BDC9FD1C3A}</a:tableStyleId>
                  </a:tblPr>
                  <a:tblGrid>
                    <a:gridCol w="498797">
                      <a:extLst>
                        <a:ext uri="{9D8B030D-6E8A-4147-A177-3AD203B41FA5}">
                          <a16:colId xmlns:a16="http://schemas.microsoft.com/office/drawing/2014/main" val="4172311616"/>
                        </a:ext>
                      </a:extLst>
                    </a:gridCol>
                    <a:gridCol w="2592000">
                      <a:extLst>
                        <a:ext uri="{9D8B030D-6E8A-4147-A177-3AD203B41FA5}">
                          <a16:colId xmlns:a16="http://schemas.microsoft.com/office/drawing/2014/main" val="26242647"/>
                        </a:ext>
                      </a:extLst>
                    </a:gridCol>
                    <a:gridCol w="540000">
                      <a:extLst>
                        <a:ext uri="{9D8B030D-6E8A-4147-A177-3AD203B41FA5}">
                          <a16:colId xmlns:a16="http://schemas.microsoft.com/office/drawing/2014/main" val="1008474505"/>
                        </a:ext>
                      </a:extLst>
                    </a:gridCol>
                    <a:gridCol w="2808000">
                      <a:extLst>
                        <a:ext uri="{9D8B030D-6E8A-4147-A177-3AD203B41FA5}">
                          <a16:colId xmlns:a16="http://schemas.microsoft.com/office/drawing/2014/main" val="476971993"/>
                        </a:ext>
                      </a:extLst>
                    </a:gridCol>
                  </a:tblGrid>
                  <a:tr h="370840">
                    <a:tc>
                      <a:txBody>
                        <a:bodyPr/>
                        <a:lstStyle/>
                        <a:p>
                          <a:pPr algn="ctr"/>
                          <a:r>
                            <a:rPr kumimoji="1" lang="en-US" altLang="ja-JP" sz="1200" b="1" dirty="0">
                              <a:solidFill>
                                <a:schemeClr val="bg1"/>
                              </a:solidFill>
                            </a:rPr>
                            <a:t>1</a:t>
                          </a:r>
                          <a:endParaRPr kumimoji="1" lang="ja-JP" altLang="en-US" sz="1200" b="1" dirty="0">
                            <a:solidFill>
                              <a:schemeClr val="bg1"/>
                            </a:solidFill>
                          </a:endParaRP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solidFill>
                      </a:tcPr>
                    </a:tc>
                    <a:tc>
                      <a:txBody>
                        <a:bodyPr/>
                        <a:lstStyle/>
                        <a:p>
                          <a:r>
                            <a:rPr kumimoji="1" lang="ja-JP" altLang="en-US" sz="1000" b="1" i="0" dirty="0">
                              <a:solidFill>
                                <a:schemeClr val="tx2"/>
                              </a:solidFill>
                              <a:latin typeface="Cambria Math" panose="02040503050406030204" pitchFamily="18" charset="0"/>
                            </a:rPr>
                            <a:t>入力</a:t>
                          </a:r>
                          <a:endParaRPr kumimoji="1" lang="en-US" altLang="ja-JP" sz="1000" b="1" i="0" dirty="0">
                            <a:solidFill>
                              <a:schemeClr val="tx2"/>
                            </a:solidFill>
                            <a:latin typeface="Cambria Math" panose="02040503050406030204" pitchFamily="18" charset="0"/>
                          </a:endParaRPr>
                        </a:p>
                        <a:p>
                          <a:pPr>
                            <a:lnSpc>
                              <a:spcPct val="150000"/>
                            </a:lnSpc>
                          </a:pPr>
                          <a14:m>
                            <m:oMathPara xmlns:m="http://schemas.openxmlformats.org/officeDocument/2006/math">
                              <m:oMathParaPr>
                                <m:jc m:val="centerGroup"/>
                              </m:oMathParaPr>
                              <m:oMath xmlns:m="http://schemas.openxmlformats.org/officeDocument/2006/math">
                                <m:d>
                                  <m:dPr>
                                    <m:begChr m:val="{"/>
                                    <m:endChr m:val="}"/>
                                    <m:ctrlPr>
                                      <a:rPr kumimoji="1" lang="en-US" altLang="ja-JP" sz="1200" b="0" i="1" smtClean="0">
                                        <a:latin typeface="Cambria Math" panose="02040503050406030204" pitchFamily="18" charset="0"/>
                                      </a:rPr>
                                    </m:ctrlPr>
                                  </m:dPr>
                                  <m:e>
                                    <m:sSub>
                                      <m:sSubPr>
                                        <m:ctrlPr>
                                          <a:rPr kumimoji="1" lang="en-US" altLang="ja-JP" sz="1200" b="0" i="1" smtClean="0">
                                            <a:latin typeface="Cambria Math" panose="02040503050406030204" pitchFamily="18" charset="0"/>
                                          </a:rPr>
                                        </m:ctrlPr>
                                      </m:sSubPr>
                                      <m:e>
                                        <m:r>
                                          <a:rPr kumimoji="1" lang="en-US" altLang="ja-JP" sz="1200" b="1" i="1" smtClean="0">
                                            <a:latin typeface="Cambria Math" panose="02040503050406030204" pitchFamily="18" charset="0"/>
                                          </a:rPr>
                                          <m:t>𝑹</m:t>
                                        </m:r>
                                      </m:e>
                                      <m:sub>
                                        <m:r>
                                          <a:rPr kumimoji="1" lang="en-US" altLang="ja-JP" sz="1200" b="0" i="1" smtClean="0">
                                            <a:latin typeface="Cambria Math" panose="02040503050406030204" pitchFamily="18" charset="0"/>
                                          </a:rPr>
                                          <m:t>𝐴</m:t>
                                        </m:r>
                                      </m:sub>
                                    </m:sSub>
                                  </m:e>
                                </m:d>
                                <m:r>
                                  <a:rPr kumimoji="1" lang="en-US" altLang="ja-JP" sz="1200" b="0" i="1" smtClean="0">
                                    <a:latin typeface="Cambria Math" panose="02040503050406030204" pitchFamily="18" charset="0"/>
                                  </a:rPr>
                                  <m:t>,</m:t>
                                </m:r>
                                <m:d>
                                  <m:dPr>
                                    <m:begChr m:val="{"/>
                                    <m:endChr m:val="}"/>
                                    <m:ctrlPr>
                                      <a:rPr kumimoji="1" lang="en-US" altLang="ja-JP" sz="1200" b="0" i="1" smtClean="0">
                                        <a:latin typeface="Cambria Math" panose="02040503050406030204" pitchFamily="18" charset="0"/>
                                      </a:rPr>
                                    </m:ctrlPr>
                                  </m:dPr>
                                  <m:e>
                                    <m:sSub>
                                      <m:sSubPr>
                                        <m:ctrlPr>
                                          <a:rPr kumimoji="1" lang="en-US" altLang="ja-JP" sz="1200" b="0" i="1" smtClean="0">
                                            <a:latin typeface="Cambria Math" panose="02040503050406030204" pitchFamily="18" charset="0"/>
                                          </a:rPr>
                                        </m:ctrlPr>
                                      </m:sSubPr>
                                      <m:e>
                                        <m:r>
                                          <a:rPr kumimoji="1" lang="en-US" altLang="ja-JP" sz="1200" b="0" i="1" smtClean="0">
                                            <a:latin typeface="Cambria Math" panose="02040503050406030204" pitchFamily="18" charset="0"/>
                                          </a:rPr>
                                          <m:t>𝑍</m:t>
                                        </m:r>
                                      </m:e>
                                      <m:sub>
                                        <m:r>
                                          <a:rPr kumimoji="1" lang="en-US" altLang="ja-JP" sz="1200" b="0" i="1" smtClean="0">
                                            <a:latin typeface="Cambria Math" panose="02040503050406030204" pitchFamily="18" charset="0"/>
                                          </a:rPr>
                                          <m:t>𝐴</m:t>
                                        </m:r>
                                      </m:sub>
                                    </m:sSub>
                                  </m:e>
                                </m:d>
                                <m:r>
                                  <a:rPr kumimoji="1" lang="en-US" altLang="ja-JP" sz="1200" b="0" i="1" smtClean="0">
                                    <a:latin typeface="Cambria Math" panose="02040503050406030204" pitchFamily="18" charset="0"/>
                                  </a:rPr>
                                  <m:t>,</m:t>
                                </m:r>
                                <m:r>
                                  <a:rPr kumimoji="1" lang="en-US" altLang="ja-JP" sz="1200" b="0" i="1" smtClean="0">
                                    <a:latin typeface="Cambria Math" panose="02040503050406030204" pitchFamily="18" charset="0"/>
                                  </a:rPr>
                                  <m:t>𝑁</m:t>
                                </m:r>
                                <m:r>
                                  <a:rPr kumimoji="1" lang="en-US" altLang="ja-JP" sz="1200" b="0" i="1" smtClean="0">
                                    <a:latin typeface="Cambria Math" panose="02040503050406030204" pitchFamily="18" charset="0"/>
                                  </a:rPr>
                                  <m:t>,</m:t>
                                </m:r>
                                <m:d>
                                  <m:dPr>
                                    <m:begChr m:val="{"/>
                                    <m:endChr m:val="}"/>
                                    <m:ctrlPr>
                                      <a:rPr kumimoji="1" lang="en-US" altLang="ja-JP" sz="1200" b="0" i="1" smtClean="0">
                                        <a:latin typeface="Cambria Math" panose="02040503050406030204" pitchFamily="18" charset="0"/>
                                      </a:rPr>
                                    </m:ctrlPr>
                                  </m:dPr>
                                  <m:e>
                                    <m:sSub>
                                      <m:sSubPr>
                                        <m:ctrlPr>
                                          <a:rPr kumimoji="1" lang="en-US" altLang="ja-JP" sz="1200" b="0" i="1" smtClean="0">
                                            <a:latin typeface="Cambria Math" panose="02040503050406030204" pitchFamily="18" charset="0"/>
                                          </a:rPr>
                                        </m:ctrlPr>
                                      </m:sSubPr>
                                      <m:e>
                                        <m:r>
                                          <a:rPr kumimoji="1" lang="en-US" altLang="ja-JP" sz="1200" b="0" i="1" smtClean="0">
                                            <a:latin typeface="Cambria Math" panose="02040503050406030204" pitchFamily="18" charset="0"/>
                                          </a:rPr>
                                          <m:t>𝜙</m:t>
                                        </m:r>
                                      </m:e>
                                      <m:sub>
                                        <m:r>
                                          <a:rPr kumimoji="1" lang="en-US" altLang="ja-JP" sz="1200" b="0" i="1" smtClean="0">
                                            <a:latin typeface="Cambria Math" panose="02040503050406030204" pitchFamily="18" charset="0"/>
                                          </a:rPr>
                                          <m:t>𝜇</m:t>
                                        </m:r>
                                      </m:sub>
                                    </m:sSub>
                                  </m:e>
                                </m:d>
                              </m:oMath>
                            </m:oMathPara>
                          </a14:m>
                          <a:endParaRPr kumimoji="1" lang="ja-JP" altLang="en-US" sz="1200" dirty="0"/>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solidFill>
                      </a:tcPr>
                    </a:tc>
                    <a:tc>
                      <a:txBody>
                        <a:bodyPr/>
                        <a:lstStyle/>
                        <a:p>
                          <a:pPr algn="ctr"/>
                          <a:r>
                            <a:rPr kumimoji="1" lang="en-US" altLang="ja-JP" sz="1200" b="1" dirty="0">
                              <a:solidFill>
                                <a:schemeClr val="bg1"/>
                              </a:solidFill>
                            </a:rPr>
                            <a:t>7</a:t>
                          </a:r>
                          <a:endParaRPr kumimoji="1" lang="ja-JP" altLang="en-US" sz="1200" b="1" dirty="0">
                            <a:solidFill>
                              <a:schemeClr val="bg1"/>
                            </a:solidFill>
                          </a:endParaRP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solidFill>
                      </a:tcPr>
                    </a:tc>
                    <a:tc>
                      <a:txBody>
                        <a:bodyPr/>
                        <a:lstStyle/>
                        <a:p>
                          <a:r>
                            <a:rPr kumimoji="1" lang="ja-JP" altLang="en-US" sz="1000" b="1" dirty="0">
                              <a:solidFill>
                                <a:schemeClr val="tx2"/>
                              </a:solidFill>
                            </a:rPr>
                            <a:t>式</a:t>
                          </a:r>
                          <a:r>
                            <a:rPr kumimoji="1" lang="en-US" altLang="ja-JP" sz="1000" b="1" dirty="0">
                              <a:solidFill>
                                <a:schemeClr val="tx2"/>
                              </a:solidFill>
                            </a:rPr>
                            <a:t>(3.177) </a:t>
                          </a:r>
                          <a:r>
                            <a:rPr kumimoji="1" lang="ja-JP" altLang="en-US" sz="1000" b="1" i="0" dirty="0">
                              <a:solidFill>
                                <a:schemeClr val="tx2"/>
                              </a:solidFill>
                              <a:latin typeface="+mn-lt"/>
                            </a:rPr>
                            <a:t>正準直交化</a:t>
                          </a:r>
                          <a:endParaRPr kumimoji="1" lang="en-US" altLang="ja-JP" sz="1000" b="1" dirty="0">
                            <a:solidFill>
                              <a:schemeClr val="tx2"/>
                            </a:solidFill>
                          </a:endParaRPr>
                        </a:p>
                        <a:p>
                          <a:pPr marL="0" marR="0" lvl="0" indent="0" algn="l" defTabSz="914400" rtl="0" eaLnBrk="1" fontAlgn="auto" latinLnBrk="0" hangingPunct="1">
                            <a:lnSpc>
                              <a:spcPct val="15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p>
                                  <m:sSupPr>
                                    <m:ctrlPr>
                                      <a:rPr kumimoji="1" lang="en-US" altLang="ja-JP" sz="1200" b="1" i="1" smtClean="0">
                                        <a:latin typeface="Cambria Math" panose="02040503050406030204" pitchFamily="18" charset="0"/>
                                      </a:rPr>
                                    </m:ctrlPr>
                                  </m:sSupPr>
                                  <m:e>
                                    <m:r>
                                      <a:rPr kumimoji="1" lang="en-US" altLang="ja-JP" sz="1200" b="1" i="1" smtClean="0">
                                        <a:latin typeface="Cambria Math" panose="02040503050406030204" pitchFamily="18" charset="0"/>
                                      </a:rPr>
                                      <m:t>𝑭</m:t>
                                    </m:r>
                                  </m:e>
                                  <m:sup>
                                    <m:r>
                                      <a:rPr kumimoji="1" lang="en-US" altLang="ja-JP" sz="1200" b="1" i="1" smtClean="0">
                                        <a:latin typeface="Cambria Math" panose="02040503050406030204" pitchFamily="18" charset="0"/>
                                      </a:rPr>
                                      <m:t>′</m:t>
                                    </m:r>
                                  </m:sup>
                                </m:sSup>
                                <m:r>
                                  <a:rPr kumimoji="1" lang="en-US" altLang="ja-JP" sz="1200" b="0" i="1" smtClean="0">
                                    <a:latin typeface="Cambria Math" panose="02040503050406030204" pitchFamily="18" charset="0"/>
                                  </a:rPr>
                                  <m:t>=</m:t>
                                </m:r>
                                <m:sSup>
                                  <m:sSupPr>
                                    <m:ctrlPr>
                                      <a:rPr kumimoji="1" lang="en-US" altLang="ja-JP" sz="1200" b="1" i="1" smtClean="0">
                                        <a:latin typeface="Cambria Math" panose="02040503050406030204" pitchFamily="18" charset="0"/>
                                      </a:rPr>
                                    </m:ctrlPr>
                                  </m:sSupPr>
                                  <m:e>
                                    <m:r>
                                      <a:rPr kumimoji="1" lang="en-US" altLang="ja-JP" sz="1200" b="1" i="1" smtClean="0">
                                        <a:latin typeface="Cambria Math" panose="02040503050406030204" pitchFamily="18" charset="0"/>
                                      </a:rPr>
                                      <m:t>𝑿</m:t>
                                    </m:r>
                                  </m:e>
                                  <m:sup>
                                    <m:r>
                                      <a:rPr kumimoji="1" lang="en-US" altLang="ja-JP" sz="1200" b="1" i="1" smtClean="0">
                                        <a:latin typeface="Cambria Math" panose="02040503050406030204" pitchFamily="18" charset="0"/>
                                        <a:ea typeface="Cambria Math" panose="02040503050406030204" pitchFamily="18" charset="0"/>
                                      </a:rPr>
                                      <m:t>†</m:t>
                                    </m:r>
                                  </m:sup>
                                </m:sSup>
                                <m:r>
                                  <a:rPr kumimoji="1" lang="en-US" altLang="ja-JP" sz="1200" b="1" i="1" smtClean="0">
                                    <a:latin typeface="Cambria Math" panose="02040503050406030204" pitchFamily="18" charset="0"/>
                                  </a:rPr>
                                  <m:t>𝑭𝑿</m:t>
                                </m:r>
                              </m:oMath>
                            </m:oMathPara>
                          </a14:m>
                          <a:endParaRPr kumimoji="1" lang="ja-JP" altLang="en-US" sz="1200" dirty="0"/>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solidFill>
                      </a:tcPr>
                    </a:tc>
                    <a:extLst>
                      <a:ext uri="{0D108BD9-81ED-4DB2-BD59-A6C34878D82A}">
                        <a16:rowId xmlns:a16="http://schemas.microsoft.com/office/drawing/2014/main" val="1019013755"/>
                      </a:ext>
                    </a:extLst>
                  </a:tr>
                  <a:tr h="370840">
                    <a:tc>
                      <a:txBody>
                        <a:bodyPr/>
                        <a:lstStyle/>
                        <a:p>
                          <a:pPr algn="ctr"/>
                          <a:r>
                            <a:rPr kumimoji="1" lang="en-US" altLang="ja-JP" sz="1200" b="1" dirty="0">
                              <a:solidFill>
                                <a:schemeClr val="bg1"/>
                              </a:solidFill>
                            </a:rPr>
                            <a:t>2</a:t>
                          </a:r>
                          <a:endParaRPr kumimoji="1" lang="ja-JP" altLang="en-US" sz="1200" b="1" dirty="0">
                            <a:solidFill>
                              <a:schemeClr val="bg1"/>
                            </a:solidFill>
                          </a:endParaRP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1" i="0" dirty="0">
                              <a:solidFill>
                                <a:schemeClr val="tx2"/>
                              </a:solidFill>
                              <a:latin typeface="Cambria Math" panose="02040503050406030204" pitchFamily="18" charset="0"/>
                            </a:rPr>
                            <a:t>分子積分の計算</a:t>
                          </a:r>
                          <a:endParaRPr kumimoji="1" lang="en-US" altLang="ja-JP" sz="1000" b="1" i="0" dirty="0">
                            <a:solidFill>
                              <a:schemeClr val="tx2"/>
                            </a:solidFill>
                            <a:latin typeface="Cambria Math" panose="02040503050406030204" pitchFamily="18" charset="0"/>
                          </a:endParaRPr>
                        </a:p>
                        <a:p>
                          <a:pPr marL="0" marR="0" lvl="0" indent="0" algn="l" defTabSz="914400" rtl="0" eaLnBrk="1" fontAlgn="auto" latinLnBrk="0" hangingPunct="1">
                            <a:lnSpc>
                              <a:spcPct val="15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1" lang="en-US" altLang="ja-JP" sz="1200" b="1" i="1" smtClean="0">
                                    <a:latin typeface="Cambria Math" panose="02040503050406030204" pitchFamily="18" charset="0"/>
                                  </a:rPr>
                                  <m:t>𝑺</m:t>
                                </m:r>
                                <m:r>
                                  <a:rPr kumimoji="1" lang="en-US" altLang="ja-JP" sz="1200" b="1" i="1" smtClean="0">
                                    <a:latin typeface="Cambria Math" panose="02040503050406030204" pitchFamily="18" charset="0"/>
                                  </a:rPr>
                                  <m:t>,</m:t>
                                </m:r>
                                <m:sSubSup>
                                  <m:sSubSupPr>
                                    <m:ctrlPr>
                                      <a:rPr kumimoji="1" lang="en-US" altLang="ja-JP" sz="1200" b="1" i="1" smtClean="0">
                                        <a:latin typeface="Cambria Math" panose="02040503050406030204" pitchFamily="18" charset="0"/>
                                      </a:rPr>
                                    </m:ctrlPr>
                                  </m:sSubSupPr>
                                  <m:e>
                                    <m:r>
                                      <a:rPr kumimoji="1" lang="en-US" altLang="ja-JP" sz="1200" b="0" i="1" smtClean="0">
                                        <a:latin typeface="Cambria Math" panose="02040503050406030204" pitchFamily="18" charset="0"/>
                                      </a:rPr>
                                      <m:t>𝐻</m:t>
                                    </m:r>
                                  </m:e>
                                  <m:sub>
                                    <m:r>
                                      <a:rPr kumimoji="1" lang="en-US" altLang="ja-JP" sz="1200" b="1" i="1" smtClean="0">
                                        <a:latin typeface="Cambria Math" panose="02040503050406030204" pitchFamily="18" charset="0"/>
                                      </a:rPr>
                                      <m:t>𝝁𝝂</m:t>
                                    </m:r>
                                  </m:sub>
                                  <m:sup>
                                    <m:r>
                                      <m:rPr>
                                        <m:sty m:val="p"/>
                                      </m:rPr>
                                      <a:rPr kumimoji="1" lang="en-US" altLang="ja-JP" sz="1200" b="0" i="0" smtClean="0">
                                        <a:latin typeface="Cambria Math" panose="02040503050406030204" pitchFamily="18" charset="0"/>
                                      </a:rPr>
                                      <m:t>core</m:t>
                                    </m:r>
                                  </m:sup>
                                </m:sSubSup>
                                <m:r>
                                  <a:rPr kumimoji="1" lang="en-US" altLang="ja-JP" sz="1200" b="0" i="1" smtClean="0">
                                    <a:latin typeface="Cambria Math" panose="02040503050406030204" pitchFamily="18" charset="0"/>
                                  </a:rPr>
                                  <m:t>,</m:t>
                                </m:r>
                                <m:d>
                                  <m:dPr>
                                    <m:ctrlPr>
                                      <a:rPr kumimoji="1" lang="en-US" altLang="ja-JP" sz="1200" b="0" i="1" smtClean="0">
                                        <a:latin typeface="Cambria Math" panose="02040503050406030204" pitchFamily="18" charset="0"/>
                                      </a:rPr>
                                    </m:ctrlPr>
                                  </m:dPr>
                                  <m:e>
                                    <m:r>
                                      <a:rPr kumimoji="1" lang="en-US" altLang="ja-JP" sz="1200" b="0" i="1" smtClean="0">
                                        <a:latin typeface="Cambria Math" panose="02040503050406030204" pitchFamily="18" charset="0"/>
                                      </a:rPr>
                                      <m:t>𝜇𝜈</m:t>
                                    </m:r>
                                    <m:r>
                                      <a:rPr kumimoji="1" lang="en-US" altLang="ja-JP" sz="1200" b="0" i="1" smtClean="0">
                                        <a:latin typeface="Cambria Math" panose="02040503050406030204" pitchFamily="18" charset="0"/>
                                      </a:rPr>
                                      <m:t>|</m:t>
                                    </m:r>
                                    <m:r>
                                      <a:rPr kumimoji="1" lang="en-US" altLang="ja-JP" sz="1200" b="0" i="1" smtClean="0">
                                        <a:latin typeface="Cambria Math" panose="02040503050406030204" pitchFamily="18" charset="0"/>
                                      </a:rPr>
                                      <m:t>𝜆𝜎</m:t>
                                    </m:r>
                                  </m:e>
                                </m:d>
                              </m:oMath>
                            </m:oMathPara>
                          </a14:m>
                          <a:endParaRPr kumimoji="1" lang="ja-JP" altLang="en-US" sz="1200" dirty="0"/>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solidFill>
                      </a:tcPr>
                    </a:tc>
                    <a:tc>
                      <a:txBody>
                        <a:bodyPr/>
                        <a:lstStyle/>
                        <a:p>
                          <a:pPr algn="ctr"/>
                          <a:r>
                            <a:rPr kumimoji="1" lang="en-US" altLang="ja-JP" sz="1200" b="1" dirty="0">
                              <a:solidFill>
                                <a:schemeClr val="bg1"/>
                              </a:solidFill>
                            </a:rPr>
                            <a:t>8</a:t>
                          </a:r>
                          <a:endParaRPr kumimoji="1" lang="ja-JP" altLang="en-US" sz="1200" b="1" dirty="0">
                            <a:solidFill>
                              <a:schemeClr val="bg1"/>
                            </a:solidFill>
                          </a:endParaRP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1" dirty="0">
                              <a:solidFill>
                                <a:schemeClr val="tx2"/>
                              </a:solidFill>
                            </a:rPr>
                            <a:t>標準固有値問題 式</a:t>
                          </a:r>
                          <a:r>
                            <a:rPr kumimoji="1" lang="en-US" altLang="ja-JP" sz="1000" b="1" dirty="0">
                              <a:solidFill>
                                <a:schemeClr val="tx2"/>
                              </a:solidFill>
                            </a:rPr>
                            <a:t>(3.178) </a:t>
                          </a:r>
                          <a:r>
                            <a:rPr kumimoji="1" lang="ja-JP" altLang="en-US" sz="1000" b="1" dirty="0">
                              <a:solidFill>
                                <a:schemeClr val="tx2"/>
                              </a:solidFill>
                            </a:rPr>
                            <a:t>を解く </a:t>
                          </a:r>
                          <a14:m>
                            <m:oMath xmlns:m="http://schemas.openxmlformats.org/officeDocument/2006/math">
                              <m:sSup>
                                <m:sSupPr>
                                  <m:ctrlPr>
                                    <a:rPr kumimoji="1" lang="en-US" altLang="ja-JP" sz="1000" b="1" i="1" smtClean="0">
                                      <a:solidFill>
                                        <a:schemeClr val="tx2"/>
                                      </a:solidFill>
                                      <a:latin typeface="Cambria Math" panose="02040503050406030204" pitchFamily="18" charset="0"/>
                                    </a:rPr>
                                  </m:ctrlPr>
                                </m:sSupPr>
                                <m:e>
                                  <m:r>
                                    <a:rPr kumimoji="1" lang="en-US" altLang="ja-JP" sz="1000" b="1" i="1" smtClean="0">
                                      <a:solidFill>
                                        <a:schemeClr val="tx2"/>
                                      </a:solidFill>
                                      <a:latin typeface="Cambria Math" panose="02040503050406030204" pitchFamily="18" charset="0"/>
                                    </a:rPr>
                                    <m:t>𝑭</m:t>
                                  </m:r>
                                </m:e>
                                <m:sup>
                                  <m:r>
                                    <a:rPr kumimoji="1" lang="en-US" altLang="ja-JP" sz="1000" b="1" i="1" smtClean="0">
                                      <a:solidFill>
                                        <a:schemeClr val="tx2"/>
                                      </a:solidFill>
                                      <a:latin typeface="Cambria Math" panose="02040503050406030204" pitchFamily="18" charset="0"/>
                                    </a:rPr>
                                    <m:t>′</m:t>
                                  </m:r>
                                </m:sup>
                              </m:sSup>
                              <m:r>
                                <a:rPr kumimoji="1" lang="ja-JP" altLang="en-US" sz="1000" b="1" i="1" smtClean="0">
                                  <a:solidFill>
                                    <a:schemeClr val="tx2"/>
                                  </a:solidFill>
                                  <a:latin typeface="Cambria Math" panose="02040503050406030204" pitchFamily="18" charset="0"/>
                                </a:rPr>
                                <m:t>↦</m:t>
                              </m:r>
                              <m:sSup>
                                <m:sSupPr>
                                  <m:ctrlPr>
                                    <a:rPr kumimoji="1" lang="en-US" altLang="ja-JP" sz="1000" b="1" i="1" smtClean="0">
                                      <a:solidFill>
                                        <a:schemeClr val="tx2"/>
                                      </a:solidFill>
                                      <a:latin typeface="Cambria Math" panose="02040503050406030204" pitchFamily="18" charset="0"/>
                                    </a:rPr>
                                  </m:ctrlPr>
                                </m:sSupPr>
                                <m:e>
                                  <m:r>
                                    <a:rPr kumimoji="1" lang="en-US" altLang="ja-JP" sz="1000" b="1" i="1" smtClean="0">
                                      <a:solidFill>
                                        <a:schemeClr val="tx2"/>
                                      </a:solidFill>
                                      <a:latin typeface="Cambria Math" panose="02040503050406030204" pitchFamily="18" charset="0"/>
                                    </a:rPr>
                                    <m:t>𝑪</m:t>
                                  </m:r>
                                </m:e>
                                <m:sup>
                                  <m:r>
                                    <a:rPr kumimoji="1" lang="en-US" altLang="ja-JP" sz="1000" b="1" i="1" smtClean="0">
                                      <a:solidFill>
                                        <a:schemeClr val="tx2"/>
                                      </a:solidFill>
                                      <a:latin typeface="Cambria Math" panose="02040503050406030204" pitchFamily="18" charset="0"/>
                                    </a:rPr>
                                    <m:t>′</m:t>
                                  </m:r>
                                </m:sup>
                              </m:sSup>
                              <m:r>
                                <a:rPr kumimoji="1" lang="en-US" altLang="ja-JP" sz="1000" b="1" i="1" smtClean="0">
                                  <a:solidFill>
                                    <a:schemeClr val="tx2"/>
                                  </a:solidFill>
                                  <a:latin typeface="Cambria Math" panose="02040503050406030204" pitchFamily="18" charset="0"/>
                                </a:rPr>
                                <m:t>,</m:t>
                              </m:r>
                              <m:r>
                                <a:rPr kumimoji="1" lang="en-US" altLang="ja-JP" sz="1000" b="1" i="1" smtClean="0">
                                  <a:solidFill>
                                    <a:schemeClr val="tx2"/>
                                  </a:solidFill>
                                  <a:latin typeface="Cambria Math" panose="02040503050406030204" pitchFamily="18" charset="0"/>
                                </a:rPr>
                                <m:t>𝜺</m:t>
                              </m:r>
                            </m:oMath>
                          </a14:m>
                          <a:endParaRPr kumimoji="1" lang="en-US" altLang="ja-JP" sz="1050" b="1" dirty="0"/>
                        </a:p>
                        <a:p>
                          <a:pPr marL="0" marR="0" lvl="0" indent="0" algn="l" defTabSz="914400" rtl="0" eaLnBrk="1" fontAlgn="auto" latinLnBrk="0" hangingPunct="1">
                            <a:lnSpc>
                              <a:spcPct val="15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p>
                                  <m:sSupPr>
                                    <m:ctrlPr>
                                      <a:rPr kumimoji="1" lang="en-US" altLang="ja-JP" sz="1200" b="1" i="1" smtClean="0">
                                        <a:latin typeface="Cambria Math" panose="02040503050406030204" pitchFamily="18" charset="0"/>
                                      </a:rPr>
                                    </m:ctrlPr>
                                  </m:sSupPr>
                                  <m:e>
                                    <m:r>
                                      <a:rPr kumimoji="1" lang="en-US" altLang="ja-JP" sz="1200" b="1" i="1" smtClean="0">
                                        <a:latin typeface="Cambria Math" panose="02040503050406030204" pitchFamily="18" charset="0"/>
                                      </a:rPr>
                                      <m:t>𝑭</m:t>
                                    </m:r>
                                  </m:e>
                                  <m:sup>
                                    <m:r>
                                      <a:rPr kumimoji="1" lang="en-US" altLang="ja-JP" sz="1200" b="1" i="1" smtClean="0">
                                        <a:latin typeface="Cambria Math" panose="02040503050406030204" pitchFamily="18" charset="0"/>
                                      </a:rPr>
                                      <m:t>′</m:t>
                                    </m:r>
                                  </m:sup>
                                </m:sSup>
                                <m:sSup>
                                  <m:sSupPr>
                                    <m:ctrlPr>
                                      <a:rPr kumimoji="1" lang="en-US" altLang="ja-JP" sz="1200" b="1" i="1" smtClean="0">
                                        <a:latin typeface="Cambria Math" panose="02040503050406030204" pitchFamily="18" charset="0"/>
                                      </a:rPr>
                                    </m:ctrlPr>
                                  </m:sSupPr>
                                  <m:e>
                                    <m:r>
                                      <a:rPr kumimoji="1" lang="en-US" altLang="ja-JP" sz="1200" b="1" i="1" smtClean="0">
                                        <a:latin typeface="Cambria Math" panose="02040503050406030204" pitchFamily="18" charset="0"/>
                                      </a:rPr>
                                      <m:t>𝑪</m:t>
                                    </m:r>
                                  </m:e>
                                  <m:sup>
                                    <m:r>
                                      <a:rPr kumimoji="1" lang="en-US" altLang="ja-JP" sz="1200" b="1" i="1" smtClean="0">
                                        <a:latin typeface="Cambria Math" panose="02040503050406030204" pitchFamily="18" charset="0"/>
                                      </a:rPr>
                                      <m:t>′</m:t>
                                    </m:r>
                                  </m:sup>
                                </m:sSup>
                                <m:r>
                                  <a:rPr kumimoji="1" lang="en-US" altLang="ja-JP" sz="1200" b="1" i="1" smtClean="0">
                                    <a:latin typeface="Cambria Math" panose="02040503050406030204" pitchFamily="18" charset="0"/>
                                  </a:rPr>
                                  <m:t>=</m:t>
                                </m:r>
                                <m:sSup>
                                  <m:sSupPr>
                                    <m:ctrlPr>
                                      <a:rPr kumimoji="1" lang="en-US" altLang="ja-JP" sz="1200" b="1" i="1" smtClean="0">
                                        <a:latin typeface="Cambria Math" panose="02040503050406030204" pitchFamily="18" charset="0"/>
                                      </a:rPr>
                                    </m:ctrlPr>
                                  </m:sSupPr>
                                  <m:e>
                                    <m:r>
                                      <a:rPr kumimoji="1" lang="en-US" altLang="ja-JP" sz="1200" b="1" i="1" smtClean="0">
                                        <a:latin typeface="Cambria Math" panose="02040503050406030204" pitchFamily="18" charset="0"/>
                                      </a:rPr>
                                      <m:t>𝑪</m:t>
                                    </m:r>
                                  </m:e>
                                  <m:sup>
                                    <m:r>
                                      <a:rPr kumimoji="1" lang="en-US" altLang="ja-JP" sz="1200" b="1" i="1" smtClean="0">
                                        <a:latin typeface="Cambria Math" panose="02040503050406030204" pitchFamily="18" charset="0"/>
                                      </a:rPr>
                                      <m:t>′</m:t>
                                    </m:r>
                                  </m:sup>
                                </m:sSup>
                                <m:r>
                                  <a:rPr kumimoji="1" lang="en-US" altLang="ja-JP" sz="1200" b="1" i="1" smtClean="0">
                                    <a:latin typeface="Cambria Math" panose="02040503050406030204" pitchFamily="18" charset="0"/>
                                  </a:rPr>
                                  <m:t>𝜺</m:t>
                                </m:r>
                              </m:oMath>
                            </m:oMathPara>
                          </a14:m>
                          <a:endParaRPr kumimoji="1" lang="en-US" altLang="ja-JP" sz="1200" dirty="0"/>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solidFill>
                      </a:tcPr>
                    </a:tc>
                    <a:extLst>
                      <a:ext uri="{0D108BD9-81ED-4DB2-BD59-A6C34878D82A}">
                        <a16:rowId xmlns:a16="http://schemas.microsoft.com/office/drawing/2014/main" val="2107771623"/>
                      </a:ext>
                    </a:extLst>
                  </a:tr>
                  <a:tr h="370840">
                    <a:tc>
                      <a:txBody>
                        <a:bodyPr/>
                        <a:lstStyle/>
                        <a:p>
                          <a:pPr algn="ctr"/>
                          <a:r>
                            <a:rPr kumimoji="1" lang="en-US" altLang="ja-JP" sz="1200" b="1" dirty="0">
                              <a:solidFill>
                                <a:schemeClr val="bg1"/>
                              </a:solidFill>
                            </a:rPr>
                            <a:t>3</a:t>
                          </a:r>
                          <a:endParaRPr kumimoji="1" lang="ja-JP" altLang="en-US" sz="1200" b="1" dirty="0">
                            <a:solidFill>
                              <a:schemeClr val="bg1"/>
                            </a:solidFill>
                          </a:endParaRP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solidFill>
                      </a:tcPr>
                    </a:tc>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1" lang="ja-JP" altLang="en-US" sz="1000" b="1" i="0" dirty="0">
                              <a:solidFill>
                                <a:schemeClr val="tx2"/>
                              </a:solidFill>
                              <a:latin typeface="+mn-lt"/>
                            </a:rPr>
                            <a:t>式</a:t>
                          </a:r>
                          <a:r>
                            <a:rPr kumimoji="1" lang="en-US" altLang="ja-JP" sz="1000" b="1" i="0" dirty="0">
                              <a:solidFill>
                                <a:schemeClr val="tx2"/>
                              </a:solidFill>
                              <a:latin typeface="+mn-lt"/>
                            </a:rPr>
                            <a:t>(3.167) </a:t>
                          </a:r>
                          <a:r>
                            <a:rPr kumimoji="1" lang="ja-JP" altLang="en-US" sz="1000" b="1" i="0" dirty="0">
                              <a:solidFill>
                                <a:schemeClr val="tx2"/>
                              </a:solidFill>
                              <a:latin typeface="+mn-lt"/>
                            </a:rPr>
                            <a:t>正準直交化の準備</a:t>
                          </a:r>
                          <a:br>
                            <a:rPr kumimoji="1" lang="en-US" altLang="ja-JP" sz="1200" b="1" i="1" dirty="0">
                              <a:latin typeface="Cambria Math" panose="02040503050406030204" pitchFamily="18" charset="0"/>
                            </a:rPr>
                          </a:br>
                          <a14:m>
                            <m:oMathPara xmlns:m="http://schemas.openxmlformats.org/officeDocument/2006/math">
                              <m:oMathParaPr>
                                <m:jc m:val="centerGroup"/>
                              </m:oMathParaPr>
                              <m:oMath xmlns:m="http://schemas.openxmlformats.org/officeDocument/2006/math">
                                <m:r>
                                  <a:rPr kumimoji="1" lang="en-US" altLang="ja-JP" sz="1200" b="1" i="1" smtClean="0">
                                    <a:latin typeface="Cambria Math" panose="02040503050406030204" pitchFamily="18" charset="0"/>
                                  </a:rPr>
                                  <m:t>𝑿</m:t>
                                </m:r>
                                <m:r>
                                  <a:rPr kumimoji="1" lang="en-US" altLang="ja-JP" sz="1200" b="1" i="1" smtClean="0">
                                    <a:latin typeface="Cambria Math" panose="02040503050406030204" pitchFamily="18" charset="0"/>
                                  </a:rPr>
                                  <m:t>=</m:t>
                                </m:r>
                                <m:r>
                                  <a:rPr kumimoji="1" lang="en-US" altLang="ja-JP" sz="1200" b="1" i="1" smtClean="0">
                                    <a:latin typeface="Cambria Math" panose="02040503050406030204" pitchFamily="18" charset="0"/>
                                  </a:rPr>
                                  <m:t>𝑼</m:t>
                                </m:r>
                                <m:sSup>
                                  <m:sSupPr>
                                    <m:ctrlPr>
                                      <a:rPr kumimoji="1" lang="en-US" altLang="ja-JP" sz="1200" b="1" i="1" smtClean="0">
                                        <a:latin typeface="Cambria Math" panose="02040503050406030204" pitchFamily="18" charset="0"/>
                                      </a:rPr>
                                    </m:ctrlPr>
                                  </m:sSupPr>
                                  <m:e>
                                    <m:r>
                                      <a:rPr kumimoji="1" lang="en-US" altLang="ja-JP" sz="1200" b="1" i="1" smtClean="0">
                                        <a:latin typeface="Cambria Math" panose="02040503050406030204" pitchFamily="18" charset="0"/>
                                      </a:rPr>
                                      <m:t>𝒔</m:t>
                                    </m:r>
                                  </m:e>
                                  <m:sup>
                                    <m:r>
                                      <a:rPr kumimoji="1" lang="en-US" altLang="ja-JP" sz="1200" b="0" i="1" smtClean="0">
                                        <a:latin typeface="Cambria Math" panose="02040503050406030204" pitchFamily="18" charset="0"/>
                                      </a:rPr>
                                      <m:t>−1/2</m:t>
                                    </m:r>
                                  </m:sup>
                                </m:sSup>
                              </m:oMath>
                            </m:oMathPara>
                          </a14:m>
                          <a:endParaRPr kumimoji="1" lang="ja-JP" altLang="en-US" sz="1200" dirty="0"/>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solidFill>
                      </a:tcPr>
                    </a:tc>
                    <a:tc>
                      <a:txBody>
                        <a:bodyPr/>
                        <a:lstStyle/>
                        <a:p>
                          <a:pPr algn="ctr"/>
                          <a:r>
                            <a:rPr kumimoji="1" lang="en-US" altLang="ja-JP" sz="1200" b="1" dirty="0">
                              <a:solidFill>
                                <a:schemeClr val="bg1"/>
                              </a:solidFill>
                            </a:rPr>
                            <a:t>9</a:t>
                          </a:r>
                          <a:endParaRPr kumimoji="1" lang="ja-JP" altLang="en-US" sz="1200" b="1" dirty="0">
                            <a:solidFill>
                              <a:schemeClr val="bg1"/>
                            </a:solidFill>
                          </a:endParaRP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solidFill>
                      </a:tcPr>
                    </a:tc>
                    <a:tc>
                      <a:txBody>
                        <a:bodyPr/>
                        <a:lstStyle/>
                        <a:p>
                          <a:r>
                            <a:rPr kumimoji="1" lang="ja-JP" altLang="en-US" sz="1000" b="1" dirty="0">
                              <a:solidFill>
                                <a:schemeClr val="tx2"/>
                              </a:solidFill>
                            </a:rPr>
                            <a:t>式</a:t>
                          </a:r>
                          <a:r>
                            <a:rPr kumimoji="1" lang="en-US" altLang="ja-JP" sz="1000" b="1" dirty="0">
                              <a:solidFill>
                                <a:schemeClr val="tx2"/>
                              </a:solidFill>
                            </a:rPr>
                            <a:t>(3.174)</a:t>
                          </a:r>
                        </a:p>
                        <a:p>
                          <a:pPr marL="0" marR="0" lvl="0" indent="0" algn="l" defTabSz="914400" rtl="0" eaLnBrk="1" fontAlgn="auto" latinLnBrk="0" hangingPunct="1">
                            <a:lnSpc>
                              <a:spcPct val="15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1" lang="en-US" altLang="ja-JP" sz="1200" b="1" i="1" smtClean="0">
                                    <a:latin typeface="Cambria Math" panose="02040503050406030204" pitchFamily="18" charset="0"/>
                                  </a:rPr>
                                  <m:t>𝑪</m:t>
                                </m:r>
                                <m:r>
                                  <a:rPr kumimoji="1" lang="en-US" altLang="ja-JP" sz="1200" b="1" i="1" smtClean="0">
                                    <a:latin typeface="Cambria Math" panose="02040503050406030204" pitchFamily="18" charset="0"/>
                                  </a:rPr>
                                  <m:t>=</m:t>
                                </m:r>
                                <m:r>
                                  <a:rPr kumimoji="1" lang="en-US" altLang="ja-JP" sz="1200" b="1" i="1" smtClean="0">
                                    <a:latin typeface="Cambria Math" panose="02040503050406030204" pitchFamily="18" charset="0"/>
                                  </a:rPr>
                                  <m:t>𝑿</m:t>
                                </m:r>
                                <m:sSup>
                                  <m:sSupPr>
                                    <m:ctrlPr>
                                      <a:rPr kumimoji="1" lang="en-US" altLang="ja-JP" sz="1200" b="1" i="1" smtClean="0">
                                        <a:latin typeface="Cambria Math" panose="02040503050406030204" pitchFamily="18" charset="0"/>
                                      </a:rPr>
                                    </m:ctrlPr>
                                  </m:sSupPr>
                                  <m:e>
                                    <m:r>
                                      <a:rPr kumimoji="1" lang="en-US" altLang="ja-JP" sz="1200" b="1" i="1" smtClean="0">
                                        <a:latin typeface="Cambria Math" panose="02040503050406030204" pitchFamily="18" charset="0"/>
                                      </a:rPr>
                                      <m:t>𝑪</m:t>
                                    </m:r>
                                  </m:e>
                                  <m:sup>
                                    <m:r>
                                      <a:rPr kumimoji="1" lang="en-US" altLang="ja-JP" sz="1200" b="1" i="1" smtClean="0">
                                        <a:latin typeface="Cambria Math" panose="02040503050406030204" pitchFamily="18" charset="0"/>
                                      </a:rPr>
                                      <m:t>′</m:t>
                                    </m:r>
                                  </m:sup>
                                </m:sSup>
                              </m:oMath>
                            </m:oMathPara>
                          </a14:m>
                          <a:endParaRPr kumimoji="1" lang="ja-JP" altLang="en-US" sz="1200" dirty="0"/>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solidFill>
                      </a:tcPr>
                    </a:tc>
                    <a:extLst>
                      <a:ext uri="{0D108BD9-81ED-4DB2-BD59-A6C34878D82A}">
                        <a16:rowId xmlns:a16="http://schemas.microsoft.com/office/drawing/2014/main" val="4034081857"/>
                      </a:ext>
                    </a:extLst>
                  </a:tr>
                  <a:tr h="370840">
                    <a:tc>
                      <a:txBody>
                        <a:bodyPr/>
                        <a:lstStyle/>
                        <a:p>
                          <a:pPr algn="ctr"/>
                          <a:r>
                            <a:rPr kumimoji="1" lang="en-US" altLang="ja-JP" sz="1200" b="1" dirty="0">
                              <a:solidFill>
                                <a:schemeClr val="bg1"/>
                              </a:solidFill>
                            </a:rPr>
                            <a:t>4</a:t>
                          </a:r>
                          <a:endParaRPr kumimoji="1" lang="ja-JP" altLang="en-US" sz="1200" b="1" dirty="0">
                            <a:solidFill>
                              <a:schemeClr val="bg1"/>
                            </a:solidFill>
                          </a:endParaRP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38100" cap="flat" cmpd="sng" algn="ctr">
                          <a:solidFill>
                            <a:schemeClr val="tx2"/>
                          </a:solidFill>
                          <a:prstDash val="solid"/>
                          <a:round/>
                          <a:headEnd type="none" w="med" len="med"/>
                          <a:tailEnd type="none" w="med" len="med"/>
                        </a:lnB>
                        <a:solidFill>
                          <a:schemeClr val="tx2"/>
                        </a:solidFill>
                      </a:tcPr>
                    </a:tc>
                    <a:tc>
                      <a:txBody>
                        <a:bodyPr/>
                        <a:lstStyle/>
                        <a:p>
                          <a:r>
                            <a:rPr kumimoji="1" lang="ja-JP" altLang="en-US" sz="1000" b="1" dirty="0">
                              <a:solidFill>
                                <a:schemeClr val="tx2"/>
                              </a:solidFill>
                            </a:rPr>
                            <a:t>密度行列</a:t>
                          </a:r>
                          <a14:m>
                            <m:oMath xmlns:m="http://schemas.openxmlformats.org/officeDocument/2006/math">
                              <m:r>
                                <a:rPr kumimoji="1" lang="en-US" altLang="ja-JP" sz="1000" b="1" i="1" smtClean="0">
                                  <a:solidFill>
                                    <a:schemeClr val="tx2"/>
                                  </a:solidFill>
                                  <a:latin typeface="Cambria Math" panose="02040503050406030204" pitchFamily="18" charset="0"/>
                                </a:rPr>
                                <m:t>𝑷</m:t>
                              </m:r>
                            </m:oMath>
                          </a14:m>
                          <a:r>
                            <a:rPr kumimoji="1" lang="ja-JP" altLang="en-US" sz="1000" b="1" dirty="0">
                              <a:solidFill>
                                <a:schemeClr val="tx2"/>
                              </a:solidFill>
                            </a:rPr>
                            <a:t>の初期値を設定</a:t>
                          </a:r>
                          <a:endParaRPr kumimoji="1" lang="en-US" altLang="ja-JP" sz="1000" b="1" dirty="0">
                            <a:solidFill>
                              <a:schemeClr val="tx2"/>
                            </a:solidFill>
                          </a:endParaRPr>
                        </a:p>
                        <a:p>
                          <a:pPr marL="0" marR="0" lvl="0" indent="0" algn="l" defTabSz="914400" rtl="0" eaLnBrk="1" fontAlgn="auto" latinLnBrk="0" hangingPunct="1">
                            <a:lnSpc>
                              <a:spcPct val="15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1" lang="en-US" altLang="ja-JP" sz="1200" b="1" i="1" smtClean="0">
                                    <a:latin typeface="Cambria Math" panose="02040503050406030204" pitchFamily="18" charset="0"/>
                                  </a:rPr>
                                  <m:t>𝑷</m:t>
                                </m:r>
                                <m:r>
                                  <a:rPr kumimoji="1" lang="en-US" altLang="ja-JP" sz="1200" b="0" i="1" smtClean="0">
                                    <a:latin typeface="Cambria Math" panose="02040503050406030204" pitchFamily="18" charset="0"/>
                                  </a:rPr>
                                  <m:t>=</m:t>
                                </m:r>
                                <m:d>
                                  <m:dPr>
                                    <m:ctrlPr>
                                      <a:rPr kumimoji="1" lang="en-US" altLang="ja-JP" sz="1200" b="0" i="1" smtClean="0">
                                        <a:latin typeface="Cambria Math" panose="02040503050406030204" pitchFamily="18" charset="0"/>
                                      </a:rPr>
                                    </m:ctrlPr>
                                  </m:dPr>
                                  <m:e>
                                    <m:m>
                                      <m:mPr>
                                        <m:mcs>
                                          <m:mc>
                                            <m:mcPr>
                                              <m:count m:val="2"/>
                                              <m:mcJc m:val="center"/>
                                            </m:mcPr>
                                          </m:mc>
                                        </m:mcs>
                                        <m:ctrlPr>
                                          <a:rPr kumimoji="1" lang="en-US" altLang="ja-JP" sz="1200" b="0" i="1" smtClean="0">
                                            <a:latin typeface="Cambria Math" panose="02040503050406030204" pitchFamily="18" charset="0"/>
                                          </a:rPr>
                                        </m:ctrlPr>
                                      </m:mPr>
                                      <m:mr>
                                        <m:e>
                                          <m:r>
                                            <m:rPr>
                                              <m:brk m:alnAt="7"/>
                                            </m:rPr>
                                            <a:rPr kumimoji="1" lang="en-US" altLang="ja-JP" sz="1200" b="0" i="1" smtClean="0">
                                              <a:latin typeface="Cambria Math" panose="02040503050406030204" pitchFamily="18" charset="0"/>
                                            </a:rPr>
                                            <m:t>0</m:t>
                                          </m:r>
                                        </m:e>
                                        <m:e>
                                          <m:r>
                                            <a:rPr kumimoji="1" lang="en-US" altLang="ja-JP" sz="1200" b="0" i="1" smtClean="0">
                                              <a:latin typeface="Cambria Math" panose="02040503050406030204" pitchFamily="18" charset="0"/>
                                              <a:ea typeface="Cambria Math" panose="02040503050406030204" pitchFamily="18" charset="0"/>
                                            </a:rPr>
                                            <m:t>⋯</m:t>
                                          </m:r>
                                        </m:e>
                                      </m:mr>
                                      <m:mr>
                                        <m:e>
                                          <m:r>
                                            <a:rPr kumimoji="1" lang="en-US" altLang="ja-JP" sz="1200" b="0" i="1" smtClean="0">
                                              <a:latin typeface="Cambria Math" panose="02040503050406030204" pitchFamily="18" charset="0"/>
                                              <a:ea typeface="Cambria Math" panose="02040503050406030204" pitchFamily="18" charset="0"/>
                                            </a:rPr>
                                            <m:t>⋮</m:t>
                                          </m:r>
                                        </m:e>
                                        <m:e>
                                          <m:r>
                                            <a:rPr kumimoji="1" lang="en-US" altLang="ja-JP" sz="1200" b="0" i="1" smtClean="0">
                                              <a:latin typeface="Cambria Math" panose="02040503050406030204" pitchFamily="18" charset="0"/>
                                              <a:ea typeface="Cambria Math" panose="02040503050406030204" pitchFamily="18" charset="0"/>
                                            </a:rPr>
                                            <m:t>⋱</m:t>
                                          </m:r>
                                        </m:e>
                                      </m:mr>
                                    </m:m>
                                  </m:e>
                                </m:d>
                              </m:oMath>
                            </m:oMathPara>
                          </a14:m>
                          <a:endParaRPr kumimoji="1" lang="ja-JP" altLang="en-US" sz="1200" dirty="0"/>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38100" cap="flat" cmpd="sng" algn="ctr">
                          <a:solidFill>
                            <a:schemeClr val="tx2"/>
                          </a:solidFill>
                          <a:prstDash val="solid"/>
                          <a:round/>
                          <a:headEnd type="none" w="med" len="med"/>
                          <a:tailEnd type="none" w="med" len="med"/>
                        </a:lnB>
                        <a:solidFill>
                          <a:schemeClr val="bg2"/>
                        </a:solidFill>
                      </a:tcPr>
                    </a:tc>
                    <a:tc>
                      <a:txBody>
                        <a:bodyPr/>
                        <a:lstStyle/>
                        <a:p>
                          <a:pPr algn="ctr"/>
                          <a:r>
                            <a:rPr kumimoji="1" lang="en-US" altLang="ja-JP" sz="1200" b="1" dirty="0">
                              <a:solidFill>
                                <a:schemeClr val="bg1"/>
                              </a:solidFill>
                            </a:rPr>
                            <a:t>10</a:t>
                          </a:r>
                          <a:endParaRPr kumimoji="1" lang="ja-JP" altLang="en-US" sz="1200" b="1" dirty="0">
                            <a:solidFill>
                              <a:schemeClr val="bg1"/>
                            </a:solidFill>
                          </a:endParaRP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solidFill>
                      </a:tcPr>
                    </a:tc>
                    <a:tc>
                      <a:txBody>
                        <a:bodyPr/>
                        <a:lstStyle/>
                        <a:p>
                          <a:r>
                            <a:rPr kumimoji="1" lang="ja-JP" altLang="en-US" sz="1000" b="1" dirty="0">
                              <a:solidFill>
                                <a:schemeClr val="tx2"/>
                              </a:solidFill>
                            </a:rPr>
                            <a:t>式</a:t>
                          </a:r>
                          <a:r>
                            <a:rPr kumimoji="1" lang="en-US" altLang="ja-JP" sz="1000" b="1" dirty="0">
                              <a:solidFill>
                                <a:schemeClr val="tx2"/>
                              </a:solidFill>
                            </a:rPr>
                            <a:t>(3.145)</a:t>
                          </a:r>
                        </a:p>
                        <a:p>
                          <a:pPr/>
                          <a14:m>
                            <m:oMathPara xmlns:m="http://schemas.openxmlformats.org/officeDocument/2006/math">
                              <m:oMathParaPr>
                                <m:jc m:val="centerGroup"/>
                              </m:oMathParaPr>
                              <m:oMath xmlns:m="http://schemas.openxmlformats.org/officeDocument/2006/math">
                                <m:sSub>
                                  <m:sSubPr>
                                    <m:ctrlPr>
                                      <a:rPr kumimoji="1" lang="en-US" altLang="ja-JP" sz="1200" b="0" i="1" smtClean="0">
                                        <a:latin typeface="Cambria Math" panose="02040503050406030204" pitchFamily="18" charset="0"/>
                                      </a:rPr>
                                    </m:ctrlPr>
                                  </m:sSubPr>
                                  <m:e>
                                    <m:r>
                                      <a:rPr kumimoji="1" lang="en-US" altLang="ja-JP" sz="1200" b="0" i="1" smtClean="0">
                                        <a:latin typeface="Cambria Math" panose="02040503050406030204" pitchFamily="18" charset="0"/>
                                      </a:rPr>
                                      <m:t>𝑃</m:t>
                                    </m:r>
                                  </m:e>
                                  <m:sub>
                                    <m:r>
                                      <a:rPr kumimoji="1" lang="en-US" altLang="ja-JP" sz="1200" b="0" i="1" smtClean="0">
                                        <a:latin typeface="Cambria Math" panose="02040503050406030204" pitchFamily="18" charset="0"/>
                                      </a:rPr>
                                      <m:t>𝜇𝜈</m:t>
                                    </m:r>
                                  </m:sub>
                                </m:sSub>
                                <m:r>
                                  <a:rPr kumimoji="1" lang="en-US" altLang="ja-JP" sz="1200" b="0" i="1" smtClean="0">
                                    <a:latin typeface="Cambria Math" panose="02040503050406030204" pitchFamily="18" charset="0"/>
                                  </a:rPr>
                                  <m:t>=2</m:t>
                                </m:r>
                                <m:nary>
                                  <m:naryPr>
                                    <m:chr m:val="∑"/>
                                    <m:ctrlPr>
                                      <a:rPr kumimoji="1" lang="en-US" altLang="ja-JP" sz="1200" b="0" i="1" smtClean="0">
                                        <a:latin typeface="Cambria Math" panose="02040503050406030204" pitchFamily="18" charset="0"/>
                                      </a:rPr>
                                    </m:ctrlPr>
                                  </m:naryPr>
                                  <m:sub>
                                    <m:r>
                                      <m:rPr>
                                        <m:brk m:alnAt="23"/>
                                      </m:rPr>
                                      <a:rPr kumimoji="1" lang="en-US" altLang="ja-JP" sz="1200" b="0" i="1" smtClean="0">
                                        <a:latin typeface="Cambria Math" panose="02040503050406030204" pitchFamily="18" charset="0"/>
                                      </a:rPr>
                                      <m:t>𝑎</m:t>
                                    </m:r>
                                  </m:sub>
                                  <m:sup>
                                    <m:f>
                                      <m:fPr>
                                        <m:type m:val="lin"/>
                                        <m:ctrlPr>
                                          <a:rPr kumimoji="1" lang="en-US" altLang="ja-JP" sz="1200" b="0" i="1" smtClean="0">
                                            <a:latin typeface="Cambria Math" panose="02040503050406030204" pitchFamily="18" charset="0"/>
                                          </a:rPr>
                                        </m:ctrlPr>
                                      </m:fPr>
                                      <m:num>
                                        <m:r>
                                          <a:rPr kumimoji="1" lang="en-US" altLang="ja-JP" sz="1200" b="0" i="1" smtClean="0">
                                            <a:latin typeface="Cambria Math" panose="02040503050406030204" pitchFamily="18" charset="0"/>
                                          </a:rPr>
                                          <m:t>𝑁</m:t>
                                        </m:r>
                                      </m:num>
                                      <m:den>
                                        <m:r>
                                          <a:rPr kumimoji="1" lang="en-US" altLang="ja-JP" sz="1200" b="0" i="1" smtClean="0">
                                            <a:latin typeface="Cambria Math" panose="02040503050406030204" pitchFamily="18" charset="0"/>
                                          </a:rPr>
                                          <m:t>2</m:t>
                                        </m:r>
                                      </m:den>
                                    </m:f>
                                  </m:sup>
                                  <m:e>
                                    <m:sSub>
                                      <m:sSubPr>
                                        <m:ctrlPr>
                                          <a:rPr kumimoji="1" lang="en-US" altLang="ja-JP" sz="1200" b="0" i="1" smtClean="0">
                                            <a:latin typeface="Cambria Math" panose="02040503050406030204" pitchFamily="18" charset="0"/>
                                          </a:rPr>
                                        </m:ctrlPr>
                                      </m:sSubPr>
                                      <m:e>
                                        <m:r>
                                          <a:rPr kumimoji="1" lang="en-US" altLang="ja-JP" sz="1200" b="0" i="1" smtClean="0">
                                            <a:latin typeface="Cambria Math" panose="02040503050406030204" pitchFamily="18" charset="0"/>
                                          </a:rPr>
                                          <m:t>𝐶</m:t>
                                        </m:r>
                                      </m:e>
                                      <m:sub>
                                        <m:r>
                                          <a:rPr kumimoji="1" lang="en-US" altLang="ja-JP" sz="1200" b="0" i="1" smtClean="0">
                                            <a:latin typeface="Cambria Math" panose="02040503050406030204" pitchFamily="18" charset="0"/>
                                          </a:rPr>
                                          <m:t>𝜇</m:t>
                                        </m:r>
                                        <m:r>
                                          <a:rPr kumimoji="1" lang="en-US" altLang="ja-JP" sz="1200" b="0" i="1" smtClean="0">
                                            <a:latin typeface="Cambria Math" panose="02040503050406030204" pitchFamily="18" charset="0"/>
                                          </a:rPr>
                                          <m:t>𝑎</m:t>
                                        </m:r>
                                      </m:sub>
                                    </m:sSub>
                                    <m:sSubSup>
                                      <m:sSubSupPr>
                                        <m:ctrlPr>
                                          <a:rPr kumimoji="1" lang="en-US" altLang="ja-JP" sz="1200" b="0" i="1" smtClean="0">
                                            <a:latin typeface="Cambria Math" panose="02040503050406030204" pitchFamily="18" charset="0"/>
                                          </a:rPr>
                                        </m:ctrlPr>
                                      </m:sSubSupPr>
                                      <m:e>
                                        <m:r>
                                          <a:rPr kumimoji="1" lang="en-US" altLang="ja-JP" sz="1200" b="0" i="1" smtClean="0">
                                            <a:latin typeface="Cambria Math" panose="02040503050406030204" pitchFamily="18" charset="0"/>
                                          </a:rPr>
                                          <m:t>𝐶</m:t>
                                        </m:r>
                                      </m:e>
                                      <m:sub>
                                        <m:r>
                                          <a:rPr kumimoji="1" lang="en-US" altLang="ja-JP" sz="1200" b="0" i="1" smtClean="0">
                                            <a:latin typeface="Cambria Math" panose="02040503050406030204" pitchFamily="18" charset="0"/>
                                          </a:rPr>
                                          <m:t>𝜈</m:t>
                                        </m:r>
                                        <m:r>
                                          <a:rPr kumimoji="1" lang="en-US" altLang="ja-JP" sz="1200" b="0" i="1" smtClean="0">
                                            <a:latin typeface="Cambria Math" panose="02040503050406030204" pitchFamily="18" charset="0"/>
                                          </a:rPr>
                                          <m:t>𝑎</m:t>
                                        </m:r>
                                      </m:sub>
                                      <m:sup>
                                        <m:r>
                                          <a:rPr kumimoji="1" lang="en-US" altLang="ja-JP" sz="1200" b="0" i="1" smtClean="0">
                                            <a:latin typeface="Cambria Math" panose="02040503050406030204" pitchFamily="18" charset="0"/>
                                          </a:rPr>
                                          <m:t>∗</m:t>
                                        </m:r>
                                      </m:sup>
                                    </m:sSubSup>
                                  </m:e>
                                </m:nary>
                              </m:oMath>
                            </m:oMathPara>
                          </a14:m>
                          <a:endParaRPr kumimoji="1" lang="ja-JP" altLang="en-US" sz="1200" dirty="0"/>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solidFill>
                      </a:tcPr>
                    </a:tc>
                    <a:extLst>
                      <a:ext uri="{0D108BD9-81ED-4DB2-BD59-A6C34878D82A}">
                        <a16:rowId xmlns:a16="http://schemas.microsoft.com/office/drawing/2014/main" val="1673663044"/>
                      </a:ext>
                    </a:extLst>
                  </a:tr>
                  <a:tr h="370840">
                    <a:tc>
                      <a:txBody>
                        <a:bodyPr/>
                        <a:lstStyle/>
                        <a:p>
                          <a:pPr algn="ctr"/>
                          <a:r>
                            <a:rPr kumimoji="1" lang="en-US" altLang="ja-JP" sz="1200" b="1" dirty="0">
                              <a:solidFill>
                                <a:schemeClr val="bg1"/>
                              </a:solidFill>
                            </a:rPr>
                            <a:t>5</a:t>
                          </a:r>
                          <a:endParaRPr kumimoji="1" lang="ja-JP" altLang="en-US" sz="1200" b="1" dirty="0">
                            <a:solidFill>
                              <a:schemeClr val="bg1"/>
                            </a:solidFill>
                          </a:endParaRP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381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solidFill>
                      </a:tcPr>
                    </a:tc>
                    <a:tc>
                      <a:txBody>
                        <a:bodyPr/>
                        <a:lstStyle/>
                        <a:p>
                          <a:r>
                            <a:rPr kumimoji="1" lang="ja-JP" altLang="en-US" sz="1000" b="1" dirty="0">
                              <a:solidFill>
                                <a:schemeClr val="tx2"/>
                              </a:solidFill>
                            </a:rPr>
                            <a:t>式</a:t>
                          </a:r>
                          <a:r>
                            <a:rPr kumimoji="1" lang="en-US" altLang="ja-JP" sz="1000" b="1" dirty="0">
                              <a:solidFill>
                                <a:schemeClr val="tx2"/>
                              </a:solidFill>
                            </a:rPr>
                            <a:t>(3.154)</a:t>
                          </a:r>
                          <a:r>
                            <a:rPr kumimoji="1" lang="ja-JP" altLang="en-US" sz="1000" b="1" dirty="0">
                              <a:solidFill>
                                <a:schemeClr val="tx2"/>
                              </a:solidFill>
                            </a:rPr>
                            <a:t>の</a:t>
                          </a:r>
                          <a14:m>
                            <m:oMath xmlns:m="http://schemas.openxmlformats.org/officeDocument/2006/math">
                              <m:r>
                                <a:rPr kumimoji="1" lang="en-US" altLang="ja-JP" sz="1000" b="1" i="1" smtClean="0">
                                  <a:solidFill>
                                    <a:schemeClr val="tx2"/>
                                  </a:solidFill>
                                  <a:latin typeface="Cambria Math" panose="02040503050406030204" pitchFamily="18" charset="0"/>
                                </a:rPr>
                                <m:t>𝑮</m:t>
                              </m:r>
                            </m:oMath>
                          </a14:m>
                          <a:r>
                            <a:rPr kumimoji="1" lang="ja-JP" altLang="en-US" sz="1000" b="1" dirty="0">
                              <a:solidFill>
                                <a:schemeClr val="tx2"/>
                              </a:solidFill>
                            </a:rPr>
                            <a:t>を計算する</a:t>
                          </a:r>
                          <a:endParaRPr kumimoji="1" lang="en-US" altLang="ja-JP" sz="1000" b="1" dirty="0">
                            <a:solidFill>
                              <a:schemeClr val="tx2"/>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1" lang="en-US" altLang="ja-JP" sz="1200" b="0" i="1" smtClean="0">
                                        <a:latin typeface="Cambria Math" panose="02040503050406030204" pitchFamily="18" charset="0"/>
                                      </a:rPr>
                                    </m:ctrlPr>
                                  </m:sSubPr>
                                  <m:e>
                                    <m:r>
                                      <a:rPr kumimoji="1" lang="en-US" altLang="ja-JP" sz="1200" b="0" i="1" smtClean="0">
                                        <a:latin typeface="Cambria Math" panose="02040503050406030204" pitchFamily="18" charset="0"/>
                                      </a:rPr>
                                      <m:t>𝐺</m:t>
                                    </m:r>
                                  </m:e>
                                  <m:sub>
                                    <m:r>
                                      <a:rPr kumimoji="1" lang="en-US" altLang="ja-JP" sz="1200" b="0" i="1" smtClean="0">
                                        <a:latin typeface="Cambria Math" panose="02040503050406030204" pitchFamily="18" charset="0"/>
                                      </a:rPr>
                                      <m:t>𝜇𝜈</m:t>
                                    </m:r>
                                  </m:sub>
                                </m:sSub>
                                <m:r>
                                  <a:rPr kumimoji="1" lang="en-US" altLang="ja-JP" sz="1200" b="1" i="1" smtClean="0">
                                    <a:latin typeface="Cambria Math" panose="02040503050406030204" pitchFamily="18" charset="0"/>
                                  </a:rPr>
                                  <m:t>=</m:t>
                                </m:r>
                                <m:nary>
                                  <m:naryPr>
                                    <m:chr m:val="∑"/>
                                    <m:supHide m:val="on"/>
                                    <m:ctrlPr>
                                      <a:rPr kumimoji="1" lang="en-US" altLang="ja-JP" sz="1200" b="1" i="1" smtClean="0">
                                        <a:latin typeface="Cambria Math" panose="02040503050406030204" pitchFamily="18" charset="0"/>
                                      </a:rPr>
                                    </m:ctrlPr>
                                  </m:naryPr>
                                  <m:sub>
                                    <m:r>
                                      <a:rPr kumimoji="1" lang="en-US" altLang="ja-JP" sz="1200" b="0" i="1" smtClean="0">
                                        <a:latin typeface="Cambria Math" panose="02040503050406030204" pitchFamily="18" charset="0"/>
                                      </a:rPr>
                                      <m:t>𝜆</m:t>
                                    </m:r>
                                    <m:r>
                                      <a:rPr kumimoji="1" lang="en-US" altLang="ja-JP" sz="1200" b="0" i="1" smtClean="0">
                                        <a:latin typeface="Cambria Math" panose="02040503050406030204" pitchFamily="18" charset="0"/>
                                      </a:rPr>
                                      <m:t>,</m:t>
                                    </m:r>
                                    <m:r>
                                      <a:rPr kumimoji="1" lang="en-US" altLang="ja-JP" sz="1200" b="0" i="1" smtClean="0">
                                        <a:latin typeface="Cambria Math" panose="02040503050406030204" pitchFamily="18" charset="0"/>
                                      </a:rPr>
                                      <m:t>𝜎</m:t>
                                    </m:r>
                                  </m:sub>
                                  <m:sup/>
                                  <m:e>
                                    <m:sSub>
                                      <m:sSubPr>
                                        <m:ctrlPr>
                                          <a:rPr kumimoji="1" lang="en-US" altLang="ja-JP" sz="1200" b="0" i="1" smtClean="0">
                                            <a:latin typeface="Cambria Math" panose="02040503050406030204" pitchFamily="18" charset="0"/>
                                          </a:rPr>
                                        </m:ctrlPr>
                                      </m:sSubPr>
                                      <m:e>
                                        <m:r>
                                          <a:rPr kumimoji="1" lang="en-US" altLang="ja-JP" sz="1200" b="0" i="1" smtClean="0">
                                            <a:latin typeface="Cambria Math" panose="02040503050406030204" pitchFamily="18" charset="0"/>
                                          </a:rPr>
                                          <m:t>𝑃</m:t>
                                        </m:r>
                                      </m:e>
                                      <m:sub>
                                        <m:r>
                                          <a:rPr kumimoji="1" lang="en-US" altLang="ja-JP" sz="1200" b="0" i="1" smtClean="0">
                                            <a:latin typeface="Cambria Math" panose="02040503050406030204" pitchFamily="18" charset="0"/>
                                          </a:rPr>
                                          <m:t>𝜆𝜎</m:t>
                                        </m:r>
                                      </m:sub>
                                    </m:sSub>
                                  </m:e>
                                </m:nary>
                                <m:d>
                                  <m:dPr>
                                    <m:begChr m:val="["/>
                                    <m:endChr m:val="]"/>
                                    <m:ctrlPr>
                                      <a:rPr kumimoji="1" lang="en-US" altLang="ja-JP" sz="1200" b="1" i="1" smtClean="0">
                                        <a:latin typeface="Cambria Math" panose="02040503050406030204" pitchFamily="18" charset="0"/>
                                      </a:rPr>
                                    </m:ctrlPr>
                                  </m:dPr>
                                  <m:e>
                                    <m:d>
                                      <m:dPr>
                                        <m:ctrlPr>
                                          <a:rPr kumimoji="1" lang="en-US" altLang="ja-JP" sz="1200" b="0" i="1" smtClean="0">
                                            <a:latin typeface="Cambria Math" panose="02040503050406030204" pitchFamily="18" charset="0"/>
                                          </a:rPr>
                                        </m:ctrlPr>
                                      </m:dPr>
                                      <m:e>
                                        <m:r>
                                          <a:rPr kumimoji="1" lang="en-US" altLang="ja-JP" sz="1200" b="0" i="1" smtClean="0">
                                            <a:latin typeface="Cambria Math" panose="02040503050406030204" pitchFamily="18" charset="0"/>
                                          </a:rPr>
                                          <m:t>𝜇𝜈</m:t>
                                        </m:r>
                                        <m:r>
                                          <a:rPr kumimoji="1" lang="en-US" altLang="ja-JP" sz="1200" b="0" i="1" smtClean="0">
                                            <a:latin typeface="Cambria Math" panose="02040503050406030204" pitchFamily="18" charset="0"/>
                                          </a:rPr>
                                          <m:t>|</m:t>
                                        </m:r>
                                        <m:r>
                                          <a:rPr kumimoji="1" lang="en-US" altLang="ja-JP" sz="1200" b="0" i="1" smtClean="0">
                                            <a:latin typeface="Cambria Math" panose="02040503050406030204" pitchFamily="18" charset="0"/>
                                          </a:rPr>
                                          <m:t>𝜎𝜆</m:t>
                                        </m:r>
                                      </m:e>
                                    </m:d>
                                    <m:r>
                                      <a:rPr kumimoji="1" lang="en-US" altLang="ja-JP" sz="1200" b="0" i="1" smtClean="0">
                                        <a:latin typeface="Cambria Math" panose="02040503050406030204" pitchFamily="18" charset="0"/>
                                      </a:rPr>
                                      <m:t>−</m:t>
                                    </m:r>
                                    <m:f>
                                      <m:fPr>
                                        <m:ctrlPr>
                                          <a:rPr kumimoji="1" lang="en-US" altLang="ja-JP" sz="1200" b="0" i="1" smtClean="0">
                                            <a:latin typeface="Cambria Math" panose="02040503050406030204" pitchFamily="18" charset="0"/>
                                          </a:rPr>
                                        </m:ctrlPr>
                                      </m:fPr>
                                      <m:num>
                                        <m:r>
                                          <a:rPr kumimoji="1" lang="en-US" altLang="ja-JP" sz="1200" b="0" i="1" smtClean="0">
                                            <a:latin typeface="Cambria Math" panose="02040503050406030204" pitchFamily="18" charset="0"/>
                                          </a:rPr>
                                          <m:t>1</m:t>
                                        </m:r>
                                      </m:num>
                                      <m:den>
                                        <m:r>
                                          <a:rPr kumimoji="1" lang="en-US" altLang="ja-JP" sz="1200" b="0" i="1" smtClean="0">
                                            <a:latin typeface="Cambria Math" panose="02040503050406030204" pitchFamily="18" charset="0"/>
                                          </a:rPr>
                                          <m:t>2</m:t>
                                        </m:r>
                                      </m:den>
                                    </m:f>
                                    <m:d>
                                      <m:dPr>
                                        <m:ctrlPr>
                                          <a:rPr kumimoji="1" lang="en-US" altLang="ja-JP" sz="1200" b="0" i="1" smtClean="0">
                                            <a:latin typeface="Cambria Math" panose="02040503050406030204" pitchFamily="18" charset="0"/>
                                          </a:rPr>
                                        </m:ctrlPr>
                                      </m:dPr>
                                      <m:e>
                                        <m:r>
                                          <a:rPr kumimoji="1" lang="en-US" altLang="ja-JP" sz="1200" b="0" i="1" smtClean="0">
                                            <a:latin typeface="Cambria Math" panose="02040503050406030204" pitchFamily="18" charset="0"/>
                                          </a:rPr>
                                          <m:t>𝜇𝜆</m:t>
                                        </m:r>
                                        <m:r>
                                          <a:rPr kumimoji="1" lang="en-US" altLang="ja-JP" sz="1200" b="0" i="1" smtClean="0">
                                            <a:latin typeface="Cambria Math" panose="02040503050406030204" pitchFamily="18" charset="0"/>
                                          </a:rPr>
                                          <m:t>|</m:t>
                                        </m:r>
                                        <m:r>
                                          <a:rPr kumimoji="1" lang="en-US" altLang="ja-JP" sz="1200" b="0" i="1" smtClean="0">
                                            <a:latin typeface="Cambria Math" panose="02040503050406030204" pitchFamily="18" charset="0"/>
                                          </a:rPr>
                                          <m:t>𝜎𝜈</m:t>
                                        </m:r>
                                      </m:e>
                                    </m:d>
                                  </m:e>
                                </m:d>
                              </m:oMath>
                            </m:oMathPara>
                          </a14:m>
                          <a:endParaRPr kumimoji="1" lang="ja-JP" altLang="en-US" sz="1200" b="1" dirty="0"/>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381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solidFill>
                      </a:tcPr>
                    </a:tc>
                    <a:tc>
                      <a:txBody>
                        <a:bodyPr/>
                        <a:lstStyle/>
                        <a:p>
                          <a:pPr algn="ctr"/>
                          <a:r>
                            <a:rPr kumimoji="1" lang="en-US" altLang="ja-JP" sz="1200" b="1" dirty="0">
                              <a:solidFill>
                                <a:schemeClr val="bg1"/>
                              </a:solidFill>
                            </a:rPr>
                            <a:t>11</a:t>
                          </a:r>
                          <a:endParaRPr kumimoji="1" lang="ja-JP" altLang="en-US" sz="1200" b="1" dirty="0">
                            <a:solidFill>
                              <a:schemeClr val="bg1"/>
                            </a:solidFill>
                          </a:endParaRP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solidFill>
                      </a:tcPr>
                    </a:tc>
                    <a:tc>
                      <a:txBody>
                        <a:bodyPr/>
                        <a:lstStyle/>
                        <a:p>
                          <a:pPr algn="ctr"/>
                          <a:r>
                            <a:rPr kumimoji="1" lang="ja-JP" altLang="en-US" sz="1200" b="1" dirty="0"/>
                            <a:t>収束判定</a:t>
                          </a:r>
                          <a:r>
                            <a:rPr kumimoji="1" lang="en-US" altLang="ja-JP" sz="1200" b="1" dirty="0"/>
                            <a:t>, </a:t>
                          </a:r>
                          <a:r>
                            <a:rPr kumimoji="1" lang="ja-JP" altLang="en-US" sz="1200" b="1" dirty="0"/>
                            <a:t>ダメなら</a:t>
                          </a:r>
                          <a:r>
                            <a:rPr kumimoji="1" lang="en-US" altLang="ja-JP" sz="1200" b="1" dirty="0"/>
                            <a:t>(5)</a:t>
                          </a:r>
                          <a:r>
                            <a:rPr kumimoji="1" lang="ja-JP" altLang="en-US" sz="1200" b="1" dirty="0"/>
                            <a:t>に戻る</a:t>
                          </a:r>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38100" cap="flat" cmpd="sng" algn="ctr">
                          <a:solidFill>
                            <a:schemeClr val="tx2"/>
                          </a:solidFill>
                          <a:prstDash val="solid"/>
                          <a:round/>
                          <a:headEnd type="none" w="med" len="med"/>
                          <a:tailEnd type="none" w="med" len="med"/>
                        </a:lnB>
                        <a:solidFill>
                          <a:schemeClr val="bg2"/>
                        </a:solidFill>
                      </a:tcPr>
                    </a:tc>
                    <a:extLst>
                      <a:ext uri="{0D108BD9-81ED-4DB2-BD59-A6C34878D82A}">
                        <a16:rowId xmlns:a16="http://schemas.microsoft.com/office/drawing/2014/main" val="3925144870"/>
                      </a:ext>
                    </a:extLst>
                  </a:tr>
                  <a:tr h="370840">
                    <a:tc>
                      <a:txBody>
                        <a:bodyPr/>
                        <a:lstStyle/>
                        <a:p>
                          <a:pPr algn="ctr"/>
                          <a:r>
                            <a:rPr kumimoji="1" lang="en-US" altLang="ja-JP" sz="1200" b="1" dirty="0">
                              <a:solidFill>
                                <a:schemeClr val="bg1"/>
                              </a:solidFill>
                            </a:rPr>
                            <a:t>6</a:t>
                          </a:r>
                          <a:endParaRPr kumimoji="1" lang="ja-JP" altLang="en-US" sz="1200" b="1" dirty="0">
                            <a:solidFill>
                              <a:schemeClr val="bg1"/>
                            </a:solidFill>
                          </a:endParaRP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1" dirty="0">
                              <a:solidFill>
                                <a:schemeClr val="tx2"/>
                              </a:solidFill>
                            </a:rPr>
                            <a:t>式</a:t>
                          </a:r>
                          <a:r>
                            <a:rPr kumimoji="1" lang="en-US" altLang="ja-JP" sz="1000" b="1" dirty="0">
                              <a:solidFill>
                                <a:schemeClr val="tx2"/>
                              </a:solidFill>
                            </a:rPr>
                            <a:t>(3.154)</a:t>
                          </a:r>
                          <a:r>
                            <a:rPr kumimoji="1" lang="ja-JP" altLang="en-US" sz="1000" b="1" dirty="0">
                              <a:solidFill>
                                <a:schemeClr val="tx2"/>
                              </a:solidFill>
                            </a:rPr>
                            <a:t>から</a:t>
                          </a:r>
                          <a14:m>
                            <m:oMath xmlns:m="http://schemas.openxmlformats.org/officeDocument/2006/math">
                              <m:r>
                                <a:rPr kumimoji="1" lang="en-US" altLang="ja-JP" sz="1000" b="1" i="1" smtClean="0">
                                  <a:solidFill>
                                    <a:schemeClr val="tx2"/>
                                  </a:solidFill>
                                  <a:latin typeface="Cambria Math" panose="02040503050406030204" pitchFamily="18" charset="0"/>
                                </a:rPr>
                                <m:t>𝑭</m:t>
                              </m:r>
                            </m:oMath>
                          </a14:m>
                          <a:r>
                            <a:rPr kumimoji="1" lang="ja-JP" altLang="en-US" sz="1000" b="1" dirty="0">
                              <a:solidFill>
                                <a:schemeClr val="tx2"/>
                              </a:solidFill>
                            </a:rPr>
                            <a:t>を計算する</a:t>
                          </a:r>
                          <a:endParaRPr kumimoji="1" lang="en-US" altLang="ja-JP" sz="1000" b="1" i="1" dirty="0">
                            <a:solidFill>
                              <a:schemeClr val="tx2"/>
                            </a:solidFill>
                            <a:latin typeface="Cambria Math" panose="02040503050406030204" pitchFamily="18" charset="0"/>
                          </a:endParaRPr>
                        </a:p>
                        <a:p>
                          <a:pPr marL="0" marR="0" lvl="0" indent="0" algn="l" defTabSz="914400" rtl="0" eaLnBrk="1" fontAlgn="auto" latinLnBrk="0" hangingPunct="1">
                            <a:lnSpc>
                              <a:spcPct val="2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1" lang="en-US" altLang="ja-JP" sz="1200" b="1" i="1" smtClean="0">
                                    <a:latin typeface="Cambria Math" panose="02040503050406030204" pitchFamily="18" charset="0"/>
                                  </a:rPr>
                                  <m:t>𝑭</m:t>
                                </m:r>
                                <m:r>
                                  <a:rPr kumimoji="1" lang="en-US" altLang="ja-JP" sz="1200" b="0" i="1" smtClean="0">
                                    <a:latin typeface="Cambria Math" panose="02040503050406030204" pitchFamily="18" charset="0"/>
                                  </a:rPr>
                                  <m:t>=</m:t>
                                </m:r>
                                <m:sSup>
                                  <m:sSupPr>
                                    <m:ctrlPr>
                                      <a:rPr kumimoji="1" lang="en-US" altLang="ja-JP" sz="1200" b="0" i="1" smtClean="0">
                                        <a:latin typeface="Cambria Math" panose="02040503050406030204" pitchFamily="18" charset="0"/>
                                      </a:rPr>
                                    </m:ctrlPr>
                                  </m:sSupPr>
                                  <m:e>
                                    <m:r>
                                      <a:rPr kumimoji="1" lang="en-US" altLang="ja-JP" sz="1200" b="1" i="1" smtClean="0">
                                        <a:latin typeface="Cambria Math" panose="02040503050406030204" pitchFamily="18" charset="0"/>
                                      </a:rPr>
                                      <m:t>𝑯</m:t>
                                    </m:r>
                                  </m:e>
                                  <m:sup>
                                    <m:r>
                                      <m:rPr>
                                        <m:sty m:val="p"/>
                                      </m:rPr>
                                      <a:rPr kumimoji="1" lang="en-US" altLang="ja-JP" sz="1200" b="0" i="0" smtClean="0">
                                        <a:latin typeface="Cambria Math" panose="02040503050406030204" pitchFamily="18" charset="0"/>
                                      </a:rPr>
                                      <m:t>core</m:t>
                                    </m:r>
                                  </m:sup>
                                </m:sSup>
                                <m:r>
                                  <a:rPr kumimoji="1" lang="en-US" altLang="ja-JP" sz="1200" b="0" i="1" smtClean="0">
                                    <a:latin typeface="Cambria Math" panose="02040503050406030204" pitchFamily="18" charset="0"/>
                                  </a:rPr>
                                  <m:t>+</m:t>
                                </m:r>
                                <m:r>
                                  <a:rPr kumimoji="1" lang="en-US" altLang="ja-JP" sz="1200" b="1" i="1" smtClean="0">
                                    <a:latin typeface="Cambria Math" panose="02040503050406030204" pitchFamily="18" charset="0"/>
                                  </a:rPr>
                                  <m:t>𝑮</m:t>
                                </m:r>
                              </m:oMath>
                            </m:oMathPara>
                          </a14:m>
                          <a:endParaRPr kumimoji="1" lang="ja-JP" altLang="en-US" sz="1200" b="1" dirty="0"/>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solidFill>
                      </a:tcPr>
                    </a:tc>
                    <a:tc>
                      <a:txBody>
                        <a:bodyPr/>
                        <a:lstStyle/>
                        <a:p>
                          <a:pPr algn="ctr"/>
                          <a:r>
                            <a:rPr kumimoji="1" lang="en-US" altLang="ja-JP" sz="1200" b="1" dirty="0">
                              <a:solidFill>
                                <a:schemeClr val="bg1"/>
                              </a:solidFill>
                            </a:rPr>
                            <a:t>12</a:t>
                          </a:r>
                          <a:endParaRPr kumimoji="1" lang="ja-JP" altLang="en-US" sz="1200" b="1" dirty="0">
                            <a:solidFill>
                              <a:schemeClr val="bg1"/>
                            </a:solidFill>
                          </a:endParaRP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solidFill>
                      </a:tcPr>
                    </a:tc>
                    <a:tc>
                      <a:txBody>
                        <a:bodyPr/>
                        <a:lstStyle/>
                        <a:p>
                          <a:r>
                            <a:rPr kumimoji="1" lang="ja-JP" altLang="en-US" sz="1000" b="1" dirty="0">
                              <a:solidFill>
                                <a:schemeClr val="tx2"/>
                              </a:solidFill>
                            </a:rPr>
                            <a:t>出力</a:t>
                          </a:r>
                          <a:endParaRPr kumimoji="1" lang="en-US" altLang="ja-JP" sz="1000" b="1" dirty="0">
                            <a:solidFill>
                              <a:schemeClr val="tx2"/>
                            </a:solidFill>
                          </a:endParaRPr>
                        </a:p>
                        <a:p>
                          <a:pPr>
                            <a:lnSpc>
                              <a:spcPct val="200000"/>
                            </a:lnSpc>
                          </a:pPr>
                          <a14:m>
                            <m:oMathPara xmlns:m="http://schemas.openxmlformats.org/officeDocument/2006/math">
                              <m:oMathParaPr>
                                <m:jc m:val="centerGroup"/>
                              </m:oMathParaPr>
                              <m:oMath xmlns:m="http://schemas.openxmlformats.org/officeDocument/2006/math">
                                <m:r>
                                  <a:rPr kumimoji="1" lang="en-US" altLang="ja-JP" sz="1200" b="1" i="1" smtClean="0">
                                    <a:latin typeface="Cambria Math" panose="02040503050406030204" pitchFamily="18" charset="0"/>
                                  </a:rPr>
                                  <m:t>𝑮</m:t>
                                </m:r>
                                <m:r>
                                  <a:rPr kumimoji="1" lang="en-US" altLang="ja-JP" sz="1200" b="0" i="1" smtClean="0">
                                    <a:latin typeface="Cambria Math" panose="02040503050406030204" pitchFamily="18" charset="0"/>
                                  </a:rPr>
                                  <m:t>,</m:t>
                                </m:r>
                                <m:r>
                                  <a:rPr kumimoji="1" lang="en-US" altLang="ja-JP" sz="1200" b="1" i="1" smtClean="0">
                                    <a:latin typeface="Cambria Math" panose="02040503050406030204" pitchFamily="18" charset="0"/>
                                  </a:rPr>
                                  <m:t>𝑭</m:t>
                                </m:r>
                                <m:r>
                                  <a:rPr kumimoji="1" lang="en-US" altLang="ja-JP" sz="1200" b="1" i="1" smtClean="0">
                                    <a:latin typeface="Cambria Math" panose="02040503050406030204" pitchFamily="18" charset="0"/>
                                  </a:rPr>
                                  <m:t>,</m:t>
                                </m:r>
                                <m:r>
                                  <a:rPr kumimoji="1" lang="en-US" altLang="ja-JP" sz="1200" b="1" i="1" smtClean="0">
                                    <a:latin typeface="Cambria Math" panose="02040503050406030204" pitchFamily="18" charset="0"/>
                                  </a:rPr>
                                  <m:t>𝑪</m:t>
                                </m:r>
                                <m:r>
                                  <a:rPr kumimoji="1" lang="en-US" altLang="ja-JP" sz="1200" b="1" i="1" smtClean="0">
                                    <a:latin typeface="Cambria Math" panose="02040503050406030204" pitchFamily="18" charset="0"/>
                                  </a:rPr>
                                  <m:t>,</m:t>
                                </m:r>
                                <m:r>
                                  <a:rPr kumimoji="1" lang="en-US" altLang="ja-JP" sz="1200" b="1" i="1" smtClean="0">
                                    <a:latin typeface="Cambria Math" panose="02040503050406030204" pitchFamily="18" charset="0"/>
                                  </a:rPr>
                                  <m:t>𝑷</m:t>
                                </m:r>
                                <m:r>
                                  <a:rPr kumimoji="1" lang="en-US" altLang="ja-JP" sz="1200" b="1" i="1" smtClean="0">
                                    <a:latin typeface="Cambria Math" panose="02040503050406030204" pitchFamily="18" charset="0"/>
                                  </a:rPr>
                                  <m:t>↦</m:t>
                                </m:r>
                                <m:sSub>
                                  <m:sSubPr>
                                    <m:ctrlPr>
                                      <a:rPr kumimoji="1" lang="en-US" altLang="ja-JP" sz="1200" b="1" i="1" smtClean="0">
                                        <a:latin typeface="Cambria Math" panose="02040503050406030204" pitchFamily="18" charset="0"/>
                                      </a:rPr>
                                    </m:ctrlPr>
                                  </m:sSubPr>
                                  <m:e>
                                    <m:r>
                                      <a:rPr kumimoji="1" lang="en-US" altLang="ja-JP" sz="1200" b="1" i="1" smtClean="0">
                                        <a:latin typeface="Cambria Math" panose="02040503050406030204" pitchFamily="18" charset="0"/>
                                      </a:rPr>
                                      <m:t>𝑬</m:t>
                                    </m:r>
                                  </m:e>
                                  <m:sub>
                                    <m:r>
                                      <a:rPr kumimoji="1" lang="en-US" altLang="ja-JP" sz="1200" b="1" i="1" smtClean="0">
                                        <a:latin typeface="Cambria Math" panose="02040503050406030204" pitchFamily="18" charset="0"/>
                                      </a:rPr>
                                      <m:t>𝟎</m:t>
                                    </m:r>
                                  </m:sub>
                                </m:sSub>
                                <m:r>
                                  <a:rPr kumimoji="1" lang="en-US" altLang="ja-JP" sz="1200" b="1" i="1" smtClean="0">
                                    <a:latin typeface="Cambria Math" panose="02040503050406030204" pitchFamily="18" charset="0"/>
                                  </a:rPr>
                                  <m:t>, </m:t>
                                </m:r>
                                <m:r>
                                  <m:rPr>
                                    <m:sty m:val="p"/>
                                  </m:rPr>
                                  <a:rPr kumimoji="1" lang="en-US" altLang="ja-JP" sz="1200" b="0" i="0" smtClean="0">
                                    <a:latin typeface="Cambria Math" panose="02040503050406030204" pitchFamily="18" charset="0"/>
                                  </a:rPr>
                                  <m:t>etc</m:t>
                                </m:r>
                                <m:r>
                                  <a:rPr kumimoji="1" lang="en-US" altLang="ja-JP" sz="1200" b="0" i="0" smtClean="0">
                                    <a:latin typeface="Cambria Math" panose="02040503050406030204" pitchFamily="18" charset="0"/>
                                  </a:rPr>
                                  <m:t>.</m:t>
                                </m:r>
                              </m:oMath>
                            </m:oMathPara>
                          </a14:m>
                          <a:endParaRPr kumimoji="1" lang="ja-JP" altLang="en-US" sz="1200" b="0" i="0" dirty="0"/>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381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solidFill>
                      </a:tcPr>
                    </a:tc>
                    <a:extLst>
                      <a:ext uri="{0D108BD9-81ED-4DB2-BD59-A6C34878D82A}">
                        <a16:rowId xmlns:a16="http://schemas.microsoft.com/office/drawing/2014/main" val="1573137919"/>
                      </a:ext>
                    </a:extLst>
                  </a:tr>
                </a:tbl>
              </a:graphicData>
            </a:graphic>
          </p:graphicFrame>
        </mc:Choice>
        <mc:Fallback xmlns="">
          <p:graphicFrame>
            <p:nvGraphicFramePr>
              <p:cNvPr id="35" name="表 8">
                <a:extLst>
                  <a:ext uri="{FF2B5EF4-FFF2-40B4-BE49-F238E27FC236}">
                    <a16:creationId xmlns:a16="http://schemas.microsoft.com/office/drawing/2014/main" id="{F62ECFD1-B8BE-4B7F-8B26-E5756273FB7C}"/>
                  </a:ext>
                </a:extLst>
              </p:cNvPr>
              <p:cNvGraphicFramePr>
                <a:graphicFrameLocks noGrp="1"/>
              </p:cNvGraphicFramePr>
              <p:nvPr>
                <p:ph idx="14"/>
                <p:extLst>
                  <p:ext uri="{D42A27DB-BD31-4B8C-83A1-F6EECF244321}">
                    <p14:modId xmlns:p14="http://schemas.microsoft.com/office/powerpoint/2010/main" val="1129875548"/>
                  </p:ext>
                </p:extLst>
              </p:nvPr>
            </p:nvGraphicFramePr>
            <p:xfrm>
              <a:off x="2386975" y="719571"/>
              <a:ext cx="6438797" cy="3795269"/>
            </p:xfrm>
            <a:graphic>
              <a:graphicData uri="http://schemas.openxmlformats.org/drawingml/2006/table">
                <a:tbl>
                  <a:tblPr>
                    <a:tableStyleId>{5C22544A-7EE6-4342-B048-85BDC9FD1C3A}</a:tableStyleId>
                  </a:tblPr>
                  <a:tblGrid>
                    <a:gridCol w="498797">
                      <a:extLst>
                        <a:ext uri="{9D8B030D-6E8A-4147-A177-3AD203B41FA5}">
                          <a16:colId xmlns:a16="http://schemas.microsoft.com/office/drawing/2014/main" val="4172311616"/>
                        </a:ext>
                      </a:extLst>
                    </a:gridCol>
                    <a:gridCol w="2592000">
                      <a:extLst>
                        <a:ext uri="{9D8B030D-6E8A-4147-A177-3AD203B41FA5}">
                          <a16:colId xmlns:a16="http://schemas.microsoft.com/office/drawing/2014/main" val="26242647"/>
                        </a:ext>
                      </a:extLst>
                    </a:gridCol>
                    <a:gridCol w="540000">
                      <a:extLst>
                        <a:ext uri="{9D8B030D-6E8A-4147-A177-3AD203B41FA5}">
                          <a16:colId xmlns:a16="http://schemas.microsoft.com/office/drawing/2014/main" val="1008474505"/>
                        </a:ext>
                      </a:extLst>
                    </a:gridCol>
                    <a:gridCol w="2808000">
                      <a:extLst>
                        <a:ext uri="{9D8B030D-6E8A-4147-A177-3AD203B41FA5}">
                          <a16:colId xmlns:a16="http://schemas.microsoft.com/office/drawing/2014/main" val="476971993"/>
                        </a:ext>
                      </a:extLst>
                    </a:gridCol>
                  </a:tblGrid>
                  <a:tr h="559308">
                    <a:tc>
                      <a:txBody>
                        <a:bodyPr/>
                        <a:lstStyle/>
                        <a:p>
                          <a:pPr algn="ctr"/>
                          <a:r>
                            <a:rPr kumimoji="1" lang="en-US" altLang="ja-JP" sz="1200" b="1" dirty="0">
                              <a:solidFill>
                                <a:schemeClr val="bg1"/>
                              </a:solidFill>
                            </a:rPr>
                            <a:t>1</a:t>
                          </a:r>
                          <a:endParaRPr kumimoji="1" lang="ja-JP" altLang="en-US" sz="1200" b="1" dirty="0">
                            <a:solidFill>
                              <a:schemeClr val="bg1"/>
                            </a:solidFill>
                          </a:endParaRP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solidFill>
                      </a:tcPr>
                    </a:tc>
                    <a:tc>
                      <a:txBody>
                        <a:bodyPr/>
                        <a:lstStyle/>
                        <a:p>
                          <a:endParaRPr lang="ja-JP"/>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blipFill>
                          <a:blip r:embed="rId5"/>
                          <a:stretch>
                            <a:fillRect l="-19529" t="-2174" r="-130353" b="-623913"/>
                          </a:stretch>
                        </a:blipFill>
                      </a:tcPr>
                    </a:tc>
                    <a:tc>
                      <a:txBody>
                        <a:bodyPr/>
                        <a:lstStyle/>
                        <a:p>
                          <a:pPr algn="ctr"/>
                          <a:r>
                            <a:rPr kumimoji="1" lang="en-US" altLang="ja-JP" sz="1200" b="1" dirty="0">
                              <a:solidFill>
                                <a:schemeClr val="bg1"/>
                              </a:solidFill>
                            </a:rPr>
                            <a:t>7</a:t>
                          </a:r>
                          <a:endParaRPr kumimoji="1" lang="ja-JP" altLang="en-US" sz="1200" b="1" dirty="0">
                            <a:solidFill>
                              <a:schemeClr val="bg1"/>
                            </a:solidFill>
                          </a:endParaRP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solidFill>
                      </a:tcPr>
                    </a:tc>
                    <a:tc>
                      <a:txBody>
                        <a:bodyPr/>
                        <a:lstStyle/>
                        <a:p>
                          <a:endParaRPr lang="ja-JP"/>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blipFill>
                          <a:blip r:embed="rId5"/>
                          <a:stretch>
                            <a:fillRect l="-129501" t="-2174" r="-868" b="-623913"/>
                          </a:stretch>
                        </a:blipFill>
                      </a:tcPr>
                    </a:tc>
                    <a:extLst>
                      <a:ext uri="{0D108BD9-81ED-4DB2-BD59-A6C34878D82A}">
                        <a16:rowId xmlns:a16="http://schemas.microsoft.com/office/drawing/2014/main" val="1019013755"/>
                      </a:ext>
                    </a:extLst>
                  </a:tr>
                  <a:tr h="540449">
                    <a:tc>
                      <a:txBody>
                        <a:bodyPr/>
                        <a:lstStyle/>
                        <a:p>
                          <a:pPr algn="ctr"/>
                          <a:r>
                            <a:rPr kumimoji="1" lang="en-US" altLang="ja-JP" sz="1200" b="1" dirty="0">
                              <a:solidFill>
                                <a:schemeClr val="bg1"/>
                              </a:solidFill>
                            </a:rPr>
                            <a:t>2</a:t>
                          </a:r>
                          <a:endParaRPr kumimoji="1" lang="ja-JP" altLang="en-US" sz="1200" b="1" dirty="0">
                            <a:solidFill>
                              <a:schemeClr val="bg1"/>
                            </a:solidFill>
                          </a:endParaRP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solidFill>
                      </a:tcPr>
                    </a:tc>
                    <a:tc>
                      <a:txBody>
                        <a:bodyPr/>
                        <a:lstStyle/>
                        <a:p>
                          <a:endParaRPr lang="ja-JP"/>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blipFill>
                          <a:blip r:embed="rId5"/>
                          <a:stretch>
                            <a:fillRect l="-19529" t="-105618" r="-130353" b="-544944"/>
                          </a:stretch>
                        </a:blipFill>
                      </a:tcPr>
                    </a:tc>
                    <a:tc>
                      <a:txBody>
                        <a:bodyPr/>
                        <a:lstStyle/>
                        <a:p>
                          <a:pPr algn="ctr"/>
                          <a:r>
                            <a:rPr kumimoji="1" lang="en-US" altLang="ja-JP" sz="1200" b="1" dirty="0">
                              <a:solidFill>
                                <a:schemeClr val="bg1"/>
                              </a:solidFill>
                            </a:rPr>
                            <a:t>8</a:t>
                          </a:r>
                          <a:endParaRPr kumimoji="1" lang="ja-JP" altLang="en-US" sz="1200" b="1" dirty="0">
                            <a:solidFill>
                              <a:schemeClr val="bg1"/>
                            </a:solidFill>
                          </a:endParaRP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solidFill>
                      </a:tcPr>
                    </a:tc>
                    <a:tc>
                      <a:txBody>
                        <a:bodyPr/>
                        <a:lstStyle/>
                        <a:p>
                          <a:endParaRPr lang="ja-JP"/>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blipFill>
                          <a:blip r:embed="rId5"/>
                          <a:stretch>
                            <a:fillRect l="-129501" t="-105618" r="-868" b="-544944"/>
                          </a:stretch>
                        </a:blipFill>
                      </a:tcPr>
                    </a:tc>
                    <a:extLst>
                      <a:ext uri="{0D108BD9-81ED-4DB2-BD59-A6C34878D82A}">
                        <a16:rowId xmlns:a16="http://schemas.microsoft.com/office/drawing/2014/main" val="2107771623"/>
                      </a:ext>
                    </a:extLst>
                  </a:tr>
                  <a:tr h="604647">
                    <a:tc>
                      <a:txBody>
                        <a:bodyPr/>
                        <a:lstStyle/>
                        <a:p>
                          <a:pPr algn="ctr"/>
                          <a:r>
                            <a:rPr kumimoji="1" lang="en-US" altLang="ja-JP" sz="1200" b="1" dirty="0">
                              <a:solidFill>
                                <a:schemeClr val="bg1"/>
                              </a:solidFill>
                            </a:rPr>
                            <a:t>3</a:t>
                          </a:r>
                          <a:endParaRPr kumimoji="1" lang="ja-JP" altLang="en-US" sz="1200" b="1" dirty="0">
                            <a:solidFill>
                              <a:schemeClr val="bg1"/>
                            </a:solidFill>
                          </a:endParaRP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solidFill>
                      </a:tcPr>
                    </a:tc>
                    <a:tc>
                      <a:txBody>
                        <a:bodyPr/>
                        <a:lstStyle/>
                        <a:p>
                          <a:endParaRPr lang="ja-JP"/>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blipFill>
                          <a:blip r:embed="rId5"/>
                          <a:stretch>
                            <a:fillRect l="-19529" t="-184848" r="-130353" b="-389899"/>
                          </a:stretch>
                        </a:blipFill>
                      </a:tcPr>
                    </a:tc>
                    <a:tc>
                      <a:txBody>
                        <a:bodyPr/>
                        <a:lstStyle/>
                        <a:p>
                          <a:pPr algn="ctr"/>
                          <a:r>
                            <a:rPr kumimoji="1" lang="en-US" altLang="ja-JP" sz="1200" b="1" dirty="0">
                              <a:solidFill>
                                <a:schemeClr val="bg1"/>
                              </a:solidFill>
                            </a:rPr>
                            <a:t>9</a:t>
                          </a:r>
                          <a:endParaRPr kumimoji="1" lang="ja-JP" altLang="en-US" sz="1200" b="1" dirty="0">
                            <a:solidFill>
                              <a:schemeClr val="bg1"/>
                            </a:solidFill>
                          </a:endParaRP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solidFill>
                      </a:tcPr>
                    </a:tc>
                    <a:tc>
                      <a:txBody>
                        <a:bodyPr/>
                        <a:lstStyle/>
                        <a:p>
                          <a:endParaRPr lang="ja-JP"/>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blipFill>
                          <a:blip r:embed="rId5"/>
                          <a:stretch>
                            <a:fillRect l="-129501" t="-184848" r="-868" b="-389899"/>
                          </a:stretch>
                        </a:blipFill>
                      </a:tcPr>
                    </a:tc>
                    <a:extLst>
                      <a:ext uri="{0D108BD9-81ED-4DB2-BD59-A6C34878D82A}">
                        <a16:rowId xmlns:a16="http://schemas.microsoft.com/office/drawing/2014/main" val="4034081857"/>
                      </a:ext>
                    </a:extLst>
                  </a:tr>
                  <a:tr h="770001">
                    <a:tc>
                      <a:txBody>
                        <a:bodyPr/>
                        <a:lstStyle/>
                        <a:p>
                          <a:pPr algn="ctr"/>
                          <a:r>
                            <a:rPr kumimoji="1" lang="en-US" altLang="ja-JP" sz="1200" b="1" dirty="0">
                              <a:solidFill>
                                <a:schemeClr val="bg1"/>
                              </a:solidFill>
                            </a:rPr>
                            <a:t>4</a:t>
                          </a:r>
                          <a:endParaRPr kumimoji="1" lang="ja-JP" altLang="en-US" sz="1200" b="1" dirty="0">
                            <a:solidFill>
                              <a:schemeClr val="bg1"/>
                            </a:solidFill>
                          </a:endParaRP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38100" cap="flat" cmpd="sng" algn="ctr">
                          <a:solidFill>
                            <a:schemeClr val="tx2"/>
                          </a:solidFill>
                          <a:prstDash val="solid"/>
                          <a:round/>
                          <a:headEnd type="none" w="med" len="med"/>
                          <a:tailEnd type="none" w="med" len="med"/>
                        </a:lnB>
                        <a:solidFill>
                          <a:schemeClr val="tx2"/>
                        </a:solidFill>
                      </a:tcPr>
                    </a:tc>
                    <a:tc>
                      <a:txBody>
                        <a:bodyPr/>
                        <a:lstStyle/>
                        <a:p>
                          <a:endParaRPr lang="ja-JP"/>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38100" cap="flat" cmpd="sng" algn="ctr">
                          <a:solidFill>
                            <a:schemeClr val="tx2"/>
                          </a:solidFill>
                          <a:prstDash val="solid"/>
                          <a:round/>
                          <a:headEnd type="none" w="med" len="med"/>
                          <a:tailEnd type="none" w="med" len="med"/>
                        </a:lnB>
                        <a:blipFill>
                          <a:blip r:embed="rId5"/>
                          <a:stretch>
                            <a:fillRect l="-19529" t="-223810" r="-130353" b="-206349"/>
                          </a:stretch>
                        </a:blipFill>
                      </a:tcPr>
                    </a:tc>
                    <a:tc>
                      <a:txBody>
                        <a:bodyPr/>
                        <a:lstStyle/>
                        <a:p>
                          <a:pPr algn="ctr"/>
                          <a:r>
                            <a:rPr kumimoji="1" lang="en-US" altLang="ja-JP" sz="1200" b="1" dirty="0">
                              <a:solidFill>
                                <a:schemeClr val="bg1"/>
                              </a:solidFill>
                            </a:rPr>
                            <a:t>10</a:t>
                          </a:r>
                          <a:endParaRPr kumimoji="1" lang="ja-JP" altLang="en-US" sz="1200" b="1" dirty="0">
                            <a:solidFill>
                              <a:schemeClr val="bg1"/>
                            </a:solidFill>
                          </a:endParaRP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solidFill>
                      </a:tcPr>
                    </a:tc>
                    <a:tc>
                      <a:txBody>
                        <a:bodyPr/>
                        <a:lstStyle/>
                        <a:p>
                          <a:endParaRPr lang="ja-JP"/>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blipFill>
                          <a:blip r:embed="rId5"/>
                          <a:stretch>
                            <a:fillRect l="-129501" t="-223810" r="-868" b="-206349"/>
                          </a:stretch>
                        </a:blipFill>
                      </a:tcPr>
                    </a:tc>
                    <a:extLst>
                      <a:ext uri="{0D108BD9-81ED-4DB2-BD59-A6C34878D82A}">
                        <a16:rowId xmlns:a16="http://schemas.microsoft.com/office/drawing/2014/main" val="1673663044"/>
                      </a:ext>
                    </a:extLst>
                  </a:tr>
                  <a:tr h="711264">
                    <a:tc>
                      <a:txBody>
                        <a:bodyPr/>
                        <a:lstStyle/>
                        <a:p>
                          <a:pPr algn="ctr"/>
                          <a:r>
                            <a:rPr kumimoji="1" lang="en-US" altLang="ja-JP" sz="1200" b="1" dirty="0">
                              <a:solidFill>
                                <a:schemeClr val="bg1"/>
                              </a:solidFill>
                            </a:rPr>
                            <a:t>5</a:t>
                          </a:r>
                          <a:endParaRPr kumimoji="1" lang="ja-JP" altLang="en-US" sz="1200" b="1" dirty="0">
                            <a:solidFill>
                              <a:schemeClr val="bg1"/>
                            </a:solidFill>
                          </a:endParaRP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381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solidFill>
                      </a:tcPr>
                    </a:tc>
                    <a:tc>
                      <a:txBody>
                        <a:bodyPr/>
                        <a:lstStyle/>
                        <a:p>
                          <a:endParaRPr lang="ja-JP"/>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381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blipFill>
                          <a:blip r:embed="rId5"/>
                          <a:stretch>
                            <a:fillRect l="-19529" t="-348718" r="-130353" b="-122222"/>
                          </a:stretch>
                        </a:blipFill>
                      </a:tcPr>
                    </a:tc>
                    <a:tc>
                      <a:txBody>
                        <a:bodyPr/>
                        <a:lstStyle/>
                        <a:p>
                          <a:pPr algn="ctr"/>
                          <a:r>
                            <a:rPr kumimoji="1" lang="en-US" altLang="ja-JP" sz="1200" b="1" dirty="0">
                              <a:solidFill>
                                <a:schemeClr val="bg1"/>
                              </a:solidFill>
                            </a:rPr>
                            <a:t>11</a:t>
                          </a:r>
                          <a:endParaRPr kumimoji="1" lang="ja-JP" altLang="en-US" sz="1200" b="1" dirty="0">
                            <a:solidFill>
                              <a:schemeClr val="bg1"/>
                            </a:solidFill>
                          </a:endParaRP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solidFill>
                      </a:tcPr>
                    </a:tc>
                    <a:tc>
                      <a:txBody>
                        <a:bodyPr/>
                        <a:lstStyle/>
                        <a:p>
                          <a:pPr algn="ctr"/>
                          <a:r>
                            <a:rPr kumimoji="1" lang="ja-JP" altLang="en-US" sz="1200" b="1" dirty="0"/>
                            <a:t>収束判定</a:t>
                          </a:r>
                          <a:r>
                            <a:rPr kumimoji="1" lang="en-US" altLang="ja-JP" sz="1200" b="1" dirty="0"/>
                            <a:t>, </a:t>
                          </a:r>
                          <a:r>
                            <a:rPr kumimoji="1" lang="ja-JP" altLang="en-US" sz="1200" b="1" dirty="0"/>
                            <a:t>ダメなら</a:t>
                          </a:r>
                          <a:r>
                            <a:rPr kumimoji="1" lang="en-US" altLang="ja-JP" sz="1200" b="1" dirty="0"/>
                            <a:t>(5)</a:t>
                          </a:r>
                          <a:r>
                            <a:rPr kumimoji="1" lang="ja-JP" altLang="en-US" sz="1200" b="1" dirty="0"/>
                            <a:t>に戻る</a:t>
                          </a:r>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38100" cap="flat" cmpd="sng" algn="ctr">
                          <a:solidFill>
                            <a:schemeClr val="tx2"/>
                          </a:solidFill>
                          <a:prstDash val="solid"/>
                          <a:round/>
                          <a:headEnd type="none" w="med" len="med"/>
                          <a:tailEnd type="none" w="med" len="med"/>
                        </a:lnB>
                        <a:solidFill>
                          <a:schemeClr val="bg2"/>
                        </a:solidFill>
                      </a:tcPr>
                    </a:tc>
                    <a:extLst>
                      <a:ext uri="{0D108BD9-81ED-4DB2-BD59-A6C34878D82A}">
                        <a16:rowId xmlns:a16="http://schemas.microsoft.com/office/drawing/2014/main" val="3925144870"/>
                      </a:ext>
                    </a:extLst>
                  </a:tr>
                  <a:tr h="609600">
                    <a:tc>
                      <a:txBody>
                        <a:bodyPr/>
                        <a:lstStyle/>
                        <a:p>
                          <a:pPr algn="ctr"/>
                          <a:r>
                            <a:rPr kumimoji="1" lang="en-US" altLang="ja-JP" sz="1200" b="1" dirty="0">
                              <a:solidFill>
                                <a:schemeClr val="bg1"/>
                              </a:solidFill>
                            </a:rPr>
                            <a:t>6</a:t>
                          </a:r>
                          <a:endParaRPr kumimoji="1" lang="ja-JP" altLang="en-US" sz="1200" b="1" dirty="0">
                            <a:solidFill>
                              <a:schemeClr val="bg1"/>
                            </a:solidFill>
                          </a:endParaRP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solidFill>
                      </a:tcPr>
                    </a:tc>
                    <a:tc>
                      <a:txBody>
                        <a:bodyPr/>
                        <a:lstStyle/>
                        <a:p>
                          <a:endParaRPr lang="ja-JP"/>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blipFill>
                          <a:blip r:embed="rId5"/>
                          <a:stretch>
                            <a:fillRect l="-19529" t="-525000" r="-130353" b="-43000"/>
                          </a:stretch>
                        </a:blipFill>
                      </a:tcPr>
                    </a:tc>
                    <a:tc>
                      <a:txBody>
                        <a:bodyPr/>
                        <a:lstStyle/>
                        <a:p>
                          <a:pPr algn="ctr"/>
                          <a:r>
                            <a:rPr kumimoji="1" lang="en-US" altLang="ja-JP" sz="1200" b="1" dirty="0">
                              <a:solidFill>
                                <a:schemeClr val="bg1"/>
                              </a:solidFill>
                            </a:rPr>
                            <a:t>12</a:t>
                          </a:r>
                          <a:endParaRPr kumimoji="1" lang="ja-JP" altLang="en-US" sz="1200" b="1" dirty="0">
                            <a:solidFill>
                              <a:schemeClr val="bg1"/>
                            </a:solidFill>
                          </a:endParaRPr>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solidFill>
                      </a:tcPr>
                    </a:tc>
                    <a:tc>
                      <a:txBody>
                        <a:bodyPr/>
                        <a:lstStyle/>
                        <a:p>
                          <a:endParaRPr lang="ja-JP"/>
                        </a:p>
                      </a:txBody>
                      <a:tcP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381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blipFill>
                          <a:blip r:embed="rId5"/>
                          <a:stretch>
                            <a:fillRect l="-129501" t="-525000" r="-868" b="-43000"/>
                          </a:stretch>
                        </a:blipFill>
                      </a:tcPr>
                    </a:tc>
                    <a:extLst>
                      <a:ext uri="{0D108BD9-81ED-4DB2-BD59-A6C34878D82A}">
                        <a16:rowId xmlns:a16="http://schemas.microsoft.com/office/drawing/2014/main" val="1573137919"/>
                      </a:ext>
                    </a:extLst>
                  </a:tr>
                </a:tbl>
              </a:graphicData>
            </a:graphic>
          </p:graphicFrame>
        </mc:Fallback>
      </mc:AlternateContent>
      <p:sp>
        <p:nvSpPr>
          <p:cNvPr id="2" name="タイトル 1">
            <a:extLst>
              <a:ext uri="{FF2B5EF4-FFF2-40B4-BE49-F238E27FC236}">
                <a16:creationId xmlns:a16="http://schemas.microsoft.com/office/drawing/2014/main" id="{2078157A-4B2D-91F4-1859-AEE7F5E77F74}"/>
              </a:ext>
            </a:extLst>
          </p:cNvPr>
          <p:cNvSpPr>
            <a:spLocks noGrp="1"/>
          </p:cNvSpPr>
          <p:nvPr>
            <p:ph type="title"/>
          </p:nvPr>
        </p:nvSpPr>
        <p:spPr/>
        <p:txBody>
          <a:bodyPr/>
          <a:lstStyle/>
          <a:p>
            <a:r>
              <a:rPr kumimoji="1" lang="en-US" altLang="ja-JP" dirty="0" err="1"/>
              <a:t>SCF</a:t>
            </a:r>
            <a:r>
              <a:rPr kumimoji="1" lang="ja-JP" altLang="en-US" dirty="0"/>
              <a:t>の手続き</a:t>
            </a:r>
          </a:p>
        </p:txBody>
      </p:sp>
      <p:sp>
        <p:nvSpPr>
          <p:cNvPr id="6" name="スライド番号プレースホルダー 5">
            <a:extLst>
              <a:ext uri="{FF2B5EF4-FFF2-40B4-BE49-F238E27FC236}">
                <a16:creationId xmlns:a16="http://schemas.microsoft.com/office/drawing/2014/main" id="{A99891FB-7603-5510-6385-77DA1FD90073}"/>
              </a:ext>
            </a:extLst>
          </p:cNvPr>
          <p:cNvSpPr>
            <a:spLocks noGrp="1"/>
          </p:cNvSpPr>
          <p:nvPr>
            <p:ph type="sldNum" sz="quarter" idx="15"/>
          </p:nvPr>
        </p:nvSpPr>
        <p:spPr/>
        <p:txBody>
          <a:bodyPr/>
          <a:lstStyle/>
          <a:p>
            <a:fld id="{44CC7441-4F6D-4D99-AEAC-28C0433C7008}" type="slidenum">
              <a:rPr kumimoji="1" lang="ja-JP" altLang="en-US" smtClean="0"/>
              <a:pPr/>
              <a:t>128</a:t>
            </a:fld>
            <a:endParaRPr kumimoji="1" lang="ja-JP" altLang="en-US" dirty="0"/>
          </a:p>
        </p:txBody>
      </p:sp>
    </p:spTree>
    <p:extLst>
      <p:ext uri="{BB962C8B-B14F-4D97-AF65-F5344CB8AC3E}">
        <p14:creationId xmlns:p14="http://schemas.microsoft.com/office/powerpoint/2010/main" val="17525954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タイトル 7">
            <a:extLst>
              <a:ext uri="{FF2B5EF4-FFF2-40B4-BE49-F238E27FC236}">
                <a16:creationId xmlns:a16="http://schemas.microsoft.com/office/drawing/2014/main" id="{70DA12E1-DC50-4E0E-99BB-98D191A8DA55}"/>
              </a:ext>
            </a:extLst>
          </p:cNvPr>
          <p:cNvSpPr>
            <a:spLocks noGrp="1"/>
          </p:cNvSpPr>
          <p:nvPr>
            <p:ph type="ctrTitle"/>
          </p:nvPr>
        </p:nvSpPr>
        <p:spPr/>
        <p:txBody>
          <a:bodyPr/>
          <a:lstStyle/>
          <a:p>
            <a:r>
              <a:rPr lang="en-US" altLang="ja-JP" dirty="0"/>
              <a:t>2. </a:t>
            </a:r>
            <a:r>
              <a:rPr lang="ja-JP" altLang="en-US" dirty="0"/>
              <a:t>基本操作</a:t>
            </a:r>
          </a:p>
        </p:txBody>
      </p:sp>
      <p:sp>
        <p:nvSpPr>
          <p:cNvPr id="9" name="字幕 8">
            <a:extLst>
              <a:ext uri="{FF2B5EF4-FFF2-40B4-BE49-F238E27FC236}">
                <a16:creationId xmlns:a16="http://schemas.microsoft.com/office/drawing/2014/main" id="{F2F989C5-4851-4121-8833-B42B25761422}"/>
              </a:ext>
            </a:extLst>
          </p:cNvPr>
          <p:cNvSpPr>
            <a:spLocks noGrp="1"/>
          </p:cNvSpPr>
          <p:nvPr>
            <p:ph type="subTitle" idx="1"/>
          </p:nvPr>
        </p:nvSpPr>
        <p:spPr/>
        <p:txBody>
          <a:bodyPr/>
          <a:lstStyle/>
          <a:p>
            <a:r>
              <a:rPr lang="ja-JP" altLang="en-US" dirty="0"/>
              <a:t>実際に計算を行いながら理論の理解を深めていくため</a:t>
            </a:r>
            <a:r>
              <a:rPr lang="en-US" altLang="ja-JP" dirty="0"/>
              <a:t>, </a:t>
            </a:r>
            <a:r>
              <a:rPr lang="ja-JP" altLang="en-US" dirty="0"/>
              <a:t>まずは</a:t>
            </a:r>
            <a:r>
              <a:rPr lang="en-US" altLang="ja-JP" dirty="0"/>
              <a:t>Gaussian16</a:t>
            </a:r>
            <a:r>
              <a:rPr lang="ja-JP" altLang="en-US" dirty="0"/>
              <a:t>と</a:t>
            </a:r>
            <a:r>
              <a:rPr lang="en-US" altLang="ja-JP" dirty="0"/>
              <a:t>GaussView6</a:t>
            </a:r>
            <a:r>
              <a:rPr lang="ja-JP" altLang="en-US" dirty="0"/>
              <a:t>の最低限度の使い方を身に付けよう！</a:t>
            </a:r>
          </a:p>
        </p:txBody>
      </p:sp>
    </p:spTree>
    <p:extLst>
      <p:ext uri="{BB962C8B-B14F-4D97-AF65-F5344CB8AC3E}">
        <p14:creationId xmlns:p14="http://schemas.microsoft.com/office/powerpoint/2010/main" val="745049378"/>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0AB1386B-280C-412D-AC99-797840CC34AA}"/>
              </a:ext>
            </a:extLst>
          </p:cNvPr>
          <p:cNvSpPr>
            <a:spLocks noGrp="1"/>
          </p:cNvSpPr>
          <p:nvPr>
            <p:ph idx="1"/>
          </p:nvPr>
        </p:nvSpPr>
        <p:spPr>
          <a:xfrm>
            <a:off x="468000" y="843750"/>
            <a:ext cx="3348000" cy="3456000"/>
          </a:xfrm>
        </p:spPr>
        <p:txBody>
          <a:bodyPr/>
          <a:lstStyle/>
          <a:p>
            <a:r>
              <a:rPr lang="ja-JP" altLang="en-US" dirty="0"/>
              <a:t>上巻の付録</a:t>
            </a:r>
            <a:r>
              <a:rPr lang="en-US" altLang="ja-JP" dirty="0"/>
              <a:t>B</a:t>
            </a:r>
            <a:r>
              <a:rPr lang="ja-JP" altLang="en-US" dirty="0"/>
              <a:t>のプログラムは</a:t>
            </a:r>
            <a:endParaRPr kumimoji="1" lang="pt-BR" altLang="ja-JP" dirty="0"/>
          </a:p>
          <a:p>
            <a:r>
              <a:rPr lang="pt-BR" altLang="ja-JP" dirty="0">
                <a:hlinkClick r:id="rId2"/>
              </a:rPr>
              <a:t>Quantum Chemistry Program Exchange</a:t>
            </a:r>
            <a:endParaRPr kumimoji="1" lang="pt-BR" altLang="ja-JP" dirty="0"/>
          </a:p>
          <a:p>
            <a:r>
              <a:rPr kumimoji="1" lang="ja-JP" altLang="en-US" dirty="0"/>
              <a:t>で配布されている</a:t>
            </a:r>
            <a:r>
              <a:rPr kumimoji="1" lang="en-US" altLang="ja-JP" dirty="0"/>
              <a:t>.</a:t>
            </a:r>
          </a:p>
          <a:p>
            <a:endParaRPr lang="en-US" altLang="ja-JP" dirty="0"/>
          </a:p>
          <a:p>
            <a:endParaRPr kumimoji="1" lang="en-US" altLang="ja-JP" dirty="0"/>
          </a:p>
          <a:p>
            <a:endParaRPr lang="en-US" altLang="ja-JP" dirty="0"/>
          </a:p>
          <a:p>
            <a:endParaRPr kumimoji="1" lang="en-US" altLang="ja-JP" dirty="0"/>
          </a:p>
          <a:p>
            <a:endParaRPr lang="en-US" altLang="ja-JP" dirty="0"/>
          </a:p>
          <a:p>
            <a:endParaRPr kumimoji="1" lang="en-US" altLang="ja-JP" dirty="0"/>
          </a:p>
          <a:p>
            <a:endParaRPr lang="en-US" altLang="ja-JP" dirty="0"/>
          </a:p>
          <a:p>
            <a:r>
              <a:rPr kumimoji="1" lang="ja-JP" altLang="en-US" dirty="0"/>
              <a:t>をダウンロードしよう</a:t>
            </a:r>
            <a:r>
              <a:rPr kumimoji="1" lang="en-US" altLang="ja-JP" dirty="0"/>
              <a:t>.</a:t>
            </a:r>
          </a:p>
        </p:txBody>
      </p:sp>
      <p:sp>
        <p:nvSpPr>
          <p:cNvPr id="8" name="テキスト プレースホルダー 7">
            <a:extLst>
              <a:ext uri="{FF2B5EF4-FFF2-40B4-BE49-F238E27FC236}">
                <a16:creationId xmlns:a16="http://schemas.microsoft.com/office/drawing/2014/main" id="{25EED781-2359-45E0-94D8-E66279DC77EE}"/>
              </a:ext>
            </a:extLst>
          </p:cNvPr>
          <p:cNvSpPr>
            <a:spLocks noGrp="1"/>
          </p:cNvSpPr>
          <p:nvPr>
            <p:ph type="body" sz="quarter" idx="13"/>
          </p:nvPr>
        </p:nvSpPr>
        <p:spPr/>
        <p:txBody>
          <a:bodyPr/>
          <a:lstStyle/>
          <a:p>
            <a:r>
              <a:rPr lang="en-US" altLang="ja-JP" dirty="0"/>
              <a:t>http://www.ccl.net/cca/software/SOURCES/FORTRAN/szabo/index.html</a:t>
            </a:r>
          </a:p>
          <a:p>
            <a:r>
              <a:rPr lang="en-US" altLang="ja-JP" dirty="0"/>
              <a:t>Python</a:t>
            </a:r>
            <a:r>
              <a:rPr lang="ja-JP" altLang="en-US" dirty="0"/>
              <a:t>による解説は </a:t>
            </a:r>
            <a:r>
              <a:rPr lang="en-US" altLang="ja-JP" dirty="0"/>
              <a:t>https://qiita.com/hatori_hoku/items/867fa793488ebe1d2beb</a:t>
            </a:r>
            <a:endParaRPr lang="ja-JP" altLang="en-US" dirty="0"/>
          </a:p>
        </p:txBody>
      </p:sp>
      <p:sp>
        <p:nvSpPr>
          <p:cNvPr id="5" name="コンテンツ プレースホルダー 4">
            <a:extLst>
              <a:ext uri="{FF2B5EF4-FFF2-40B4-BE49-F238E27FC236}">
                <a16:creationId xmlns:a16="http://schemas.microsoft.com/office/drawing/2014/main" id="{CCE15D9C-0A1A-4D74-A7EB-E9B95C05D6B7}"/>
              </a:ext>
            </a:extLst>
          </p:cNvPr>
          <p:cNvSpPr>
            <a:spLocks noGrp="1"/>
          </p:cNvSpPr>
          <p:nvPr>
            <p:ph idx="14"/>
          </p:nvPr>
        </p:nvSpPr>
        <p:spPr>
          <a:xfrm>
            <a:off x="3816000" y="843750"/>
            <a:ext cx="4860000" cy="3699781"/>
          </a:xfrm>
          <a:solidFill>
            <a:schemeClr val="tx1"/>
          </a:solidFill>
        </p:spPr>
        <p:txBody>
          <a:bodyPr/>
          <a:lstStyle/>
          <a:p>
            <a:pPr>
              <a:lnSpc>
                <a:spcPts val="1000"/>
              </a:lnSpc>
              <a:spcAft>
                <a:spcPts val="0"/>
              </a:spcAft>
            </a:pPr>
            <a:r>
              <a:rPr lang="en-US" altLang="ja-JP" sz="900" b="0" dirty="0">
                <a:solidFill>
                  <a:srgbClr val="6A9955"/>
                </a:solidFill>
                <a:effectLst/>
                <a:latin typeface="Consolas" panose="020B0609020204030204" pitchFamily="49" charset="0"/>
              </a:rPr>
              <a:t>C********************************************************************</a:t>
            </a:r>
            <a:endParaRPr lang="en-US" altLang="ja-JP" sz="900" b="0" dirty="0">
              <a:solidFill>
                <a:srgbClr val="D4D4D4"/>
              </a:solidFill>
              <a:effectLst/>
              <a:latin typeface="Consolas" panose="020B0609020204030204" pitchFamily="49" charset="0"/>
            </a:endParaRPr>
          </a:p>
          <a:p>
            <a:pPr>
              <a:lnSpc>
                <a:spcPts val="1000"/>
              </a:lnSpc>
              <a:spcAft>
                <a:spcPts val="0"/>
              </a:spcAft>
            </a:pPr>
            <a:r>
              <a:rPr lang="en-US" altLang="ja-JP" sz="900" b="0" dirty="0">
                <a:solidFill>
                  <a:srgbClr val="6A9955"/>
                </a:solidFill>
                <a:effectLst/>
                <a:latin typeface="Consolas" panose="020B0609020204030204" pitchFamily="49" charset="0"/>
              </a:rPr>
              <a:t>C</a:t>
            </a:r>
            <a:endParaRPr lang="en-US" altLang="ja-JP" sz="900" b="0" dirty="0">
              <a:solidFill>
                <a:srgbClr val="D4D4D4"/>
              </a:solidFill>
              <a:effectLst/>
              <a:latin typeface="Consolas" panose="020B0609020204030204" pitchFamily="49" charset="0"/>
            </a:endParaRPr>
          </a:p>
          <a:p>
            <a:pPr>
              <a:lnSpc>
                <a:spcPts val="1000"/>
              </a:lnSpc>
              <a:spcAft>
                <a:spcPts val="0"/>
              </a:spcAft>
            </a:pPr>
            <a:r>
              <a:rPr lang="en-US" altLang="ja-JP" sz="900" b="0" dirty="0">
                <a:solidFill>
                  <a:srgbClr val="6A9955"/>
                </a:solidFill>
                <a:effectLst/>
                <a:latin typeface="Consolas" panose="020B0609020204030204" pitchFamily="49" charset="0"/>
              </a:rPr>
              <a:t>C MINIMAL BASIS </a:t>
            </a:r>
            <a:r>
              <a:rPr lang="en-US" altLang="ja-JP" sz="900" b="0" dirty="0" err="1">
                <a:solidFill>
                  <a:srgbClr val="6A9955"/>
                </a:solidFill>
                <a:effectLst/>
                <a:latin typeface="Consolas" panose="020B0609020204030204" pitchFamily="49" charset="0"/>
              </a:rPr>
              <a:t>STO-3G</a:t>
            </a:r>
            <a:r>
              <a:rPr lang="en-US" altLang="ja-JP" sz="900" b="0" dirty="0">
                <a:solidFill>
                  <a:srgbClr val="6A9955"/>
                </a:solidFill>
                <a:effectLst/>
                <a:latin typeface="Consolas" panose="020B0609020204030204" pitchFamily="49" charset="0"/>
              </a:rPr>
              <a:t> CALCULATION ON HEH+</a:t>
            </a:r>
            <a:endParaRPr lang="en-US" altLang="ja-JP" sz="900" b="0" dirty="0">
              <a:solidFill>
                <a:srgbClr val="D4D4D4"/>
              </a:solidFill>
              <a:effectLst/>
              <a:latin typeface="Consolas" panose="020B0609020204030204" pitchFamily="49" charset="0"/>
            </a:endParaRPr>
          </a:p>
          <a:p>
            <a:pPr>
              <a:lnSpc>
                <a:spcPts val="1000"/>
              </a:lnSpc>
              <a:spcAft>
                <a:spcPts val="0"/>
              </a:spcAft>
            </a:pPr>
            <a:r>
              <a:rPr lang="en-US" altLang="ja-JP" sz="900" b="0" dirty="0">
                <a:solidFill>
                  <a:srgbClr val="6A9955"/>
                </a:solidFill>
                <a:effectLst/>
                <a:latin typeface="Consolas" panose="020B0609020204030204" pitchFamily="49" charset="0"/>
              </a:rPr>
              <a:t>C</a:t>
            </a:r>
            <a:endParaRPr lang="en-US" altLang="ja-JP" sz="900" b="0" dirty="0">
              <a:solidFill>
                <a:srgbClr val="D4D4D4"/>
              </a:solidFill>
              <a:effectLst/>
              <a:latin typeface="Consolas" panose="020B0609020204030204" pitchFamily="49" charset="0"/>
            </a:endParaRPr>
          </a:p>
          <a:p>
            <a:pPr>
              <a:lnSpc>
                <a:spcPts val="1000"/>
              </a:lnSpc>
              <a:spcAft>
                <a:spcPts val="0"/>
              </a:spcAft>
            </a:pPr>
            <a:r>
              <a:rPr lang="en-US" altLang="ja-JP" sz="900" b="0" dirty="0">
                <a:solidFill>
                  <a:srgbClr val="6A9955"/>
                </a:solidFill>
                <a:effectLst/>
                <a:latin typeface="Consolas" panose="020B0609020204030204" pitchFamily="49" charset="0"/>
              </a:rPr>
              <a:t>C THIS IS A LITTLE DUMMY MAIN PROGRAM WHICH CALLS </a:t>
            </a:r>
            <a:r>
              <a:rPr lang="en-US" altLang="ja-JP" sz="900" b="0" dirty="0" err="1">
                <a:solidFill>
                  <a:srgbClr val="6A9955"/>
                </a:solidFill>
                <a:effectLst/>
                <a:latin typeface="Consolas" panose="020B0609020204030204" pitchFamily="49" charset="0"/>
              </a:rPr>
              <a:t>HFCALC</a:t>
            </a:r>
            <a:endParaRPr lang="en-US" altLang="ja-JP" sz="900" b="0" dirty="0">
              <a:solidFill>
                <a:srgbClr val="D4D4D4"/>
              </a:solidFill>
              <a:effectLst/>
              <a:latin typeface="Consolas" panose="020B0609020204030204" pitchFamily="49" charset="0"/>
            </a:endParaRPr>
          </a:p>
          <a:p>
            <a:pPr>
              <a:lnSpc>
                <a:spcPts val="1000"/>
              </a:lnSpc>
              <a:spcAft>
                <a:spcPts val="0"/>
              </a:spcAft>
            </a:pPr>
            <a:r>
              <a:rPr lang="en-US" altLang="ja-JP" sz="900" b="0" dirty="0">
                <a:solidFill>
                  <a:srgbClr val="6A9955"/>
                </a:solidFill>
                <a:effectLst/>
                <a:latin typeface="Consolas" panose="020B0609020204030204" pitchFamily="49" charset="0"/>
              </a:rPr>
              <a:t>C</a:t>
            </a:r>
            <a:endParaRPr lang="en-US" altLang="ja-JP" sz="900" b="0" dirty="0">
              <a:solidFill>
                <a:srgbClr val="D4D4D4"/>
              </a:solidFill>
              <a:effectLst/>
              <a:latin typeface="Consolas" panose="020B0609020204030204" pitchFamily="49" charset="0"/>
            </a:endParaRPr>
          </a:p>
          <a:p>
            <a:pPr>
              <a:lnSpc>
                <a:spcPts val="1000"/>
              </a:lnSpc>
              <a:spcAft>
                <a:spcPts val="0"/>
              </a:spcAft>
            </a:pPr>
            <a:r>
              <a:rPr lang="en-US" altLang="ja-JP" sz="900" b="0" dirty="0">
                <a:solidFill>
                  <a:srgbClr val="6A9955"/>
                </a:solidFill>
                <a:effectLst/>
                <a:latin typeface="Consolas" panose="020B0609020204030204" pitchFamily="49" charset="0"/>
              </a:rPr>
              <a:t>C APPENDIX B: TWO-ELECTRON SELF-CONSISTENT-FIELD PROGRAM</a:t>
            </a:r>
            <a:endParaRPr lang="en-US" altLang="ja-JP" sz="900" b="0" dirty="0">
              <a:solidFill>
                <a:srgbClr val="D4D4D4"/>
              </a:solidFill>
              <a:effectLst/>
              <a:latin typeface="Consolas" panose="020B0609020204030204" pitchFamily="49" charset="0"/>
            </a:endParaRPr>
          </a:p>
          <a:p>
            <a:pPr>
              <a:lnSpc>
                <a:spcPts val="1000"/>
              </a:lnSpc>
              <a:spcAft>
                <a:spcPts val="0"/>
              </a:spcAft>
            </a:pPr>
            <a:r>
              <a:rPr lang="en-US" altLang="ja-JP" sz="900" b="0" dirty="0">
                <a:solidFill>
                  <a:srgbClr val="6A9955"/>
                </a:solidFill>
                <a:effectLst/>
                <a:latin typeface="Consolas" panose="020B0609020204030204" pitchFamily="49" charset="0"/>
              </a:rPr>
              <a:t>C OF MODERN QUANTUM CHEMISTRY by</a:t>
            </a:r>
            <a:endParaRPr lang="en-US" altLang="ja-JP" sz="900" b="0" dirty="0">
              <a:solidFill>
                <a:srgbClr val="D4D4D4"/>
              </a:solidFill>
              <a:effectLst/>
              <a:latin typeface="Consolas" panose="020B0609020204030204" pitchFamily="49" charset="0"/>
            </a:endParaRPr>
          </a:p>
          <a:p>
            <a:pPr>
              <a:lnSpc>
                <a:spcPts val="1000"/>
              </a:lnSpc>
              <a:spcAft>
                <a:spcPts val="0"/>
              </a:spcAft>
            </a:pPr>
            <a:r>
              <a:rPr lang="en-US" altLang="ja-JP" sz="900" b="0" dirty="0">
                <a:solidFill>
                  <a:srgbClr val="6A9955"/>
                </a:solidFill>
                <a:effectLst/>
                <a:latin typeface="Consolas" panose="020B0609020204030204" pitchFamily="49" charset="0"/>
              </a:rPr>
              <a:t>C Attila Szabo and Neil S. </a:t>
            </a:r>
            <a:r>
              <a:rPr lang="en-US" altLang="ja-JP" sz="900" b="0" dirty="0" err="1">
                <a:solidFill>
                  <a:srgbClr val="6A9955"/>
                </a:solidFill>
                <a:effectLst/>
                <a:latin typeface="Consolas" panose="020B0609020204030204" pitchFamily="49" charset="0"/>
              </a:rPr>
              <a:t>Ostlund</a:t>
            </a:r>
            <a:endParaRPr lang="en-US" altLang="ja-JP" sz="900" b="0" dirty="0">
              <a:solidFill>
                <a:srgbClr val="D4D4D4"/>
              </a:solidFill>
              <a:effectLst/>
              <a:latin typeface="Consolas" panose="020B0609020204030204" pitchFamily="49" charset="0"/>
            </a:endParaRPr>
          </a:p>
          <a:p>
            <a:pPr>
              <a:lnSpc>
                <a:spcPts val="1000"/>
              </a:lnSpc>
              <a:spcAft>
                <a:spcPts val="0"/>
              </a:spcAft>
            </a:pPr>
            <a:r>
              <a:rPr lang="en-US" altLang="ja-JP" sz="900" b="0" dirty="0">
                <a:solidFill>
                  <a:srgbClr val="6A9955"/>
                </a:solidFill>
                <a:effectLst/>
                <a:latin typeface="Consolas" panose="020B0609020204030204" pitchFamily="49" charset="0"/>
              </a:rPr>
              <a:t>C Ed. 2nd (1989) Dover Publications INC.</a:t>
            </a:r>
            <a:endParaRPr lang="en-US" altLang="ja-JP" sz="900" b="0" dirty="0">
              <a:solidFill>
                <a:srgbClr val="D4D4D4"/>
              </a:solidFill>
              <a:effectLst/>
              <a:latin typeface="Consolas" panose="020B0609020204030204" pitchFamily="49" charset="0"/>
            </a:endParaRPr>
          </a:p>
          <a:p>
            <a:pPr>
              <a:lnSpc>
                <a:spcPts val="1000"/>
              </a:lnSpc>
              <a:spcAft>
                <a:spcPts val="0"/>
              </a:spcAft>
            </a:pPr>
            <a:r>
              <a:rPr lang="en-US" altLang="ja-JP" sz="900" b="0" dirty="0">
                <a:solidFill>
                  <a:srgbClr val="6A9955"/>
                </a:solidFill>
                <a:effectLst/>
                <a:latin typeface="Consolas" panose="020B0609020204030204" pitchFamily="49" charset="0"/>
              </a:rPr>
              <a:t>C</a:t>
            </a:r>
            <a:endParaRPr lang="en-US" altLang="ja-JP" sz="900" b="0" dirty="0">
              <a:solidFill>
                <a:srgbClr val="D4D4D4"/>
              </a:solidFill>
              <a:effectLst/>
              <a:latin typeface="Consolas" panose="020B0609020204030204" pitchFamily="49" charset="0"/>
            </a:endParaRPr>
          </a:p>
          <a:p>
            <a:pPr>
              <a:lnSpc>
                <a:spcPts val="1000"/>
              </a:lnSpc>
              <a:spcAft>
                <a:spcPts val="0"/>
              </a:spcAft>
            </a:pPr>
            <a:r>
              <a:rPr lang="en-US" altLang="ja-JP" sz="900" b="0" dirty="0">
                <a:solidFill>
                  <a:srgbClr val="6A9955"/>
                </a:solidFill>
                <a:effectLst/>
                <a:latin typeface="Consolas" panose="020B0609020204030204" pitchFamily="49" charset="0"/>
              </a:rPr>
              <a:t>C </a:t>
            </a:r>
            <a:r>
              <a:rPr lang="en-US" altLang="ja-JP" sz="900" b="0" dirty="0" err="1">
                <a:solidFill>
                  <a:srgbClr val="6A9955"/>
                </a:solidFill>
                <a:effectLst/>
                <a:latin typeface="Consolas" panose="020B0609020204030204" pitchFamily="49" charset="0"/>
              </a:rPr>
              <a:t>Labourly</a:t>
            </a:r>
            <a:r>
              <a:rPr lang="en-US" altLang="ja-JP" sz="900" b="0" dirty="0">
                <a:solidFill>
                  <a:srgbClr val="6A9955"/>
                </a:solidFill>
                <a:effectLst/>
                <a:latin typeface="Consolas" panose="020B0609020204030204" pitchFamily="49" charset="0"/>
              </a:rPr>
              <a:t> Typed by Michael </a:t>
            </a:r>
            <a:r>
              <a:rPr lang="en-US" altLang="ja-JP" sz="900" b="0" dirty="0" err="1">
                <a:solidFill>
                  <a:srgbClr val="6A9955"/>
                </a:solidFill>
                <a:effectLst/>
                <a:latin typeface="Consolas" panose="020B0609020204030204" pitchFamily="49" charset="0"/>
              </a:rPr>
              <a:t>Zitolo</a:t>
            </a:r>
            <a:r>
              <a:rPr lang="en-US" altLang="ja-JP" sz="900" b="0" dirty="0">
                <a:solidFill>
                  <a:srgbClr val="6A9955"/>
                </a:solidFill>
                <a:effectLst/>
                <a:latin typeface="Consolas" panose="020B0609020204030204" pitchFamily="49" charset="0"/>
              </a:rPr>
              <a:t> (Feb., 2005)</a:t>
            </a:r>
            <a:endParaRPr lang="en-US" altLang="ja-JP" sz="900" b="0" dirty="0">
              <a:solidFill>
                <a:srgbClr val="D4D4D4"/>
              </a:solidFill>
              <a:effectLst/>
              <a:latin typeface="Consolas" panose="020B0609020204030204" pitchFamily="49" charset="0"/>
            </a:endParaRPr>
          </a:p>
          <a:p>
            <a:pPr>
              <a:lnSpc>
                <a:spcPts val="1000"/>
              </a:lnSpc>
              <a:spcAft>
                <a:spcPts val="0"/>
              </a:spcAft>
            </a:pPr>
            <a:r>
              <a:rPr lang="en-US" altLang="ja-JP" sz="900" b="0" dirty="0">
                <a:solidFill>
                  <a:srgbClr val="6A9955"/>
                </a:solidFill>
                <a:effectLst/>
                <a:latin typeface="Consolas" panose="020B0609020204030204" pitchFamily="49" charset="0"/>
              </a:rPr>
              <a:t>C Edited and Compiled by Michael </a:t>
            </a:r>
            <a:r>
              <a:rPr lang="en-US" altLang="ja-JP" sz="900" b="0" dirty="0" err="1">
                <a:solidFill>
                  <a:srgbClr val="6A9955"/>
                </a:solidFill>
                <a:effectLst/>
                <a:latin typeface="Consolas" panose="020B0609020204030204" pitchFamily="49" charset="0"/>
              </a:rPr>
              <a:t>Zitolo</a:t>
            </a:r>
            <a:r>
              <a:rPr lang="en-US" altLang="ja-JP" sz="900" b="0" dirty="0">
                <a:solidFill>
                  <a:srgbClr val="6A9955"/>
                </a:solidFill>
                <a:effectLst/>
                <a:latin typeface="Consolas" panose="020B0609020204030204" pitchFamily="49" charset="0"/>
              </a:rPr>
              <a:t> and </a:t>
            </a:r>
            <a:r>
              <a:rPr lang="en-US" altLang="ja-JP" sz="900" b="0" dirty="0" err="1">
                <a:solidFill>
                  <a:srgbClr val="6A9955"/>
                </a:solidFill>
                <a:effectLst/>
                <a:latin typeface="Consolas" panose="020B0609020204030204" pitchFamily="49" charset="0"/>
              </a:rPr>
              <a:t>Xihua</a:t>
            </a:r>
            <a:r>
              <a:rPr lang="en-US" altLang="ja-JP" sz="900" b="0" dirty="0">
                <a:solidFill>
                  <a:srgbClr val="6A9955"/>
                </a:solidFill>
                <a:effectLst/>
                <a:latin typeface="Consolas" panose="020B0609020204030204" pitchFamily="49" charset="0"/>
              </a:rPr>
              <a:t> Chen</a:t>
            </a:r>
            <a:endParaRPr lang="en-US" altLang="ja-JP" sz="900" b="0" dirty="0">
              <a:solidFill>
                <a:srgbClr val="D4D4D4"/>
              </a:solidFill>
              <a:effectLst/>
              <a:latin typeface="Consolas" panose="020B0609020204030204" pitchFamily="49" charset="0"/>
            </a:endParaRPr>
          </a:p>
          <a:p>
            <a:pPr>
              <a:lnSpc>
                <a:spcPts val="1000"/>
              </a:lnSpc>
              <a:spcAft>
                <a:spcPts val="0"/>
              </a:spcAft>
            </a:pPr>
            <a:r>
              <a:rPr lang="en-US" altLang="ja-JP" sz="900" b="0" dirty="0">
                <a:solidFill>
                  <a:srgbClr val="6A9955"/>
                </a:solidFill>
                <a:effectLst/>
                <a:latin typeface="Consolas" panose="020B0609020204030204" pitchFamily="49" charset="0"/>
              </a:rPr>
              <a:t>C</a:t>
            </a:r>
            <a:endParaRPr lang="en-US" altLang="ja-JP" sz="900" b="0" dirty="0">
              <a:solidFill>
                <a:srgbClr val="D4D4D4"/>
              </a:solidFill>
              <a:effectLst/>
              <a:latin typeface="Consolas" panose="020B0609020204030204" pitchFamily="49" charset="0"/>
            </a:endParaRPr>
          </a:p>
          <a:p>
            <a:pPr>
              <a:lnSpc>
                <a:spcPts val="1000"/>
              </a:lnSpc>
              <a:spcAft>
                <a:spcPts val="0"/>
              </a:spcAft>
            </a:pPr>
            <a:r>
              <a:rPr lang="en-US" altLang="ja-JP" sz="900" b="0" dirty="0">
                <a:solidFill>
                  <a:srgbClr val="6A9955"/>
                </a:solidFill>
                <a:effectLst/>
                <a:latin typeface="Consolas" panose="020B0609020204030204" pitchFamily="49" charset="0"/>
              </a:rPr>
              <a:t>C Cleaned up and debugged again by Andrew Long (2012) </a:t>
            </a:r>
            <a:endParaRPr lang="en-US" altLang="ja-JP" sz="900" b="0" dirty="0">
              <a:solidFill>
                <a:srgbClr val="D4D4D4"/>
              </a:solidFill>
              <a:effectLst/>
              <a:latin typeface="Consolas" panose="020B0609020204030204" pitchFamily="49" charset="0"/>
            </a:endParaRPr>
          </a:p>
          <a:p>
            <a:pPr>
              <a:lnSpc>
                <a:spcPts val="1000"/>
              </a:lnSpc>
              <a:spcAft>
                <a:spcPts val="0"/>
              </a:spcAft>
            </a:pPr>
            <a:r>
              <a:rPr lang="en-US" altLang="ja-JP" sz="900" b="0" dirty="0">
                <a:solidFill>
                  <a:srgbClr val="6A9955"/>
                </a:solidFill>
                <a:effectLst/>
                <a:latin typeface="Consolas" panose="020B0609020204030204" pitchFamily="49" charset="0"/>
              </a:rPr>
              <a:t>C                   and Daniele (kalium) </a:t>
            </a:r>
            <a:r>
              <a:rPr lang="en-US" altLang="ja-JP" sz="900" b="0" dirty="0" err="1">
                <a:solidFill>
                  <a:srgbClr val="6A9955"/>
                </a:solidFill>
                <a:effectLst/>
                <a:latin typeface="Consolas" panose="020B0609020204030204" pitchFamily="49" charset="0"/>
              </a:rPr>
              <a:t>Dondi</a:t>
            </a:r>
            <a:r>
              <a:rPr lang="en-US" altLang="ja-JP" sz="900" b="0" dirty="0">
                <a:solidFill>
                  <a:srgbClr val="6A9955"/>
                </a:solidFill>
                <a:effectLst/>
                <a:latin typeface="Consolas" panose="020B0609020204030204" pitchFamily="49" charset="0"/>
              </a:rPr>
              <a:t> (2013)</a:t>
            </a:r>
            <a:endParaRPr lang="en-US" altLang="ja-JP" sz="900" b="0" dirty="0">
              <a:solidFill>
                <a:srgbClr val="D4D4D4"/>
              </a:solidFill>
              <a:effectLst/>
              <a:latin typeface="Consolas" panose="020B0609020204030204" pitchFamily="49" charset="0"/>
            </a:endParaRPr>
          </a:p>
          <a:p>
            <a:pPr>
              <a:lnSpc>
                <a:spcPts val="1000"/>
              </a:lnSpc>
              <a:spcAft>
                <a:spcPts val="0"/>
              </a:spcAft>
            </a:pPr>
            <a:r>
              <a:rPr lang="en-US" altLang="ja-JP" sz="900" b="0" dirty="0">
                <a:solidFill>
                  <a:srgbClr val="6A9955"/>
                </a:solidFill>
                <a:effectLst/>
                <a:latin typeface="Consolas" panose="020B0609020204030204" pitchFamily="49" charset="0"/>
              </a:rPr>
              <a:t>C*********************************************************************</a:t>
            </a:r>
            <a:endParaRPr lang="en-US" altLang="ja-JP" sz="900" b="0" dirty="0">
              <a:solidFill>
                <a:srgbClr val="D4D4D4"/>
              </a:solidFill>
              <a:effectLst/>
              <a:latin typeface="Consolas" panose="020B0609020204030204" pitchFamily="49" charset="0"/>
            </a:endParaRPr>
          </a:p>
          <a:p>
            <a:pPr>
              <a:lnSpc>
                <a:spcPts val="1000"/>
              </a:lnSpc>
              <a:spcAft>
                <a:spcPts val="0"/>
              </a:spcAft>
            </a:pPr>
            <a:br>
              <a:rPr lang="en-US" altLang="ja-JP" sz="900" b="0" dirty="0">
                <a:solidFill>
                  <a:srgbClr val="D4D4D4"/>
                </a:solidFill>
                <a:effectLst/>
                <a:latin typeface="Consolas" panose="020B0609020204030204" pitchFamily="49" charset="0"/>
              </a:rPr>
            </a:br>
            <a:r>
              <a:rPr lang="en-US" altLang="ja-JP" sz="900" b="0" dirty="0">
                <a:solidFill>
                  <a:srgbClr val="B5CEA8"/>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IMPLICIT</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DOUBLE PRECISION</a:t>
            </a:r>
            <a:r>
              <a:rPr lang="en-US" altLang="ja-JP" sz="900" b="0" dirty="0">
                <a:solidFill>
                  <a:srgbClr val="D4D4D4"/>
                </a:solidFill>
                <a:effectLst/>
                <a:latin typeface="Consolas" panose="020B0609020204030204" pitchFamily="49" charset="0"/>
              </a:rPr>
              <a:t>(A-</a:t>
            </a:r>
            <a:r>
              <a:rPr lang="en-US" altLang="ja-JP" sz="900" b="0" dirty="0" err="1">
                <a:solidFill>
                  <a:srgbClr val="D4D4D4"/>
                </a:solidFill>
                <a:effectLst/>
                <a:latin typeface="Consolas" panose="020B0609020204030204" pitchFamily="49" charset="0"/>
              </a:rPr>
              <a:t>H,O</a:t>
            </a:r>
            <a:r>
              <a:rPr lang="en-US" altLang="ja-JP" sz="900" b="0" dirty="0">
                <a:solidFill>
                  <a:srgbClr val="D4D4D4"/>
                </a:solidFill>
                <a:effectLst/>
                <a:latin typeface="Consolas" panose="020B0609020204030204" pitchFamily="49" charset="0"/>
              </a:rPr>
              <a:t>-Z)</a:t>
            </a:r>
          </a:p>
          <a:p>
            <a:pPr>
              <a:lnSpc>
                <a:spcPts val="1000"/>
              </a:lnSpc>
              <a:spcAft>
                <a:spcPts val="0"/>
              </a:spcAft>
            </a:pPr>
            <a:r>
              <a:rPr lang="en-US" altLang="ja-JP" sz="900" b="0" dirty="0">
                <a:solidFill>
                  <a:srgbClr val="B5CEA8"/>
                </a:solidFill>
                <a:effectLst/>
                <a:latin typeface="Consolas" panose="020B0609020204030204" pitchFamily="49" charset="0"/>
              </a:rPr>
              <a:t>      </a:t>
            </a:r>
            <a:r>
              <a:rPr lang="en-US" altLang="ja-JP" sz="900" b="0" dirty="0">
                <a:solidFill>
                  <a:srgbClr val="D4D4D4"/>
                </a:solidFill>
                <a:effectLst/>
                <a:latin typeface="Consolas" panose="020B0609020204030204" pitchFamily="49" charset="0"/>
              </a:rPr>
              <a:t>IOP=</a:t>
            </a:r>
            <a:r>
              <a:rPr lang="en-US" altLang="ja-JP" sz="900" b="0" dirty="0">
                <a:solidFill>
                  <a:srgbClr val="B5CEA8"/>
                </a:solidFill>
                <a:effectLst/>
                <a:latin typeface="Consolas" panose="020B0609020204030204" pitchFamily="49" charset="0"/>
              </a:rPr>
              <a:t>2</a:t>
            </a:r>
            <a:endParaRPr lang="en-US" altLang="ja-JP" sz="900" b="0" dirty="0">
              <a:solidFill>
                <a:srgbClr val="D4D4D4"/>
              </a:solidFill>
              <a:effectLst/>
              <a:latin typeface="Consolas" panose="020B0609020204030204" pitchFamily="49" charset="0"/>
            </a:endParaRPr>
          </a:p>
          <a:p>
            <a:pPr>
              <a:lnSpc>
                <a:spcPts val="1000"/>
              </a:lnSpc>
              <a:spcAft>
                <a:spcPts val="0"/>
              </a:spcAft>
            </a:pPr>
            <a:r>
              <a:rPr lang="en-US" altLang="ja-JP" sz="900" b="0" dirty="0">
                <a:solidFill>
                  <a:srgbClr val="B5CEA8"/>
                </a:solidFill>
                <a:effectLst/>
                <a:latin typeface="Consolas" panose="020B0609020204030204" pitchFamily="49" charset="0"/>
              </a:rPr>
              <a:t>      </a:t>
            </a:r>
            <a:r>
              <a:rPr lang="en-US" altLang="ja-JP" sz="900" b="0" dirty="0">
                <a:solidFill>
                  <a:srgbClr val="D4D4D4"/>
                </a:solidFill>
                <a:effectLst/>
                <a:latin typeface="Consolas" panose="020B0609020204030204" pitchFamily="49" charset="0"/>
              </a:rPr>
              <a:t>N=</a:t>
            </a:r>
            <a:r>
              <a:rPr lang="en-US" altLang="ja-JP" sz="900" b="0" dirty="0">
                <a:solidFill>
                  <a:srgbClr val="B5CEA8"/>
                </a:solidFill>
                <a:effectLst/>
                <a:latin typeface="Consolas" panose="020B0609020204030204" pitchFamily="49" charset="0"/>
              </a:rPr>
              <a:t>3</a:t>
            </a:r>
            <a:endParaRPr lang="en-US" altLang="ja-JP" sz="900" b="0" dirty="0">
              <a:solidFill>
                <a:srgbClr val="D4D4D4"/>
              </a:solidFill>
              <a:effectLst/>
              <a:latin typeface="Consolas" panose="020B0609020204030204" pitchFamily="49" charset="0"/>
            </a:endParaRPr>
          </a:p>
          <a:p>
            <a:pPr>
              <a:lnSpc>
                <a:spcPts val="1000"/>
              </a:lnSpc>
              <a:spcAft>
                <a:spcPts val="0"/>
              </a:spcAft>
            </a:pPr>
            <a:r>
              <a:rPr lang="en-US" altLang="ja-JP" sz="900" b="0" dirty="0">
                <a:solidFill>
                  <a:srgbClr val="B5CEA8"/>
                </a:solidFill>
                <a:effectLst/>
                <a:latin typeface="Consolas" panose="020B0609020204030204" pitchFamily="49" charset="0"/>
              </a:rPr>
              <a:t>      </a:t>
            </a:r>
            <a:r>
              <a:rPr lang="en-US" altLang="ja-JP" sz="900" b="0" dirty="0">
                <a:solidFill>
                  <a:srgbClr val="D4D4D4"/>
                </a:solidFill>
                <a:effectLst/>
                <a:latin typeface="Consolas" panose="020B0609020204030204" pitchFamily="49" charset="0"/>
              </a:rPr>
              <a:t>R=</a:t>
            </a:r>
            <a:r>
              <a:rPr lang="en-US" altLang="ja-JP" sz="900" b="0" dirty="0" err="1">
                <a:solidFill>
                  <a:srgbClr val="B5CEA8"/>
                </a:solidFill>
                <a:effectLst/>
                <a:latin typeface="Consolas" panose="020B0609020204030204" pitchFamily="49" charset="0"/>
              </a:rPr>
              <a:t>1.4632D0</a:t>
            </a:r>
            <a:endParaRPr lang="en-US" altLang="ja-JP" sz="900" b="0" dirty="0">
              <a:solidFill>
                <a:srgbClr val="D4D4D4"/>
              </a:solidFill>
              <a:effectLst/>
              <a:latin typeface="Consolas" panose="020B0609020204030204" pitchFamily="49" charset="0"/>
            </a:endParaRPr>
          </a:p>
          <a:p>
            <a:pPr>
              <a:lnSpc>
                <a:spcPts val="1000"/>
              </a:lnSpc>
              <a:spcAft>
                <a:spcPts val="0"/>
              </a:spcAft>
            </a:pPr>
            <a:r>
              <a:rPr lang="en-US" altLang="ja-JP" sz="900" b="0" dirty="0">
                <a:solidFill>
                  <a:srgbClr val="B5CEA8"/>
                </a:solidFill>
                <a:effectLst/>
                <a:latin typeface="Consolas" panose="020B0609020204030204" pitchFamily="49" charset="0"/>
              </a:rPr>
              <a:t>      </a:t>
            </a:r>
            <a:r>
              <a:rPr lang="en-US" altLang="ja-JP" sz="900" b="0" dirty="0" err="1">
                <a:solidFill>
                  <a:srgbClr val="D4D4D4"/>
                </a:solidFill>
                <a:effectLst/>
                <a:latin typeface="Consolas" panose="020B0609020204030204" pitchFamily="49" charset="0"/>
              </a:rPr>
              <a:t>ZETA1</a:t>
            </a:r>
            <a:r>
              <a:rPr lang="en-US" altLang="ja-JP" sz="900" b="0" dirty="0">
                <a:solidFill>
                  <a:srgbClr val="D4D4D4"/>
                </a:solidFill>
                <a:effectLst/>
                <a:latin typeface="Consolas" panose="020B0609020204030204" pitchFamily="49" charset="0"/>
              </a:rPr>
              <a:t>=</a:t>
            </a:r>
            <a:r>
              <a:rPr lang="en-US" altLang="ja-JP" sz="900" b="0" dirty="0" err="1">
                <a:solidFill>
                  <a:srgbClr val="B5CEA8"/>
                </a:solidFill>
                <a:effectLst/>
                <a:latin typeface="Consolas" panose="020B0609020204030204" pitchFamily="49" charset="0"/>
              </a:rPr>
              <a:t>2.0925D0</a:t>
            </a:r>
            <a:endParaRPr lang="en-US" altLang="ja-JP" sz="900" b="0" dirty="0">
              <a:solidFill>
                <a:srgbClr val="D4D4D4"/>
              </a:solidFill>
              <a:effectLst/>
              <a:latin typeface="Consolas" panose="020B0609020204030204" pitchFamily="49" charset="0"/>
            </a:endParaRPr>
          </a:p>
          <a:p>
            <a:pPr>
              <a:lnSpc>
                <a:spcPts val="1000"/>
              </a:lnSpc>
              <a:spcAft>
                <a:spcPts val="0"/>
              </a:spcAft>
            </a:pPr>
            <a:r>
              <a:rPr lang="en-US" altLang="ja-JP" sz="900" b="0" dirty="0">
                <a:solidFill>
                  <a:srgbClr val="B5CEA8"/>
                </a:solidFill>
                <a:effectLst/>
                <a:latin typeface="Consolas" panose="020B0609020204030204" pitchFamily="49" charset="0"/>
              </a:rPr>
              <a:t>      </a:t>
            </a:r>
            <a:r>
              <a:rPr lang="en-US" altLang="ja-JP" sz="900" b="0" dirty="0" err="1">
                <a:solidFill>
                  <a:srgbClr val="D4D4D4"/>
                </a:solidFill>
                <a:effectLst/>
                <a:latin typeface="Consolas" panose="020B0609020204030204" pitchFamily="49" charset="0"/>
              </a:rPr>
              <a:t>ZETA2</a:t>
            </a:r>
            <a:r>
              <a:rPr lang="en-US" altLang="ja-JP" sz="900" b="0" dirty="0">
                <a:solidFill>
                  <a:srgbClr val="D4D4D4"/>
                </a:solidFill>
                <a:effectLst/>
                <a:latin typeface="Consolas" panose="020B0609020204030204" pitchFamily="49" charset="0"/>
              </a:rPr>
              <a:t>=</a:t>
            </a:r>
            <a:r>
              <a:rPr lang="en-US" altLang="ja-JP" sz="900" b="0" dirty="0" err="1">
                <a:solidFill>
                  <a:srgbClr val="B5CEA8"/>
                </a:solidFill>
                <a:effectLst/>
                <a:latin typeface="Consolas" panose="020B0609020204030204" pitchFamily="49" charset="0"/>
              </a:rPr>
              <a:t>1.24D0</a:t>
            </a:r>
            <a:endParaRPr lang="en-US" altLang="ja-JP" sz="900" b="0" dirty="0">
              <a:solidFill>
                <a:srgbClr val="D4D4D4"/>
              </a:solidFill>
              <a:effectLst/>
              <a:latin typeface="Consolas" panose="020B0609020204030204" pitchFamily="49" charset="0"/>
            </a:endParaRPr>
          </a:p>
          <a:p>
            <a:pPr>
              <a:lnSpc>
                <a:spcPts val="1000"/>
              </a:lnSpc>
              <a:spcAft>
                <a:spcPts val="0"/>
              </a:spcAft>
            </a:pPr>
            <a:r>
              <a:rPr lang="en-US" altLang="ja-JP" sz="900" b="0" dirty="0">
                <a:solidFill>
                  <a:srgbClr val="B5CEA8"/>
                </a:solidFill>
                <a:effectLst/>
                <a:latin typeface="Consolas" panose="020B0609020204030204" pitchFamily="49" charset="0"/>
              </a:rPr>
              <a:t>      </a:t>
            </a:r>
            <a:r>
              <a:rPr lang="en-US" altLang="ja-JP" sz="900" b="0" dirty="0">
                <a:solidFill>
                  <a:srgbClr val="D4D4D4"/>
                </a:solidFill>
                <a:effectLst/>
                <a:latin typeface="Consolas" panose="020B0609020204030204" pitchFamily="49" charset="0"/>
              </a:rPr>
              <a:t>ZA=</a:t>
            </a:r>
            <a:r>
              <a:rPr lang="en-US" altLang="ja-JP" sz="900" b="0" dirty="0" err="1">
                <a:solidFill>
                  <a:srgbClr val="B5CEA8"/>
                </a:solidFill>
                <a:effectLst/>
                <a:latin typeface="Consolas" panose="020B0609020204030204" pitchFamily="49" charset="0"/>
              </a:rPr>
              <a:t>2.0D0</a:t>
            </a:r>
            <a:endParaRPr lang="en-US" altLang="ja-JP" sz="900" b="0" dirty="0">
              <a:solidFill>
                <a:srgbClr val="D4D4D4"/>
              </a:solidFill>
              <a:effectLst/>
              <a:latin typeface="Consolas" panose="020B0609020204030204" pitchFamily="49" charset="0"/>
            </a:endParaRPr>
          </a:p>
          <a:p>
            <a:pPr>
              <a:lnSpc>
                <a:spcPts val="1000"/>
              </a:lnSpc>
              <a:spcAft>
                <a:spcPts val="0"/>
              </a:spcAft>
            </a:pPr>
            <a:r>
              <a:rPr lang="en-US" altLang="ja-JP" sz="900" b="0" dirty="0">
                <a:solidFill>
                  <a:srgbClr val="B5CEA8"/>
                </a:solidFill>
                <a:effectLst/>
                <a:latin typeface="Consolas" panose="020B0609020204030204" pitchFamily="49" charset="0"/>
              </a:rPr>
              <a:t>      </a:t>
            </a:r>
            <a:r>
              <a:rPr lang="en-US" altLang="ja-JP" sz="900" b="0" dirty="0">
                <a:solidFill>
                  <a:srgbClr val="D4D4D4"/>
                </a:solidFill>
                <a:effectLst/>
                <a:latin typeface="Consolas" panose="020B0609020204030204" pitchFamily="49" charset="0"/>
              </a:rPr>
              <a:t>ZB=</a:t>
            </a:r>
            <a:r>
              <a:rPr lang="en-US" altLang="ja-JP" sz="900" b="0" dirty="0" err="1">
                <a:solidFill>
                  <a:srgbClr val="B5CEA8"/>
                </a:solidFill>
                <a:effectLst/>
                <a:latin typeface="Consolas" panose="020B0609020204030204" pitchFamily="49" charset="0"/>
              </a:rPr>
              <a:t>1.0D0</a:t>
            </a:r>
            <a:endParaRPr lang="en-US" altLang="ja-JP" sz="900" b="0" dirty="0">
              <a:solidFill>
                <a:srgbClr val="D4D4D4"/>
              </a:solidFill>
              <a:effectLst/>
              <a:latin typeface="Consolas" panose="020B0609020204030204" pitchFamily="49" charset="0"/>
            </a:endParaRPr>
          </a:p>
          <a:p>
            <a:pPr>
              <a:lnSpc>
                <a:spcPts val="1000"/>
              </a:lnSpc>
              <a:spcAft>
                <a:spcPts val="0"/>
              </a:spcAft>
            </a:pPr>
            <a:r>
              <a:rPr lang="en-US" altLang="ja-JP" sz="900" b="0" dirty="0">
                <a:solidFill>
                  <a:srgbClr val="B5CEA8"/>
                </a:solidFill>
                <a:effectLst/>
                <a:latin typeface="Consolas" panose="020B0609020204030204" pitchFamily="49" charset="0"/>
              </a:rPr>
              <a:t>      </a:t>
            </a:r>
            <a:r>
              <a:rPr lang="en-US" altLang="ja-JP" sz="900" b="0" dirty="0">
                <a:solidFill>
                  <a:srgbClr val="C586C0"/>
                </a:solidFill>
                <a:effectLst/>
                <a:latin typeface="Consolas" panose="020B0609020204030204" pitchFamily="49" charset="0"/>
              </a:rPr>
              <a:t>CALL</a:t>
            </a:r>
            <a:r>
              <a:rPr lang="en-US" altLang="ja-JP" sz="900" b="0" dirty="0">
                <a:solidFill>
                  <a:srgbClr val="D4D4D4"/>
                </a:solidFill>
                <a:effectLst/>
                <a:latin typeface="Consolas" panose="020B0609020204030204" pitchFamily="49" charset="0"/>
              </a:rPr>
              <a:t> </a:t>
            </a:r>
            <a:r>
              <a:rPr lang="en-US" altLang="ja-JP" sz="900" b="0" dirty="0" err="1">
                <a:solidFill>
                  <a:srgbClr val="DCDCAA"/>
                </a:solidFill>
                <a:effectLst/>
                <a:latin typeface="Consolas" panose="020B0609020204030204" pitchFamily="49" charset="0"/>
              </a:rPr>
              <a:t>HFCALC</a:t>
            </a:r>
            <a:r>
              <a:rPr lang="en-US" altLang="ja-JP" sz="900" b="0" dirty="0">
                <a:solidFill>
                  <a:srgbClr val="D4D4D4"/>
                </a:solidFill>
                <a:effectLst/>
                <a:latin typeface="Consolas" panose="020B0609020204030204" pitchFamily="49" charset="0"/>
              </a:rPr>
              <a:t>(</a:t>
            </a:r>
            <a:r>
              <a:rPr lang="en-US" altLang="ja-JP" sz="900" b="0" dirty="0" err="1">
                <a:solidFill>
                  <a:srgbClr val="D4D4D4"/>
                </a:solidFill>
                <a:effectLst/>
                <a:latin typeface="Consolas" panose="020B0609020204030204" pitchFamily="49" charset="0"/>
              </a:rPr>
              <a:t>IOP,N,R,ZETA1,ZETA2,ZA,ZB</a:t>
            </a:r>
            <a:r>
              <a:rPr lang="en-US" altLang="ja-JP" sz="900" b="0" dirty="0">
                <a:solidFill>
                  <a:srgbClr val="D4D4D4"/>
                </a:solidFill>
                <a:effectLst/>
                <a:latin typeface="Consolas" panose="020B0609020204030204" pitchFamily="49" charset="0"/>
              </a:rPr>
              <a:t>)</a:t>
            </a:r>
          </a:p>
          <a:p>
            <a:pPr>
              <a:lnSpc>
                <a:spcPts val="1000"/>
              </a:lnSpc>
              <a:spcAft>
                <a:spcPts val="0"/>
              </a:spcAft>
            </a:pPr>
            <a:r>
              <a:rPr lang="en-US" altLang="ja-JP" sz="900" b="0" dirty="0">
                <a:solidFill>
                  <a:srgbClr val="B5CEA8"/>
                </a:solidFill>
                <a:effectLst/>
                <a:latin typeface="Consolas" panose="020B0609020204030204" pitchFamily="49" charset="0"/>
              </a:rPr>
              <a:t>      </a:t>
            </a:r>
            <a:r>
              <a:rPr lang="en-US" altLang="ja-JP" sz="900" b="0" dirty="0">
                <a:solidFill>
                  <a:srgbClr val="D4D4D4"/>
                </a:solidFill>
                <a:effectLst/>
                <a:latin typeface="Consolas" panose="020B0609020204030204" pitchFamily="49" charset="0"/>
              </a:rPr>
              <a:t>END</a:t>
            </a:r>
          </a:p>
        </p:txBody>
      </p:sp>
      <p:sp>
        <p:nvSpPr>
          <p:cNvPr id="2" name="タイトル 1">
            <a:extLst>
              <a:ext uri="{FF2B5EF4-FFF2-40B4-BE49-F238E27FC236}">
                <a16:creationId xmlns:a16="http://schemas.microsoft.com/office/drawing/2014/main" id="{AA670573-0E92-4E13-A132-DE1BE5CBF651}"/>
              </a:ext>
            </a:extLst>
          </p:cNvPr>
          <p:cNvSpPr>
            <a:spLocks noGrp="1"/>
          </p:cNvSpPr>
          <p:nvPr>
            <p:ph type="title"/>
          </p:nvPr>
        </p:nvSpPr>
        <p:spPr/>
        <p:txBody>
          <a:bodyPr/>
          <a:lstStyle/>
          <a:p>
            <a:r>
              <a:rPr kumimoji="1" lang="ja-JP" altLang="en-US" dirty="0"/>
              <a:t>付録</a:t>
            </a:r>
            <a:r>
              <a:rPr kumimoji="1" lang="en-US" altLang="ja-JP" dirty="0"/>
              <a:t>B</a:t>
            </a:r>
            <a:r>
              <a:rPr kumimoji="1" lang="ja-JP" altLang="en-US" dirty="0"/>
              <a:t>のプログラム</a:t>
            </a:r>
          </a:p>
        </p:txBody>
      </p:sp>
      <p:sp>
        <p:nvSpPr>
          <p:cNvPr id="6" name="スライド番号プレースホルダー 5">
            <a:extLst>
              <a:ext uri="{FF2B5EF4-FFF2-40B4-BE49-F238E27FC236}">
                <a16:creationId xmlns:a16="http://schemas.microsoft.com/office/drawing/2014/main" id="{1064C21B-A697-4DF4-8AFE-DFFBF3AF8FD8}"/>
              </a:ext>
            </a:extLst>
          </p:cNvPr>
          <p:cNvSpPr>
            <a:spLocks noGrp="1"/>
          </p:cNvSpPr>
          <p:nvPr>
            <p:ph type="sldNum" sz="quarter" idx="15"/>
          </p:nvPr>
        </p:nvSpPr>
        <p:spPr/>
        <p:txBody>
          <a:bodyPr/>
          <a:lstStyle/>
          <a:p>
            <a:fld id="{44CC7441-4F6D-4D99-AEAC-28C0433C7008}" type="slidenum">
              <a:rPr kumimoji="1" lang="ja-JP" altLang="en-US" smtClean="0"/>
              <a:pPr/>
              <a:t>129</a:t>
            </a:fld>
            <a:endParaRPr kumimoji="1" lang="ja-JP" altLang="en-US" dirty="0"/>
          </a:p>
        </p:txBody>
      </p:sp>
      <p:pic>
        <p:nvPicPr>
          <p:cNvPr id="13" name="図 12">
            <a:extLst>
              <a:ext uri="{FF2B5EF4-FFF2-40B4-BE49-F238E27FC236}">
                <a16:creationId xmlns:a16="http://schemas.microsoft.com/office/drawing/2014/main" id="{6FDDA7DB-B3A4-4204-A345-AC517C7128AA}"/>
              </a:ext>
            </a:extLst>
          </p:cNvPr>
          <p:cNvPicPr>
            <a:picLocks noChangeAspect="1"/>
          </p:cNvPicPr>
          <p:nvPr/>
        </p:nvPicPr>
        <p:blipFill rotWithShape="1">
          <a:blip r:embed="rId3"/>
          <a:srcRect l="-11" t="37343" r="51906" b="32277"/>
          <a:stretch/>
        </p:blipFill>
        <p:spPr>
          <a:xfrm>
            <a:off x="468000" y="2131176"/>
            <a:ext cx="2961000" cy="1562584"/>
          </a:xfrm>
          <a:prstGeom prst="rect">
            <a:avLst/>
          </a:prstGeom>
          <a:ln>
            <a:solidFill>
              <a:schemeClr val="tx2"/>
            </a:solidFill>
          </a:ln>
        </p:spPr>
      </p:pic>
      <p:cxnSp>
        <p:nvCxnSpPr>
          <p:cNvPr id="15" name="直線矢印コネクタ 14">
            <a:extLst>
              <a:ext uri="{FF2B5EF4-FFF2-40B4-BE49-F238E27FC236}">
                <a16:creationId xmlns:a16="http://schemas.microsoft.com/office/drawing/2014/main" id="{7DC8528E-0CD8-421D-9753-B588F489A61A}"/>
              </a:ext>
            </a:extLst>
          </p:cNvPr>
          <p:cNvCxnSpPr/>
          <p:nvPr/>
        </p:nvCxnSpPr>
        <p:spPr>
          <a:xfrm flipV="1">
            <a:off x="710737" y="3078866"/>
            <a:ext cx="180000" cy="792000"/>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11903695"/>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0AB1386B-280C-412D-AC99-797840CC34AA}"/>
              </a:ext>
            </a:extLst>
          </p:cNvPr>
          <p:cNvSpPr>
            <a:spLocks noGrp="1"/>
          </p:cNvSpPr>
          <p:nvPr>
            <p:ph idx="1"/>
          </p:nvPr>
        </p:nvSpPr>
        <p:spPr>
          <a:xfrm>
            <a:off x="468000" y="843750"/>
            <a:ext cx="3348000" cy="2697712"/>
          </a:xfrm>
        </p:spPr>
        <p:txBody>
          <a:bodyPr/>
          <a:lstStyle/>
          <a:p>
            <a:r>
              <a:rPr lang="en-US" altLang="ja-JP" sz="1200" b="1" dirty="0">
                <a:solidFill>
                  <a:schemeClr val="tx2"/>
                </a:solidFill>
              </a:rPr>
              <a:t>Q</a:t>
            </a:r>
            <a:r>
              <a:rPr kumimoji="1" lang="ja-JP" altLang="en-US" sz="1200" b="1" dirty="0">
                <a:solidFill>
                  <a:schemeClr val="tx2"/>
                </a:solidFill>
              </a:rPr>
              <a:t>．付録</a:t>
            </a:r>
            <a:r>
              <a:rPr kumimoji="1" lang="en-US" altLang="ja-JP" sz="1200" b="1" dirty="0">
                <a:solidFill>
                  <a:schemeClr val="tx2"/>
                </a:solidFill>
              </a:rPr>
              <a:t>A</a:t>
            </a:r>
            <a:r>
              <a:rPr kumimoji="1" lang="ja-JP" altLang="en-US" sz="1200" b="1" dirty="0">
                <a:solidFill>
                  <a:schemeClr val="tx2"/>
                </a:solidFill>
              </a:rPr>
              <a:t>の式</a:t>
            </a:r>
            <a:r>
              <a:rPr kumimoji="1" lang="en-US" altLang="ja-JP" sz="1200" b="1" dirty="0">
                <a:solidFill>
                  <a:schemeClr val="tx2"/>
                </a:solidFill>
              </a:rPr>
              <a:t>(</a:t>
            </a:r>
            <a:r>
              <a:rPr kumimoji="1" lang="en-US" altLang="ja-JP" sz="1200" b="1" dirty="0" err="1">
                <a:solidFill>
                  <a:schemeClr val="tx2"/>
                </a:solidFill>
              </a:rPr>
              <a:t>A.9</a:t>
            </a:r>
            <a:r>
              <a:rPr kumimoji="1" lang="en-US" altLang="ja-JP" sz="1200" b="1" dirty="0">
                <a:solidFill>
                  <a:schemeClr val="tx2"/>
                </a:solidFill>
              </a:rPr>
              <a:t>)</a:t>
            </a:r>
            <a:r>
              <a:rPr kumimoji="1" lang="ja-JP" altLang="en-US" sz="1200" b="1" dirty="0">
                <a:solidFill>
                  <a:schemeClr val="tx2"/>
                </a:solidFill>
              </a:rPr>
              <a:t>の積分の名前</a:t>
            </a:r>
            <a:r>
              <a:rPr lang="ja-JP" altLang="en-US" sz="1200" b="1" dirty="0">
                <a:solidFill>
                  <a:schemeClr val="tx2"/>
                </a:solidFill>
              </a:rPr>
              <a:t>は？</a:t>
            </a:r>
            <a:endParaRPr lang="en-US" altLang="ja-JP" sz="1200" b="1" dirty="0">
              <a:solidFill>
                <a:schemeClr val="tx2"/>
              </a:solidFill>
            </a:endParaRPr>
          </a:p>
          <a:p>
            <a:r>
              <a:rPr kumimoji="1" lang="ja-JP" altLang="en-US" sz="1200" b="1" dirty="0">
                <a:solidFill>
                  <a:schemeClr val="tx2"/>
                </a:solidFill>
              </a:rPr>
              <a:t>　　</a:t>
            </a:r>
            <a:r>
              <a:rPr kumimoji="1" lang="ja-JP" altLang="en-US" sz="1200" dirty="0"/>
              <a:t>➡ 重なり積分</a:t>
            </a:r>
            <a:br>
              <a:rPr lang="en-US" altLang="ja-JP" sz="1100" dirty="0"/>
            </a:br>
            <a:endParaRPr lang="en-US" altLang="ja-JP" sz="1200" dirty="0"/>
          </a:p>
          <a:p>
            <a:r>
              <a:rPr lang="en-US" altLang="ja-JP" sz="1200" b="1" dirty="0">
                <a:solidFill>
                  <a:schemeClr val="tx2"/>
                </a:solidFill>
              </a:rPr>
              <a:t>Q</a:t>
            </a:r>
            <a:r>
              <a:rPr kumimoji="1" lang="ja-JP" altLang="en-US" sz="1200" b="1" dirty="0">
                <a:solidFill>
                  <a:schemeClr val="tx2"/>
                </a:solidFill>
              </a:rPr>
              <a:t>．式</a:t>
            </a:r>
            <a:r>
              <a:rPr kumimoji="1" lang="en-US" altLang="ja-JP" sz="1200" b="1" dirty="0">
                <a:solidFill>
                  <a:schemeClr val="tx2"/>
                </a:solidFill>
              </a:rPr>
              <a:t>(</a:t>
            </a:r>
            <a:r>
              <a:rPr kumimoji="1" lang="en-US" altLang="ja-JP" sz="1200" b="1" dirty="0" err="1">
                <a:solidFill>
                  <a:schemeClr val="tx2"/>
                </a:solidFill>
              </a:rPr>
              <a:t>A.9</a:t>
            </a:r>
            <a:r>
              <a:rPr kumimoji="1" lang="en-US" altLang="ja-JP" sz="1200" b="1" dirty="0">
                <a:solidFill>
                  <a:schemeClr val="tx2"/>
                </a:solidFill>
              </a:rPr>
              <a:t>)</a:t>
            </a:r>
            <a:r>
              <a:rPr kumimoji="1" lang="ja-JP" altLang="en-US" sz="1200" b="1" dirty="0">
                <a:solidFill>
                  <a:schemeClr val="tx2"/>
                </a:solidFill>
              </a:rPr>
              <a:t>はプログラムの何行目か？</a:t>
            </a:r>
            <a:endParaRPr lang="en-US" altLang="ja-JP" sz="1200" b="1" dirty="0">
              <a:solidFill>
                <a:schemeClr val="tx2"/>
              </a:solidFill>
            </a:endParaRPr>
          </a:p>
          <a:p>
            <a:r>
              <a:rPr kumimoji="1" lang="ja-JP" altLang="en-US" sz="1200" b="1" dirty="0">
                <a:solidFill>
                  <a:schemeClr val="tx2"/>
                </a:solidFill>
              </a:rPr>
              <a:t>　　</a:t>
            </a:r>
            <a:r>
              <a:rPr kumimoji="1" lang="ja-JP" altLang="en-US" sz="1200" dirty="0"/>
              <a:t>➡ </a:t>
            </a:r>
            <a:r>
              <a:rPr kumimoji="1" lang="en-US" altLang="ja-JP" sz="1200" dirty="0"/>
              <a:t>231</a:t>
            </a:r>
            <a:r>
              <a:rPr kumimoji="1" lang="ja-JP" altLang="en-US" sz="1200" dirty="0"/>
              <a:t>行目</a:t>
            </a:r>
            <a:endParaRPr kumimoji="1" lang="en-US" altLang="ja-JP" sz="1200" dirty="0"/>
          </a:p>
          <a:p>
            <a:br>
              <a:rPr kumimoji="1" lang="en-US" altLang="ja-JP" sz="1200" dirty="0"/>
            </a:br>
            <a:r>
              <a:rPr lang="en-US" altLang="ja-JP" sz="1200" b="1" dirty="0">
                <a:solidFill>
                  <a:schemeClr val="tx2"/>
                </a:solidFill>
              </a:rPr>
              <a:t>Q</a:t>
            </a:r>
            <a:r>
              <a:rPr lang="ja-JP" altLang="en-US" sz="1200" b="1" dirty="0">
                <a:solidFill>
                  <a:schemeClr val="tx2"/>
                </a:solidFill>
              </a:rPr>
              <a:t>．その関数の引数と</a:t>
            </a:r>
            <a:r>
              <a:rPr kumimoji="1" lang="ja-JP" altLang="en-US" sz="1200" b="1" dirty="0">
                <a:solidFill>
                  <a:schemeClr val="tx2"/>
                </a:solidFill>
              </a:rPr>
              <a:t>式</a:t>
            </a:r>
            <a:r>
              <a:rPr kumimoji="1" lang="en-US" altLang="ja-JP" sz="1200" b="1" dirty="0">
                <a:solidFill>
                  <a:schemeClr val="tx2"/>
                </a:solidFill>
              </a:rPr>
              <a:t>(</a:t>
            </a:r>
            <a:r>
              <a:rPr kumimoji="1" lang="en-US" altLang="ja-JP" sz="1200" b="1" dirty="0" err="1">
                <a:solidFill>
                  <a:schemeClr val="tx2"/>
                </a:solidFill>
              </a:rPr>
              <a:t>A.9</a:t>
            </a:r>
            <a:r>
              <a:rPr kumimoji="1" lang="en-US" altLang="ja-JP" sz="1200" b="1" dirty="0">
                <a:solidFill>
                  <a:schemeClr val="tx2"/>
                </a:solidFill>
              </a:rPr>
              <a:t>)</a:t>
            </a:r>
            <a:r>
              <a:rPr lang="ja-JP" altLang="en-US" sz="1200" b="1" dirty="0">
                <a:solidFill>
                  <a:schemeClr val="tx2"/>
                </a:solidFill>
              </a:rPr>
              <a:t>の記号の</a:t>
            </a:r>
            <a:br>
              <a:rPr lang="en-US" altLang="ja-JP" sz="1200" b="1" dirty="0">
                <a:solidFill>
                  <a:schemeClr val="tx2"/>
                </a:solidFill>
              </a:rPr>
            </a:br>
            <a:r>
              <a:rPr lang="ja-JP" altLang="en-US" sz="1200" b="1" dirty="0">
                <a:solidFill>
                  <a:schemeClr val="tx2"/>
                </a:solidFill>
              </a:rPr>
              <a:t>　　対応表を完成させなさい</a:t>
            </a:r>
            <a:r>
              <a:rPr lang="en-US" altLang="ja-JP" sz="1200" b="1" dirty="0">
                <a:solidFill>
                  <a:schemeClr val="tx2"/>
                </a:solidFill>
              </a:rPr>
              <a:t>.</a:t>
            </a:r>
          </a:p>
          <a:p>
            <a:r>
              <a:rPr kumimoji="1" lang="ja-JP" altLang="en-US" sz="1200" b="1" dirty="0">
                <a:solidFill>
                  <a:schemeClr val="tx2"/>
                </a:solidFill>
              </a:rPr>
              <a:t>　　</a:t>
            </a:r>
            <a:br>
              <a:rPr kumimoji="1" lang="en-US" altLang="ja-JP" sz="1200" b="1" dirty="0">
                <a:solidFill>
                  <a:schemeClr val="tx2"/>
                </a:solidFill>
              </a:rPr>
            </a:br>
            <a:r>
              <a:rPr kumimoji="1" lang="ja-JP" altLang="en-US" sz="1200" b="1" dirty="0">
                <a:solidFill>
                  <a:schemeClr val="tx2"/>
                </a:solidFill>
              </a:rPr>
              <a:t>　　</a:t>
            </a:r>
            <a:r>
              <a:rPr kumimoji="1" lang="ja-JP" altLang="en-US" sz="1200" dirty="0"/>
              <a:t>➡ </a:t>
            </a:r>
            <a:endParaRPr lang="en-US" altLang="ja-JP" sz="1200" dirty="0"/>
          </a:p>
        </p:txBody>
      </p:sp>
      <p:sp>
        <p:nvSpPr>
          <p:cNvPr id="8" name="テキスト プレースホルダー 7">
            <a:extLst>
              <a:ext uri="{FF2B5EF4-FFF2-40B4-BE49-F238E27FC236}">
                <a16:creationId xmlns:a16="http://schemas.microsoft.com/office/drawing/2014/main" id="{25EED781-2359-45E0-94D8-E66279DC77EE}"/>
              </a:ext>
            </a:extLst>
          </p:cNvPr>
          <p:cNvSpPr>
            <a:spLocks noGrp="1"/>
          </p:cNvSpPr>
          <p:nvPr>
            <p:ph type="body" sz="quarter" idx="13"/>
          </p:nvPr>
        </p:nvSpPr>
        <p:spPr/>
        <p:txBody>
          <a:bodyPr/>
          <a:lstStyle/>
          <a:p>
            <a:r>
              <a:rPr lang="en-US" altLang="ja-JP" dirty="0"/>
              <a:t>A. </a:t>
            </a:r>
            <a:r>
              <a:rPr lang="ja-JP" altLang="en-US" dirty="0"/>
              <a:t>ザボ</a:t>
            </a:r>
            <a:r>
              <a:rPr lang="en-US" altLang="ja-JP" dirty="0"/>
              <a:t>, </a:t>
            </a:r>
            <a:r>
              <a:rPr lang="en-US" altLang="ja-JP" dirty="0" err="1"/>
              <a:t>N.S</a:t>
            </a:r>
            <a:r>
              <a:rPr lang="en-US" altLang="ja-JP" dirty="0"/>
              <a:t>. </a:t>
            </a:r>
            <a:r>
              <a:rPr lang="ja-JP" altLang="en-US" dirty="0"/>
              <a:t>オストランド著</a:t>
            </a:r>
            <a:r>
              <a:rPr lang="en-US" altLang="ja-JP" dirty="0"/>
              <a:t>, </a:t>
            </a:r>
            <a:r>
              <a:rPr lang="ja-JP" altLang="en-US" dirty="0"/>
              <a:t>大野公男</a:t>
            </a:r>
            <a:r>
              <a:rPr lang="en-US" altLang="ja-JP" dirty="0"/>
              <a:t>, </a:t>
            </a:r>
            <a:r>
              <a:rPr lang="ja-JP" altLang="en-US" dirty="0"/>
              <a:t>阪井健男</a:t>
            </a:r>
            <a:r>
              <a:rPr lang="en-US" altLang="ja-JP" dirty="0"/>
              <a:t>, </a:t>
            </a:r>
            <a:r>
              <a:rPr lang="ja-JP" altLang="en-US" dirty="0"/>
              <a:t>望月祐志訳</a:t>
            </a:r>
            <a:r>
              <a:rPr lang="en-US" altLang="ja-JP" dirty="0"/>
              <a:t>. 『</a:t>
            </a:r>
            <a:r>
              <a:rPr lang="ja-JP" altLang="en-US" dirty="0"/>
              <a:t>新しい量子化学電子構造の理論入門 上</a:t>
            </a:r>
            <a:r>
              <a:rPr lang="en-US" altLang="ja-JP" dirty="0"/>
              <a:t>』, </a:t>
            </a:r>
            <a:r>
              <a:rPr lang="ja-JP" altLang="en-US" dirty="0"/>
              <a:t>東京大学出版会</a:t>
            </a:r>
            <a:r>
              <a:rPr lang="en-US" altLang="ja-JP" dirty="0"/>
              <a:t>, 1987.</a:t>
            </a:r>
            <a:r>
              <a:rPr lang="ja-JP" altLang="en-US" dirty="0"/>
              <a:t> </a:t>
            </a:r>
            <a:r>
              <a:rPr lang="en-US" altLang="ja-JP" dirty="0" err="1"/>
              <a:t>p.259</a:t>
            </a:r>
            <a:endParaRPr lang="en-US" altLang="ja-JP" dirty="0"/>
          </a:p>
        </p:txBody>
      </p:sp>
      <p:sp>
        <p:nvSpPr>
          <p:cNvPr id="5" name="コンテンツ プレースホルダー 4">
            <a:extLst>
              <a:ext uri="{FF2B5EF4-FFF2-40B4-BE49-F238E27FC236}">
                <a16:creationId xmlns:a16="http://schemas.microsoft.com/office/drawing/2014/main" id="{CCE15D9C-0A1A-4D74-A7EB-E9B95C05D6B7}"/>
              </a:ext>
            </a:extLst>
          </p:cNvPr>
          <p:cNvSpPr>
            <a:spLocks noGrp="1"/>
          </p:cNvSpPr>
          <p:nvPr>
            <p:ph idx="14"/>
          </p:nvPr>
        </p:nvSpPr>
        <p:spPr>
          <a:xfrm>
            <a:off x="3816000" y="843750"/>
            <a:ext cx="4860000" cy="2861027"/>
          </a:xfrm>
          <a:solidFill>
            <a:schemeClr val="tx1"/>
          </a:solidFill>
        </p:spPr>
        <p:txBody>
          <a:bodyPr/>
          <a:lstStyle/>
          <a:p>
            <a:r>
              <a:rPr lang="en-US" altLang="ja-JP" sz="900" b="0" dirty="0">
                <a:solidFill>
                  <a:srgbClr val="6A9955"/>
                </a:solidFill>
                <a:effectLst/>
                <a:latin typeface="Consolas" panose="020B0609020204030204" pitchFamily="49" charset="0"/>
              </a:rPr>
              <a:t>C*********************************************************************</a:t>
            </a:r>
            <a:endParaRPr lang="en-US" altLang="ja-JP" sz="900" b="0" dirty="0">
              <a:solidFill>
                <a:srgbClr val="D4D4D4"/>
              </a:solidFill>
              <a:effectLst/>
              <a:latin typeface="Consolas" panose="020B0609020204030204" pitchFamily="49" charset="0"/>
            </a:endParaRPr>
          </a:p>
          <a:p>
            <a:r>
              <a:rPr lang="en-US" altLang="ja-JP" sz="900" b="0" dirty="0">
                <a:solidFill>
                  <a:srgbClr val="B5CEA8"/>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FUNCTION</a:t>
            </a:r>
            <a:r>
              <a:rPr lang="en-US" altLang="ja-JP" sz="900" b="0" dirty="0">
                <a:solidFill>
                  <a:srgbClr val="D4D4D4"/>
                </a:solidFill>
                <a:effectLst/>
                <a:latin typeface="Consolas" panose="020B0609020204030204" pitchFamily="49" charset="0"/>
              </a:rPr>
              <a:t> </a:t>
            </a:r>
            <a:r>
              <a:rPr lang="en-US" altLang="ja-JP" sz="900" b="0" dirty="0">
                <a:solidFill>
                  <a:srgbClr val="DCDCAA"/>
                </a:solidFill>
                <a:effectLst/>
                <a:latin typeface="Consolas" panose="020B0609020204030204" pitchFamily="49" charset="0"/>
              </a:rPr>
              <a:t>S</a:t>
            </a:r>
            <a:r>
              <a:rPr lang="en-US" altLang="ja-JP" sz="900" b="0" dirty="0">
                <a:solidFill>
                  <a:srgbClr val="D4D4D4"/>
                </a:solidFill>
                <a:effectLst/>
                <a:latin typeface="Consolas" panose="020B0609020204030204" pitchFamily="49" charset="0"/>
              </a:rPr>
              <a:t>(</a:t>
            </a:r>
            <a:r>
              <a:rPr lang="en-US" altLang="ja-JP" sz="900" b="0" dirty="0" err="1">
                <a:solidFill>
                  <a:srgbClr val="9CDCFE"/>
                </a:solidFill>
                <a:effectLst/>
                <a:latin typeface="Consolas" panose="020B0609020204030204" pitchFamily="49" charset="0"/>
              </a:rPr>
              <a:t>A</a:t>
            </a:r>
            <a:r>
              <a:rPr lang="en-US" altLang="ja-JP" sz="900" b="0" dirty="0" err="1">
                <a:solidFill>
                  <a:srgbClr val="D4D4D4"/>
                </a:solidFill>
                <a:effectLst/>
                <a:latin typeface="Consolas" panose="020B0609020204030204" pitchFamily="49" charset="0"/>
              </a:rPr>
              <a:t>,</a:t>
            </a:r>
            <a:r>
              <a:rPr lang="en-US" altLang="ja-JP" sz="900" b="0" dirty="0" err="1">
                <a:solidFill>
                  <a:srgbClr val="9CDCFE"/>
                </a:solidFill>
                <a:effectLst/>
                <a:latin typeface="Consolas" panose="020B0609020204030204" pitchFamily="49" charset="0"/>
              </a:rPr>
              <a:t>B</a:t>
            </a:r>
            <a:r>
              <a:rPr lang="en-US" altLang="ja-JP" sz="900" b="0" dirty="0" err="1">
                <a:solidFill>
                  <a:srgbClr val="D4D4D4"/>
                </a:solidFill>
                <a:effectLst/>
                <a:latin typeface="Consolas" panose="020B0609020204030204" pitchFamily="49" charset="0"/>
              </a:rPr>
              <a:t>,</a:t>
            </a:r>
            <a:r>
              <a:rPr lang="en-US" altLang="ja-JP" sz="900" b="0" dirty="0" err="1">
                <a:solidFill>
                  <a:srgbClr val="9CDCFE"/>
                </a:solidFill>
                <a:effectLst/>
                <a:latin typeface="Consolas" panose="020B0609020204030204" pitchFamily="49" charset="0"/>
              </a:rPr>
              <a:t>RAB2</a:t>
            </a:r>
            <a:r>
              <a:rPr lang="en-US" altLang="ja-JP" sz="900" b="0" dirty="0">
                <a:solidFill>
                  <a:srgbClr val="D4D4D4"/>
                </a:solidFill>
                <a:effectLst/>
                <a:latin typeface="Consolas" panose="020B0609020204030204" pitchFamily="49" charset="0"/>
              </a:rPr>
              <a:t>)</a:t>
            </a:r>
          </a:p>
          <a:p>
            <a:r>
              <a:rPr lang="en-US" altLang="ja-JP" sz="900" b="0" dirty="0">
                <a:solidFill>
                  <a:srgbClr val="6A9955"/>
                </a:solidFill>
                <a:effectLst/>
                <a:latin typeface="Consolas" panose="020B0609020204030204" pitchFamily="49" charset="0"/>
              </a:rPr>
              <a:t>C</a:t>
            </a:r>
            <a:endParaRPr lang="en-US" altLang="ja-JP" sz="900" b="0" dirty="0">
              <a:solidFill>
                <a:srgbClr val="D4D4D4"/>
              </a:solidFill>
              <a:effectLst/>
              <a:latin typeface="Consolas" panose="020B0609020204030204" pitchFamily="49" charset="0"/>
            </a:endParaRPr>
          </a:p>
          <a:p>
            <a:r>
              <a:rPr lang="en-US" altLang="ja-JP" sz="900" b="0" dirty="0">
                <a:solidFill>
                  <a:srgbClr val="6A9955"/>
                </a:solidFill>
                <a:effectLst/>
                <a:latin typeface="Consolas" panose="020B0609020204030204" pitchFamily="49" charset="0"/>
              </a:rPr>
              <a:t>C CALCULATES OVERLAPS FOR UN-NORMALIZED PRIMITIVES</a:t>
            </a:r>
            <a:endParaRPr lang="en-US" altLang="ja-JP" sz="900" b="0" dirty="0">
              <a:solidFill>
                <a:srgbClr val="D4D4D4"/>
              </a:solidFill>
              <a:effectLst/>
              <a:latin typeface="Consolas" panose="020B0609020204030204" pitchFamily="49" charset="0"/>
            </a:endParaRPr>
          </a:p>
          <a:p>
            <a:r>
              <a:rPr lang="en-US" altLang="ja-JP" sz="900" b="0" dirty="0">
                <a:solidFill>
                  <a:srgbClr val="6A9955"/>
                </a:solidFill>
                <a:effectLst/>
                <a:latin typeface="Consolas" panose="020B0609020204030204" pitchFamily="49" charset="0"/>
              </a:rPr>
              <a:t>C</a:t>
            </a:r>
            <a:endParaRPr lang="en-US" altLang="ja-JP" sz="900" b="0" dirty="0">
              <a:solidFill>
                <a:srgbClr val="D4D4D4"/>
              </a:solidFill>
              <a:effectLst/>
              <a:latin typeface="Consolas" panose="020B0609020204030204" pitchFamily="49" charset="0"/>
            </a:endParaRPr>
          </a:p>
          <a:p>
            <a:r>
              <a:rPr lang="en-US" altLang="ja-JP" sz="900" b="0" dirty="0">
                <a:solidFill>
                  <a:srgbClr val="6A9955"/>
                </a:solidFill>
                <a:effectLst/>
                <a:latin typeface="Consolas" panose="020B0609020204030204" pitchFamily="49" charset="0"/>
              </a:rPr>
              <a:t>C*********************************************************************</a:t>
            </a:r>
            <a:endParaRPr lang="en-US" altLang="ja-JP" sz="900" b="0" dirty="0">
              <a:solidFill>
                <a:srgbClr val="D4D4D4"/>
              </a:solidFill>
              <a:effectLst/>
              <a:latin typeface="Consolas" panose="020B0609020204030204" pitchFamily="49" charset="0"/>
            </a:endParaRPr>
          </a:p>
          <a:p>
            <a:br>
              <a:rPr lang="en-US" altLang="ja-JP" sz="900" b="0" dirty="0">
                <a:solidFill>
                  <a:srgbClr val="D4D4D4"/>
                </a:solidFill>
                <a:effectLst/>
                <a:latin typeface="Consolas" panose="020B0609020204030204" pitchFamily="49" charset="0"/>
              </a:rPr>
            </a:br>
            <a:r>
              <a:rPr lang="en-US" altLang="ja-JP" sz="900" b="0" dirty="0">
                <a:solidFill>
                  <a:srgbClr val="B5CEA8"/>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IMPLICIT</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DOUBLE PRECISION</a:t>
            </a:r>
            <a:r>
              <a:rPr lang="en-US" altLang="ja-JP" sz="900" b="0" dirty="0">
                <a:solidFill>
                  <a:srgbClr val="D4D4D4"/>
                </a:solidFill>
                <a:effectLst/>
                <a:latin typeface="Consolas" panose="020B0609020204030204" pitchFamily="49" charset="0"/>
              </a:rPr>
              <a:t>(A-</a:t>
            </a:r>
            <a:r>
              <a:rPr lang="en-US" altLang="ja-JP" sz="900" b="0" dirty="0" err="1">
                <a:solidFill>
                  <a:srgbClr val="D4D4D4"/>
                </a:solidFill>
                <a:effectLst/>
                <a:latin typeface="Consolas" panose="020B0609020204030204" pitchFamily="49" charset="0"/>
              </a:rPr>
              <a:t>H,O</a:t>
            </a:r>
            <a:r>
              <a:rPr lang="en-US" altLang="ja-JP" sz="900" b="0" dirty="0">
                <a:solidFill>
                  <a:srgbClr val="D4D4D4"/>
                </a:solidFill>
                <a:effectLst/>
                <a:latin typeface="Consolas" panose="020B0609020204030204" pitchFamily="49" charset="0"/>
              </a:rPr>
              <a:t>-Z)</a:t>
            </a:r>
          </a:p>
          <a:p>
            <a:r>
              <a:rPr lang="en-US" altLang="ja-JP" sz="900" b="0" dirty="0">
                <a:solidFill>
                  <a:srgbClr val="B5CEA8"/>
                </a:solidFill>
                <a:effectLst/>
                <a:latin typeface="Consolas" panose="020B0609020204030204" pitchFamily="49" charset="0"/>
              </a:rPr>
              <a:t>      </a:t>
            </a:r>
            <a:r>
              <a:rPr lang="en-US" altLang="ja-JP" sz="900" b="0" dirty="0">
                <a:solidFill>
                  <a:srgbClr val="C586C0"/>
                </a:solidFill>
                <a:effectLst/>
                <a:latin typeface="Consolas" panose="020B0609020204030204" pitchFamily="49" charset="0"/>
              </a:rPr>
              <a:t>DATA</a:t>
            </a:r>
            <a:r>
              <a:rPr lang="en-US" altLang="ja-JP" sz="900" b="0" dirty="0">
                <a:solidFill>
                  <a:srgbClr val="D4D4D4"/>
                </a:solidFill>
                <a:effectLst/>
                <a:latin typeface="Consolas" panose="020B0609020204030204" pitchFamily="49" charset="0"/>
              </a:rPr>
              <a:t> PI/</a:t>
            </a:r>
            <a:r>
              <a:rPr lang="en-US" altLang="ja-JP" sz="900" b="0" dirty="0" err="1">
                <a:solidFill>
                  <a:srgbClr val="B5CEA8"/>
                </a:solidFill>
                <a:effectLst/>
                <a:latin typeface="Consolas" panose="020B0609020204030204" pitchFamily="49" charset="0"/>
              </a:rPr>
              <a:t>3.1415926535898D0</a:t>
            </a:r>
            <a:r>
              <a:rPr lang="en-US" altLang="ja-JP" sz="900" b="0" dirty="0">
                <a:solidFill>
                  <a:srgbClr val="D4D4D4"/>
                </a:solidFill>
                <a:effectLst/>
                <a:latin typeface="Consolas" panose="020B0609020204030204" pitchFamily="49" charset="0"/>
              </a:rPr>
              <a:t>/</a:t>
            </a:r>
          </a:p>
          <a:p>
            <a:r>
              <a:rPr lang="en-US" altLang="ja-JP" sz="900" b="0" dirty="0">
                <a:solidFill>
                  <a:srgbClr val="B5CEA8"/>
                </a:solidFill>
                <a:effectLst/>
                <a:latin typeface="Consolas" panose="020B0609020204030204" pitchFamily="49" charset="0"/>
              </a:rPr>
              <a:t>      </a:t>
            </a:r>
            <a:r>
              <a:rPr lang="en-US" altLang="ja-JP" sz="900" b="0" dirty="0">
                <a:solidFill>
                  <a:srgbClr val="D4D4D4"/>
                </a:solidFill>
                <a:effectLst/>
                <a:latin typeface="Consolas" panose="020B0609020204030204" pitchFamily="49" charset="0"/>
              </a:rPr>
              <a:t>S=(PI/(</a:t>
            </a:r>
            <a:r>
              <a:rPr lang="en-US" altLang="ja-JP" sz="900" b="0" dirty="0" err="1">
                <a:solidFill>
                  <a:srgbClr val="D4D4D4"/>
                </a:solidFill>
                <a:effectLst/>
                <a:latin typeface="Consolas" panose="020B0609020204030204" pitchFamily="49" charset="0"/>
              </a:rPr>
              <a:t>A+B</a:t>
            </a:r>
            <a:r>
              <a:rPr lang="en-US" altLang="ja-JP" sz="900" b="0" dirty="0">
                <a:solidFill>
                  <a:srgbClr val="D4D4D4"/>
                </a:solidFill>
                <a:effectLst/>
                <a:latin typeface="Consolas" panose="020B0609020204030204" pitchFamily="49" charset="0"/>
              </a:rPr>
              <a:t>))**</a:t>
            </a:r>
            <a:r>
              <a:rPr lang="en-US" altLang="ja-JP" sz="900" b="0" dirty="0" err="1">
                <a:solidFill>
                  <a:srgbClr val="B5CEA8"/>
                </a:solidFill>
                <a:effectLst/>
                <a:latin typeface="Consolas" panose="020B0609020204030204" pitchFamily="49" charset="0"/>
              </a:rPr>
              <a:t>1.5D0</a:t>
            </a:r>
            <a:r>
              <a:rPr lang="en-US" altLang="ja-JP" sz="900" b="0" dirty="0">
                <a:solidFill>
                  <a:srgbClr val="D4D4D4"/>
                </a:solidFill>
                <a:effectLst/>
                <a:latin typeface="Consolas" panose="020B0609020204030204" pitchFamily="49" charset="0"/>
              </a:rPr>
              <a:t>*</a:t>
            </a:r>
            <a:r>
              <a:rPr lang="en-US" altLang="ja-JP" sz="900" b="0" dirty="0" err="1">
                <a:solidFill>
                  <a:srgbClr val="DCDCAA"/>
                </a:solidFill>
                <a:effectLst/>
                <a:latin typeface="Consolas" panose="020B0609020204030204" pitchFamily="49" charset="0"/>
              </a:rPr>
              <a:t>DEXP</a:t>
            </a:r>
            <a:r>
              <a:rPr lang="en-US" altLang="ja-JP" sz="900" b="0" dirty="0">
                <a:solidFill>
                  <a:srgbClr val="D4D4D4"/>
                </a:solidFill>
                <a:effectLst/>
                <a:latin typeface="Consolas" panose="020B0609020204030204" pitchFamily="49" charset="0"/>
              </a:rPr>
              <a:t>(-A*B*</a:t>
            </a:r>
            <a:r>
              <a:rPr lang="en-US" altLang="ja-JP" sz="900" b="0" dirty="0" err="1">
                <a:solidFill>
                  <a:srgbClr val="D4D4D4"/>
                </a:solidFill>
                <a:effectLst/>
                <a:latin typeface="Consolas" panose="020B0609020204030204" pitchFamily="49" charset="0"/>
              </a:rPr>
              <a:t>RAB2</a:t>
            </a:r>
            <a:r>
              <a:rPr lang="en-US" altLang="ja-JP" sz="900" b="0" dirty="0">
                <a:solidFill>
                  <a:srgbClr val="D4D4D4"/>
                </a:solidFill>
                <a:effectLst/>
                <a:latin typeface="Consolas" panose="020B0609020204030204" pitchFamily="49" charset="0"/>
              </a:rPr>
              <a:t>/(</a:t>
            </a:r>
            <a:r>
              <a:rPr lang="en-US" altLang="ja-JP" sz="900" b="0" dirty="0" err="1">
                <a:solidFill>
                  <a:srgbClr val="D4D4D4"/>
                </a:solidFill>
                <a:effectLst/>
                <a:latin typeface="Consolas" panose="020B0609020204030204" pitchFamily="49" charset="0"/>
              </a:rPr>
              <a:t>A+B</a:t>
            </a:r>
            <a:r>
              <a:rPr lang="en-US" altLang="ja-JP" sz="900" b="0" dirty="0">
                <a:solidFill>
                  <a:srgbClr val="D4D4D4"/>
                </a:solidFill>
                <a:effectLst/>
                <a:latin typeface="Consolas" panose="020B0609020204030204" pitchFamily="49" charset="0"/>
              </a:rPr>
              <a:t>))</a:t>
            </a:r>
          </a:p>
          <a:p>
            <a:r>
              <a:rPr lang="en-US" altLang="ja-JP" sz="900" b="0" dirty="0">
                <a:solidFill>
                  <a:srgbClr val="B5CEA8"/>
                </a:solidFill>
                <a:effectLst/>
                <a:latin typeface="Consolas" panose="020B0609020204030204" pitchFamily="49" charset="0"/>
              </a:rPr>
              <a:t>      </a:t>
            </a:r>
            <a:r>
              <a:rPr lang="en-US" altLang="ja-JP" sz="900" b="0" dirty="0">
                <a:solidFill>
                  <a:srgbClr val="C586C0"/>
                </a:solidFill>
                <a:effectLst/>
                <a:latin typeface="Consolas" panose="020B0609020204030204" pitchFamily="49" charset="0"/>
              </a:rPr>
              <a:t>RETURN</a:t>
            </a:r>
            <a:endParaRPr lang="en-US" altLang="ja-JP" sz="900" b="0" dirty="0">
              <a:solidFill>
                <a:srgbClr val="D4D4D4"/>
              </a:solidFill>
              <a:effectLst/>
              <a:latin typeface="Consolas" panose="020B0609020204030204" pitchFamily="49" charset="0"/>
            </a:endParaRPr>
          </a:p>
          <a:p>
            <a:r>
              <a:rPr lang="en-US" altLang="ja-JP" sz="900" b="0" dirty="0">
                <a:solidFill>
                  <a:srgbClr val="B5CEA8"/>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END</a:t>
            </a:r>
            <a:endParaRPr lang="en-US" altLang="ja-JP" sz="900" b="0" dirty="0">
              <a:solidFill>
                <a:srgbClr val="D4D4D4"/>
              </a:solidFill>
              <a:effectLst/>
              <a:latin typeface="Consolas" panose="020B0609020204030204" pitchFamily="49" charset="0"/>
            </a:endParaRPr>
          </a:p>
        </p:txBody>
      </p:sp>
      <p:sp>
        <p:nvSpPr>
          <p:cNvPr id="2" name="タイトル 1">
            <a:extLst>
              <a:ext uri="{FF2B5EF4-FFF2-40B4-BE49-F238E27FC236}">
                <a16:creationId xmlns:a16="http://schemas.microsoft.com/office/drawing/2014/main" id="{AA670573-0E92-4E13-A132-DE1BE5CBF651}"/>
              </a:ext>
            </a:extLst>
          </p:cNvPr>
          <p:cNvSpPr>
            <a:spLocks noGrp="1"/>
          </p:cNvSpPr>
          <p:nvPr>
            <p:ph type="title"/>
          </p:nvPr>
        </p:nvSpPr>
        <p:spPr/>
        <p:txBody>
          <a:bodyPr/>
          <a:lstStyle/>
          <a:p>
            <a:r>
              <a:rPr kumimoji="1" lang="ja-JP" altLang="en-US" dirty="0"/>
              <a:t>プログラム読解</a:t>
            </a:r>
          </a:p>
        </p:txBody>
      </p:sp>
      <p:sp>
        <p:nvSpPr>
          <p:cNvPr id="6" name="スライド番号プレースホルダー 5">
            <a:extLst>
              <a:ext uri="{FF2B5EF4-FFF2-40B4-BE49-F238E27FC236}">
                <a16:creationId xmlns:a16="http://schemas.microsoft.com/office/drawing/2014/main" id="{1064C21B-A697-4DF4-8AFE-DFFBF3AF8FD8}"/>
              </a:ext>
            </a:extLst>
          </p:cNvPr>
          <p:cNvSpPr>
            <a:spLocks noGrp="1"/>
          </p:cNvSpPr>
          <p:nvPr>
            <p:ph type="sldNum" sz="quarter" idx="15"/>
          </p:nvPr>
        </p:nvSpPr>
        <p:spPr/>
        <p:txBody>
          <a:bodyPr/>
          <a:lstStyle/>
          <a:p>
            <a:fld id="{44CC7441-4F6D-4D99-AEAC-28C0433C7008}" type="slidenum">
              <a:rPr kumimoji="1" lang="ja-JP" altLang="en-US" smtClean="0"/>
              <a:pPr/>
              <a:t>130</a:t>
            </a:fld>
            <a:endParaRPr kumimoji="1" lang="ja-JP" altLang="en-US" dirty="0"/>
          </a:p>
        </p:txBody>
      </p:sp>
      <mc:AlternateContent xmlns:mc="http://schemas.openxmlformats.org/markup-compatibility/2006" xmlns:a14="http://schemas.microsoft.com/office/drawing/2010/main">
        <mc:Choice Requires="a14">
          <p:sp>
            <p:nvSpPr>
              <p:cNvPr id="10" name="テキスト ボックス 9">
                <a:extLst>
                  <a:ext uri="{FF2B5EF4-FFF2-40B4-BE49-F238E27FC236}">
                    <a16:creationId xmlns:a16="http://schemas.microsoft.com/office/drawing/2014/main" id="{5FC844C6-8817-4E3B-BEA6-E03AF91DC079}"/>
                  </a:ext>
                </a:extLst>
              </p:cNvPr>
              <p:cNvSpPr txBox="1"/>
              <p:nvPr/>
            </p:nvSpPr>
            <p:spPr>
              <a:xfrm>
                <a:off x="3816000" y="3844568"/>
                <a:ext cx="4860000" cy="70493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d>
                        <m:dPr>
                          <m:ctrlPr>
                            <a:rPr kumimoji="1" lang="en-US" altLang="ja-JP" sz="1600" b="0" i="1" smtClean="0">
                              <a:latin typeface="Cambria Math" panose="02040503050406030204" pitchFamily="18" charset="0"/>
                            </a:rPr>
                          </m:ctrlPr>
                        </m:dPr>
                        <m:e>
                          <m:r>
                            <a:rPr kumimoji="1" lang="en-US" altLang="ja-JP" sz="1600" b="0" i="1" smtClean="0">
                              <a:latin typeface="Cambria Math" panose="02040503050406030204" pitchFamily="18" charset="0"/>
                            </a:rPr>
                            <m:t>𝐴</m:t>
                          </m:r>
                          <m:r>
                            <a:rPr kumimoji="1" lang="en-US" altLang="ja-JP" sz="1600" b="0" i="1" smtClean="0">
                              <a:latin typeface="Cambria Math" panose="02040503050406030204" pitchFamily="18" charset="0"/>
                            </a:rPr>
                            <m:t>|</m:t>
                          </m:r>
                          <m:r>
                            <a:rPr kumimoji="1" lang="en-US" altLang="ja-JP" sz="1600" b="0" i="1" smtClean="0">
                              <a:latin typeface="Cambria Math" panose="02040503050406030204" pitchFamily="18" charset="0"/>
                            </a:rPr>
                            <m:t>𝐵</m:t>
                          </m:r>
                        </m:e>
                      </m:d>
                      <m:r>
                        <a:rPr kumimoji="1" lang="en-US" altLang="ja-JP" sz="1600" b="0" i="1" smtClean="0">
                          <a:latin typeface="Cambria Math" panose="02040503050406030204" pitchFamily="18" charset="0"/>
                        </a:rPr>
                        <m:t>=</m:t>
                      </m:r>
                      <m:sSup>
                        <m:sSupPr>
                          <m:ctrlPr>
                            <a:rPr kumimoji="1" lang="en-US" altLang="ja-JP" sz="1600" b="0" i="1" smtClean="0">
                              <a:latin typeface="Cambria Math" panose="02040503050406030204" pitchFamily="18" charset="0"/>
                            </a:rPr>
                          </m:ctrlPr>
                        </m:sSupPr>
                        <m:e>
                          <m:d>
                            <m:dPr>
                              <m:begChr m:val="["/>
                              <m:endChr m:val="]"/>
                              <m:ctrlPr>
                                <a:rPr kumimoji="1" lang="en-US" altLang="ja-JP" sz="1600" b="0" i="1" smtClean="0">
                                  <a:latin typeface="Cambria Math" panose="02040503050406030204" pitchFamily="18" charset="0"/>
                                </a:rPr>
                              </m:ctrlPr>
                            </m:dPr>
                            <m:e>
                              <m:f>
                                <m:fPr>
                                  <m:ctrlPr>
                                    <a:rPr kumimoji="1" lang="en-US" altLang="ja-JP" sz="1600" b="0" i="1" smtClean="0">
                                      <a:latin typeface="Cambria Math" panose="02040503050406030204" pitchFamily="18" charset="0"/>
                                    </a:rPr>
                                  </m:ctrlPr>
                                </m:fPr>
                                <m:num>
                                  <m:r>
                                    <a:rPr kumimoji="1" lang="en-US" altLang="ja-JP" sz="1600" b="0" i="1" smtClean="0">
                                      <a:latin typeface="Cambria Math" panose="02040503050406030204" pitchFamily="18" charset="0"/>
                                    </a:rPr>
                                    <m:t>𝜋</m:t>
                                  </m:r>
                                </m:num>
                                <m:den>
                                  <m:r>
                                    <a:rPr lang="en-US" altLang="ja-JP" sz="1600" i="1">
                                      <a:latin typeface="Cambria Math" panose="02040503050406030204" pitchFamily="18" charset="0"/>
                                    </a:rPr>
                                    <m:t>𝛼</m:t>
                                  </m:r>
                                  <m:r>
                                    <a:rPr lang="en-US" altLang="ja-JP" sz="1600" i="1">
                                      <a:latin typeface="Cambria Math" panose="02040503050406030204" pitchFamily="18" charset="0"/>
                                    </a:rPr>
                                    <m:t>+</m:t>
                                  </m:r>
                                  <m:r>
                                    <a:rPr lang="en-US" altLang="ja-JP" sz="1600" i="1">
                                      <a:latin typeface="Cambria Math" panose="02040503050406030204" pitchFamily="18" charset="0"/>
                                    </a:rPr>
                                    <m:t>𝛽</m:t>
                                  </m:r>
                                </m:den>
                              </m:f>
                            </m:e>
                          </m:d>
                        </m:e>
                        <m:sup>
                          <m:f>
                            <m:fPr>
                              <m:type m:val="lin"/>
                              <m:ctrlPr>
                                <a:rPr kumimoji="1" lang="en-US" altLang="ja-JP" sz="1600" b="0" i="1" smtClean="0">
                                  <a:latin typeface="Cambria Math" panose="02040503050406030204" pitchFamily="18" charset="0"/>
                                </a:rPr>
                              </m:ctrlPr>
                            </m:fPr>
                            <m:num>
                              <m:r>
                                <a:rPr kumimoji="1" lang="en-US" altLang="ja-JP" sz="1600" b="0" i="1" smtClean="0">
                                  <a:latin typeface="Cambria Math" panose="02040503050406030204" pitchFamily="18" charset="0"/>
                                </a:rPr>
                                <m:t>3</m:t>
                              </m:r>
                            </m:num>
                            <m:den>
                              <m:r>
                                <a:rPr kumimoji="1" lang="en-US" altLang="ja-JP" sz="1600" b="0" i="1" smtClean="0">
                                  <a:latin typeface="Cambria Math" panose="02040503050406030204" pitchFamily="18" charset="0"/>
                                </a:rPr>
                                <m:t>2</m:t>
                              </m:r>
                            </m:den>
                          </m:f>
                        </m:sup>
                      </m:sSup>
                      <m:func>
                        <m:funcPr>
                          <m:ctrlPr>
                            <a:rPr kumimoji="1" lang="en-US" altLang="ja-JP" sz="1600" b="0" i="1" smtClean="0">
                              <a:latin typeface="Cambria Math" panose="02040503050406030204" pitchFamily="18" charset="0"/>
                            </a:rPr>
                          </m:ctrlPr>
                        </m:funcPr>
                        <m:fName>
                          <m:r>
                            <m:rPr>
                              <m:sty m:val="p"/>
                            </m:rPr>
                            <a:rPr kumimoji="1" lang="en-US" altLang="ja-JP" sz="1600" b="0" i="0" smtClean="0">
                              <a:latin typeface="Cambria Math" panose="02040503050406030204" pitchFamily="18" charset="0"/>
                            </a:rPr>
                            <m:t>exp</m:t>
                          </m:r>
                        </m:fName>
                        <m:e>
                          <m:d>
                            <m:dPr>
                              <m:begChr m:val="["/>
                              <m:endChr m:val="]"/>
                              <m:ctrlPr>
                                <a:rPr kumimoji="1" lang="en-US" altLang="ja-JP" sz="1600" b="0" i="1" smtClean="0">
                                  <a:latin typeface="Cambria Math" panose="02040503050406030204" pitchFamily="18" charset="0"/>
                                </a:rPr>
                              </m:ctrlPr>
                            </m:dPr>
                            <m:e>
                              <m:r>
                                <a:rPr kumimoji="1" lang="en-US" altLang="ja-JP" sz="1600" b="0" i="1" smtClean="0">
                                  <a:latin typeface="Cambria Math" panose="02040503050406030204" pitchFamily="18" charset="0"/>
                                </a:rPr>
                                <m:t>−</m:t>
                              </m:r>
                              <m:f>
                                <m:fPr>
                                  <m:ctrlPr>
                                    <a:rPr kumimoji="1" lang="en-US" altLang="ja-JP" sz="1600" b="0" i="1" smtClean="0">
                                      <a:latin typeface="Cambria Math" panose="02040503050406030204" pitchFamily="18" charset="0"/>
                                    </a:rPr>
                                  </m:ctrlPr>
                                </m:fPr>
                                <m:num>
                                  <m:r>
                                    <a:rPr kumimoji="1" lang="en-US" altLang="ja-JP" sz="1600" b="0" i="1" smtClean="0">
                                      <a:latin typeface="Cambria Math" panose="02040503050406030204" pitchFamily="18" charset="0"/>
                                    </a:rPr>
                                    <m:t>𝛼𝛽</m:t>
                                  </m:r>
                                </m:num>
                                <m:den>
                                  <m:r>
                                    <a:rPr lang="en-US" altLang="ja-JP" sz="1600" i="1">
                                      <a:latin typeface="Cambria Math" panose="02040503050406030204" pitchFamily="18" charset="0"/>
                                    </a:rPr>
                                    <m:t>𝛼</m:t>
                                  </m:r>
                                  <m:r>
                                    <a:rPr lang="en-US" altLang="ja-JP" sz="1600" b="0" i="1" smtClean="0">
                                      <a:latin typeface="Cambria Math" panose="02040503050406030204" pitchFamily="18" charset="0"/>
                                    </a:rPr>
                                    <m:t>+</m:t>
                                  </m:r>
                                  <m:r>
                                    <a:rPr lang="en-US" altLang="ja-JP" sz="1600" i="1">
                                      <a:latin typeface="Cambria Math" panose="02040503050406030204" pitchFamily="18" charset="0"/>
                                    </a:rPr>
                                    <m:t>𝛽</m:t>
                                  </m:r>
                                </m:den>
                              </m:f>
                              <m:sSup>
                                <m:sSupPr>
                                  <m:ctrlPr>
                                    <a:rPr lang="en-US" altLang="ja-JP" sz="1600" b="0" i="1" smtClean="0">
                                      <a:latin typeface="Cambria Math" panose="02040503050406030204" pitchFamily="18" charset="0"/>
                                    </a:rPr>
                                  </m:ctrlPr>
                                </m:sSupPr>
                                <m:e>
                                  <m:d>
                                    <m:dPr>
                                      <m:begChr m:val="|"/>
                                      <m:endChr m:val="|"/>
                                      <m:ctrlPr>
                                        <a:rPr lang="en-US" altLang="ja-JP" sz="1600" b="0" i="1" smtClean="0">
                                          <a:latin typeface="Cambria Math" panose="02040503050406030204" pitchFamily="18" charset="0"/>
                                        </a:rPr>
                                      </m:ctrlPr>
                                    </m:dPr>
                                    <m:e>
                                      <m:sSub>
                                        <m:sSubPr>
                                          <m:ctrlPr>
                                            <a:rPr lang="en-US" altLang="ja-JP" sz="1600" b="0" i="1" smtClean="0">
                                              <a:latin typeface="Cambria Math" panose="02040503050406030204" pitchFamily="18" charset="0"/>
                                            </a:rPr>
                                          </m:ctrlPr>
                                        </m:sSubPr>
                                        <m:e>
                                          <m:r>
                                            <a:rPr lang="en-US" altLang="ja-JP" sz="1600" b="1" i="1" smtClean="0">
                                              <a:latin typeface="Cambria Math" panose="02040503050406030204" pitchFamily="18" charset="0"/>
                                            </a:rPr>
                                            <m:t>𝑹</m:t>
                                          </m:r>
                                        </m:e>
                                        <m:sub>
                                          <m:r>
                                            <a:rPr lang="en-US" altLang="ja-JP" sz="1600" b="0" i="1" smtClean="0">
                                              <a:latin typeface="Cambria Math" panose="02040503050406030204" pitchFamily="18" charset="0"/>
                                            </a:rPr>
                                            <m:t>𝐴</m:t>
                                          </m:r>
                                        </m:sub>
                                      </m:sSub>
                                      <m:r>
                                        <a:rPr lang="en-US" altLang="ja-JP" sz="1600" b="0" i="1" smtClean="0">
                                          <a:latin typeface="Cambria Math" panose="02040503050406030204" pitchFamily="18" charset="0"/>
                                        </a:rPr>
                                        <m:t>−</m:t>
                                      </m:r>
                                      <m:sSub>
                                        <m:sSubPr>
                                          <m:ctrlPr>
                                            <a:rPr lang="en-US" altLang="ja-JP" sz="1600" i="1">
                                              <a:latin typeface="Cambria Math" panose="02040503050406030204" pitchFamily="18" charset="0"/>
                                            </a:rPr>
                                          </m:ctrlPr>
                                        </m:sSubPr>
                                        <m:e>
                                          <m:r>
                                            <a:rPr lang="en-US" altLang="ja-JP" sz="1600" b="1" i="1">
                                              <a:latin typeface="Cambria Math" panose="02040503050406030204" pitchFamily="18" charset="0"/>
                                            </a:rPr>
                                            <m:t>𝑹</m:t>
                                          </m:r>
                                        </m:e>
                                        <m:sub>
                                          <m:r>
                                            <a:rPr lang="en-US" altLang="ja-JP" sz="1600" b="0" i="1" smtClean="0">
                                              <a:latin typeface="Cambria Math" panose="02040503050406030204" pitchFamily="18" charset="0"/>
                                            </a:rPr>
                                            <m:t>𝐵</m:t>
                                          </m:r>
                                        </m:sub>
                                      </m:sSub>
                                    </m:e>
                                  </m:d>
                                </m:e>
                                <m:sup>
                                  <m:r>
                                    <a:rPr lang="en-US" altLang="ja-JP" sz="1600" b="0" i="1" smtClean="0">
                                      <a:latin typeface="Cambria Math" panose="02040503050406030204" pitchFamily="18" charset="0"/>
                                    </a:rPr>
                                    <m:t>2</m:t>
                                  </m:r>
                                </m:sup>
                              </m:sSup>
                            </m:e>
                          </m:d>
                        </m:e>
                      </m:func>
                    </m:oMath>
                  </m:oMathPara>
                </a14:m>
                <a:endParaRPr lang="ja-JP" altLang="en-US" dirty="0"/>
              </a:p>
            </p:txBody>
          </p:sp>
        </mc:Choice>
        <mc:Fallback xmlns="">
          <p:sp>
            <p:nvSpPr>
              <p:cNvPr id="10" name="テキスト ボックス 9">
                <a:extLst>
                  <a:ext uri="{FF2B5EF4-FFF2-40B4-BE49-F238E27FC236}">
                    <a16:creationId xmlns:a16="http://schemas.microsoft.com/office/drawing/2014/main" id="{5FC844C6-8817-4E3B-BEA6-E03AF91DC079}"/>
                  </a:ext>
                </a:extLst>
              </p:cNvPr>
              <p:cNvSpPr txBox="1">
                <a:spLocks noRot="1" noChangeAspect="1" noMove="1" noResize="1" noEditPoints="1" noAdjustHandles="1" noChangeArrowheads="1" noChangeShapeType="1" noTextEdit="1"/>
              </p:cNvSpPr>
              <p:nvPr/>
            </p:nvSpPr>
            <p:spPr>
              <a:xfrm>
                <a:off x="3816000" y="3844568"/>
                <a:ext cx="4860000" cy="704937"/>
              </a:xfrm>
              <a:prstGeom prst="rect">
                <a:avLst/>
              </a:prstGeom>
              <a:blipFill>
                <a:blip r:embed="rId2"/>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graphicFrame>
            <p:nvGraphicFramePr>
              <p:cNvPr id="7" name="表 8">
                <a:extLst>
                  <a:ext uri="{FF2B5EF4-FFF2-40B4-BE49-F238E27FC236}">
                    <a16:creationId xmlns:a16="http://schemas.microsoft.com/office/drawing/2014/main" id="{31305A6D-84FD-45BF-A7DB-8EAFCCCEA9F5}"/>
                  </a:ext>
                </a:extLst>
              </p:cNvPr>
              <p:cNvGraphicFramePr>
                <a:graphicFrameLocks noGrp="1"/>
              </p:cNvGraphicFramePr>
              <p:nvPr>
                <p:extLst>
                  <p:ext uri="{D42A27DB-BD31-4B8C-83A1-F6EECF244321}">
                    <p14:modId xmlns:p14="http://schemas.microsoft.com/office/powerpoint/2010/main" val="4128107444"/>
                  </p:ext>
                </p:extLst>
              </p:nvPr>
            </p:nvGraphicFramePr>
            <p:xfrm>
              <a:off x="1134000" y="3215404"/>
              <a:ext cx="2016000" cy="1152000"/>
            </p:xfrm>
            <a:graphic>
              <a:graphicData uri="http://schemas.openxmlformats.org/drawingml/2006/table">
                <a:tbl>
                  <a:tblPr>
                    <a:tableStyleId>{5C22544A-7EE6-4342-B048-85BDC9FD1C3A}</a:tableStyleId>
                  </a:tblPr>
                  <a:tblGrid>
                    <a:gridCol w="1008000">
                      <a:extLst>
                        <a:ext uri="{9D8B030D-6E8A-4147-A177-3AD203B41FA5}">
                          <a16:colId xmlns:a16="http://schemas.microsoft.com/office/drawing/2014/main" val="188903226"/>
                        </a:ext>
                      </a:extLst>
                    </a:gridCol>
                    <a:gridCol w="1008000">
                      <a:extLst>
                        <a:ext uri="{9D8B030D-6E8A-4147-A177-3AD203B41FA5}">
                          <a16:colId xmlns:a16="http://schemas.microsoft.com/office/drawing/2014/main" val="983570500"/>
                        </a:ext>
                      </a:extLst>
                    </a:gridCol>
                  </a:tblGrid>
                  <a:tr h="288000">
                    <a:tc>
                      <a:txBody>
                        <a:bodyPr/>
                        <a:lstStyle/>
                        <a:p>
                          <a:pPr algn="ctr"/>
                          <a:r>
                            <a:rPr kumimoji="1" lang="ja-JP" altLang="en-US" sz="1200" b="0" dirty="0">
                              <a:solidFill>
                                <a:schemeClr val="tx2"/>
                              </a:solidFill>
                            </a:rPr>
                            <a:t>プログラム</a:t>
                          </a:r>
                        </a:p>
                      </a:txBody>
                      <a:tcPr anchor="ct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solidFill>
                      </a:tcPr>
                    </a:tc>
                    <a:tc>
                      <a:txBody>
                        <a:bodyPr/>
                        <a:lstStyle/>
                        <a:p>
                          <a:pPr algn="ctr"/>
                          <a:r>
                            <a:rPr kumimoji="1" lang="ja-JP" altLang="en-US" sz="1200" b="0" dirty="0">
                              <a:solidFill>
                                <a:schemeClr val="tx2"/>
                              </a:solidFill>
                            </a:rPr>
                            <a:t>式</a:t>
                          </a:r>
                          <a:r>
                            <a:rPr kumimoji="1" lang="en-US" altLang="ja-JP" sz="1200" b="0" dirty="0">
                              <a:solidFill>
                                <a:schemeClr val="tx2"/>
                              </a:solidFill>
                            </a:rPr>
                            <a:t>(</a:t>
                          </a:r>
                          <a:r>
                            <a:rPr kumimoji="1" lang="en-US" altLang="ja-JP" sz="1200" b="0" dirty="0" err="1">
                              <a:solidFill>
                                <a:schemeClr val="tx2"/>
                              </a:solidFill>
                            </a:rPr>
                            <a:t>A.9</a:t>
                          </a:r>
                          <a:r>
                            <a:rPr kumimoji="1" lang="en-US" altLang="ja-JP" sz="1200" b="0" dirty="0">
                              <a:solidFill>
                                <a:schemeClr val="tx2"/>
                              </a:solidFill>
                            </a:rPr>
                            <a:t>)</a:t>
                          </a:r>
                          <a:endParaRPr kumimoji="1" lang="ja-JP" altLang="en-US" sz="1200" b="0" dirty="0">
                            <a:solidFill>
                              <a:schemeClr val="tx2"/>
                            </a:solidFill>
                          </a:endParaRPr>
                        </a:p>
                      </a:txBody>
                      <a:tcPr anchor="ct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solidFill>
                      </a:tcPr>
                    </a:tc>
                    <a:extLst>
                      <a:ext uri="{0D108BD9-81ED-4DB2-BD59-A6C34878D82A}">
                        <a16:rowId xmlns:a16="http://schemas.microsoft.com/office/drawing/2014/main" val="1633181385"/>
                      </a:ext>
                    </a:extLst>
                  </a:tr>
                  <a:tr h="288000">
                    <a:tc>
                      <a:txBody>
                        <a:bodyPr/>
                        <a:lstStyle/>
                        <a:p>
                          <a:pPr algn="ctr"/>
                          <a:r>
                            <a:rPr kumimoji="1" lang="en-US" altLang="ja-JP" sz="1200" dirty="0"/>
                            <a:t>A</a:t>
                          </a:r>
                          <a:endParaRPr kumimoji="1" lang="ja-JP" altLang="en-US" sz="1200" dirty="0"/>
                        </a:p>
                      </a:txBody>
                      <a:tcPr anchor="ctr">
                        <a:lnT w="12700" cap="flat" cmpd="sng" algn="ctr">
                          <a:solidFill>
                            <a:schemeClr val="tx2"/>
                          </a:solidFill>
                          <a:prstDash val="solid"/>
                          <a:round/>
                          <a:headEnd type="none" w="med" len="med"/>
                          <a:tailEnd type="none" w="med" len="med"/>
                        </a:lnT>
                        <a:solidFill>
                          <a:schemeClr val="bg2"/>
                        </a:solidFill>
                      </a:tcPr>
                    </a:tc>
                    <a:tc>
                      <a:txBody>
                        <a:bodyPr/>
                        <a:lstStyle/>
                        <a:p>
                          <a:pPr algn="ctr"/>
                          <a14:m>
                            <m:oMathPara xmlns:m="http://schemas.openxmlformats.org/officeDocument/2006/math">
                              <m:oMathParaPr>
                                <m:jc m:val="centerGroup"/>
                              </m:oMathParaPr>
                              <m:oMath xmlns:m="http://schemas.openxmlformats.org/officeDocument/2006/math">
                                <m:r>
                                  <a:rPr kumimoji="1" lang="en-US" altLang="ja-JP" sz="1200" b="0" i="1" smtClean="0">
                                    <a:latin typeface="Cambria Math" panose="02040503050406030204" pitchFamily="18" charset="0"/>
                                  </a:rPr>
                                  <m:t>𝛼</m:t>
                                </m:r>
                              </m:oMath>
                            </m:oMathPara>
                          </a14:m>
                          <a:endParaRPr kumimoji="1" lang="ja-JP" altLang="en-US" sz="1200" dirty="0"/>
                        </a:p>
                      </a:txBody>
                      <a:tcPr anchor="ctr">
                        <a:lnT w="12700" cap="flat" cmpd="sng" algn="ctr">
                          <a:solidFill>
                            <a:schemeClr val="tx2"/>
                          </a:solidFill>
                          <a:prstDash val="solid"/>
                          <a:round/>
                          <a:headEnd type="none" w="med" len="med"/>
                          <a:tailEnd type="none" w="med" len="med"/>
                        </a:lnT>
                        <a:solidFill>
                          <a:schemeClr val="bg2"/>
                        </a:solidFill>
                      </a:tcPr>
                    </a:tc>
                    <a:extLst>
                      <a:ext uri="{0D108BD9-81ED-4DB2-BD59-A6C34878D82A}">
                        <a16:rowId xmlns:a16="http://schemas.microsoft.com/office/drawing/2014/main" val="3614838870"/>
                      </a:ext>
                    </a:extLst>
                  </a:tr>
                  <a:tr h="288000">
                    <a:tc>
                      <a:txBody>
                        <a:bodyPr/>
                        <a:lstStyle/>
                        <a:p>
                          <a:pPr algn="ctr"/>
                          <a:r>
                            <a:rPr kumimoji="1" lang="en-US" altLang="ja-JP" sz="1200" dirty="0"/>
                            <a:t>B</a:t>
                          </a:r>
                          <a:endParaRPr kumimoji="1" lang="ja-JP" altLang="en-US" sz="1200" dirty="0"/>
                        </a:p>
                      </a:txBody>
                      <a:tcPr anchor="ctr">
                        <a:solidFill>
                          <a:schemeClr val="bg2"/>
                        </a:solidFill>
                      </a:tcPr>
                    </a:tc>
                    <a:tc>
                      <a:txBody>
                        <a:bodyPr/>
                        <a:lstStyle/>
                        <a:p>
                          <a:pPr algn="ctr"/>
                          <a14:m>
                            <m:oMathPara xmlns:m="http://schemas.openxmlformats.org/officeDocument/2006/math">
                              <m:oMathParaPr>
                                <m:jc m:val="centerGroup"/>
                              </m:oMathParaPr>
                              <m:oMath xmlns:m="http://schemas.openxmlformats.org/officeDocument/2006/math">
                                <m:r>
                                  <a:rPr kumimoji="1" lang="en-US" altLang="ja-JP" sz="1200" b="0" i="1" smtClean="0">
                                    <a:latin typeface="Cambria Math" panose="02040503050406030204" pitchFamily="18" charset="0"/>
                                  </a:rPr>
                                  <m:t>𝛽</m:t>
                                </m:r>
                              </m:oMath>
                            </m:oMathPara>
                          </a14:m>
                          <a:endParaRPr kumimoji="1" lang="ja-JP" altLang="en-US" sz="1200" dirty="0"/>
                        </a:p>
                      </a:txBody>
                      <a:tcPr anchor="ctr">
                        <a:solidFill>
                          <a:schemeClr val="bg2"/>
                        </a:solidFill>
                      </a:tcPr>
                    </a:tc>
                    <a:extLst>
                      <a:ext uri="{0D108BD9-81ED-4DB2-BD59-A6C34878D82A}">
                        <a16:rowId xmlns:a16="http://schemas.microsoft.com/office/drawing/2014/main" val="3773083156"/>
                      </a:ext>
                    </a:extLst>
                  </a:tr>
                  <a:tr h="288000">
                    <a:tc>
                      <a:txBody>
                        <a:bodyPr/>
                        <a:lstStyle/>
                        <a:p>
                          <a:pPr algn="ctr"/>
                          <a:r>
                            <a:rPr kumimoji="1" lang="en-US" altLang="ja-JP" sz="1200" dirty="0" err="1"/>
                            <a:t>RAB2</a:t>
                          </a:r>
                          <a:endParaRPr kumimoji="1" lang="ja-JP" altLang="en-US" sz="1200" dirty="0"/>
                        </a:p>
                      </a:txBody>
                      <a:tcPr anchor="ctr">
                        <a:lnB w="12700" cap="flat" cmpd="sng" algn="ctr">
                          <a:solidFill>
                            <a:schemeClr val="tx2"/>
                          </a:solidFill>
                          <a:prstDash val="solid"/>
                          <a:round/>
                          <a:headEnd type="none" w="med" len="med"/>
                          <a:tailEnd type="none" w="med" len="med"/>
                        </a:lnB>
                        <a:solidFill>
                          <a:schemeClr val="bg2"/>
                        </a:solidFill>
                      </a:tcPr>
                    </a:tc>
                    <a:tc>
                      <a:txBody>
                        <a:bodyPr/>
                        <a:lstStyle/>
                        <a:p>
                          <a:pPr algn="ctr"/>
                          <a14:m>
                            <m:oMathPara xmlns:m="http://schemas.openxmlformats.org/officeDocument/2006/math">
                              <m:oMathParaPr>
                                <m:jc m:val="centerGroup"/>
                              </m:oMathParaPr>
                              <m:oMath xmlns:m="http://schemas.openxmlformats.org/officeDocument/2006/math">
                                <m:sSup>
                                  <m:sSupPr>
                                    <m:ctrlPr>
                                      <a:rPr kumimoji="1" lang="en-US" altLang="ja-JP" sz="1200" b="0" i="1" smtClean="0">
                                        <a:latin typeface="Cambria Math" panose="02040503050406030204" pitchFamily="18" charset="0"/>
                                      </a:rPr>
                                    </m:ctrlPr>
                                  </m:sSupPr>
                                  <m:e>
                                    <m:d>
                                      <m:dPr>
                                        <m:begChr m:val="|"/>
                                        <m:endChr m:val="|"/>
                                        <m:ctrlPr>
                                          <a:rPr kumimoji="1" lang="en-US" altLang="ja-JP" sz="1200" b="0" i="1" smtClean="0">
                                            <a:latin typeface="Cambria Math" panose="02040503050406030204" pitchFamily="18" charset="0"/>
                                          </a:rPr>
                                        </m:ctrlPr>
                                      </m:dPr>
                                      <m:e>
                                        <m:sSub>
                                          <m:sSubPr>
                                            <m:ctrlPr>
                                              <a:rPr kumimoji="1" lang="en-US" altLang="ja-JP" sz="1200" b="0" i="1" smtClean="0">
                                                <a:latin typeface="Cambria Math" panose="02040503050406030204" pitchFamily="18" charset="0"/>
                                              </a:rPr>
                                            </m:ctrlPr>
                                          </m:sSubPr>
                                          <m:e>
                                            <m:r>
                                              <a:rPr kumimoji="1" lang="en-US" altLang="ja-JP" sz="1200" b="1" i="1" smtClean="0">
                                                <a:latin typeface="Cambria Math" panose="02040503050406030204" pitchFamily="18" charset="0"/>
                                              </a:rPr>
                                              <m:t>𝑹</m:t>
                                            </m:r>
                                          </m:e>
                                          <m:sub>
                                            <m:r>
                                              <a:rPr kumimoji="1" lang="en-US" altLang="ja-JP" sz="1200" b="0" i="1" smtClean="0">
                                                <a:latin typeface="Cambria Math" panose="02040503050406030204" pitchFamily="18" charset="0"/>
                                              </a:rPr>
                                              <m:t>𝐴</m:t>
                                            </m:r>
                                          </m:sub>
                                        </m:sSub>
                                        <m:r>
                                          <a:rPr kumimoji="1" lang="en-US" altLang="ja-JP" sz="1200" b="0" i="1" smtClean="0">
                                            <a:latin typeface="Cambria Math" panose="02040503050406030204" pitchFamily="18" charset="0"/>
                                          </a:rPr>
                                          <m:t>−</m:t>
                                        </m:r>
                                        <m:sSub>
                                          <m:sSubPr>
                                            <m:ctrlPr>
                                              <a:rPr kumimoji="1" lang="en-US" altLang="ja-JP" sz="1200" b="0" i="1" smtClean="0">
                                                <a:latin typeface="Cambria Math" panose="02040503050406030204" pitchFamily="18" charset="0"/>
                                              </a:rPr>
                                            </m:ctrlPr>
                                          </m:sSubPr>
                                          <m:e>
                                            <m:r>
                                              <a:rPr kumimoji="1" lang="en-US" altLang="ja-JP" sz="1200" b="1" i="1" smtClean="0">
                                                <a:latin typeface="Cambria Math" panose="02040503050406030204" pitchFamily="18" charset="0"/>
                                              </a:rPr>
                                              <m:t>𝑹</m:t>
                                            </m:r>
                                          </m:e>
                                          <m:sub>
                                            <m:r>
                                              <a:rPr kumimoji="1" lang="en-US" altLang="ja-JP" sz="1200" b="0" i="1" smtClean="0">
                                                <a:latin typeface="Cambria Math" panose="02040503050406030204" pitchFamily="18" charset="0"/>
                                              </a:rPr>
                                              <m:t>𝐵</m:t>
                                            </m:r>
                                          </m:sub>
                                        </m:sSub>
                                      </m:e>
                                    </m:d>
                                  </m:e>
                                  <m:sup>
                                    <m:r>
                                      <a:rPr kumimoji="1" lang="en-US" altLang="ja-JP" sz="1200" b="0" i="1" smtClean="0">
                                        <a:latin typeface="Cambria Math" panose="02040503050406030204" pitchFamily="18" charset="0"/>
                                      </a:rPr>
                                      <m:t>2</m:t>
                                    </m:r>
                                  </m:sup>
                                </m:sSup>
                              </m:oMath>
                            </m:oMathPara>
                          </a14:m>
                          <a:endParaRPr kumimoji="1" lang="ja-JP" altLang="en-US" sz="1200" dirty="0"/>
                        </a:p>
                      </a:txBody>
                      <a:tcPr anchor="ctr">
                        <a:lnB w="12700" cap="flat" cmpd="sng" algn="ctr">
                          <a:solidFill>
                            <a:schemeClr val="tx2"/>
                          </a:solidFill>
                          <a:prstDash val="solid"/>
                          <a:round/>
                          <a:headEnd type="none" w="med" len="med"/>
                          <a:tailEnd type="none" w="med" len="med"/>
                        </a:lnB>
                        <a:solidFill>
                          <a:schemeClr val="bg2"/>
                        </a:solidFill>
                      </a:tcPr>
                    </a:tc>
                    <a:extLst>
                      <a:ext uri="{0D108BD9-81ED-4DB2-BD59-A6C34878D82A}">
                        <a16:rowId xmlns:a16="http://schemas.microsoft.com/office/drawing/2014/main" val="1608877538"/>
                      </a:ext>
                    </a:extLst>
                  </a:tr>
                </a:tbl>
              </a:graphicData>
            </a:graphic>
          </p:graphicFrame>
        </mc:Choice>
        <mc:Fallback xmlns="">
          <p:graphicFrame>
            <p:nvGraphicFramePr>
              <p:cNvPr id="7" name="表 8">
                <a:extLst>
                  <a:ext uri="{FF2B5EF4-FFF2-40B4-BE49-F238E27FC236}">
                    <a16:creationId xmlns:a16="http://schemas.microsoft.com/office/drawing/2014/main" id="{31305A6D-84FD-45BF-A7DB-8EAFCCCEA9F5}"/>
                  </a:ext>
                </a:extLst>
              </p:cNvPr>
              <p:cNvGraphicFramePr>
                <a:graphicFrameLocks noGrp="1"/>
              </p:cNvGraphicFramePr>
              <p:nvPr>
                <p:extLst>
                  <p:ext uri="{D42A27DB-BD31-4B8C-83A1-F6EECF244321}">
                    <p14:modId xmlns:p14="http://schemas.microsoft.com/office/powerpoint/2010/main" val="4128107444"/>
                  </p:ext>
                </p:extLst>
              </p:nvPr>
            </p:nvGraphicFramePr>
            <p:xfrm>
              <a:off x="1134000" y="3215404"/>
              <a:ext cx="2016000" cy="1152000"/>
            </p:xfrm>
            <a:graphic>
              <a:graphicData uri="http://schemas.openxmlformats.org/drawingml/2006/table">
                <a:tbl>
                  <a:tblPr>
                    <a:tableStyleId>{5C22544A-7EE6-4342-B048-85BDC9FD1C3A}</a:tableStyleId>
                  </a:tblPr>
                  <a:tblGrid>
                    <a:gridCol w="1008000">
                      <a:extLst>
                        <a:ext uri="{9D8B030D-6E8A-4147-A177-3AD203B41FA5}">
                          <a16:colId xmlns:a16="http://schemas.microsoft.com/office/drawing/2014/main" val="188903226"/>
                        </a:ext>
                      </a:extLst>
                    </a:gridCol>
                    <a:gridCol w="1008000">
                      <a:extLst>
                        <a:ext uri="{9D8B030D-6E8A-4147-A177-3AD203B41FA5}">
                          <a16:colId xmlns:a16="http://schemas.microsoft.com/office/drawing/2014/main" val="983570500"/>
                        </a:ext>
                      </a:extLst>
                    </a:gridCol>
                  </a:tblGrid>
                  <a:tr h="288000">
                    <a:tc>
                      <a:txBody>
                        <a:bodyPr/>
                        <a:lstStyle/>
                        <a:p>
                          <a:pPr algn="ctr"/>
                          <a:r>
                            <a:rPr kumimoji="1" lang="ja-JP" altLang="en-US" sz="1200" b="0" dirty="0">
                              <a:solidFill>
                                <a:schemeClr val="tx2"/>
                              </a:solidFill>
                            </a:rPr>
                            <a:t>プログラム</a:t>
                          </a:r>
                        </a:p>
                      </a:txBody>
                      <a:tcPr anchor="ct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solidFill>
                      </a:tcPr>
                    </a:tc>
                    <a:tc>
                      <a:txBody>
                        <a:bodyPr/>
                        <a:lstStyle/>
                        <a:p>
                          <a:pPr algn="ctr"/>
                          <a:r>
                            <a:rPr kumimoji="1" lang="ja-JP" altLang="en-US" sz="1200" b="0" dirty="0">
                              <a:solidFill>
                                <a:schemeClr val="tx2"/>
                              </a:solidFill>
                            </a:rPr>
                            <a:t>式</a:t>
                          </a:r>
                          <a:r>
                            <a:rPr kumimoji="1" lang="en-US" altLang="ja-JP" sz="1200" b="0" dirty="0">
                              <a:solidFill>
                                <a:schemeClr val="tx2"/>
                              </a:solidFill>
                            </a:rPr>
                            <a:t>(</a:t>
                          </a:r>
                          <a:r>
                            <a:rPr kumimoji="1" lang="en-US" altLang="ja-JP" sz="1200" b="0" dirty="0" err="1">
                              <a:solidFill>
                                <a:schemeClr val="tx2"/>
                              </a:solidFill>
                            </a:rPr>
                            <a:t>A.9</a:t>
                          </a:r>
                          <a:r>
                            <a:rPr kumimoji="1" lang="en-US" altLang="ja-JP" sz="1200" b="0" dirty="0">
                              <a:solidFill>
                                <a:schemeClr val="tx2"/>
                              </a:solidFill>
                            </a:rPr>
                            <a:t>)</a:t>
                          </a:r>
                          <a:endParaRPr kumimoji="1" lang="ja-JP" altLang="en-US" sz="1200" b="0" dirty="0">
                            <a:solidFill>
                              <a:schemeClr val="tx2"/>
                            </a:solidFill>
                          </a:endParaRPr>
                        </a:p>
                      </a:txBody>
                      <a:tcPr anchor="ct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solidFill>
                      </a:tcPr>
                    </a:tc>
                    <a:extLst>
                      <a:ext uri="{0D108BD9-81ED-4DB2-BD59-A6C34878D82A}">
                        <a16:rowId xmlns:a16="http://schemas.microsoft.com/office/drawing/2014/main" val="1633181385"/>
                      </a:ext>
                    </a:extLst>
                  </a:tr>
                  <a:tr h="288000">
                    <a:tc>
                      <a:txBody>
                        <a:bodyPr/>
                        <a:lstStyle/>
                        <a:p>
                          <a:pPr algn="ctr"/>
                          <a:r>
                            <a:rPr kumimoji="1" lang="en-US" altLang="ja-JP" sz="1200" dirty="0"/>
                            <a:t>A</a:t>
                          </a:r>
                          <a:endParaRPr kumimoji="1" lang="ja-JP" altLang="en-US" sz="1200" dirty="0"/>
                        </a:p>
                      </a:txBody>
                      <a:tcPr anchor="ctr">
                        <a:lnT w="12700" cap="flat" cmpd="sng" algn="ctr">
                          <a:solidFill>
                            <a:schemeClr val="tx2"/>
                          </a:solidFill>
                          <a:prstDash val="solid"/>
                          <a:round/>
                          <a:headEnd type="none" w="med" len="med"/>
                          <a:tailEnd type="none" w="med" len="med"/>
                        </a:lnT>
                        <a:solidFill>
                          <a:schemeClr val="bg2"/>
                        </a:solidFill>
                      </a:tcPr>
                    </a:tc>
                    <a:tc>
                      <a:txBody>
                        <a:bodyPr/>
                        <a:lstStyle/>
                        <a:p>
                          <a:endParaRPr lang="ja-JP"/>
                        </a:p>
                      </a:txBody>
                      <a:tcPr anchor="ctr">
                        <a:lnT w="12700" cap="flat" cmpd="sng" algn="ctr">
                          <a:solidFill>
                            <a:schemeClr val="tx2"/>
                          </a:solidFill>
                          <a:prstDash val="solid"/>
                          <a:round/>
                          <a:headEnd type="none" w="med" len="med"/>
                          <a:tailEnd type="none" w="med" len="med"/>
                        </a:lnT>
                        <a:blipFill>
                          <a:blip r:embed="rId3"/>
                          <a:stretch>
                            <a:fillRect l="-101818" t="-104255" r="-1212" b="-214894"/>
                          </a:stretch>
                        </a:blipFill>
                      </a:tcPr>
                    </a:tc>
                    <a:extLst>
                      <a:ext uri="{0D108BD9-81ED-4DB2-BD59-A6C34878D82A}">
                        <a16:rowId xmlns:a16="http://schemas.microsoft.com/office/drawing/2014/main" val="3614838870"/>
                      </a:ext>
                    </a:extLst>
                  </a:tr>
                  <a:tr h="288000">
                    <a:tc>
                      <a:txBody>
                        <a:bodyPr/>
                        <a:lstStyle/>
                        <a:p>
                          <a:pPr algn="ctr"/>
                          <a:r>
                            <a:rPr kumimoji="1" lang="en-US" altLang="ja-JP" sz="1200" dirty="0"/>
                            <a:t>B</a:t>
                          </a:r>
                          <a:endParaRPr kumimoji="1" lang="ja-JP" altLang="en-US" sz="1200" dirty="0"/>
                        </a:p>
                      </a:txBody>
                      <a:tcPr anchor="ctr">
                        <a:solidFill>
                          <a:schemeClr val="bg2"/>
                        </a:solidFill>
                      </a:tcPr>
                    </a:tc>
                    <a:tc>
                      <a:txBody>
                        <a:bodyPr/>
                        <a:lstStyle/>
                        <a:p>
                          <a:endParaRPr lang="ja-JP"/>
                        </a:p>
                      </a:txBody>
                      <a:tcPr anchor="ctr">
                        <a:blipFill>
                          <a:blip r:embed="rId3"/>
                          <a:stretch>
                            <a:fillRect l="-101818" t="-200000" r="-1212" b="-110417"/>
                          </a:stretch>
                        </a:blipFill>
                      </a:tcPr>
                    </a:tc>
                    <a:extLst>
                      <a:ext uri="{0D108BD9-81ED-4DB2-BD59-A6C34878D82A}">
                        <a16:rowId xmlns:a16="http://schemas.microsoft.com/office/drawing/2014/main" val="3773083156"/>
                      </a:ext>
                    </a:extLst>
                  </a:tr>
                  <a:tr h="288000">
                    <a:tc>
                      <a:txBody>
                        <a:bodyPr/>
                        <a:lstStyle/>
                        <a:p>
                          <a:pPr algn="ctr"/>
                          <a:r>
                            <a:rPr kumimoji="1" lang="en-US" altLang="ja-JP" sz="1200" dirty="0" err="1"/>
                            <a:t>RAB2</a:t>
                          </a:r>
                          <a:endParaRPr kumimoji="1" lang="ja-JP" altLang="en-US" sz="1200" dirty="0"/>
                        </a:p>
                      </a:txBody>
                      <a:tcPr anchor="ctr">
                        <a:lnB w="12700" cap="flat" cmpd="sng" algn="ctr">
                          <a:solidFill>
                            <a:schemeClr val="tx2"/>
                          </a:solidFill>
                          <a:prstDash val="solid"/>
                          <a:round/>
                          <a:headEnd type="none" w="med" len="med"/>
                          <a:tailEnd type="none" w="med" len="med"/>
                        </a:lnB>
                        <a:solidFill>
                          <a:schemeClr val="bg2"/>
                        </a:solidFill>
                      </a:tcPr>
                    </a:tc>
                    <a:tc>
                      <a:txBody>
                        <a:bodyPr/>
                        <a:lstStyle/>
                        <a:p>
                          <a:endParaRPr lang="ja-JP"/>
                        </a:p>
                      </a:txBody>
                      <a:tcPr anchor="ctr">
                        <a:lnB w="12700" cap="flat" cmpd="sng" algn="ctr">
                          <a:solidFill>
                            <a:schemeClr val="tx2"/>
                          </a:solidFill>
                          <a:prstDash val="solid"/>
                          <a:round/>
                          <a:headEnd type="none" w="med" len="med"/>
                          <a:tailEnd type="none" w="med" len="med"/>
                        </a:lnB>
                        <a:blipFill>
                          <a:blip r:embed="rId3"/>
                          <a:stretch>
                            <a:fillRect l="-101818" t="-306383" r="-1212" b="-12766"/>
                          </a:stretch>
                        </a:blipFill>
                      </a:tcPr>
                    </a:tc>
                    <a:extLst>
                      <a:ext uri="{0D108BD9-81ED-4DB2-BD59-A6C34878D82A}">
                        <a16:rowId xmlns:a16="http://schemas.microsoft.com/office/drawing/2014/main" val="1608877538"/>
                      </a:ext>
                    </a:extLst>
                  </a:tr>
                </a:tbl>
              </a:graphicData>
            </a:graphic>
          </p:graphicFrame>
        </mc:Fallback>
      </mc:AlternateContent>
      <p:sp>
        <p:nvSpPr>
          <p:cNvPr id="9" name="正方形/長方形 8" hidden="1">
            <a:extLst>
              <a:ext uri="{FF2B5EF4-FFF2-40B4-BE49-F238E27FC236}">
                <a16:creationId xmlns:a16="http://schemas.microsoft.com/office/drawing/2014/main" id="{290D1719-2009-4573-8194-37B80CF788D0}"/>
              </a:ext>
            </a:extLst>
          </p:cNvPr>
          <p:cNvSpPr/>
          <p:nvPr/>
        </p:nvSpPr>
        <p:spPr>
          <a:xfrm>
            <a:off x="842698" y="1193544"/>
            <a:ext cx="2459900" cy="408494"/>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accent4"/>
                </a:solidFill>
              </a:rPr>
              <a:t>考えてみよう</a:t>
            </a:r>
          </a:p>
        </p:txBody>
      </p:sp>
      <p:sp>
        <p:nvSpPr>
          <p:cNvPr id="11" name="正方形/長方形 10" hidden="1">
            <a:extLst>
              <a:ext uri="{FF2B5EF4-FFF2-40B4-BE49-F238E27FC236}">
                <a16:creationId xmlns:a16="http://schemas.microsoft.com/office/drawing/2014/main" id="{7D6474C7-9584-437C-A3A3-C6E47173905F}"/>
              </a:ext>
            </a:extLst>
          </p:cNvPr>
          <p:cNvSpPr/>
          <p:nvPr/>
        </p:nvSpPr>
        <p:spPr>
          <a:xfrm>
            <a:off x="842697" y="2002520"/>
            <a:ext cx="2459901" cy="408494"/>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accent4"/>
                </a:solidFill>
              </a:rPr>
              <a:t>考えてみよう</a:t>
            </a:r>
          </a:p>
        </p:txBody>
      </p:sp>
      <p:sp>
        <p:nvSpPr>
          <p:cNvPr id="12" name="正方形/長方形 11" hidden="1">
            <a:extLst>
              <a:ext uri="{FF2B5EF4-FFF2-40B4-BE49-F238E27FC236}">
                <a16:creationId xmlns:a16="http://schemas.microsoft.com/office/drawing/2014/main" id="{F0C8F9B3-09EC-4DD3-B121-12E71AFD821C}"/>
              </a:ext>
            </a:extLst>
          </p:cNvPr>
          <p:cNvSpPr/>
          <p:nvPr/>
        </p:nvSpPr>
        <p:spPr>
          <a:xfrm>
            <a:off x="842697" y="3027037"/>
            <a:ext cx="2459901" cy="1485148"/>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accent4"/>
                </a:solidFill>
              </a:rPr>
              <a:t>考えてみよう</a:t>
            </a:r>
          </a:p>
        </p:txBody>
      </p:sp>
    </p:spTree>
    <p:extLst>
      <p:ext uri="{BB962C8B-B14F-4D97-AF65-F5344CB8AC3E}">
        <p14:creationId xmlns:p14="http://schemas.microsoft.com/office/powerpoint/2010/main" val="2699532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0AB1386B-280C-412D-AC99-797840CC34AA}"/>
              </a:ext>
            </a:extLst>
          </p:cNvPr>
          <p:cNvSpPr>
            <a:spLocks noGrp="1"/>
          </p:cNvSpPr>
          <p:nvPr>
            <p:ph idx="1"/>
          </p:nvPr>
        </p:nvSpPr>
        <p:spPr>
          <a:xfrm>
            <a:off x="468000" y="843750"/>
            <a:ext cx="3348000" cy="3592381"/>
          </a:xfrm>
        </p:spPr>
        <p:txBody>
          <a:bodyPr/>
          <a:lstStyle/>
          <a:p>
            <a:pPr marL="342900" indent="-342900">
              <a:buFont typeface="+mj-lt"/>
              <a:buAutoNum type="arabicPeriod"/>
            </a:pPr>
            <a:r>
              <a:rPr lang="en-US" altLang="ja-JP" b="1" dirty="0" err="1">
                <a:solidFill>
                  <a:schemeClr val="tx2"/>
                </a:solidFill>
              </a:rPr>
              <a:t>gfortran</a:t>
            </a:r>
            <a:r>
              <a:rPr lang="ja-JP" altLang="en-US" b="1" dirty="0">
                <a:solidFill>
                  <a:schemeClr val="tx2"/>
                </a:solidFill>
              </a:rPr>
              <a:t>をインストールする</a:t>
            </a:r>
            <a:endParaRPr lang="en-US" altLang="ja-JP" b="1" dirty="0">
              <a:solidFill>
                <a:schemeClr val="tx2"/>
              </a:solidFill>
            </a:endParaRPr>
          </a:p>
          <a:p>
            <a:pPr marL="342900" indent="-342900">
              <a:buFont typeface="+mj-lt"/>
              <a:buAutoNum type="arabicPeriod"/>
            </a:pPr>
            <a:r>
              <a:rPr lang="ja-JP" altLang="en-US" b="1" dirty="0">
                <a:solidFill>
                  <a:schemeClr val="tx2"/>
                </a:solidFill>
              </a:rPr>
              <a:t>コンパイルして実行</a:t>
            </a:r>
            <a:endParaRPr lang="en-US" altLang="ja-JP" b="1" dirty="0">
              <a:solidFill>
                <a:schemeClr val="tx2"/>
              </a:solidFill>
            </a:endParaRPr>
          </a:p>
          <a:p>
            <a:endParaRPr lang="en-US" altLang="ja-JP" b="1" dirty="0">
              <a:solidFill>
                <a:schemeClr val="tx2"/>
              </a:solidFill>
            </a:endParaRPr>
          </a:p>
          <a:p>
            <a:r>
              <a:rPr lang="en-US" altLang="ja-JP" b="1" dirty="0">
                <a:solidFill>
                  <a:schemeClr val="tx2"/>
                </a:solidFill>
              </a:rPr>
              <a:t>Windows</a:t>
            </a:r>
            <a:r>
              <a:rPr lang="ja-JP" altLang="en-US" b="1" dirty="0">
                <a:solidFill>
                  <a:schemeClr val="tx2"/>
                </a:solidFill>
              </a:rPr>
              <a:t>の場合</a:t>
            </a:r>
            <a:endParaRPr lang="en-US" altLang="ja-JP" b="1" dirty="0">
              <a:solidFill>
                <a:schemeClr val="tx2"/>
              </a:solidFill>
            </a:endParaRPr>
          </a:p>
          <a:p>
            <a:br>
              <a:rPr lang="en-US" altLang="ja-JP" dirty="0"/>
            </a:br>
            <a:br>
              <a:rPr lang="en-US" altLang="ja-JP" dirty="0"/>
            </a:br>
            <a:br>
              <a:rPr lang="en-US" altLang="ja-JP" dirty="0"/>
            </a:br>
            <a:endParaRPr lang="en-US" altLang="ja-JP" dirty="0"/>
          </a:p>
          <a:p>
            <a:r>
              <a:rPr lang="en-US" altLang="ja-JP" b="1" dirty="0">
                <a:solidFill>
                  <a:schemeClr val="tx2"/>
                </a:solidFill>
              </a:rPr>
              <a:t>Linux</a:t>
            </a:r>
            <a:r>
              <a:rPr lang="ja-JP" altLang="en-US" b="1" dirty="0">
                <a:solidFill>
                  <a:schemeClr val="tx2"/>
                </a:solidFill>
              </a:rPr>
              <a:t>環境の場合</a:t>
            </a:r>
            <a:endParaRPr lang="en-US" altLang="ja-JP" b="1" dirty="0">
              <a:solidFill>
                <a:schemeClr val="tx2"/>
              </a:solidFill>
            </a:endParaRPr>
          </a:p>
          <a:p>
            <a:endParaRPr kumimoji="1" lang="en-US" altLang="ja-JP" dirty="0"/>
          </a:p>
          <a:p>
            <a:endParaRPr lang="en-US" altLang="ja-JP" dirty="0"/>
          </a:p>
          <a:p>
            <a:endParaRPr kumimoji="1" lang="en-US" altLang="ja-JP" dirty="0"/>
          </a:p>
        </p:txBody>
      </p:sp>
      <p:sp>
        <p:nvSpPr>
          <p:cNvPr id="8" name="テキスト プレースホルダー 7">
            <a:extLst>
              <a:ext uri="{FF2B5EF4-FFF2-40B4-BE49-F238E27FC236}">
                <a16:creationId xmlns:a16="http://schemas.microsoft.com/office/drawing/2014/main" id="{25EED781-2359-45E0-94D8-E66279DC77EE}"/>
              </a:ext>
            </a:extLst>
          </p:cNvPr>
          <p:cNvSpPr>
            <a:spLocks noGrp="1"/>
          </p:cNvSpPr>
          <p:nvPr>
            <p:ph type="body" sz="quarter" idx="13"/>
          </p:nvPr>
        </p:nvSpPr>
        <p:spPr/>
        <p:txBody>
          <a:bodyPr/>
          <a:lstStyle/>
          <a:p>
            <a:endParaRPr lang="ja-JP" altLang="en-US" dirty="0"/>
          </a:p>
        </p:txBody>
      </p:sp>
      <p:sp>
        <p:nvSpPr>
          <p:cNvPr id="5" name="コンテンツ プレースホルダー 4">
            <a:extLst>
              <a:ext uri="{FF2B5EF4-FFF2-40B4-BE49-F238E27FC236}">
                <a16:creationId xmlns:a16="http://schemas.microsoft.com/office/drawing/2014/main" id="{CCE15D9C-0A1A-4D74-A7EB-E9B95C05D6B7}"/>
              </a:ext>
            </a:extLst>
          </p:cNvPr>
          <p:cNvSpPr>
            <a:spLocks noGrp="1"/>
          </p:cNvSpPr>
          <p:nvPr>
            <p:ph idx="14"/>
          </p:nvPr>
        </p:nvSpPr>
        <p:spPr>
          <a:xfrm>
            <a:off x="3816000" y="866707"/>
            <a:ext cx="4860000" cy="3433042"/>
          </a:xfrm>
          <a:solidFill>
            <a:schemeClr val="tx1"/>
          </a:solidFill>
        </p:spPr>
        <p:txBody>
          <a:bodyPr/>
          <a:lstStyle/>
          <a:p>
            <a:pPr>
              <a:lnSpc>
                <a:spcPct val="100000"/>
              </a:lnSpc>
              <a:spcAft>
                <a:spcPts val="0"/>
              </a:spcAft>
            </a:pPr>
            <a:r>
              <a:rPr lang="en-US" altLang="ja-JP" sz="1200" b="0" dirty="0" err="1">
                <a:solidFill>
                  <a:srgbClr val="D4D4D4"/>
                </a:solidFill>
                <a:effectLst/>
                <a:latin typeface="Consolas" panose="020B0609020204030204" pitchFamily="49" charset="0"/>
              </a:rPr>
              <a:t>STO-3G</a:t>
            </a:r>
            <a:r>
              <a:rPr lang="en-US" altLang="ja-JP" sz="1200" b="0" dirty="0">
                <a:solidFill>
                  <a:srgbClr val="D4D4D4"/>
                </a:solidFill>
                <a:effectLst/>
                <a:latin typeface="Consolas" panose="020B0609020204030204" pitchFamily="49" charset="0"/>
              </a:rPr>
              <a:t> FOR ATOMIC NUMBERS  </a:t>
            </a:r>
            <a:r>
              <a:rPr lang="en-US" altLang="ja-JP" sz="1200" b="0" dirty="0">
                <a:solidFill>
                  <a:srgbClr val="569CD6"/>
                </a:solidFill>
                <a:effectLst/>
                <a:latin typeface="Consolas" panose="020B0609020204030204" pitchFamily="49" charset="0"/>
              </a:rPr>
              <a:t>2</a:t>
            </a:r>
            <a:r>
              <a:rPr lang="en-US" altLang="ja-JP" sz="1200" b="0" dirty="0">
                <a:solidFill>
                  <a:srgbClr val="D4D4D4"/>
                </a:solidFill>
                <a:effectLst/>
                <a:latin typeface="Consolas" panose="020B0609020204030204" pitchFamily="49" charset="0"/>
              </a:rPr>
              <a:t>.</a:t>
            </a:r>
            <a:r>
              <a:rPr lang="en-US" altLang="ja-JP" sz="1200" b="0" dirty="0">
                <a:solidFill>
                  <a:srgbClr val="569CD6"/>
                </a:solidFill>
                <a:effectLst/>
                <a:latin typeface="Consolas" panose="020B0609020204030204" pitchFamily="49" charset="0"/>
              </a:rPr>
              <a:t>00</a:t>
            </a:r>
            <a:r>
              <a:rPr lang="en-US" altLang="ja-JP" sz="1200" b="0" dirty="0">
                <a:solidFill>
                  <a:srgbClr val="D4D4D4"/>
                </a:solidFill>
                <a:effectLst/>
                <a:latin typeface="Consolas" panose="020B0609020204030204" pitchFamily="49" charset="0"/>
              </a:rPr>
              <a:t> AND  </a:t>
            </a:r>
            <a:r>
              <a:rPr lang="en-US" altLang="ja-JP" sz="1200" b="0" dirty="0">
                <a:solidFill>
                  <a:srgbClr val="569CD6"/>
                </a:solidFill>
                <a:effectLst/>
                <a:latin typeface="Consolas" panose="020B0609020204030204" pitchFamily="49" charset="0"/>
              </a:rPr>
              <a:t>1</a:t>
            </a:r>
            <a:r>
              <a:rPr lang="en-US" altLang="ja-JP" sz="1200" b="0" dirty="0">
                <a:solidFill>
                  <a:srgbClr val="D4D4D4"/>
                </a:solidFill>
                <a:effectLst/>
                <a:latin typeface="Consolas" panose="020B0609020204030204" pitchFamily="49" charset="0"/>
              </a:rPr>
              <a:t>.</a:t>
            </a:r>
            <a:r>
              <a:rPr lang="en-US" altLang="ja-JP" sz="1200" b="0" dirty="0">
                <a:solidFill>
                  <a:srgbClr val="569CD6"/>
                </a:solidFill>
                <a:effectLst/>
                <a:latin typeface="Consolas" panose="020B0609020204030204" pitchFamily="49" charset="0"/>
              </a:rPr>
              <a:t>00</a:t>
            </a:r>
            <a:endParaRPr lang="en-US" altLang="ja-JP" sz="1200" b="0" dirty="0">
              <a:solidFill>
                <a:srgbClr val="D4D4D4"/>
              </a:solidFill>
              <a:effectLst/>
              <a:latin typeface="Consolas" panose="020B0609020204030204" pitchFamily="49" charset="0"/>
            </a:endParaRPr>
          </a:p>
          <a:p>
            <a:pPr>
              <a:lnSpc>
                <a:spcPct val="100000"/>
              </a:lnSpc>
              <a:spcAft>
                <a:spcPts val="0"/>
              </a:spcAft>
            </a:pPr>
            <a:br>
              <a:rPr lang="en-US" altLang="ja-JP" sz="1200" b="0" dirty="0">
                <a:solidFill>
                  <a:srgbClr val="D4D4D4"/>
                </a:solidFill>
                <a:effectLst/>
                <a:latin typeface="Consolas" panose="020B0609020204030204" pitchFamily="49" charset="0"/>
              </a:rPr>
            </a:br>
            <a:r>
              <a:rPr lang="en-US" altLang="ja-JP" sz="1200" b="0" dirty="0">
                <a:solidFill>
                  <a:srgbClr val="D4D4D4"/>
                </a:solidFill>
                <a:effectLst/>
                <a:latin typeface="Consolas" panose="020B0609020204030204" pitchFamily="49" charset="0"/>
              </a:rPr>
              <a:t>R          </a:t>
            </a:r>
            <a:r>
              <a:rPr lang="en-US" altLang="ja-JP" sz="1200" b="0" dirty="0" err="1">
                <a:solidFill>
                  <a:srgbClr val="D4D4D4"/>
                </a:solidFill>
                <a:effectLst/>
                <a:latin typeface="Consolas" panose="020B0609020204030204" pitchFamily="49" charset="0"/>
              </a:rPr>
              <a:t>ZETA1</a:t>
            </a:r>
            <a:r>
              <a:rPr lang="en-US" altLang="ja-JP" sz="1200" b="0" dirty="0">
                <a:solidFill>
                  <a:srgbClr val="D4D4D4"/>
                </a:solidFill>
                <a:effectLst/>
                <a:latin typeface="Consolas" panose="020B0609020204030204" pitchFamily="49" charset="0"/>
              </a:rPr>
              <a:t>      </a:t>
            </a:r>
            <a:r>
              <a:rPr lang="en-US" altLang="ja-JP" sz="1200" b="0" dirty="0" err="1">
                <a:solidFill>
                  <a:srgbClr val="D4D4D4"/>
                </a:solidFill>
                <a:effectLst/>
                <a:latin typeface="Consolas" panose="020B0609020204030204" pitchFamily="49" charset="0"/>
              </a:rPr>
              <a:t>ZETA2</a:t>
            </a:r>
            <a:r>
              <a:rPr lang="en-US" altLang="ja-JP" sz="1200" b="0" dirty="0">
                <a:solidFill>
                  <a:srgbClr val="D4D4D4"/>
                </a:solidFill>
                <a:effectLst/>
                <a:latin typeface="Consolas" panose="020B0609020204030204" pitchFamily="49" charset="0"/>
              </a:rPr>
              <a:t>      </a:t>
            </a:r>
            <a:r>
              <a:rPr lang="en-US" altLang="ja-JP" sz="1200" b="0" dirty="0" err="1">
                <a:solidFill>
                  <a:srgbClr val="D4D4D4"/>
                </a:solidFill>
                <a:effectLst/>
                <a:latin typeface="Consolas" panose="020B0609020204030204" pitchFamily="49" charset="0"/>
              </a:rPr>
              <a:t>S12</a:t>
            </a:r>
            <a:r>
              <a:rPr lang="en-US" altLang="ja-JP" sz="1200" b="0" dirty="0">
                <a:solidFill>
                  <a:srgbClr val="D4D4D4"/>
                </a:solidFill>
                <a:effectLst/>
                <a:latin typeface="Consolas" panose="020B0609020204030204" pitchFamily="49" charset="0"/>
              </a:rPr>
              <a:t>        </a:t>
            </a:r>
            <a:r>
              <a:rPr lang="en-US" altLang="ja-JP" sz="1200" b="0" dirty="0" err="1">
                <a:solidFill>
                  <a:srgbClr val="D4D4D4"/>
                </a:solidFill>
                <a:effectLst/>
                <a:latin typeface="Consolas" panose="020B0609020204030204" pitchFamily="49" charset="0"/>
              </a:rPr>
              <a:t>T11</a:t>
            </a:r>
            <a:br>
              <a:rPr lang="en-US" altLang="ja-JP" sz="1200" b="0" dirty="0">
                <a:solidFill>
                  <a:srgbClr val="D4D4D4"/>
                </a:solidFill>
                <a:effectLst/>
                <a:latin typeface="Consolas" panose="020B0609020204030204" pitchFamily="49" charset="0"/>
              </a:rPr>
            </a:br>
            <a:r>
              <a:rPr lang="en-US" altLang="ja-JP" sz="1200" b="0" dirty="0">
                <a:solidFill>
                  <a:srgbClr val="569CD6"/>
                </a:solidFill>
                <a:effectLst/>
                <a:latin typeface="Consolas" panose="020B0609020204030204" pitchFamily="49" charset="0"/>
              </a:rPr>
              <a:t>1</a:t>
            </a:r>
            <a:r>
              <a:rPr lang="en-US" altLang="ja-JP" sz="1200" b="0" dirty="0">
                <a:solidFill>
                  <a:srgbClr val="D4D4D4"/>
                </a:solidFill>
                <a:effectLst/>
                <a:latin typeface="Consolas" panose="020B0609020204030204" pitchFamily="49" charset="0"/>
              </a:rPr>
              <a:t>.</a:t>
            </a:r>
            <a:r>
              <a:rPr lang="en-US" altLang="ja-JP" sz="1200" b="0" dirty="0">
                <a:solidFill>
                  <a:srgbClr val="569CD6"/>
                </a:solidFill>
                <a:effectLst/>
                <a:latin typeface="Consolas" panose="020B0609020204030204" pitchFamily="49" charset="0"/>
              </a:rPr>
              <a:t>463200</a:t>
            </a:r>
            <a:r>
              <a:rPr lang="en-US" altLang="ja-JP" sz="1200" b="0" dirty="0">
                <a:solidFill>
                  <a:srgbClr val="D4D4D4"/>
                </a:solidFill>
                <a:effectLst/>
                <a:latin typeface="Consolas" panose="020B0609020204030204" pitchFamily="49" charset="0"/>
              </a:rPr>
              <a:t>   </a:t>
            </a:r>
            <a:r>
              <a:rPr lang="en-US" altLang="ja-JP" sz="1200" b="0" dirty="0">
                <a:solidFill>
                  <a:srgbClr val="569CD6"/>
                </a:solidFill>
                <a:effectLst/>
                <a:latin typeface="Consolas" panose="020B0609020204030204" pitchFamily="49" charset="0"/>
              </a:rPr>
              <a:t>2</a:t>
            </a:r>
            <a:r>
              <a:rPr lang="en-US" altLang="ja-JP" sz="1200" b="0" dirty="0">
                <a:solidFill>
                  <a:srgbClr val="D4D4D4"/>
                </a:solidFill>
                <a:effectLst/>
                <a:latin typeface="Consolas" panose="020B0609020204030204" pitchFamily="49" charset="0"/>
              </a:rPr>
              <a:t>.</a:t>
            </a:r>
            <a:r>
              <a:rPr lang="en-US" altLang="ja-JP" sz="1200" b="0" dirty="0">
                <a:solidFill>
                  <a:srgbClr val="569CD6"/>
                </a:solidFill>
                <a:effectLst/>
                <a:latin typeface="Consolas" panose="020B0609020204030204" pitchFamily="49" charset="0"/>
              </a:rPr>
              <a:t>092500</a:t>
            </a:r>
            <a:r>
              <a:rPr lang="en-US" altLang="ja-JP" sz="1200" b="0" dirty="0">
                <a:solidFill>
                  <a:srgbClr val="D4D4D4"/>
                </a:solidFill>
                <a:effectLst/>
                <a:latin typeface="Consolas" panose="020B0609020204030204" pitchFamily="49" charset="0"/>
              </a:rPr>
              <a:t>   </a:t>
            </a:r>
            <a:r>
              <a:rPr lang="en-US" altLang="ja-JP" sz="1200" b="0" dirty="0">
                <a:solidFill>
                  <a:srgbClr val="569CD6"/>
                </a:solidFill>
                <a:effectLst/>
                <a:latin typeface="Consolas" panose="020B0609020204030204" pitchFamily="49" charset="0"/>
              </a:rPr>
              <a:t>1</a:t>
            </a:r>
            <a:r>
              <a:rPr lang="en-US" altLang="ja-JP" sz="1200" b="0" dirty="0">
                <a:solidFill>
                  <a:srgbClr val="D4D4D4"/>
                </a:solidFill>
                <a:effectLst/>
                <a:latin typeface="Consolas" panose="020B0609020204030204" pitchFamily="49" charset="0"/>
              </a:rPr>
              <a:t>.</a:t>
            </a:r>
            <a:r>
              <a:rPr lang="en-US" altLang="ja-JP" sz="1200" b="0" dirty="0">
                <a:solidFill>
                  <a:srgbClr val="569CD6"/>
                </a:solidFill>
                <a:effectLst/>
                <a:latin typeface="Consolas" panose="020B0609020204030204" pitchFamily="49" charset="0"/>
              </a:rPr>
              <a:t>240000</a:t>
            </a:r>
            <a:r>
              <a:rPr lang="en-US" altLang="ja-JP" sz="1200" b="0" dirty="0">
                <a:solidFill>
                  <a:srgbClr val="D4D4D4"/>
                </a:solidFill>
                <a:effectLst/>
                <a:latin typeface="Consolas" panose="020B0609020204030204" pitchFamily="49" charset="0"/>
              </a:rPr>
              <a:t>   </a:t>
            </a:r>
            <a:r>
              <a:rPr lang="en-US" altLang="ja-JP" sz="1200" b="0" dirty="0">
                <a:solidFill>
                  <a:srgbClr val="569CD6"/>
                </a:solidFill>
                <a:effectLst/>
                <a:latin typeface="Consolas" panose="020B0609020204030204" pitchFamily="49" charset="0"/>
              </a:rPr>
              <a:t>0</a:t>
            </a:r>
            <a:r>
              <a:rPr lang="en-US" altLang="ja-JP" sz="1200" b="0" dirty="0">
                <a:solidFill>
                  <a:srgbClr val="D4D4D4"/>
                </a:solidFill>
                <a:effectLst/>
                <a:latin typeface="Consolas" panose="020B0609020204030204" pitchFamily="49" charset="0"/>
              </a:rPr>
              <a:t>.</a:t>
            </a:r>
            <a:r>
              <a:rPr lang="en-US" altLang="ja-JP" sz="1200" b="0" dirty="0">
                <a:solidFill>
                  <a:srgbClr val="569CD6"/>
                </a:solidFill>
                <a:effectLst/>
                <a:latin typeface="Consolas" panose="020B0609020204030204" pitchFamily="49" charset="0"/>
              </a:rPr>
              <a:t>450770</a:t>
            </a:r>
            <a:r>
              <a:rPr lang="en-US" altLang="ja-JP" sz="1200" b="0" dirty="0">
                <a:solidFill>
                  <a:srgbClr val="D4D4D4"/>
                </a:solidFill>
                <a:effectLst/>
                <a:latin typeface="Consolas" panose="020B0609020204030204" pitchFamily="49" charset="0"/>
              </a:rPr>
              <a:t>   </a:t>
            </a:r>
            <a:r>
              <a:rPr lang="en-US" altLang="ja-JP" sz="1200" b="0" dirty="0">
                <a:solidFill>
                  <a:srgbClr val="569CD6"/>
                </a:solidFill>
                <a:effectLst/>
                <a:latin typeface="Consolas" panose="020B0609020204030204" pitchFamily="49" charset="0"/>
              </a:rPr>
              <a:t>2</a:t>
            </a:r>
            <a:r>
              <a:rPr lang="en-US" altLang="ja-JP" sz="1200" b="0" dirty="0">
                <a:solidFill>
                  <a:srgbClr val="D4D4D4"/>
                </a:solidFill>
                <a:effectLst/>
                <a:latin typeface="Consolas" panose="020B0609020204030204" pitchFamily="49" charset="0"/>
              </a:rPr>
              <a:t>.</a:t>
            </a:r>
            <a:r>
              <a:rPr lang="en-US" altLang="ja-JP" sz="1200" b="0" dirty="0">
                <a:solidFill>
                  <a:srgbClr val="569CD6"/>
                </a:solidFill>
                <a:effectLst/>
                <a:latin typeface="Consolas" panose="020B0609020204030204" pitchFamily="49" charset="0"/>
              </a:rPr>
              <a:t>164313</a:t>
            </a:r>
            <a:endParaRPr lang="en-US" altLang="ja-JP" sz="1200" b="0" dirty="0">
              <a:solidFill>
                <a:srgbClr val="D4D4D4"/>
              </a:solidFill>
              <a:effectLst/>
              <a:latin typeface="Consolas" panose="020B0609020204030204" pitchFamily="49" charset="0"/>
            </a:endParaRPr>
          </a:p>
          <a:p>
            <a:pPr>
              <a:lnSpc>
                <a:spcPct val="100000"/>
              </a:lnSpc>
              <a:spcAft>
                <a:spcPts val="0"/>
              </a:spcAft>
            </a:pPr>
            <a:br>
              <a:rPr lang="en-US" altLang="ja-JP" sz="1200" b="0" dirty="0">
                <a:solidFill>
                  <a:srgbClr val="D4D4D4"/>
                </a:solidFill>
                <a:effectLst/>
                <a:latin typeface="Consolas" panose="020B0609020204030204" pitchFamily="49" charset="0"/>
              </a:rPr>
            </a:br>
            <a:r>
              <a:rPr lang="en-US" altLang="ja-JP" sz="1200" b="0" dirty="0" err="1">
                <a:solidFill>
                  <a:srgbClr val="D4D4D4"/>
                </a:solidFill>
                <a:effectLst/>
                <a:latin typeface="Consolas" panose="020B0609020204030204" pitchFamily="49" charset="0"/>
              </a:rPr>
              <a:t>T12</a:t>
            </a:r>
            <a:r>
              <a:rPr lang="en-US" altLang="ja-JP" sz="1200" b="0" dirty="0">
                <a:solidFill>
                  <a:srgbClr val="D4D4D4"/>
                </a:solidFill>
                <a:effectLst/>
                <a:latin typeface="Consolas" panose="020B0609020204030204" pitchFamily="49" charset="0"/>
              </a:rPr>
              <a:t>        </a:t>
            </a:r>
            <a:r>
              <a:rPr lang="en-US" altLang="ja-JP" sz="1200" b="0" dirty="0" err="1">
                <a:solidFill>
                  <a:srgbClr val="D4D4D4"/>
                </a:solidFill>
                <a:effectLst/>
                <a:latin typeface="Consolas" panose="020B0609020204030204" pitchFamily="49" charset="0"/>
              </a:rPr>
              <a:t>T22</a:t>
            </a:r>
            <a:r>
              <a:rPr lang="en-US" altLang="ja-JP" sz="1200" b="0" dirty="0">
                <a:solidFill>
                  <a:srgbClr val="D4D4D4"/>
                </a:solidFill>
                <a:effectLst/>
                <a:latin typeface="Consolas" panose="020B0609020204030204" pitchFamily="49" charset="0"/>
              </a:rPr>
              <a:t>        </a:t>
            </a:r>
            <a:r>
              <a:rPr lang="en-US" altLang="ja-JP" sz="1200" b="0" dirty="0" err="1">
                <a:solidFill>
                  <a:srgbClr val="D4D4D4"/>
                </a:solidFill>
                <a:effectLst/>
                <a:latin typeface="Consolas" panose="020B0609020204030204" pitchFamily="49" charset="0"/>
              </a:rPr>
              <a:t>V11A</a:t>
            </a:r>
            <a:r>
              <a:rPr lang="en-US" altLang="ja-JP" sz="1200" b="0" dirty="0">
                <a:solidFill>
                  <a:srgbClr val="D4D4D4"/>
                </a:solidFill>
                <a:effectLst/>
                <a:latin typeface="Consolas" panose="020B0609020204030204" pitchFamily="49" charset="0"/>
              </a:rPr>
              <a:t>       </a:t>
            </a:r>
            <a:r>
              <a:rPr lang="en-US" altLang="ja-JP" sz="1200" b="0" dirty="0" err="1">
                <a:solidFill>
                  <a:srgbClr val="D4D4D4"/>
                </a:solidFill>
                <a:effectLst/>
                <a:latin typeface="Consolas" panose="020B0609020204030204" pitchFamily="49" charset="0"/>
              </a:rPr>
              <a:t>V12A</a:t>
            </a:r>
            <a:r>
              <a:rPr lang="en-US" altLang="ja-JP" sz="1200" b="0" dirty="0">
                <a:solidFill>
                  <a:srgbClr val="D4D4D4"/>
                </a:solidFill>
                <a:effectLst/>
                <a:latin typeface="Consolas" panose="020B0609020204030204" pitchFamily="49" charset="0"/>
              </a:rPr>
              <a:t>       </a:t>
            </a:r>
            <a:r>
              <a:rPr lang="en-US" altLang="ja-JP" sz="1200" b="0" dirty="0" err="1">
                <a:solidFill>
                  <a:srgbClr val="D4D4D4"/>
                </a:solidFill>
                <a:effectLst/>
                <a:latin typeface="Consolas" panose="020B0609020204030204" pitchFamily="49" charset="0"/>
              </a:rPr>
              <a:t>V22A</a:t>
            </a:r>
            <a:br>
              <a:rPr lang="en-US" altLang="ja-JP" sz="1200" b="0" dirty="0">
                <a:solidFill>
                  <a:srgbClr val="D4D4D4"/>
                </a:solidFill>
                <a:effectLst/>
                <a:latin typeface="Consolas" panose="020B0609020204030204" pitchFamily="49" charset="0"/>
              </a:rPr>
            </a:br>
            <a:r>
              <a:rPr lang="en-US" altLang="ja-JP" sz="1200" b="0" dirty="0">
                <a:solidFill>
                  <a:srgbClr val="569CD6"/>
                </a:solidFill>
                <a:effectLst/>
                <a:latin typeface="Consolas" panose="020B0609020204030204" pitchFamily="49" charset="0"/>
              </a:rPr>
              <a:t>0</a:t>
            </a:r>
            <a:r>
              <a:rPr lang="en-US" altLang="ja-JP" sz="1200" b="0" dirty="0">
                <a:solidFill>
                  <a:srgbClr val="D4D4D4"/>
                </a:solidFill>
                <a:effectLst/>
                <a:latin typeface="Consolas" panose="020B0609020204030204" pitchFamily="49" charset="0"/>
              </a:rPr>
              <a:t>.</a:t>
            </a:r>
            <a:r>
              <a:rPr lang="en-US" altLang="ja-JP" sz="1200" b="0" dirty="0">
                <a:solidFill>
                  <a:srgbClr val="569CD6"/>
                </a:solidFill>
                <a:effectLst/>
                <a:latin typeface="Consolas" panose="020B0609020204030204" pitchFamily="49" charset="0"/>
              </a:rPr>
              <a:t>167013</a:t>
            </a:r>
            <a:r>
              <a:rPr lang="en-US" altLang="ja-JP" sz="1200" b="0" dirty="0">
                <a:solidFill>
                  <a:srgbClr val="D4D4D4"/>
                </a:solidFill>
                <a:effectLst/>
                <a:latin typeface="Consolas" panose="020B0609020204030204" pitchFamily="49" charset="0"/>
              </a:rPr>
              <a:t>   </a:t>
            </a:r>
            <a:r>
              <a:rPr lang="en-US" altLang="ja-JP" sz="1200" b="0" dirty="0">
                <a:solidFill>
                  <a:srgbClr val="569CD6"/>
                </a:solidFill>
                <a:effectLst/>
                <a:latin typeface="Consolas" panose="020B0609020204030204" pitchFamily="49" charset="0"/>
              </a:rPr>
              <a:t>0</a:t>
            </a:r>
            <a:r>
              <a:rPr lang="en-US" altLang="ja-JP" sz="1200" b="0" dirty="0">
                <a:solidFill>
                  <a:srgbClr val="D4D4D4"/>
                </a:solidFill>
                <a:effectLst/>
                <a:latin typeface="Consolas" panose="020B0609020204030204" pitchFamily="49" charset="0"/>
              </a:rPr>
              <a:t>.</a:t>
            </a:r>
            <a:r>
              <a:rPr lang="en-US" altLang="ja-JP" sz="1200" b="0" dirty="0">
                <a:solidFill>
                  <a:srgbClr val="569CD6"/>
                </a:solidFill>
                <a:effectLst/>
                <a:latin typeface="Consolas" panose="020B0609020204030204" pitchFamily="49" charset="0"/>
              </a:rPr>
              <a:t>760033</a:t>
            </a:r>
            <a:r>
              <a:rPr lang="en-US" altLang="ja-JP" sz="1200" b="0" dirty="0">
                <a:solidFill>
                  <a:srgbClr val="D4D4D4"/>
                </a:solidFill>
                <a:effectLst/>
                <a:latin typeface="Consolas" panose="020B0609020204030204" pitchFamily="49" charset="0"/>
              </a:rPr>
              <a:t>  </a:t>
            </a:r>
            <a:r>
              <a:rPr lang="en-US" altLang="ja-JP" sz="1200" b="0" dirty="0">
                <a:solidFill>
                  <a:srgbClr val="569CD6"/>
                </a:solidFill>
                <a:effectLst/>
                <a:latin typeface="Consolas" panose="020B0609020204030204" pitchFamily="49" charset="0"/>
              </a:rPr>
              <a:t>-4.139827</a:t>
            </a:r>
            <a:r>
              <a:rPr lang="en-US" altLang="ja-JP" sz="1200" b="0" dirty="0">
                <a:solidFill>
                  <a:srgbClr val="D4D4D4"/>
                </a:solidFill>
                <a:effectLst/>
                <a:latin typeface="Consolas" panose="020B0609020204030204" pitchFamily="49" charset="0"/>
              </a:rPr>
              <a:t>  </a:t>
            </a:r>
            <a:r>
              <a:rPr lang="en-US" altLang="ja-JP" sz="1200" b="0" dirty="0">
                <a:solidFill>
                  <a:srgbClr val="569CD6"/>
                </a:solidFill>
                <a:effectLst/>
                <a:latin typeface="Consolas" panose="020B0609020204030204" pitchFamily="49" charset="0"/>
              </a:rPr>
              <a:t>-1.102912</a:t>
            </a:r>
            <a:r>
              <a:rPr lang="en-US" altLang="ja-JP" sz="1200" b="0" dirty="0">
                <a:solidFill>
                  <a:srgbClr val="D4D4D4"/>
                </a:solidFill>
                <a:effectLst/>
                <a:latin typeface="Consolas" panose="020B0609020204030204" pitchFamily="49" charset="0"/>
              </a:rPr>
              <a:t>  </a:t>
            </a:r>
            <a:r>
              <a:rPr lang="en-US" altLang="ja-JP" sz="1200" b="0" dirty="0">
                <a:solidFill>
                  <a:srgbClr val="569CD6"/>
                </a:solidFill>
                <a:effectLst/>
                <a:latin typeface="Consolas" panose="020B0609020204030204" pitchFamily="49" charset="0"/>
              </a:rPr>
              <a:t>-1.265246</a:t>
            </a:r>
            <a:endParaRPr lang="en-US" altLang="ja-JP" sz="1200" b="0" dirty="0">
              <a:solidFill>
                <a:srgbClr val="D4D4D4"/>
              </a:solidFill>
              <a:effectLst/>
              <a:latin typeface="Consolas" panose="020B0609020204030204" pitchFamily="49" charset="0"/>
            </a:endParaRPr>
          </a:p>
          <a:p>
            <a:pPr>
              <a:lnSpc>
                <a:spcPct val="100000"/>
              </a:lnSpc>
              <a:spcAft>
                <a:spcPts val="0"/>
              </a:spcAft>
            </a:pPr>
            <a:br>
              <a:rPr lang="en-US" altLang="ja-JP" sz="1200" b="0" dirty="0">
                <a:solidFill>
                  <a:srgbClr val="D4D4D4"/>
                </a:solidFill>
                <a:effectLst/>
                <a:latin typeface="Consolas" panose="020B0609020204030204" pitchFamily="49" charset="0"/>
              </a:rPr>
            </a:br>
            <a:r>
              <a:rPr lang="en-US" altLang="ja-JP" sz="1200" b="0" dirty="0" err="1">
                <a:solidFill>
                  <a:srgbClr val="D4D4D4"/>
                </a:solidFill>
                <a:effectLst/>
                <a:latin typeface="Consolas" panose="020B0609020204030204" pitchFamily="49" charset="0"/>
              </a:rPr>
              <a:t>V11B</a:t>
            </a:r>
            <a:r>
              <a:rPr lang="en-US" altLang="ja-JP" sz="1200" b="0" dirty="0">
                <a:solidFill>
                  <a:srgbClr val="D4D4D4"/>
                </a:solidFill>
                <a:effectLst/>
                <a:latin typeface="Consolas" panose="020B0609020204030204" pitchFamily="49" charset="0"/>
              </a:rPr>
              <a:t>       </a:t>
            </a:r>
            <a:r>
              <a:rPr lang="en-US" altLang="ja-JP" sz="1200" b="0" dirty="0" err="1">
                <a:solidFill>
                  <a:srgbClr val="D4D4D4"/>
                </a:solidFill>
                <a:effectLst/>
                <a:latin typeface="Consolas" panose="020B0609020204030204" pitchFamily="49" charset="0"/>
              </a:rPr>
              <a:t>V12B</a:t>
            </a:r>
            <a:r>
              <a:rPr lang="en-US" altLang="ja-JP" sz="1200" b="0" dirty="0">
                <a:solidFill>
                  <a:srgbClr val="D4D4D4"/>
                </a:solidFill>
                <a:effectLst/>
                <a:latin typeface="Consolas" panose="020B0609020204030204" pitchFamily="49" charset="0"/>
              </a:rPr>
              <a:t>       </a:t>
            </a:r>
            <a:r>
              <a:rPr lang="en-US" altLang="ja-JP" sz="1200" b="0" dirty="0" err="1">
                <a:solidFill>
                  <a:srgbClr val="D4D4D4"/>
                </a:solidFill>
                <a:effectLst/>
                <a:latin typeface="Consolas" panose="020B0609020204030204" pitchFamily="49" charset="0"/>
              </a:rPr>
              <a:t>V22B</a:t>
            </a:r>
            <a:r>
              <a:rPr lang="en-US" altLang="ja-JP" sz="1200" b="0" dirty="0">
                <a:solidFill>
                  <a:srgbClr val="D4D4D4"/>
                </a:solidFill>
                <a:effectLst/>
                <a:latin typeface="Consolas" panose="020B0609020204030204" pitchFamily="49" charset="0"/>
              </a:rPr>
              <a:t>       </a:t>
            </a:r>
            <a:r>
              <a:rPr lang="en-US" altLang="ja-JP" sz="1200" b="0" dirty="0" err="1">
                <a:solidFill>
                  <a:srgbClr val="D4D4D4"/>
                </a:solidFill>
                <a:effectLst/>
                <a:latin typeface="Consolas" panose="020B0609020204030204" pitchFamily="49" charset="0"/>
              </a:rPr>
              <a:t>V1111</a:t>
            </a:r>
            <a:r>
              <a:rPr lang="en-US" altLang="ja-JP" sz="1200" b="0" dirty="0">
                <a:solidFill>
                  <a:srgbClr val="D4D4D4"/>
                </a:solidFill>
                <a:effectLst/>
                <a:latin typeface="Consolas" panose="020B0609020204030204" pitchFamily="49" charset="0"/>
              </a:rPr>
              <a:t>      </a:t>
            </a:r>
            <a:r>
              <a:rPr lang="en-US" altLang="ja-JP" sz="1200" b="0" dirty="0" err="1">
                <a:solidFill>
                  <a:srgbClr val="D4D4D4"/>
                </a:solidFill>
                <a:effectLst/>
                <a:latin typeface="Consolas" panose="020B0609020204030204" pitchFamily="49" charset="0"/>
              </a:rPr>
              <a:t>V2111</a:t>
            </a:r>
            <a:br>
              <a:rPr lang="en-US" altLang="ja-JP" sz="1200" b="0" dirty="0">
                <a:solidFill>
                  <a:srgbClr val="D4D4D4"/>
                </a:solidFill>
                <a:effectLst/>
                <a:latin typeface="Consolas" panose="020B0609020204030204" pitchFamily="49" charset="0"/>
              </a:rPr>
            </a:br>
            <a:r>
              <a:rPr lang="en-US" altLang="ja-JP" sz="1200" b="0" dirty="0">
                <a:solidFill>
                  <a:srgbClr val="569CD6"/>
                </a:solidFill>
                <a:effectLst/>
                <a:latin typeface="Consolas" panose="020B0609020204030204" pitchFamily="49" charset="0"/>
              </a:rPr>
              <a:t>-0.677230</a:t>
            </a:r>
            <a:r>
              <a:rPr lang="en-US" altLang="ja-JP" sz="1200" b="0" dirty="0">
                <a:solidFill>
                  <a:srgbClr val="D4D4D4"/>
                </a:solidFill>
                <a:effectLst/>
                <a:latin typeface="Consolas" panose="020B0609020204030204" pitchFamily="49" charset="0"/>
              </a:rPr>
              <a:t>  </a:t>
            </a:r>
            <a:r>
              <a:rPr lang="en-US" altLang="ja-JP" sz="1200" b="0" dirty="0">
                <a:solidFill>
                  <a:srgbClr val="569CD6"/>
                </a:solidFill>
                <a:effectLst/>
                <a:latin typeface="Consolas" panose="020B0609020204030204" pitchFamily="49" charset="0"/>
              </a:rPr>
              <a:t>-0.411305</a:t>
            </a:r>
            <a:r>
              <a:rPr lang="en-US" altLang="ja-JP" sz="1200" b="0" dirty="0">
                <a:solidFill>
                  <a:srgbClr val="D4D4D4"/>
                </a:solidFill>
                <a:effectLst/>
                <a:latin typeface="Consolas" panose="020B0609020204030204" pitchFamily="49" charset="0"/>
              </a:rPr>
              <a:t>  </a:t>
            </a:r>
            <a:r>
              <a:rPr lang="en-US" altLang="ja-JP" sz="1200" b="0" dirty="0">
                <a:solidFill>
                  <a:srgbClr val="569CD6"/>
                </a:solidFill>
                <a:effectLst/>
                <a:latin typeface="Consolas" panose="020B0609020204030204" pitchFamily="49" charset="0"/>
              </a:rPr>
              <a:t>-1.226615</a:t>
            </a:r>
            <a:r>
              <a:rPr lang="en-US" altLang="ja-JP" sz="1200" b="0" dirty="0">
                <a:solidFill>
                  <a:srgbClr val="D4D4D4"/>
                </a:solidFill>
                <a:effectLst/>
                <a:latin typeface="Consolas" panose="020B0609020204030204" pitchFamily="49" charset="0"/>
              </a:rPr>
              <a:t>   </a:t>
            </a:r>
            <a:r>
              <a:rPr lang="en-US" altLang="ja-JP" sz="1200" b="0" dirty="0">
                <a:solidFill>
                  <a:srgbClr val="569CD6"/>
                </a:solidFill>
                <a:effectLst/>
                <a:latin typeface="Consolas" panose="020B0609020204030204" pitchFamily="49" charset="0"/>
              </a:rPr>
              <a:t>1</a:t>
            </a:r>
            <a:r>
              <a:rPr lang="en-US" altLang="ja-JP" sz="1200" b="0" dirty="0">
                <a:solidFill>
                  <a:srgbClr val="D4D4D4"/>
                </a:solidFill>
                <a:effectLst/>
                <a:latin typeface="Consolas" panose="020B0609020204030204" pitchFamily="49" charset="0"/>
              </a:rPr>
              <a:t>.</a:t>
            </a:r>
            <a:r>
              <a:rPr lang="en-US" altLang="ja-JP" sz="1200" b="0" dirty="0">
                <a:solidFill>
                  <a:srgbClr val="569CD6"/>
                </a:solidFill>
                <a:effectLst/>
                <a:latin typeface="Consolas" panose="020B0609020204030204" pitchFamily="49" charset="0"/>
              </a:rPr>
              <a:t>307152</a:t>
            </a:r>
            <a:r>
              <a:rPr lang="en-US" altLang="ja-JP" sz="1200" b="0" dirty="0">
                <a:solidFill>
                  <a:srgbClr val="D4D4D4"/>
                </a:solidFill>
                <a:effectLst/>
                <a:latin typeface="Consolas" panose="020B0609020204030204" pitchFamily="49" charset="0"/>
              </a:rPr>
              <a:t>   </a:t>
            </a:r>
            <a:r>
              <a:rPr lang="en-US" altLang="ja-JP" sz="1200" b="0" dirty="0">
                <a:solidFill>
                  <a:srgbClr val="569CD6"/>
                </a:solidFill>
                <a:effectLst/>
                <a:latin typeface="Consolas" panose="020B0609020204030204" pitchFamily="49" charset="0"/>
              </a:rPr>
              <a:t>0</a:t>
            </a:r>
            <a:r>
              <a:rPr lang="en-US" altLang="ja-JP" sz="1200" b="0" dirty="0">
                <a:solidFill>
                  <a:srgbClr val="D4D4D4"/>
                </a:solidFill>
                <a:effectLst/>
                <a:latin typeface="Consolas" panose="020B0609020204030204" pitchFamily="49" charset="0"/>
              </a:rPr>
              <a:t>.</a:t>
            </a:r>
            <a:r>
              <a:rPr lang="en-US" altLang="ja-JP" sz="1200" b="0" dirty="0">
                <a:solidFill>
                  <a:srgbClr val="569CD6"/>
                </a:solidFill>
                <a:effectLst/>
                <a:latin typeface="Consolas" panose="020B0609020204030204" pitchFamily="49" charset="0"/>
              </a:rPr>
              <a:t>437279</a:t>
            </a:r>
            <a:br>
              <a:rPr lang="en-US" altLang="ja-JP" sz="1200" b="0" dirty="0">
                <a:solidFill>
                  <a:srgbClr val="D4D4D4"/>
                </a:solidFill>
                <a:effectLst/>
                <a:latin typeface="Consolas" panose="020B0609020204030204" pitchFamily="49" charset="0"/>
              </a:rPr>
            </a:br>
            <a:br>
              <a:rPr lang="en-US" altLang="ja-JP" sz="1200" b="0" dirty="0">
                <a:solidFill>
                  <a:srgbClr val="D4D4D4"/>
                </a:solidFill>
                <a:effectLst/>
                <a:latin typeface="Consolas" panose="020B0609020204030204" pitchFamily="49" charset="0"/>
              </a:rPr>
            </a:br>
            <a:r>
              <a:rPr lang="en-US" altLang="ja-JP" sz="1200" b="0" dirty="0" err="1">
                <a:solidFill>
                  <a:srgbClr val="D4D4D4"/>
                </a:solidFill>
                <a:effectLst/>
                <a:latin typeface="Consolas" panose="020B0609020204030204" pitchFamily="49" charset="0"/>
              </a:rPr>
              <a:t>V2121</a:t>
            </a:r>
            <a:r>
              <a:rPr lang="en-US" altLang="ja-JP" sz="1200" b="0" dirty="0">
                <a:solidFill>
                  <a:srgbClr val="D4D4D4"/>
                </a:solidFill>
                <a:effectLst/>
                <a:latin typeface="Consolas" panose="020B0609020204030204" pitchFamily="49" charset="0"/>
              </a:rPr>
              <a:t>      </a:t>
            </a:r>
            <a:r>
              <a:rPr lang="en-US" altLang="ja-JP" sz="1200" b="0" dirty="0" err="1">
                <a:solidFill>
                  <a:srgbClr val="D4D4D4"/>
                </a:solidFill>
                <a:effectLst/>
                <a:latin typeface="Consolas" panose="020B0609020204030204" pitchFamily="49" charset="0"/>
              </a:rPr>
              <a:t>V2211</a:t>
            </a:r>
            <a:r>
              <a:rPr lang="en-US" altLang="ja-JP" sz="1200" b="0" dirty="0">
                <a:solidFill>
                  <a:srgbClr val="D4D4D4"/>
                </a:solidFill>
                <a:effectLst/>
                <a:latin typeface="Consolas" panose="020B0609020204030204" pitchFamily="49" charset="0"/>
              </a:rPr>
              <a:t>      </a:t>
            </a:r>
            <a:r>
              <a:rPr lang="en-US" altLang="ja-JP" sz="1200" b="0" dirty="0" err="1">
                <a:solidFill>
                  <a:srgbClr val="D4D4D4"/>
                </a:solidFill>
                <a:effectLst/>
                <a:latin typeface="Consolas" panose="020B0609020204030204" pitchFamily="49" charset="0"/>
              </a:rPr>
              <a:t>V2221</a:t>
            </a:r>
            <a:r>
              <a:rPr lang="en-US" altLang="ja-JP" sz="1200" b="0" dirty="0">
                <a:solidFill>
                  <a:srgbClr val="D4D4D4"/>
                </a:solidFill>
                <a:effectLst/>
                <a:latin typeface="Consolas" panose="020B0609020204030204" pitchFamily="49" charset="0"/>
              </a:rPr>
              <a:t>      </a:t>
            </a:r>
            <a:r>
              <a:rPr lang="en-US" altLang="ja-JP" sz="1200" b="0" dirty="0" err="1">
                <a:solidFill>
                  <a:srgbClr val="D4D4D4"/>
                </a:solidFill>
                <a:effectLst/>
                <a:latin typeface="Consolas" panose="020B0609020204030204" pitchFamily="49" charset="0"/>
              </a:rPr>
              <a:t>V2222</a:t>
            </a:r>
            <a:br>
              <a:rPr lang="en-US" altLang="ja-JP" sz="1200" b="0" dirty="0">
                <a:solidFill>
                  <a:srgbClr val="D4D4D4"/>
                </a:solidFill>
                <a:effectLst/>
                <a:latin typeface="Consolas" panose="020B0609020204030204" pitchFamily="49" charset="0"/>
              </a:rPr>
            </a:br>
            <a:r>
              <a:rPr lang="en-US" altLang="ja-JP" sz="1200" b="0" dirty="0">
                <a:solidFill>
                  <a:srgbClr val="569CD6"/>
                </a:solidFill>
                <a:effectLst/>
                <a:latin typeface="Consolas" panose="020B0609020204030204" pitchFamily="49" charset="0"/>
              </a:rPr>
              <a:t>0</a:t>
            </a:r>
            <a:r>
              <a:rPr lang="en-US" altLang="ja-JP" sz="1200" b="0" dirty="0">
                <a:solidFill>
                  <a:srgbClr val="D4D4D4"/>
                </a:solidFill>
                <a:effectLst/>
                <a:latin typeface="Consolas" panose="020B0609020204030204" pitchFamily="49" charset="0"/>
              </a:rPr>
              <a:t>.</a:t>
            </a:r>
            <a:r>
              <a:rPr lang="en-US" altLang="ja-JP" sz="1200" b="0" dirty="0">
                <a:solidFill>
                  <a:srgbClr val="569CD6"/>
                </a:solidFill>
                <a:effectLst/>
                <a:latin typeface="Consolas" panose="020B0609020204030204" pitchFamily="49" charset="0"/>
              </a:rPr>
              <a:t>177267</a:t>
            </a:r>
            <a:r>
              <a:rPr lang="en-US" altLang="ja-JP" sz="1200" b="0" dirty="0">
                <a:solidFill>
                  <a:srgbClr val="D4D4D4"/>
                </a:solidFill>
                <a:effectLst/>
                <a:latin typeface="Consolas" panose="020B0609020204030204" pitchFamily="49" charset="0"/>
              </a:rPr>
              <a:t>   </a:t>
            </a:r>
            <a:r>
              <a:rPr lang="en-US" altLang="ja-JP" sz="1200" b="0" dirty="0">
                <a:solidFill>
                  <a:srgbClr val="569CD6"/>
                </a:solidFill>
                <a:effectLst/>
                <a:latin typeface="Consolas" panose="020B0609020204030204" pitchFamily="49" charset="0"/>
              </a:rPr>
              <a:t>0</a:t>
            </a:r>
            <a:r>
              <a:rPr lang="en-US" altLang="ja-JP" sz="1200" b="0" dirty="0">
                <a:solidFill>
                  <a:srgbClr val="D4D4D4"/>
                </a:solidFill>
                <a:effectLst/>
                <a:latin typeface="Consolas" panose="020B0609020204030204" pitchFamily="49" charset="0"/>
              </a:rPr>
              <a:t>.</a:t>
            </a:r>
            <a:r>
              <a:rPr lang="en-US" altLang="ja-JP" sz="1200" b="0" dirty="0">
                <a:solidFill>
                  <a:srgbClr val="569CD6"/>
                </a:solidFill>
                <a:effectLst/>
                <a:latin typeface="Consolas" panose="020B0609020204030204" pitchFamily="49" charset="0"/>
              </a:rPr>
              <a:t>605703</a:t>
            </a:r>
            <a:r>
              <a:rPr lang="en-US" altLang="ja-JP" sz="1200" b="0" dirty="0">
                <a:solidFill>
                  <a:srgbClr val="D4D4D4"/>
                </a:solidFill>
                <a:effectLst/>
                <a:latin typeface="Consolas" panose="020B0609020204030204" pitchFamily="49" charset="0"/>
              </a:rPr>
              <a:t>   </a:t>
            </a:r>
            <a:r>
              <a:rPr lang="en-US" altLang="ja-JP" sz="1200" b="0" dirty="0">
                <a:solidFill>
                  <a:srgbClr val="569CD6"/>
                </a:solidFill>
                <a:effectLst/>
                <a:latin typeface="Consolas" panose="020B0609020204030204" pitchFamily="49" charset="0"/>
              </a:rPr>
              <a:t>0</a:t>
            </a:r>
            <a:r>
              <a:rPr lang="en-US" altLang="ja-JP" sz="1200" b="0" dirty="0">
                <a:solidFill>
                  <a:srgbClr val="D4D4D4"/>
                </a:solidFill>
                <a:effectLst/>
                <a:latin typeface="Consolas" panose="020B0609020204030204" pitchFamily="49" charset="0"/>
              </a:rPr>
              <a:t>.</a:t>
            </a:r>
            <a:r>
              <a:rPr lang="en-US" altLang="ja-JP" sz="1200" b="0" dirty="0">
                <a:solidFill>
                  <a:srgbClr val="569CD6"/>
                </a:solidFill>
                <a:effectLst/>
                <a:latin typeface="Consolas" panose="020B0609020204030204" pitchFamily="49" charset="0"/>
              </a:rPr>
              <a:t>311795</a:t>
            </a:r>
            <a:r>
              <a:rPr lang="en-US" altLang="ja-JP" sz="1200" b="0" dirty="0">
                <a:solidFill>
                  <a:srgbClr val="D4D4D4"/>
                </a:solidFill>
                <a:effectLst/>
                <a:latin typeface="Consolas" panose="020B0609020204030204" pitchFamily="49" charset="0"/>
              </a:rPr>
              <a:t>   </a:t>
            </a:r>
            <a:r>
              <a:rPr lang="en-US" altLang="ja-JP" sz="1200" b="0" dirty="0">
                <a:solidFill>
                  <a:srgbClr val="569CD6"/>
                </a:solidFill>
                <a:effectLst/>
                <a:latin typeface="Consolas" panose="020B0609020204030204" pitchFamily="49" charset="0"/>
              </a:rPr>
              <a:t>0</a:t>
            </a:r>
            <a:r>
              <a:rPr lang="en-US" altLang="ja-JP" sz="1200" b="0" dirty="0">
                <a:solidFill>
                  <a:srgbClr val="D4D4D4"/>
                </a:solidFill>
                <a:effectLst/>
                <a:latin typeface="Consolas" panose="020B0609020204030204" pitchFamily="49" charset="0"/>
              </a:rPr>
              <a:t>.</a:t>
            </a:r>
            <a:r>
              <a:rPr lang="en-US" altLang="ja-JP" sz="1200" b="0" dirty="0">
                <a:solidFill>
                  <a:srgbClr val="569CD6"/>
                </a:solidFill>
                <a:effectLst/>
                <a:latin typeface="Consolas" panose="020B0609020204030204" pitchFamily="49" charset="0"/>
              </a:rPr>
              <a:t>774608</a:t>
            </a:r>
            <a:endParaRPr lang="en-US" altLang="ja-JP" sz="1200" b="0" dirty="0">
              <a:solidFill>
                <a:srgbClr val="D4D4D4"/>
              </a:solidFill>
              <a:effectLst/>
              <a:latin typeface="Consolas" panose="020B0609020204030204" pitchFamily="49" charset="0"/>
            </a:endParaRPr>
          </a:p>
          <a:p>
            <a:pPr>
              <a:lnSpc>
                <a:spcPct val="100000"/>
              </a:lnSpc>
              <a:spcAft>
                <a:spcPts val="0"/>
              </a:spcAft>
            </a:pPr>
            <a:br>
              <a:rPr lang="en-US" altLang="ja-JP" sz="1200" b="0" dirty="0">
                <a:solidFill>
                  <a:srgbClr val="D4D4D4"/>
                </a:solidFill>
                <a:effectLst/>
                <a:latin typeface="Consolas" panose="020B0609020204030204" pitchFamily="49" charset="0"/>
              </a:rPr>
            </a:br>
            <a:r>
              <a:rPr lang="en-US" altLang="ja-JP" sz="1200" b="0" dirty="0">
                <a:solidFill>
                  <a:srgbClr val="D4D4D4"/>
                </a:solidFill>
                <a:effectLst/>
                <a:latin typeface="Consolas" panose="020B0609020204030204" pitchFamily="49" charset="0"/>
              </a:rPr>
              <a:t>THE S    ARRAY</a:t>
            </a:r>
          </a:p>
          <a:p>
            <a:pPr>
              <a:lnSpc>
                <a:spcPct val="100000"/>
              </a:lnSpc>
              <a:spcAft>
                <a:spcPts val="0"/>
              </a:spcAft>
            </a:pPr>
            <a:r>
              <a:rPr lang="en-US" altLang="ja-JP" sz="1200" b="0" dirty="0">
                <a:solidFill>
                  <a:srgbClr val="D4D4D4"/>
                </a:solidFill>
                <a:effectLst/>
                <a:latin typeface="Consolas" panose="020B0609020204030204" pitchFamily="49" charset="0"/>
              </a:rPr>
              <a:t>                        </a:t>
            </a:r>
            <a:r>
              <a:rPr lang="en-US" altLang="ja-JP" sz="1200" b="0" dirty="0">
                <a:solidFill>
                  <a:srgbClr val="569CD6"/>
                </a:solidFill>
                <a:effectLst/>
                <a:latin typeface="Consolas" panose="020B0609020204030204" pitchFamily="49" charset="0"/>
              </a:rPr>
              <a:t>1</a:t>
            </a:r>
            <a:r>
              <a:rPr lang="en-US" altLang="ja-JP" sz="1200" b="0" dirty="0">
                <a:solidFill>
                  <a:srgbClr val="D4D4D4"/>
                </a:solidFill>
                <a:effectLst/>
                <a:latin typeface="Consolas" panose="020B0609020204030204" pitchFamily="49" charset="0"/>
              </a:rPr>
              <a:t>                  </a:t>
            </a:r>
            <a:r>
              <a:rPr lang="en-US" altLang="ja-JP" sz="1200" b="0" dirty="0">
                <a:solidFill>
                  <a:srgbClr val="569CD6"/>
                </a:solidFill>
                <a:effectLst/>
                <a:latin typeface="Consolas" panose="020B0609020204030204" pitchFamily="49" charset="0"/>
              </a:rPr>
              <a:t>2</a:t>
            </a:r>
            <a:endParaRPr lang="en-US" altLang="ja-JP" sz="1200" b="0" dirty="0">
              <a:solidFill>
                <a:srgbClr val="D4D4D4"/>
              </a:solidFill>
              <a:effectLst/>
              <a:latin typeface="Consolas" panose="020B0609020204030204" pitchFamily="49" charset="0"/>
            </a:endParaRPr>
          </a:p>
          <a:p>
            <a:pPr>
              <a:lnSpc>
                <a:spcPct val="100000"/>
              </a:lnSpc>
              <a:spcAft>
                <a:spcPts val="0"/>
              </a:spcAft>
            </a:pPr>
            <a:r>
              <a:rPr lang="en-US" altLang="ja-JP" sz="1200" b="0" dirty="0">
                <a:solidFill>
                  <a:srgbClr val="D4D4D4"/>
                </a:solidFill>
                <a:effectLst/>
                <a:latin typeface="Consolas" panose="020B0609020204030204" pitchFamily="49" charset="0"/>
              </a:rPr>
              <a:t>      </a:t>
            </a:r>
            <a:r>
              <a:rPr lang="en-US" altLang="ja-JP" sz="1200" b="0" dirty="0">
                <a:solidFill>
                  <a:srgbClr val="569CD6"/>
                </a:solidFill>
                <a:effectLst/>
                <a:latin typeface="Consolas" panose="020B0609020204030204" pitchFamily="49" charset="0"/>
              </a:rPr>
              <a:t>1</a:t>
            </a:r>
            <a:r>
              <a:rPr lang="en-US" altLang="ja-JP" sz="1200" b="0" dirty="0">
                <a:solidFill>
                  <a:srgbClr val="D4D4D4"/>
                </a:solidFill>
                <a:effectLst/>
                <a:latin typeface="Consolas" panose="020B0609020204030204" pitchFamily="49" charset="0"/>
              </a:rPr>
              <a:t>        </a:t>
            </a:r>
            <a:r>
              <a:rPr lang="en-US" altLang="ja-JP" sz="1200" b="0" dirty="0" err="1">
                <a:solidFill>
                  <a:srgbClr val="569CD6"/>
                </a:solidFill>
                <a:effectLst/>
                <a:latin typeface="Consolas" panose="020B0609020204030204" pitchFamily="49" charset="0"/>
              </a:rPr>
              <a:t>0</a:t>
            </a:r>
            <a:r>
              <a:rPr lang="en-US" altLang="ja-JP" sz="1200" b="0" dirty="0" err="1">
                <a:solidFill>
                  <a:srgbClr val="D4D4D4"/>
                </a:solidFill>
                <a:effectLst/>
                <a:latin typeface="Consolas" panose="020B0609020204030204" pitchFamily="49" charset="0"/>
              </a:rPr>
              <a:t>.1000000000D+</a:t>
            </a:r>
            <a:r>
              <a:rPr lang="en-US" altLang="ja-JP" sz="1200" b="0" dirty="0" err="1">
                <a:solidFill>
                  <a:srgbClr val="569CD6"/>
                </a:solidFill>
                <a:effectLst/>
                <a:latin typeface="Consolas" panose="020B0609020204030204" pitchFamily="49" charset="0"/>
              </a:rPr>
              <a:t>01</a:t>
            </a:r>
            <a:r>
              <a:rPr lang="en-US" altLang="ja-JP" sz="1200" b="0" dirty="0">
                <a:solidFill>
                  <a:srgbClr val="D4D4D4"/>
                </a:solidFill>
                <a:effectLst/>
                <a:latin typeface="Consolas" panose="020B0609020204030204" pitchFamily="49" charset="0"/>
              </a:rPr>
              <a:t>   </a:t>
            </a:r>
            <a:r>
              <a:rPr lang="en-US" altLang="ja-JP" sz="1200" b="0" dirty="0" err="1">
                <a:solidFill>
                  <a:srgbClr val="569CD6"/>
                </a:solidFill>
                <a:effectLst/>
                <a:latin typeface="Consolas" panose="020B0609020204030204" pitchFamily="49" charset="0"/>
              </a:rPr>
              <a:t>0</a:t>
            </a:r>
            <a:r>
              <a:rPr lang="en-US" altLang="ja-JP" sz="1200" b="0" dirty="0" err="1">
                <a:solidFill>
                  <a:srgbClr val="D4D4D4"/>
                </a:solidFill>
                <a:effectLst/>
                <a:latin typeface="Consolas" panose="020B0609020204030204" pitchFamily="49" charset="0"/>
              </a:rPr>
              <a:t>.4507704116D+</a:t>
            </a:r>
            <a:r>
              <a:rPr lang="en-US" altLang="ja-JP" sz="1200" b="0" dirty="0" err="1">
                <a:solidFill>
                  <a:srgbClr val="569CD6"/>
                </a:solidFill>
                <a:effectLst/>
                <a:latin typeface="Consolas" panose="020B0609020204030204" pitchFamily="49" charset="0"/>
              </a:rPr>
              <a:t>00</a:t>
            </a:r>
            <a:endParaRPr lang="en-US" altLang="ja-JP" sz="1200" b="0" dirty="0">
              <a:solidFill>
                <a:srgbClr val="D4D4D4"/>
              </a:solidFill>
              <a:effectLst/>
              <a:latin typeface="Consolas" panose="020B0609020204030204" pitchFamily="49" charset="0"/>
            </a:endParaRPr>
          </a:p>
          <a:p>
            <a:pPr>
              <a:lnSpc>
                <a:spcPct val="100000"/>
              </a:lnSpc>
              <a:spcAft>
                <a:spcPts val="0"/>
              </a:spcAft>
            </a:pPr>
            <a:r>
              <a:rPr lang="en-US" altLang="ja-JP" sz="1200" b="0" dirty="0">
                <a:solidFill>
                  <a:srgbClr val="D4D4D4"/>
                </a:solidFill>
                <a:effectLst/>
                <a:latin typeface="Consolas" panose="020B0609020204030204" pitchFamily="49" charset="0"/>
              </a:rPr>
              <a:t>      </a:t>
            </a:r>
            <a:r>
              <a:rPr lang="en-US" altLang="ja-JP" sz="1200" b="0" dirty="0">
                <a:solidFill>
                  <a:srgbClr val="569CD6"/>
                </a:solidFill>
                <a:effectLst/>
                <a:latin typeface="Consolas" panose="020B0609020204030204" pitchFamily="49" charset="0"/>
              </a:rPr>
              <a:t>2</a:t>
            </a:r>
            <a:r>
              <a:rPr lang="en-US" altLang="ja-JP" sz="1200" b="0" dirty="0">
                <a:solidFill>
                  <a:srgbClr val="D4D4D4"/>
                </a:solidFill>
                <a:effectLst/>
                <a:latin typeface="Consolas" panose="020B0609020204030204" pitchFamily="49" charset="0"/>
              </a:rPr>
              <a:t>        </a:t>
            </a:r>
            <a:r>
              <a:rPr lang="en-US" altLang="ja-JP" sz="1200" b="0" dirty="0" err="1">
                <a:solidFill>
                  <a:srgbClr val="569CD6"/>
                </a:solidFill>
                <a:effectLst/>
                <a:latin typeface="Consolas" panose="020B0609020204030204" pitchFamily="49" charset="0"/>
              </a:rPr>
              <a:t>0</a:t>
            </a:r>
            <a:r>
              <a:rPr lang="en-US" altLang="ja-JP" sz="1200" b="0" dirty="0" err="1">
                <a:solidFill>
                  <a:srgbClr val="D4D4D4"/>
                </a:solidFill>
                <a:effectLst/>
                <a:latin typeface="Consolas" panose="020B0609020204030204" pitchFamily="49" charset="0"/>
              </a:rPr>
              <a:t>.4507704116D+</a:t>
            </a:r>
            <a:r>
              <a:rPr lang="en-US" altLang="ja-JP" sz="1200" b="0" dirty="0" err="1">
                <a:solidFill>
                  <a:srgbClr val="569CD6"/>
                </a:solidFill>
                <a:effectLst/>
                <a:latin typeface="Consolas" panose="020B0609020204030204" pitchFamily="49" charset="0"/>
              </a:rPr>
              <a:t>00</a:t>
            </a:r>
            <a:r>
              <a:rPr lang="en-US" altLang="ja-JP" sz="1200" b="0" dirty="0">
                <a:solidFill>
                  <a:srgbClr val="D4D4D4"/>
                </a:solidFill>
                <a:effectLst/>
                <a:latin typeface="Consolas" panose="020B0609020204030204" pitchFamily="49" charset="0"/>
              </a:rPr>
              <a:t>   </a:t>
            </a:r>
            <a:r>
              <a:rPr lang="en-US" altLang="ja-JP" sz="1200" b="0" dirty="0" err="1">
                <a:solidFill>
                  <a:srgbClr val="569CD6"/>
                </a:solidFill>
                <a:effectLst/>
                <a:latin typeface="Consolas" panose="020B0609020204030204" pitchFamily="49" charset="0"/>
              </a:rPr>
              <a:t>0</a:t>
            </a:r>
            <a:r>
              <a:rPr lang="en-US" altLang="ja-JP" sz="1200" b="0" dirty="0" err="1">
                <a:solidFill>
                  <a:srgbClr val="D4D4D4"/>
                </a:solidFill>
                <a:effectLst/>
                <a:latin typeface="Consolas" panose="020B0609020204030204" pitchFamily="49" charset="0"/>
              </a:rPr>
              <a:t>.1000000000D+</a:t>
            </a:r>
            <a:r>
              <a:rPr lang="en-US" altLang="ja-JP" sz="1200" b="0" dirty="0" err="1">
                <a:solidFill>
                  <a:srgbClr val="569CD6"/>
                </a:solidFill>
                <a:effectLst/>
                <a:latin typeface="Consolas" panose="020B0609020204030204" pitchFamily="49" charset="0"/>
              </a:rPr>
              <a:t>01</a:t>
            </a:r>
            <a:endParaRPr lang="en-US" altLang="ja-JP" sz="1200" b="0" dirty="0">
              <a:solidFill>
                <a:srgbClr val="D4D4D4"/>
              </a:solidFill>
              <a:effectLst/>
              <a:latin typeface="Consolas" panose="020B0609020204030204" pitchFamily="49" charset="0"/>
            </a:endParaRPr>
          </a:p>
        </p:txBody>
      </p:sp>
      <p:sp>
        <p:nvSpPr>
          <p:cNvPr id="2" name="タイトル 1">
            <a:extLst>
              <a:ext uri="{FF2B5EF4-FFF2-40B4-BE49-F238E27FC236}">
                <a16:creationId xmlns:a16="http://schemas.microsoft.com/office/drawing/2014/main" id="{AA670573-0E92-4E13-A132-DE1BE5CBF651}"/>
              </a:ext>
            </a:extLst>
          </p:cNvPr>
          <p:cNvSpPr>
            <a:spLocks noGrp="1"/>
          </p:cNvSpPr>
          <p:nvPr>
            <p:ph type="title"/>
          </p:nvPr>
        </p:nvSpPr>
        <p:spPr/>
        <p:txBody>
          <a:bodyPr/>
          <a:lstStyle/>
          <a:p>
            <a:r>
              <a:rPr kumimoji="1" lang="ja-JP" altLang="en-US" dirty="0"/>
              <a:t>実行方法</a:t>
            </a:r>
          </a:p>
        </p:txBody>
      </p:sp>
      <p:sp>
        <p:nvSpPr>
          <p:cNvPr id="6" name="スライド番号プレースホルダー 5">
            <a:extLst>
              <a:ext uri="{FF2B5EF4-FFF2-40B4-BE49-F238E27FC236}">
                <a16:creationId xmlns:a16="http://schemas.microsoft.com/office/drawing/2014/main" id="{1064C21B-A697-4DF4-8AFE-DFFBF3AF8FD8}"/>
              </a:ext>
            </a:extLst>
          </p:cNvPr>
          <p:cNvSpPr>
            <a:spLocks noGrp="1"/>
          </p:cNvSpPr>
          <p:nvPr>
            <p:ph type="sldNum" sz="quarter" idx="15"/>
          </p:nvPr>
        </p:nvSpPr>
        <p:spPr/>
        <p:txBody>
          <a:bodyPr/>
          <a:lstStyle/>
          <a:p>
            <a:fld id="{44CC7441-4F6D-4D99-AEAC-28C0433C7008}" type="slidenum">
              <a:rPr kumimoji="1" lang="ja-JP" altLang="en-US" smtClean="0"/>
              <a:pPr/>
              <a:t>131</a:t>
            </a:fld>
            <a:endParaRPr kumimoji="1" lang="ja-JP" altLang="en-US" dirty="0"/>
          </a:p>
        </p:txBody>
      </p:sp>
      <p:sp>
        <p:nvSpPr>
          <p:cNvPr id="9" name="テキスト ボックス 8">
            <a:extLst>
              <a:ext uri="{FF2B5EF4-FFF2-40B4-BE49-F238E27FC236}">
                <a16:creationId xmlns:a16="http://schemas.microsoft.com/office/drawing/2014/main" id="{2CFC9BB0-FDE9-4AAF-BC6E-2C57EEC758DC}"/>
              </a:ext>
            </a:extLst>
          </p:cNvPr>
          <p:cNvSpPr txBox="1"/>
          <p:nvPr/>
        </p:nvSpPr>
        <p:spPr>
          <a:xfrm>
            <a:off x="468000" y="2158303"/>
            <a:ext cx="2592000" cy="826893"/>
          </a:xfrm>
          <a:prstGeom prst="rect">
            <a:avLst/>
          </a:prstGeom>
          <a:solidFill>
            <a:schemeClr val="tx1"/>
          </a:solidFill>
        </p:spPr>
        <p:txBody>
          <a:bodyPr wrap="square">
            <a:spAutoFit/>
          </a:bodyPr>
          <a:lstStyle/>
          <a:p>
            <a:pPr>
              <a:lnSpc>
                <a:spcPct val="150000"/>
              </a:lnSpc>
            </a:pPr>
            <a:r>
              <a:rPr lang="en-US" altLang="ja-JP" sz="1100" b="0" dirty="0" err="1">
                <a:solidFill>
                  <a:srgbClr val="D4D4D4"/>
                </a:solidFill>
                <a:effectLst/>
                <a:latin typeface="Consolas" panose="020B0609020204030204" pitchFamily="49" charset="0"/>
              </a:rPr>
              <a:t>gfortran</a:t>
            </a:r>
            <a:r>
              <a:rPr lang="en-US" altLang="ja-JP" sz="1100" b="0" dirty="0">
                <a:solidFill>
                  <a:srgbClr val="D4D4D4"/>
                </a:solidFill>
                <a:effectLst/>
                <a:latin typeface="Consolas" panose="020B0609020204030204" pitchFamily="49" charset="0"/>
              </a:rPr>
              <a:t> </a:t>
            </a:r>
            <a:r>
              <a:rPr lang="en-US" altLang="ja-JP" sz="1100" b="0" dirty="0" err="1">
                <a:solidFill>
                  <a:srgbClr val="D4D4D4"/>
                </a:solidFill>
                <a:effectLst/>
                <a:latin typeface="Consolas" panose="020B0609020204030204" pitchFamily="49" charset="0"/>
              </a:rPr>
              <a:t>szabo.f</a:t>
            </a:r>
            <a:r>
              <a:rPr lang="en-US" altLang="ja-JP" sz="1100" b="0" dirty="0">
                <a:solidFill>
                  <a:srgbClr val="D4D4D4"/>
                </a:solidFill>
                <a:effectLst/>
                <a:latin typeface="Consolas" panose="020B0609020204030204" pitchFamily="49" charset="0"/>
              </a:rPr>
              <a:t> -o szabo.exe</a:t>
            </a:r>
          </a:p>
          <a:p>
            <a:pPr>
              <a:lnSpc>
                <a:spcPct val="150000"/>
              </a:lnSpc>
            </a:pPr>
            <a:r>
              <a:rPr lang="en-US" altLang="ja-JP" sz="1100" b="0" dirty="0">
                <a:solidFill>
                  <a:srgbClr val="D4D4D4"/>
                </a:solidFill>
                <a:effectLst/>
                <a:latin typeface="Consolas" panose="020B0609020204030204" pitchFamily="49" charset="0"/>
              </a:rPr>
              <a:t>szabo.exe &gt; </a:t>
            </a:r>
            <a:r>
              <a:rPr lang="en-US" altLang="ja-JP" sz="1100" b="0" dirty="0" err="1">
                <a:solidFill>
                  <a:srgbClr val="D4D4D4"/>
                </a:solidFill>
                <a:effectLst/>
                <a:latin typeface="Consolas" panose="020B0609020204030204" pitchFamily="49" charset="0"/>
              </a:rPr>
              <a:t>szabo.out</a:t>
            </a:r>
            <a:endParaRPr lang="en-US" altLang="ja-JP" sz="1100" b="0" dirty="0">
              <a:solidFill>
                <a:srgbClr val="D4D4D4"/>
              </a:solidFill>
              <a:effectLst/>
              <a:latin typeface="Consolas" panose="020B0609020204030204" pitchFamily="49" charset="0"/>
            </a:endParaRPr>
          </a:p>
          <a:p>
            <a:pPr>
              <a:lnSpc>
                <a:spcPct val="150000"/>
              </a:lnSpc>
            </a:pPr>
            <a:r>
              <a:rPr lang="en-US" altLang="ja-JP" sz="1100" b="0" dirty="0">
                <a:solidFill>
                  <a:srgbClr val="569CD6"/>
                </a:solidFill>
                <a:effectLst/>
                <a:latin typeface="Consolas" panose="020B0609020204030204" pitchFamily="49" charset="0"/>
              </a:rPr>
              <a:t>type</a:t>
            </a:r>
            <a:r>
              <a:rPr lang="en-US" altLang="ja-JP" sz="1100" b="0" dirty="0">
                <a:solidFill>
                  <a:srgbClr val="D4D4D4"/>
                </a:solidFill>
                <a:effectLst/>
                <a:latin typeface="Consolas" panose="020B0609020204030204" pitchFamily="49" charset="0"/>
              </a:rPr>
              <a:t> </a:t>
            </a:r>
            <a:r>
              <a:rPr lang="en-US" altLang="ja-JP" sz="1100" b="0" dirty="0" err="1">
                <a:solidFill>
                  <a:srgbClr val="D4D4D4"/>
                </a:solidFill>
                <a:effectLst/>
                <a:latin typeface="Consolas" panose="020B0609020204030204" pitchFamily="49" charset="0"/>
              </a:rPr>
              <a:t>szabo.out</a:t>
            </a:r>
            <a:endParaRPr lang="en-US" altLang="ja-JP" sz="1100" b="0" dirty="0">
              <a:solidFill>
                <a:srgbClr val="D4D4D4"/>
              </a:solidFill>
              <a:effectLst/>
              <a:latin typeface="Consolas" panose="020B0609020204030204" pitchFamily="49" charset="0"/>
            </a:endParaRPr>
          </a:p>
        </p:txBody>
      </p:sp>
      <p:sp>
        <p:nvSpPr>
          <p:cNvPr id="10" name="テキスト ボックス 9">
            <a:extLst>
              <a:ext uri="{FF2B5EF4-FFF2-40B4-BE49-F238E27FC236}">
                <a16:creationId xmlns:a16="http://schemas.microsoft.com/office/drawing/2014/main" id="{3E543424-4B73-4E6C-AAD8-CC7A008A0164}"/>
              </a:ext>
            </a:extLst>
          </p:cNvPr>
          <p:cNvSpPr txBox="1"/>
          <p:nvPr/>
        </p:nvSpPr>
        <p:spPr>
          <a:xfrm>
            <a:off x="468000" y="3472856"/>
            <a:ext cx="2592000" cy="826893"/>
          </a:xfrm>
          <a:prstGeom prst="rect">
            <a:avLst/>
          </a:prstGeom>
          <a:solidFill>
            <a:schemeClr val="tx1"/>
          </a:solidFill>
        </p:spPr>
        <p:txBody>
          <a:bodyPr wrap="square">
            <a:spAutoFit/>
          </a:bodyPr>
          <a:lstStyle/>
          <a:p>
            <a:pPr>
              <a:lnSpc>
                <a:spcPct val="150000"/>
              </a:lnSpc>
            </a:pPr>
            <a:r>
              <a:rPr lang="en-US" altLang="ja-JP" sz="1100" b="0" dirty="0" err="1">
                <a:solidFill>
                  <a:srgbClr val="D4D4D4"/>
                </a:solidFill>
                <a:effectLst/>
                <a:latin typeface="Consolas" panose="020B0609020204030204" pitchFamily="49" charset="0"/>
              </a:rPr>
              <a:t>gfortran</a:t>
            </a:r>
            <a:r>
              <a:rPr lang="en-US" altLang="ja-JP" sz="1100" b="0" dirty="0">
                <a:solidFill>
                  <a:srgbClr val="D4D4D4"/>
                </a:solidFill>
                <a:effectLst/>
                <a:latin typeface="Consolas" panose="020B0609020204030204" pitchFamily="49" charset="0"/>
              </a:rPr>
              <a:t> </a:t>
            </a:r>
            <a:r>
              <a:rPr lang="en-US" altLang="ja-JP" sz="1100" b="0" dirty="0" err="1">
                <a:solidFill>
                  <a:srgbClr val="D4D4D4"/>
                </a:solidFill>
                <a:effectLst/>
                <a:latin typeface="Consolas" panose="020B0609020204030204" pitchFamily="49" charset="0"/>
              </a:rPr>
              <a:t>szabo.f</a:t>
            </a:r>
            <a:r>
              <a:rPr lang="en-US" altLang="ja-JP" sz="1100" b="0" dirty="0">
                <a:solidFill>
                  <a:srgbClr val="D4D4D4"/>
                </a:solidFill>
                <a:effectLst/>
                <a:latin typeface="Consolas" panose="020B0609020204030204" pitchFamily="49" charset="0"/>
              </a:rPr>
              <a:t> -o </a:t>
            </a:r>
            <a:r>
              <a:rPr lang="en-US" altLang="ja-JP" sz="1100" b="0" dirty="0" err="1">
                <a:solidFill>
                  <a:srgbClr val="D4D4D4"/>
                </a:solidFill>
                <a:effectLst/>
                <a:latin typeface="Consolas" panose="020B0609020204030204" pitchFamily="49" charset="0"/>
              </a:rPr>
              <a:t>szabo</a:t>
            </a:r>
            <a:endParaRPr lang="en-US" altLang="ja-JP" sz="1100" b="0" dirty="0">
              <a:solidFill>
                <a:srgbClr val="D4D4D4"/>
              </a:solidFill>
              <a:effectLst/>
              <a:latin typeface="Consolas" panose="020B0609020204030204" pitchFamily="49" charset="0"/>
            </a:endParaRPr>
          </a:p>
          <a:p>
            <a:pPr>
              <a:lnSpc>
                <a:spcPct val="150000"/>
              </a:lnSpc>
            </a:pPr>
            <a:r>
              <a:rPr lang="en-US" altLang="ja-JP" sz="1100" b="0" dirty="0">
                <a:solidFill>
                  <a:srgbClr val="D4D4D4"/>
                </a:solidFill>
                <a:effectLst/>
                <a:latin typeface="Consolas" panose="020B0609020204030204" pitchFamily="49" charset="0"/>
              </a:rPr>
              <a:t>./</a:t>
            </a:r>
            <a:r>
              <a:rPr lang="en-US" altLang="ja-JP" sz="1100" b="0" dirty="0" err="1">
                <a:solidFill>
                  <a:srgbClr val="D4D4D4"/>
                </a:solidFill>
                <a:effectLst/>
                <a:latin typeface="Consolas" panose="020B0609020204030204" pitchFamily="49" charset="0"/>
              </a:rPr>
              <a:t>szabo</a:t>
            </a:r>
            <a:r>
              <a:rPr lang="en-US" altLang="ja-JP" sz="1100" b="0" dirty="0">
                <a:solidFill>
                  <a:srgbClr val="D4D4D4"/>
                </a:solidFill>
                <a:effectLst/>
                <a:latin typeface="Consolas" panose="020B0609020204030204" pitchFamily="49" charset="0"/>
              </a:rPr>
              <a:t> &gt; </a:t>
            </a:r>
            <a:r>
              <a:rPr lang="en-US" altLang="ja-JP" sz="1100" b="0" dirty="0" err="1">
                <a:solidFill>
                  <a:srgbClr val="D4D4D4"/>
                </a:solidFill>
                <a:effectLst/>
                <a:latin typeface="Consolas" panose="020B0609020204030204" pitchFamily="49" charset="0"/>
              </a:rPr>
              <a:t>szabo.out</a:t>
            </a:r>
            <a:endParaRPr lang="en-US" altLang="ja-JP" sz="1100" b="0" dirty="0">
              <a:solidFill>
                <a:srgbClr val="D4D4D4"/>
              </a:solidFill>
              <a:effectLst/>
              <a:latin typeface="Consolas" panose="020B0609020204030204" pitchFamily="49" charset="0"/>
            </a:endParaRPr>
          </a:p>
          <a:p>
            <a:pPr>
              <a:lnSpc>
                <a:spcPct val="150000"/>
              </a:lnSpc>
            </a:pPr>
            <a:r>
              <a:rPr lang="en-US" altLang="ja-JP" sz="1100" b="0" dirty="0">
                <a:solidFill>
                  <a:srgbClr val="D4D4D4"/>
                </a:solidFill>
                <a:effectLst/>
                <a:latin typeface="Consolas" panose="020B0609020204030204" pitchFamily="49" charset="0"/>
              </a:rPr>
              <a:t>cat </a:t>
            </a:r>
            <a:r>
              <a:rPr lang="en-US" altLang="ja-JP" sz="1100" b="0" dirty="0" err="1">
                <a:solidFill>
                  <a:srgbClr val="D4D4D4"/>
                </a:solidFill>
                <a:effectLst/>
                <a:latin typeface="Consolas" panose="020B0609020204030204" pitchFamily="49" charset="0"/>
              </a:rPr>
              <a:t>szabo.out</a:t>
            </a:r>
            <a:endParaRPr lang="en-US" altLang="ja-JP" sz="1100" b="0" dirty="0">
              <a:solidFill>
                <a:srgbClr val="D4D4D4"/>
              </a:solidFill>
              <a:effectLst/>
              <a:latin typeface="Consolas" panose="020B0609020204030204" pitchFamily="49" charset="0"/>
            </a:endParaRPr>
          </a:p>
        </p:txBody>
      </p:sp>
      <p:sp>
        <p:nvSpPr>
          <p:cNvPr id="4" name="矢印: 右 3">
            <a:extLst>
              <a:ext uri="{FF2B5EF4-FFF2-40B4-BE49-F238E27FC236}">
                <a16:creationId xmlns:a16="http://schemas.microsoft.com/office/drawing/2014/main" id="{0CCBB40E-A2C3-4EA0-8E13-F6A99FF71C29}"/>
              </a:ext>
            </a:extLst>
          </p:cNvPr>
          <p:cNvSpPr/>
          <p:nvPr/>
        </p:nvSpPr>
        <p:spPr>
          <a:xfrm>
            <a:off x="3186000" y="2355749"/>
            <a:ext cx="504000" cy="432000"/>
          </a:xfrm>
          <a:prstGeom prst="rightArrow">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000369535"/>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A670573-0E92-4E13-A132-DE1BE5CBF651}"/>
              </a:ext>
            </a:extLst>
          </p:cNvPr>
          <p:cNvSpPr>
            <a:spLocks noGrp="1"/>
          </p:cNvSpPr>
          <p:nvPr>
            <p:ph type="title"/>
          </p:nvPr>
        </p:nvSpPr>
        <p:spPr/>
        <p:txBody>
          <a:bodyPr/>
          <a:lstStyle/>
          <a:p>
            <a:r>
              <a:rPr kumimoji="1" lang="ja-JP" altLang="en-US" dirty="0"/>
              <a:t>手続き</a:t>
            </a:r>
            <a:r>
              <a:rPr kumimoji="1" lang="en-US" altLang="ja-JP" dirty="0"/>
              <a:t>1~3</a:t>
            </a:r>
            <a:endParaRPr kumimoji="1" lang="ja-JP" altLang="en-US" dirty="0"/>
          </a:p>
        </p:txBody>
      </p:sp>
      <mc:AlternateContent xmlns:mc="http://schemas.openxmlformats.org/markup-compatibility/2006" xmlns:a14="http://schemas.microsoft.com/office/drawing/2010/main">
        <mc:Choice Requires="a14">
          <p:sp>
            <p:nvSpPr>
              <p:cNvPr id="3" name="コンテンツ プレースホルダー 2">
                <a:extLst>
                  <a:ext uri="{FF2B5EF4-FFF2-40B4-BE49-F238E27FC236}">
                    <a16:creationId xmlns:a16="http://schemas.microsoft.com/office/drawing/2014/main" id="{0AB1386B-280C-412D-AC99-797840CC34AA}"/>
                  </a:ext>
                </a:extLst>
              </p:cNvPr>
              <p:cNvSpPr>
                <a:spLocks noGrp="1"/>
              </p:cNvSpPr>
              <p:nvPr>
                <p:ph idx="1"/>
              </p:nvPr>
            </p:nvSpPr>
            <p:spPr>
              <a:xfrm>
                <a:off x="467999" y="843750"/>
                <a:ext cx="4159179" cy="2485346"/>
              </a:xfrm>
            </p:spPr>
            <p:txBody>
              <a:bodyPr/>
              <a:lstStyle/>
              <a:p>
                <a:r>
                  <a:rPr lang="ja-JP" altLang="en-US" sz="1200" dirty="0"/>
                  <a:t>計算の最初に用意される分子積分は手計算によって</a:t>
                </a:r>
                <a:br>
                  <a:rPr lang="en-US" altLang="ja-JP" sz="1200" dirty="0"/>
                </a:br>
                <a:r>
                  <a:rPr lang="ja-JP" altLang="en-US" sz="1200" dirty="0"/>
                  <a:t>得られた式をプログラムに書き起こしたものである</a:t>
                </a:r>
                <a:r>
                  <a:rPr lang="en-US" altLang="ja-JP" sz="1200" dirty="0"/>
                  <a:t>.</a:t>
                </a:r>
                <a:br>
                  <a:rPr lang="en-US" altLang="ja-JP" sz="1200" dirty="0"/>
                </a:br>
                <a:endParaRPr lang="en-US" altLang="ja-JP" sz="1200" dirty="0">
                  <a:solidFill>
                    <a:schemeClr val="tx2"/>
                  </a:solidFill>
                </a:endParaRPr>
              </a:p>
              <a:p>
                <a:r>
                  <a:rPr lang="en-US" altLang="ja-JP" sz="1200" b="1" dirty="0">
                    <a:solidFill>
                      <a:schemeClr val="tx2"/>
                    </a:solidFill>
                  </a:rPr>
                  <a:t>Q</a:t>
                </a:r>
                <a:r>
                  <a:rPr kumimoji="1" lang="ja-JP" altLang="en-US" sz="1200" b="1" dirty="0">
                    <a:solidFill>
                      <a:schemeClr val="tx2"/>
                    </a:solidFill>
                  </a:rPr>
                  <a:t>．</a:t>
                </a:r>
                <a:r>
                  <a:rPr kumimoji="1" lang="en-US" altLang="ja-JP" sz="1200" b="1" dirty="0" err="1">
                    <a:solidFill>
                      <a:schemeClr val="tx2"/>
                    </a:solidFill>
                  </a:rPr>
                  <a:t>STO</a:t>
                </a:r>
                <a:r>
                  <a:rPr kumimoji="1" lang="en-US" altLang="ja-JP" sz="1200" b="1" dirty="0">
                    <a:solidFill>
                      <a:schemeClr val="tx2"/>
                    </a:solidFill>
                  </a:rPr>
                  <a:t>-3</a:t>
                </a:r>
                <a:r>
                  <a:rPr kumimoji="1" lang="ja-JP" altLang="en-US" sz="1200" b="1" dirty="0">
                    <a:solidFill>
                      <a:schemeClr val="tx2"/>
                    </a:solidFill>
                  </a:rPr>
                  <a:t>Ｇ基底での重なり積分</a:t>
                </a:r>
                <a14:m>
                  <m:oMath xmlns:m="http://schemas.openxmlformats.org/officeDocument/2006/math">
                    <m:sSub>
                      <m:sSubPr>
                        <m:ctrlPr>
                          <a:rPr kumimoji="1" lang="en-US" altLang="ja-JP" sz="1200" b="1" i="1" smtClean="0">
                            <a:solidFill>
                              <a:schemeClr val="tx2"/>
                            </a:solidFill>
                            <a:latin typeface="Cambria Math" panose="02040503050406030204" pitchFamily="18" charset="0"/>
                          </a:rPr>
                        </m:ctrlPr>
                      </m:sSubPr>
                      <m:e>
                        <m:r>
                          <a:rPr kumimoji="1" lang="en-US" altLang="ja-JP" sz="1200" b="1" i="1" smtClean="0">
                            <a:solidFill>
                              <a:schemeClr val="tx2"/>
                            </a:solidFill>
                            <a:latin typeface="Cambria Math" panose="02040503050406030204" pitchFamily="18" charset="0"/>
                          </a:rPr>
                          <m:t>𝑺</m:t>
                        </m:r>
                      </m:e>
                      <m:sub>
                        <m:r>
                          <a:rPr kumimoji="1" lang="en-US" altLang="ja-JP" sz="1200" b="1" i="1" smtClean="0">
                            <a:solidFill>
                              <a:schemeClr val="tx2"/>
                            </a:solidFill>
                            <a:latin typeface="Cambria Math" panose="02040503050406030204" pitchFamily="18" charset="0"/>
                          </a:rPr>
                          <m:t>𝟏𝟐</m:t>
                        </m:r>
                      </m:sub>
                    </m:sSub>
                  </m:oMath>
                </a14:m>
                <a:r>
                  <a:rPr kumimoji="1" lang="ja-JP" altLang="en-US" sz="1200" b="1" dirty="0">
                    <a:solidFill>
                      <a:schemeClr val="tx2"/>
                    </a:solidFill>
                  </a:rPr>
                  <a:t>を計算しなさい</a:t>
                </a:r>
                <a:r>
                  <a:rPr kumimoji="1" lang="en-US" altLang="ja-JP" sz="1200" b="1" dirty="0">
                    <a:solidFill>
                      <a:schemeClr val="tx2"/>
                    </a:solidFill>
                  </a:rPr>
                  <a:t>.</a:t>
                </a:r>
              </a:p>
              <a:p>
                <a:pPr>
                  <a:spcAft>
                    <a:spcPts val="1800"/>
                  </a:spcAft>
                </a:pPr>
                <a:r>
                  <a:rPr lang="ja-JP" altLang="en-US" sz="1200" b="1" dirty="0">
                    <a:solidFill>
                      <a:schemeClr val="tx2"/>
                    </a:solidFill>
                  </a:rPr>
                  <a:t>　   </a:t>
                </a:r>
                <a:r>
                  <a:rPr kumimoji="1" lang="ja-JP" altLang="en-US" sz="1200" b="1" dirty="0">
                    <a:solidFill>
                      <a:schemeClr val="tx2"/>
                    </a:solidFill>
                  </a:rPr>
                  <a:t>式</a:t>
                </a:r>
                <a:r>
                  <a:rPr kumimoji="1" lang="en-US" altLang="ja-JP" sz="1200" b="1" dirty="0">
                    <a:solidFill>
                      <a:schemeClr val="tx2"/>
                    </a:solidFill>
                  </a:rPr>
                  <a:t>(</a:t>
                </a:r>
                <a:r>
                  <a:rPr kumimoji="1" lang="en-US" altLang="ja-JP" sz="1200" b="1" dirty="0" err="1">
                    <a:solidFill>
                      <a:schemeClr val="tx2"/>
                    </a:solidFill>
                  </a:rPr>
                  <a:t>B.4</a:t>
                </a:r>
                <a:r>
                  <a:rPr kumimoji="1" lang="en-US" altLang="ja-JP" sz="1200" b="1" dirty="0">
                    <a:solidFill>
                      <a:schemeClr val="tx2"/>
                    </a:solidFill>
                  </a:rPr>
                  <a:t>), (</a:t>
                </a:r>
                <a:r>
                  <a:rPr kumimoji="1" lang="en-US" altLang="ja-JP" sz="1200" b="1" dirty="0" err="1">
                    <a:solidFill>
                      <a:schemeClr val="tx2"/>
                    </a:solidFill>
                  </a:rPr>
                  <a:t>A,9</a:t>
                </a:r>
                <a:r>
                  <a:rPr kumimoji="1" lang="en-US" altLang="ja-JP" sz="1200" b="1" dirty="0">
                    <a:solidFill>
                      <a:schemeClr val="tx2"/>
                    </a:solidFill>
                  </a:rPr>
                  <a:t>)</a:t>
                </a:r>
                <a:r>
                  <a:rPr kumimoji="1" lang="ja-JP" altLang="en-US" sz="1200" b="1" dirty="0">
                    <a:solidFill>
                      <a:schemeClr val="tx2"/>
                    </a:solidFill>
                  </a:rPr>
                  <a:t>および</a:t>
                </a:r>
                <a:r>
                  <a:rPr kumimoji="1" lang="en-US" altLang="ja-JP" sz="1200" b="1" dirty="0" err="1">
                    <a:solidFill>
                      <a:schemeClr val="tx2"/>
                    </a:solidFill>
                  </a:rPr>
                  <a:t>ZETA1</a:t>
                </a:r>
                <a:r>
                  <a:rPr kumimoji="1" lang="en-US" altLang="ja-JP" sz="1200" b="1" dirty="0">
                    <a:solidFill>
                      <a:schemeClr val="tx2"/>
                    </a:solidFill>
                  </a:rPr>
                  <a:t>, </a:t>
                </a:r>
                <a:r>
                  <a:rPr kumimoji="1" lang="en-US" altLang="ja-JP" sz="1200" b="1" dirty="0" err="1">
                    <a:solidFill>
                      <a:schemeClr val="tx2"/>
                    </a:solidFill>
                  </a:rPr>
                  <a:t>ZETA2</a:t>
                </a:r>
                <a:r>
                  <a:rPr kumimoji="1" lang="ja-JP" altLang="en-US" sz="1200" b="1" dirty="0">
                    <a:solidFill>
                      <a:schemeClr val="tx2"/>
                    </a:solidFill>
                  </a:rPr>
                  <a:t>を用いよ</a:t>
                </a:r>
                <a:r>
                  <a:rPr kumimoji="1" lang="en-US" altLang="ja-JP" sz="1200" b="1" dirty="0">
                    <a:solidFill>
                      <a:schemeClr val="tx2"/>
                    </a:solidFill>
                  </a:rPr>
                  <a:t>.</a:t>
                </a:r>
                <a:endParaRPr lang="en-US" altLang="ja-JP" sz="1200" dirty="0"/>
              </a:p>
              <a:p>
                <a:pPr>
                  <a:spcAft>
                    <a:spcPts val="1800"/>
                  </a:spcAft>
                </a:pPr>
                <a:r>
                  <a:rPr lang="en-US" altLang="ja-JP" sz="1200" b="1" dirty="0">
                    <a:solidFill>
                      <a:schemeClr val="tx2"/>
                    </a:solidFill>
                  </a:rPr>
                  <a:t>Q</a:t>
                </a:r>
                <a:r>
                  <a:rPr lang="ja-JP" altLang="en-US" sz="1200" b="1" dirty="0">
                    <a:solidFill>
                      <a:schemeClr val="tx2"/>
                    </a:solidFill>
                  </a:rPr>
                  <a:t>．重なり行列 </a:t>
                </a:r>
                <a14:m>
                  <m:oMath xmlns:m="http://schemas.openxmlformats.org/officeDocument/2006/math">
                    <m:r>
                      <a:rPr lang="en-US" altLang="ja-JP" sz="1200" b="1" i="1" smtClean="0">
                        <a:solidFill>
                          <a:schemeClr val="tx2"/>
                        </a:solidFill>
                        <a:latin typeface="Cambria Math" panose="02040503050406030204" pitchFamily="18" charset="0"/>
                      </a:rPr>
                      <m:t>𝑺</m:t>
                    </m:r>
                  </m:oMath>
                </a14:m>
                <a:r>
                  <a:rPr lang="en-US" altLang="ja-JP" sz="1200" b="1" dirty="0">
                    <a:solidFill>
                      <a:schemeClr val="tx2"/>
                    </a:solidFill>
                  </a:rPr>
                  <a:t> </a:t>
                </a:r>
                <a:r>
                  <a:rPr lang="ja-JP" altLang="en-US" sz="1200" b="1" dirty="0">
                    <a:solidFill>
                      <a:schemeClr val="tx2"/>
                    </a:solidFill>
                  </a:rPr>
                  <a:t>から</a:t>
                </a:r>
                <a:r>
                  <a:rPr kumimoji="1" lang="ja-JP" altLang="en-US" sz="1200" b="1" dirty="0">
                    <a:solidFill>
                      <a:schemeClr val="tx2"/>
                    </a:solidFill>
                  </a:rPr>
                  <a:t>行列 </a:t>
                </a:r>
                <a14:m>
                  <m:oMath xmlns:m="http://schemas.openxmlformats.org/officeDocument/2006/math">
                    <m:r>
                      <a:rPr kumimoji="1" lang="en-US" altLang="ja-JP" sz="1200" b="1" i="1" smtClean="0">
                        <a:solidFill>
                          <a:schemeClr val="tx2"/>
                        </a:solidFill>
                        <a:latin typeface="Cambria Math" panose="02040503050406030204" pitchFamily="18" charset="0"/>
                      </a:rPr>
                      <m:t>𝑿</m:t>
                    </m:r>
                  </m:oMath>
                </a14:m>
                <a:r>
                  <a:rPr lang="en-US" altLang="ja-JP" sz="1200" b="1" dirty="0">
                    <a:solidFill>
                      <a:schemeClr val="tx2"/>
                    </a:solidFill>
                  </a:rPr>
                  <a:t> </a:t>
                </a:r>
                <a:r>
                  <a:rPr lang="ja-JP" altLang="en-US" sz="1200" b="1" dirty="0">
                    <a:solidFill>
                      <a:schemeClr val="tx2"/>
                    </a:solidFill>
                  </a:rPr>
                  <a:t>を求めなさい</a:t>
                </a:r>
                <a:r>
                  <a:rPr lang="en-US" altLang="ja-JP" sz="1200" b="1" dirty="0">
                    <a:solidFill>
                      <a:schemeClr val="tx2"/>
                    </a:solidFill>
                  </a:rPr>
                  <a:t>.</a:t>
                </a:r>
              </a:p>
              <a:p>
                <a:r>
                  <a:rPr lang="en-US" altLang="ja-JP" sz="1200" b="1" dirty="0">
                    <a:solidFill>
                      <a:schemeClr val="tx2"/>
                    </a:solidFill>
                  </a:rPr>
                  <a:t>Q</a:t>
                </a:r>
                <a:r>
                  <a:rPr lang="ja-JP" altLang="en-US" sz="1200" b="1" dirty="0">
                    <a:solidFill>
                      <a:schemeClr val="tx2"/>
                    </a:solidFill>
                  </a:rPr>
                  <a:t>．二電子積分</a:t>
                </a:r>
                <a:r>
                  <a:rPr lang="en-US" altLang="ja-JP" sz="1200" b="1" dirty="0">
                    <a:solidFill>
                      <a:schemeClr val="tx2"/>
                    </a:solidFill>
                  </a:rPr>
                  <a:t>(11|11)</a:t>
                </a:r>
                <a:r>
                  <a:rPr lang="ja-JP" altLang="en-US" sz="1200" b="1" dirty="0">
                    <a:solidFill>
                      <a:schemeClr val="tx2"/>
                    </a:solidFill>
                  </a:rPr>
                  <a:t>を計算しなさい</a:t>
                </a:r>
                <a:r>
                  <a:rPr lang="en-US" altLang="ja-JP" sz="1200" b="1" dirty="0">
                    <a:solidFill>
                      <a:schemeClr val="tx2"/>
                    </a:solidFill>
                  </a:rPr>
                  <a:t>.</a:t>
                </a:r>
                <a:br>
                  <a:rPr lang="en-US" altLang="ja-JP" sz="1200" dirty="0"/>
                </a:br>
                <a:endParaRPr kumimoji="1" lang="en-US" altLang="ja-JP" sz="1200" dirty="0"/>
              </a:p>
            </p:txBody>
          </p:sp>
        </mc:Choice>
        <mc:Fallback xmlns="">
          <p:sp>
            <p:nvSpPr>
              <p:cNvPr id="3" name="コンテンツ プレースホルダー 2">
                <a:extLst>
                  <a:ext uri="{FF2B5EF4-FFF2-40B4-BE49-F238E27FC236}">
                    <a16:creationId xmlns:a16="http://schemas.microsoft.com/office/drawing/2014/main" id="{0AB1386B-280C-412D-AC99-797840CC34AA}"/>
                  </a:ext>
                </a:extLst>
              </p:cNvPr>
              <p:cNvSpPr>
                <a:spLocks noGrp="1" noRot="1" noChangeAspect="1" noMove="1" noResize="1" noEditPoints="1" noAdjustHandles="1" noChangeArrowheads="1" noChangeShapeType="1" noTextEdit="1"/>
              </p:cNvSpPr>
              <p:nvPr>
                <p:ph idx="1"/>
              </p:nvPr>
            </p:nvSpPr>
            <p:spPr>
              <a:xfrm>
                <a:off x="467999" y="843750"/>
                <a:ext cx="4159179" cy="2485346"/>
              </a:xfrm>
              <a:blipFill>
                <a:blip r:embed="rId2"/>
                <a:stretch>
                  <a:fillRect/>
                </a:stretch>
              </a:blipFill>
            </p:spPr>
            <p:txBody>
              <a:bodyPr/>
              <a:lstStyle/>
              <a:p>
                <a:r>
                  <a:rPr lang="ja-JP" altLang="en-US">
                    <a:noFill/>
                  </a:rPr>
                  <a:t> </a:t>
                </a:r>
              </a:p>
            </p:txBody>
          </p:sp>
        </mc:Fallback>
      </mc:AlternateContent>
      <p:sp>
        <p:nvSpPr>
          <p:cNvPr id="8" name="テキスト プレースホルダー 7">
            <a:extLst>
              <a:ext uri="{FF2B5EF4-FFF2-40B4-BE49-F238E27FC236}">
                <a16:creationId xmlns:a16="http://schemas.microsoft.com/office/drawing/2014/main" id="{25EED781-2359-45E0-94D8-E66279DC77EE}"/>
              </a:ext>
            </a:extLst>
          </p:cNvPr>
          <p:cNvSpPr>
            <a:spLocks noGrp="1"/>
          </p:cNvSpPr>
          <p:nvPr>
            <p:ph type="body" sz="quarter" idx="13"/>
          </p:nvPr>
        </p:nvSpPr>
        <p:spPr/>
        <p:txBody>
          <a:bodyPr/>
          <a:lstStyle/>
          <a:p>
            <a:r>
              <a:rPr lang="en-US" altLang="ja-JP" dirty="0"/>
              <a:t>※ </a:t>
            </a:r>
            <a:r>
              <a:rPr lang="en-US" altLang="ja-JP" dirty="0" err="1"/>
              <a:t>ZETA1</a:t>
            </a:r>
            <a:r>
              <a:rPr lang="ja-JP" altLang="en-US" dirty="0"/>
              <a:t>と</a:t>
            </a:r>
            <a:r>
              <a:rPr lang="en-US" altLang="ja-JP" dirty="0" err="1"/>
              <a:t>ZETA2</a:t>
            </a:r>
            <a:r>
              <a:rPr lang="ja-JP" altLang="en-US" dirty="0"/>
              <a:t>の使い方は</a:t>
            </a:r>
            <a:r>
              <a:rPr lang="en-US" altLang="ja-JP" dirty="0" err="1"/>
              <a:t>p.266</a:t>
            </a:r>
            <a:r>
              <a:rPr lang="ja-JP" altLang="en-US" dirty="0"/>
              <a:t>に簡単に書いてあるのみである</a:t>
            </a:r>
            <a:r>
              <a:rPr lang="en-US" altLang="ja-JP" dirty="0"/>
              <a:t>. </a:t>
            </a:r>
            <a:r>
              <a:rPr lang="ja-JP" altLang="en-US" dirty="0"/>
              <a:t>詳しい使い方はプログラムを参照せよ</a:t>
            </a:r>
            <a:r>
              <a:rPr lang="en-US" altLang="ja-JP" dirty="0"/>
              <a:t>.</a:t>
            </a:r>
          </a:p>
        </p:txBody>
      </p:sp>
      <p:sp>
        <p:nvSpPr>
          <p:cNvPr id="5" name="コンテンツ プレースホルダー 4">
            <a:extLst>
              <a:ext uri="{FF2B5EF4-FFF2-40B4-BE49-F238E27FC236}">
                <a16:creationId xmlns:a16="http://schemas.microsoft.com/office/drawing/2014/main" id="{CCE15D9C-0A1A-4D74-A7EB-E9B95C05D6B7}"/>
              </a:ext>
            </a:extLst>
          </p:cNvPr>
          <p:cNvSpPr>
            <a:spLocks noGrp="1"/>
          </p:cNvSpPr>
          <p:nvPr>
            <p:ph idx="14"/>
          </p:nvPr>
        </p:nvSpPr>
        <p:spPr>
          <a:xfrm>
            <a:off x="4572000" y="641460"/>
            <a:ext cx="4104000" cy="4034040"/>
          </a:xfrm>
          <a:solidFill>
            <a:schemeClr val="tx1"/>
          </a:solidFill>
        </p:spPr>
        <p:txBody>
          <a:bodyPr/>
          <a:lstStyle/>
          <a:p>
            <a:pPr>
              <a:lnSpc>
                <a:spcPts val="900"/>
              </a:lnSpc>
              <a:spcAft>
                <a:spcPts val="0"/>
              </a:spcAft>
            </a:pPr>
            <a:r>
              <a:rPr lang="en-US" altLang="ja-JP" sz="900" b="0" dirty="0">
                <a:solidFill>
                  <a:srgbClr val="D4D4D4"/>
                </a:solidFill>
                <a:effectLst/>
                <a:latin typeface="Consolas" panose="020B0609020204030204" pitchFamily="49" charset="0"/>
              </a:rPr>
              <a:t>THE S    ARRAY</a:t>
            </a:r>
          </a:p>
          <a:p>
            <a:pPr>
              <a:lnSpc>
                <a:spcPts val="9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endParaRPr lang="en-US" altLang="ja-JP" sz="900" b="0" dirty="0">
              <a:solidFill>
                <a:srgbClr val="D4D4D4"/>
              </a:solidFill>
              <a:effectLst/>
              <a:latin typeface="Consolas" panose="020B0609020204030204" pitchFamily="49" charset="0"/>
            </a:endParaRPr>
          </a:p>
          <a:p>
            <a:pPr>
              <a:lnSpc>
                <a:spcPts val="9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.1000000000D+</a:t>
            </a:r>
            <a:r>
              <a:rPr lang="en-US" altLang="ja-JP" sz="900" b="0" dirty="0" err="1">
                <a:solidFill>
                  <a:srgbClr val="569CD6"/>
                </a:solidFill>
                <a:effectLst/>
                <a:latin typeface="Consolas" panose="020B0609020204030204" pitchFamily="49" charset="0"/>
              </a:rPr>
              <a:t>01</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.4507704116D+</a:t>
            </a:r>
            <a:r>
              <a:rPr lang="en-US" altLang="ja-JP" sz="900" b="0" dirty="0" err="1">
                <a:solidFill>
                  <a:srgbClr val="569CD6"/>
                </a:solidFill>
                <a:effectLst/>
                <a:latin typeface="Consolas" panose="020B0609020204030204" pitchFamily="49" charset="0"/>
              </a:rPr>
              <a:t>00</a:t>
            </a:r>
            <a:endParaRPr lang="en-US" altLang="ja-JP" sz="900" b="0" dirty="0">
              <a:solidFill>
                <a:srgbClr val="D4D4D4"/>
              </a:solidFill>
              <a:effectLst/>
              <a:latin typeface="Consolas" panose="020B0609020204030204" pitchFamily="49" charset="0"/>
            </a:endParaRPr>
          </a:p>
          <a:p>
            <a:pPr>
              <a:lnSpc>
                <a:spcPts val="9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.4507704116D+</a:t>
            </a:r>
            <a:r>
              <a:rPr lang="en-US" altLang="ja-JP" sz="900" b="0" dirty="0" err="1">
                <a:solidFill>
                  <a:srgbClr val="569CD6"/>
                </a:solidFill>
                <a:effectLst/>
                <a:latin typeface="Consolas" panose="020B0609020204030204" pitchFamily="49" charset="0"/>
              </a:rPr>
              <a:t>00</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.1000000000D+</a:t>
            </a:r>
            <a:r>
              <a:rPr lang="en-US" altLang="ja-JP" sz="900" b="0" dirty="0" err="1">
                <a:solidFill>
                  <a:srgbClr val="569CD6"/>
                </a:solidFill>
                <a:effectLst/>
                <a:latin typeface="Consolas" panose="020B0609020204030204" pitchFamily="49" charset="0"/>
              </a:rPr>
              <a:t>01</a:t>
            </a:r>
            <a:endParaRPr lang="en-US" altLang="ja-JP" sz="900" b="0" dirty="0">
              <a:solidFill>
                <a:srgbClr val="D4D4D4"/>
              </a:solidFill>
              <a:effectLst/>
              <a:latin typeface="Consolas" panose="020B0609020204030204" pitchFamily="49" charset="0"/>
            </a:endParaRPr>
          </a:p>
          <a:p>
            <a:pPr>
              <a:lnSpc>
                <a:spcPts val="900"/>
              </a:lnSpc>
              <a:spcAft>
                <a:spcPts val="0"/>
              </a:spcAft>
            </a:pPr>
            <a:br>
              <a:rPr lang="en-US" altLang="ja-JP" sz="900" b="0" dirty="0">
                <a:solidFill>
                  <a:srgbClr val="D4D4D4"/>
                </a:solidFill>
                <a:effectLst/>
                <a:latin typeface="Consolas" panose="020B0609020204030204" pitchFamily="49" charset="0"/>
              </a:rPr>
            </a:br>
            <a:br>
              <a:rPr lang="en-US" altLang="ja-JP" sz="900" b="0" dirty="0">
                <a:solidFill>
                  <a:srgbClr val="D4D4D4"/>
                </a:solidFill>
                <a:effectLst/>
                <a:latin typeface="Consolas" panose="020B0609020204030204" pitchFamily="49" charset="0"/>
              </a:rPr>
            </a:br>
            <a:r>
              <a:rPr lang="en-US" altLang="ja-JP" sz="900" b="0" dirty="0">
                <a:solidFill>
                  <a:srgbClr val="D4D4D4"/>
                </a:solidFill>
                <a:effectLst/>
                <a:latin typeface="Consolas" panose="020B0609020204030204" pitchFamily="49" charset="0"/>
              </a:rPr>
              <a:t>THE X    ARRAY</a:t>
            </a:r>
          </a:p>
          <a:p>
            <a:pPr>
              <a:lnSpc>
                <a:spcPts val="9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endParaRPr lang="en-US" altLang="ja-JP" sz="900" b="0" dirty="0">
              <a:solidFill>
                <a:srgbClr val="D4D4D4"/>
              </a:solidFill>
              <a:effectLst/>
              <a:latin typeface="Consolas" panose="020B0609020204030204" pitchFamily="49" charset="0"/>
            </a:endParaRPr>
          </a:p>
          <a:p>
            <a:pPr>
              <a:lnSpc>
                <a:spcPts val="9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.5870642812D+</a:t>
            </a:r>
            <a:r>
              <a:rPr lang="en-US" altLang="ja-JP" sz="900" b="0" dirty="0" err="1">
                <a:solidFill>
                  <a:srgbClr val="569CD6"/>
                </a:solidFill>
                <a:effectLst/>
                <a:latin typeface="Consolas" panose="020B0609020204030204" pitchFamily="49" charset="0"/>
              </a:rPr>
              <a:t>00</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.9541310722D+</a:t>
            </a:r>
            <a:r>
              <a:rPr lang="en-US" altLang="ja-JP" sz="900" b="0" dirty="0" err="1">
                <a:solidFill>
                  <a:srgbClr val="569CD6"/>
                </a:solidFill>
                <a:effectLst/>
                <a:latin typeface="Consolas" panose="020B0609020204030204" pitchFamily="49" charset="0"/>
              </a:rPr>
              <a:t>00</a:t>
            </a:r>
            <a:endParaRPr lang="en-US" altLang="ja-JP" sz="900" b="0" dirty="0">
              <a:solidFill>
                <a:srgbClr val="D4D4D4"/>
              </a:solidFill>
              <a:effectLst/>
              <a:latin typeface="Consolas" panose="020B0609020204030204" pitchFamily="49" charset="0"/>
            </a:endParaRPr>
          </a:p>
          <a:p>
            <a:pPr>
              <a:lnSpc>
                <a:spcPts val="9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.5870642812D+</a:t>
            </a:r>
            <a:r>
              <a:rPr lang="en-US" altLang="ja-JP" sz="900" b="0" dirty="0" err="1">
                <a:solidFill>
                  <a:srgbClr val="569CD6"/>
                </a:solidFill>
                <a:effectLst/>
                <a:latin typeface="Consolas" panose="020B0609020204030204" pitchFamily="49" charset="0"/>
              </a:rPr>
              <a:t>00</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0.9541310722D</a:t>
            </a:r>
            <a:r>
              <a:rPr lang="en-US" altLang="ja-JP" sz="900" b="0" dirty="0" err="1">
                <a:solidFill>
                  <a:srgbClr val="D4D4D4"/>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00</a:t>
            </a:r>
            <a:endParaRPr lang="en-US" altLang="ja-JP" sz="900" b="0" dirty="0">
              <a:solidFill>
                <a:srgbClr val="D4D4D4"/>
              </a:solidFill>
              <a:effectLst/>
              <a:latin typeface="Consolas" panose="020B0609020204030204" pitchFamily="49" charset="0"/>
            </a:endParaRPr>
          </a:p>
          <a:p>
            <a:pPr>
              <a:lnSpc>
                <a:spcPts val="900"/>
              </a:lnSpc>
              <a:spcAft>
                <a:spcPts val="0"/>
              </a:spcAft>
            </a:pPr>
            <a:br>
              <a:rPr lang="en-US" altLang="ja-JP" sz="900" b="0" dirty="0">
                <a:solidFill>
                  <a:srgbClr val="D4D4D4"/>
                </a:solidFill>
                <a:effectLst/>
                <a:latin typeface="Consolas" panose="020B0609020204030204" pitchFamily="49" charset="0"/>
              </a:rPr>
            </a:br>
            <a:br>
              <a:rPr lang="en-US" altLang="ja-JP" sz="900" b="0" dirty="0">
                <a:solidFill>
                  <a:srgbClr val="D4D4D4"/>
                </a:solidFill>
                <a:effectLst/>
                <a:latin typeface="Consolas" panose="020B0609020204030204" pitchFamily="49" charset="0"/>
              </a:rPr>
            </a:br>
            <a:r>
              <a:rPr lang="en-US" altLang="ja-JP" sz="900" b="0" dirty="0">
                <a:solidFill>
                  <a:srgbClr val="D4D4D4"/>
                </a:solidFill>
                <a:effectLst/>
                <a:latin typeface="Consolas" panose="020B0609020204030204" pitchFamily="49" charset="0"/>
              </a:rPr>
              <a:t>THE H    ARRAY</a:t>
            </a:r>
          </a:p>
          <a:p>
            <a:pPr>
              <a:lnSpc>
                <a:spcPts val="9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endParaRPr lang="en-US" altLang="ja-JP" sz="900" b="0" dirty="0">
              <a:solidFill>
                <a:srgbClr val="D4D4D4"/>
              </a:solidFill>
              <a:effectLst/>
              <a:latin typeface="Consolas" panose="020B0609020204030204" pitchFamily="49" charset="0"/>
            </a:endParaRPr>
          </a:p>
          <a:p>
            <a:pPr>
              <a:lnSpc>
                <a:spcPts val="9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0.2652744703D</a:t>
            </a:r>
            <a:r>
              <a:rPr lang="en-US" altLang="ja-JP" sz="900" b="0" dirty="0" err="1">
                <a:solidFill>
                  <a:srgbClr val="D4D4D4"/>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0.1347205024D</a:t>
            </a:r>
            <a:r>
              <a:rPr lang="en-US" altLang="ja-JP" sz="900" b="0" dirty="0" err="1">
                <a:solidFill>
                  <a:srgbClr val="D4D4D4"/>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a:t>
            </a:r>
            <a:endParaRPr lang="en-US" altLang="ja-JP" sz="900" b="0" dirty="0">
              <a:solidFill>
                <a:srgbClr val="D4D4D4"/>
              </a:solidFill>
              <a:effectLst/>
              <a:latin typeface="Consolas" panose="020B0609020204030204" pitchFamily="49" charset="0"/>
            </a:endParaRPr>
          </a:p>
          <a:p>
            <a:pPr>
              <a:lnSpc>
                <a:spcPts val="9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0.1347205024D</a:t>
            </a:r>
            <a:r>
              <a:rPr lang="en-US" altLang="ja-JP" sz="900" b="0" dirty="0" err="1">
                <a:solidFill>
                  <a:srgbClr val="D4D4D4"/>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0.1731828436D</a:t>
            </a:r>
            <a:r>
              <a:rPr lang="en-US" altLang="ja-JP" sz="900" b="0" dirty="0" err="1">
                <a:solidFill>
                  <a:srgbClr val="D4D4D4"/>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a:t>
            </a:r>
            <a:endParaRPr lang="en-US" altLang="ja-JP" sz="900" b="0" dirty="0">
              <a:solidFill>
                <a:srgbClr val="D4D4D4"/>
              </a:solidFill>
              <a:effectLst/>
              <a:latin typeface="Consolas" panose="020B0609020204030204" pitchFamily="49" charset="0"/>
            </a:endParaRPr>
          </a:p>
          <a:p>
            <a:pPr>
              <a:lnSpc>
                <a:spcPts val="900"/>
              </a:lnSpc>
              <a:spcAft>
                <a:spcPts val="0"/>
              </a:spcAft>
            </a:pPr>
            <a:br>
              <a:rPr lang="en-US" altLang="ja-JP" sz="900" b="0" dirty="0">
                <a:solidFill>
                  <a:srgbClr val="D4D4D4"/>
                </a:solidFill>
                <a:effectLst/>
                <a:latin typeface="Consolas" panose="020B0609020204030204" pitchFamily="49" charset="0"/>
              </a:rPr>
            </a:br>
            <a:endParaRPr lang="en-US" altLang="ja-JP" sz="900" b="0" dirty="0">
              <a:solidFill>
                <a:srgbClr val="D4D4D4"/>
              </a:solidFill>
              <a:effectLst/>
              <a:latin typeface="Consolas" panose="020B0609020204030204" pitchFamily="49" charset="0"/>
            </a:endParaRPr>
          </a:p>
          <a:p>
            <a:pPr>
              <a:lnSpc>
                <a:spcPts val="9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a:t>
            </a:r>
            <a:r>
              <a:rPr lang="en-US" altLang="ja-JP" sz="900" b="0" dirty="0">
                <a:solidFill>
                  <a:srgbClr val="569CD6"/>
                </a:solidFill>
                <a:effectLst/>
                <a:latin typeface="Consolas" panose="020B0609020204030204" pitchFamily="49" charset="0"/>
              </a:rPr>
              <a:t>307152</a:t>
            </a:r>
            <a:endParaRPr lang="en-US" altLang="ja-JP" sz="900" b="0" dirty="0">
              <a:solidFill>
                <a:srgbClr val="D4D4D4"/>
              </a:solidFill>
              <a:effectLst/>
              <a:latin typeface="Consolas" panose="020B0609020204030204" pitchFamily="49" charset="0"/>
            </a:endParaRPr>
          </a:p>
          <a:p>
            <a:pPr>
              <a:lnSpc>
                <a:spcPts val="9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  </a:t>
            </a:r>
            <a:r>
              <a:rPr lang="en-US" altLang="ja-JP" sz="900" b="0" dirty="0">
                <a:solidFill>
                  <a:srgbClr val="569CD6"/>
                </a:solidFill>
                <a:effectLst/>
                <a:latin typeface="Consolas" panose="020B0609020204030204" pitchFamily="49" charset="0"/>
              </a:rPr>
              <a:t>0</a:t>
            </a:r>
            <a:r>
              <a:rPr lang="en-US" altLang="ja-JP" sz="900" b="0" dirty="0">
                <a:solidFill>
                  <a:srgbClr val="D4D4D4"/>
                </a:solidFill>
                <a:effectLst/>
                <a:latin typeface="Consolas" panose="020B0609020204030204" pitchFamily="49" charset="0"/>
              </a:rPr>
              <a:t>.</a:t>
            </a:r>
            <a:r>
              <a:rPr lang="en-US" altLang="ja-JP" sz="900" b="0" dirty="0">
                <a:solidFill>
                  <a:srgbClr val="569CD6"/>
                </a:solidFill>
                <a:effectLst/>
                <a:latin typeface="Consolas" panose="020B0609020204030204" pitchFamily="49" charset="0"/>
              </a:rPr>
              <a:t>437279</a:t>
            </a:r>
            <a:endParaRPr lang="en-US" altLang="ja-JP" sz="900" b="0" dirty="0">
              <a:solidFill>
                <a:srgbClr val="D4D4D4"/>
              </a:solidFill>
              <a:effectLst/>
              <a:latin typeface="Consolas" panose="020B0609020204030204" pitchFamily="49" charset="0"/>
            </a:endParaRPr>
          </a:p>
          <a:p>
            <a:pPr>
              <a:lnSpc>
                <a:spcPts val="9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  </a:t>
            </a:r>
            <a:r>
              <a:rPr lang="en-US" altLang="ja-JP" sz="900" b="0" dirty="0">
                <a:solidFill>
                  <a:srgbClr val="569CD6"/>
                </a:solidFill>
                <a:effectLst/>
                <a:latin typeface="Consolas" panose="020B0609020204030204" pitchFamily="49" charset="0"/>
              </a:rPr>
              <a:t>0</a:t>
            </a:r>
            <a:r>
              <a:rPr lang="en-US" altLang="ja-JP" sz="900" b="0" dirty="0">
                <a:solidFill>
                  <a:srgbClr val="D4D4D4"/>
                </a:solidFill>
                <a:effectLst/>
                <a:latin typeface="Consolas" panose="020B0609020204030204" pitchFamily="49" charset="0"/>
              </a:rPr>
              <a:t>.</a:t>
            </a:r>
            <a:r>
              <a:rPr lang="en-US" altLang="ja-JP" sz="900" b="0" dirty="0">
                <a:solidFill>
                  <a:srgbClr val="569CD6"/>
                </a:solidFill>
                <a:effectLst/>
                <a:latin typeface="Consolas" panose="020B0609020204030204" pitchFamily="49" charset="0"/>
              </a:rPr>
              <a:t>437279</a:t>
            </a:r>
            <a:endParaRPr lang="en-US" altLang="ja-JP" sz="900" b="0" dirty="0">
              <a:solidFill>
                <a:srgbClr val="D4D4D4"/>
              </a:solidFill>
              <a:effectLst/>
              <a:latin typeface="Consolas" panose="020B0609020204030204" pitchFamily="49" charset="0"/>
            </a:endParaRPr>
          </a:p>
          <a:p>
            <a:pPr>
              <a:lnSpc>
                <a:spcPts val="9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  </a:t>
            </a:r>
            <a:r>
              <a:rPr lang="en-US" altLang="ja-JP" sz="900" b="0" dirty="0">
                <a:solidFill>
                  <a:srgbClr val="569CD6"/>
                </a:solidFill>
                <a:effectLst/>
                <a:latin typeface="Consolas" panose="020B0609020204030204" pitchFamily="49" charset="0"/>
              </a:rPr>
              <a:t>0</a:t>
            </a:r>
            <a:r>
              <a:rPr lang="en-US" altLang="ja-JP" sz="900" b="0" dirty="0">
                <a:solidFill>
                  <a:srgbClr val="D4D4D4"/>
                </a:solidFill>
                <a:effectLst/>
                <a:latin typeface="Consolas" panose="020B0609020204030204" pitchFamily="49" charset="0"/>
              </a:rPr>
              <a:t>.</a:t>
            </a:r>
            <a:r>
              <a:rPr lang="en-US" altLang="ja-JP" sz="900" b="0" dirty="0">
                <a:solidFill>
                  <a:srgbClr val="569CD6"/>
                </a:solidFill>
                <a:effectLst/>
                <a:latin typeface="Consolas" panose="020B0609020204030204" pitchFamily="49" charset="0"/>
              </a:rPr>
              <a:t>605703</a:t>
            </a:r>
            <a:endParaRPr lang="en-US" altLang="ja-JP" sz="900" b="0" dirty="0">
              <a:solidFill>
                <a:srgbClr val="D4D4D4"/>
              </a:solidFill>
              <a:effectLst/>
              <a:latin typeface="Consolas" panose="020B0609020204030204" pitchFamily="49" charset="0"/>
            </a:endParaRPr>
          </a:p>
          <a:p>
            <a:pPr>
              <a:lnSpc>
                <a:spcPts val="9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  </a:t>
            </a:r>
            <a:r>
              <a:rPr lang="en-US" altLang="ja-JP" sz="900" b="0" dirty="0">
                <a:solidFill>
                  <a:srgbClr val="569CD6"/>
                </a:solidFill>
                <a:effectLst/>
                <a:latin typeface="Consolas" panose="020B0609020204030204" pitchFamily="49" charset="0"/>
              </a:rPr>
              <a:t>0</a:t>
            </a:r>
            <a:r>
              <a:rPr lang="en-US" altLang="ja-JP" sz="900" b="0" dirty="0">
                <a:solidFill>
                  <a:srgbClr val="D4D4D4"/>
                </a:solidFill>
                <a:effectLst/>
                <a:latin typeface="Consolas" panose="020B0609020204030204" pitchFamily="49" charset="0"/>
              </a:rPr>
              <a:t>.</a:t>
            </a:r>
            <a:r>
              <a:rPr lang="en-US" altLang="ja-JP" sz="900" b="0" dirty="0">
                <a:solidFill>
                  <a:srgbClr val="569CD6"/>
                </a:solidFill>
                <a:effectLst/>
                <a:latin typeface="Consolas" panose="020B0609020204030204" pitchFamily="49" charset="0"/>
              </a:rPr>
              <a:t>437279</a:t>
            </a:r>
            <a:endParaRPr lang="en-US" altLang="ja-JP" sz="900" b="0" dirty="0">
              <a:solidFill>
                <a:srgbClr val="D4D4D4"/>
              </a:solidFill>
              <a:effectLst/>
              <a:latin typeface="Consolas" panose="020B0609020204030204" pitchFamily="49" charset="0"/>
            </a:endParaRPr>
          </a:p>
          <a:p>
            <a:pPr>
              <a:lnSpc>
                <a:spcPts val="9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  </a:t>
            </a:r>
            <a:r>
              <a:rPr lang="en-US" altLang="ja-JP" sz="900" b="0" dirty="0">
                <a:solidFill>
                  <a:srgbClr val="569CD6"/>
                </a:solidFill>
                <a:effectLst/>
                <a:latin typeface="Consolas" panose="020B0609020204030204" pitchFamily="49" charset="0"/>
              </a:rPr>
              <a:t>0</a:t>
            </a:r>
            <a:r>
              <a:rPr lang="en-US" altLang="ja-JP" sz="900" b="0" dirty="0">
                <a:solidFill>
                  <a:srgbClr val="D4D4D4"/>
                </a:solidFill>
                <a:effectLst/>
                <a:latin typeface="Consolas" panose="020B0609020204030204" pitchFamily="49" charset="0"/>
              </a:rPr>
              <a:t>.</a:t>
            </a:r>
            <a:r>
              <a:rPr lang="en-US" altLang="ja-JP" sz="900" b="0" dirty="0">
                <a:solidFill>
                  <a:srgbClr val="569CD6"/>
                </a:solidFill>
                <a:effectLst/>
                <a:latin typeface="Consolas" panose="020B0609020204030204" pitchFamily="49" charset="0"/>
              </a:rPr>
              <a:t>177267</a:t>
            </a:r>
            <a:endParaRPr lang="en-US" altLang="ja-JP" sz="900" b="0" dirty="0">
              <a:solidFill>
                <a:srgbClr val="D4D4D4"/>
              </a:solidFill>
              <a:effectLst/>
              <a:latin typeface="Consolas" panose="020B0609020204030204" pitchFamily="49" charset="0"/>
            </a:endParaRPr>
          </a:p>
          <a:p>
            <a:pPr>
              <a:lnSpc>
                <a:spcPts val="9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  </a:t>
            </a:r>
            <a:r>
              <a:rPr lang="en-US" altLang="ja-JP" sz="900" b="0" dirty="0">
                <a:solidFill>
                  <a:srgbClr val="569CD6"/>
                </a:solidFill>
                <a:effectLst/>
                <a:latin typeface="Consolas" panose="020B0609020204030204" pitchFamily="49" charset="0"/>
              </a:rPr>
              <a:t>0</a:t>
            </a:r>
            <a:r>
              <a:rPr lang="en-US" altLang="ja-JP" sz="900" b="0" dirty="0">
                <a:solidFill>
                  <a:srgbClr val="D4D4D4"/>
                </a:solidFill>
                <a:effectLst/>
                <a:latin typeface="Consolas" panose="020B0609020204030204" pitchFamily="49" charset="0"/>
              </a:rPr>
              <a:t>.</a:t>
            </a:r>
            <a:r>
              <a:rPr lang="en-US" altLang="ja-JP" sz="900" b="0" dirty="0">
                <a:solidFill>
                  <a:srgbClr val="569CD6"/>
                </a:solidFill>
                <a:effectLst/>
                <a:latin typeface="Consolas" panose="020B0609020204030204" pitchFamily="49" charset="0"/>
              </a:rPr>
              <a:t>177267</a:t>
            </a:r>
            <a:endParaRPr lang="en-US" altLang="ja-JP" sz="900" b="0" dirty="0">
              <a:solidFill>
                <a:srgbClr val="D4D4D4"/>
              </a:solidFill>
              <a:effectLst/>
              <a:latin typeface="Consolas" panose="020B0609020204030204" pitchFamily="49" charset="0"/>
            </a:endParaRPr>
          </a:p>
          <a:p>
            <a:pPr>
              <a:lnSpc>
                <a:spcPts val="9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  </a:t>
            </a:r>
            <a:r>
              <a:rPr lang="en-US" altLang="ja-JP" sz="900" b="0" dirty="0">
                <a:solidFill>
                  <a:srgbClr val="569CD6"/>
                </a:solidFill>
                <a:effectLst/>
                <a:latin typeface="Consolas" panose="020B0609020204030204" pitchFamily="49" charset="0"/>
              </a:rPr>
              <a:t>0</a:t>
            </a:r>
            <a:r>
              <a:rPr lang="en-US" altLang="ja-JP" sz="900" b="0" dirty="0">
                <a:solidFill>
                  <a:srgbClr val="D4D4D4"/>
                </a:solidFill>
                <a:effectLst/>
                <a:latin typeface="Consolas" panose="020B0609020204030204" pitchFamily="49" charset="0"/>
              </a:rPr>
              <a:t>.</a:t>
            </a:r>
            <a:r>
              <a:rPr lang="en-US" altLang="ja-JP" sz="900" b="0" dirty="0">
                <a:solidFill>
                  <a:srgbClr val="569CD6"/>
                </a:solidFill>
                <a:effectLst/>
                <a:latin typeface="Consolas" panose="020B0609020204030204" pitchFamily="49" charset="0"/>
              </a:rPr>
              <a:t>311795</a:t>
            </a:r>
            <a:endParaRPr lang="en-US" altLang="ja-JP" sz="900" b="0" dirty="0">
              <a:solidFill>
                <a:srgbClr val="D4D4D4"/>
              </a:solidFill>
              <a:effectLst/>
              <a:latin typeface="Consolas" panose="020B0609020204030204" pitchFamily="49" charset="0"/>
            </a:endParaRPr>
          </a:p>
          <a:p>
            <a:pPr>
              <a:lnSpc>
                <a:spcPts val="9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  </a:t>
            </a:r>
            <a:r>
              <a:rPr lang="en-US" altLang="ja-JP" sz="900" b="0" dirty="0">
                <a:solidFill>
                  <a:srgbClr val="569CD6"/>
                </a:solidFill>
                <a:effectLst/>
                <a:latin typeface="Consolas" panose="020B0609020204030204" pitchFamily="49" charset="0"/>
              </a:rPr>
              <a:t>0</a:t>
            </a:r>
            <a:r>
              <a:rPr lang="en-US" altLang="ja-JP" sz="900" b="0" dirty="0">
                <a:solidFill>
                  <a:srgbClr val="D4D4D4"/>
                </a:solidFill>
                <a:effectLst/>
                <a:latin typeface="Consolas" panose="020B0609020204030204" pitchFamily="49" charset="0"/>
              </a:rPr>
              <a:t>.</a:t>
            </a:r>
            <a:r>
              <a:rPr lang="en-US" altLang="ja-JP" sz="900" b="0" dirty="0">
                <a:solidFill>
                  <a:srgbClr val="569CD6"/>
                </a:solidFill>
                <a:effectLst/>
                <a:latin typeface="Consolas" panose="020B0609020204030204" pitchFamily="49" charset="0"/>
              </a:rPr>
              <a:t>437279</a:t>
            </a:r>
            <a:endParaRPr lang="en-US" altLang="ja-JP" sz="900" b="0" dirty="0">
              <a:solidFill>
                <a:srgbClr val="D4D4D4"/>
              </a:solidFill>
              <a:effectLst/>
              <a:latin typeface="Consolas" panose="020B0609020204030204" pitchFamily="49" charset="0"/>
            </a:endParaRPr>
          </a:p>
          <a:p>
            <a:pPr>
              <a:lnSpc>
                <a:spcPts val="9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  </a:t>
            </a:r>
            <a:r>
              <a:rPr lang="en-US" altLang="ja-JP" sz="900" b="0" dirty="0">
                <a:solidFill>
                  <a:srgbClr val="569CD6"/>
                </a:solidFill>
                <a:effectLst/>
                <a:latin typeface="Consolas" panose="020B0609020204030204" pitchFamily="49" charset="0"/>
              </a:rPr>
              <a:t>0</a:t>
            </a:r>
            <a:r>
              <a:rPr lang="en-US" altLang="ja-JP" sz="900" b="0" dirty="0">
                <a:solidFill>
                  <a:srgbClr val="D4D4D4"/>
                </a:solidFill>
                <a:effectLst/>
                <a:latin typeface="Consolas" panose="020B0609020204030204" pitchFamily="49" charset="0"/>
              </a:rPr>
              <a:t>.</a:t>
            </a:r>
            <a:r>
              <a:rPr lang="en-US" altLang="ja-JP" sz="900" b="0" dirty="0">
                <a:solidFill>
                  <a:srgbClr val="569CD6"/>
                </a:solidFill>
                <a:effectLst/>
                <a:latin typeface="Consolas" panose="020B0609020204030204" pitchFamily="49" charset="0"/>
              </a:rPr>
              <a:t>177267</a:t>
            </a:r>
            <a:endParaRPr lang="en-US" altLang="ja-JP" sz="900" b="0" dirty="0">
              <a:solidFill>
                <a:srgbClr val="D4D4D4"/>
              </a:solidFill>
              <a:effectLst/>
              <a:latin typeface="Consolas" panose="020B0609020204030204" pitchFamily="49" charset="0"/>
            </a:endParaRPr>
          </a:p>
          <a:p>
            <a:pPr>
              <a:lnSpc>
                <a:spcPts val="9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  </a:t>
            </a:r>
            <a:r>
              <a:rPr lang="en-US" altLang="ja-JP" sz="900" b="0" dirty="0">
                <a:solidFill>
                  <a:srgbClr val="569CD6"/>
                </a:solidFill>
                <a:effectLst/>
                <a:latin typeface="Consolas" panose="020B0609020204030204" pitchFamily="49" charset="0"/>
              </a:rPr>
              <a:t>0</a:t>
            </a:r>
            <a:r>
              <a:rPr lang="en-US" altLang="ja-JP" sz="900" b="0" dirty="0">
                <a:solidFill>
                  <a:srgbClr val="D4D4D4"/>
                </a:solidFill>
                <a:effectLst/>
                <a:latin typeface="Consolas" panose="020B0609020204030204" pitchFamily="49" charset="0"/>
              </a:rPr>
              <a:t>.</a:t>
            </a:r>
            <a:r>
              <a:rPr lang="en-US" altLang="ja-JP" sz="900" b="0" dirty="0">
                <a:solidFill>
                  <a:srgbClr val="569CD6"/>
                </a:solidFill>
                <a:effectLst/>
                <a:latin typeface="Consolas" panose="020B0609020204030204" pitchFamily="49" charset="0"/>
              </a:rPr>
              <a:t>177267</a:t>
            </a:r>
            <a:endParaRPr lang="en-US" altLang="ja-JP" sz="900" b="0" dirty="0">
              <a:solidFill>
                <a:srgbClr val="D4D4D4"/>
              </a:solidFill>
              <a:effectLst/>
              <a:latin typeface="Consolas" panose="020B0609020204030204" pitchFamily="49" charset="0"/>
            </a:endParaRPr>
          </a:p>
          <a:p>
            <a:pPr>
              <a:lnSpc>
                <a:spcPts val="9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  </a:t>
            </a:r>
            <a:r>
              <a:rPr lang="en-US" altLang="ja-JP" sz="900" b="0" dirty="0">
                <a:solidFill>
                  <a:srgbClr val="569CD6"/>
                </a:solidFill>
                <a:effectLst/>
                <a:latin typeface="Consolas" panose="020B0609020204030204" pitchFamily="49" charset="0"/>
              </a:rPr>
              <a:t>0</a:t>
            </a:r>
            <a:r>
              <a:rPr lang="en-US" altLang="ja-JP" sz="900" b="0" dirty="0">
                <a:solidFill>
                  <a:srgbClr val="D4D4D4"/>
                </a:solidFill>
                <a:effectLst/>
                <a:latin typeface="Consolas" panose="020B0609020204030204" pitchFamily="49" charset="0"/>
              </a:rPr>
              <a:t>.</a:t>
            </a:r>
            <a:r>
              <a:rPr lang="en-US" altLang="ja-JP" sz="900" b="0" dirty="0">
                <a:solidFill>
                  <a:srgbClr val="569CD6"/>
                </a:solidFill>
                <a:effectLst/>
                <a:latin typeface="Consolas" panose="020B0609020204030204" pitchFamily="49" charset="0"/>
              </a:rPr>
              <a:t>311795</a:t>
            </a:r>
            <a:endParaRPr lang="en-US" altLang="ja-JP" sz="900" b="0" dirty="0">
              <a:solidFill>
                <a:srgbClr val="D4D4D4"/>
              </a:solidFill>
              <a:effectLst/>
              <a:latin typeface="Consolas" panose="020B0609020204030204" pitchFamily="49" charset="0"/>
            </a:endParaRPr>
          </a:p>
          <a:p>
            <a:pPr>
              <a:lnSpc>
                <a:spcPts val="9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  </a:t>
            </a:r>
            <a:r>
              <a:rPr lang="en-US" altLang="ja-JP" sz="900" b="0" dirty="0">
                <a:solidFill>
                  <a:srgbClr val="569CD6"/>
                </a:solidFill>
                <a:effectLst/>
                <a:latin typeface="Consolas" panose="020B0609020204030204" pitchFamily="49" charset="0"/>
              </a:rPr>
              <a:t>0</a:t>
            </a:r>
            <a:r>
              <a:rPr lang="en-US" altLang="ja-JP" sz="900" b="0" dirty="0">
                <a:solidFill>
                  <a:srgbClr val="D4D4D4"/>
                </a:solidFill>
                <a:effectLst/>
                <a:latin typeface="Consolas" panose="020B0609020204030204" pitchFamily="49" charset="0"/>
              </a:rPr>
              <a:t>.</a:t>
            </a:r>
            <a:r>
              <a:rPr lang="en-US" altLang="ja-JP" sz="900" b="0" dirty="0">
                <a:solidFill>
                  <a:srgbClr val="569CD6"/>
                </a:solidFill>
                <a:effectLst/>
                <a:latin typeface="Consolas" panose="020B0609020204030204" pitchFamily="49" charset="0"/>
              </a:rPr>
              <a:t>605703</a:t>
            </a:r>
            <a:endParaRPr lang="en-US" altLang="ja-JP" sz="900" b="0" dirty="0">
              <a:solidFill>
                <a:srgbClr val="D4D4D4"/>
              </a:solidFill>
              <a:effectLst/>
              <a:latin typeface="Consolas" panose="020B0609020204030204" pitchFamily="49" charset="0"/>
            </a:endParaRPr>
          </a:p>
          <a:p>
            <a:pPr>
              <a:lnSpc>
                <a:spcPts val="9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  </a:t>
            </a:r>
            <a:r>
              <a:rPr lang="en-US" altLang="ja-JP" sz="900" b="0" dirty="0">
                <a:solidFill>
                  <a:srgbClr val="569CD6"/>
                </a:solidFill>
                <a:effectLst/>
                <a:latin typeface="Consolas" panose="020B0609020204030204" pitchFamily="49" charset="0"/>
              </a:rPr>
              <a:t>0</a:t>
            </a:r>
            <a:r>
              <a:rPr lang="en-US" altLang="ja-JP" sz="900" b="0" dirty="0">
                <a:solidFill>
                  <a:srgbClr val="D4D4D4"/>
                </a:solidFill>
                <a:effectLst/>
                <a:latin typeface="Consolas" panose="020B0609020204030204" pitchFamily="49" charset="0"/>
              </a:rPr>
              <a:t>.</a:t>
            </a:r>
            <a:r>
              <a:rPr lang="en-US" altLang="ja-JP" sz="900" b="0" dirty="0">
                <a:solidFill>
                  <a:srgbClr val="569CD6"/>
                </a:solidFill>
                <a:effectLst/>
                <a:latin typeface="Consolas" panose="020B0609020204030204" pitchFamily="49" charset="0"/>
              </a:rPr>
              <a:t>311795</a:t>
            </a:r>
            <a:endParaRPr lang="en-US" altLang="ja-JP" sz="900" b="0" dirty="0">
              <a:solidFill>
                <a:srgbClr val="D4D4D4"/>
              </a:solidFill>
              <a:effectLst/>
              <a:latin typeface="Consolas" panose="020B0609020204030204" pitchFamily="49" charset="0"/>
            </a:endParaRPr>
          </a:p>
          <a:p>
            <a:pPr>
              <a:lnSpc>
                <a:spcPts val="900"/>
              </a:lnSpc>
              <a:spcAft>
                <a:spcPts val="0"/>
              </a:spcAft>
            </a:pPr>
            <a:r>
              <a:rPr lang="en-US" altLang="ja-JP" sz="900" dirty="0">
                <a:solidFill>
                  <a:srgbClr val="D4D4D4"/>
                </a:solidFill>
                <a:latin typeface="Consolas" panose="020B0609020204030204" pitchFamily="49" charset="0"/>
              </a:rPr>
              <a:t>(</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  </a:t>
            </a:r>
            <a:r>
              <a:rPr lang="en-US" altLang="ja-JP" sz="900" b="0" dirty="0">
                <a:solidFill>
                  <a:srgbClr val="569CD6"/>
                </a:solidFill>
                <a:effectLst/>
                <a:latin typeface="Consolas" panose="020B0609020204030204" pitchFamily="49" charset="0"/>
              </a:rPr>
              <a:t>0</a:t>
            </a:r>
            <a:r>
              <a:rPr lang="en-US" altLang="ja-JP" sz="900" b="0" dirty="0">
                <a:solidFill>
                  <a:srgbClr val="D4D4D4"/>
                </a:solidFill>
                <a:effectLst/>
                <a:latin typeface="Consolas" panose="020B0609020204030204" pitchFamily="49" charset="0"/>
              </a:rPr>
              <a:t>.</a:t>
            </a:r>
            <a:r>
              <a:rPr lang="en-US" altLang="ja-JP" sz="900" b="0" dirty="0">
                <a:solidFill>
                  <a:srgbClr val="569CD6"/>
                </a:solidFill>
                <a:effectLst/>
                <a:latin typeface="Consolas" panose="020B0609020204030204" pitchFamily="49" charset="0"/>
              </a:rPr>
              <a:t>311795</a:t>
            </a:r>
            <a:endParaRPr lang="en-US" altLang="ja-JP" sz="900" b="0" dirty="0">
              <a:solidFill>
                <a:srgbClr val="D4D4D4"/>
              </a:solidFill>
              <a:effectLst/>
              <a:latin typeface="Consolas" panose="020B0609020204030204" pitchFamily="49" charset="0"/>
            </a:endParaRPr>
          </a:p>
          <a:p>
            <a:pPr>
              <a:lnSpc>
                <a:spcPts val="9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  </a:t>
            </a:r>
            <a:r>
              <a:rPr lang="en-US" altLang="ja-JP" sz="900" b="0" dirty="0">
                <a:solidFill>
                  <a:srgbClr val="569CD6"/>
                </a:solidFill>
                <a:effectLst/>
                <a:latin typeface="Consolas" panose="020B0609020204030204" pitchFamily="49" charset="0"/>
              </a:rPr>
              <a:t>0</a:t>
            </a:r>
            <a:r>
              <a:rPr lang="en-US" altLang="ja-JP" sz="900" b="0" dirty="0">
                <a:solidFill>
                  <a:srgbClr val="D4D4D4"/>
                </a:solidFill>
                <a:effectLst/>
                <a:latin typeface="Consolas" panose="020B0609020204030204" pitchFamily="49" charset="0"/>
              </a:rPr>
              <a:t>.</a:t>
            </a:r>
            <a:r>
              <a:rPr lang="en-US" altLang="ja-JP" sz="900" b="0" dirty="0">
                <a:solidFill>
                  <a:srgbClr val="569CD6"/>
                </a:solidFill>
                <a:effectLst/>
                <a:latin typeface="Consolas" panose="020B0609020204030204" pitchFamily="49" charset="0"/>
              </a:rPr>
              <a:t>774608</a:t>
            </a:r>
            <a:endParaRPr lang="en-US" altLang="ja-JP" sz="900" b="0" dirty="0">
              <a:solidFill>
                <a:srgbClr val="D4D4D4"/>
              </a:solidFill>
              <a:effectLst/>
              <a:latin typeface="Consolas" panose="020B0609020204030204" pitchFamily="49" charset="0"/>
            </a:endParaRPr>
          </a:p>
        </p:txBody>
      </p:sp>
      <p:sp>
        <p:nvSpPr>
          <p:cNvPr id="6" name="スライド番号プレースホルダー 5">
            <a:extLst>
              <a:ext uri="{FF2B5EF4-FFF2-40B4-BE49-F238E27FC236}">
                <a16:creationId xmlns:a16="http://schemas.microsoft.com/office/drawing/2014/main" id="{1064C21B-A697-4DF4-8AFE-DFFBF3AF8FD8}"/>
              </a:ext>
            </a:extLst>
          </p:cNvPr>
          <p:cNvSpPr>
            <a:spLocks noGrp="1"/>
          </p:cNvSpPr>
          <p:nvPr>
            <p:ph type="sldNum" sz="quarter" idx="15"/>
          </p:nvPr>
        </p:nvSpPr>
        <p:spPr/>
        <p:txBody>
          <a:bodyPr/>
          <a:lstStyle/>
          <a:p>
            <a:fld id="{44CC7441-4F6D-4D99-AEAC-28C0433C7008}" type="slidenum">
              <a:rPr kumimoji="1" lang="ja-JP" altLang="en-US" smtClean="0"/>
              <a:pPr/>
              <a:t>132</a:t>
            </a:fld>
            <a:endParaRPr kumimoji="1" lang="ja-JP" altLang="en-US" dirty="0"/>
          </a:p>
        </p:txBody>
      </p:sp>
      <p:sp>
        <p:nvSpPr>
          <p:cNvPr id="11" name="コンテンツ プレースホルダー 4">
            <a:extLst>
              <a:ext uri="{FF2B5EF4-FFF2-40B4-BE49-F238E27FC236}">
                <a16:creationId xmlns:a16="http://schemas.microsoft.com/office/drawing/2014/main" id="{1F847540-3D84-4025-AEC7-6BBC399F3CF7}"/>
              </a:ext>
            </a:extLst>
          </p:cNvPr>
          <p:cNvSpPr txBox="1">
            <a:spLocks/>
          </p:cNvSpPr>
          <p:nvPr/>
        </p:nvSpPr>
        <p:spPr>
          <a:xfrm>
            <a:off x="467999" y="3411449"/>
            <a:ext cx="4068000" cy="1264051"/>
          </a:xfrm>
          <a:prstGeom prst="rect">
            <a:avLst/>
          </a:prstGeom>
          <a:solidFill>
            <a:schemeClr val="tx1"/>
          </a:solidFill>
          <a:ln>
            <a:noFill/>
          </a:ln>
        </p:spPr>
        <p:txBody>
          <a:bodyPr vert="horz" lIns="108000" tIns="54000" rIns="108000" bIns="54000" rtlCol="0">
            <a:spAutoFit/>
          </a:bodyPr>
          <a:lstStyle>
            <a:lvl1pPr marL="0" indent="0" algn="l" defTabSz="914400" rtl="0" eaLnBrk="1" latinLnBrk="0" hangingPunct="1">
              <a:lnSpc>
                <a:spcPct val="120000"/>
              </a:lnSpc>
              <a:spcBef>
                <a:spcPts val="0"/>
              </a:spcBef>
              <a:spcAft>
                <a:spcPts val="600"/>
              </a:spcAft>
              <a:buFont typeface="游ゴシック" panose="020B0400000000000000" pitchFamily="50" charset="-128"/>
              <a:buNone/>
              <a:defRPr kumimoji="1" sz="1300" kern="1200">
                <a:solidFill>
                  <a:schemeClr val="tx1"/>
                </a:solidFill>
                <a:latin typeface="+mn-lt"/>
                <a:ea typeface="+mn-ea"/>
                <a:cs typeface="+mn-cs"/>
              </a:defRPr>
            </a:lvl1pPr>
            <a:lvl2pPr marL="6858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250" kern="1200">
                <a:solidFill>
                  <a:schemeClr val="tx1"/>
                </a:solidFill>
                <a:latin typeface="+mn-lt"/>
                <a:ea typeface="+mn-ea"/>
                <a:cs typeface="+mn-cs"/>
              </a:defRPr>
            </a:lvl2pPr>
            <a:lvl3pPr marL="11430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250" kern="1200">
                <a:solidFill>
                  <a:schemeClr val="tx1"/>
                </a:solidFill>
                <a:latin typeface="+mn-lt"/>
                <a:ea typeface="+mn-ea"/>
                <a:cs typeface="+mn-cs"/>
              </a:defRPr>
            </a:lvl3pPr>
            <a:lvl4pPr marL="16002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1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ts val="900"/>
              </a:lnSpc>
              <a:spcAft>
                <a:spcPts val="0"/>
              </a:spcAft>
            </a:pPr>
            <a:r>
              <a:rPr lang="en-US" altLang="ja-JP" sz="900" b="0" dirty="0">
                <a:solidFill>
                  <a:srgbClr val="D4D4D4"/>
                </a:solidFill>
                <a:effectLst/>
                <a:latin typeface="Consolas" panose="020B0609020204030204" pitchFamily="49" charset="0"/>
              </a:rPr>
              <a:t>   </a:t>
            </a:r>
            <a:r>
              <a:rPr lang="en-US" altLang="ja-JP" sz="900" b="0" dirty="0" err="1">
                <a:solidFill>
                  <a:srgbClr val="D4D4D4"/>
                </a:solidFill>
                <a:effectLst/>
                <a:latin typeface="Consolas" panose="020B0609020204030204" pitchFamily="49" charset="0"/>
              </a:rPr>
              <a:t>STO-3G</a:t>
            </a:r>
            <a:r>
              <a:rPr lang="en-US" altLang="ja-JP" sz="900" b="0" dirty="0">
                <a:solidFill>
                  <a:srgbClr val="D4D4D4"/>
                </a:solidFill>
                <a:effectLst/>
                <a:latin typeface="Consolas" panose="020B0609020204030204" pitchFamily="49" charset="0"/>
              </a:rPr>
              <a:t> FOR ATOMIC NUMBERS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a:t>
            </a:r>
            <a:r>
              <a:rPr lang="en-US" altLang="ja-JP" sz="900" b="0" dirty="0">
                <a:solidFill>
                  <a:srgbClr val="569CD6"/>
                </a:solidFill>
                <a:effectLst/>
                <a:latin typeface="Consolas" panose="020B0609020204030204" pitchFamily="49" charset="0"/>
              </a:rPr>
              <a:t>00</a:t>
            </a:r>
            <a:r>
              <a:rPr lang="en-US" altLang="ja-JP" sz="900" b="0" dirty="0">
                <a:solidFill>
                  <a:srgbClr val="D4D4D4"/>
                </a:solidFill>
                <a:effectLst/>
                <a:latin typeface="Consolas" panose="020B0609020204030204" pitchFamily="49" charset="0"/>
              </a:rPr>
              <a:t> AND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a:t>
            </a:r>
            <a:r>
              <a:rPr lang="en-US" altLang="ja-JP" sz="900" b="0" dirty="0">
                <a:solidFill>
                  <a:srgbClr val="569CD6"/>
                </a:solidFill>
                <a:effectLst/>
                <a:latin typeface="Consolas" panose="020B0609020204030204" pitchFamily="49" charset="0"/>
              </a:rPr>
              <a:t>00</a:t>
            </a:r>
            <a:br>
              <a:rPr lang="en-US" altLang="ja-JP" sz="900" dirty="0">
                <a:solidFill>
                  <a:srgbClr val="D4D4D4"/>
                </a:solidFill>
                <a:latin typeface="Consolas" panose="020B0609020204030204" pitchFamily="49" charset="0"/>
              </a:rPr>
            </a:br>
            <a:br>
              <a:rPr lang="en-US" altLang="ja-JP" sz="900" b="0" dirty="0">
                <a:solidFill>
                  <a:srgbClr val="D4D4D4"/>
                </a:solidFill>
                <a:effectLst/>
                <a:latin typeface="Consolas" panose="020B0609020204030204" pitchFamily="49" charset="0"/>
              </a:rPr>
            </a:br>
            <a:r>
              <a:rPr lang="en-US" altLang="ja-JP" sz="900" b="0" dirty="0">
                <a:solidFill>
                  <a:srgbClr val="D4D4D4"/>
                </a:solidFill>
                <a:effectLst/>
                <a:latin typeface="Consolas" panose="020B0609020204030204" pitchFamily="49" charset="0"/>
              </a:rPr>
              <a:t>   R          </a:t>
            </a:r>
            <a:r>
              <a:rPr lang="en-US" altLang="ja-JP" sz="900" b="0" dirty="0" err="1">
                <a:solidFill>
                  <a:srgbClr val="D4D4D4"/>
                </a:solidFill>
                <a:effectLst/>
                <a:latin typeface="Consolas" panose="020B0609020204030204" pitchFamily="49" charset="0"/>
              </a:rPr>
              <a:t>ZETA1</a:t>
            </a:r>
            <a:r>
              <a:rPr lang="en-US" altLang="ja-JP" sz="900" b="0" dirty="0">
                <a:solidFill>
                  <a:srgbClr val="D4D4D4"/>
                </a:solidFill>
                <a:effectLst/>
                <a:latin typeface="Consolas" panose="020B0609020204030204" pitchFamily="49" charset="0"/>
              </a:rPr>
              <a:t>      </a:t>
            </a:r>
            <a:r>
              <a:rPr lang="en-US" altLang="ja-JP" sz="900" b="0" dirty="0" err="1">
                <a:solidFill>
                  <a:srgbClr val="D4D4D4"/>
                </a:solidFill>
                <a:effectLst/>
                <a:latin typeface="Consolas" panose="020B0609020204030204" pitchFamily="49" charset="0"/>
              </a:rPr>
              <a:t>ZETA2</a:t>
            </a:r>
            <a:r>
              <a:rPr lang="en-US" altLang="ja-JP" sz="900" b="0" dirty="0">
                <a:solidFill>
                  <a:srgbClr val="D4D4D4"/>
                </a:solidFill>
                <a:effectLst/>
                <a:latin typeface="Consolas" panose="020B0609020204030204" pitchFamily="49" charset="0"/>
              </a:rPr>
              <a:t>      </a:t>
            </a:r>
            <a:r>
              <a:rPr lang="en-US" altLang="ja-JP" sz="900" b="0" dirty="0" err="1">
                <a:solidFill>
                  <a:srgbClr val="D4D4D4"/>
                </a:solidFill>
                <a:effectLst/>
                <a:latin typeface="Consolas" panose="020B0609020204030204" pitchFamily="49" charset="0"/>
              </a:rPr>
              <a:t>S12</a:t>
            </a:r>
            <a:r>
              <a:rPr lang="en-US" altLang="ja-JP" sz="900" b="0" dirty="0">
                <a:solidFill>
                  <a:srgbClr val="D4D4D4"/>
                </a:solidFill>
                <a:effectLst/>
                <a:latin typeface="Consolas" panose="020B0609020204030204" pitchFamily="49" charset="0"/>
              </a:rPr>
              <a:t>        </a:t>
            </a:r>
            <a:r>
              <a:rPr lang="en-US" altLang="ja-JP" sz="900" b="0" dirty="0" err="1">
                <a:solidFill>
                  <a:srgbClr val="D4D4D4"/>
                </a:solidFill>
                <a:effectLst/>
                <a:latin typeface="Consolas" panose="020B0609020204030204" pitchFamily="49" charset="0"/>
              </a:rPr>
              <a:t>T11</a:t>
            </a:r>
            <a:br>
              <a:rPr lang="en-US" altLang="ja-JP" sz="900" b="0" dirty="0">
                <a:solidFill>
                  <a:srgbClr val="D4D4D4"/>
                </a:solidFill>
                <a:effectLst/>
                <a:latin typeface="Consolas" panose="020B0609020204030204" pitchFamily="49" charset="0"/>
              </a:rPr>
            </a:b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a:t>
            </a:r>
            <a:r>
              <a:rPr lang="en-US" altLang="ja-JP" sz="900" b="0" dirty="0">
                <a:solidFill>
                  <a:srgbClr val="569CD6"/>
                </a:solidFill>
                <a:effectLst/>
                <a:latin typeface="Consolas" panose="020B0609020204030204" pitchFamily="49" charset="0"/>
              </a:rPr>
              <a:t>463200</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a:t>
            </a:r>
            <a:r>
              <a:rPr lang="en-US" altLang="ja-JP" sz="900" b="0" dirty="0">
                <a:solidFill>
                  <a:srgbClr val="569CD6"/>
                </a:solidFill>
                <a:effectLst/>
                <a:latin typeface="Consolas" panose="020B0609020204030204" pitchFamily="49" charset="0"/>
              </a:rPr>
              <a:t>092500</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a:t>
            </a:r>
            <a:r>
              <a:rPr lang="en-US" altLang="ja-JP" sz="900" b="0" dirty="0">
                <a:solidFill>
                  <a:srgbClr val="569CD6"/>
                </a:solidFill>
                <a:effectLst/>
                <a:latin typeface="Consolas" panose="020B0609020204030204" pitchFamily="49" charset="0"/>
              </a:rPr>
              <a:t>240000</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0</a:t>
            </a:r>
            <a:r>
              <a:rPr lang="en-US" altLang="ja-JP" sz="900" b="0" dirty="0">
                <a:solidFill>
                  <a:srgbClr val="D4D4D4"/>
                </a:solidFill>
                <a:effectLst/>
                <a:latin typeface="Consolas" panose="020B0609020204030204" pitchFamily="49" charset="0"/>
              </a:rPr>
              <a:t>.</a:t>
            </a:r>
            <a:r>
              <a:rPr lang="en-US" altLang="ja-JP" sz="900" b="0" dirty="0">
                <a:solidFill>
                  <a:srgbClr val="569CD6"/>
                </a:solidFill>
                <a:effectLst/>
                <a:latin typeface="Consolas" panose="020B0609020204030204" pitchFamily="49" charset="0"/>
              </a:rPr>
              <a:t>450770</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a:t>
            </a:r>
            <a:r>
              <a:rPr lang="en-US" altLang="ja-JP" sz="900" b="0" dirty="0">
                <a:solidFill>
                  <a:srgbClr val="569CD6"/>
                </a:solidFill>
                <a:effectLst/>
                <a:latin typeface="Consolas" panose="020B0609020204030204" pitchFamily="49" charset="0"/>
              </a:rPr>
              <a:t>164313</a:t>
            </a:r>
            <a:br>
              <a:rPr lang="en-US" altLang="ja-JP" sz="900" b="0" dirty="0">
                <a:solidFill>
                  <a:srgbClr val="D4D4D4"/>
                </a:solidFill>
                <a:effectLst/>
                <a:latin typeface="Consolas" panose="020B0609020204030204" pitchFamily="49" charset="0"/>
              </a:rPr>
            </a:br>
            <a:r>
              <a:rPr lang="en-US" altLang="ja-JP" sz="900" b="0" dirty="0">
                <a:solidFill>
                  <a:srgbClr val="D4D4D4"/>
                </a:solidFill>
                <a:effectLst/>
                <a:latin typeface="Consolas" panose="020B0609020204030204" pitchFamily="49" charset="0"/>
              </a:rPr>
              <a:t>   </a:t>
            </a:r>
            <a:r>
              <a:rPr lang="en-US" altLang="ja-JP" sz="900" b="0" dirty="0" err="1">
                <a:solidFill>
                  <a:srgbClr val="D4D4D4"/>
                </a:solidFill>
                <a:effectLst/>
                <a:latin typeface="Consolas" panose="020B0609020204030204" pitchFamily="49" charset="0"/>
              </a:rPr>
              <a:t>T12</a:t>
            </a:r>
            <a:r>
              <a:rPr lang="en-US" altLang="ja-JP" sz="900" b="0" dirty="0">
                <a:solidFill>
                  <a:srgbClr val="D4D4D4"/>
                </a:solidFill>
                <a:effectLst/>
                <a:latin typeface="Consolas" panose="020B0609020204030204" pitchFamily="49" charset="0"/>
              </a:rPr>
              <a:t>        </a:t>
            </a:r>
            <a:r>
              <a:rPr lang="en-US" altLang="ja-JP" sz="900" b="0" dirty="0" err="1">
                <a:solidFill>
                  <a:srgbClr val="D4D4D4"/>
                </a:solidFill>
                <a:effectLst/>
                <a:latin typeface="Consolas" panose="020B0609020204030204" pitchFamily="49" charset="0"/>
              </a:rPr>
              <a:t>T22</a:t>
            </a:r>
            <a:r>
              <a:rPr lang="en-US" altLang="ja-JP" sz="900" b="0" dirty="0">
                <a:solidFill>
                  <a:srgbClr val="D4D4D4"/>
                </a:solidFill>
                <a:effectLst/>
                <a:latin typeface="Consolas" panose="020B0609020204030204" pitchFamily="49" charset="0"/>
              </a:rPr>
              <a:t>        </a:t>
            </a:r>
            <a:r>
              <a:rPr lang="en-US" altLang="ja-JP" sz="900" b="0" dirty="0" err="1">
                <a:solidFill>
                  <a:srgbClr val="D4D4D4"/>
                </a:solidFill>
                <a:effectLst/>
                <a:latin typeface="Consolas" panose="020B0609020204030204" pitchFamily="49" charset="0"/>
              </a:rPr>
              <a:t>V11A</a:t>
            </a:r>
            <a:r>
              <a:rPr lang="en-US" altLang="ja-JP" sz="900" b="0" dirty="0">
                <a:solidFill>
                  <a:srgbClr val="D4D4D4"/>
                </a:solidFill>
                <a:effectLst/>
                <a:latin typeface="Consolas" panose="020B0609020204030204" pitchFamily="49" charset="0"/>
              </a:rPr>
              <a:t>       </a:t>
            </a:r>
            <a:r>
              <a:rPr lang="en-US" altLang="ja-JP" sz="900" b="0" dirty="0" err="1">
                <a:solidFill>
                  <a:srgbClr val="D4D4D4"/>
                </a:solidFill>
                <a:effectLst/>
                <a:latin typeface="Consolas" panose="020B0609020204030204" pitchFamily="49" charset="0"/>
              </a:rPr>
              <a:t>V12A</a:t>
            </a:r>
            <a:r>
              <a:rPr lang="en-US" altLang="ja-JP" sz="900" b="0" dirty="0">
                <a:solidFill>
                  <a:srgbClr val="D4D4D4"/>
                </a:solidFill>
                <a:effectLst/>
                <a:latin typeface="Consolas" panose="020B0609020204030204" pitchFamily="49" charset="0"/>
              </a:rPr>
              <a:t>       </a:t>
            </a:r>
            <a:r>
              <a:rPr lang="en-US" altLang="ja-JP" sz="900" b="0" dirty="0" err="1">
                <a:solidFill>
                  <a:srgbClr val="D4D4D4"/>
                </a:solidFill>
                <a:effectLst/>
                <a:latin typeface="Consolas" panose="020B0609020204030204" pitchFamily="49" charset="0"/>
              </a:rPr>
              <a:t>V22A</a:t>
            </a:r>
            <a:br>
              <a:rPr lang="en-US" altLang="ja-JP" sz="900" b="0" dirty="0">
                <a:solidFill>
                  <a:srgbClr val="D4D4D4"/>
                </a:solidFill>
                <a:effectLst/>
                <a:latin typeface="Consolas" panose="020B0609020204030204" pitchFamily="49" charset="0"/>
              </a:rPr>
            </a:b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0</a:t>
            </a:r>
            <a:r>
              <a:rPr lang="en-US" altLang="ja-JP" sz="900" b="0" dirty="0">
                <a:solidFill>
                  <a:srgbClr val="D4D4D4"/>
                </a:solidFill>
                <a:effectLst/>
                <a:latin typeface="Consolas" panose="020B0609020204030204" pitchFamily="49" charset="0"/>
              </a:rPr>
              <a:t>.</a:t>
            </a:r>
            <a:r>
              <a:rPr lang="en-US" altLang="ja-JP" sz="900" b="0" dirty="0">
                <a:solidFill>
                  <a:srgbClr val="569CD6"/>
                </a:solidFill>
                <a:effectLst/>
                <a:latin typeface="Consolas" panose="020B0609020204030204" pitchFamily="49" charset="0"/>
              </a:rPr>
              <a:t>167013</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0</a:t>
            </a:r>
            <a:r>
              <a:rPr lang="en-US" altLang="ja-JP" sz="900" b="0" dirty="0">
                <a:solidFill>
                  <a:srgbClr val="D4D4D4"/>
                </a:solidFill>
                <a:effectLst/>
                <a:latin typeface="Consolas" panose="020B0609020204030204" pitchFamily="49" charset="0"/>
              </a:rPr>
              <a:t>.</a:t>
            </a:r>
            <a:r>
              <a:rPr lang="en-US" altLang="ja-JP" sz="900" b="0" dirty="0">
                <a:solidFill>
                  <a:srgbClr val="569CD6"/>
                </a:solidFill>
                <a:effectLst/>
                <a:latin typeface="Consolas" panose="020B0609020204030204" pitchFamily="49" charset="0"/>
              </a:rPr>
              <a:t>760033</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-4.139827</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-1.102912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-1.265246</a:t>
            </a:r>
            <a:br>
              <a:rPr lang="en-US" altLang="ja-JP" sz="900" b="0" dirty="0">
                <a:solidFill>
                  <a:srgbClr val="D4D4D4"/>
                </a:solidFill>
                <a:effectLst/>
                <a:latin typeface="Consolas" panose="020B0609020204030204" pitchFamily="49" charset="0"/>
              </a:rPr>
            </a:br>
            <a:r>
              <a:rPr lang="en-US" altLang="ja-JP" sz="900" b="0" dirty="0">
                <a:solidFill>
                  <a:srgbClr val="D4D4D4"/>
                </a:solidFill>
                <a:effectLst/>
                <a:latin typeface="Consolas" panose="020B0609020204030204" pitchFamily="49" charset="0"/>
              </a:rPr>
              <a:t>   </a:t>
            </a:r>
            <a:r>
              <a:rPr lang="en-US" altLang="ja-JP" sz="900" b="0" dirty="0" err="1">
                <a:solidFill>
                  <a:srgbClr val="D4D4D4"/>
                </a:solidFill>
                <a:effectLst/>
                <a:latin typeface="Consolas" panose="020B0609020204030204" pitchFamily="49" charset="0"/>
              </a:rPr>
              <a:t>V11B</a:t>
            </a:r>
            <a:r>
              <a:rPr lang="en-US" altLang="ja-JP" sz="900" b="0" dirty="0">
                <a:solidFill>
                  <a:srgbClr val="D4D4D4"/>
                </a:solidFill>
                <a:effectLst/>
                <a:latin typeface="Consolas" panose="020B0609020204030204" pitchFamily="49" charset="0"/>
              </a:rPr>
              <a:t>       </a:t>
            </a:r>
            <a:r>
              <a:rPr lang="en-US" altLang="ja-JP" sz="900" b="0" dirty="0" err="1">
                <a:solidFill>
                  <a:srgbClr val="D4D4D4"/>
                </a:solidFill>
                <a:effectLst/>
                <a:latin typeface="Consolas" panose="020B0609020204030204" pitchFamily="49" charset="0"/>
              </a:rPr>
              <a:t>V12B</a:t>
            </a:r>
            <a:r>
              <a:rPr lang="en-US" altLang="ja-JP" sz="900" b="0" dirty="0">
                <a:solidFill>
                  <a:srgbClr val="D4D4D4"/>
                </a:solidFill>
                <a:effectLst/>
                <a:latin typeface="Consolas" panose="020B0609020204030204" pitchFamily="49" charset="0"/>
              </a:rPr>
              <a:t>       </a:t>
            </a:r>
            <a:r>
              <a:rPr lang="en-US" altLang="ja-JP" sz="900" b="0" dirty="0" err="1">
                <a:solidFill>
                  <a:srgbClr val="D4D4D4"/>
                </a:solidFill>
                <a:effectLst/>
                <a:latin typeface="Consolas" panose="020B0609020204030204" pitchFamily="49" charset="0"/>
              </a:rPr>
              <a:t>V22B</a:t>
            </a:r>
            <a:r>
              <a:rPr lang="en-US" altLang="ja-JP" sz="900" b="0" dirty="0">
                <a:solidFill>
                  <a:srgbClr val="D4D4D4"/>
                </a:solidFill>
                <a:effectLst/>
                <a:latin typeface="Consolas" panose="020B0609020204030204" pitchFamily="49" charset="0"/>
              </a:rPr>
              <a:t>       </a:t>
            </a:r>
            <a:r>
              <a:rPr lang="en-US" altLang="ja-JP" sz="900" b="0" dirty="0" err="1">
                <a:solidFill>
                  <a:srgbClr val="D4D4D4"/>
                </a:solidFill>
                <a:effectLst/>
                <a:latin typeface="Consolas" panose="020B0609020204030204" pitchFamily="49" charset="0"/>
              </a:rPr>
              <a:t>V1111</a:t>
            </a:r>
            <a:r>
              <a:rPr lang="en-US" altLang="ja-JP" sz="900" b="0" dirty="0">
                <a:solidFill>
                  <a:srgbClr val="D4D4D4"/>
                </a:solidFill>
                <a:effectLst/>
                <a:latin typeface="Consolas" panose="020B0609020204030204" pitchFamily="49" charset="0"/>
              </a:rPr>
              <a:t>      </a:t>
            </a:r>
            <a:r>
              <a:rPr lang="en-US" altLang="ja-JP" sz="900" b="0" dirty="0" err="1">
                <a:solidFill>
                  <a:srgbClr val="D4D4D4"/>
                </a:solidFill>
                <a:effectLst/>
                <a:latin typeface="Consolas" panose="020B0609020204030204" pitchFamily="49" charset="0"/>
              </a:rPr>
              <a:t>V2111</a:t>
            </a:r>
            <a:br>
              <a:rPr lang="en-US" altLang="ja-JP" sz="900" b="0" dirty="0">
                <a:solidFill>
                  <a:srgbClr val="D4D4D4"/>
                </a:solidFill>
                <a:effectLst/>
                <a:latin typeface="Consolas" panose="020B0609020204030204" pitchFamily="49" charset="0"/>
              </a:rPr>
            </a:b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-0.677230</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-0.411305</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-1.226615</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a:t>
            </a:r>
            <a:r>
              <a:rPr lang="en-US" altLang="ja-JP" sz="900" b="0" dirty="0">
                <a:solidFill>
                  <a:srgbClr val="569CD6"/>
                </a:solidFill>
                <a:effectLst/>
                <a:latin typeface="Consolas" panose="020B0609020204030204" pitchFamily="49" charset="0"/>
              </a:rPr>
              <a:t>307152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0</a:t>
            </a:r>
            <a:r>
              <a:rPr lang="en-US" altLang="ja-JP" sz="900" b="0" dirty="0">
                <a:solidFill>
                  <a:srgbClr val="D4D4D4"/>
                </a:solidFill>
                <a:effectLst/>
                <a:latin typeface="Consolas" panose="020B0609020204030204" pitchFamily="49" charset="0"/>
              </a:rPr>
              <a:t>.</a:t>
            </a:r>
            <a:r>
              <a:rPr lang="en-US" altLang="ja-JP" sz="900" b="0" dirty="0">
                <a:solidFill>
                  <a:srgbClr val="569CD6"/>
                </a:solidFill>
                <a:effectLst/>
                <a:latin typeface="Consolas" panose="020B0609020204030204" pitchFamily="49" charset="0"/>
              </a:rPr>
              <a:t>437279</a:t>
            </a:r>
            <a:br>
              <a:rPr lang="en-US" altLang="ja-JP" sz="900" b="0" dirty="0">
                <a:solidFill>
                  <a:srgbClr val="D4D4D4"/>
                </a:solidFill>
                <a:effectLst/>
                <a:latin typeface="Consolas" panose="020B0609020204030204" pitchFamily="49" charset="0"/>
              </a:rPr>
            </a:br>
            <a:r>
              <a:rPr lang="en-US" altLang="ja-JP" sz="900" b="0" dirty="0">
                <a:solidFill>
                  <a:srgbClr val="D4D4D4"/>
                </a:solidFill>
                <a:effectLst/>
                <a:latin typeface="Consolas" panose="020B0609020204030204" pitchFamily="49" charset="0"/>
              </a:rPr>
              <a:t>   </a:t>
            </a:r>
            <a:r>
              <a:rPr lang="en-US" altLang="ja-JP" sz="900" b="0" dirty="0" err="1">
                <a:solidFill>
                  <a:srgbClr val="D4D4D4"/>
                </a:solidFill>
                <a:effectLst/>
                <a:latin typeface="Consolas" panose="020B0609020204030204" pitchFamily="49" charset="0"/>
              </a:rPr>
              <a:t>V2121</a:t>
            </a:r>
            <a:r>
              <a:rPr lang="en-US" altLang="ja-JP" sz="900" b="0" dirty="0">
                <a:solidFill>
                  <a:srgbClr val="D4D4D4"/>
                </a:solidFill>
                <a:effectLst/>
                <a:latin typeface="Consolas" panose="020B0609020204030204" pitchFamily="49" charset="0"/>
              </a:rPr>
              <a:t>      </a:t>
            </a:r>
            <a:r>
              <a:rPr lang="en-US" altLang="ja-JP" sz="900" b="0" dirty="0" err="1">
                <a:solidFill>
                  <a:srgbClr val="D4D4D4"/>
                </a:solidFill>
                <a:effectLst/>
                <a:latin typeface="Consolas" panose="020B0609020204030204" pitchFamily="49" charset="0"/>
              </a:rPr>
              <a:t>V2211</a:t>
            </a:r>
            <a:r>
              <a:rPr lang="en-US" altLang="ja-JP" sz="900" b="0" dirty="0">
                <a:solidFill>
                  <a:srgbClr val="D4D4D4"/>
                </a:solidFill>
                <a:effectLst/>
                <a:latin typeface="Consolas" panose="020B0609020204030204" pitchFamily="49" charset="0"/>
              </a:rPr>
              <a:t>      </a:t>
            </a:r>
            <a:r>
              <a:rPr lang="en-US" altLang="ja-JP" sz="900" b="0" dirty="0" err="1">
                <a:solidFill>
                  <a:srgbClr val="D4D4D4"/>
                </a:solidFill>
                <a:effectLst/>
                <a:latin typeface="Consolas" panose="020B0609020204030204" pitchFamily="49" charset="0"/>
              </a:rPr>
              <a:t>V2221</a:t>
            </a:r>
            <a:r>
              <a:rPr lang="en-US" altLang="ja-JP" sz="900" b="0" dirty="0">
                <a:solidFill>
                  <a:srgbClr val="D4D4D4"/>
                </a:solidFill>
                <a:effectLst/>
                <a:latin typeface="Consolas" panose="020B0609020204030204" pitchFamily="49" charset="0"/>
              </a:rPr>
              <a:t>      </a:t>
            </a:r>
            <a:r>
              <a:rPr lang="en-US" altLang="ja-JP" sz="900" b="0" dirty="0" err="1">
                <a:solidFill>
                  <a:srgbClr val="D4D4D4"/>
                </a:solidFill>
                <a:effectLst/>
                <a:latin typeface="Consolas" panose="020B0609020204030204" pitchFamily="49" charset="0"/>
              </a:rPr>
              <a:t>V2222</a:t>
            </a:r>
            <a:br>
              <a:rPr lang="en-US" altLang="ja-JP" sz="900" b="0" dirty="0">
                <a:solidFill>
                  <a:srgbClr val="D4D4D4"/>
                </a:solidFill>
                <a:effectLst/>
                <a:latin typeface="Consolas" panose="020B0609020204030204" pitchFamily="49" charset="0"/>
              </a:rPr>
            </a:b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0</a:t>
            </a:r>
            <a:r>
              <a:rPr lang="en-US" altLang="ja-JP" sz="900" b="0" dirty="0">
                <a:solidFill>
                  <a:srgbClr val="D4D4D4"/>
                </a:solidFill>
                <a:effectLst/>
                <a:latin typeface="Consolas" panose="020B0609020204030204" pitchFamily="49" charset="0"/>
              </a:rPr>
              <a:t>.</a:t>
            </a:r>
            <a:r>
              <a:rPr lang="en-US" altLang="ja-JP" sz="900" b="0" dirty="0">
                <a:solidFill>
                  <a:srgbClr val="569CD6"/>
                </a:solidFill>
                <a:effectLst/>
                <a:latin typeface="Consolas" panose="020B0609020204030204" pitchFamily="49" charset="0"/>
              </a:rPr>
              <a:t>177267</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0</a:t>
            </a:r>
            <a:r>
              <a:rPr lang="en-US" altLang="ja-JP" sz="900" b="0" dirty="0">
                <a:solidFill>
                  <a:srgbClr val="D4D4D4"/>
                </a:solidFill>
                <a:effectLst/>
                <a:latin typeface="Consolas" panose="020B0609020204030204" pitchFamily="49" charset="0"/>
              </a:rPr>
              <a:t>.</a:t>
            </a:r>
            <a:r>
              <a:rPr lang="en-US" altLang="ja-JP" sz="900" b="0" dirty="0">
                <a:solidFill>
                  <a:srgbClr val="569CD6"/>
                </a:solidFill>
                <a:effectLst/>
                <a:latin typeface="Consolas" panose="020B0609020204030204" pitchFamily="49" charset="0"/>
              </a:rPr>
              <a:t>605703</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0</a:t>
            </a:r>
            <a:r>
              <a:rPr lang="en-US" altLang="ja-JP" sz="900" b="0" dirty="0">
                <a:solidFill>
                  <a:srgbClr val="D4D4D4"/>
                </a:solidFill>
                <a:effectLst/>
                <a:latin typeface="Consolas" panose="020B0609020204030204" pitchFamily="49" charset="0"/>
              </a:rPr>
              <a:t>.</a:t>
            </a:r>
            <a:r>
              <a:rPr lang="en-US" altLang="ja-JP" sz="900" b="0" dirty="0">
                <a:solidFill>
                  <a:srgbClr val="569CD6"/>
                </a:solidFill>
                <a:effectLst/>
                <a:latin typeface="Consolas" panose="020B0609020204030204" pitchFamily="49" charset="0"/>
              </a:rPr>
              <a:t>311795</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0</a:t>
            </a:r>
            <a:r>
              <a:rPr lang="en-US" altLang="ja-JP" sz="900" b="0" dirty="0">
                <a:solidFill>
                  <a:srgbClr val="D4D4D4"/>
                </a:solidFill>
                <a:effectLst/>
                <a:latin typeface="Consolas" panose="020B0609020204030204" pitchFamily="49" charset="0"/>
              </a:rPr>
              <a:t>.</a:t>
            </a:r>
            <a:r>
              <a:rPr lang="en-US" altLang="ja-JP" sz="900" b="0" dirty="0">
                <a:solidFill>
                  <a:srgbClr val="569CD6"/>
                </a:solidFill>
                <a:effectLst/>
                <a:latin typeface="Consolas" panose="020B0609020204030204" pitchFamily="49" charset="0"/>
              </a:rPr>
              <a:t>774608</a:t>
            </a:r>
            <a:endParaRPr lang="en-US" altLang="ja-JP" sz="900" b="0" dirty="0">
              <a:solidFill>
                <a:srgbClr val="D4D4D4"/>
              </a:solidFill>
              <a:effectLst/>
              <a:latin typeface="Consolas" panose="020B0609020204030204" pitchFamily="49" charset="0"/>
            </a:endParaRPr>
          </a:p>
        </p:txBody>
      </p:sp>
    </p:spTree>
    <p:extLst>
      <p:ext uri="{BB962C8B-B14F-4D97-AF65-F5344CB8AC3E}">
        <p14:creationId xmlns:p14="http://schemas.microsoft.com/office/powerpoint/2010/main" val="3839702431"/>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A670573-0E92-4E13-A132-DE1BE5CBF651}"/>
              </a:ext>
            </a:extLst>
          </p:cNvPr>
          <p:cNvSpPr>
            <a:spLocks noGrp="1"/>
          </p:cNvSpPr>
          <p:nvPr>
            <p:ph type="title"/>
          </p:nvPr>
        </p:nvSpPr>
        <p:spPr/>
        <p:txBody>
          <a:bodyPr/>
          <a:lstStyle/>
          <a:p>
            <a:r>
              <a:rPr kumimoji="1" lang="ja-JP" altLang="en-US" dirty="0"/>
              <a:t>手続き</a:t>
            </a:r>
            <a:r>
              <a:rPr kumimoji="1" lang="en-US" altLang="ja-JP" dirty="0"/>
              <a:t>4~5</a:t>
            </a:r>
            <a:endParaRPr kumimoji="1" lang="ja-JP" altLang="en-US" dirty="0"/>
          </a:p>
        </p:txBody>
      </p:sp>
      <mc:AlternateContent xmlns:mc="http://schemas.openxmlformats.org/markup-compatibility/2006" xmlns:a14="http://schemas.microsoft.com/office/drawing/2010/main">
        <mc:Choice Requires="a14">
          <p:sp>
            <p:nvSpPr>
              <p:cNvPr id="3" name="コンテンツ プレースホルダー 2">
                <a:extLst>
                  <a:ext uri="{FF2B5EF4-FFF2-40B4-BE49-F238E27FC236}">
                    <a16:creationId xmlns:a16="http://schemas.microsoft.com/office/drawing/2014/main" id="{0AB1386B-280C-412D-AC99-797840CC34AA}"/>
                  </a:ext>
                </a:extLst>
              </p:cNvPr>
              <p:cNvSpPr>
                <a:spLocks noGrp="1"/>
              </p:cNvSpPr>
              <p:nvPr>
                <p:ph idx="1"/>
              </p:nvPr>
            </p:nvSpPr>
            <p:spPr>
              <a:xfrm>
                <a:off x="467999" y="843750"/>
                <a:ext cx="4159179" cy="2088379"/>
              </a:xfrm>
            </p:spPr>
            <p:txBody>
              <a:bodyPr/>
              <a:lstStyle/>
              <a:p>
                <a:r>
                  <a:rPr lang="en-US" altLang="ja-JP" sz="1200" b="1" dirty="0">
                    <a:solidFill>
                      <a:schemeClr val="tx2"/>
                    </a:solidFill>
                  </a:rPr>
                  <a:t>Q</a:t>
                </a:r>
                <a:r>
                  <a:rPr kumimoji="1" lang="ja-JP" altLang="en-US" sz="1200" b="1" dirty="0">
                    <a:solidFill>
                      <a:schemeClr val="tx2"/>
                    </a:solidFill>
                  </a:rPr>
                  <a:t>．最初に表れる行列</a:t>
                </a:r>
                <a14:m>
                  <m:oMath xmlns:m="http://schemas.openxmlformats.org/officeDocument/2006/math">
                    <m:r>
                      <a:rPr kumimoji="1" lang="en-US" altLang="ja-JP" sz="1200" b="1" i="1" smtClean="0">
                        <a:solidFill>
                          <a:schemeClr val="tx2"/>
                        </a:solidFill>
                        <a:latin typeface="Cambria Math" panose="02040503050406030204" pitchFamily="18" charset="0"/>
                      </a:rPr>
                      <m:t>𝑮</m:t>
                    </m:r>
                  </m:oMath>
                </a14:m>
                <a:r>
                  <a:rPr kumimoji="1" lang="ja-JP" altLang="en-US" sz="1200" b="1" dirty="0">
                    <a:solidFill>
                      <a:schemeClr val="tx2"/>
                    </a:solidFill>
                  </a:rPr>
                  <a:t>の要素が</a:t>
                </a:r>
                <a:r>
                  <a:rPr kumimoji="1" lang="en-US" altLang="ja-JP" sz="1200" b="1" dirty="0">
                    <a:solidFill>
                      <a:schemeClr val="tx2"/>
                    </a:solidFill>
                  </a:rPr>
                  <a:t>0</a:t>
                </a:r>
                <a:r>
                  <a:rPr kumimoji="1" lang="ja-JP" altLang="en-US" sz="1200" b="1" dirty="0">
                    <a:solidFill>
                      <a:schemeClr val="tx2"/>
                    </a:solidFill>
                  </a:rPr>
                  <a:t>である理由を答えよ</a:t>
                </a:r>
                <a:r>
                  <a:rPr kumimoji="1" lang="en-US" altLang="ja-JP" sz="1200" b="1" dirty="0">
                    <a:solidFill>
                      <a:schemeClr val="tx2"/>
                    </a:solidFill>
                  </a:rPr>
                  <a:t>.</a:t>
                </a:r>
                <a:br>
                  <a:rPr kumimoji="1" lang="en-US" altLang="ja-JP" sz="1200" b="1" dirty="0">
                    <a:solidFill>
                      <a:schemeClr val="tx2"/>
                    </a:solidFill>
                  </a:rPr>
                </a:br>
                <a:endParaRPr lang="en-US" altLang="ja-JP" sz="1200" b="1" dirty="0">
                  <a:solidFill>
                    <a:schemeClr val="tx2"/>
                  </a:solidFill>
                </a:endParaRPr>
              </a:p>
              <a:p>
                <a:pPr>
                  <a:spcAft>
                    <a:spcPts val="1800"/>
                  </a:spcAft>
                </a:pPr>
                <a:r>
                  <a:rPr lang="en-US" altLang="ja-JP" sz="1200" b="1" dirty="0">
                    <a:solidFill>
                      <a:schemeClr val="tx2"/>
                    </a:solidFill>
                  </a:rPr>
                  <a:t>Q</a:t>
                </a:r>
                <a:r>
                  <a:rPr lang="ja-JP" altLang="en-US" sz="1200" b="1" dirty="0">
                    <a:solidFill>
                      <a:schemeClr val="tx2"/>
                    </a:solidFill>
                  </a:rPr>
                  <a:t>．</a:t>
                </a:r>
                <a:r>
                  <a:rPr lang="en-US" altLang="ja-JP" sz="1200" b="1" dirty="0" err="1">
                    <a:solidFill>
                      <a:schemeClr val="tx2"/>
                    </a:solidFill>
                  </a:rPr>
                  <a:t>SCF</a:t>
                </a:r>
                <a:r>
                  <a:rPr lang="ja-JP" altLang="en-US" sz="1200" b="1" dirty="0">
                    <a:solidFill>
                      <a:schemeClr val="tx2"/>
                    </a:solidFill>
                  </a:rPr>
                  <a:t>の</a:t>
                </a:r>
                <a:r>
                  <a:rPr lang="en-US" altLang="ja-JP" sz="1200" b="1" dirty="0">
                    <a:solidFill>
                      <a:schemeClr val="tx2"/>
                    </a:solidFill>
                  </a:rPr>
                  <a:t>1</a:t>
                </a:r>
                <a:r>
                  <a:rPr lang="ja-JP" altLang="en-US" sz="1200" b="1" dirty="0">
                    <a:solidFill>
                      <a:schemeClr val="tx2"/>
                    </a:solidFill>
                  </a:rPr>
                  <a:t>周目と</a:t>
                </a:r>
                <a:r>
                  <a:rPr lang="en-US" altLang="ja-JP" sz="1200" b="1" dirty="0">
                    <a:solidFill>
                      <a:schemeClr val="tx2"/>
                    </a:solidFill>
                  </a:rPr>
                  <a:t>6</a:t>
                </a:r>
                <a:r>
                  <a:rPr lang="ja-JP" altLang="en-US" sz="1200" b="1" dirty="0">
                    <a:solidFill>
                      <a:schemeClr val="tx2"/>
                    </a:solidFill>
                  </a:rPr>
                  <a:t>周目において手続き</a:t>
                </a:r>
                <a:r>
                  <a:rPr lang="en-US" altLang="ja-JP" sz="1200" b="1" dirty="0">
                    <a:solidFill>
                      <a:schemeClr val="tx2"/>
                    </a:solidFill>
                  </a:rPr>
                  <a:t>5</a:t>
                </a:r>
                <a:r>
                  <a:rPr lang="ja-JP" altLang="en-US" sz="1200" b="1" dirty="0">
                    <a:solidFill>
                      <a:schemeClr val="tx2"/>
                    </a:solidFill>
                  </a:rPr>
                  <a:t>を検算せよ</a:t>
                </a:r>
                <a:r>
                  <a:rPr lang="en-US" altLang="ja-JP" sz="1200" b="1" dirty="0">
                    <a:solidFill>
                      <a:schemeClr val="tx2"/>
                    </a:solidFill>
                  </a:rPr>
                  <a:t>. </a:t>
                </a:r>
              </a:p>
              <a:p>
                <a:pPr>
                  <a:spcAft>
                    <a:spcPts val="1800"/>
                  </a:spcAft>
                </a:pPr>
                <a14:m>
                  <m:oMathPara xmlns:m="http://schemas.openxmlformats.org/officeDocument/2006/math">
                    <m:oMathParaPr>
                      <m:jc m:val="centerGroup"/>
                    </m:oMathParaPr>
                    <m:oMath xmlns:m="http://schemas.openxmlformats.org/officeDocument/2006/math">
                      <m:sSub>
                        <m:sSubPr>
                          <m:ctrlPr>
                            <a:rPr kumimoji="1" lang="en-US" altLang="ja-JP" sz="1200" b="0" i="1" smtClean="0">
                              <a:latin typeface="Cambria Math" panose="02040503050406030204" pitchFamily="18" charset="0"/>
                            </a:rPr>
                          </m:ctrlPr>
                        </m:sSubPr>
                        <m:e>
                          <m:r>
                            <a:rPr kumimoji="1" lang="en-US" altLang="ja-JP" sz="1200" b="0" i="1" smtClean="0">
                              <a:latin typeface="Cambria Math" panose="02040503050406030204" pitchFamily="18" charset="0"/>
                            </a:rPr>
                            <m:t>𝐺</m:t>
                          </m:r>
                        </m:e>
                        <m:sub>
                          <m:r>
                            <a:rPr kumimoji="1" lang="en-US" altLang="ja-JP" sz="1200" b="0" i="1" smtClean="0">
                              <a:latin typeface="Cambria Math" panose="02040503050406030204" pitchFamily="18" charset="0"/>
                            </a:rPr>
                            <m:t>𝜇𝜈</m:t>
                          </m:r>
                        </m:sub>
                      </m:sSub>
                      <m:r>
                        <a:rPr kumimoji="1" lang="en-US" altLang="ja-JP" sz="1200" b="1" i="1" smtClean="0">
                          <a:latin typeface="Cambria Math" panose="02040503050406030204" pitchFamily="18" charset="0"/>
                        </a:rPr>
                        <m:t>=</m:t>
                      </m:r>
                      <m:nary>
                        <m:naryPr>
                          <m:chr m:val="∑"/>
                          <m:supHide m:val="on"/>
                          <m:ctrlPr>
                            <a:rPr kumimoji="1" lang="en-US" altLang="ja-JP" sz="1200" b="1" i="1" smtClean="0">
                              <a:latin typeface="Cambria Math" panose="02040503050406030204" pitchFamily="18" charset="0"/>
                            </a:rPr>
                          </m:ctrlPr>
                        </m:naryPr>
                        <m:sub>
                          <m:r>
                            <a:rPr kumimoji="1" lang="en-US" altLang="ja-JP" sz="1200" b="0" i="1" smtClean="0">
                              <a:latin typeface="Cambria Math" panose="02040503050406030204" pitchFamily="18" charset="0"/>
                            </a:rPr>
                            <m:t>𝜆</m:t>
                          </m:r>
                          <m:r>
                            <a:rPr kumimoji="1" lang="en-US" altLang="ja-JP" sz="1200" b="0" i="1" smtClean="0">
                              <a:latin typeface="Cambria Math" panose="02040503050406030204" pitchFamily="18" charset="0"/>
                            </a:rPr>
                            <m:t>,</m:t>
                          </m:r>
                          <m:r>
                            <a:rPr kumimoji="1" lang="en-US" altLang="ja-JP" sz="1200" b="0" i="1" smtClean="0">
                              <a:latin typeface="Cambria Math" panose="02040503050406030204" pitchFamily="18" charset="0"/>
                            </a:rPr>
                            <m:t>𝜎</m:t>
                          </m:r>
                        </m:sub>
                        <m:sup/>
                        <m:e>
                          <m:sSub>
                            <m:sSubPr>
                              <m:ctrlPr>
                                <a:rPr kumimoji="1" lang="en-US" altLang="ja-JP" sz="1200" b="0" i="1" smtClean="0">
                                  <a:latin typeface="Cambria Math" panose="02040503050406030204" pitchFamily="18" charset="0"/>
                                </a:rPr>
                              </m:ctrlPr>
                            </m:sSubPr>
                            <m:e>
                              <m:r>
                                <a:rPr kumimoji="1" lang="en-US" altLang="ja-JP" sz="1200" b="0" i="1" smtClean="0">
                                  <a:latin typeface="Cambria Math" panose="02040503050406030204" pitchFamily="18" charset="0"/>
                                </a:rPr>
                                <m:t>𝑃</m:t>
                              </m:r>
                            </m:e>
                            <m:sub>
                              <m:r>
                                <a:rPr kumimoji="1" lang="en-US" altLang="ja-JP" sz="1200" b="0" i="1" smtClean="0">
                                  <a:latin typeface="Cambria Math" panose="02040503050406030204" pitchFamily="18" charset="0"/>
                                </a:rPr>
                                <m:t>𝜆𝜎</m:t>
                              </m:r>
                            </m:sub>
                          </m:sSub>
                        </m:e>
                      </m:nary>
                      <m:d>
                        <m:dPr>
                          <m:begChr m:val="["/>
                          <m:endChr m:val="]"/>
                          <m:ctrlPr>
                            <a:rPr kumimoji="1" lang="en-US" altLang="ja-JP" sz="1200" b="1" i="1" smtClean="0">
                              <a:latin typeface="Cambria Math" panose="02040503050406030204" pitchFamily="18" charset="0"/>
                            </a:rPr>
                          </m:ctrlPr>
                        </m:dPr>
                        <m:e>
                          <m:d>
                            <m:dPr>
                              <m:ctrlPr>
                                <a:rPr kumimoji="1" lang="en-US" altLang="ja-JP" sz="1200" b="0" i="1" smtClean="0">
                                  <a:latin typeface="Cambria Math" panose="02040503050406030204" pitchFamily="18" charset="0"/>
                                </a:rPr>
                              </m:ctrlPr>
                            </m:dPr>
                            <m:e>
                              <m:r>
                                <a:rPr kumimoji="1" lang="en-US" altLang="ja-JP" sz="1200" b="0" i="1" smtClean="0">
                                  <a:latin typeface="Cambria Math" panose="02040503050406030204" pitchFamily="18" charset="0"/>
                                </a:rPr>
                                <m:t>𝜇𝜈</m:t>
                              </m:r>
                              <m:r>
                                <a:rPr kumimoji="1" lang="en-US" altLang="ja-JP" sz="1200" b="0" i="1" smtClean="0">
                                  <a:latin typeface="Cambria Math" panose="02040503050406030204" pitchFamily="18" charset="0"/>
                                </a:rPr>
                                <m:t>|</m:t>
                              </m:r>
                              <m:r>
                                <a:rPr kumimoji="1" lang="en-US" altLang="ja-JP" sz="1200" b="0" i="1" smtClean="0">
                                  <a:latin typeface="Cambria Math" panose="02040503050406030204" pitchFamily="18" charset="0"/>
                                </a:rPr>
                                <m:t>𝜎𝜆</m:t>
                              </m:r>
                            </m:e>
                          </m:d>
                          <m:r>
                            <a:rPr kumimoji="1" lang="en-US" altLang="ja-JP" sz="1200" b="0" i="1" smtClean="0">
                              <a:latin typeface="Cambria Math" panose="02040503050406030204" pitchFamily="18" charset="0"/>
                            </a:rPr>
                            <m:t>−</m:t>
                          </m:r>
                          <m:f>
                            <m:fPr>
                              <m:ctrlPr>
                                <a:rPr kumimoji="1" lang="en-US" altLang="ja-JP" sz="1200" b="0" i="1" smtClean="0">
                                  <a:latin typeface="Cambria Math" panose="02040503050406030204" pitchFamily="18" charset="0"/>
                                </a:rPr>
                              </m:ctrlPr>
                            </m:fPr>
                            <m:num>
                              <m:r>
                                <a:rPr kumimoji="1" lang="en-US" altLang="ja-JP" sz="1200" b="0" i="1" smtClean="0">
                                  <a:latin typeface="Cambria Math" panose="02040503050406030204" pitchFamily="18" charset="0"/>
                                </a:rPr>
                                <m:t>1</m:t>
                              </m:r>
                            </m:num>
                            <m:den>
                              <m:r>
                                <a:rPr kumimoji="1" lang="en-US" altLang="ja-JP" sz="1200" b="0" i="1" smtClean="0">
                                  <a:latin typeface="Cambria Math" panose="02040503050406030204" pitchFamily="18" charset="0"/>
                                </a:rPr>
                                <m:t>2</m:t>
                              </m:r>
                            </m:den>
                          </m:f>
                          <m:d>
                            <m:dPr>
                              <m:ctrlPr>
                                <a:rPr kumimoji="1" lang="en-US" altLang="ja-JP" sz="1200" b="0" i="1" smtClean="0">
                                  <a:latin typeface="Cambria Math" panose="02040503050406030204" pitchFamily="18" charset="0"/>
                                </a:rPr>
                              </m:ctrlPr>
                            </m:dPr>
                            <m:e>
                              <m:r>
                                <a:rPr kumimoji="1" lang="en-US" altLang="ja-JP" sz="1200" b="0" i="1" smtClean="0">
                                  <a:latin typeface="Cambria Math" panose="02040503050406030204" pitchFamily="18" charset="0"/>
                                </a:rPr>
                                <m:t>𝜇𝜆</m:t>
                              </m:r>
                              <m:r>
                                <a:rPr kumimoji="1" lang="en-US" altLang="ja-JP" sz="1200" b="0" i="1" smtClean="0">
                                  <a:latin typeface="Cambria Math" panose="02040503050406030204" pitchFamily="18" charset="0"/>
                                </a:rPr>
                                <m:t>|</m:t>
                              </m:r>
                              <m:r>
                                <a:rPr kumimoji="1" lang="en-US" altLang="ja-JP" sz="1200" b="0" i="1" smtClean="0">
                                  <a:latin typeface="Cambria Math" panose="02040503050406030204" pitchFamily="18" charset="0"/>
                                </a:rPr>
                                <m:t>𝜎𝜈</m:t>
                              </m:r>
                            </m:e>
                          </m:d>
                        </m:e>
                      </m:d>
                    </m:oMath>
                  </m:oMathPara>
                </a14:m>
                <a:endParaRPr kumimoji="1" lang="en-US" altLang="ja-JP" sz="1200" b="1" dirty="0">
                  <a:solidFill>
                    <a:schemeClr val="tx2"/>
                  </a:solidFill>
                </a:endParaRPr>
              </a:p>
              <a:p>
                <a:pPr>
                  <a:spcAft>
                    <a:spcPts val="1800"/>
                  </a:spcAft>
                </a:pPr>
                <a:endParaRPr kumimoji="1" lang="en-US" altLang="ja-JP" sz="1200" dirty="0"/>
              </a:p>
            </p:txBody>
          </p:sp>
        </mc:Choice>
        <mc:Fallback xmlns="">
          <p:sp>
            <p:nvSpPr>
              <p:cNvPr id="3" name="コンテンツ プレースホルダー 2">
                <a:extLst>
                  <a:ext uri="{FF2B5EF4-FFF2-40B4-BE49-F238E27FC236}">
                    <a16:creationId xmlns:a16="http://schemas.microsoft.com/office/drawing/2014/main" id="{0AB1386B-280C-412D-AC99-797840CC34AA}"/>
                  </a:ext>
                </a:extLst>
              </p:cNvPr>
              <p:cNvSpPr>
                <a:spLocks noGrp="1" noRot="1" noChangeAspect="1" noMove="1" noResize="1" noEditPoints="1" noAdjustHandles="1" noChangeArrowheads="1" noChangeShapeType="1" noTextEdit="1"/>
              </p:cNvSpPr>
              <p:nvPr>
                <p:ph idx="1"/>
              </p:nvPr>
            </p:nvSpPr>
            <p:spPr>
              <a:xfrm>
                <a:off x="467999" y="843750"/>
                <a:ext cx="4159179" cy="2088379"/>
              </a:xfrm>
              <a:blipFill>
                <a:blip r:embed="rId2"/>
                <a:stretch>
                  <a:fillRect/>
                </a:stretch>
              </a:blipFill>
            </p:spPr>
            <p:txBody>
              <a:bodyPr/>
              <a:lstStyle/>
              <a:p>
                <a:r>
                  <a:rPr lang="ja-JP" altLang="en-US">
                    <a:noFill/>
                  </a:rPr>
                  <a:t> </a:t>
                </a:r>
              </a:p>
            </p:txBody>
          </p:sp>
        </mc:Fallback>
      </mc:AlternateContent>
      <p:sp>
        <p:nvSpPr>
          <p:cNvPr id="8" name="テキスト プレースホルダー 7">
            <a:extLst>
              <a:ext uri="{FF2B5EF4-FFF2-40B4-BE49-F238E27FC236}">
                <a16:creationId xmlns:a16="http://schemas.microsoft.com/office/drawing/2014/main" id="{25EED781-2359-45E0-94D8-E66279DC77EE}"/>
              </a:ext>
            </a:extLst>
          </p:cNvPr>
          <p:cNvSpPr>
            <a:spLocks noGrp="1"/>
          </p:cNvSpPr>
          <p:nvPr>
            <p:ph type="body" sz="quarter" idx="13"/>
          </p:nvPr>
        </p:nvSpPr>
        <p:spPr/>
        <p:txBody>
          <a:bodyPr/>
          <a:lstStyle/>
          <a:p>
            <a:endParaRPr lang="en-US" altLang="ja-JP" dirty="0"/>
          </a:p>
        </p:txBody>
      </p:sp>
      <p:sp>
        <p:nvSpPr>
          <p:cNvPr id="5" name="コンテンツ プレースホルダー 4">
            <a:extLst>
              <a:ext uri="{FF2B5EF4-FFF2-40B4-BE49-F238E27FC236}">
                <a16:creationId xmlns:a16="http://schemas.microsoft.com/office/drawing/2014/main" id="{CCE15D9C-0A1A-4D74-A7EB-E9B95C05D6B7}"/>
              </a:ext>
            </a:extLst>
          </p:cNvPr>
          <p:cNvSpPr>
            <a:spLocks noGrp="1"/>
          </p:cNvSpPr>
          <p:nvPr>
            <p:ph idx="14"/>
          </p:nvPr>
        </p:nvSpPr>
        <p:spPr>
          <a:xfrm>
            <a:off x="4572000" y="401259"/>
            <a:ext cx="4104000" cy="4340982"/>
          </a:xfrm>
          <a:solidFill>
            <a:schemeClr val="tx1"/>
          </a:solidFill>
        </p:spPr>
        <p:txBody>
          <a:bodyPr/>
          <a:lstStyle/>
          <a:p>
            <a:pPr>
              <a:lnSpc>
                <a:spcPts val="1000"/>
              </a:lnSpc>
              <a:spcAft>
                <a:spcPts val="0"/>
              </a:spcAft>
            </a:pPr>
            <a:r>
              <a:rPr lang="en-US" altLang="ja-JP" sz="900" b="0" dirty="0">
                <a:solidFill>
                  <a:srgbClr val="D4D4D4"/>
                </a:solidFill>
                <a:effectLst/>
                <a:latin typeface="Consolas" panose="020B0609020204030204" pitchFamily="49" charset="0"/>
              </a:rPr>
              <a:t>…</a:t>
            </a:r>
          </a:p>
          <a:p>
            <a:pPr>
              <a:lnSpc>
                <a:spcPts val="1000"/>
              </a:lnSpc>
              <a:spcAft>
                <a:spcPts val="0"/>
              </a:spcAft>
            </a:pPr>
            <a:endParaRPr lang="en-US" altLang="ja-JP" sz="900" b="0" dirty="0">
              <a:solidFill>
                <a:srgbClr val="D4D4D4"/>
              </a:solidFill>
              <a:effectLst/>
              <a:latin typeface="Consolas" panose="020B0609020204030204" pitchFamily="49" charset="0"/>
            </a:endParaRPr>
          </a:p>
          <a:p>
            <a:pPr>
              <a:lnSpc>
                <a:spcPts val="10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a:t>
            </a:r>
            <a:r>
              <a:rPr lang="en-US" altLang="ja-JP" sz="900" b="0" dirty="0">
                <a:solidFill>
                  <a:srgbClr val="569CD6"/>
                </a:solidFill>
                <a:effectLst/>
                <a:latin typeface="Consolas" panose="020B0609020204030204" pitchFamily="49" charset="0"/>
              </a:rPr>
              <a:t>307152</a:t>
            </a:r>
            <a:endParaRPr lang="en-US" altLang="ja-JP" sz="900" b="0" dirty="0">
              <a:solidFill>
                <a:srgbClr val="D4D4D4"/>
              </a:solidFill>
              <a:effectLst/>
              <a:latin typeface="Consolas" panose="020B0609020204030204" pitchFamily="49" charset="0"/>
            </a:endParaRPr>
          </a:p>
          <a:p>
            <a:pPr>
              <a:lnSpc>
                <a:spcPts val="10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  </a:t>
            </a:r>
            <a:r>
              <a:rPr lang="en-US" altLang="ja-JP" sz="900" b="0" dirty="0">
                <a:solidFill>
                  <a:srgbClr val="569CD6"/>
                </a:solidFill>
                <a:effectLst/>
                <a:latin typeface="Consolas" panose="020B0609020204030204" pitchFamily="49" charset="0"/>
              </a:rPr>
              <a:t>0</a:t>
            </a:r>
            <a:r>
              <a:rPr lang="en-US" altLang="ja-JP" sz="900" b="0" dirty="0">
                <a:solidFill>
                  <a:srgbClr val="D4D4D4"/>
                </a:solidFill>
                <a:effectLst/>
                <a:latin typeface="Consolas" panose="020B0609020204030204" pitchFamily="49" charset="0"/>
              </a:rPr>
              <a:t>.</a:t>
            </a:r>
            <a:r>
              <a:rPr lang="en-US" altLang="ja-JP" sz="900" b="0" dirty="0">
                <a:solidFill>
                  <a:srgbClr val="569CD6"/>
                </a:solidFill>
                <a:effectLst/>
                <a:latin typeface="Consolas" panose="020B0609020204030204" pitchFamily="49" charset="0"/>
              </a:rPr>
              <a:t>437279</a:t>
            </a:r>
            <a:endParaRPr lang="en-US" altLang="ja-JP" sz="900" b="0" dirty="0">
              <a:solidFill>
                <a:srgbClr val="D4D4D4"/>
              </a:solidFill>
              <a:effectLst/>
              <a:latin typeface="Consolas" panose="020B0609020204030204" pitchFamily="49" charset="0"/>
            </a:endParaRPr>
          </a:p>
          <a:p>
            <a:pPr>
              <a:lnSpc>
                <a:spcPts val="10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  </a:t>
            </a:r>
            <a:r>
              <a:rPr lang="en-US" altLang="ja-JP" sz="900" b="0" dirty="0">
                <a:solidFill>
                  <a:srgbClr val="569CD6"/>
                </a:solidFill>
                <a:effectLst/>
                <a:latin typeface="Consolas" panose="020B0609020204030204" pitchFamily="49" charset="0"/>
              </a:rPr>
              <a:t>0</a:t>
            </a:r>
            <a:r>
              <a:rPr lang="en-US" altLang="ja-JP" sz="900" b="0" dirty="0">
                <a:solidFill>
                  <a:srgbClr val="D4D4D4"/>
                </a:solidFill>
                <a:effectLst/>
                <a:latin typeface="Consolas" panose="020B0609020204030204" pitchFamily="49" charset="0"/>
              </a:rPr>
              <a:t>.</a:t>
            </a:r>
            <a:r>
              <a:rPr lang="en-US" altLang="ja-JP" sz="900" b="0" dirty="0">
                <a:solidFill>
                  <a:srgbClr val="569CD6"/>
                </a:solidFill>
                <a:effectLst/>
                <a:latin typeface="Consolas" panose="020B0609020204030204" pitchFamily="49" charset="0"/>
              </a:rPr>
              <a:t>437279</a:t>
            </a:r>
            <a:endParaRPr lang="en-US" altLang="ja-JP" sz="900" b="0" dirty="0">
              <a:solidFill>
                <a:srgbClr val="D4D4D4"/>
              </a:solidFill>
              <a:effectLst/>
              <a:latin typeface="Consolas" panose="020B0609020204030204" pitchFamily="49" charset="0"/>
            </a:endParaRPr>
          </a:p>
          <a:p>
            <a:pPr>
              <a:lnSpc>
                <a:spcPts val="10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  </a:t>
            </a:r>
            <a:r>
              <a:rPr lang="en-US" altLang="ja-JP" sz="900" b="0" dirty="0">
                <a:solidFill>
                  <a:srgbClr val="569CD6"/>
                </a:solidFill>
                <a:effectLst/>
                <a:latin typeface="Consolas" panose="020B0609020204030204" pitchFamily="49" charset="0"/>
              </a:rPr>
              <a:t>0</a:t>
            </a:r>
            <a:r>
              <a:rPr lang="en-US" altLang="ja-JP" sz="900" b="0" dirty="0">
                <a:solidFill>
                  <a:srgbClr val="D4D4D4"/>
                </a:solidFill>
                <a:effectLst/>
                <a:latin typeface="Consolas" panose="020B0609020204030204" pitchFamily="49" charset="0"/>
              </a:rPr>
              <a:t>.</a:t>
            </a:r>
            <a:r>
              <a:rPr lang="en-US" altLang="ja-JP" sz="900" b="0" dirty="0">
                <a:solidFill>
                  <a:srgbClr val="569CD6"/>
                </a:solidFill>
                <a:effectLst/>
                <a:latin typeface="Consolas" panose="020B0609020204030204" pitchFamily="49" charset="0"/>
              </a:rPr>
              <a:t>605703</a:t>
            </a:r>
            <a:endParaRPr lang="en-US" altLang="ja-JP" sz="900" b="0" dirty="0">
              <a:solidFill>
                <a:srgbClr val="D4D4D4"/>
              </a:solidFill>
              <a:effectLst/>
              <a:latin typeface="Consolas" panose="020B0609020204030204" pitchFamily="49" charset="0"/>
            </a:endParaRPr>
          </a:p>
          <a:p>
            <a:pPr>
              <a:lnSpc>
                <a:spcPts val="10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  </a:t>
            </a:r>
            <a:r>
              <a:rPr lang="en-US" altLang="ja-JP" sz="900" b="0" dirty="0">
                <a:solidFill>
                  <a:srgbClr val="569CD6"/>
                </a:solidFill>
                <a:effectLst/>
                <a:latin typeface="Consolas" panose="020B0609020204030204" pitchFamily="49" charset="0"/>
              </a:rPr>
              <a:t>0</a:t>
            </a:r>
            <a:r>
              <a:rPr lang="en-US" altLang="ja-JP" sz="900" b="0" dirty="0">
                <a:solidFill>
                  <a:srgbClr val="D4D4D4"/>
                </a:solidFill>
                <a:effectLst/>
                <a:latin typeface="Consolas" panose="020B0609020204030204" pitchFamily="49" charset="0"/>
              </a:rPr>
              <a:t>.</a:t>
            </a:r>
            <a:r>
              <a:rPr lang="en-US" altLang="ja-JP" sz="900" b="0" dirty="0">
                <a:solidFill>
                  <a:srgbClr val="569CD6"/>
                </a:solidFill>
                <a:effectLst/>
                <a:latin typeface="Consolas" panose="020B0609020204030204" pitchFamily="49" charset="0"/>
              </a:rPr>
              <a:t>437279</a:t>
            </a:r>
            <a:endParaRPr lang="en-US" altLang="ja-JP" sz="900" b="0" dirty="0">
              <a:solidFill>
                <a:srgbClr val="D4D4D4"/>
              </a:solidFill>
              <a:effectLst/>
              <a:latin typeface="Consolas" panose="020B0609020204030204" pitchFamily="49" charset="0"/>
            </a:endParaRPr>
          </a:p>
          <a:p>
            <a:pPr>
              <a:lnSpc>
                <a:spcPts val="10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  </a:t>
            </a:r>
            <a:r>
              <a:rPr lang="en-US" altLang="ja-JP" sz="900" b="0" dirty="0">
                <a:solidFill>
                  <a:srgbClr val="569CD6"/>
                </a:solidFill>
                <a:effectLst/>
                <a:latin typeface="Consolas" panose="020B0609020204030204" pitchFamily="49" charset="0"/>
              </a:rPr>
              <a:t>0</a:t>
            </a:r>
            <a:r>
              <a:rPr lang="en-US" altLang="ja-JP" sz="900" b="0" dirty="0">
                <a:solidFill>
                  <a:srgbClr val="D4D4D4"/>
                </a:solidFill>
                <a:effectLst/>
                <a:latin typeface="Consolas" panose="020B0609020204030204" pitchFamily="49" charset="0"/>
              </a:rPr>
              <a:t>.</a:t>
            </a:r>
            <a:r>
              <a:rPr lang="en-US" altLang="ja-JP" sz="900" b="0" dirty="0">
                <a:solidFill>
                  <a:srgbClr val="569CD6"/>
                </a:solidFill>
                <a:effectLst/>
                <a:latin typeface="Consolas" panose="020B0609020204030204" pitchFamily="49" charset="0"/>
              </a:rPr>
              <a:t>177267</a:t>
            </a:r>
            <a:endParaRPr lang="en-US" altLang="ja-JP" sz="900" b="0" dirty="0">
              <a:solidFill>
                <a:srgbClr val="D4D4D4"/>
              </a:solidFill>
              <a:effectLst/>
              <a:latin typeface="Consolas" panose="020B0609020204030204" pitchFamily="49" charset="0"/>
            </a:endParaRPr>
          </a:p>
          <a:p>
            <a:pPr>
              <a:lnSpc>
                <a:spcPts val="10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  </a:t>
            </a:r>
            <a:r>
              <a:rPr lang="en-US" altLang="ja-JP" sz="900" b="0" dirty="0">
                <a:solidFill>
                  <a:srgbClr val="569CD6"/>
                </a:solidFill>
                <a:effectLst/>
                <a:latin typeface="Consolas" panose="020B0609020204030204" pitchFamily="49" charset="0"/>
              </a:rPr>
              <a:t>0</a:t>
            </a:r>
            <a:r>
              <a:rPr lang="en-US" altLang="ja-JP" sz="900" b="0" dirty="0">
                <a:solidFill>
                  <a:srgbClr val="D4D4D4"/>
                </a:solidFill>
                <a:effectLst/>
                <a:latin typeface="Consolas" panose="020B0609020204030204" pitchFamily="49" charset="0"/>
              </a:rPr>
              <a:t>.</a:t>
            </a:r>
            <a:r>
              <a:rPr lang="en-US" altLang="ja-JP" sz="900" b="0" dirty="0">
                <a:solidFill>
                  <a:srgbClr val="569CD6"/>
                </a:solidFill>
                <a:effectLst/>
                <a:latin typeface="Consolas" panose="020B0609020204030204" pitchFamily="49" charset="0"/>
              </a:rPr>
              <a:t>177267</a:t>
            </a:r>
            <a:endParaRPr lang="en-US" altLang="ja-JP" sz="900" b="0" dirty="0">
              <a:solidFill>
                <a:srgbClr val="D4D4D4"/>
              </a:solidFill>
              <a:effectLst/>
              <a:latin typeface="Consolas" panose="020B0609020204030204" pitchFamily="49" charset="0"/>
            </a:endParaRPr>
          </a:p>
          <a:p>
            <a:pPr>
              <a:lnSpc>
                <a:spcPts val="10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  </a:t>
            </a:r>
            <a:r>
              <a:rPr lang="en-US" altLang="ja-JP" sz="900" b="0" dirty="0">
                <a:solidFill>
                  <a:srgbClr val="569CD6"/>
                </a:solidFill>
                <a:effectLst/>
                <a:latin typeface="Consolas" panose="020B0609020204030204" pitchFamily="49" charset="0"/>
              </a:rPr>
              <a:t>0</a:t>
            </a:r>
            <a:r>
              <a:rPr lang="en-US" altLang="ja-JP" sz="900" b="0" dirty="0">
                <a:solidFill>
                  <a:srgbClr val="D4D4D4"/>
                </a:solidFill>
                <a:effectLst/>
                <a:latin typeface="Consolas" panose="020B0609020204030204" pitchFamily="49" charset="0"/>
              </a:rPr>
              <a:t>.</a:t>
            </a:r>
            <a:r>
              <a:rPr lang="en-US" altLang="ja-JP" sz="900" b="0" dirty="0">
                <a:solidFill>
                  <a:srgbClr val="569CD6"/>
                </a:solidFill>
                <a:effectLst/>
                <a:latin typeface="Consolas" panose="020B0609020204030204" pitchFamily="49" charset="0"/>
              </a:rPr>
              <a:t>311795</a:t>
            </a:r>
            <a:endParaRPr lang="en-US" altLang="ja-JP" sz="900" b="0" dirty="0">
              <a:solidFill>
                <a:srgbClr val="D4D4D4"/>
              </a:solidFill>
              <a:effectLst/>
              <a:latin typeface="Consolas" panose="020B0609020204030204" pitchFamily="49" charset="0"/>
            </a:endParaRPr>
          </a:p>
          <a:p>
            <a:pPr>
              <a:lnSpc>
                <a:spcPts val="10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  </a:t>
            </a:r>
            <a:r>
              <a:rPr lang="en-US" altLang="ja-JP" sz="900" b="0" dirty="0">
                <a:solidFill>
                  <a:srgbClr val="569CD6"/>
                </a:solidFill>
                <a:effectLst/>
                <a:latin typeface="Consolas" panose="020B0609020204030204" pitchFamily="49" charset="0"/>
              </a:rPr>
              <a:t>0</a:t>
            </a:r>
            <a:r>
              <a:rPr lang="en-US" altLang="ja-JP" sz="900" b="0" dirty="0">
                <a:solidFill>
                  <a:srgbClr val="D4D4D4"/>
                </a:solidFill>
                <a:effectLst/>
                <a:latin typeface="Consolas" panose="020B0609020204030204" pitchFamily="49" charset="0"/>
              </a:rPr>
              <a:t>.</a:t>
            </a:r>
            <a:r>
              <a:rPr lang="en-US" altLang="ja-JP" sz="900" b="0" dirty="0">
                <a:solidFill>
                  <a:srgbClr val="569CD6"/>
                </a:solidFill>
                <a:effectLst/>
                <a:latin typeface="Consolas" panose="020B0609020204030204" pitchFamily="49" charset="0"/>
              </a:rPr>
              <a:t>437279</a:t>
            </a:r>
            <a:endParaRPr lang="en-US" altLang="ja-JP" sz="900" b="0" dirty="0">
              <a:solidFill>
                <a:srgbClr val="D4D4D4"/>
              </a:solidFill>
              <a:effectLst/>
              <a:latin typeface="Consolas" panose="020B0609020204030204" pitchFamily="49" charset="0"/>
            </a:endParaRPr>
          </a:p>
          <a:p>
            <a:pPr>
              <a:lnSpc>
                <a:spcPts val="10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  </a:t>
            </a:r>
            <a:r>
              <a:rPr lang="en-US" altLang="ja-JP" sz="900" b="0" dirty="0">
                <a:solidFill>
                  <a:srgbClr val="569CD6"/>
                </a:solidFill>
                <a:effectLst/>
                <a:latin typeface="Consolas" panose="020B0609020204030204" pitchFamily="49" charset="0"/>
              </a:rPr>
              <a:t>0</a:t>
            </a:r>
            <a:r>
              <a:rPr lang="en-US" altLang="ja-JP" sz="900" b="0" dirty="0">
                <a:solidFill>
                  <a:srgbClr val="D4D4D4"/>
                </a:solidFill>
                <a:effectLst/>
                <a:latin typeface="Consolas" panose="020B0609020204030204" pitchFamily="49" charset="0"/>
              </a:rPr>
              <a:t>.</a:t>
            </a:r>
            <a:r>
              <a:rPr lang="en-US" altLang="ja-JP" sz="900" b="0" dirty="0">
                <a:solidFill>
                  <a:srgbClr val="569CD6"/>
                </a:solidFill>
                <a:effectLst/>
                <a:latin typeface="Consolas" panose="020B0609020204030204" pitchFamily="49" charset="0"/>
              </a:rPr>
              <a:t>177267</a:t>
            </a:r>
            <a:endParaRPr lang="en-US" altLang="ja-JP" sz="900" b="0" dirty="0">
              <a:solidFill>
                <a:srgbClr val="D4D4D4"/>
              </a:solidFill>
              <a:effectLst/>
              <a:latin typeface="Consolas" panose="020B0609020204030204" pitchFamily="49" charset="0"/>
            </a:endParaRPr>
          </a:p>
          <a:p>
            <a:pPr>
              <a:lnSpc>
                <a:spcPts val="10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  </a:t>
            </a:r>
            <a:r>
              <a:rPr lang="en-US" altLang="ja-JP" sz="900" b="0" dirty="0">
                <a:solidFill>
                  <a:srgbClr val="569CD6"/>
                </a:solidFill>
                <a:effectLst/>
                <a:latin typeface="Consolas" panose="020B0609020204030204" pitchFamily="49" charset="0"/>
              </a:rPr>
              <a:t>0</a:t>
            </a:r>
            <a:r>
              <a:rPr lang="en-US" altLang="ja-JP" sz="900" b="0" dirty="0">
                <a:solidFill>
                  <a:srgbClr val="D4D4D4"/>
                </a:solidFill>
                <a:effectLst/>
                <a:latin typeface="Consolas" panose="020B0609020204030204" pitchFamily="49" charset="0"/>
              </a:rPr>
              <a:t>.</a:t>
            </a:r>
            <a:r>
              <a:rPr lang="en-US" altLang="ja-JP" sz="900" b="0" dirty="0">
                <a:solidFill>
                  <a:srgbClr val="569CD6"/>
                </a:solidFill>
                <a:effectLst/>
                <a:latin typeface="Consolas" panose="020B0609020204030204" pitchFamily="49" charset="0"/>
              </a:rPr>
              <a:t>177267</a:t>
            </a:r>
            <a:endParaRPr lang="en-US" altLang="ja-JP" sz="900" b="0" dirty="0">
              <a:solidFill>
                <a:srgbClr val="D4D4D4"/>
              </a:solidFill>
              <a:effectLst/>
              <a:latin typeface="Consolas" panose="020B0609020204030204" pitchFamily="49" charset="0"/>
            </a:endParaRPr>
          </a:p>
          <a:p>
            <a:pPr>
              <a:lnSpc>
                <a:spcPts val="10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  </a:t>
            </a:r>
            <a:r>
              <a:rPr lang="en-US" altLang="ja-JP" sz="900" b="0" dirty="0">
                <a:solidFill>
                  <a:srgbClr val="569CD6"/>
                </a:solidFill>
                <a:effectLst/>
                <a:latin typeface="Consolas" panose="020B0609020204030204" pitchFamily="49" charset="0"/>
              </a:rPr>
              <a:t>0</a:t>
            </a:r>
            <a:r>
              <a:rPr lang="en-US" altLang="ja-JP" sz="900" b="0" dirty="0">
                <a:solidFill>
                  <a:srgbClr val="D4D4D4"/>
                </a:solidFill>
                <a:effectLst/>
                <a:latin typeface="Consolas" panose="020B0609020204030204" pitchFamily="49" charset="0"/>
              </a:rPr>
              <a:t>.</a:t>
            </a:r>
            <a:r>
              <a:rPr lang="en-US" altLang="ja-JP" sz="900" b="0" dirty="0">
                <a:solidFill>
                  <a:srgbClr val="569CD6"/>
                </a:solidFill>
                <a:effectLst/>
                <a:latin typeface="Consolas" panose="020B0609020204030204" pitchFamily="49" charset="0"/>
              </a:rPr>
              <a:t>311795</a:t>
            </a:r>
            <a:endParaRPr lang="en-US" altLang="ja-JP" sz="900" b="0" dirty="0">
              <a:solidFill>
                <a:srgbClr val="D4D4D4"/>
              </a:solidFill>
              <a:effectLst/>
              <a:latin typeface="Consolas" panose="020B0609020204030204" pitchFamily="49" charset="0"/>
            </a:endParaRPr>
          </a:p>
          <a:p>
            <a:pPr>
              <a:lnSpc>
                <a:spcPts val="10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  </a:t>
            </a:r>
            <a:r>
              <a:rPr lang="en-US" altLang="ja-JP" sz="900" b="0" dirty="0">
                <a:solidFill>
                  <a:srgbClr val="569CD6"/>
                </a:solidFill>
                <a:effectLst/>
                <a:latin typeface="Consolas" panose="020B0609020204030204" pitchFamily="49" charset="0"/>
              </a:rPr>
              <a:t>0</a:t>
            </a:r>
            <a:r>
              <a:rPr lang="en-US" altLang="ja-JP" sz="900" b="0" dirty="0">
                <a:solidFill>
                  <a:srgbClr val="D4D4D4"/>
                </a:solidFill>
                <a:effectLst/>
                <a:latin typeface="Consolas" panose="020B0609020204030204" pitchFamily="49" charset="0"/>
              </a:rPr>
              <a:t>.</a:t>
            </a:r>
            <a:r>
              <a:rPr lang="en-US" altLang="ja-JP" sz="900" b="0" dirty="0">
                <a:solidFill>
                  <a:srgbClr val="569CD6"/>
                </a:solidFill>
                <a:effectLst/>
                <a:latin typeface="Consolas" panose="020B0609020204030204" pitchFamily="49" charset="0"/>
              </a:rPr>
              <a:t>605703</a:t>
            </a:r>
            <a:endParaRPr lang="en-US" altLang="ja-JP" sz="900" b="0" dirty="0">
              <a:solidFill>
                <a:srgbClr val="D4D4D4"/>
              </a:solidFill>
              <a:effectLst/>
              <a:latin typeface="Consolas" panose="020B0609020204030204" pitchFamily="49" charset="0"/>
            </a:endParaRPr>
          </a:p>
          <a:p>
            <a:pPr>
              <a:lnSpc>
                <a:spcPts val="10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  </a:t>
            </a:r>
            <a:r>
              <a:rPr lang="en-US" altLang="ja-JP" sz="900" b="0" dirty="0">
                <a:solidFill>
                  <a:srgbClr val="569CD6"/>
                </a:solidFill>
                <a:effectLst/>
                <a:latin typeface="Consolas" panose="020B0609020204030204" pitchFamily="49" charset="0"/>
              </a:rPr>
              <a:t>0</a:t>
            </a:r>
            <a:r>
              <a:rPr lang="en-US" altLang="ja-JP" sz="900" b="0" dirty="0">
                <a:solidFill>
                  <a:srgbClr val="D4D4D4"/>
                </a:solidFill>
                <a:effectLst/>
                <a:latin typeface="Consolas" panose="020B0609020204030204" pitchFamily="49" charset="0"/>
              </a:rPr>
              <a:t>.</a:t>
            </a:r>
            <a:r>
              <a:rPr lang="en-US" altLang="ja-JP" sz="900" b="0" dirty="0">
                <a:solidFill>
                  <a:srgbClr val="569CD6"/>
                </a:solidFill>
                <a:effectLst/>
                <a:latin typeface="Consolas" panose="020B0609020204030204" pitchFamily="49" charset="0"/>
              </a:rPr>
              <a:t>311795</a:t>
            </a:r>
            <a:endParaRPr lang="en-US" altLang="ja-JP" sz="900" b="0" dirty="0">
              <a:solidFill>
                <a:srgbClr val="D4D4D4"/>
              </a:solidFill>
              <a:effectLst/>
              <a:latin typeface="Consolas" panose="020B0609020204030204" pitchFamily="49" charset="0"/>
            </a:endParaRPr>
          </a:p>
          <a:p>
            <a:pPr>
              <a:lnSpc>
                <a:spcPts val="1000"/>
              </a:lnSpc>
              <a:spcAft>
                <a:spcPts val="0"/>
              </a:spcAft>
            </a:pPr>
            <a:r>
              <a:rPr lang="en-US" altLang="ja-JP" sz="900" dirty="0">
                <a:solidFill>
                  <a:srgbClr val="D4D4D4"/>
                </a:solidFill>
                <a:latin typeface="Consolas" panose="020B0609020204030204" pitchFamily="49" charset="0"/>
              </a:rPr>
              <a:t>(</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  </a:t>
            </a:r>
            <a:r>
              <a:rPr lang="en-US" altLang="ja-JP" sz="900" b="0" dirty="0">
                <a:solidFill>
                  <a:srgbClr val="569CD6"/>
                </a:solidFill>
                <a:effectLst/>
                <a:latin typeface="Consolas" panose="020B0609020204030204" pitchFamily="49" charset="0"/>
              </a:rPr>
              <a:t>0</a:t>
            </a:r>
            <a:r>
              <a:rPr lang="en-US" altLang="ja-JP" sz="900" b="0" dirty="0">
                <a:solidFill>
                  <a:srgbClr val="D4D4D4"/>
                </a:solidFill>
                <a:effectLst/>
                <a:latin typeface="Consolas" panose="020B0609020204030204" pitchFamily="49" charset="0"/>
              </a:rPr>
              <a:t>.</a:t>
            </a:r>
            <a:r>
              <a:rPr lang="en-US" altLang="ja-JP" sz="900" b="0" dirty="0">
                <a:solidFill>
                  <a:srgbClr val="569CD6"/>
                </a:solidFill>
                <a:effectLst/>
                <a:latin typeface="Consolas" panose="020B0609020204030204" pitchFamily="49" charset="0"/>
              </a:rPr>
              <a:t>311795</a:t>
            </a:r>
            <a:endParaRPr lang="en-US" altLang="ja-JP" sz="900" b="0" dirty="0">
              <a:solidFill>
                <a:srgbClr val="D4D4D4"/>
              </a:solidFill>
              <a:effectLst/>
              <a:latin typeface="Consolas" panose="020B0609020204030204" pitchFamily="49" charset="0"/>
            </a:endParaRPr>
          </a:p>
          <a:p>
            <a:pPr>
              <a:lnSpc>
                <a:spcPts val="10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  </a:t>
            </a:r>
            <a:r>
              <a:rPr lang="en-US" altLang="ja-JP" sz="900" b="0" dirty="0">
                <a:solidFill>
                  <a:srgbClr val="569CD6"/>
                </a:solidFill>
                <a:effectLst/>
                <a:latin typeface="Consolas" panose="020B0609020204030204" pitchFamily="49" charset="0"/>
              </a:rPr>
              <a:t>0</a:t>
            </a:r>
            <a:r>
              <a:rPr lang="en-US" altLang="ja-JP" sz="900" b="0" dirty="0">
                <a:solidFill>
                  <a:srgbClr val="D4D4D4"/>
                </a:solidFill>
                <a:effectLst/>
                <a:latin typeface="Consolas" panose="020B0609020204030204" pitchFamily="49" charset="0"/>
              </a:rPr>
              <a:t>.</a:t>
            </a:r>
            <a:r>
              <a:rPr lang="en-US" altLang="ja-JP" sz="900" b="0" dirty="0">
                <a:solidFill>
                  <a:srgbClr val="569CD6"/>
                </a:solidFill>
                <a:effectLst/>
                <a:latin typeface="Consolas" panose="020B0609020204030204" pitchFamily="49" charset="0"/>
              </a:rPr>
              <a:t>774608</a:t>
            </a:r>
            <a:endParaRPr lang="en-US" altLang="ja-JP" sz="900" b="0" dirty="0">
              <a:solidFill>
                <a:srgbClr val="D4D4D4"/>
              </a:solidFill>
              <a:effectLst/>
              <a:latin typeface="Consolas" panose="020B0609020204030204" pitchFamily="49" charset="0"/>
            </a:endParaRPr>
          </a:p>
          <a:p>
            <a:pPr>
              <a:lnSpc>
                <a:spcPts val="1000"/>
              </a:lnSpc>
              <a:spcAft>
                <a:spcPts val="0"/>
              </a:spcAft>
            </a:pPr>
            <a:endParaRPr lang="en-US" altLang="ja-JP" sz="900" b="0" dirty="0">
              <a:solidFill>
                <a:srgbClr val="D4D4D4"/>
              </a:solidFill>
              <a:effectLst/>
              <a:latin typeface="Consolas" panose="020B0609020204030204" pitchFamily="49" charset="0"/>
            </a:endParaRPr>
          </a:p>
          <a:p>
            <a:pPr>
              <a:lnSpc>
                <a:spcPts val="1000"/>
              </a:lnSpc>
              <a:spcAft>
                <a:spcPts val="0"/>
              </a:spcAft>
            </a:pPr>
            <a:endParaRPr lang="en-US" altLang="ja-JP" sz="900" b="0" dirty="0">
              <a:solidFill>
                <a:srgbClr val="D4D4D4"/>
              </a:solidFill>
              <a:effectLst/>
              <a:latin typeface="Consolas" panose="020B0609020204030204" pitchFamily="49" charset="0"/>
            </a:endParaRPr>
          </a:p>
          <a:p>
            <a:pPr>
              <a:lnSpc>
                <a:spcPts val="1000"/>
              </a:lnSpc>
              <a:spcAft>
                <a:spcPts val="0"/>
              </a:spcAft>
            </a:pPr>
            <a:r>
              <a:rPr lang="en-US" altLang="ja-JP" sz="900" b="0" dirty="0">
                <a:solidFill>
                  <a:srgbClr val="D4D4D4"/>
                </a:solidFill>
                <a:effectLst/>
                <a:latin typeface="Consolas" panose="020B0609020204030204" pitchFamily="49" charset="0"/>
              </a:rPr>
              <a:t>THE P    ARRAY</a:t>
            </a:r>
          </a:p>
          <a:p>
            <a:pPr>
              <a:lnSpc>
                <a:spcPts val="10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endParaRPr lang="en-US" altLang="ja-JP" sz="900" b="0" dirty="0">
              <a:solidFill>
                <a:srgbClr val="D4D4D4"/>
              </a:solidFill>
              <a:effectLst/>
              <a:latin typeface="Consolas" panose="020B0609020204030204" pitchFamily="49" charset="0"/>
            </a:endParaRPr>
          </a:p>
          <a:p>
            <a:pPr>
              <a:lnSpc>
                <a:spcPts val="10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.0000000000D+</a:t>
            </a:r>
            <a:r>
              <a:rPr lang="en-US" altLang="ja-JP" sz="900" b="0" dirty="0" err="1">
                <a:solidFill>
                  <a:srgbClr val="569CD6"/>
                </a:solidFill>
                <a:effectLst/>
                <a:latin typeface="Consolas" panose="020B0609020204030204" pitchFamily="49" charset="0"/>
              </a:rPr>
              <a:t>00</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.0000000000D+</a:t>
            </a:r>
            <a:r>
              <a:rPr lang="en-US" altLang="ja-JP" sz="900" b="0" dirty="0" err="1">
                <a:solidFill>
                  <a:srgbClr val="569CD6"/>
                </a:solidFill>
                <a:effectLst/>
                <a:latin typeface="Consolas" panose="020B0609020204030204" pitchFamily="49" charset="0"/>
              </a:rPr>
              <a:t>00</a:t>
            </a:r>
            <a:endParaRPr lang="en-US" altLang="ja-JP" sz="900" b="0" dirty="0">
              <a:solidFill>
                <a:srgbClr val="D4D4D4"/>
              </a:solidFill>
              <a:effectLst/>
              <a:latin typeface="Consolas" panose="020B0609020204030204" pitchFamily="49" charset="0"/>
            </a:endParaRPr>
          </a:p>
          <a:p>
            <a:pPr>
              <a:lnSpc>
                <a:spcPts val="10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.0000000000D+</a:t>
            </a:r>
            <a:r>
              <a:rPr lang="en-US" altLang="ja-JP" sz="900" b="0" dirty="0" err="1">
                <a:solidFill>
                  <a:srgbClr val="569CD6"/>
                </a:solidFill>
                <a:effectLst/>
                <a:latin typeface="Consolas" panose="020B0609020204030204" pitchFamily="49" charset="0"/>
              </a:rPr>
              <a:t>00</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.0000000000D+</a:t>
            </a:r>
            <a:r>
              <a:rPr lang="en-US" altLang="ja-JP" sz="900" b="0" dirty="0" err="1">
                <a:solidFill>
                  <a:srgbClr val="569CD6"/>
                </a:solidFill>
                <a:effectLst/>
                <a:latin typeface="Consolas" panose="020B0609020204030204" pitchFamily="49" charset="0"/>
              </a:rPr>
              <a:t>00</a:t>
            </a:r>
            <a:endParaRPr lang="en-US" altLang="ja-JP" sz="900" b="0" dirty="0">
              <a:solidFill>
                <a:srgbClr val="D4D4D4"/>
              </a:solidFill>
              <a:effectLst/>
              <a:latin typeface="Consolas" panose="020B0609020204030204" pitchFamily="49" charset="0"/>
            </a:endParaRPr>
          </a:p>
          <a:p>
            <a:pPr>
              <a:lnSpc>
                <a:spcPts val="1000"/>
              </a:lnSpc>
              <a:spcAft>
                <a:spcPts val="0"/>
              </a:spcAft>
            </a:pPr>
            <a:br>
              <a:rPr lang="en-US" altLang="ja-JP" sz="900" b="0" dirty="0">
                <a:solidFill>
                  <a:srgbClr val="D4D4D4"/>
                </a:solidFill>
                <a:effectLst/>
                <a:latin typeface="Consolas" panose="020B0609020204030204" pitchFamily="49" charset="0"/>
              </a:rPr>
            </a:br>
            <a:r>
              <a:rPr lang="en-US" altLang="ja-JP" sz="900" b="0" dirty="0">
                <a:solidFill>
                  <a:srgbClr val="D4D4D4"/>
                </a:solidFill>
                <a:effectLst/>
                <a:latin typeface="Consolas" panose="020B0609020204030204" pitchFamily="49" charset="0"/>
              </a:rPr>
              <a:t>START OF ITERATION NUMBER =  </a:t>
            </a:r>
            <a:r>
              <a:rPr lang="en-US" altLang="ja-JP" sz="900" b="0" dirty="0">
                <a:solidFill>
                  <a:srgbClr val="569CD6"/>
                </a:solidFill>
                <a:effectLst/>
                <a:latin typeface="Consolas" panose="020B0609020204030204" pitchFamily="49" charset="0"/>
              </a:rPr>
              <a:t>1</a:t>
            </a:r>
            <a:endParaRPr lang="en-US" altLang="ja-JP" sz="900" b="0" dirty="0">
              <a:solidFill>
                <a:srgbClr val="D4D4D4"/>
              </a:solidFill>
              <a:effectLst/>
              <a:latin typeface="Consolas" panose="020B0609020204030204" pitchFamily="49" charset="0"/>
            </a:endParaRPr>
          </a:p>
          <a:p>
            <a:pPr>
              <a:lnSpc>
                <a:spcPts val="1000"/>
              </a:lnSpc>
              <a:spcAft>
                <a:spcPts val="0"/>
              </a:spcAft>
            </a:pPr>
            <a:br>
              <a:rPr lang="en-US" altLang="ja-JP" sz="900" b="0" dirty="0">
                <a:solidFill>
                  <a:srgbClr val="D4D4D4"/>
                </a:solidFill>
                <a:effectLst/>
                <a:latin typeface="Consolas" panose="020B0609020204030204" pitchFamily="49" charset="0"/>
              </a:rPr>
            </a:br>
            <a:br>
              <a:rPr lang="en-US" altLang="ja-JP" sz="900" b="0" dirty="0">
                <a:solidFill>
                  <a:srgbClr val="D4D4D4"/>
                </a:solidFill>
                <a:effectLst/>
                <a:latin typeface="Consolas" panose="020B0609020204030204" pitchFamily="49" charset="0"/>
              </a:rPr>
            </a:br>
            <a:r>
              <a:rPr lang="en-US" altLang="ja-JP" sz="900" b="0" dirty="0">
                <a:solidFill>
                  <a:srgbClr val="D4D4D4"/>
                </a:solidFill>
                <a:effectLst/>
                <a:latin typeface="Consolas" panose="020B0609020204030204" pitchFamily="49" charset="0"/>
              </a:rPr>
              <a:t>THE G    ARRAY</a:t>
            </a:r>
          </a:p>
          <a:p>
            <a:pPr>
              <a:lnSpc>
                <a:spcPts val="10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endParaRPr lang="en-US" altLang="ja-JP" sz="900" b="0" dirty="0">
              <a:solidFill>
                <a:srgbClr val="D4D4D4"/>
              </a:solidFill>
              <a:effectLst/>
              <a:latin typeface="Consolas" panose="020B0609020204030204" pitchFamily="49" charset="0"/>
            </a:endParaRPr>
          </a:p>
          <a:p>
            <a:pPr>
              <a:lnSpc>
                <a:spcPts val="10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.0000000000D+</a:t>
            </a:r>
            <a:r>
              <a:rPr lang="en-US" altLang="ja-JP" sz="900" b="0" dirty="0" err="1">
                <a:solidFill>
                  <a:srgbClr val="569CD6"/>
                </a:solidFill>
                <a:effectLst/>
                <a:latin typeface="Consolas" panose="020B0609020204030204" pitchFamily="49" charset="0"/>
              </a:rPr>
              <a:t>00</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.0000000000D+</a:t>
            </a:r>
            <a:r>
              <a:rPr lang="en-US" altLang="ja-JP" sz="900" b="0" dirty="0" err="1">
                <a:solidFill>
                  <a:srgbClr val="569CD6"/>
                </a:solidFill>
                <a:effectLst/>
                <a:latin typeface="Consolas" panose="020B0609020204030204" pitchFamily="49" charset="0"/>
              </a:rPr>
              <a:t>00</a:t>
            </a:r>
            <a:endParaRPr lang="en-US" altLang="ja-JP" sz="900" b="0" dirty="0">
              <a:solidFill>
                <a:srgbClr val="D4D4D4"/>
              </a:solidFill>
              <a:effectLst/>
              <a:latin typeface="Consolas" panose="020B0609020204030204" pitchFamily="49" charset="0"/>
            </a:endParaRPr>
          </a:p>
          <a:p>
            <a:pPr>
              <a:lnSpc>
                <a:spcPts val="10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.0000000000D+</a:t>
            </a:r>
            <a:r>
              <a:rPr lang="en-US" altLang="ja-JP" sz="900" b="0" dirty="0" err="1">
                <a:solidFill>
                  <a:srgbClr val="569CD6"/>
                </a:solidFill>
                <a:effectLst/>
                <a:latin typeface="Consolas" panose="020B0609020204030204" pitchFamily="49" charset="0"/>
              </a:rPr>
              <a:t>00</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.0000000000D+</a:t>
            </a:r>
            <a:r>
              <a:rPr lang="en-US" altLang="ja-JP" sz="900" b="0" dirty="0" err="1">
                <a:solidFill>
                  <a:srgbClr val="569CD6"/>
                </a:solidFill>
                <a:effectLst/>
                <a:latin typeface="Consolas" panose="020B0609020204030204" pitchFamily="49" charset="0"/>
              </a:rPr>
              <a:t>00</a:t>
            </a:r>
            <a:endParaRPr lang="en-US" altLang="ja-JP" sz="900" b="0" dirty="0">
              <a:solidFill>
                <a:srgbClr val="D4D4D4"/>
              </a:solidFill>
              <a:effectLst/>
              <a:latin typeface="Consolas" panose="020B0609020204030204" pitchFamily="49" charset="0"/>
            </a:endParaRPr>
          </a:p>
          <a:p>
            <a:pPr>
              <a:lnSpc>
                <a:spcPts val="1000"/>
              </a:lnSpc>
              <a:spcAft>
                <a:spcPts val="0"/>
              </a:spcAft>
            </a:pPr>
            <a:r>
              <a:rPr lang="en-US" altLang="ja-JP" sz="900" b="0" dirty="0">
                <a:solidFill>
                  <a:srgbClr val="D4D4D4"/>
                </a:solidFill>
                <a:effectLst/>
                <a:latin typeface="Consolas" panose="020B0609020204030204" pitchFamily="49" charset="0"/>
              </a:rPr>
              <a:t>…</a:t>
            </a:r>
          </a:p>
        </p:txBody>
      </p:sp>
      <p:sp>
        <p:nvSpPr>
          <p:cNvPr id="6" name="スライド番号プレースホルダー 5">
            <a:extLst>
              <a:ext uri="{FF2B5EF4-FFF2-40B4-BE49-F238E27FC236}">
                <a16:creationId xmlns:a16="http://schemas.microsoft.com/office/drawing/2014/main" id="{1064C21B-A697-4DF4-8AFE-DFFBF3AF8FD8}"/>
              </a:ext>
            </a:extLst>
          </p:cNvPr>
          <p:cNvSpPr>
            <a:spLocks noGrp="1"/>
          </p:cNvSpPr>
          <p:nvPr>
            <p:ph type="sldNum" sz="quarter" idx="15"/>
          </p:nvPr>
        </p:nvSpPr>
        <p:spPr/>
        <p:txBody>
          <a:bodyPr/>
          <a:lstStyle/>
          <a:p>
            <a:fld id="{44CC7441-4F6D-4D99-AEAC-28C0433C7008}" type="slidenum">
              <a:rPr kumimoji="1" lang="ja-JP" altLang="en-US" smtClean="0"/>
              <a:pPr/>
              <a:t>133</a:t>
            </a:fld>
            <a:endParaRPr kumimoji="1" lang="ja-JP" altLang="en-US" dirty="0"/>
          </a:p>
        </p:txBody>
      </p:sp>
      <p:sp>
        <p:nvSpPr>
          <p:cNvPr id="10" name="コンテンツ プレースホルダー 4">
            <a:extLst>
              <a:ext uri="{FF2B5EF4-FFF2-40B4-BE49-F238E27FC236}">
                <a16:creationId xmlns:a16="http://schemas.microsoft.com/office/drawing/2014/main" id="{B43B0A70-4374-4E51-A0F2-61F8089DB0F5}"/>
              </a:ext>
            </a:extLst>
          </p:cNvPr>
          <p:cNvSpPr txBox="1">
            <a:spLocks/>
          </p:cNvSpPr>
          <p:nvPr/>
        </p:nvSpPr>
        <p:spPr>
          <a:xfrm>
            <a:off x="467999" y="2837823"/>
            <a:ext cx="4032000" cy="1904418"/>
          </a:xfrm>
          <a:prstGeom prst="rect">
            <a:avLst/>
          </a:prstGeom>
          <a:solidFill>
            <a:schemeClr val="tx1"/>
          </a:solidFill>
          <a:ln>
            <a:noFill/>
          </a:ln>
        </p:spPr>
        <p:txBody>
          <a:bodyPr vert="horz" lIns="108000" tIns="54000" rIns="108000" bIns="54000" rtlCol="0">
            <a:spAutoFit/>
          </a:bodyPr>
          <a:lstStyle>
            <a:lvl1pPr marL="0" indent="0" algn="l" defTabSz="914400" rtl="0" eaLnBrk="1" latinLnBrk="0" hangingPunct="1">
              <a:lnSpc>
                <a:spcPct val="120000"/>
              </a:lnSpc>
              <a:spcBef>
                <a:spcPts val="0"/>
              </a:spcBef>
              <a:spcAft>
                <a:spcPts val="600"/>
              </a:spcAft>
              <a:buFont typeface="游ゴシック" panose="020B0400000000000000" pitchFamily="50" charset="-128"/>
              <a:buNone/>
              <a:defRPr kumimoji="1" sz="1300" kern="1200">
                <a:solidFill>
                  <a:schemeClr val="tx1"/>
                </a:solidFill>
                <a:latin typeface="+mn-lt"/>
                <a:ea typeface="+mn-ea"/>
                <a:cs typeface="+mn-cs"/>
              </a:defRPr>
            </a:lvl1pPr>
            <a:lvl2pPr marL="6858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250" kern="1200">
                <a:solidFill>
                  <a:schemeClr val="tx1"/>
                </a:solidFill>
                <a:latin typeface="+mn-lt"/>
                <a:ea typeface="+mn-ea"/>
                <a:cs typeface="+mn-cs"/>
              </a:defRPr>
            </a:lvl2pPr>
            <a:lvl3pPr marL="11430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250" kern="1200">
                <a:solidFill>
                  <a:schemeClr val="tx1"/>
                </a:solidFill>
                <a:latin typeface="+mn-lt"/>
                <a:ea typeface="+mn-ea"/>
                <a:cs typeface="+mn-cs"/>
              </a:defRPr>
            </a:lvl3pPr>
            <a:lvl4pPr marL="16002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1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ts val="1000"/>
              </a:lnSpc>
              <a:spcAft>
                <a:spcPts val="0"/>
              </a:spcAft>
            </a:pPr>
            <a:r>
              <a:rPr lang="en-US" altLang="ja-JP" sz="900" b="0" dirty="0">
                <a:solidFill>
                  <a:srgbClr val="D4D4D4"/>
                </a:solidFill>
                <a:effectLst/>
                <a:latin typeface="Consolas" panose="020B0609020204030204" pitchFamily="49" charset="0"/>
              </a:rPr>
              <a:t>…</a:t>
            </a:r>
          </a:p>
          <a:p>
            <a:pPr>
              <a:lnSpc>
                <a:spcPts val="1000"/>
              </a:lnSpc>
              <a:spcAft>
                <a:spcPts val="0"/>
              </a:spcAft>
            </a:pPr>
            <a:r>
              <a:rPr lang="en-US" altLang="ja-JP" sz="900" b="0" dirty="0">
                <a:solidFill>
                  <a:srgbClr val="D4D4D4"/>
                </a:solidFill>
                <a:effectLst/>
                <a:latin typeface="Consolas" panose="020B0609020204030204" pitchFamily="49" charset="0"/>
              </a:rPr>
              <a:t>THE P    ARRAY</a:t>
            </a:r>
          </a:p>
          <a:p>
            <a:pPr>
              <a:lnSpc>
                <a:spcPts val="10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endParaRPr lang="en-US" altLang="ja-JP" sz="900" b="0" dirty="0">
              <a:solidFill>
                <a:srgbClr val="D4D4D4"/>
              </a:solidFill>
              <a:effectLst/>
              <a:latin typeface="Consolas" panose="020B0609020204030204" pitchFamily="49" charset="0"/>
            </a:endParaRPr>
          </a:p>
          <a:p>
            <a:pPr>
              <a:lnSpc>
                <a:spcPts val="10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.1286163006D+</a:t>
            </a:r>
            <a:r>
              <a:rPr lang="en-US" altLang="ja-JP" sz="900" b="0" dirty="0" err="1">
                <a:solidFill>
                  <a:srgbClr val="569CD6"/>
                </a:solidFill>
                <a:effectLst/>
                <a:latin typeface="Consolas" panose="020B0609020204030204" pitchFamily="49" charset="0"/>
              </a:rPr>
              <a:t>01</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.5401631334D+</a:t>
            </a:r>
            <a:r>
              <a:rPr lang="en-US" altLang="ja-JP" sz="900" b="0" dirty="0" err="1">
                <a:solidFill>
                  <a:srgbClr val="569CD6"/>
                </a:solidFill>
                <a:effectLst/>
                <a:latin typeface="Consolas" panose="020B0609020204030204" pitchFamily="49" charset="0"/>
              </a:rPr>
              <a:t>00</a:t>
            </a:r>
            <a:endParaRPr lang="en-US" altLang="ja-JP" sz="900" b="0" dirty="0">
              <a:solidFill>
                <a:srgbClr val="D4D4D4"/>
              </a:solidFill>
              <a:effectLst/>
              <a:latin typeface="Consolas" panose="020B0609020204030204" pitchFamily="49" charset="0"/>
            </a:endParaRPr>
          </a:p>
          <a:p>
            <a:pPr>
              <a:lnSpc>
                <a:spcPts val="10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.5401631334D+</a:t>
            </a:r>
            <a:r>
              <a:rPr lang="en-US" altLang="ja-JP" sz="900" b="0" dirty="0" err="1">
                <a:solidFill>
                  <a:srgbClr val="569CD6"/>
                </a:solidFill>
                <a:effectLst/>
                <a:latin typeface="Consolas" panose="020B0609020204030204" pitchFamily="49" charset="0"/>
              </a:rPr>
              <a:t>00</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.2268578784D+</a:t>
            </a:r>
            <a:r>
              <a:rPr lang="en-US" altLang="ja-JP" sz="900" b="0" dirty="0" err="1">
                <a:solidFill>
                  <a:srgbClr val="569CD6"/>
                </a:solidFill>
                <a:effectLst/>
                <a:latin typeface="Consolas" panose="020B0609020204030204" pitchFamily="49" charset="0"/>
              </a:rPr>
              <a:t>00</a:t>
            </a:r>
            <a:endParaRPr lang="en-US" altLang="ja-JP" sz="900" b="0" dirty="0">
              <a:solidFill>
                <a:srgbClr val="D4D4D4"/>
              </a:solidFill>
              <a:effectLst/>
              <a:latin typeface="Consolas" panose="020B0609020204030204" pitchFamily="49" charset="0"/>
            </a:endParaRPr>
          </a:p>
          <a:p>
            <a:pPr>
              <a:lnSpc>
                <a:spcPts val="1000"/>
              </a:lnSpc>
              <a:spcAft>
                <a:spcPts val="0"/>
              </a:spcAft>
            </a:pPr>
            <a:br>
              <a:rPr lang="en-US" altLang="ja-JP" sz="900" b="0" dirty="0">
                <a:solidFill>
                  <a:srgbClr val="D4D4D4"/>
                </a:solidFill>
                <a:effectLst/>
                <a:latin typeface="Consolas" panose="020B0609020204030204" pitchFamily="49" charset="0"/>
              </a:rPr>
            </a:br>
            <a:r>
              <a:rPr lang="en-US" altLang="ja-JP" sz="900" b="0" dirty="0">
                <a:solidFill>
                  <a:srgbClr val="D4D4D4"/>
                </a:solidFill>
                <a:effectLst/>
                <a:latin typeface="Consolas" panose="020B0609020204030204" pitchFamily="49" charset="0"/>
              </a:rPr>
              <a:t>START OF ITERATION NUMBER =  </a:t>
            </a:r>
            <a:r>
              <a:rPr lang="en-US" altLang="ja-JP" sz="900" b="0" dirty="0">
                <a:solidFill>
                  <a:srgbClr val="569CD6"/>
                </a:solidFill>
                <a:effectLst/>
                <a:latin typeface="Consolas" panose="020B0609020204030204" pitchFamily="49" charset="0"/>
              </a:rPr>
              <a:t>6</a:t>
            </a:r>
            <a:endParaRPr lang="en-US" altLang="ja-JP" sz="900" b="0" dirty="0">
              <a:solidFill>
                <a:srgbClr val="D4D4D4"/>
              </a:solidFill>
              <a:effectLst/>
              <a:latin typeface="Consolas" panose="020B0609020204030204" pitchFamily="49" charset="0"/>
            </a:endParaRPr>
          </a:p>
          <a:p>
            <a:pPr>
              <a:lnSpc>
                <a:spcPts val="1000"/>
              </a:lnSpc>
              <a:spcAft>
                <a:spcPts val="0"/>
              </a:spcAft>
            </a:pPr>
            <a:br>
              <a:rPr lang="en-US" altLang="ja-JP" sz="900" b="0" dirty="0">
                <a:solidFill>
                  <a:srgbClr val="D4D4D4"/>
                </a:solidFill>
                <a:effectLst/>
                <a:latin typeface="Consolas" panose="020B0609020204030204" pitchFamily="49" charset="0"/>
              </a:rPr>
            </a:br>
            <a:br>
              <a:rPr lang="en-US" altLang="ja-JP" sz="900" b="0" dirty="0">
                <a:solidFill>
                  <a:srgbClr val="D4D4D4"/>
                </a:solidFill>
                <a:effectLst/>
                <a:latin typeface="Consolas" panose="020B0609020204030204" pitchFamily="49" charset="0"/>
              </a:rPr>
            </a:br>
            <a:r>
              <a:rPr lang="en-US" altLang="ja-JP" sz="900" b="0" dirty="0">
                <a:solidFill>
                  <a:srgbClr val="D4D4D4"/>
                </a:solidFill>
                <a:effectLst/>
                <a:latin typeface="Consolas" panose="020B0609020204030204" pitchFamily="49" charset="0"/>
              </a:rPr>
              <a:t>THE G    ARRAY</a:t>
            </a:r>
          </a:p>
          <a:p>
            <a:pPr>
              <a:lnSpc>
                <a:spcPts val="10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endParaRPr lang="en-US" altLang="ja-JP" sz="900" b="0" dirty="0">
              <a:solidFill>
                <a:srgbClr val="D4D4D4"/>
              </a:solidFill>
              <a:effectLst/>
              <a:latin typeface="Consolas" panose="020B0609020204030204" pitchFamily="49" charset="0"/>
            </a:endParaRPr>
          </a:p>
          <a:p>
            <a:pPr>
              <a:lnSpc>
                <a:spcPts val="10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.1194108547D+</a:t>
            </a:r>
            <a:r>
              <a:rPr lang="en-US" altLang="ja-JP" sz="900" b="0" dirty="0" err="1">
                <a:solidFill>
                  <a:srgbClr val="569CD6"/>
                </a:solidFill>
                <a:effectLst/>
                <a:latin typeface="Consolas" panose="020B0609020204030204" pitchFamily="49" charset="0"/>
              </a:rPr>
              <a:t>01</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.2966131916D+</a:t>
            </a:r>
            <a:r>
              <a:rPr lang="en-US" altLang="ja-JP" sz="900" b="0" dirty="0" err="1">
                <a:solidFill>
                  <a:srgbClr val="569CD6"/>
                </a:solidFill>
                <a:effectLst/>
                <a:latin typeface="Consolas" panose="020B0609020204030204" pitchFamily="49" charset="0"/>
              </a:rPr>
              <a:t>00</a:t>
            </a:r>
            <a:endParaRPr lang="en-US" altLang="ja-JP" sz="900" b="0" dirty="0">
              <a:solidFill>
                <a:srgbClr val="D4D4D4"/>
              </a:solidFill>
              <a:effectLst/>
              <a:latin typeface="Consolas" panose="020B0609020204030204" pitchFamily="49" charset="0"/>
            </a:endParaRPr>
          </a:p>
          <a:p>
            <a:pPr>
              <a:lnSpc>
                <a:spcPts val="10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.2966131916D+</a:t>
            </a:r>
            <a:r>
              <a:rPr lang="en-US" altLang="ja-JP" sz="900" b="0" dirty="0" err="1">
                <a:solidFill>
                  <a:srgbClr val="569CD6"/>
                </a:solidFill>
                <a:effectLst/>
                <a:latin typeface="Consolas" panose="020B0609020204030204" pitchFamily="49" charset="0"/>
              </a:rPr>
              <a:t>00</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.9213190058D+</a:t>
            </a:r>
            <a:r>
              <a:rPr lang="en-US" altLang="ja-JP" sz="900" b="0" dirty="0" err="1">
                <a:solidFill>
                  <a:srgbClr val="569CD6"/>
                </a:solidFill>
                <a:effectLst/>
                <a:latin typeface="Consolas" panose="020B0609020204030204" pitchFamily="49" charset="0"/>
              </a:rPr>
              <a:t>00</a:t>
            </a:r>
            <a:endParaRPr lang="en-US" altLang="ja-JP" sz="900" b="0" dirty="0">
              <a:solidFill>
                <a:srgbClr val="569CD6"/>
              </a:solidFill>
              <a:effectLst/>
              <a:latin typeface="Consolas" panose="020B0609020204030204" pitchFamily="49" charset="0"/>
            </a:endParaRPr>
          </a:p>
          <a:p>
            <a:pPr>
              <a:lnSpc>
                <a:spcPts val="1000"/>
              </a:lnSpc>
              <a:spcAft>
                <a:spcPts val="0"/>
              </a:spcAft>
            </a:pPr>
            <a:r>
              <a:rPr lang="en-US" altLang="ja-JP" sz="900" b="0" dirty="0">
                <a:solidFill>
                  <a:srgbClr val="D4D4D4"/>
                </a:solidFill>
                <a:effectLst/>
                <a:latin typeface="Consolas" panose="020B0609020204030204" pitchFamily="49" charset="0"/>
              </a:rPr>
              <a:t>…</a:t>
            </a:r>
          </a:p>
        </p:txBody>
      </p:sp>
    </p:spTree>
    <p:extLst>
      <p:ext uri="{BB962C8B-B14F-4D97-AF65-F5344CB8AC3E}">
        <p14:creationId xmlns:p14="http://schemas.microsoft.com/office/powerpoint/2010/main" val="4145154258"/>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9E83E9D-EB70-42F1-9376-9FF404FFBD46}"/>
              </a:ext>
            </a:extLst>
          </p:cNvPr>
          <p:cNvSpPr>
            <a:spLocks noGrp="1"/>
          </p:cNvSpPr>
          <p:nvPr>
            <p:ph type="title"/>
          </p:nvPr>
        </p:nvSpPr>
        <p:spPr/>
        <p:txBody>
          <a:bodyPr/>
          <a:lstStyle/>
          <a:p>
            <a:r>
              <a:rPr kumimoji="1" lang="ja-JP" altLang="en-US" dirty="0"/>
              <a:t>手続き</a:t>
            </a:r>
            <a:r>
              <a:rPr kumimoji="1" lang="en-US" altLang="ja-JP" dirty="0"/>
              <a:t>6~10</a:t>
            </a:r>
            <a:endParaRPr kumimoji="1" lang="ja-JP" altLang="en-US" dirty="0"/>
          </a:p>
        </p:txBody>
      </p:sp>
      <p:sp>
        <p:nvSpPr>
          <p:cNvPr id="10" name="コンテンツ プレースホルダー 2">
            <a:extLst>
              <a:ext uri="{FF2B5EF4-FFF2-40B4-BE49-F238E27FC236}">
                <a16:creationId xmlns:a16="http://schemas.microsoft.com/office/drawing/2014/main" id="{F6C0B0D8-81DE-4F30-B3D0-BB52B95BA24C}"/>
              </a:ext>
            </a:extLst>
          </p:cNvPr>
          <p:cNvSpPr>
            <a:spLocks noGrp="1"/>
          </p:cNvSpPr>
          <p:nvPr>
            <p:ph idx="1"/>
          </p:nvPr>
        </p:nvSpPr>
        <p:spPr>
          <a:xfrm>
            <a:off x="468312" y="601643"/>
            <a:ext cx="4068000" cy="616630"/>
          </a:xfrm>
        </p:spPr>
        <p:txBody>
          <a:bodyPr/>
          <a:lstStyle/>
          <a:p>
            <a:r>
              <a:rPr lang="en-US" altLang="ja-JP" sz="1200" b="1" dirty="0">
                <a:solidFill>
                  <a:schemeClr val="tx2"/>
                </a:solidFill>
              </a:rPr>
              <a:t>Q</a:t>
            </a:r>
            <a:r>
              <a:rPr kumimoji="1" lang="ja-JP" altLang="en-US" sz="1200" b="1" dirty="0">
                <a:solidFill>
                  <a:schemeClr val="tx2"/>
                </a:solidFill>
              </a:rPr>
              <a:t>．</a:t>
            </a:r>
            <a:r>
              <a:rPr kumimoji="1" lang="en-US" altLang="ja-JP" sz="1200" b="1" dirty="0" err="1">
                <a:solidFill>
                  <a:schemeClr val="tx2"/>
                </a:solidFill>
              </a:rPr>
              <a:t>SCF</a:t>
            </a:r>
            <a:r>
              <a:rPr kumimoji="1" lang="ja-JP" altLang="en-US" sz="1200" b="1" dirty="0">
                <a:solidFill>
                  <a:schemeClr val="tx2"/>
                </a:solidFill>
              </a:rPr>
              <a:t>の手続き</a:t>
            </a:r>
            <a:r>
              <a:rPr kumimoji="1" lang="en-US" altLang="ja-JP" sz="1200" b="1" dirty="0">
                <a:solidFill>
                  <a:schemeClr val="tx2"/>
                </a:solidFill>
              </a:rPr>
              <a:t>6~10</a:t>
            </a:r>
            <a:r>
              <a:rPr kumimoji="1" lang="ja-JP" altLang="en-US" sz="1200" b="1" dirty="0">
                <a:solidFill>
                  <a:schemeClr val="tx2"/>
                </a:solidFill>
              </a:rPr>
              <a:t>を検算</a:t>
            </a:r>
            <a:r>
              <a:rPr lang="ja-JP" altLang="en-US" sz="1200" b="1" dirty="0">
                <a:solidFill>
                  <a:schemeClr val="tx2"/>
                </a:solidFill>
              </a:rPr>
              <a:t>しなさい</a:t>
            </a:r>
            <a:r>
              <a:rPr lang="en-US" altLang="ja-JP" sz="1200" b="1" dirty="0">
                <a:solidFill>
                  <a:schemeClr val="tx2"/>
                </a:solidFill>
              </a:rPr>
              <a:t>.</a:t>
            </a:r>
          </a:p>
          <a:p>
            <a:r>
              <a:rPr lang="ja-JP" altLang="en-US" sz="1200" b="1" dirty="0">
                <a:solidFill>
                  <a:schemeClr val="tx2"/>
                </a:solidFill>
              </a:rPr>
              <a:t>　　手順</a:t>
            </a:r>
            <a:r>
              <a:rPr lang="en-US" altLang="ja-JP" sz="1200" b="1" dirty="0">
                <a:solidFill>
                  <a:schemeClr val="tx2"/>
                </a:solidFill>
              </a:rPr>
              <a:t>8</a:t>
            </a:r>
            <a:r>
              <a:rPr lang="ja-JP" altLang="en-US" sz="1200" b="1" dirty="0">
                <a:solidFill>
                  <a:schemeClr val="tx2"/>
                </a:solidFill>
              </a:rPr>
              <a:t>の検算には </a:t>
            </a:r>
            <a:r>
              <a:rPr lang="en-US" altLang="ja-JP" sz="1200" b="1" dirty="0">
                <a:solidFill>
                  <a:schemeClr val="tx2"/>
                </a:solidFill>
                <a:hlinkClick r:id="rId2"/>
              </a:rPr>
              <a:t>Wolfram Alpha</a:t>
            </a:r>
            <a:r>
              <a:rPr lang="en-US" altLang="ja-JP" sz="1200" b="1" dirty="0">
                <a:solidFill>
                  <a:schemeClr val="tx2"/>
                </a:solidFill>
              </a:rPr>
              <a:t> </a:t>
            </a:r>
            <a:r>
              <a:rPr lang="ja-JP" altLang="en-US" sz="1200" b="1" dirty="0">
                <a:solidFill>
                  <a:schemeClr val="tx2"/>
                </a:solidFill>
              </a:rPr>
              <a:t>などを用いよ</a:t>
            </a:r>
            <a:r>
              <a:rPr lang="en-US" altLang="ja-JP" sz="1200" b="1" dirty="0">
                <a:solidFill>
                  <a:schemeClr val="tx2"/>
                </a:solidFill>
              </a:rPr>
              <a:t>.</a:t>
            </a:r>
          </a:p>
        </p:txBody>
      </p:sp>
      <p:sp>
        <p:nvSpPr>
          <p:cNvPr id="4" name="テキスト プレースホルダー 3">
            <a:extLst>
              <a:ext uri="{FF2B5EF4-FFF2-40B4-BE49-F238E27FC236}">
                <a16:creationId xmlns:a16="http://schemas.microsoft.com/office/drawing/2014/main" id="{C9EDC123-54EB-4A13-BFB8-E12379419B07}"/>
              </a:ext>
            </a:extLst>
          </p:cNvPr>
          <p:cNvSpPr>
            <a:spLocks noGrp="1"/>
          </p:cNvSpPr>
          <p:nvPr>
            <p:ph type="body" sz="quarter" idx="13"/>
          </p:nvPr>
        </p:nvSpPr>
        <p:spPr/>
        <p:txBody>
          <a:bodyPr/>
          <a:lstStyle/>
          <a:p>
            <a:endParaRPr kumimoji="1" lang="ja-JP" altLang="en-US" dirty="0"/>
          </a:p>
        </p:txBody>
      </p:sp>
      <p:sp>
        <p:nvSpPr>
          <p:cNvPr id="11" name="コンテンツ プレースホルダー 4">
            <a:extLst>
              <a:ext uri="{FF2B5EF4-FFF2-40B4-BE49-F238E27FC236}">
                <a16:creationId xmlns:a16="http://schemas.microsoft.com/office/drawing/2014/main" id="{0BCD1440-6D7F-444A-AAD7-572E1917CCC8}"/>
              </a:ext>
            </a:extLst>
          </p:cNvPr>
          <p:cNvSpPr>
            <a:spLocks noGrp="1"/>
          </p:cNvSpPr>
          <p:nvPr>
            <p:ph idx="14"/>
          </p:nvPr>
        </p:nvSpPr>
        <p:spPr>
          <a:xfrm>
            <a:off x="4572000" y="468000"/>
            <a:ext cx="4103688" cy="4441500"/>
          </a:xfrm>
          <a:solidFill>
            <a:schemeClr val="tx1"/>
          </a:solidFill>
        </p:spPr>
        <p:txBody>
          <a:bodyPr/>
          <a:lstStyle/>
          <a:p>
            <a:pPr>
              <a:lnSpc>
                <a:spcPts val="800"/>
              </a:lnSpc>
              <a:spcAft>
                <a:spcPts val="0"/>
              </a:spcAft>
            </a:pPr>
            <a:r>
              <a:rPr lang="en-US" altLang="ja-JP" sz="900" b="0" dirty="0">
                <a:solidFill>
                  <a:srgbClr val="D4D4D4"/>
                </a:solidFill>
                <a:effectLst/>
                <a:latin typeface="Consolas" panose="020B0609020204030204" pitchFamily="49" charset="0"/>
              </a:rPr>
              <a:t>START OF ITERATION NUMBER =  </a:t>
            </a:r>
            <a:r>
              <a:rPr lang="en-US" altLang="ja-JP" sz="900" b="0" dirty="0">
                <a:solidFill>
                  <a:srgbClr val="569CD6"/>
                </a:solidFill>
                <a:effectLst/>
                <a:latin typeface="Consolas" panose="020B0609020204030204" pitchFamily="49" charset="0"/>
              </a:rPr>
              <a:t>6</a:t>
            </a:r>
            <a:endParaRPr lang="en-US" altLang="ja-JP" sz="900" b="0" dirty="0">
              <a:solidFill>
                <a:srgbClr val="D4D4D4"/>
              </a:solidFill>
              <a:effectLst/>
              <a:latin typeface="Consolas" panose="020B0609020204030204" pitchFamily="49" charset="0"/>
            </a:endParaRPr>
          </a:p>
          <a:p>
            <a:pPr>
              <a:lnSpc>
                <a:spcPts val="800"/>
              </a:lnSpc>
              <a:spcAft>
                <a:spcPts val="0"/>
              </a:spcAft>
            </a:pPr>
            <a:br>
              <a:rPr lang="en-US" altLang="ja-JP" sz="900" b="0" dirty="0">
                <a:solidFill>
                  <a:srgbClr val="D4D4D4"/>
                </a:solidFill>
                <a:effectLst/>
                <a:latin typeface="Consolas" panose="020B0609020204030204" pitchFamily="49" charset="0"/>
              </a:rPr>
            </a:br>
            <a:r>
              <a:rPr lang="en-US" altLang="ja-JP" sz="900" b="0" dirty="0">
                <a:solidFill>
                  <a:srgbClr val="D4D4D4"/>
                </a:solidFill>
                <a:effectLst/>
                <a:latin typeface="Consolas" panose="020B0609020204030204" pitchFamily="49" charset="0"/>
              </a:rPr>
              <a:t>THE G    ARRAY</a:t>
            </a: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endParaRPr lang="en-US" altLang="ja-JP" sz="900" b="0" dirty="0">
              <a:solidFill>
                <a:srgbClr val="D4D4D4"/>
              </a:solidFill>
              <a:effectLst/>
              <a:latin typeface="Consolas" panose="020B0609020204030204" pitchFamily="49" charset="0"/>
            </a:endParaRP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.1194108547D+</a:t>
            </a:r>
            <a:r>
              <a:rPr lang="en-US" altLang="ja-JP" sz="900" b="0" dirty="0" err="1">
                <a:solidFill>
                  <a:srgbClr val="569CD6"/>
                </a:solidFill>
                <a:effectLst/>
                <a:latin typeface="Consolas" panose="020B0609020204030204" pitchFamily="49" charset="0"/>
              </a:rPr>
              <a:t>01</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.2966131916D+</a:t>
            </a:r>
            <a:r>
              <a:rPr lang="en-US" altLang="ja-JP" sz="900" b="0" dirty="0" err="1">
                <a:solidFill>
                  <a:srgbClr val="569CD6"/>
                </a:solidFill>
                <a:effectLst/>
                <a:latin typeface="Consolas" panose="020B0609020204030204" pitchFamily="49" charset="0"/>
              </a:rPr>
              <a:t>00</a:t>
            </a:r>
            <a:endParaRPr lang="en-US" altLang="ja-JP" sz="900" b="0" dirty="0">
              <a:solidFill>
                <a:srgbClr val="D4D4D4"/>
              </a:solidFill>
              <a:effectLst/>
              <a:latin typeface="Consolas" panose="020B0609020204030204" pitchFamily="49" charset="0"/>
            </a:endParaRP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.2966131916D+</a:t>
            </a:r>
            <a:r>
              <a:rPr lang="en-US" altLang="ja-JP" sz="900" b="0" dirty="0" err="1">
                <a:solidFill>
                  <a:srgbClr val="569CD6"/>
                </a:solidFill>
                <a:effectLst/>
                <a:latin typeface="Consolas" panose="020B0609020204030204" pitchFamily="49" charset="0"/>
              </a:rPr>
              <a:t>00</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.9213190058D+</a:t>
            </a:r>
            <a:r>
              <a:rPr lang="en-US" altLang="ja-JP" sz="900" b="0" dirty="0" err="1">
                <a:solidFill>
                  <a:srgbClr val="569CD6"/>
                </a:solidFill>
                <a:effectLst/>
                <a:latin typeface="Consolas" panose="020B0609020204030204" pitchFamily="49" charset="0"/>
              </a:rPr>
              <a:t>00</a:t>
            </a:r>
            <a:br>
              <a:rPr lang="en-US" altLang="ja-JP" sz="900" b="0" dirty="0">
                <a:solidFill>
                  <a:srgbClr val="D4D4D4"/>
                </a:solidFill>
                <a:effectLst/>
                <a:latin typeface="Consolas" panose="020B0609020204030204" pitchFamily="49" charset="0"/>
              </a:rPr>
            </a:br>
            <a:br>
              <a:rPr lang="en-US" altLang="ja-JP" sz="900" b="0" dirty="0">
                <a:solidFill>
                  <a:srgbClr val="D4D4D4"/>
                </a:solidFill>
                <a:effectLst/>
                <a:latin typeface="Consolas" panose="020B0609020204030204" pitchFamily="49" charset="0"/>
              </a:rPr>
            </a:br>
            <a:r>
              <a:rPr lang="en-US" altLang="ja-JP" sz="900" b="0" dirty="0">
                <a:solidFill>
                  <a:srgbClr val="D4D4D4"/>
                </a:solidFill>
                <a:effectLst/>
                <a:latin typeface="Consolas" panose="020B0609020204030204" pitchFamily="49" charset="0"/>
              </a:rPr>
              <a:t>THE F    ARRAY</a:t>
            </a: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endParaRPr lang="en-US" altLang="ja-JP" sz="900" b="0" dirty="0">
              <a:solidFill>
                <a:srgbClr val="D4D4D4"/>
              </a:solidFill>
              <a:effectLst/>
              <a:latin typeface="Consolas" panose="020B0609020204030204" pitchFamily="49" charset="0"/>
            </a:endParaRP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0.1458636156D</a:t>
            </a:r>
            <a:r>
              <a:rPr lang="en-US" altLang="ja-JP" sz="900" b="0" dirty="0" err="1">
                <a:solidFill>
                  <a:srgbClr val="D4D4D4"/>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0.1050591833D</a:t>
            </a:r>
            <a:r>
              <a:rPr lang="en-US" altLang="ja-JP" sz="900" b="0" dirty="0" err="1">
                <a:solidFill>
                  <a:srgbClr val="D4D4D4"/>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a:t>
            </a:r>
            <a:endParaRPr lang="en-US" altLang="ja-JP" sz="900" b="0" dirty="0">
              <a:solidFill>
                <a:srgbClr val="D4D4D4"/>
              </a:solidFill>
              <a:effectLst/>
              <a:latin typeface="Consolas" panose="020B0609020204030204" pitchFamily="49" charset="0"/>
            </a:endParaRP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0.1050591833D</a:t>
            </a:r>
            <a:r>
              <a:rPr lang="en-US" altLang="ja-JP" sz="900" b="0" dirty="0" err="1">
                <a:solidFill>
                  <a:srgbClr val="D4D4D4"/>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0.8105094301D</a:t>
            </a:r>
            <a:r>
              <a:rPr lang="en-US" altLang="ja-JP" sz="900" b="0" dirty="0" err="1">
                <a:solidFill>
                  <a:srgbClr val="D4D4D4"/>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00</a:t>
            </a:r>
            <a:endParaRPr lang="en-US" altLang="ja-JP" sz="900" b="0" dirty="0">
              <a:solidFill>
                <a:srgbClr val="D4D4D4"/>
              </a:solidFill>
              <a:effectLst/>
              <a:latin typeface="Consolas" panose="020B0609020204030204" pitchFamily="49" charset="0"/>
            </a:endParaRPr>
          </a:p>
          <a:p>
            <a:pPr>
              <a:lnSpc>
                <a:spcPts val="800"/>
              </a:lnSpc>
              <a:spcAft>
                <a:spcPts val="0"/>
              </a:spcAft>
            </a:pPr>
            <a:br>
              <a:rPr lang="en-US" altLang="ja-JP" sz="900" b="0" dirty="0">
                <a:solidFill>
                  <a:srgbClr val="D4D4D4"/>
                </a:solidFill>
                <a:effectLst/>
                <a:latin typeface="Consolas" panose="020B0609020204030204" pitchFamily="49" charset="0"/>
              </a:rPr>
            </a:br>
            <a:r>
              <a:rPr lang="en-US" altLang="ja-JP" sz="900" b="0" dirty="0">
                <a:solidFill>
                  <a:srgbClr val="D4D4D4"/>
                </a:solidFill>
                <a:effectLst/>
                <a:latin typeface="Consolas" panose="020B0609020204030204" pitchFamily="49" charset="0"/>
              </a:rPr>
              <a:t>THE F'   ARRAY</a:t>
            </a: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endParaRPr lang="en-US" altLang="ja-JP" sz="900" b="0" dirty="0">
              <a:solidFill>
                <a:srgbClr val="D4D4D4"/>
              </a:solidFill>
              <a:effectLst/>
              <a:latin typeface="Consolas" panose="020B0609020204030204" pitchFamily="49" charset="0"/>
            </a:endParaRP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0.1506209810D</a:t>
            </a:r>
            <a:r>
              <a:rPr lang="en-US" altLang="ja-JP" sz="900" b="0" dirty="0" err="1">
                <a:solidFill>
                  <a:srgbClr val="D4D4D4"/>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0.3630392881D</a:t>
            </a:r>
            <a:r>
              <a:rPr lang="en-US" altLang="ja-JP" sz="900" b="0" dirty="0" err="1">
                <a:solidFill>
                  <a:srgbClr val="D4D4D4"/>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00</a:t>
            </a:r>
            <a:endParaRPr lang="en-US" altLang="ja-JP" sz="900" b="0" dirty="0">
              <a:solidFill>
                <a:srgbClr val="D4D4D4"/>
              </a:solidFill>
              <a:effectLst/>
              <a:latin typeface="Consolas" panose="020B0609020204030204" pitchFamily="49" charset="0"/>
            </a:endParaRP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0.3630392881D</a:t>
            </a:r>
            <a:r>
              <a:rPr lang="en-US" altLang="ja-JP" sz="900" b="0" dirty="0" err="1">
                <a:solidFill>
                  <a:srgbClr val="D4D4D4"/>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00</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0.1529068392D</a:t>
            </a:r>
            <a:r>
              <a:rPr lang="en-US" altLang="ja-JP" sz="900" b="0" dirty="0" err="1">
                <a:solidFill>
                  <a:srgbClr val="D4D4D4"/>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00</a:t>
            </a:r>
            <a:endParaRPr lang="en-US" altLang="ja-JP" sz="900" b="0" dirty="0">
              <a:solidFill>
                <a:srgbClr val="D4D4D4"/>
              </a:solidFill>
              <a:effectLst/>
              <a:latin typeface="Consolas" panose="020B0609020204030204" pitchFamily="49" charset="0"/>
            </a:endParaRPr>
          </a:p>
          <a:p>
            <a:pPr>
              <a:lnSpc>
                <a:spcPts val="800"/>
              </a:lnSpc>
              <a:spcAft>
                <a:spcPts val="0"/>
              </a:spcAft>
            </a:pPr>
            <a:br>
              <a:rPr lang="en-US" altLang="ja-JP" sz="900" b="0" dirty="0">
                <a:solidFill>
                  <a:srgbClr val="D4D4D4"/>
                </a:solidFill>
                <a:effectLst/>
                <a:latin typeface="Consolas" panose="020B0609020204030204" pitchFamily="49" charset="0"/>
              </a:rPr>
            </a:br>
            <a:r>
              <a:rPr lang="en-US" altLang="ja-JP" sz="900" b="0" dirty="0">
                <a:solidFill>
                  <a:srgbClr val="D4D4D4"/>
                </a:solidFill>
                <a:effectLst/>
                <a:latin typeface="Consolas" panose="020B0609020204030204" pitchFamily="49" charset="0"/>
              </a:rPr>
              <a:t>THE C'   ARRAY</a:t>
            </a: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endParaRPr lang="en-US" altLang="ja-JP" sz="900" b="0" dirty="0">
              <a:solidFill>
                <a:srgbClr val="D4D4D4"/>
              </a:solidFill>
              <a:effectLst/>
              <a:latin typeface="Consolas" panose="020B0609020204030204" pitchFamily="49" charset="0"/>
            </a:endParaRP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.9698409800D+</a:t>
            </a:r>
            <a:r>
              <a:rPr lang="en-US" altLang="ja-JP" sz="900" b="0" dirty="0" err="1">
                <a:solidFill>
                  <a:srgbClr val="569CD6"/>
                </a:solidFill>
                <a:effectLst/>
                <a:latin typeface="Consolas" panose="020B0609020204030204" pitchFamily="49" charset="0"/>
              </a:rPr>
              <a:t>00</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.2437385353D+</a:t>
            </a:r>
            <a:r>
              <a:rPr lang="en-US" altLang="ja-JP" sz="900" b="0" dirty="0" err="1">
                <a:solidFill>
                  <a:srgbClr val="569CD6"/>
                </a:solidFill>
                <a:effectLst/>
                <a:latin typeface="Consolas" panose="020B0609020204030204" pitchFamily="49" charset="0"/>
              </a:rPr>
              <a:t>00</a:t>
            </a:r>
            <a:endParaRPr lang="en-US" altLang="ja-JP" sz="900" b="0" dirty="0">
              <a:solidFill>
                <a:srgbClr val="D4D4D4"/>
              </a:solidFill>
              <a:effectLst/>
              <a:latin typeface="Consolas" panose="020B0609020204030204" pitchFamily="49" charset="0"/>
            </a:endParaRP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.2437385353D+</a:t>
            </a:r>
            <a:r>
              <a:rPr lang="en-US" altLang="ja-JP" sz="900" b="0" dirty="0" err="1">
                <a:solidFill>
                  <a:srgbClr val="569CD6"/>
                </a:solidFill>
                <a:effectLst/>
                <a:latin typeface="Consolas" panose="020B0609020204030204" pitchFamily="49" charset="0"/>
              </a:rPr>
              <a:t>00</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0.9698409800D</a:t>
            </a:r>
            <a:r>
              <a:rPr lang="en-US" altLang="ja-JP" sz="900" b="0" dirty="0" err="1">
                <a:solidFill>
                  <a:srgbClr val="D4D4D4"/>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00</a:t>
            </a:r>
            <a:endParaRPr lang="en-US" altLang="ja-JP" sz="900" b="0" dirty="0">
              <a:solidFill>
                <a:srgbClr val="D4D4D4"/>
              </a:solidFill>
              <a:effectLst/>
              <a:latin typeface="Consolas" panose="020B0609020204030204" pitchFamily="49" charset="0"/>
            </a:endParaRPr>
          </a:p>
          <a:p>
            <a:pPr>
              <a:lnSpc>
                <a:spcPts val="800"/>
              </a:lnSpc>
              <a:spcAft>
                <a:spcPts val="0"/>
              </a:spcAft>
            </a:pPr>
            <a:br>
              <a:rPr lang="en-US" altLang="ja-JP" sz="900" b="0" dirty="0">
                <a:solidFill>
                  <a:srgbClr val="D4D4D4"/>
                </a:solidFill>
                <a:effectLst/>
                <a:latin typeface="Consolas" panose="020B0609020204030204" pitchFamily="49" charset="0"/>
              </a:rPr>
            </a:br>
            <a:r>
              <a:rPr lang="en-US" altLang="ja-JP" sz="900" b="0" dirty="0">
                <a:solidFill>
                  <a:srgbClr val="D4D4D4"/>
                </a:solidFill>
                <a:effectLst/>
                <a:latin typeface="Consolas" panose="020B0609020204030204" pitchFamily="49" charset="0"/>
              </a:rPr>
              <a:t>THE E    ARRAY</a:t>
            </a: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endParaRPr lang="en-US" altLang="ja-JP" sz="900" b="0" dirty="0">
              <a:solidFill>
                <a:srgbClr val="D4D4D4"/>
              </a:solidFill>
              <a:effectLst/>
              <a:latin typeface="Consolas" panose="020B0609020204030204" pitchFamily="49" charset="0"/>
            </a:endParaRP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0.1597448132D</a:t>
            </a:r>
            <a:r>
              <a:rPr lang="en-US" altLang="ja-JP" sz="900" b="0" dirty="0" err="1">
                <a:solidFill>
                  <a:srgbClr val="D4D4D4"/>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.0000000000D+</a:t>
            </a:r>
            <a:r>
              <a:rPr lang="en-US" altLang="ja-JP" sz="900" b="0" dirty="0" err="1">
                <a:solidFill>
                  <a:srgbClr val="569CD6"/>
                </a:solidFill>
                <a:effectLst/>
                <a:latin typeface="Consolas" panose="020B0609020204030204" pitchFamily="49" charset="0"/>
              </a:rPr>
              <a:t>00</a:t>
            </a:r>
            <a:endParaRPr lang="en-US" altLang="ja-JP" sz="900" b="0" dirty="0">
              <a:solidFill>
                <a:srgbClr val="D4D4D4"/>
              </a:solidFill>
              <a:effectLst/>
              <a:latin typeface="Consolas" panose="020B0609020204030204" pitchFamily="49" charset="0"/>
            </a:endParaRP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.0000000000D+</a:t>
            </a:r>
            <a:r>
              <a:rPr lang="en-US" altLang="ja-JP" sz="900" b="0" dirty="0" err="1">
                <a:solidFill>
                  <a:srgbClr val="569CD6"/>
                </a:solidFill>
                <a:effectLst/>
                <a:latin typeface="Consolas" panose="020B0609020204030204" pitchFamily="49" charset="0"/>
              </a:rPr>
              <a:t>00</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0.6166851652D</a:t>
            </a:r>
            <a:r>
              <a:rPr lang="en-US" altLang="ja-JP" sz="900" b="0" dirty="0">
                <a:solidFill>
                  <a:srgbClr val="569CD6"/>
                </a:solidFill>
                <a:effectLst/>
                <a:latin typeface="Consolas" panose="020B0609020204030204" pitchFamily="49" charset="0"/>
              </a:rPr>
              <a:t>-01</a:t>
            </a:r>
            <a:endParaRPr lang="en-US" altLang="ja-JP" sz="900" b="0" dirty="0">
              <a:solidFill>
                <a:srgbClr val="D4D4D4"/>
              </a:solidFill>
              <a:effectLst/>
              <a:latin typeface="Consolas" panose="020B0609020204030204" pitchFamily="49" charset="0"/>
            </a:endParaRPr>
          </a:p>
          <a:p>
            <a:pPr>
              <a:lnSpc>
                <a:spcPts val="800"/>
              </a:lnSpc>
              <a:spcAft>
                <a:spcPts val="0"/>
              </a:spcAft>
            </a:pPr>
            <a:br>
              <a:rPr lang="en-US" altLang="ja-JP" sz="900" b="0" dirty="0">
                <a:solidFill>
                  <a:srgbClr val="D4D4D4"/>
                </a:solidFill>
                <a:effectLst/>
                <a:latin typeface="Consolas" panose="020B0609020204030204" pitchFamily="49" charset="0"/>
              </a:rPr>
            </a:br>
            <a:r>
              <a:rPr lang="en-US" altLang="ja-JP" sz="900" b="0" dirty="0">
                <a:solidFill>
                  <a:srgbClr val="D4D4D4"/>
                </a:solidFill>
                <a:effectLst/>
                <a:latin typeface="Consolas" panose="020B0609020204030204" pitchFamily="49" charset="0"/>
              </a:rPr>
              <a:t>THE C    ARRAY</a:t>
            </a: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endParaRPr lang="en-US" altLang="ja-JP" sz="900" b="0" dirty="0">
              <a:solidFill>
                <a:srgbClr val="D4D4D4"/>
              </a:solidFill>
              <a:effectLst/>
              <a:latin typeface="Consolas" panose="020B0609020204030204" pitchFamily="49" charset="0"/>
            </a:endParaRP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.8019175078D+</a:t>
            </a:r>
            <a:r>
              <a:rPr lang="en-US" altLang="ja-JP" sz="900" b="0" dirty="0" err="1">
                <a:solidFill>
                  <a:srgbClr val="569CD6"/>
                </a:solidFill>
                <a:effectLst/>
                <a:latin typeface="Consolas" panose="020B0609020204030204" pitchFamily="49" charset="0"/>
              </a:rPr>
              <a:t>00</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0.7822652261D</a:t>
            </a:r>
            <a:r>
              <a:rPr lang="en-US" altLang="ja-JP" sz="900" b="0" dirty="0" err="1">
                <a:solidFill>
                  <a:srgbClr val="D4D4D4"/>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00</a:t>
            </a:r>
            <a:endParaRPr lang="en-US" altLang="ja-JP" sz="900" b="0" dirty="0">
              <a:solidFill>
                <a:srgbClr val="D4D4D4"/>
              </a:solidFill>
              <a:effectLst/>
              <a:latin typeface="Consolas" panose="020B0609020204030204" pitchFamily="49" charset="0"/>
            </a:endParaRP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.3368004878D+</a:t>
            </a:r>
            <a:r>
              <a:rPr lang="en-US" altLang="ja-JP" sz="900" b="0" dirty="0" err="1">
                <a:solidFill>
                  <a:srgbClr val="569CD6"/>
                </a:solidFill>
                <a:effectLst/>
                <a:latin typeface="Consolas" panose="020B0609020204030204" pitchFamily="49" charset="0"/>
              </a:rPr>
              <a:t>00</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.1068445602D+</a:t>
            </a:r>
            <a:r>
              <a:rPr lang="en-US" altLang="ja-JP" sz="900" b="0" dirty="0" err="1">
                <a:solidFill>
                  <a:srgbClr val="569CD6"/>
                </a:solidFill>
                <a:effectLst/>
                <a:latin typeface="Consolas" panose="020B0609020204030204" pitchFamily="49" charset="0"/>
              </a:rPr>
              <a:t>01</a:t>
            </a:r>
            <a:endParaRPr lang="en-US" altLang="ja-JP" sz="900" b="0" dirty="0">
              <a:solidFill>
                <a:srgbClr val="D4D4D4"/>
              </a:solidFill>
              <a:effectLst/>
              <a:latin typeface="Consolas" panose="020B0609020204030204" pitchFamily="49" charset="0"/>
            </a:endParaRPr>
          </a:p>
          <a:p>
            <a:pPr>
              <a:lnSpc>
                <a:spcPts val="800"/>
              </a:lnSpc>
              <a:spcAft>
                <a:spcPts val="0"/>
              </a:spcAft>
            </a:pPr>
            <a:br>
              <a:rPr lang="en-US" altLang="ja-JP" sz="900" b="0" dirty="0">
                <a:solidFill>
                  <a:srgbClr val="D4D4D4"/>
                </a:solidFill>
                <a:effectLst/>
                <a:latin typeface="Consolas" panose="020B0609020204030204" pitchFamily="49" charset="0"/>
              </a:rPr>
            </a:br>
            <a:r>
              <a:rPr lang="en-US" altLang="ja-JP" sz="900" b="0" dirty="0">
                <a:solidFill>
                  <a:srgbClr val="D4D4D4"/>
                </a:solidFill>
                <a:effectLst/>
                <a:latin typeface="Consolas" panose="020B0609020204030204" pitchFamily="49" charset="0"/>
              </a:rPr>
              <a:t>THE P    ARRAY</a:t>
            </a: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endParaRPr lang="en-US" altLang="ja-JP" sz="900" b="0" dirty="0">
              <a:solidFill>
                <a:srgbClr val="D4D4D4"/>
              </a:solidFill>
              <a:effectLst/>
              <a:latin typeface="Consolas" panose="020B0609020204030204" pitchFamily="49" charset="0"/>
            </a:endParaRP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.1286143379D+</a:t>
            </a:r>
            <a:r>
              <a:rPr lang="en-US" altLang="ja-JP" sz="900" b="0" dirty="0" err="1">
                <a:solidFill>
                  <a:srgbClr val="569CD6"/>
                </a:solidFill>
                <a:effectLst/>
                <a:latin typeface="Consolas" panose="020B0609020204030204" pitchFamily="49" charset="0"/>
              </a:rPr>
              <a:t>01</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.5401724156D+</a:t>
            </a:r>
            <a:r>
              <a:rPr lang="en-US" altLang="ja-JP" sz="900" b="0" dirty="0" err="1">
                <a:solidFill>
                  <a:srgbClr val="569CD6"/>
                </a:solidFill>
                <a:effectLst/>
                <a:latin typeface="Consolas" panose="020B0609020204030204" pitchFamily="49" charset="0"/>
              </a:rPr>
              <a:t>00</a:t>
            </a:r>
            <a:endParaRPr lang="en-US" altLang="ja-JP" sz="900" b="0" dirty="0">
              <a:solidFill>
                <a:srgbClr val="D4D4D4"/>
              </a:solidFill>
              <a:effectLst/>
              <a:latin typeface="Consolas" panose="020B0609020204030204" pitchFamily="49" charset="0"/>
            </a:endParaRP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.5401724156D+</a:t>
            </a:r>
            <a:r>
              <a:rPr lang="en-US" altLang="ja-JP" sz="900" b="0" dirty="0" err="1">
                <a:solidFill>
                  <a:srgbClr val="569CD6"/>
                </a:solidFill>
                <a:effectLst/>
                <a:latin typeface="Consolas" panose="020B0609020204030204" pitchFamily="49" charset="0"/>
              </a:rPr>
              <a:t>00</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.2268691372D+</a:t>
            </a:r>
            <a:r>
              <a:rPr lang="en-US" altLang="ja-JP" sz="900" b="0" dirty="0" err="1">
                <a:solidFill>
                  <a:srgbClr val="569CD6"/>
                </a:solidFill>
                <a:effectLst/>
                <a:latin typeface="Consolas" panose="020B0609020204030204" pitchFamily="49" charset="0"/>
              </a:rPr>
              <a:t>00</a:t>
            </a:r>
            <a:endParaRPr lang="en-US" altLang="ja-JP" sz="900" b="0" dirty="0">
              <a:solidFill>
                <a:srgbClr val="D4D4D4"/>
              </a:solidFill>
              <a:effectLst/>
              <a:latin typeface="Consolas" panose="020B0609020204030204" pitchFamily="49" charset="0"/>
            </a:endParaRPr>
          </a:p>
          <a:p>
            <a:pPr>
              <a:lnSpc>
                <a:spcPts val="800"/>
              </a:lnSpc>
              <a:spcAft>
                <a:spcPts val="0"/>
              </a:spcAft>
            </a:pPr>
            <a:br>
              <a:rPr lang="en-US" altLang="ja-JP" sz="900" b="0" dirty="0">
                <a:solidFill>
                  <a:srgbClr val="D4D4D4"/>
                </a:solidFill>
                <a:effectLst/>
                <a:latin typeface="Consolas" panose="020B0609020204030204" pitchFamily="49" charset="0"/>
              </a:rPr>
            </a:br>
            <a:r>
              <a:rPr lang="en-US" altLang="ja-JP" sz="900" b="0" dirty="0">
                <a:solidFill>
                  <a:srgbClr val="D4D4D4"/>
                </a:solidFill>
                <a:effectLst/>
                <a:latin typeface="Consolas" panose="020B0609020204030204" pitchFamily="49" charset="0"/>
              </a:rPr>
              <a:t>DELTA(CONVERGENCE OF DENSITY MATRIX) =   </a:t>
            </a:r>
            <a:r>
              <a:rPr lang="en-US" altLang="ja-JP" sz="900" b="0" dirty="0">
                <a:solidFill>
                  <a:srgbClr val="569CD6"/>
                </a:solidFill>
                <a:effectLst/>
                <a:latin typeface="Consolas" panose="020B0609020204030204" pitchFamily="49" charset="0"/>
              </a:rPr>
              <a:t>0</a:t>
            </a:r>
            <a:r>
              <a:rPr lang="en-US" altLang="ja-JP" sz="900" b="0" dirty="0">
                <a:solidFill>
                  <a:srgbClr val="D4D4D4"/>
                </a:solidFill>
                <a:effectLst/>
                <a:latin typeface="Consolas" panose="020B0609020204030204" pitchFamily="49" charset="0"/>
              </a:rPr>
              <a:t>.</a:t>
            </a:r>
            <a:r>
              <a:rPr lang="en-US" altLang="ja-JP" sz="900" b="0" dirty="0">
                <a:solidFill>
                  <a:srgbClr val="569CD6"/>
                </a:solidFill>
                <a:effectLst/>
                <a:latin typeface="Consolas" panose="020B0609020204030204" pitchFamily="49" charset="0"/>
              </a:rPr>
              <a:t>000013</a:t>
            </a:r>
            <a:endParaRPr lang="en-US" altLang="ja-JP" sz="900" b="0" dirty="0">
              <a:solidFill>
                <a:srgbClr val="D4D4D4"/>
              </a:solidFill>
              <a:effectLst/>
              <a:latin typeface="Consolas" panose="020B0609020204030204" pitchFamily="49" charset="0"/>
            </a:endParaRPr>
          </a:p>
          <a:p>
            <a:pPr>
              <a:lnSpc>
                <a:spcPts val="800"/>
              </a:lnSpc>
              <a:spcAft>
                <a:spcPts val="0"/>
              </a:spcAft>
            </a:pPr>
            <a:br>
              <a:rPr lang="en-US" altLang="ja-JP" sz="900" b="0" dirty="0">
                <a:solidFill>
                  <a:srgbClr val="D4D4D4"/>
                </a:solidFill>
                <a:effectLst/>
                <a:latin typeface="Consolas" panose="020B0609020204030204" pitchFamily="49" charset="0"/>
              </a:rPr>
            </a:br>
            <a:r>
              <a:rPr lang="en-US" altLang="ja-JP" sz="900" b="0" dirty="0">
                <a:solidFill>
                  <a:srgbClr val="D4D4D4"/>
                </a:solidFill>
                <a:effectLst/>
                <a:latin typeface="Consolas" panose="020B0609020204030204" pitchFamily="49" charset="0"/>
              </a:rPr>
              <a:t>CALCULATION CONVERGED</a:t>
            </a:r>
            <a:br>
              <a:rPr lang="en-US" altLang="ja-JP" sz="900" b="0" dirty="0">
                <a:solidFill>
                  <a:srgbClr val="D4D4D4"/>
                </a:solidFill>
                <a:effectLst/>
                <a:latin typeface="Consolas" panose="020B0609020204030204" pitchFamily="49" charset="0"/>
              </a:rPr>
            </a:br>
            <a:r>
              <a:rPr lang="en-US" altLang="ja-JP" sz="900" b="0" dirty="0">
                <a:solidFill>
                  <a:srgbClr val="D4D4D4"/>
                </a:solidFill>
                <a:effectLst/>
                <a:latin typeface="Consolas" panose="020B0609020204030204" pitchFamily="49" charset="0"/>
              </a:rPr>
              <a:t>ELECTRONIC ENERGY =  </a:t>
            </a:r>
            <a:r>
              <a:rPr lang="en-US" altLang="ja-JP" sz="900" b="0" dirty="0">
                <a:solidFill>
                  <a:srgbClr val="569CD6"/>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0.422752913203D</a:t>
            </a:r>
            <a:r>
              <a:rPr lang="en-US" altLang="ja-JP" sz="900" b="0" dirty="0" err="1">
                <a:solidFill>
                  <a:srgbClr val="D4D4D4"/>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a:t>
            </a:r>
            <a:br>
              <a:rPr lang="en-US" altLang="ja-JP" sz="900" b="0" dirty="0">
                <a:solidFill>
                  <a:srgbClr val="D4D4D4"/>
                </a:solidFill>
                <a:effectLst/>
                <a:latin typeface="Consolas" panose="020B0609020204030204" pitchFamily="49" charset="0"/>
              </a:rPr>
            </a:br>
            <a:r>
              <a:rPr lang="en-US" altLang="ja-JP" sz="900" b="0" dirty="0">
                <a:solidFill>
                  <a:srgbClr val="D4D4D4"/>
                </a:solidFill>
                <a:effectLst/>
                <a:latin typeface="Consolas" panose="020B0609020204030204" pitchFamily="49" charset="0"/>
              </a:rPr>
              <a:t>TOTAL ENERGY =       </a:t>
            </a:r>
            <a:r>
              <a:rPr lang="en-US" altLang="ja-JP" sz="900" b="0" dirty="0">
                <a:solidFill>
                  <a:srgbClr val="569CD6"/>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0.286066199152D</a:t>
            </a:r>
            <a:r>
              <a:rPr lang="en-US" altLang="ja-JP" sz="900" b="0" dirty="0" err="1">
                <a:solidFill>
                  <a:srgbClr val="D4D4D4"/>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a:t>
            </a:r>
            <a:endParaRPr lang="en-US" altLang="ja-JP" sz="900" b="0" dirty="0">
              <a:solidFill>
                <a:srgbClr val="D4D4D4"/>
              </a:solidFill>
              <a:effectLst/>
              <a:latin typeface="Consolas" panose="020B0609020204030204" pitchFamily="49" charset="0"/>
            </a:endParaRPr>
          </a:p>
        </p:txBody>
      </p:sp>
      <p:sp>
        <p:nvSpPr>
          <p:cNvPr id="6" name="スライド番号プレースホルダー 5">
            <a:extLst>
              <a:ext uri="{FF2B5EF4-FFF2-40B4-BE49-F238E27FC236}">
                <a16:creationId xmlns:a16="http://schemas.microsoft.com/office/drawing/2014/main" id="{F85DB388-D3F0-4157-9BB2-8645BE3BFBDF}"/>
              </a:ext>
            </a:extLst>
          </p:cNvPr>
          <p:cNvSpPr>
            <a:spLocks noGrp="1"/>
          </p:cNvSpPr>
          <p:nvPr>
            <p:ph type="sldNum" sz="quarter" idx="15"/>
          </p:nvPr>
        </p:nvSpPr>
        <p:spPr/>
        <p:txBody>
          <a:bodyPr/>
          <a:lstStyle/>
          <a:p>
            <a:fld id="{44CC7441-4F6D-4D99-AEAC-28C0433C7008}" type="slidenum">
              <a:rPr kumimoji="1" lang="ja-JP" altLang="en-US" smtClean="0"/>
              <a:pPr/>
              <a:t>134</a:t>
            </a:fld>
            <a:endParaRPr kumimoji="1" lang="ja-JP" altLang="en-US" dirty="0"/>
          </a:p>
        </p:txBody>
      </p:sp>
      <p:sp>
        <p:nvSpPr>
          <p:cNvPr id="13" name="コンテンツ プレースホルダー 4">
            <a:extLst>
              <a:ext uri="{FF2B5EF4-FFF2-40B4-BE49-F238E27FC236}">
                <a16:creationId xmlns:a16="http://schemas.microsoft.com/office/drawing/2014/main" id="{91811717-2B94-4078-9E6C-3588313367BA}"/>
              </a:ext>
            </a:extLst>
          </p:cNvPr>
          <p:cNvSpPr txBox="1">
            <a:spLocks/>
          </p:cNvSpPr>
          <p:nvPr/>
        </p:nvSpPr>
        <p:spPr>
          <a:xfrm>
            <a:off x="468312" y="3154930"/>
            <a:ext cx="4068000" cy="1754570"/>
          </a:xfrm>
          <a:prstGeom prst="rect">
            <a:avLst/>
          </a:prstGeom>
          <a:solidFill>
            <a:schemeClr val="tx1"/>
          </a:solidFill>
          <a:ln>
            <a:noFill/>
          </a:ln>
        </p:spPr>
        <p:txBody>
          <a:bodyPr vert="horz" lIns="108000" tIns="54000" rIns="108000" bIns="54000" rtlCol="0">
            <a:spAutoFit/>
          </a:bodyPr>
          <a:lstStyle>
            <a:lvl1pPr marL="0" indent="0" algn="l" defTabSz="914400" rtl="0" eaLnBrk="1" latinLnBrk="0" hangingPunct="1">
              <a:lnSpc>
                <a:spcPct val="120000"/>
              </a:lnSpc>
              <a:spcBef>
                <a:spcPts val="0"/>
              </a:spcBef>
              <a:spcAft>
                <a:spcPts val="600"/>
              </a:spcAft>
              <a:buFont typeface="游ゴシック" panose="020B0400000000000000" pitchFamily="50" charset="-128"/>
              <a:buNone/>
              <a:defRPr kumimoji="1" sz="1300" kern="1200">
                <a:solidFill>
                  <a:schemeClr val="tx1"/>
                </a:solidFill>
                <a:latin typeface="+mn-lt"/>
                <a:ea typeface="+mn-ea"/>
                <a:cs typeface="+mn-cs"/>
              </a:defRPr>
            </a:lvl1pPr>
            <a:lvl2pPr marL="6858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250" kern="1200">
                <a:solidFill>
                  <a:schemeClr val="tx1"/>
                </a:solidFill>
                <a:latin typeface="+mn-lt"/>
                <a:ea typeface="+mn-ea"/>
                <a:cs typeface="+mn-cs"/>
              </a:defRPr>
            </a:lvl2pPr>
            <a:lvl3pPr marL="11430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250" kern="1200">
                <a:solidFill>
                  <a:schemeClr val="tx1"/>
                </a:solidFill>
                <a:latin typeface="+mn-lt"/>
                <a:ea typeface="+mn-ea"/>
                <a:cs typeface="+mn-cs"/>
              </a:defRPr>
            </a:lvl3pPr>
            <a:lvl4pPr marL="16002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1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ts val="800"/>
              </a:lnSpc>
              <a:spcAft>
                <a:spcPts val="0"/>
              </a:spcAft>
            </a:pPr>
            <a:r>
              <a:rPr lang="en-US" altLang="ja-JP" sz="900" b="0" dirty="0">
                <a:solidFill>
                  <a:srgbClr val="D4D4D4"/>
                </a:solidFill>
                <a:effectLst/>
                <a:latin typeface="Consolas" panose="020B0609020204030204" pitchFamily="49" charset="0"/>
              </a:rPr>
              <a:t>THE S    ARRAY</a:t>
            </a: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endParaRPr lang="en-US" altLang="ja-JP" sz="900" b="0" dirty="0">
              <a:solidFill>
                <a:srgbClr val="D4D4D4"/>
              </a:solidFill>
              <a:effectLst/>
              <a:latin typeface="Consolas" panose="020B0609020204030204" pitchFamily="49" charset="0"/>
            </a:endParaRP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.1000000000D+</a:t>
            </a:r>
            <a:r>
              <a:rPr lang="en-US" altLang="ja-JP" sz="900" b="0" dirty="0" err="1">
                <a:solidFill>
                  <a:srgbClr val="569CD6"/>
                </a:solidFill>
                <a:effectLst/>
                <a:latin typeface="Consolas" panose="020B0609020204030204" pitchFamily="49" charset="0"/>
              </a:rPr>
              <a:t>01</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.4507704116D+</a:t>
            </a:r>
            <a:r>
              <a:rPr lang="en-US" altLang="ja-JP" sz="900" b="0" dirty="0" err="1">
                <a:solidFill>
                  <a:srgbClr val="569CD6"/>
                </a:solidFill>
                <a:effectLst/>
                <a:latin typeface="Consolas" panose="020B0609020204030204" pitchFamily="49" charset="0"/>
              </a:rPr>
              <a:t>00</a:t>
            </a:r>
            <a:endParaRPr lang="en-US" altLang="ja-JP" sz="900" b="0" dirty="0">
              <a:solidFill>
                <a:srgbClr val="D4D4D4"/>
              </a:solidFill>
              <a:effectLst/>
              <a:latin typeface="Consolas" panose="020B0609020204030204" pitchFamily="49" charset="0"/>
            </a:endParaRP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.4507704116D+</a:t>
            </a:r>
            <a:r>
              <a:rPr lang="en-US" altLang="ja-JP" sz="900" b="0" dirty="0" err="1">
                <a:solidFill>
                  <a:srgbClr val="569CD6"/>
                </a:solidFill>
                <a:effectLst/>
                <a:latin typeface="Consolas" panose="020B0609020204030204" pitchFamily="49" charset="0"/>
              </a:rPr>
              <a:t>00</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.1000000000D+</a:t>
            </a:r>
            <a:r>
              <a:rPr lang="en-US" altLang="ja-JP" sz="900" b="0" dirty="0" err="1">
                <a:solidFill>
                  <a:srgbClr val="569CD6"/>
                </a:solidFill>
                <a:effectLst/>
                <a:latin typeface="Consolas" panose="020B0609020204030204" pitchFamily="49" charset="0"/>
              </a:rPr>
              <a:t>01</a:t>
            </a:r>
            <a:endParaRPr lang="en-US" altLang="ja-JP" sz="900" b="0" dirty="0">
              <a:solidFill>
                <a:srgbClr val="D4D4D4"/>
              </a:solidFill>
              <a:effectLst/>
              <a:latin typeface="Consolas" panose="020B0609020204030204" pitchFamily="49" charset="0"/>
            </a:endParaRPr>
          </a:p>
          <a:p>
            <a:pPr>
              <a:lnSpc>
                <a:spcPts val="800"/>
              </a:lnSpc>
              <a:spcAft>
                <a:spcPts val="0"/>
              </a:spcAft>
            </a:pPr>
            <a:br>
              <a:rPr lang="en-US" altLang="ja-JP" sz="900" b="0" dirty="0">
                <a:solidFill>
                  <a:srgbClr val="D4D4D4"/>
                </a:solidFill>
                <a:effectLst/>
                <a:latin typeface="Consolas" panose="020B0609020204030204" pitchFamily="49" charset="0"/>
              </a:rPr>
            </a:br>
            <a:br>
              <a:rPr lang="en-US" altLang="ja-JP" sz="900" b="0" dirty="0">
                <a:solidFill>
                  <a:srgbClr val="D4D4D4"/>
                </a:solidFill>
                <a:effectLst/>
                <a:latin typeface="Consolas" panose="020B0609020204030204" pitchFamily="49" charset="0"/>
              </a:rPr>
            </a:br>
            <a:r>
              <a:rPr lang="en-US" altLang="ja-JP" sz="900" b="0" dirty="0">
                <a:solidFill>
                  <a:srgbClr val="D4D4D4"/>
                </a:solidFill>
                <a:effectLst/>
                <a:latin typeface="Consolas" panose="020B0609020204030204" pitchFamily="49" charset="0"/>
              </a:rPr>
              <a:t>THE X    ARRAY</a:t>
            </a: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endParaRPr lang="en-US" altLang="ja-JP" sz="900" b="0" dirty="0">
              <a:solidFill>
                <a:srgbClr val="D4D4D4"/>
              </a:solidFill>
              <a:effectLst/>
              <a:latin typeface="Consolas" panose="020B0609020204030204" pitchFamily="49" charset="0"/>
            </a:endParaRP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.5870642812D+</a:t>
            </a:r>
            <a:r>
              <a:rPr lang="en-US" altLang="ja-JP" sz="900" b="0" dirty="0" err="1">
                <a:solidFill>
                  <a:srgbClr val="569CD6"/>
                </a:solidFill>
                <a:effectLst/>
                <a:latin typeface="Consolas" panose="020B0609020204030204" pitchFamily="49" charset="0"/>
              </a:rPr>
              <a:t>00</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.9541310722D+</a:t>
            </a:r>
            <a:r>
              <a:rPr lang="en-US" altLang="ja-JP" sz="900" b="0" dirty="0" err="1">
                <a:solidFill>
                  <a:srgbClr val="569CD6"/>
                </a:solidFill>
                <a:effectLst/>
                <a:latin typeface="Consolas" panose="020B0609020204030204" pitchFamily="49" charset="0"/>
              </a:rPr>
              <a:t>00</a:t>
            </a:r>
            <a:endParaRPr lang="en-US" altLang="ja-JP" sz="900" b="0" dirty="0">
              <a:solidFill>
                <a:srgbClr val="D4D4D4"/>
              </a:solidFill>
              <a:effectLst/>
              <a:latin typeface="Consolas" panose="020B0609020204030204" pitchFamily="49" charset="0"/>
            </a:endParaRP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.5870642812D+</a:t>
            </a:r>
            <a:r>
              <a:rPr lang="en-US" altLang="ja-JP" sz="900" b="0" dirty="0" err="1">
                <a:solidFill>
                  <a:srgbClr val="569CD6"/>
                </a:solidFill>
                <a:effectLst/>
                <a:latin typeface="Consolas" panose="020B0609020204030204" pitchFamily="49" charset="0"/>
              </a:rPr>
              <a:t>00</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0.9541310722D</a:t>
            </a:r>
            <a:r>
              <a:rPr lang="en-US" altLang="ja-JP" sz="900" b="0" dirty="0" err="1">
                <a:solidFill>
                  <a:srgbClr val="D4D4D4"/>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00</a:t>
            </a:r>
            <a:endParaRPr lang="en-US" altLang="ja-JP" sz="900" b="0" dirty="0">
              <a:solidFill>
                <a:srgbClr val="D4D4D4"/>
              </a:solidFill>
              <a:effectLst/>
              <a:latin typeface="Consolas" panose="020B0609020204030204" pitchFamily="49" charset="0"/>
            </a:endParaRPr>
          </a:p>
          <a:p>
            <a:pPr>
              <a:lnSpc>
                <a:spcPts val="800"/>
              </a:lnSpc>
              <a:spcAft>
                <a:spcPts val="0"/>
              </a:spcAft>
            </a:pPr>
            <a:br>
              <a:rPr lang="en-US" altLang="ja-JP" sz="900" b="0" dirty="0">
                <a:solidFill>
                  <a:srgbClr val="D4D4D4"/>
                </a:solidFill>
                <a:effectLst/>
                <a:latin typeface="Consolas" panose="020B0609020204030204" pitchFamily="49" charset="0"/>
              </a:rPr>
            </a:br>
            <a:br>
              <a:rPr lang="en-US" altLang="ja-JP" sz="900" b="0" dirty="0">
                <a:solidFill>
                  <a:srgbClr val="D4D4D4"/>
                </a:solidFill>
                <a:effectLst/>
                <a:latin typeface="Consolas" panose="020B0609020204030204" pitchFamily="49" charset="0"/>
              </a:rPr>
            </a:br>
            <a:r>
              <a:rPr lang="en-US" altLang="ja-JP" sz="900" b="0" dirty="0">
                <a:solidFill>
                  <a:srgbClr val="D4D4D4"/>
                </a:solidFill>
                <a:effectLst/>
                <a:latin typeface="Consolas" panose="020B0609020204030204" pitchFamily="49" charset="0"/>
              </a:rPr>
              <a:t>THE H    ARRAY</a:t>
            </a: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endParaRPr lang="en-US" altLang="ja-JP" sz="900" b="0" dirty="0">
              <a:solidFill>
                <a:srgbClr val="D4D4D4"/>
              </a:solidFill>
              <a:effectLst/>
              <a:latin typeface="Consolas" panose="020B0609020204030204" pitchFamily="49" charset="0"/>
            </a:endParaRP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0.2652744703D</a:t>
            </a:r>
            <a:r>
              <a:rPr lang="en-US" altLang="ja-JP" sz="900" b="0" dirty="0" err="1">
                <a:solidFill>
                  <a:srgbClr val="D4D4D4"/>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0.1347205024D</a:t>
            </a:r>
            <a:r>
              <a:rPr lang="en-US" altLang="ja-JP" sz="900" b="0" dirty="0" err="1">
                <a:solidFill>
                  <a:srgbClr val="D4D4D4"/>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a:t>
            </a:r>
            <a:endParaRPr lang="en-US" altLang="ja-JP" sz="900" b="0" dirty="0">
              <a:solidFill>
                <a:srgbClr val="D4D4D4"/>
              </a:solidFill>
              <a:effectLst/>
              <a:latin typeface="Consolas" panose="020B0609020204030204" pitchFamily="49" charset="0"/>
            </a:endParaRP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0.1347205024D</a:t>
            </a:r>
            <a:r>
              <a:rPr lang="en-US" altLang="ja-JP" sz="900" b="0" dirty="0" err="1">
                <a:solidFill>
                  <a:srgbClr val="D4D4D4"/>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0.1731828436D</a:t>
            </a:r>
            <a:r>
              <a:rPr lang="en-US" altLang="ja-JP" sz="900" b="0" dirty="0" err="1">
                <a:solidFill>
                  <a:srgbClr val="D4D4D4"/>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a:t>
            </a:r>
            <a:endParaRPr lang="en-US" altLang="ja-JP" sz="900" b="0" dirty="0">
              <a:solidFill>
                <a:srgbClr val="D4D4D4"/>
              </a:solidFill>
              <a:effectLst/>
              <a:latin typeface="Consolas" panose="020B0609020204030204" pitchFamily="49" charset="0"/>
            </a:endParaRPr>
          </a:p>
        </p:txBody>
      </p:sp>
      <mc:AlternateContent xmlns:mc="http://schemas.openxmlformats.org/markup-compatibility/2006" xmlns:a14="http://schemas.microsoft.com/office/drawing/2010/main">
        <mc:Choice Requires="a14">
          <p:graphicFrame>
            <p:nvGraphicFramePr>
              <p:cNvPr id="9" name="表 8">
                <a:extLst>
                  <a:ext uri="{FF2B5EF4-FFF2-40B4-BE49-F238E27FC236}">
                    <a16:creationId xmlns:a16="http://schemas.microsoft.com/office/drawing/2014/main" id="{98FF9593-7A37-44CA-9F5A-5313C0AA8955}"/>
                  </a:ext>
                </a:extLst>
              </p:cNvPr>
              <p:cNvGraphicFramePr>
                <a:graphicFrameLocks/>
              </p:cNvGraphicFramePr>
              <p:nvPr>
                <p:extLst>
                  <p:ext uri="{D42A27DB-BD31-4B8C-83A1-F6EECF244321}">
                    <p14:modId xmlns:p14="http://schemas.microsoft.com/office/powerpoint/2010/main" val="927113833"/>
                  </p:ext>
                </p:extLst>
              </p:nvPr>
            </p:nvGraphicFramePr>
            <p:xfrm>
              <a:off x="468312" y="1232380"/>
              <a:ext cx="4068000" cy="1854200"/>
            </p:xfrm>
            <a:graphic>
              <a:graphicData uri="http://schemas.openxmlformats.org/drawingml/2006/table">
                <a:tbl>
                  <a:tblPr>
                    <a:tableStyleId>{5C22544A-7EE6-4342-B048-85BDC9FD1C3A}</a:tableStyleId>
                  </a:tblPr>
                  <a:tblGrid>
                    <a:gridCol w="656499">
                      <a:extLst>
                        <a:ext uri="{9D8B030D-6E8A-4147-A177-3AD203B41FA5}">
                          <a16:colId xmlns:a16="http://schemas.microsoft.com/office/drawing/2014/main" val="4172311616"/>
                        </a:ext>
                      </a:extLst>
                    </a:gridCol>
                    <a:gridCol w="3411501">
                      <a:extLst>
                        <a:ext uri="{9D8B030D-6E8A-4147-A177-3AD203B41FA5}">
                          <a16:colId xmlns:a16="http://schemas.microsoft.com/office/drawing/2014/main" val="26242647"/>
                        </a:ext>
                      </a:extLst>
                    </a:gridCol>
                  </a:tblGrid>
                  <a:tr h="370840">
                    <a:tc>
                      <a:txBody>
                        <a:bodyPr/>
                        <a:lstStyle/>
                        <a:p>
                          <a:pPr algn="ctr"/>
                          <a:r>
                            <a:rPr kumimoji="1" lang="en-US" altLang="ja-JP" sz="1200" b="1" dirty="0">
                              <a:solidFill>
                                <a:schemeClr val="bg1"/>
                              </a:solidFill>
                            </a:rPr>
                            <a:t>6</a:t>
                          </a:r>
                          <a:endParaRPr kumimoji="1" lang="ja-JP" altLang="en-US" sz="1200" b="1" dirty="0">
                            <a:solidFill>
                              <a:schemeClr val="bg1"/>
                            </a:solidFill>
                          </a:endParaRPr>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1" dirty="0">
                              <a:solidFill>
                                <a:schemeClr val="tx2"/>
                              </a:solidFill>
                            </a:rPr>
                            <a:t>式</a:t>
                          </a:r>
                          <a:r>
                            <a:rPr kumimoji="1" lang="en-US" altLang="ja-JP" sz="1000" b="1" dirty="0">
                              <a:solidFill>
                                <a:schemeClr val="tx2"/>
                              </a:solidFill>
                            </a:rPr>
                            <a:t>(3.154)</a:t>
                          </a:r>
                          <a:r>
                            <a:rPr kumimoji="1" lang="ja-JP" altLang="en-US" sz="1000" b="1" dirty="0">
                              <a:solidFill>
                                <a:schemeClr val="tx2"/>
                              </a:solidFill>
                            </a:rPr>
                            <a:t>　　</a:t>
                          </a:r>
                          <a14:m>
                            <m:oMath xmlns:m="http://schemas.openxmlformats.org/officeDocument/2006/math">
                              <m:r>
                                <a:rPr kumimoji="1" lang="en-US" altLang="ja-JP" sz="1200" b="1" i="1" smtClean="0">
                                  <a:latin typeface="Cambria Math" panose="02040503050406030204" pitchFamily="18" charset="0"/>
                                </a:rPr>
                                <m:t>𝑭</m:t>
                              </m:r>
                              <m:r>
                                <a:rPr kumimoji="1" lang="en-US" altLang="ja-JP" sz="1200" b="0" i="1" smtClean="0">
                                  <a:latin typeface="Cambria Math" panose="02040503050406030204" pitchFamily="18" charset="0"/>
                                </a:rPr>
                                <m:t>=</m:t>
                              </m:r>
                              <m:sSup>
                                <m:sSupPr>
                                  <m:ctrlPr>
                                    <a:rPr kumimoji="1" lang="en-US" altLang="ja-JP" sz="1200" b="0" i="1" smtClean="0">
                                      <a:latin typeface="Cambria Math" panose="02040503050406030204" pitchFamily="18" charset="0"/>
                                    </a:rPr>
                                  </m:ctrlPr>
                                </m:sSupPr>
                                <m:e>
                                  <m:r>
                                    <a:rPr kumimoji="1" lang="en-US" altLang="ja-JP" sz="1200" b="1" i="1" smtClean="0">
                                      <a:latin typeface="Cambria Math" panose="02040503050406030204" pitchFamily="18" charset="0"/>
                                    </a:rPr>
                                    <m:t>𝑯</m:t>
                                  </m:r>
                                </m:e>
                                <m:sup>
                                  <m:r>
                                    <m:rPr>
                                      <m:sty m:val="p"/>
                                    </m:rPr>
                                    <a:rPr kumimoji="1" lang="en-US" altLang="ja-JP" sz="1200" b="0" i="0" smtClean="0">
                                      <a:latin typeface="Cambria Math" panose="02040503050406030204" pitchFamily="18" charset="0"/>
                                    </a:rPr>
                                    <m:t>core</m:t>
                                  </m:r>
                                </m:sup>
                              </m:sSup>
                              <m:r>
                                <a:rPr kumimoji="1" lang="en-US" altLang="ja-JP" sz="1200" b="0" i="1" smtClean="0">
                                  <a:latin typeface="Cambria Math" panose="02040503050406030204" pitchFamily="18" charset="0"/>
                                </a:rPr>
                                <m:t>+</m:t>
                              </m:r>
                              <m:r>
                                <a:rPr kumimoji="1" lang="en-US" altLang="ja-JP" sz="1200" b="1" i="1" smtClean="0">
                                  <a:latin typeface="Cambria Math" panose="02040503050406030204" pitchFamily="18" charset="0"/>
                                </a:rPr>
                                <m:t>𝑮</m:t>
                              </m:r>
                            </m:oMath>
                          </a14:m>
                          <a:endParaRPr kumimoji="1" lang="ja-JP" altLang="en-US" sz="1200" b="1" dirty="0"/>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solidFill>
                      </a:tcPr>
                    </a:tc>
                    <a:extLst>
                      <a:ext uri="{0D108BD9-81ED-4DB2-BD59-A6C34878D82A}">
                        <a16:rowId xmlns:a16="http://schemas.microsoft.com/office/drawing/2014/main" val="1573137919"/>
                      </a:ext>
                    </a:extLst>
                  </a:tr>
                  <a:tr h="370840">
                    <a:tc>
                      <a:txBody>
                        <a:bodyPr/>
                        <a:lstStyle/>
                        <a:p>
                          <a:pPr algn="ctr"/>
                          <a:r>
                            <a:rPr kumimoji="1" lang="en-US" altLang="ja-JP" sz="1200" b="1" dirty="0">
                              <a:solidFill>
                                <a:schemeClr val="bg1"/>
                              </a:solidFill>
                            </a:rPr>
                            <a:t>7</a:t>
                          </a:r>
                          <a:endParaRPr kumimoji="1" lang="ja-JP" altLang="en-US" sz="1200" b="1" dirty="0">
                            <a:solidFill>
                              <a:schemeClr val="bg1"/>
                            </a:solidFill>
                          </a:endParaRPr>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solidFill>
                      </a:tcPr>
                    </a:tc>
                    <a:tc>
                      <a:txBody>
                        <a:bodyPr/>
                        <a:lstStyle/>
                        <a:p>
                          <a:r>
                            <a:rPr kumimoji="1" lang="ja-JP" altLang="en-US" sz="1000" b="1" dirty="0">
                              <a:solidFill>
                                <a:schemeClr val="tx2"/>
                              </a:solidFill>
                            </a:rPr>
                            <a:t>式</a:t>
                          </a:r>
                          <a:r>
                            <a:rPr kumimoji="1" lang="en-US" altLang="ja-JP" sz="1000" b="1" dirty="0">
                              <a:solidFill>
                                <a:schemeClr val="tx2"/>
                              </a:solidFill>
                            </a:rPr>
                            <a:t>(3.177)</a:t>
                          </a:r>
                          <a:r>
                            <a:rPr kumimoji="1" lang="ja-JP" altLang="en-US" sz="1000" b="1" dirty="0">
                              <a:solidFill>
                                <a:schemeClr val="tx2"/>
                              </a:solidFill>
                            </a:rPr>
                            <a:t>　　</a:t>
                          </a:r>
                          <a14:m>
                            <m:oMath xmlns:m="http://schemas.openxmlformats.org/officeDocument/2006/math">
                              <m:sSup>
                                <m:sSupPr>
                                  <m:ctrlPr>
                                    <a:rPr kumimoji="1" lang="en-US" altLang="ja-JP" sz="1200" b="1" i="1" smtClean="0">
                                      <a:latin typeface="Cambria Math" panose="02040503050406030204" pitchFamily="18" charset="0"/>
                                    </a:rPr>
                                  </m:ctrlPr>
                                </m:sSupPr>
                                <m:e>
                                  <m:r>
                                    <a:rPr kumimoji="1" lang="en-US" altLang="ja-JP" sz="1200" b="1" i="1" smtClean="0">
                                      <a:latin typeface="Cambria Math" panose="02040503050406030204" pitchFamily="18" charset="0"/>
                                    </a:rPr>
                                    <m:t>𝑭</m:t>
                                  </m:r>
                                </m:e>
                                <m:sup>
                                  <m:r>
                                    <a:rPr kumimoji="1" lang="en-US" altLang="ja-JP" sz="1200" b="1" i="1" smtClean="0">
                                      <a:latin typeface="Cambria Math" panose="02040503050406030204" pitchFamily="18" charset="0"/>
                                    </a:rPr>
                                    <m:t>′</m:t>
                                  </m:r>
                                </m:sup>
                              </m:sSup>
                              <m:r>
                                <a:rPr kumimoji="1" lang="en-US" altLang="ja-JP" sz="1200" b="0" i="1" smtClean="0">
                                  <a:latin typeface="Cambria Math" panose="02040503050406030204" pitchFamily="18" charset="0"/>
                                </a:rPr>
                                <m:t>=</m:t>
                              </m:r>
                              <m:sSup>
                                <m:sSupPr>
                                  <m:ctrlPr>
                                    <a:rPr kumimoji="1" lang="en-US" altLang="ja-JP" sz="1200" b="1" i="1" smtClean="0">
                                      <a:latin typeface="Cambria Math" panose="02040503050406030204" pitchFamily="18" charset="0"/>
                                    </a:rPr>
                                  </m:ctrlPr>
                                </m:sSupPr>
                                <m:e>
                                  <m:r>
                                    <a:rPr kumimoji="1" lang="en-US" altLang="ja-JP" sz="1200" b="1" i="1" smtClean="0">
                                      <a:latin typeface="Cambria Math" panose="02040503050406030204" pitchFamily="18" charset="0"/>
                                    </a:rPr>
                                    <m:t>𝑿</m:t>
                                  </m:r>
                                </m:e>
                                <m:sup>
                                  <m:r>
                                    <a:rPr kumimoji="1" lang="en-US" altLang="ja-JP" sz="1200" b="1" i="1" smtClean="0">
                                      <a:latin typeface="Cambria Math" panose="02040503050406030204" pitchFamily="18" charset="0"/>
                                      <a:ea typeface="Cambria Math" panose="02040503050406030204" pitchFamily="18" charset="0"/>
                                    </a:rPr>
                                    <m:t>†</m:t>
                                  </m:r>
                                </m:sup>
                              </m:sSup>
                              <m:r>
                                <a:rPr kumimoji="1" lang="en-US" altLang="ja-JP" sz="1200" b="1" i="1" smtClean="0">
                                  <a:latin typeface="Cambria Math" panose="02040503050406030204" pitchFamily="18" charset="0"/>
                                </a:rPr>
                                <m:t>𝑭𝑿</m:t>
                              </m:r>
                            </m:oMath>
                          </a14:m>
                          <a:endParaRPr kumimoji="1" lang="ja-JP" altLang="en-US" sz="1200" dirty="0"/>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solidFill>
                      </a:tcPr>
                    </a:tc>
                    <a:extLst>
                      <a:ext uri="{0D108BD9-81ED-4DB2-BD59-A6C34878D82A}">
                        <a16:rowId xmlns:a16="http://schemas.microsoft.com/office/drawing/2014/main" val="3151935190"/>
                      </a:ext>
                    </a:extLst>
                  </a:tr>
                  <a:tr h="370840">
                    <a:tc>
                      <a:txBody>
                        <a:bodyPr/>
                        <a:lstStyle/>
                        <a:p>
                          <a:pPr algn="ctr"/>
                          <a:r>
                            <a:rPr kumimoji="1" lang="en-US" altLang="ja-JP" sz="1200" b="1" dirty="0">
                              <a:solidFill>
                                <a:schemeClr val="bg1"/>
                              </a:solidFill>
                            </a:rPr>
                            <a:t>8</a:t>
                          </a:r>
                          <a:endParaRPr kumimoji="1" lang="ja-JP" altLang="en-US" sz="1200" b="1" dirty="0">
                            <a:solidFill>
                              <a:schemeClr val="bg1"/>
                            </a:solidFill>
                          </a:endParaRPr>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solidFill>
                      </a:tcPr>
                    </a:tc>
                    <a:tc>
                      <a:txBody>
                        <a:bodyPr/>
                        <a:lstStyle/>
                        <a:p>
                          <a:r>
                            <a:rPr kumimoji="1" lang="ja-JP" altLang="en-US" sz="1000" b="1" dirty="0">
                              <a:solidFill>
                                <a:schemeClr val="tx2"/>
                              </a:solidFill>
                            </a:rPr>
                            <a:t>式</a:t>
                          </a:r>
                          <a:r>
                            <a:rPr kumimoji="1" lang="en-US" altLang="ja-JP" sz="1000" b="1" dirty="0">
                              <a:solidFill>
                                <a:schemeClr val="tx2"/>
                              </a:solidFill>
                            </a:rPr>
                            <a:t>(3.178)</a:t>
                          </a:r>
                          <a:r>
                            <a:rPr kumimoji="1" lang="ja-JP" altLang="en-US" sz="1000" b="1" dirty="0">
                              <a:solidFill>
                                <a:schemeClr val="tx2"/>
                              </a:solidFill>
                            </a:rPr>
                            <a:t>　　</a:t>
                          </a:r>
                          <a14:m>
                            <m:oMath xmlns:m="http://schemas.openxmlformats.org/officeDocument/2006/math">
                              <m:sSup>
                                <m:sSupPr>
                                  <m:ctrlPr>
                                    <a:rPr kumimoji="1" lang="en-US" altLang="ja-JP" sz="1200" b="1" i="1" smtClean="0">
                                      <a:latin typeface="Cambria Math" panose="02040503050406030204" pitchFamily="18" charset="0"/>
                                    </a:rPr>
                                  </m:ctrlPr>
                                </m:sSupPr>
                                <m:e>
                                  <m:r>
                                    <a:rPr kumimoji="1" lang="en-US" altLang="ja-JP" sz="1200" b="1" i="1" smtClean="0">
                                      <a:latin typeface="Cambria Math" panose="02040503050406030204" pitchFamily="18" charset="0"/>
                                    </a:rPr>
                                    <m:t>𝑭</m:t>
                                  </m:r>
                                </m:e>
                                <m:sup>
                                  <m:r>
                                    <a:rPr kumimoji="1" lang="en-US" altLang="ja-JP" sz="1200" b="1" i="1" smtClean="0">
                                      <a:latin typeface="Cambria Math" panose="02040503050406030204" pitchFamily="18" charset="0"/>
                                    </a:rPr>
                                    <m:t>′</m:t>
                                  </m:r>
                                </m:sup>
                              </m:sSup>
                              <m:sSup>
                                <m:sSupPr>
                                  <m:ctrlPr>
                                    <a:rPr kumimoji="1" lang="en-US" altLang="ja-JP" sz="1200" b="1" i="1" smtClean="0">
                                      <a:latin typeface="Cambria Math" panose="02040503050406030204" pitchFamily="18" charset="0"/>
                                    </a:rPr>
                                  </m:ctrlPr>
                                </m:sSupPr>
                                <m:e>
                                  <m:r>
                                    <a:rPr kumimoji="1" lang="en-US" altLang="ja-JP" sz="1200" b="1" i="1" smtClean="0">
                                      <a:latin typeface="Cambria Math" panose="02040503050406030204" pitchFamily="18" charset="0"/>
                                    </a:rPr>
                                    <m:t>𝑪</m:t>
                                  </m:r>
                                </m:e>
                                <m:sup>
                                  <m:r>
                                    <a:rPr kumimoji="1" lang="en-US" altLang="ja-JP" sz="1200" b="1" i="1" smtClean="0">
                                      <a:latin typeface="Cambria Math" panose="02040503050406030204" pitchFamily="18" charset="0"/>
                                    </a:rPr>
                                    <m:t>′</m:t>
                                  </m:r>
                                </m:sup>
                              </m:sSup>
                              <m:r>
                                <a:rPr kumimoji="1" lang="en-US" altLang="ja-JP" sz="1200" b="1" i="1" smtClean="0">
                                  <a:latin typeface="Cambria Math" panose="02040503050406030204" pitchFamily="18" charset="0"/>
                                </a:rPr>
                                <m:t>=</m:t>
                              </m:r>
                              <m:sSup>
                                <m:sSupPr>
                                  <m:ctrlPr>
                                    <a:rPr kumimoji="1" lang="en-US" altLang="ja-JP" sz="1200" b="1" i="1" smtClean="0">
                                      <a:latin typeface="Cambria Math" panose="02040503050406030204" pitchFamily="18" charset="0"/>
                                    </a:rPr>
                                  </m:ctrlPr>
                                </m:sSupPr>
                                <m:e>
                                  <m:r>
                                    <a:rPr kumimoji="1" lang="en-US" altLang="ja-JP" sz="1200" b="1" i="1" smtClean="0">
                                      <a:latin typeface="Cambria Math" panose="02040503050406030204" pitchFamily="18" charset="0"/>
                                    </a:rPr>
                                    <m:t>𝑪</m:t>
                                  </m:r>
                                </m:e>
                                <m:sup>
                                  <m:r>
                                    <a:rPr kumimoji="1" lang="en-US" altLang="ja-JP" sz="1200" b="1" i="1" smtClean="0">
                                      <a:latin typeface="Cambria Math" panose="02040503050406030204" pitchFamily="18" charset="0"/>
                                    </a:rPr>
                                    <m:t>′</m:t>
                                  </m:r>
                                </m:sup>
                              </m:sSup>
                              <m:r>
                                <a:rPr kumimoji="1" lang="en-US" altLang="ja-JP" sz="1200" b="1" i="1" smtClean="0">
                                  <a:latin typeface="Cambria Math" panose="02040503050406030204" pitchFamily="18" charset="0"/>
                                </a:rPr>
                                <m:t>𝜺</m:t>
                              </m:r>
                            </m:oMath>
                          </a14:m>
                          <a:endParaRPr kumimoji="1" lang="ja-JP" altLang="en-US" sz="1200" dirty="0"/>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solidFill>
                      </a:tcPr>
                    </a:tc>
                    <a:extLst>
                      <a:ext uri="{0D108BD9-81ED-4DB2-BD59-A6C34878D82A}">
                        <a16:rowId xmlns:a16="http://schemas.microsoft.com/office/drawing/2014/main" val="3401900878"/>
                      </a:ext>
                    </a:extLst>
                  </a:tr>
                  <a:tr h="370840">
                    <a:tc>
                      <a:txBody>
                        <a:bodyPr/>
                        <a:lstStyle/>
                        <a:p>
                          <a:pPr algn="ctr"/>
                          <a:r>
                            <a:rPr kumimoji="1" lang="en-US" altLang="ja-JP" sz="1200" b="1" dirty="0">
                              <a:solidFill>
                                <a:schemeClr val="bg1"/>
                              </a:solidFill>
                            </a:rPr>
                            <a:t>9</a:t>
                          </a:r>
                          <a:endParaRPr kumimoji="1" lang="ja-JP" altLang="en-US" sz="1200" b="1" dirty="0">
                            <a:solidFill>
                              <a:schemeClr val="bg1"/>
                            </a:solidFill>
                          </a:endParaRPr>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solidFill>
                      </a:tcPr>
                    </a:tc>
                    <a:tc>
                      <a:txBody>
                        <a:bodyPr/>
                        <a:lstStyle/>
                        <a:p>
                          <a:r>
                            <a:rPr kumimoji="1" lang="ja-JP" altLang="en-US" sz="1000" b="1" dirty="0">
                              <a:solidFill>
                                <a:schemeClr val="tx2"/>
                              </a:solidFill>
                            </a:rPr>
                            <a:t>式</a:t>
                          </a:r>
                          <a:r>
                            <a:rPr kumimoji="1" lang="en-US" altLang="ja-JP" sz="1000" b="1" dirty="0">
                              <a:solidFill>
                                <a:schemeClr val="tx2"/>
                              </a:solidFill>
                            </a:rPr>
                            <a:t>(3.174)</a:t>
                          </a:r>
                          <a:r>
                            <a:rPr kumimoji="1" lang="ja-JP" altLang="en-US" sz="1000" b="1" dirty="0">
                              <a:solidFill>
                                <a:schemeClr val="tx2"/>
                              </a:solidFill>
                            </a:rPr>
                            <a:t>　　</a:t>
                          </a:r>
                          <a14:m>
                            <m:oMath xmlns:m="http://schemas.openxmlformats.org/officeDocument/2006/math">
                              <m:r>
                                <a:rPr kumimoji="1" lang="en-US" altLang="ja-JP" sz="1200" b="1" i="1" smtClean="0">
                                  <a:latin typeface="Cambria Math" panose="02040503050406030204" pitchFamily="18" charset="0"/>
                                </a:rPr>
                                <m:t>𝑪</m:t>
                              </m:r>
                              <m:r>
                                <a:rPr kumimoji="1" lang="en-US" altLang="ja-JP" sz="1200" b="1" i="1" smtClean="0">
                                  <a:latin typeface="Cambria Math" panose="02040503050406030204" pitchFamily="18" charset="0"/>
                                </a:rPr>
                                <m:t>=</m:t>
                              </m:r>
                              <m:r>
                                <a:rPr kumimoji="1" lang="en-US" altLang="ja-JP" sz="1200" b="1" i="1" smtClean="0">
                                  <a:latin typeface="Cambria Math" panose="02040503050406030204" pitchFamily="18" charset="0"/>
                                </a:rPr>
                                <m:t>𝑿</m:t>
                              </m:r>
                              <m:sSup>
                                <m:sSupPr>
                                  <m:ctrlPr>
                                    <a:rPr kumimoji="1" lang="en-US" altLang="ja-JP" sz="1200" b="1" i="1" smtClean="0">
                                      <a:latin typeface="Cambria Math" panose="02040503050406030204" pitchFamily="18" charset="0"/>
                                    </a:rPr>
                                  </m:ctrlPr>
                                </m:sSupPr>
                                <m:e>
                                  <m:r>
                                    <a:rPr kumimoji="1" lang="en-US" altLang="ja-JP" sz="1200" b="1" i="1" smtClean="0">
                                      <a:latin typeface="Cambria Math" panose="02040503050406030204" pitchFamily="18" charset="0"/>
                                    </a:rPr>
                                    <m:t>𝑪</m:t>
                                  </m:r>
                                </m:e>
                                <m:sup>
                                  <m:r>
                                    <a:rPr kumimoji="1" lang="en-US" altLang="ja-JP" sz="1200" b="1" i="1" smtClean="0">
                                      <a:latin typeface="Cambria Math" panose="02040503050406030204" pitchFamily="18" charset="0"/>
                                    </a:rPr>
                                    <m:t>′</m:t>
                                  </m:r>
                                </m:sup>
                              </m:sSup>
                            </m:oMath>
                          </a14:m>
                          <a:endParaRPr kumimoji="1" lang="ja-JP" altLang="en-US" sz="1200" dirty="0"/>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solidFill>
                      </a:tcPr>
                    </a:tc>
                    <a:extLst>
                      <a:ext uri="{0D108BD9-81ED-4DB2-BD59-A6C34878D82A}">
                        <a16:rowId xmlns:a16="http://schemas.microsoft.com/office/drawing/2014/main" val="356213014"/>
                      </a:ext>
                    </a:extLst>
                  </a:tr>
                  <a:tr h="370840">
                    <a:tc>
                      <a:txBody>
                        <a:bodyPr/>
                        <a:lstStyle/>
                        <a:p>
                          <a:pPr algn="ctr"/>
                          <a:r>
                            <a:rPr kumimoji="1" lang="en-US" altLang="ja-JP" sz="1200" b="1" dirty="0">
                              <a:solidFill>
                                <a:schemeClr val="bg1"/>
                              </a:solidFill>
                            </a:rPr>
                            <a:t>10</a:t>
                          </a:r>
                          <a:endParaRPr kumimoji="1" lang="ja-JP" altLang="en-US" sz="1200" b="1" dirty="0">
                            <a:solidFill>
                              <a:schemeClr val="bg1"/>
                            </a:solidFill>
                          </a:endParaRPr>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solidFill>
                      </a:tcPr>
                    </a:tc>
                    <a:tc>
                      <a:txBody>
                        <a:bodyPr/>
                        <a:lstStyle/>
                        <a:p>
                          <a:r>
                            <a:rPr kumimoji="1" lang="ja-JP" altLang="en-US" sz="1000" b="1" dirty="0">
                              <a:solidFill>
                                <a:schemeClr val="tx2"/>
                              </a:solidFill>
                            </a:rPr>
                            <a:t>式</a:t>
                          </a:r>
                          <a:r>
                            <a:rPr kumimoji="1" lang="en-US" altLang="ja-JP" sz="1000" b="1" dirty="0">
                              <a:solidFill>
                                <a:schemeClr val="tx2"/>
                              </a:solidFill>
                            </a:rPr>
                            <a:t>(3.145)</a:t>
                          </a:r>
                          <a:r>
                            <a:rPr kumimoji="1" lang="ja-JP" altLang="en-US" sz="1000" b="1" dirty="0">
                              <a:solidFill>
                                <a:schemeClr val="tx2"/>
                              </a:solidFill>
                            </a:rPr>
                            <a:t>　　</a:t>
                          </a:r>
                          <a14:m>
                            <m:oMath xmlns:m="http://schemas.openxmlformats.org/officeDocument/2006/math">
                              <m:sSub>
                                <m:sSubPr>
                                  <m:ctrlPr>
                                    <a:rPr kumimoji="1" lang="en-US" altLang="ja-JP" sz="1200" b="0" i="1" smtClean="0">
                                      <a:latin typeface="Cambria Math" panose="02040503050406030204" pitchFamily="18" charset="0"/>
                                    </a:rPr>
                                  </m:ctrlPr>
                                </m:sSubPr>
                                <m:e>
                                  <m:r>
                                    <a:rPr kumimoji="1" lang="en-US" altLang="ja-JP" sz="1200" b="0" i="1" smtClean="0">
                                      <a:latin typeface="Cambria Math" panose="02040503050406030204" pitchFamily="18" charset="0"/>
                                    </a:rPr>
                                    <m:t>𝑃</m:t>
                                  </m:r>
                                </m:e>
                                <m:sub>
                                  <m:r>
                                    <a:rPr kumimoji="1" lang="en-US" altLang="ja-JP" sz="1200" b="0" i="1" smtClean="0">
                                      <a:latin typeface="Cambria Math" panose="02040503050406030204" pitchFamily="18" charset="0"/>
                                    </a:rPr>
                                    <m:t>𝜇𝜈</m:t>
                                  </m:r>
                                </m:sub>
                              </m:sSub>
                              <m:r>
                                <a:rPr kumimoji="1" lang="en-US" altLang="ja-JP" sz="1200" b="0" i="1" smtClean="0">
                                  <a:latin typeface="Cambria Math" panose="02040503050406030204" pitchFamily="18" charset="0"/>
                                </a:rPr>
                                <m:t>=2</m:t>
                              </m:r>
                              <m:nary>
                                <m:naryPr>
                                  <m:chr m:val="∑"/>
                                  <m:ctrlPr>
                                    <a:rPr kumimoji="1" lang="en-US" altLang="ja-JP" sz="1200" b="0" i="1" smtClean="0">
                                      <a:latin typeface="Cambria Math" panose="02040503050406030204" pitchFamily="18" charset="0"/>
                                    </a:rPr>
                                  </m:ctrlPr>
                                </m:naryPr>
                                <m:sub>
                                  <m:r>
                                    <m:rPr>
                                      <m:brk m:alnAt="23"/>
                                    </m:rPr>
                                    <a:rPr kumimoji="1" lang="en-US" altLang="ja-JP" sz="1200" b="0" i="1" smtClean="0">
                                      <a:latin typeface="Cambria Math" panose="02040503050406030204" pitchFamily="18" charset="0"/>
                                    </a:rPr>
                                    <m:t>𝑎</m:t>
                                  </m:r>
                                </m:sub>
                                <m:sup>
                                  <m:f>
                                    <m:fPr>
                                      <m:type m:val="lin"/>
                                      <m:ctrlPr>
                                        <a:rPr kumimoji="1" lang="en-US" altLang="ja-JP" sz="1200" b="0" i="1" smtClean="0">
                                          <a:latin typeface="Cambria Math" panose="02040503050406030204" pitchFamily="18" charset="0"/>
                                        </a:rPr>
                                      </m:ctrlPr>
                                    </m:fPr>
                                    <m:num>
                                      <m:r>
                                        <a:rPr kumimoji="1" lang="en-US" altLang="ja-JP" sz="1200" b="0" i="1" smtClean="0">
                                          <a:latin typeface="Cambria Math" panose="02040503050406030204" pitchFamily="18" charset="0"/>
                                        </a:rPr>
                                        <m:t>𝑁</m:t>
                                      </m:r>
                                    </m:num>
                                    <m:den>
                                      <m:r>
                                        <a:rPr kumimoji="1" lang="en-US" altLang="ja-JP" sz="1200" b="0" i="1" smtClean="0">
                                          <a:latin typeface="Cambria Math" panose="02040503050406030204" pitchFamily="18" charset="0"/>
                                        </a:rPr>
                                        <m:t>2</m:t>
                                      </m:r>
                                    </m:den>
                                  </m:f>
                                </m:sup>
                                <m:e>
                                  <m:sSub>
                                    <m:sSubPr>
                                      <m:ctrlPr>
                                        <a:rPr kumimoji="1" lang="en-US" altLang="ja-JP" sz="1200" b="0" i="1" smtClean="0">
                                          <a:latin typeface="Cambria Math" panose="02040503050406030204" pitchFamily="18" charset="0"/>
                                        </a:rPr>
                                      </m:ctrlPr>
                                    </m:sSubPr>
                                    <m:e>
                                      <m:r>
                                        <a:rPr kumimoji="1" lang="en-US" altLang="ja-JP" sz="1200" b="0" i="1" smtClean="0">
                                          <a:latin typeface="Cambria Math" panose="02040503050406030204" pitchFamily="18" charset="0"/>
                                        </a:rPr>
                                        <m:t>𝐶</m:t>
                                      </m:r>
                                    </m:e>
                                    <m:sub>
                                      <m:r>
                                        <a:rPr kumimoji="1" lang="en-US" altLang="ja-JP" sz="1200" b="0" i="1" smtClean="0">
                                          <a:latin typeface="Cambria Math" panose="02040503050406030204" pitchFamily="18" charset="0"/>
                                        </a:rPr>
                                        <m:t>𝜇</m:t>
                                      </m:r>
                                      <m:r>
                                        <a:rPr kumimoji="1" lang="en-US" altLang="ja-JP" sz="1200" b="0" i="1" smtClean="0">
                                          <a:latin typeface="Cambria Math" panose="02040503050406030204" pitchFamily="18" charset="0"/>
                                        </a:rPr>
                                        <m:t>𝑎</m:t>
                                      </m:r>
                                    </m:sub>
                                  </m:sSub>
                                  <m:sSubSup>
                                    <m:sSubSupPr>
                                      <m:ctrlPr>
                                        <a:rPr kumimoji="1" lang="en-US" altLang="ja-JP" sz="1200" b="0" i="1" smtClean="0">
                                          <a:latin typeface="Cambria Math" panose="02040503050406030204" pitchFamily="18" charset="0"/>
                                        </a:rPr>
                                      </m:ctrlPr>
                                    </m:sSubSupPr>
                                    <m:e>
                                      <m:r>
                                        <a:rPr kumimoji="1" lang="en-US" altLang="ja-JP" sz="1200" b="0" i="1" smtClean="0">
                                          <a:latin typeface="Cambria Math" panose="02040503050406030204" pitchFamily="18" charset="0"/>
                                        </a:rPr>
                                        <m:t>𝐶</m:t>
                                      </m:r>
                                    </m:e>
                                    <m:sub>
                                      <m:r>
                                        <a:rPr kumimoji="1" lang="en-US" altLang="ja-JP" sz="1200" b="0" i="1" smtClean="0">
                                          <a:latin typeface="Cambria Math" panose="02040503050406030204" pitchFamily="18" charset="0"/>
                                        </a:rPr>
                                        <m:t>𝜈</m:t>
                                      </m:r>
                                      <m:r>
                                        <a:rPr kumimoji="1" lang="en-US" altLang="ja-JP" sz="1200" b="0" i="1" smtClean="0">
                                          <a:latin typeface="Cambria Math" panose="02040503050406030204" pitchFamily="18" charset="0"/>
                                        </a:rPr>
                                        <m:t>𝑎</m:t>
                                      </m:r>
                                    </m:sub>
                                    <m:sup>
                                      <m:r>
                                        <a:rPr kumimoji="1" lang="en-US" altLang="ja-JP" sz="1200" b="0" i="1" smtClean="0">
                                          <a:latin typeface="Cambria Math" panose="02040503050406030204" pitchFamily="18" charset="0"/>
                                        </a:rPr>
                                        <m:t>∗</m:t>
                                      </m:r>
                                    </m:sup>
                                  </m:sSubSup>
                                </m:e>
                              </m:nary>
                            </m:oMath>
                          </a14:m>
                          <a:endParaRPr kumimoji="1" lang="ja-JP" altLang="en-US" sz="1200" dirty="0"/>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solidFill>
                      </a:tcPr>
                    </a:tc>
                    <a:extLst>
                      <a:ext uri="{0D108BD9-81ED-4DB2-BD59-A6C34878D82A}">
                        <a16:rowId xmlns:a16="http://schemas.microsoft.com/office/drawing/2014/main" val="4261990029"/>
                      </a:ext>
                    </a:extLst>
                  </a:tr>
                </a:tbl>
              </a:graphicData>
            </a:graphic>
          </p:graphicFrame>
        </mc:Choice>
        <mc:Fallback xmlns="">
          <p:graphicFrame>
            <p:nvGraphicFramePr>
              <p:cNvPr id="9" name="表 8">
                <a:extLst>
                  <a:ext uri="{FF2B5EF4-FFF2-40B4-BE49-F238E27FC236}">
                    <a16:creationId xmlns:a16="http://schemas.microsoft.com/office/drawing/2014/main" id="{98FF9593-7A37-44CA-9F5A-5313C0AA8955}"/>
                  </a:ext>
                </a:extLst>
              </p:cNvPr>
              <p:cNvGraphicFramePr>
                <a:graphicFrameLocks/>
              </p:cNvGraphicFramePr>
              <p:nvPr>
                <p:extLst>
                  <p:ext uri="{D42A27DB-BD31-4B8C-83A1-F6EECF244321}">
                    <p14:modId xmlns:p14="http://schemas.microsoft.com/office/powerpoint/2010/main" val="927113833"/>
                  </p:ext>
                </p:extLst>
              </p:nvPr>
            </p:nvGraphicFramePr>
            <p:xfrm>
              <a:off x="468312" y="1232380"/>
              <a:ext cx="4068000" cy="1854200"/>
            </p:xfrm>
            <a:graphic>
              <a:graphicData uri="http://schemas.openxmlformats.org/drawingml/2006/table">
                <a:tbl>
                  <a:tblPr>
                    <a:tableStyleId>{5C22544A-7EE6-4342-B048-85BDC9FD1C3A}</a:tableStyleId>
                  </a:tblPr>
                  <a:tblGrid>
                    <a:gridCol w="656499">
                      <a:extLst>
                        <a:ext uri="{9D8B030D-6E8A-4147-A177-3AD203B41FA5}">
                          <a16:colId xmlns:a16="http://schemas.microsoft.com/office/drawing/2014/main" val="4172311616"/>
                        </a:ext>
                      </a:extLst>
                    </a:gridCol>
                    <a:gridCol w="3411501">
                      <a:extLst>
                        <a:ext uri="{9D8B030D-6E8A-4147-A177-3AD203B41FA5}">
                          <a16:colId xmlns:a16="http://schemas.microsoft.com/office/drawing/2014/main" val="26242647"/>
                        </a:ext>
                      </a:extLst>
                    </a:gridCol>
                  </a:tblGrid>
                  <a:tr h="370840">
                    <a:tc>
                      <a:txBody>
                        <a:bodyPr/>
                        <a:lstStyle/>
                        <a:p>
                          <a:pPr algn="ctr"/>
                          <a:r>
                            <a:rPr kumimoji="1" lang="en-US" altLang="ja-JP" sz="1200" b="1" dirty="0">
                              <a:solidFill>
                                <a:schemeClr val="bg1"/>
                              </a:solidFill>
                            </a:rPr>
                            <a:t>6</a:t>
                          </a:r>
                          <a:endParaRPr kumimoji="1" lang="ja-JP" altLang="en-US" sz="1200" b="1" dirty="0">
                            <a:solidFill>
                              <a:schemeClr val="bg1"/>
                            </a:solidFill>
                          </a:endParaRPr>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solidFill>
                      </a:tcPr>
                    </a:tc>
                    <a:tc>
                      <a:txBody>
                        <a:bodyPr/>
                        <a:lstStyle/>
                        <a:p>
                          <a:endParaRPr lang="ja-JP"/>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blipFill>
                          <a:blip r:embed="rId3"/>
                          <a:stretch>
                            <a:fillRect l="-19430" t="-1639" r="-357" b="-508197"/>
                          </a:stretch>
                        </a:blipFill>
                      </a:tcPr>
                    </a:tc>
                    <a:extLst>
                      <a:ext uri="{0D108BD9-81ED-4DB2-BD59-A6C34878D82A}">
                        <a16:rowId xmlns:a16="http://schemas.microsoft.com/office/drawing/2014/main" val="1573137919"/>
                      </a:ext>
                    </a:extLst>
                  </a:tr>
                  <a:tr h="370840">
                    <a:tc>
                      <a:txBody>
                        <a:bodyPr/>
                        <a:lstStyle/>
                        <a:p>
                          <a:pPr algn="ctr"/>
                          <a:r>
                            <a:rPr kumimoji="1" lang="en-US" altLang="ja-JP" sz="1200" b="1" dirty="0">
                              <a:solidFill>
                                <a:schemeClr val="bg1"/>
                              </a:solidFill>
                            </a:rPr>
                            <a:t>7</a:t>
                          </a:r>
                          <a:endParaRPr kumimoji="1" lang="ja-JP" altLang="en-US" sz="1200" b="1" dirty="0">
                            <a:solidFill>
                              <a:schemeClr val="bg1"/>
                            </a:solidFill>
                          </a:endParaRPr>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solidFill>
                      </a:tcPr>
                    </a:tc>
                    <a:tc>
                      <a:txBody>
                        <a:bodyPr/>
                        <a:lstStyle/>
                        <a:p>
                          <a:endParaRPr lang="ja-JP"/>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blipFill>
                          <a:blip r:embed="rId3"/>
                          <a:stretch>
                            <a:fillRect l="-19430" t="-101639" r="-357" b="-408197"/>
                          </a:stretch>
                        </a:blipFill>
                      </a:tcPr>
                    </a:tc>
                    <a:extLst>
                      <a:ext uri="{0D108BD9-81ED-4DB2-BD59-A6C34878D82A}">
                        <a16:rowId xmlns:a16="http://schemas.microsoft.com/office/drawing/2014/main" val="3151935190"/>
                      </a:ext>
                    </a:extLst>
                  </a:tr>
                  <a:tr h="370840">
                    <a:tc>
                      <a:txBody>
                        <a:bodyPr/>
                        <a:lstStyle/>
                        <a:p>
                          <a:pPr algn="ctr"/>
                          <a:r>
                            <a:rPr kumimoji="1" lang="en-US" altLang="ja-JP" sz="1200" b="1" dirty="0">
                              <a:solidFill>
                                <a:schemeClr val="bg1"/>
                              </a:solidFill>
                            </a:rPr>
                            <a:t>8</a:t>
                          </a:r>
                          <a:endParaRPr kumimoji="1" lang="ja-JP" altLang="en-US" sz="1200" b="1" dirty="0">
                            <a:solidFill>
                              <a:schemeClr val="bg1"/>
                            </a:solidFill>
                          </a:endParaRPr>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solidFill>
                      </a:tcPr>
                    </a:tc>
                    <a:tc>
                      <a:txBody>
                        <a:bodyPr/>
                        <a:lstStyle/>
                        <a:p>
                          <a:endParaRPr lang="ja-JP"/>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blipFill>
                          <a:blip r:embed="rId3"/>
                          <a:stretch>
                            <a:fillRect l="-19430" t="-201639" r="-357" b="-308197"/>
                          </a:stretch>
                        </a:blipFill>
                      </a:tcPr>
                    </a:tc>
                    <a:extLst>
                      <a:ext uri="{0D108BD9-81ED-4DB2-BD59-A6C34878D82A}">
                        <a16:rowId xmlns:a16="http://schemas.microsoft.com/office/drawing/2014/main" val="3401900878"/>
                      </a:ext>
                    </a:extLst>
                  </a:tr>
                  <a:tr h="370840">
                    <a:tc>
                      <a:txBody>
                        <a:bodyPr/>
                        <a:lstStyle/>
                        <a:p>
                          <a:pPr algn="ctr"/>
                          <a:r>
                            <a:rPr kumimoji="1" lang="en-US" altLang="ja-JP" sz="1200" b="1" dirty="0">
                              <a:solidFill>
                                <a:schemeClr val="bg1"/>
                              </a:solidFill>
                            </a:rPr>
                            <a:t>9</a:t>
                          </a:r>
                          <a:endParaRPr kumimoji="1" lang="ja-JP" altLang="en-US" sz="1200" b="1" dirty="0">
                            <a:solidFill>
                              <a:schemeClr val="bg1"/>
                            </a:solidFill>
                          </a:endParaRPr>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solidFill>
                      </a:tcPr>
                    </a:tc>
                    <a:tc>
                      <a:txBody>
                        <a:bodyPr/>
                        <a:lstStyle/>
                        <a:p>
                          <a:endParaRPr lang="ja-JP"/>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blipFill>
                          <a:blip r:embed="rId3"/>
                          <a:stretch>
                            <a:fillRect l="-19430" t="-301639" r="-357" b="-208197"/>
                          </a:stretch>
                        </a:blipFill>
                      </a:tcPr>
                    </a:tc>
                    <a:extLst>
                      <a:ext uri="{0D108BD9-81ED-4DB2-BD59-A6C34878D82A}">
                        <a16:rowId xmlns:a16="http://schemas.microsoft.com/office/drawing/2014/main" val="356213014"/>
                      </a:ext>
                    </a:extLst>
                  </a:tr>
                  <a:tr h="370840">
                    <a:tc>
                      <a:txBody>
                        <a:bodyPr/>
                        <a:lstStyle/>
                        <a:p>
                          <a:pPr algn="ctr"/>
                          <a:r>
                            <a:rPr kumimoji="1" lang="en-US" altLang="ja-JP" sz="1200" b="1" dirty="0">
                              <a:solidFill>
                                <a:schemeClr val="bg1"/>
                              </a:solidFill>
                            </a:rPr>
                            <a:t>10</a:t>
                          </a:r>
                          <a:endParaRPr kumimoji="1" lang="ja-JP" altLang="en-US" sz="1200" b="1" dirty="0">
                            <a:solidFill>
                              <a:schemeClr val="bg1"/>
                            </a:solidFill>
                          </a:endParaRPr>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solidFill>
                      </a:tcPr>
                    </a:tc>
                    <a:tc>
                      <a:txBody>
                        <a:bodyPr/>
                        <a:lstStyle/>
                        <a:p>
                          <a:endParaRPr lang="ja-JP"/>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blipFill>
                          <a:blip r:embed="rId3"/>
                          <a:stretch>
                            <a:fillRect l="-19430" t="-401639" r="-357" b="-108197"/>
                          </a:stretch>
                        </a:blipFill>
                      </a:tcPr>
                    </a:tc>
                    <a:extLst>
                      <a:ext uri="{0D108BD9-81ED-4DB2-BD59-A6C34878D82A}">
                        <a16:rowId xmlns:a16="http://schemas.microsoft.com/office/drawing/2014/main" val="4261990029"/>
                      </a:ext>
                    </a:extLst>
                  </a:tr>
                </a:tbl>
              </a:graphicData>
            </a:graphic>
          </p:graphicFrame>
        </mc:Fallback>
      </mc:AlternateContent>
    </p:spTree>
    <p:extLst>
      <p:ext uri="{BB962C8B-B14F-4D97-AF65-F5344CB8AC3E}">
        <p14:creationId xmlns:p14="http://schemas.microsoft.com/office/powerpoint/2010/main" val="3276502950"/>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A670573-0E92-4E13-A132-DE1BE5CBF651}"/>
              </a:ext>
            </a:extLst>
          </p:cNvPr>
          <p:cNvSpPr>
            <a:spLocks noGrp="1"/>
          </p:cNvSpPr>
          <p:nvPr>
            <p:ph type="title"/>
          </p:nvPr>
        </p:nvSpPr>
        <p:spPr/>
        <p:txBody>
          <a:bodyPr/>
          <a:lstStyle/>
          <a:p>
            <a:r>
              <a:rPr kumimoji="1" lang="ja-JP" altLang="en-US" dirty="0"/>
              <a:t>手続き</a:t>
            </a:r>
            <a:r>
              <a:rPr kumimoji="1" lang="en-US" altLang="ja-JP" dirty="0"/>
              <a:t>11</a:t>
            </a:r>
            <a:endParaRPr kumimoji="1" lang="ja-JP" altLang="en-US" dirty="0"/>
          </a:p>
        </p:txBody>
      </p:sp>
      <mc:AlternateContent xmlns:mc="http://schemas.openxmlformats.org/markup-compatibility/2006" xmlns:a14="http://schemas.microsoft.com/office/drawing/2010/main">
        <mc:Choice Requires="a14">
          <p:sp>
            <p:nvSpPr>
              <p:cNvPr id="3" name="コンテンツ プレースホルダー 2">
                <a:extLst>
                  <a:ext uri="{FF2B5EF4-FFF2-40B4-BE49-F238E27FC236}">
                    <a16:creationId xmlns:a16="http://schemas.microsoft.com/office/drawing/2014/main" id="{0AB1386B-280C-412D-AC99-797840CC34AA}"/>
                  </a:ext>
                </a:extLst>
              </p:cNvPr>
              <p:cNvSpPr>
                <a:spLocks noGrp="1"/>
              </p:cNvSpPr>
              <p:nvPr>
                <p:ph idx="1"/>
              </p:nvPr>
            </p:nvSpPr>
            <p:spPr>
              <a:xfrm>
                <a:off x="467999" y="843750"/>
                <a:ext cx="4159179" cy="2187059"/>
              </a:xfrm>
            </p:spPr>
            <p:txBody>
              <a:bodyPr/>
              <a:lstStyle/>
              <a:p>
                <a:r>
                  <a:rPr kumimoji="1" lang="ja-JP" altLang="en-US" sz="1200" dirty="0"/>
                  <a:t>収束判定の閾値は</a:t>
                </a:r>
                <a:r>
                  <a:rPr kumimoji="1" lang="en-US" altLang="ja-JP" sz="1200" dirty="0"/>
                  <a:t>357</a:t>
                </a:r>
                <a:r>
                  <a:rPr kumimoji="1" lang="ja-JP" altLang="en-US" sz="1200" dirty="0"/>
                  <a:t>行目の</a:t>
                </a:r>
                <a14:m>
                  <m:oMath xmlns:m="http://schemas.openxmlformats.org/officeDocument/2006/math">
                    <m:r>
                      <m:rPr>
                        <m:sty m:val="p"/>
                      </m:rPr>
                      <a:rPr lang="en-US" altLang="ja-JP" sz="1200" i="1" dirty="0">
                        <a:latin typeface="Cambria Math" panose="02040503050406030204" pitchFamily="18" charset="0"/>
                      </a:rPr>
                      <m:t>CRIT</m:t>
                    </m:r>
                    <m:r>
                      <a:rPr lang="en-US" altLang="ja-JP" sz="1200" b="0" i="1" dirty="0" smtClean="0">
                        <a:latin typeface="Cambria Math" panose="02040503050406030204" pitchFamily="18" charset="0"/>
                      </a:rPr>
                      <m:t>=</m:t>
                    </m:r>
                    <m:sSup>
                      <m:sSupPr>
                        <m:ctrlPr>
                          <a:rPr lang="en-US" altLang="ja-JP" sz="1200" i="1">
                            <a:latin typeface="Cambria Math" panose="02040503050406030204" pitchFamily="18" charset="0"/>
                          </a:rPr>
                        </m:ctrlPr>
                      </m:sSupPr>
                      <m:e>
                        <m:r>
                          <a:rPr lang="en-US" altLang="ja-JP" sz="1200" i="1">
                            <a:latin typeface="Cambria Math" panose="02040503050406030204" pitchFamily="18" charset="0"/>
                          </a:rPr>
                          <m:t>10</m:t>
                        </m:r>
                      </m:e>
                      <m:sup>
                        <m:r>
                          <a:rPr lang="en-US" altLang="ja-JP" sz="1200" i="1">
                            <a:latin typeface="Cambria Math" panose="02040503050406030204" pitchFamily="18" charset="0"/>
                          </a:rPr>
                          <m:t>−4</m:t>
                        </m:r>
                      </m:sup>
                    </m:sSup>
                  </m:oMath>
                </a14:m>
                <a:r>
                  <a:rPr kumimoji="1" lang="ja-JP" altLang="en-US" sz="1200" dirty="0"/>
                  <a:t>で指定している</a:t>
                </a:r>
                <a:r>
                  <a:rPr kumimoji="1" lang="en-US" altLang="ja-JP" sz="1200" dirty="0"/>
                  <a:t>.</a:t>
                </a:r>
                <a:br>
                  <a:rPr kumimoji="1" lang="en-US" altLang="ja-JP" sz="1200" dirty="0"/>
                </a:br>
                <a:endParaRPr kumimoji="1" lang="en-US" altLang="ja-JP" sz="1200" b="1" dirty="0">
                  <a:solidFill>
                    <a:schemeClr val="tx2"/>
                  </a:solidFill>
                </a:endParaRPr>
              </a:p>
              <a:p>
                <a:r>
                  <a:rPr lang="en-US" altLang="ja-JP" sz="1200" b="1" dirty="0">
                    <a:solidFill>
                      <a:schemeClr val="tx2"/>
                    </a:solidFill>
                  </a:rPr>
                  <a:t>Q</a:t>
                </a:r>
                <a:r>
                  <a:rPr kumimoji="1" lang="ja-JP" altLang="en-US" sz="1200" b="1" dirty="0">
                    <a:solidFill>
                      <a:schemeClr val="tx2"/>
                    </a:solidFill>
                  </a:rPr>
                  <a:t>．</a:t>
                </a:r>
                <a:r>
                  <a:rPr kumimoji="1" lang="en-US" altLang="ja-JP" sz="1200" b="1" dirty="0">
                    <a:solidFill>
                      <a:schemeClr val="tx2"/>
                    </a:solidFill>
                  </a:rPr>
                  <a:t>DELTA</a:t>
                </a:r>
                <a:r>
                  <a:rPr kumimoji="1" lang="ja-JP" altLang="en-US" sz="1200" b="1" dirty="0">
                    <a:solidFill>
                      <a:schemeClr val="tx2"/>
                    </a:solidFill>
                  </a:rPr>
                  <a:t>が初めて</a:t>
                </a:r>
                <a14:m>
                  <m:oMath xmlns:m="http://schemas.openxmlformats.org/officeDocument/2006/math">
                    <m:sSup>
                      <m:sSupPr>
                        <m:ctrlPr>
                          <a:rPr lang="en-US" altLang="ja-JP" sz="1200" b="1" i="1" smtClean="0">
                            <a:solidFill>
                              <a:schemeClr val="tx2"/>
                            </a:solidFill>
                            <a:latin typeface="Cambria Math" panose="02040503050406030204" pitchFamily="18" charset="0"/>
                          </a:rPr>
                        </m:ctrlPr>
                      </m:sSupPr>
                      <m:e>
                        <m:r>
                          <a:rPr lang="en-US" altLang="ja-JP" sz="1200" b="1" i="1">
                            <a:solidFill>
                              <a:schemeClr val="tx2"/>
                            </a:solidFill>
                            <a:latin typeface="Cambria Math" panose="02040503050406030204" pitchFamily="18" charset="0"/>
                          </a:rPr>
                          <m:t>𝟏𝟎</m:t>
                        </m:r>
                      </m:e>
                      <m:sup>
                        <m:r>
                          <a:rPr lang="en-US" altLang="ja-JP" sz="1200" b="1" i="1">
                            <a:solidFill>
                              <a:schemeClr val="tx2"/>
                            </a:solidFill>
                            <a:latin typeface="Cambria Math" panose="02040503050406030204" pitchFamily="18" charset="0"/>
                          </a:rPr>
                          <m:t>−</m:t>
                        </m:r>
                        <m:r>
                          <a:rPr lang="en-US" altLang="ja-JP" sz="1200" b="1" i="1">
                            <a:solidFill>
                              <a:schemeClr val="tx2"/>
                            </a:solidFill>
                            <a:latin typeface="Cambria Math" panose="02040503050406030204" pitchFamily="18" charset="0"/>
                          </a:rPr>
                          <m:t>𝟒</m:t>
                        </m:r>
                      </m:sup>
                    </m:sSup>
                  </m:oMath>
                </a14:m>
                <a:r>
                  <a:rPr lang="ja-JP" altLang="en-US" sz="1200" b="1" dirty="0">
                    <a:solidFill>
                      <a:schemeClr val="tx2"/>
                    </a:solidFill>
                  </a:rPr>
                  <a:t>より小さくなるのは何周目か？</a:t>
                </a:r>
                <a:endParaRPr lang="en-US" altLang="ja-JP" sz="1200" b="1" dirty="0">
                  <a:solidFill>
                    <a:schemeClr val="tx2"/>
                  </a:solidFill>
                </a:endParaRPr>
              </a:p>
              <a:p>
                <a:r>
                  <a:rPr kumimoji="1" lang="ja-JP" altLang="en-US" sz="1200" b="1" dirty="0">
                    <a:solidFill>
                      <a:schemeClr val="tx2"/>
                    </a:solidFill>
                  </a:rPr>
                  <a:t>　　</a:t>
                </a:r>
                <a:r>
                  <a:rPr kumimoji="1" lang="ja-JP" altLang="en-US" sz="1200" dirty="0"/>
                  <a:t>➡ </a:t>
                </a:r>
                <a:r>
                  <a:rPr lang="ja-JP" altLang="en-US" sz="1200" dirty="0"/>
                  <a:t>６</a:t>
                </a:r>
                <a:r>
                  <a:rPr kumimoji="1" lang="ja-JP" altLang="en-US" sz="1200" dirty="0"/>
                  <a:t>周目</a:t>
                </a:r>
                <a:br>
                  <a:rPr lang="en-US" altLang="ja-JP" sz="1200" dirty="0"/>
                </a:br>
                <a:endParaRPr lang="en-US" altLang="ja-JP" sz="1200" dirty="0"/>
              </a:p>
              <a:p>
                <a:r>
                  <a:rPr lang="en-US" altLang="ja-JP" sz="1200" b="1" dirty="0">
                    <a:solidFill>
                      <a:schemeClr val="tx2"/>
                    </a:solidFill>
                  </a:rPr>
                  <a:t>Q</a:t>
                </a:r>
                <a:r>
                  <a:rPr kumimoji="1" lang="ja-JP" altLang="en-US" sz="1200" b="1" dirty="0">
                    <a:solidFill>
                      <a:schemeClr val="tx2"/>
                    </a:solidFill>
                  </a:rPr>
                  <a:t>．</a:t>
                </a:r>
                <a14:m>
                  <m:oMath xmlns:m="http://schemas.openxmlformats.org/officeDocument/2006/math">
                    <m:r>
                      <a:rPr lang="en-US" altLang="ja-JP" sz="1200" b="1" i="0" dirty="0" smtClean="0">
                        <a:solidFill>
                          <a:schemeClr val="tx2"/>
                        </a:solidFill>
                        <a:latin typeface="Cambria Math" panose="02040503050406030204" pitchFamily="18" charset="0"/>
                      </a:rPr>
                      <m:t>𝐂𝐑𝐈𝐓</m:t>
                    </m:r>
                    <m:r>
                      <a:rPr lang="en-US" altLang="ja-JP" sz="1200" b="1" i="0" dirty="0" smtClean="0">
                        <a:solidFill>
                          <a:schemeClr val="tx2"/>
                        </a:solidFill>
                        <a:latin typeface="Cambria Math" panose="02040503050406030204" pitchFamily="18" charset="0"/>
                      </a:rPr>
                      <m:t>=</m:t>
                    </m:r>
                    <m:sSup>
                      <m:sSupPr>
                        <m:ctrlPr>
                          <a:rPr lang="en-US" altLang="ja-JP" sz="1200" b="1" i="1" smtClean="0">
                            <a:solidFill>
                              <a:schemeClr val="tx2"/>
                            </a:solidFill>
                            <a:latin typeface="Cambria Math" panose="02040503050406030204" pitchFamily="18" charset="0"/>
                          </a:rPr>
                        </m:ctrlPr>
                      </m:sSupPr>
                      <m:e>
                        <m:r>
                          <a:rPr lang="en-US" altLang="ja-JP" sz="1200" b="1" i="1">
                            <a:solidFill>
                              <a:schemeClr val="tx2"/>
                            </a:solidFill>
                            <a:latin typeface="Cambria Math" panose="02040503050406030204" pitchFamily="18" charset="0"/>
                          </a:rPr>
                          <m:t>𝟏𝟎</m:t>
                        </m:r>
                      </m:e>
                      <m:sup>
                        <m:r>
                          <a:rPr lang="en-US" altLang="ja-JP" sz="1200" b="1" i="1">
                            <a:solidFill>
                              <a:schemeClr val="tx2"/>
                            </a:solidFill>
                            <a:latin typeface="Cambria Math" panose="02040503050406030204" pitchFamily="18" charset="0"/>
                          </a:rPr>
                          <m:t>−</m:t>
                        </m:r>
                        <m:r>
                          <a:rPr lang="en-US" altLang="ja-JP" sz="1200" b="1" i="1" smtClean="0">
                            <a:solidFill>
                              <a:schemeClr val="tx2"/>
                            </a:solidFill>
                            <a:latin typeface="Cambria Math" panose="02040503050406030204" pitchFamily="18" charset="0"/>
                          </a:rPr>
                          <m:t>𝟐</m:t>
                        </m:r>
                      </m:sup>
                    </m:sSup>
                  </m:oMath>
                </a14:m>
                <a:r>
                  <a:rPr kumimoji="1" lang="ja-JP" altLang="en-US" sz="1200" b="1" dirty="0">
                    <a:solidFill>
                      <a:schemeClr val="tx2"/>
                    </a:solidFill>
                  </a:rPr>
                  <a:t>に設定したとき</a:t>
                </a:r>
                <a:r>
                  <a:rPr kumimoji="1" lang="en-US" altLang="ja-JP" sz="1200" b="1" dirty="0">
                    <a:solidFill>
                      <a:schemeClr val="tx2"/>
                    </a:solidFill>
                  </a:rPr>
                  <a:t>, </a:t>
                </a:r>
                <a:r>
                  <a:rPr lang="ja-JP" altLang="en-US" sz="1200" b="1" dirty="0">
                    <a:solidFill>
                      <a:schemeClr val="tx2"/>
                    </a:solidFill>
                  </a:rPr>
                  <a:t>何周目で終了するか？</a:t>
                </a:r>
                <a:endParaRPr lang="en-US" altLang="ja-JP" sz="1200" b="1" dirty="0">
                  <a:solidFill>
                    <a:schemeClr val="tx2"/>
                  </a:solidFill>
                </a:endParaRPr>
              </a:p>
              <a:p>
                <a:r>
                  <a:rPr kumimoji="1" lang="ja-JP" altLang="en-US" sz="1200" b="1" dirty="0">
                    <a:solidFill>
                      <a:schemeClr val="tx2"/>
                    </a:solidFill>
                  </a:rPr>
                  <a:t>　　</a:t>
                </a:r>
                <a:r>
                  <a:rPr kumimoji="1" lang="ja-JP" altLang="en-US" sz="1200" dirty="0"/>
                  <a:t>➡ ４周目</a:t>
                </a:r>
                <a:br>
                  <a:rPr lang="en-US" altLang="ja-JP" sz="1200" dirty="0"/>
                </a:br>
                <a:endParaRPr kumimoji="1" lang="en-US" altLang="ja-JP" sz="1200" dirty="0"/>
              </a:p>
            </p:txBody>
          </p:sp>
        </mc:Choice>
        <mc:Fallback xmlns="">
          <p:sp>
            <p:nvSpPr>
              <p:cNvPr id="3" name="コンテンツ プレースホルダー 2">
                <a:extLst>
                  <a:ext uri="{FF2B5EF4-FFF2-40B4-BE49-F238E27FC236}">
                    <a16:creationId xmlns:a16="http://schemas.microsoft.com/office/drawing/2014/main" id="{0AB1386B-280C-412D-AC99-797840CC34AA}"/>
                  </a:ext>
                </a:extLst>
              </p:cNvPr>
              <p:cNvSpPr>
                <a:spLocks noGrp="1" noRot="1" noChangeAspect="1" noMove="1" noResize="1" noEditPoints="1" noAdjustHandles="1" noChangeArrowheads="1" noChangeShapeType="1" noTextEdit="1"/>
              </p:cNvSpPr>
              <p:nvPr>
                <p:ph idx="1"/>
              </p:nvPr>
            </p:nvSpPr>
            <p:spPr>
              <a:xfrm>
                <a:off x="467999" y="843750"/>
                <a:ext cx="4159179" cy="2187059"/>
              </a:xfrm>
              <a:blipFill>
                <a:blip r:embed="rId2"/>
                <a:stretch>
                  <a:fillRect/>
                </a:stretch>
              </a:blipFill>
            </p:spPr>
            <p:txBody>
              <a:bodyPr/>
              <a:lstStyle/>
              <a:p>
                <a:r>
                  <a:rPr lang="ja-JP" altLang="en-US">
                    <a:noFill/>
                  </a:rPr>
                  <a:t> </a:t>
                </a:r>
              </a:p>
            </p:txBody>
          </p:sp>
        </mc:Fallback>
      </mc:AlternateContent>
      <p:sp>
        <p:nvSpPr>
          <p:cNvPr id="8" name="テキスト プレースホルダー 7">
            <a:extLst>
              <a:ext uri="{FF2B5EF4-FFF2-40B4-BE49-F238E27FC236}">
                <a16:creationId xmlns:a16="http://schemas.microsoft.com/office/drawing/2014/main" id="{25EED781-2359-45E0-94D8-E66279DC77EE}"/>
              </a:ext>
            </a:extLst>
          </p:cNvPr>
          <p:cNvSpPr>
            <a:spLocks noGrp="1"/>
          </p:cNvSpPr>
          <p:nvPr>
            <p:ph type="body" sz="quarter" idx="13"/>
          </p:nvPr>
        </p:nvSpPr>
        <p:spPr/>
        <p:txBody>
          <a:bodyPr/>
          <a:lstStyle/>
          <a:p>
            <a:endParaRPr lang="en-US" altLang="ja-JP" dirty="0"/>
          </a:p>
        </p:txBody>
      </p:sp>
      <p:sp>
        <p:nvSpPr>
          <p:cNvPr id="5" name="コンテンツ プレースホルダー 4">
            <a:extLst>
              <a:ext uri="{FF2B5EF4-FFF2-40B4-BE49-F238E27FC236}">
                <a16:creationId xmlns:a16="http://schemas.microsoft.com/office/drawing/2014/main" id="{CCE15D9C-0A1A-4D74-A7EB-E9B95C05D6B7}"/>
              </a:ext>
            </a:extLst>
          </p:cNvPr>
          <p:cNvSpPr>
            <a:spLocks noGrp="1"/>
          </p:cNvSpPr>
          <p:nvPr>
            <p:ph idx="14"/>
          </p:nvPr>
        </p:nvSpPr>
        <p:spPr>
          <a:xfrm>
            <a:off x="4572000" y="709582"/>
            <a:ext cx="4104000" cy="4199918"/>
          </a:xfrm>
          <a:solidFill>
            <a:schemeClr val="tx1"/>
          </a:solidFill>
        </p:spPr>
        <p:txBody>
          <a:bodyPr/>
          <a:lstStyle/>
          <a:p>
            <a:pPr>
              <a:lnSpc>
                <a:spcPts val="1100"/>
              </a:lnSpc>
              <a:spcAft>
                <a:spcPts val="0"/>
              </a:spcAft>
            </a:pPr>
            <a:endParaRPr lang="en-US" altLang="ja-JP" sz="1000" b="0" dirty="0">
              <a:solidFill>
                <a:srgbClr val="D4D4D4"/>
              </a:solidFill>
              <a:effectLst/>
              <a:latin typeface="Consolas" panose="020B0609020204030204" pitchFamily="49" charset="0"/>
            </a:endParaRPr>
          </a:p>
          <a:p>
            <a:pPr>
              <a:lnSpc>
                <a:spcPts val="1100"/>
              </a:lnSpc>
              <a:spcAft>
                <a:spcPts val="0"/>
              </a:spcAft>
            </a:pPr>
            <a:r>
              <a:rPr lang="en-US" altLang="ja-JP" sz="1000" b="0" dirty="0">
                <a:solidFill>
                  <a:srgbClr val="D4D4D4"/>
                </a:solidFill>
                <a:effectLst/>
                <a:latin typeface="Consolas" panose="020B0609020204030204" pitchFamily="49" charset="0"/>
              </a:rPr>
              <a:t>START OF ITERATION NUMBER =  </a:t>
            </a:r>
            <a:r>
              <a:rPr lang="en-US" altLang="ja-JP" sz="1000" b="0" dirty="0">
                <a:solidFill>
                  <a:srgbClr val="569CD6"/>
                </a:solidFill>
                <a:effectLst/>
                <a:latin typeface="Consolas" panose="020B0609020204030204" pitchFamily="49" charset="0"/>
              </a:rPr>
              <a:t>1</a:t>
            </a:r>
            <a:endParaRPr lang="en-US" altLang="ja-JP" sz="1000" b="0" dirty="0">
              <a:solidFill>
                <a:srgbClr val="D4D4D4"/>
              </a:solidFill>
              <a:effectLst/>
              <a:latin typeface="Consolas" panose="020B0609020204030204" pitchFamily="49" charset="0"/>
            </a:endParaRPr>
          </a:p>
          <a:p>
            <a:pPr>
              <a:lnSpc>
                <a:spcPts val="1100"/>
              </a:lnSpc>
              <a:spcAft>
                <a:spcPts val="0"/>
              </a:spcAft>
            </a:pPr>
            <a:r>
              <a:rPr lang="en-US" altLang="ja-JP" sz="1000" b="0" dirty="0">
                <a:solidFill>
                  <a:srgbClr val="D4D4D4"/>
                </a:solidFill>
                <a:effectLst/>
                <a:latin typeface="Consolas" panose="020B0609020204030204" pitchFamily="49" charset="0"/>
              </a:rPr>
              <a:t>ELECTRONIC ENERGY =   </a:t>
            </a:r>
            <a:r>
              <a:rPr lang="en-US" altLang="ja-JP" sz="1000" b="0" dirty="0" err="1">
                <a:solidFill>
                  <a:srgbClr val="569CD6"/>
                </a:solidFill>
                <a:effectLst/>
                <a:latin typeface="Consolas" panose="020B0609020204030204" pitchFamily="49" charset="0"/>
              </a:rPr>
              <a:t>0.000000000000D+00</a:t>
            </a:r>
            <a:endParaRPr lang="en-US" altLang="ja-JP" sz="1000" b="0" dirty="0">
              <a:solidFill>
                <a:srgbClr val="D4D4D4"/>
              </a:solidFill>
              <a:effectLst/>
              <a:latin typeface="Consolas" panose="020B0609020204030204" pitchFamily="49" charset="0"/>
            </a:endParaRPr>
          </a:p>
          <a:p>
            <a:pPr>
              <a:lnSpc>
                <a:spcPts val="1100"/>
              </a:lnSpc>
              <a:spcAft>
                <a:spcPts val="0"/>
              </a:spcAft>
            </a:pPr>
            <a:r>
              <a:rPr lang="en-US" altLang="ja-JP" sz="1000" b="0" dirty="0">
                <a:solidFill>
                  <a:srgbClr val="D4D4D4"/>
                </a:solidFill>
                <a:effectLst/>
                <a:latin typeface="Consolas" panose="020B0609020204030204" pitchFamily="49" charset="0"/>
              </a:rPr>
              <a:t>DELTA(CONVERGENCE OF DENSITY MATRIX) =   </a:t>
            </a:r>
            <a:r>
              <a:rPr lang="en-US" altLang="ja-JP" sz="1000" b="0" dirty="0">
                <a:solidFill>
                  <a:srgbClr val="569CD6"/>
                </a:solidFill>
                <a:effectLst/>
                <a:latin typeface="Consolas" panose="020B0609020204030204" pitchFamily="49" charset="0"/>
              </a:rPr>
              <a:t>0</a:t>
            </a:r>
            <a:r>
              <a:rPr lang="en-US" altLang="ja-JP" sz="1000" b="0" dirty="0">
                <a:solidFill>
                  <a:srgbClr val="D4D4D4"/>
                </a:solidFill>
                <a:effectLst/>
                <a:latin typeface="Consolas" panose="020B0609020204030204" pitchFamily="49" charset="0"/>
              </a:rPr>
              <a:t>.</a:t>
            </a:r>
            <a:r>
              <a:rPr lang="en-US" altLang="ja-JP" sz="1000" b="0" dirty="0">
                <a:solidFill>
                  <a:srgbClr val="569CD6"/>
                </a:solidFill>
                <a:effectLst/>
                <a:latin typeface="Consolas" panose="020B0609020204030204" pitchFamily="49" charset="0"/>
              </a:rPr>
              <a:t>882867</a:t>
            </a:r>
            <a:endParaRPr lang="en-US" altLang="ja-JP" sz="1000" b="0" dirty="0">
              <a:solidFill>
                <a:srgbClr val="D4D4D4"/>
              </a:solidFill>
              <a:effectLst/>
              <a:latin typeface="Consolas" panose="020B0609020204030204" pitchFamily="49" charset="0"/>
            </a:endParaRPr>
          </a:p>
          <a:p>
            <a:pPr>
              <a:lnSpc>
                <a:spcPts val="1100"/>
              </a:lnSpc>
              <a:spcAft>
                <a:spcPts val="0"/>
              </a:spcAft>
            </a:pPr>
            <a:br>
              <a:rPr lang="en-US" altLang="ja-JP" sz="1000" b="0" dirty="0">
                <a:solidFill>
                  <a:srgbClr val="D4D4D4"/>
                </a:solidFill>
                <a:effectLst/>
                <a:latin typeface="Consolas" panose="020B0609020204030204" pitchFamily="49" charset="0"/>
              </a:rPr>
            </a:br>
            <a:r>
              <a:rPr lang="en-US" altLang="ja-JP" sz="1000" b="0" dirty="0">
                <a:solidFill>
                  <a:srgbClr val="D4D4D4"/>
                </a:solidFill>
                <a:effectLst/>
                <a:latin typeface="Consolas" panose="020B0609020204030204" pitchFamily="49" charset="0"/>
              </a:rPr>
              <a:t>START OF ITERATION NUMBER =  </a:t>
            </a:r>
            <a:r>
              <a:rPr lang="en-US" altLang="ja-JP" sz="1000" b="0" dirty="0">
                <a:solidFill>
                  <a:srgbClr val="569CD6"/>
                </a:solidFill>
                <a:effectLst/>
                <a:latin typeface="Consolas" panose="020B0609020204030204" pitchFamily="49" charset="0"/>
              </a:rPr>
              <a:t>2</a:t>
            </a:r>
            <a:endParaRPr lang="en-US" altLang="ja-JP" sz="1000" b="0" dirty="0">
              <a:solidFill>
                <a:srgbClr val="D4D4D4"/>
              </a:solidFill>
              <a:effectLst/>
              <a:latin typeface="Consolas" panose="020B0609020204030204" pitchFamily="49" charset="0"/>
            </a:endParaRPr>
          </a:p>
          <a:p>
            <a:pPr>
              <a:lnSpc>
                <a:spcPts val="1100"/>
              </a:lnSpc>
              <a:spcAft>
                <a:spcPts val="0"/>
              </a:spcAft>
            </a:pPr>
            <a:r>
              <a:rPr lang="en-US" altLang="ja-JP" sz="1000" b="0" dirty="0">
                <a:solidFill>
                  <a:srgbClr val="D4D4D4"/>
                </a:solidFill>
                <a:effectLst/>
                <a:latin typeface="Consolas" panose="020B0609020204030204" pitchFamily="49" charset="0"/>
              </a:rPr>
              <a:t>ELECTRONIC ENERGY =  </a:t>
            </a:r>
            <a:r>
              <a:rPr lang="en-US" altLang="ja-JP" sz="1000" b="0" dirty="0">
                <a:solidFill>
                  <a:srgbClr val="569CD6"/>
                </a:solidFill>
                <a:effectLst/>
                <a:latin typeface="Consolas" panose="020B0609020204030204" pitchFamily="49" charset="0"/>
              </a:rPr>
              <a:t>-</a:t>
            </a:r>
            <a:r>
              <a:rPr lang="en-US" altLang="ja-JP" sz="1000" b="0" dirty="0" err="1">
                <a:solidFill>
                  <a:srgbClr val="569CD6"/>
                </a:solidFill>
                <a:effectLst/>
                <a:latin typeface="Consolas" panose="020B0609020204030204" pitchFamily="49" charset="0"/>
              </a:rPr>
              <a:t>0.414186268681D</a:t>
            </a:r>
            <a:r>
              <a:rPr lang="en-US" altLang="ja-JP" sz="1000" b="0" dirty="0" err="1">
                <a:solidFill>
                  <a:srgbClr val="D4D4D4"/>
                </a:solidFill>
                <a:effectLst/>
                <a:latin typeface="Consolas" panose="020B0609020204030204" pitchFamily="49" charset="0"/>
              </a:rPr>
              <a:t>+</a:t>
            </a:r>
            <a:r>
              <a:rPr lang="en-US" altLang="ja-JP" sz="1000" b="0" dirty="0" err="1">
                <a:solidFill>
                  <a:srgbClr val="569CD6"/>
                </a:solidFill>
                <a:effectLst/>
                <a:latin typeface="Consolas" panose="020B0609020204030204" pitchFamily="49" charset="0"/>
              </a:rPr>
              <a:t>01</a:t>
            </a:r>
            <a:endParaRPr lang="en-US" altLang="ja-JP" sz="1000" b="0" dirty="0">
              <a:solidFill>
                <a:srgbClr val="D4D4D4"/>
              </a:solidFill>
              <a:effectLst/>
              <a:latin typeface="Consolas" panose="020B0609020204030204" pitchFamily="49" charset="0"/>
            </a:endParaRPr>
          </a:p>
          <a:p>
            <a:pPr>
              <a:lnSpc>
                <a:spcPts val="1100"/>
              </a:lnSpc>
              <a:spcAft>
                <a:spcPts val="0"/>
              </a:spcAft>
            </a:pPr>
            <a:r>
              <a:rPr lang="en-US" altLang="ja-JP" sz="1000" b="0" dirty="0">
                <a:solidFill>
                  <a:srgbClr val="D4D4D4"/>
                </a:solidFill>
                <a:effectLst/>
                <a:latin typeface="Consolas" panose="020B0609020204030204" pitchFamily="49" charset="0"/>
              </a:rPr>
              <a:t>DELTA(CONVERGENCE OF DENSITY MATRIX) =   </a:t>
            </a:r>
            <a:r>
              <a:rPr lang="en-US" altLang="ja-JP" sz="1000" b="0" dirty="0">
                <a:solidFill>
                  <a:srgbClr val="569CD6"/>
                </a:solidFill>
                <a:effectLst/>
                <a:latin typeface="Consolas" panose="020B0609020204030204" pitchFamily="49" charset="0"/>
              </a:rPr>
              <a:t>0</a:t>
            </a:r>
            <a:r>
              <a:rPr lang="en-US" altLang="ja-JP" sz="1000" b="0" dirty="0">
                <a:solidFill>
                  <a:srgbClr val="D4D4D4"/>
                </a:solidFill>
                <a:effectLst/>
                <a:latin typeface="Consolas" panose="020B0609020204030204" pitchFamily="49" charset="0"/>
              </a:rPr>
              <a:t>.</a:t>
            </a:r>
            <a:r>
              <a:rPr lang="en-US" altLang="ja-JP" sz="1000" b="0" dirty="0">
                <a:solidFill>
                  <a:srgbClr val="569CD6"/>
                </a:solidFill>
                <a:effectLst/>
                <a:latin typeface="Consolas" panose="020B0609020204030204" pitchFamily="49" charset="0"/>
              </a:rPr>
              <a:t>279176</a:t>
            </a:r>
            <a:endParaRPr lang="en-US" altLang="ja-JP" sz="1000" b="0" dirty="0">
              <a:solidFill>
                <a:srgbClr val="D4D4D4"/>
              </a:solidFill>
              <a:effectLst/>
              <a:latin typeface="Consolas" panose="020B0609020204030204" pitchFamily="49" charset="0"/>
            </a:endParaRPr>
          </a:p>
          <a:p>
            <a:pPr>
              <a:lnSpc>
                <a:spcPts val="1100"/>
              </a:lnSpc>
              <a:spcAft>
                <a:spcPts val="0"/>
              </a:spcAft>
            </a:pPr>
            <a:br>
              <a:rPr lang="en-US" altLang="ja-JP" sz="1000" b="0" dirty="0">
                <a:solidFill>
                  <a:srgbClr val="D4D4D4"/>
                </a:solidFill>
                <a:effectLst/>
                <a:latin typeface="Consolas" panose="020B0609020204030204" pitchFamily="49" charset="0"/>
              </a:rPr>
            </a:br>
            <a:r>
              <a:rPr lang="en-US" altLang="ja-JP" sz="1000" b="0" dirty="0">
                <a:solidFill>
                  <a:srgbClr val="D4D4D4"/>
                </a:solidFill>
                <a:effectLst/>
                <a:latin typeface="Consolas" panose="020B0609020204030204" pitchFamily="49" charset="0"/>
              </a:rPr>
              <a:t>START OF ITERATION NUMBER =  </a:t>
            </a:r>
            <a:r>
              <a:rPr lang="en-US" altLang="ja-JP" sz="1000" b="0" dirty="0">
                <a:solidFill>
                  <a:srgbClr val="569CD6"/>
                </a:solidFill>
                <a:effectLst/>
                <a:latin typeface="Consolas" panose="020B0609020204030204" pitchFamily="49" charset="0"/>
              </a:rPr>
              <a:t>3</a:t>
            </a:r>
            <a:endParaRPr lang="en-US" altLang="ja-JP" sz="1000" b="0" dirty="0">
              <a:solidFill>
                <a:srgbClr val="D4D4D4"/>
              </a:solidFill>
              <a:effectLst/>
              <a:latin typeface="Consolas" panose="020B0609020204030204" pitchFamily="49" charset="0"/>
            </a:endParaRPr>
          </a:p>
          <a:p>
            <a:pPr>
              <a:lnSpc>
                <a:spcPts val="1100"/>
              </a:lnSpc>
              <a:spcAft>
                <a:spcPts val="0"/>
              </a:spcAft>
            </a:pPr>
            <a:r>
              <a:rPr lang="en-US" altLang="ja-JP" sz="1000" b="0" dirty="0">
                <a:solidFill>
                  <a:srgbClr val="D4D4D4"/>
                </a:solidFill>
                <a:effectLst/>
                <a:latin typeface="Consolas" panose="020B0609020204030204" pitchFamily="49" charset="0"/>
              </a:rPr>
              <a:t>ELECTRONIC ENERGY =  </a:t>
            </a:r>
            <a:r>
              <a:rPr lang="en-US" altLang="ja-JP" sz="1000" b="0" dirty="0">
                <a:solidFill>
                  <a:srgbClr val="569CD6"/>
                </a:solidFill>
                <a:effectLst/>
                <a:latin typeface="Consolas" panose="020B0609020204030204" pitchFamily="49" charset="0"/>
              </a:rPr>
              <a:t>-</a:t>
            </a:r>
            <a:r>
              <a:rPr lang="en-US" altLang="ja-JP" sz="1000" b="0" dirty="0" err="1">
                <a:solidFill>
                  <a:srgbClr val="569CD6"/>
                </a:solidFill>
                <a:effectLst/>
                <a:latin typeface="Consolas" panose="020B0609020204030204" pitchFamily="49" charset="0"/>
              </a:rPr>
              <a:t>0.422649172562D</a:t>
            </a:r>
            <a:r>
              <a:rPr lang="en-US" altLang="ja-JP" sz="1000" b="0" dirty="0" err="1">
                <a:solidFill>
                  <a:srgbClr val="D4D4D4"/>
                </a:solidFill>
                <a:effectLst/>
                <a:latin typeface="Consolas" panose="020B0609020204030204" pitchFamily="49" charset="0"/>
              </a:rPr>
              <a:t>+</a:t>
            </a:r>
            <a:r>
              <a:rPr lang="en-US" altLang="ja-JP" sz="1000" b="0" dirty="0" err="1">
                <a:solidFill>
                  <a:srgbClr val="569CD6"/>
                </a:solidFill>
                <a:effectLst/>
                <a:latin typeface="Consolas" panose="020B0609020204030204" pitchFamily="49" charset="0"/>
              </a:rPr>
              <a:t>01</a:t>
            </a:r>
            <a:endParaRPr lang="en-US" altLang="ja-JP" sz="1000" b="0" dirty="0">
              <a:solidFill>
                <a:srgbClr val="D4D4D4"/>
              </a:solidFill>
              <a:effectLst/>
              <a:latin typeface="Consolas" panose="020B0609020204030204" pitchFamily="49" charset="0"/>
            </a:endParaRPr>
          </a:p>
          <a:p>
            <a:pPr>
              <a:lnSpc>
                <a:spcPts val="1100"/>
              </a:lnSpc>
              <a:spcAft>
                <a:spcPts val="0"/>
              </a:spcAft>
            </a:pPr>
            <a:r>
              <a:rPr lang="en-US" altLang="ja-JP" sz="1000" b="0" dirty="0">
                <a:solidFill>
                  <a:srgbClr val="D4D4D4"/>
                </a:solidFill>
                <a:effectLst/>
                <a:latin typeface="Consolas" panose="020B0609020204030204" pitchFamily="49" charset="0"/>
              </a:rPr>
              <a:t>DELTA(CONVERGENCE OF DENSITY MATRIX) =   </a:t>
            </a:r>
            <a:r>
              <a:rPr lang="en-US" altLang="ja-JP" sz="1000" b="0" dirty="0">
                <a:solidFill>
                  <a:srgbClr val="569CD6"/>
                </a:solidFill>
                <a:effectLst/>
                <a:latin typeface="Consolas" panose="020B0609020204030204" pitchFamily="49" charset="0"/>
              </a:rPr>
              <a:t>0</a:t>
            </a:r>
            <a:r>
              <a:rPr lang="en-US" altLang="ja-JP" sz="1000" b="0" dirty="0">
                <a:solidFill>
                  <a:srgbClr val="D4D4D4"/>
                </a:solidFill>
                <a:effectLst/>
                <a:latin typeface="Consolas" panose="020B0609020204030204" pitchFamily="49" charset="0"/>
              </a:rPr>
              <a:t>.</a:t>
            </a:r>
            <a:r>
              <a:rPr lang="en-US" altLang="ja-JP" sz="1000" b="0" dirty="0">
                <a:solidFill>
                  <a:srgbClr val="569CD6"/>
                </a:solidFill>
                <a:effectLst/>
                <a:latin typeface="Consolas" panose="020B0609020204030204" pitchFamily="49" charset="0"/>
              </a:rPr>
              <a:t>029662</a:t>
            </a:r>
            <a:endParaRPr lang="en-US" altLang="ja-JP" sz="1000" b="0" dirty="0">
              <a:solidFill>
                <a:srgbClr val="D4D4D4"/>
              </a:solidFill>
              <a:effectLst/>
              <a:latin typeface="Consolas" panose="020B0609020204030204" pitchFamily="49" charset="0"/>
            </a:endParaRPr>
          </a:p>
          <a:p>
            <a:pPr>
              <a:lnSpc>
                <a:spcPts val="1100"/>
              </a:lnSpc>
              <a:spcAft>
                <a:spcPts val="0"/>
              </a:spcAft>
            </a:pPr>
            <a:br>
              <a:rPr lang="en-US" altLang="ja-JP" sz="1000" b="0" dirty="0">
                <a:solidFill>
                  <a:srgbClr val="D4D4D4"/>
                </a:solidFill>
                <a:effectLst/>
                <a:latin typeface="Consolas" panose="020B0609020204030204" pitchFamily="49" charset="0"/>
              </a:rPr>
            </a:br>
            <a:r>
              <a:rPr lang="en-US" altLang="ja-JP" sz="1000" b="0" dirty="0">
                <a:solidFill>
                  <a:srgbClr val="D4D4D4"/>
                </a:solidFill>
                <a:effectLst/>
                <a:latin typeface="Consolas" panose="020B0609020204030204" pitchFamily="49" charset="0"/>
              </a:rPr>
              <a:t>START OF ITERATION NUMBER =  </a:t>
            </a:r>
            <a:r>
              <a:rPr lang="en-US" altLang="ja-JP" sz="1000" b="0" dirty="0">
                <a:solidFill>
                  <a:srgbClr val="569CD6"/>
                </a:solidFill>
                <a:effectLst/>
                <a:latin typeface="Consolas" panose="020B0609020204030204" pitchFamily="49" charset="0"/>
              </a:rPr>
              <a:t>4</a:t>
            </a:r>
            <a:endParaRPr lang="en-US" altLang="ja-JP" sz="1000" b="0" dirty="0">
              <a:solidFill>
                <a:srgbClr val="D4D4D4"/>
              </a:solidFill>
              <a:effectLst/>
              <a:latin typeface="Consolas" panose="020B0609020204030204" pitchFamily="49" charset="0"/>
            </a:endParaRPr>
          </a:p>
          <a:p>
            <a:pPr>
              <a:lnSpc>
                <a:spcPts val="1100"/>
              </a:lnSpc>
              <a:spcAft>
                <a:spcPts val="0"/>
              </a:spcAft>
            </a:pPr>
            <a:r>
              <a:rPr lang="en-US" altLang="ja-JP" sz="1000" b="0" dirty="0">
                <a:solidFill>
                  <a:srgbClr val="D4D4D4"/>
                </a:solidFill>
                <a:effectLst/>
                <a:latin typeface="Consolas" panose="020B0609020204030204" pitchFamily="49" charset="0"/>
              </a:rPr>
              <a:t>ELECTRONIC ENERGY =  </a:t>
            </a:r>
            <a:r>
              <a:rPr lang="en-US" altLang="ja-JP" sz="1000" b="0" dirty="0">
                <a:solidFill>
                  <a:srgbClr val="569CD6"/>
                </a:solidFill>
                <a:effectLst/>
                <a:latin typeface="Consolas" panose="020B0609020204030204" pitchFamily="49" charset="0"/>
              </a:rPr>
              <a:t>-</a:t>
            </a:r>
            <a:r>
              <a:rPr lang="en-US" altLang="ja-JP" sz="1000" b="0" dirty="0" err="1">
                <a:solidFill>
                  <a:srgbClr val="569CD6"/>
                </a:solidFill>
                <a:effectLst/>
                <a:latin typeface="Consolas" panose="020B0609020204030204" pitchFamily="49" charset="0"/>
              </a:rPr>
              <a:t>0.422752275334D</a:t>
            </a:r>
            <a:r>
              <a:rPr lang="en-US" altLang="ja-JP" sz="1000" b="0" dirty="0" err="1">
                <a:solidFill>
                  <a:srgbClr val="D4D4D4"/>
                </a:solidFill>
                <a:effectLst/>
                <a:latin typeface="Consolas" panose="020B0609020204030204" pitchFamily="49" charset="0"/>
              </a:rPr>
              <a:t>+</a:t>
            </a:r>
            <a:r>
              <a:rPr lang="en-US" altLang="ja-JP" sz="1000" b="0" dirty="0" err="1">
                <a:solidFill>
                  <a:srgbClr val="569CD6"/>
                </a:solidFill>
                <a:effectLst/>
                <a:latin typeface="Consolas" panose="020B0609020204030204" pitchFamily="49" charset="0"/>
              </a:rPr>
              <a:t>01</a:t>
            </a:r>
            <a:endParaRPr lang="en-US" altLang="ja-JP" sz="1000" b="0" dirty="0">
              <a:solidFill>
                <a:srgbClr val="D4D4D4"/>
              </a:solidFill>
              <a:effectLst/>
              <a:latin typeface="Consolas" panose="020B0609020204030204" pitchFamily="49" charset="0"/>
            </a:endParaRPr>
          </a:p>
          <a:p>
            <a:pPr>
              <a:lnSpc>
                <a:spcPts val="1100"/>
              </a:lnSpc>
              <a:spcAft>
                <a:spcPts val="0"/>
              </a:spcAft>
            </a:pPr>
            <a:r>
              <a:rPr lang="en-US" altLang="ja-JP" sz="1000" b="0" dirty="0">
                <a:solidFill>
                  <a:srgbClr val="D4D4D4"/>
                </a:solidFill>
                <a:effectLst/>
                <a:latin typeface="Consolas" panose="020B0609020204030204" pitchFamily="49" charset="0"/>
              </a:rPr>
              <a:t>DELTA(CONVERGENCE OF DENSITY MATRIX) =   </a:t>
            </a:r>
            <a:r>
              <a:rPr lang="en-US" altLang="ja-JP" sz="1000" b="0" dirty="0">
                <a:solidFill>
                  <a:srgbClr val="569CD6"/>
                </a:solidFill>
                <a:effectLst/>
                <a:latin typeface="Consolas" panose="020B0609020204030204" pitchFamily="49" charset="0"/>
              </a:rPr>
              <a:t>0</a:t>
            </a:r>
            <a:r>
              <a:rPr lang="en-US" altLang="ja-JP" sz="1000" b="0" dirty="0">
                <a:solidFill>
                  <a:srgbClr val="D4D4D4"/>
                </a:solidFill>
                <a:effectLst/>
                <a:latin typeface="Consolas" panose="020B0609020204030204" pitchFamily="49" charset="0"/>
              </a:rPr>
              <a:t>.</a:t>
            </a:r>
            <a:r>
              <a:rPr lang="en-US" altLang="ja-JP" sz="1000" b="0" dirty="0">
                <a:solidFill>
                  <a:srgbClr val="569CD6"/>
                </a:solidFill>
                <a:effectLst/>
                <a:latin typeface="Consolas" panose="020B0609020204030204" pitchFamily="49" charset="0"/>
              </a:rPr>
              <a:t>002318</a:t>
            </a:r>
            <a:endParaRPr lang="en-US" altLang="ja-JP" sz="1000" b="0" dirty="0">
              <a:solidFill>
                <a:srgbClr val="D4D4D4"/>
              </a:solidFill>
              <a:effectLst/>
              <a:latin typeface="Consolas" panose="020B0609020204030204" pitchFamily="49" charset="0"/>
            </a:endParaRPr>
          </a:p>
          <a:p>
            <a:pPr>
              <a:lnSpc>
                <a:spcPts val="1100"/>
              </a:lnSpc>
              <a:spcAft>
                <a:spcPts val="0"/>
              </a:spcAft>
            </a:pPr>
            <a:br>
              <a:rPr lang="en-US" altLang="ja-JP" sz="1000" b="0" dirty="0">
                <a:solidFill>
                  <a:srgbClr val="D4D4D4"/>
                </a:solidFill>
                <a:effectLst/>
                <a:latin typeface="Consolas" panose="020B0609020204030204" pitchFamily="49" charset="0"/>
              </a:rPr>
            </a:br>
            <a:r>
              <a:rPr lang="en-US" altLang="ja-JP" sz="1000" b="0" dirty="0">
                <a:solidFill>
                  <a:srgbClr val="D4D4D4"/>
                </a:solidFill>
                <a:effectLst/>
                <a:latin typeface="Consolas" panose="020B0609020204030204" pitchFamily="49" charset="0"/>
              </a:rPr>
              <a:t>START OF ITERATION NUMBER =  </a:t>
            </a:r>
            <a:r>
              <a:rPr lang="en-US" altLang="ja-JP" sz="1000" b="0" dirty="0">
                <a:solidFill>
                  <a:srgbClr val="569CD6"/>
                </a:solidFill>
                <a:effectLst/>
                <a:latin typeface="Consolas" panose="020B0609020204030204" pitchFamily="49" charset="0"/>
              </a:rPr>
              <a:t>5</a:t>
            </a:r>
            <a:endParaRPr lang="en-US" altLang="ja-JP" sz="1000" b="0" dirty="0">
              <a:solidFill>
                <a:srgbClr val="D4D4D4"/>
              </a:solidFill>
              <a:effectLst/>
              <a:latin typeface="Consolas" panose="020B0609020204030204" pitchFamily="49" charset="0"/>
            </a:endParaRPr>
          </a:p>
          <a:p>
            <a:pPr>
              <a:lnSpc>
                <a:spcPts val="1100"/>
              </a:lnSpc>
              <a:spcAft>
                <a:spcPts val="0"/>
              </a:spcAft>
            </a:pPr>
            <a:r>
              <a:rPr lang="en-US" altLang="ja-JP" sz="1000" b="0" dirty="0">
                <a:solidFill>
                  <a:srgbClr val="D4D4D4"/>
                </a:solidFill>
                <a:effectLst/>
                <a:latin typeface="Consolas" panose="020B0609020204030204" pitchFamily="49" charset="0"/>
              </a:rPr>
              <a:t>ELECTRONIC ENERGY =  </a:t>
            </a:r>
            <a:r>
              <a:rPr lang="en-US" altLang="ja-JP" sz="1000" b="0" dirty="0">
                <a:solidFill>
                  <a:srgbClr val="569CD6"/>
                </a:solidFill>
                <a:effectLst/>
                <a:latin typeface="Consolas" panose="020B0609020204030204" pitchFamily="49" charset="0"/>
              </a:rPr>
              <a:t>-</a:t>
            </a:r>
            <a:r>
              <a:rPr lang="en-US" altLang="ja-JP" sz="1000" b="0" dirty="0" err="1">
                <a:solidFill>
                  <a:srgbClr val="569CD6"/>
                </a:solidFill>
                <a:effectLst/>
                <a:latin typeface="Consolas" panose="020B0609020204030204" pitchFamily="49" charset="0"/>
              </a:rPr>
              <a:t>0.422752909612D</a:t>
            </a:r>
            <a:r>
              <a:rPr lang="en-US" altLang="ja-JP" sz="1000" b="0" dirty="0" err="1">
                <a:solidFill>
                  <a:srgbClr val="D4D4D4"/>
                </a:solidFill>
                <a:effectLst/>
                <a:latin typeface="Consolas" panose="020B0609020204030204" pitchFamily="49" charset="0"/>
              </a:rPr>
              <a:t>+</a:t>
            </a:r>
            <a:r>
              <a:rPr lang="en-US" altLang="ja-JP" sz="1000" b="0" dirty="0" err="1">
                <a:solidFill>
                  <a:srgbClr val="569CD6"/>
                </a:solidFill>
                <a:effectLst/>
                <a:latin typeface="Consolas" panose="020B0609020204030204" pitchFamily="49" charset="0"/>
              </a:rPr>
              <a:t>01</a:t>
            </a:r>
            <a:endParaRPr lang="en-US" altLang="ja-JP" sz="1000" b="0" dirty="0">
              <a:solidFill>
                <a:srgbClr val="D4D4D4"/>
              </a:solidFill>
              <a:effectLst/>
              <a:latin typeface="Consolas" panose="020B0609020204030204" pitchFamily="49" charset="0"/>
            </a:endParaRPr>
          </a:p>
          <a:p>
            <a:pPr>
              <a:lnSpc>
                <a:spcPts val="1100"/>
              </a:lnSpc>
              <a:spcAft>
                <a:spcPts val="0"/>
              </a:spcAft>
            </a:pPr>
            <a:r>
              <a:rPr lang="en-US" altLang="ja-JP" sz="1000" b="0" dirty="0">
                <a:solidFill>
                  <a:srgbClr val="D4D4D4"/>
                </a:solidFill>
                <a:effectLst/>
                <a:latin typeface="Consolas" panose="020B0609020204030204" pitchFamily="49" charset="0"/>
              </a:rPr>
              <a:t>DELTA(CONVERGENCE OF DENSITY MATRIX) =   </a:t>
            </a:r>
            <a:r>
              <a:rPr lang="en-US" altLang="ja-JP" sz="1000" b="0" dirty="0">
                <a:solidFill>
                  <a:srgbClr val="569CD6"/>
                </a:solidFill>
                <a:effectLst/>
                <a:latin typeface="Consolas" panose="020B0609020204030204" pitchFamily="49" charset="0"/>
              </a:rPr>
              <a:t>0</a:t>
            </a:r>
            <a:r>
              <a:rPr lang="en-US" altLang="ja-JP" sz="1000" b="0" dirty="0">
                <a:solidFill>
                  <a:srgbClr val="D4D4D4"/>
                </a:solidFill>
                <a:effectLst/>
                <a:latin typeface="Consolas" panose="020B0609020204030204" pitchFamily="49" charset="0"/>
              </a:rPr>
              <a:t>.</a:t>
            </a:r>
            <a:r>
              <a:rPr lang="en-US" altLang="ja-JP" sz="1000" b="0" dirty="0">
                <a:solidFill>
                  <a:srgbClr val="569CD6"/>
                </a:solidFill>
                <a:effectLst/>
                <a:latin typeface="Consolas" panose="020B0609020204030204" pitchFamily="49" charset="0"/>
              </a:rPr>
              <a:t>000174</a:t>
            </a:r>
            <a:endParaRPr lang="en-US" altLang="ja-JP" sz="1000" b="0" dirty="0">
              <a:solidFill>
                <a:srgbClr val="D4D4D4"/>
              </a:solidFill>
              <a:effectLst/>
              <a:latin typeface="Consolas" panose="020B0609020204030204" pitchFamily="49" charset="0"/>
            </a:endParaRPr>
          </a:p>
          <a:p>
            <a:pPr>
              <a:lnSpc>
                <a:spcPts val="1100"/>
              </a:lnSpc>
              <a:spcAft>
                <a:spcPts val="0"/>
              </a:spcAft>
            </a:pPr>
            <a:br>
              <a:rPr lang="en-US" altLang="ja-JP" sz="1000" b="0" dirty="0">
                <a:solidFill>
                  <a:srgbClr val="D4D4D4"/>
                </a:solidFill>
                <a:effectLst/>
                <a:latin typeface="Consolas" panose="020B0609020204030204" pitchFamily="49" charset="0"/>
              </a:rPr>
            </a:br>
            <a:r>
              <a:rPr lang="en-US" altLang="ja-JP" sz="1000" b="0" dirty="0">
                <a:solidFill>
                  <a:srgbClr val="D4D4D4"/>
                </a:solidFill>
                <a:effectLst/>
                <a:latin typeface="Consolas" panose="020B0609020204030204" pitchFamily="49" charset="0"/>
              </a:rPr>
              <a:t>START OF ITERATION NUMBER =  </a:t>
            </a:r>
            <a:r>
              <a:rPr lang="en-US" altLang="ja-JP" sz="1000" b="0" dirty="0">
                <a:solidFill>
                  <a:srgbClr val="569CD6"/>
                </a:solidFill>
                <a:effectLst/>
                <a:latin typeface="Consolas" panose="020B0609020204030204" pitchFamily="49" charset="0"/>
              </a:rPr>
              <a:t>6</a:t>
            </a:r>
            <a:endParaRPr lang="en-US" altLang="ja-JP" sz="1000" b="0" dirty="0">
              <a:solidFill>
                <a:srgbClr val="D4D4D4"/>
              </a:solidFill>
              <a:effectLst/>
              <a:latin typeface="Consolas" panose="020B0609020204030204" pitchFamily="49" charset="0"/>
            </a:endParaRPr>
          </a:p>
          <a:p>
            <a:pPr>
              <a:lnSpc>
                <a:spcPts val="1100"/>
              </a:lnSpc>
              <a:spcAft>
                <a:spcPts val="0"/>
              </a:spcAft>
            </a:pPr>
            <a:r>
              <a:rPr lang="en-US" altLang="ja-JP" sz="1000" b="0" dirty="0">
                <a:solidFill>
                  <a:srgbClr val="D4D4D4"/>
                </a:solidFill>
                <a:effectLst/>
                <a:latin typeface="Consolas" panose="020B0609020204030204" pitchFamily="49" charset="0"/>
              </a:rPr>
              <a:t>ELECTRONIC ENERGY =  </a:t>
            </a:r>
            <a:r>
              <a:rPr lang="en-US" altLang="ja-JP" sz="1000" b="0" dirty="0">
                <a:solidFill>
                  <a:srgbClr val="569CD6"/>
                </a:solidFill>
                <a:effectLst/>
                <a:latin typeface="Consolas" panose="020B0609020204030204" pitchFamily="49" charset="0"/>
              </a:rPr>
              <a:t>-</a:t>
            </a:r>
            <a:r>
              <a:rPr lang="en-US" altLang="ja-JP" sz="1000" b="0" dirty="0" err="1">
                <a:solidFill>
                  <a:srgbClr val="569CD6"/>
                </a:solidFill>
                <a:effectLst/>
                <a:latin typeface="Consolas" panose="020B0609020204030204" pitchFamily="49" charset="0"/>
              </a:rPr>
              <a:t>0.422752913203D</a:t>
            </a:r>
            <a:r>
              <a:rPr lang="en-US" altLang="ja-JP" sz="1000" b="0" dirty="0" err="1">
                <a:solidFill>
                  <a:srgbClr val="D4D4D4"/>
                </a:solidFill>
                <a:effectLst/>
                <a:latin typeface="Consolas" panose="020B0609020204030204" pitchFamily="49" charset="0"/>
              </a:rPr>
              <a:t>+</a:t>
            </a:r>
            <a:r>
              <a:rPr lang="en-US" altLang="ja-JP" sz="1000" b="0" dirty="0" err="1">
                <a:solidFill>
                  <a:srgbClr val="569CD6"/>
                </a:solidFill>
                <a:effectLst/>
                <a:latin typeface="Consolas" panose="020B0609020204030204" pitchFamily="49" charset="0"/>
              </a:rPr>
              <a:t>01</a:t>
            </a:r>
            <a:endParaRPr lang="en-US" altLang="ja-JP" sz="1000" b="0" dirty="0">
              <a:solidFill>
                <a:srgbClr val="D4D4D4"/>
              </a:solidFill>
              <a:effectLst/>
              <a:latin typeface="Consolas" panose="020B0609020204030204" pitchFamily="49" charset="0"/>
            </a:endParaRPr>
          </a:p>
          <a:p>
            <a:pPr>
              <a:lnSpc>
                <a:spcPts val="1100"/>
              </a:lnSpc>
              <a:spcAft>
                <a:spcPts val="0"/>
              </a:spcAft>
            </a:pPr>
            <a:r>
              <a:rPr lang="en-US" altLang="ja-JP" sz="1000" b="0" dirty="0">
                <a:solidFill>
                  <a:srgbClr val="D4D4D4"/>
                </a:solidFill>
                <a:effectLst/>
                <a:latin typeface="Consolas" panose="020B0609020204030204" pitchFamily="49" charset="0"/>
              </a:rPr>
              <a:t>DELTA(CONVERGENCE OF DENSITY MATRIX) =   </a:t>
            </a:r>
            <a:r>
              <a:rPr lang="en-US" altLang="ja-JP" sz="1000" b="0" dirty="0">
                <a:solidFill>
                  <a:srgbClr val="569CD6"/>
                </a:solidFill>
                <a:effectLst/>
                <a:latin typeface="Consolas" panose="020B0609020204030204" pitchFamily="49" charset="0"/>
              </a:rPr>
              <a:t>0</a:t>
            </a:r>
            <a:r>
              <a:rPr lang="en-US" altLang="ja-JP" sz="1000" b="0" dirty="0">
                <a:solidFill>
                  <a:srgbClr val="D4D4D4"/>
                </a:solidFill>
                <a:effectLst/>
                <a:latin typeface="Consolas" panose="020B0609020204030204" pitchFamily="49" charset="0"/>
              </a:rPr>
              <a:t>.</a:t>
            </a:r>
            <a:r>
              <a:rPr lang="en-US" altLang="ja-JP" sz="1000" b="0" dirty="0">
                <a:solidFill>
                  <a:srgbClr val="569CD6"/>
                </a:solidFill>
                <a:effectLst/>
                <a:latin typeface="Consolas" panose="020B0609020204030204" pitchFamily="49" charset="0"/>
              </a:rPr>
              <a:t>000013</a:t>
            </a:r>
            <a:endParaRPr lang="en-US" altLang="ja-JP" sz="1000" b="0" dirty="0">
              <a:solidFill>
                <a:srgbClr val="D4D4D4"/>
              </a:solidFill>
              <a:effectLst/>
              <a:latin typeface="Consolas" panose="020B0609020204030204" pitchFamily="49" charset="0"/>
            </a:endParaRPr>
          </a:p>
          <a:p>
            <a:pPr>
              <a:lnSpc>
                <a:spcPts val="1100"/>
              </a:lnSpc>
              <a:spcAft>
                <a:spcPts val="0"/>
              </a:spcAft>
            </a:pPr>
            <a:br>
              <a:rPr lang="en-US" altLang="ja-JP" sz="1000" b="0" dirty="0">
                <a:solidFill>
                  <a:srgbClr val="D4D4D4"/>
                </a:solidFill>
                <a:effectLst/>
                <a:latin typeface="Consolas" panose="020B0609020204030204" pitchFamily="49" charset="0"/>
              </a:rPr>
            </a:br>
            <a:r>
              <a:rPr lang="en-US" altLang="ja-JP" sz="1000" b="0" dirty="0">
                <a:solidFill>
                  <a:srgbClr val="D4D4D4"/>
                </a:solidFill>
                <a:effectLst/>
                <a:latin typeface="Consolas" panose="020B0609020204030204" pitchFamily="49" charset="0"/>
              </a:rPr>
              <a:t>CALCULATION CONVERGED</a:t>
            </a:r>
          </a:p>
          <a:p>
            <a:pPr>
              <a:lnSpc>
                <a:spcPts val="1100"/>
              </a:lnSpc>
              <a:spcAft>
                <a:spcPts val="0"/>
              </a:spcAft>
            </a:pPr>
            <a:r>
              <a:rPr lang="en-US" altLang="ja-JP" sz="1000" b="0" dirty="0">
                <a:solidFill>
                  <a:srgbClr val="D4D4D4"/>
                </a:solidFill>
                <a:effectLst/>
                <a:latin typeface="Consolas" panose="020B0609020204030204" pitchFamily="49" charset="0"/>
              </a:rPr>
              <a:t>ELECTRONIC ENERGY =  </a:t>
            </a:r>
            <a:r>
              <a:rPr lang="en-US" altLang="ja-JP" sz="1000" b="0" dirty="0">
                <a:solidFill>
                  <a:srgbClr val="569CD6"/>
                </a:solidFill>
                <a:effectLst/>
                <a:latin typeface="Consolas" panose="020B0609020204030204" pitchFamily="49" charset="0"/>
              </a:rPr>
              <a:t>-</a:t>
            </a:r>
            <a:r>
              <a:rPr lang="en-US" altLang="ja-JP" sz="1000" b="0" dirty="0" err="1">
                <a:solidFill>
                  <a:srgbClr val="569CD6"/>
                </a:solidFill>
                <a:effectLst/>
                <a:latin typeface="Consolas" panose="020B0609020204030204" pitchFamily="49" charset="0"/>
              </a:rPr>
              <a:t>0.422752913203D</a:t>
            </a:r>
            <a:r>
              <a:rPr lang="en-US" altLang="ja-JP" sz="1000" b="0" dirty="0" err="1">
                <a:solidFill>
                  <a:srgbClr val="D4D4D4"/>
                </a:solidFill>
                <a:effectLst/>
                <a:latin typeface="Consolas" panose="020B0609020204030204" pitchFamily="49" charset="0"/>
              </a:rPr>
              <a:t>+</a:t>
            </a:r>
            <a:r>
              <a:rPr lang="en-US" altLang="ja-JP" sz="1000" b="0" dirty="0" err="1">
                <a:solidFill>
                  <a:srgbClr val="569CD6"/>
                </a:solidFill>
                <a:effectLst/>
                <a:latin typeface="Consolas" panose="020B0609020204030204" pitchFamily="49" charset="0"/>
              </a:rPr>
              <a:t>01</a:t>
            </a:r>
            <a:endParaRPr lang="en-US" altLang="ja-JP" sz="1000" b="0" dirty="0">
              <a:solidFill>
                <a:srgbClr val="D4D4D4"/>
              </a:solidFill>
              <a:effectLst/>
              <a:latin typeface="Consolas" panose="020B0609020204030204" pitchFamily="49" charset="0"/>
            </a:endParaRPr>
          </a:p>
          <a:p>
            <a:pPr>
              <a:lnSpc>
                <a:spcPts val="1100"/>
              </a:lnSpc>
              <a:spcAft>
                <a:spcPts val="0"/>
              </a:spcAft>
            </a:pPr>
            <a:r>
              <a:rPr lang="en-US" altLang="ja-JP" sz="1000" b="0" dirty="0">
                <a:solidFill>
                  <a:srgbClr val="D4D4D4"/>
                </a:solidFill>
                <a:effectLst/>
                <a:latin typeface="Consolas" panose="020B0609020204030204" pitchFamily="49" charset="0"/>
              </a:rPr>
              <a:t>TOTAL ENERGY =       </a:t>
            </a:r>
            <a:r>
              <a:rPr lang="en-US" altLang="ja-JP" sz="1000" b="0" dirty="0">
                <a:solidFill>
                  <a:srgbClr val="569CD6"/>
                </a:solidFill>
                <a:effectLst/>
                <a:latin typeface="Consolas" panose="020B0609020204030204" pitchFamily="49" charset="0"/>
              </a:rPr>
              <a:t>-</a:t>
            </a:r>
            <a:r>
              <a:rPr lang="en-US" altLang="ja-JP" sz="1000" b="0" dirty="0" err="1">
                <a:solidFill>
                  <a:srgbClr val="569CD6"/>
                </a:solidFill>
                <a:effectLst/>
                <a:latin typeface="Consolas" panose="020B0609020204030204" pitchFamily="49" charset="0"/>
              </a:rPr>
              <a:t>0.286066199152D</a:t>
            </a:r>
            <a:r>
              <a:rPr lang="en-US" altLang="ja-JP" sz="1000" b="0" dirty="0" err="1">
                <a:solidFill>
                  <a:srgbClr val="D4D4D4"/>
                </a:solidFill>
                <a:effectLst/>
                <a:latin typeface="Consolas" panose="020B0609020204030204" pitchFamily="49" charset="0"/>
              </a:rPr>
              <a:t>+</a:t>
            </a:r>
            <a:r>
              <a:rPr lang="en-US" altLang="ja-JP" sz="1000" b="0" dirty="0" err="1">
                <a:solidFill>
                  <a:srgbClr val="569CD6"/>
                </a:solidFill>
                <a:effectLst/>
                <a:latin typeface="Consolas" panose="020B0609020204030204" pitchFamily="49" charset="0"/>
              </a:rPr>
              <a:t>01</a:t>
            </a:r>
            <a:endParaRPr lang="en-US" altLang="ja-JP" sz="1000" b="0" dirty="0">
              <a:solidFill>
                <a:srgbClr val="569CD6"/>
              </a:solidFill>
              <a:effectLst/>
              <a:latin typeface="Consolas" panose="020B0609020204030204" pitchFamily="49" charset="0"/>
            </a:endParaRPr>
          </a:p>
          <a:p>
            <a:pPr>
              <a:lnSpc>
                <a:spcPts val="1100"/>
              </a:lnSpc>
              <a:spcAft>
                <a:spcPts val="0"/>
              </a:spcAft>
            </a:pPr>
            <a:endParaRPr lang="en-US" altLang="ja-JP" sz="1000" b="0" dirty="0">
              <a:solidFill>
                <a:srgbClr val="D4D4D4"/>
              </a:solidFill>
              <a:effectLst/>
              <a:latin typeface="Consolas" panose="020B0609020204030204" pitchFamily="49" charset="0"/>
            </a:endParaRPr>
          </a:p>
        </p:txBody>
      </p:sp>
      <p:sp>
        <p:nvSpPr>
          <p:cNvPr id="6" name="スライド番号プレースホルダー 5">
            <a:extLst>
              <a:ext uri="{FF2B5EF4-FFF2-40B4-BE49-F238E27FC236}">
                <a16:creationId xmlns:a16="http://schemas.microsoft.com/office/drawing/2014/main" id="{1064C21B-A697-4DF4-8AFE-DFFBF3AF8FD8}"/>
              </a:ext>
            </a:extLst>
          </p:cNvPr>
          <p:cNvSpPr>
            <a:spLocks noGrp="1"/>
          </p:cNvSpPr>
          <p:nvPr>
            <p:ph type="sldNum" sz="quarter" idx="15"/>
          </p:nvPr>
        </p:nvSpPr>
        <p:spPr/>
        <p:txBody>
          <a:bodyPr/>
          <a:lstStyle/>
          <a:p>
            <a:fld id="{44CC7441-4F6D-4D99-AEAC-28C0433C7008}" type="slidenum">
              <a:rPr kumimoji="1" lang="ja-JP" altLang="en-US" smtClean="0"/>
              <a:pPr/>
              <a:t>135</a:t>
            </a:fld>
            <a:endParaRPr kumimoji="1" lang="ja-JP" altLang="en-US" dirty="0"/>
          </a:p>
        </p:txBody>
      </p:sp>
      <p:sp>
        <p:nvSpPr>
          <p:cNvPr id="11" name="コンテンツ プレースホルダー 4">
            <a:extLst>
              <a:ext uri="{FF2B5EF4-FFF2-40B4-BE49-F238E27FC236}">
                <a16:creationId xmlns:a16="http://schemas.microsoft.com/office/drawing/2014/main" id="{1F847540-3D84-4025-AEC7-6BBC399F3CF7}"/>
              </a:ext>
            </a:extLst>
          </p:cNvPr>
          <p:cNvSpPr txBox="1">
            <a:spLocks/>
          </p:cNvSpPr>
          <p:nvPr/>
        </p:nvSpPr>
        <p:spPr>
          <a:xfrm>
            <a:off x="468312" y="3154930"/>
            <a:ext cx="4068000" cy="1754570"/>
          </a:xfrm>
          <a:prstGeom prst="rect">
            <a:avLst/>
          </a:prstGeom>
          <a:solidFill>
            <a:schemeClr val="tx1"/>
          </a:solidFill>
          <a:ln>
            <a:noFill/>
          </a:ln>
        </p:spPr>
        <p:txBody>
          <a:bodyPr vert="horz" lIns="108000" tIns="54000" rIns="108000" bIns="54000" rtlCol="0">
            <a:spAutoFit/>
          </a:bodyPr>
          <a:lstStyle>
            <a:lvl1pPr marL="0" indent="0" algn="l" defTabSz="914400" rtl="0" eaLnBrk="1" latinLnBrk="0" hangingPunct="1">
              <a:lnSpc>
                <a:spcPct val="120000"/>
              </a:lnSpc>
              <a:spcBef>
                <a:spcPts val="0"/>
              </a:spcBef>
              <a:spcAft>
                <a:spcPts val="600"/>
              </a:spcAft>
              <a:buFont typeface="游ゴシック" panose="020B0400000000000000" pitchFamily="50" charset="-128"/>
              <a:buNone/>
              <a:defRPr kumimoji="1" sz="1300" kern="1200">
                <a:solidFill>
                  <a:schemeClr val="tx1"/>
                </a:solidFill>
                <a:latin typeface="+mn-lt"/>
                <a:ea typeface="+mn-ea"/>
                <a:cs typeface="+mn-cs"/>
              </a:defRPr>
            </a:lvl1pPr>
            <a:lvl2pPr marL="6858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250" kern="1200">
                <a:solidFill>
                  <a:schemeClr val="tx1"/>
                </a:solidFill>
                <a:latin typeface="+mn-lt"/>
                <a:ea typeface="+mn-ea"/>
                <a:cs typeface="+mn-cs"/>
              </a:defRPr>
            </a:lvl2pPr>
            <a:lvl3pPr marL="11430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250" kern="1200">
                <a:solidFill>
                  <a:schemeClr val="tx1"/>
                </a:solidFill>
                <a:latin typeface="+mn-lt"/>
                <a:ea typeface="+mn-ea"/>
                <a:cs typeface="+mn-cs"/>
              </a:defRPr>
            </a:lvl3pPr>
            <a:lvl4pPr marL="16002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1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ts val="800"/>
              </a:lnSpc>
              <a:spcAft>
                <a:spcPts val="0"/>
              </a:spcAft>
            </a:pPr>
            <a:r>
              <a:rPr lang="en-US" altLang="ja-JP" sz="900" b="0" dirty="0">
                <a:solidFill>
                  <a:srgbClr val="D4D4D4"/>
                </a:solidFill>
                <a:effectLst/>
                <a:latin typeface="Consolas" panose="020B0609020204030204" pitchFamily="49" charset="0"/>
              </a:rPr>
              <a:t>THE S    ARRAY</a:t>
            </a: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endParaRPr lang="en-US" altLang="ja-JP" sz="900" b="0" dirty="0">
              <a:solidFill>
                <a:srgbClr val="D4D4D4"/>
              </a:solidFill>
              <a:effectLst/>
              <a:latin typeface="Consolas" panose="020B0609020204030204" pitchFamily="49" charset="0"/>
            </a:endParaRP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.1000000000D+</a:t>
            </a:r>
            <a:r>
              <a:rPr lang="en-US" altLang="ja-JP" sz="900" b="0" dirty="0" err="1">
                <a:solidFill>
                  <a:srgbClr val="569CD6"/>
                </a:solidFill>
                <a:effectLst/>
                <a:latin typeface="Consolas" panose="020B0609020204030204" pitchFamily="49" charset="0"/>
              </a:rPr>
              <a:t>01</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.4507704116D+</a:t>
            </a:r>
            <a:r>
              <a:rPr lang="en-US" altLang="ja-JP" sz="900" b="0" dirty="0" err="1">
                <a:solidFill>
                  <a:srgbClr val="569CD6"/>
                </a:solidFill>
                <a:effectLst/>
                <a:latin typeface="Consolas" panose="020B0609020204030204" pitchFamily="49" charset="0"/>
              </a:rPr>
              <a:t>00</a:t>
            </a:r>
            <a:endParaRPr lang="en-US" altLang="ja-JP" sz="900" b="0" dirty="0">
              <a:solidFill>
                <a:srgbClr val="D4D4D4"/>
              </a:solidFill>
              <a:effectLst/>
              <a:latin typeface="Consolas" panose="020B0609020204030204" pitchFamily="49" charset="0"/>
            </a:endParaRP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.4507704116D+</a:t>
            </a:r>
            <a:r>
              <a:rPr lang="en-US" altLang="ja-JP" sz="900" b="0" dirty="0" err="1">
                <a:solidFill>
                  <a:srgbClr val="569CD6"/>
                </a:solidFill>
                <a:effectLst/>
                <a:latin typeface="Consolas" panose="020B0609020204030204" pitchFamily="49" charset="0"/>
              </a:rPr>
              <a:t>00</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.1000000000D+</a:t>
            </a:r>
            <a:r>
              <a:rPr lang="en-US" altLang="ja-JP" sz="900" b="0" dirty="0" err="1">
                <a:solidFill>
                  <a:srgbClr val="569CD6"/>
                </a:solidFill>
                <a:effectLst/>
                <a:latin typeface="Consolas" panose="020B0609020204030204" pitchFamily="49" charset="0"/>
              </a:rPr>
              <a:t>01</a:t>
            </a:r>
            <a:endParaRPr lang="en-US" altLang="ja-JP" sz="900" b="0" dirty="0">
              <a:solidFill>
                <a:srgbClr val="D4D4D4"/>
              </a:solidFill>
              <a:effectLst/>
              <a:latin typeface="Consolas" panose="020B0609020204030204" pitchFamily="49" charset="0"/>
            </a:endParaRPr>
          </a:p>
          <a:p>
            <a:pPr>
              <a:lnSpc>
                <a:spcPts val="800"/>
              </a:lnSpc>
              <a:spcAft>
                <a:spcPts val="0"/>
              </a:spcAft>
            </a:pPr>
            <a:br>
              <a:rPr lang="en-US" altLang="ja-JP" sz="900" b="0" dirty="0">
                <a:solidFill>
                  <a:srgbClr val="D4D4D4"/>
                </a:solidFill>
                <a:effectLst/>
                <a:latin typeface="Consolas" panose="020B0609020204030204" pitchFamily="49" charset="0"/>
              </a:rPr>
            </a:br>
            <a:br>
              <a:rPr lang="en-US" altLang="ja-JP" sz="900" b="0" dirty="0">
                <a:solidFill>
                  <a:srgbClr val="D4D4D4"/>
                </a:solidFill>
                <a:effectLst/>
                <a:latin typeface="Consolas" panose="020B0609020204030204" pitchFamily="49" charset="0"/>
              </a:rPr>
            </a:br>
            <a:r>
              <a:rPr lang="en-US" altLang="ja-JP" sz="900" b="0" dirty="0">
                <a:solidFill>
                  <a:srgbClr val="D4D4D4"/>
                </a:solidFill>
                <a:effectLst/>
                <a:latin typeface="Consolas" panose="020B0609020204030204" pitchFamily="49" charset="0"/>
              </a:rPr>
              <a:t>THE X    ARRAY</a:t>
            </a: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endParaRPr lang="en-US" altLang="ja-JP" sz="900" b="0" dirty="0">
              <a:solidFill>
                <a:srgbClr val="D4D4D4"/>
              </a:solidFill>
              <a:effectLst/>
              <a:latin typeface="Consolas" panose="020B0609020204030204" pitchFamily="49" charset="0"/>
            </a:endParaRP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.5870642812D+</a:t>
            </a:r>
            <a:r>
              <a:rPr lang="en-US" altLang="ja-JP" sz="900" b="0" dirty="0" err="1">
                <a:solidFill>
                  <a:srgbClr val="569CD6"/>
                </a:solidFill>
                <a:effectLst/>
                <a:latin typeface="Consolas" panose="020B0609020204030204" pitchFamily="49" charset="0"/>
              </a:rPr>
              <a:t>00</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.9541310722D+</a:t>
            </a:r>
            <a:r>
              <a:rPr lang="en-US" altLang="ja-JP" sz="900" b="0" dirty="0" err="1">
                <a:solidFill>
                  <a:srgbClr val="569CD6"/>
                </a:solidFill>
                <a:effectLst/>
                <a:latin typeface="Consolas" panose="020B0609020204030204" pitchFamily="49" charset="0"/>
              </a:rPr>
              <a:t>00</a:t>
            </a:r>
            <a:endParaRPr lang="en-US" altLang="ja-JP" sz="900" b="0" dirty="0">
              <a:solidFill>
                <a:srgbClr val="D4D4D4"/>
              </a:solidFill>
              <a:effectLst/>
              <a:latin typeface="Consolas" panose="020B0609020204030204" pitchFamily="49" charset="0"/>
            </a:endParaRP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.5870642812D+</a:t>
            </a:r>
            <a:r>
              <a:rPr lang="en-US" altLang="ja-JP" sz="900" b="0" dirty="0" err="1">
                <a:solidFill>
                  <a:srgbClr val="569CD6"/>
                </a:solidFill>
                <a:effectLst/>
                <a:latin typeface="Consolas" panose="020B0609020204030204" pitchFamily="49" charset="0"/>
              </a:rPr>
              <a:t>00</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0.9541310722D</a:t>
            </a:r>
            <a:r>
              <a:rPr lang="en-US" altLang="ja-JP" sz="900" b="0" dirty="0" err="1">
                <a:solidFill>
                  <a:srgbClr val="D4D4D4"/>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00</a:t>
            </a:r>
            <a:endParaRPr lang="en-US" altLang="ja-JP" sz="900" b="0" dirty="0">
              <a:solidFill>
                <a:srgbClr val="D4D4D4"/>
              </a:solidFill>
              <a:effectLst/>
              <a:latin typeface="Consolas" panose="020B0609020204030204" pitchFamily="49" charset="0"/>
            </a:endParaRPr>
          </a:p>
          <a:p>
            <a:pPr>
              <a:lnSpc>
                <a:spcPts val="800"/>
              </a:lnSpc>
              <a:spcAft>
                <a:spcPts val="0"/>
              </a:spcAft>
            </a:pPr>
            <a:br>
              <a:rPr lang="en-US" altLang="ja-JP" sz="900" b="0" dirty="0">
                <a:solidFill>
                  <a:srgbClr val="D4D4D4"/>
                </a:solidFill>
                <a:effectLst/>
                <a:latin typeface="Consolas" panose="020B0609020204030204" pitchFamily="49" charset="0"/>
              </a:rPr>
            </a:br>
            <a:br>
              <a:rPr lang="en-US" altLang="ja-JP" sz="900" b="0" dirty="0">
                <a:solidFill>
                  <a:srgbClr val="D4D4D4"/>
                </a:solidFill>
                <a:effectLst/>
                <a:latin typeface="Consolas" panose="020B0609020204030204" pitchFamily="49" charset="0"/>
              </a:rPr>
            </a:br>
            <a:r>
              <a:rPr lang="en-US" altLang="ja-JP" sz="900" b="0" dirty="0">
                <a:solidFill>
                  <a:srgbClr val="D4D4D4"/>
                </a:solidFill>
                <a:effectLst/>
                <a:latin typeface="Consolas" panose="020B0609020204030204" pitchFamily="49" charset="0"/>
              </a:rPr>
              <a:t>THE H    ARRAY</a:t>
            </a: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endParaRPr lang="en-US" altLang="ja-JP" sz="900" b="0" dirty="0">
              <a:solidFill>
                <a:srgbClr val="D4D4D4"/>
              </a:solidFill>
              <a:effectLst/>
              <a:latin typeface="Consolas" panose="020B0609020204030204" pitchFamily="49" charset="0"/>
            </a:endParaRP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0.2652744703D</a:t>
            </a:r>
            <a:r>
              <a:rPr lang="en-US" altLang="ja-JP" sz="900" b="0" dirty="0" err="1">
                <a:solidFill>
                  <a:srgbClr val="D4D4D4"/>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0.1347205024D</a:t>
            </a:r>
            <a:r>
              <a:rPr lang="en-US" altLang="ja-JP" sz="900" b="0" dirty="0" err="1">
                <a:solidFill>
                  <a:srgbClr val="D4D4D4"/>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a:t>
            </a:r>
            <a:endParaRPr lang="en-US" altLang="ja-JP" sz="900" b="0" dirty="0">
              <a:solidFill>
                <a:srgbClr val="D4D4D4"/>
              </a:solidFill>
              <a:effectLst/>
              <a:latin typeface="Consolas" panose="020B0609020204030204" pitchFamily="49" charset="0"/>
            </a:endParaRP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0.1347205024D</a:t>
            </a:r>
            <a:r>
              <a:rPr lang="en-US" altLang="ja-JP" sz="900" b="0" dirty="0" err="1">
                <a:solidFill>
                  <a:srgbClr val="D4D4D4"/>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0.1731828436D</a:t>
            </a:r>
            <a:r>
              <a:rPr lang="en-US" altLang="ja-JP" sz="900" b="0" dirty="0" err="1">
                <a:solidFill>
                  <a:srgbClr val="D4D4D4"/>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a:t>
            </a:r>
            <a:endParaRPr lang="en-US" altLang="ja-JP" sz="900" b="0" dirty="0">
              <a:solidFill>
                <a:srgbClr val="D4D4D4"/>
              </a:solidFill>
              <a:effectLst/>
              <a:latin typeface="Consolas" panose="020B0609020204030204" pitchFamily="49" charset="0"/>
            </a:endParaRPr>
          </a:p>
        </p:txBody>
      </p:sp>
      <p:sp>
        <p:nvSpPr>
          <p:cNvPr id="9" name="正方形/長方形 8" hidden="1">
            <a:extLst>
              <a:ext uri="{FF2B5EF4-FFF2-40B4-BE49-F238E27FC236}">
                <a16:creationId xmlns:a16="http://schemas.microsoft.com/office/drawing/2014/main" id="{35AF56F0-D2D2-4136-AFEB-1355601011CF}"/>
              </a:ext>
            </a:extLst>
          </p:cNvPr>
          <p:cNvSpPr/>
          <p:nvPr/>
        </p:nvSpPr>
        <p:spPr>
          <a:xfrm>
            <a:off x="767395" y="1687493"/>
            <a:ext cx="1900502" cy="425198"/>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accent4"/>
                </a:solidFill>
              </a:rPr>
              <a:t>考えてみよう</a:t>
            </a:r>
          </a:p>
        </p:txBody>
      </p:sp>
      <p:sp>
        <p:nvSpPr>
          <p:cNvPr id="10" name="正方形/長方形 9" hidden="1">
            <a:extLst>
              <a:ext uri="{FF2B5EF4-FFF2-40B4-BE49-F238E27FC236}">
                <a16:creationId xmlns:a16="http://schemas.microsoft.com/office/drawing/2014/main" id="{031DF99D-30A0-4943-A986-5E0935E91001}"/>
              </a:ext>
            </a:extLst>
          </p:cNvPr>
          <p:cNvSpPr/>
          <p:nvPr/>
        </p:nvSpPr>
        <p:spPr>
          <a:xfrm>
            <a:off x="767395" y="2513913"/>
            <a:ext cx="1900502" cy="425198"/>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accent4"/>
                </a:solidFill>
              </a:rPr>
              <a:t>考えてみよう</a:t>
            </a:r>
          </a:p>
        </p:txBody>
      </p:sp>
    </p:spTree>
    <p:extLst>
      <p:ext uri="{BB962C8B-B14F-4D97-AF65-F5344CB8AC3E}">
        <p14:creationId xmlns:p14="http://schemas.microsoft.com/office/powerpoint/2010/main" val="1455783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9E83E9D-EB70-42F1-9376-9FF404FFBD46}"/>
              </a:ext>
            </a:extLst>
          </p:cNvPr>
          <p:cNvSpPr>
            <a:spLocks noGrp="1"/>
          </p:cNvSpPr>
          <p:nvPr>
            <p:ph type="title"/>
          </p:nvPr>
        </p:nvSpPr>
        <p:spPr/>
        <p:txBody>
          <a:bodyPr/>
          <a:lstStyle/>
          <a:p>
            <a:r>
              <a:rPr kumimoji="1" lang="ja-JP" altLang="en-US" dirty="0"/>
              <a:t>手続き</a:t>
            </a:r>
            <a:r>
              <a:rPr kumimoji="1" lang="en-US" altLang="ja-JP" dirty="0"/>
              <a:t>12</a:t>
            </a:r>
            <a:endParaRPr kumimoji="1" lang="ja-JP" altLang="en-US" dirty="0"/>
          </a:p>
        </p:txBody>
      </p:sp>
      <mc:AlternateContent xmlns:mc="http://schemas.openxmlformats.org/markup-compatibility/2006" xmlns:a14="http://schemas.microsoft.com/office/drawing/2010/main">
        <mc:Choice Requires="a14">
          <p:sp>
            <p:nvSpPr>
              <p:cNvPr id="10" name="コンテンツ プレースホルダー 2">
                <a:extLst>
                  <a:ext uri="{FF2B5EF4-FFF2-40B4-BE49-F238E27FC236}">
                    <a16:creationId xmlns:a16="http://schemas.microsoft.com/office/drawing/2014/main" id="{F6C0B0D8-81DE-4F30-B3D0-BB52B95BA24C}"/>
                  </a:ext>
                </a:extLst>
              </p:cNvPr>
              <p:cNvSpPr>
                <a:spLocks noGrp="1"/>
              </p:cNvSpPr>
              <p:nvPr>
                <p:ph idx="1"/>
              </p:nvPr>
            </p:nvSpPr>
            <p:spPr>
              <a:xfrm>
                <a:off x="468313" y="842963"/>
                <a:ext cx="4103687" cy="2108385"/>
              </a:xfrm>
            </p:spPr>
            <p:txBody>
              <a:bodyPr/>
              <a:lstStyle/>
              <a:p>
                <a:r>
                  <a:rPr kumimoji="1" lang="en-US" altLang="ja-JP" sz="1200" b="1" dirty="0">
                    <a:solidFill>
                      <a:schemeClr val="tx2"/>
                    </a:solidFill>
                  </a:rPr>
                  <a:t>Q</a:t>
                </a:r>
                <a:r>
                  <a:rPr kumimoji="1" lang="ja-JP" altLang="en-US" sz="1200" b="1" dirty="0">
                    <a:solidFill>
                      <a:schemeClr val="tx2"/>
                    </a:solidFill>
                  </a:rPr>
                  <a:t>．式</a:t>
                </a:r>
                <a:r>
                  <a:rPr kumimoji="1" lang="en-US" altLang="ja-JP" sz="1200" b="1" dirty="0">
                    <a:solidFill>
                      <a:schemeClr val="tx2"/>
                    </a:solidFill>
                  </a:rPr>
                  <a:t>(3.184)</a:t>
                </a:r>
                <a:r>
                  <a:rPr kumimoji="1" lang="ja-JP" altLang="en-US" sz="1200" b="1" dirty="0">
                    <a:solidFill>
                      <a:schemeClr val="tx2"/>
                    </a:solidFill>
                  </a:rPr>
                  <a:t>に従って</a:t>
                </a:r>
                <a:r>
                  <a:rPr kumimoji="1" lang="en-US" altLang="ja-JP" sz="1200" b="1" dirty="0">
                    <a:solidFill>
                      <a:schemeClr val="tx2"/>
                    </a:solidFill>
                  </a:rPr>
                  <a:t>, </a:t>
                </a:r>
                <a:r>
                  <a:rPr kumimoji="1" lang="ja-JP" altLang="en-US" sz="1200" b="1" dirty="0">
                    <a:solidFill>
                      <a:schemeClr val="tx2"/>
                    </a:solidFill>
                  </a:rPr>
                  <a:t>電子エネルギーを検算せよ</a:t>
                </a:r>
                <a:endParaRPr kumimoji="1" lang="en-US" altLang="ja-JP" sz="1200" b="1" dirty="0">
                  <a:solidFill>
                    <a:schemeClr val="tx2"/>
                  </a:solidFill>
                </a:endParaRPr>
              </a:p>
              <a:p>
                <a:pPr/>
                <a14:m>
                  <m:oMathPara xmlns:m="http://schemas.openxmlformats.org/officeDocument/2006/math">
                    <m:oMathParaPr>
                      <m:jc m:val="centerGroup"/>
                    </m:oMathParaPr>
                    <m:oMath xmlns:m="http://schemas.openxmlformats.org/officeDocument/2006/math">
                      <m:sSub>
                        <m:sSubPr>
                          <m:ctrlPr>
                            <a:rPr kumimoji="1" lang="en-US" altLang="ja-JP" sz="1200" b="0" i="1" smtClean="0">
                              <a:latin typeface="Cambria Math" panose="02040503050406030204" pitchFamily="18" charset="0"/>
                            </a:rPr>
                          </m:ctrlPr>
                        </m:sSubPr>
                        <m:e>
                          <m:r>
                            <a:rPr kumimoji="1" lang="en-US" altLang="ja-JP" sz="1200" b="0" i="1" smtClean="0">
                              <a:latin typeface="Cambria Math" panose="02040503050406030204" pitchFamily="18" charset="0"/>
                            </a:rPr>
                            <m:t>𝐸</m:t>
                          </m:r>
                        </m:e>
                        <m:sub>
                          <m:r>
                            <a:rPr kumimoji="1" lang="en-US" altLang="ja-JP" sz="1200" b="0" i="1" smtClean="0">
                              <a:latin typeface="Cambria Math" panose="02040503050406030204" pitchFamily="18" charset="0"/>
                            </a:rPr>
                            <m:t>0</m:t>
                          </m:r>
                        </m:sub>
                      </m:sSub>
                      <m:r>
                        <a:rPr kumimoji="1" lang="en-US" altLang="ja-JP" sz="1200" b="0" i="1" smtClean="0">
                          <a:latin typeface="Cambria Math" panose="02040503050406030204" pitchFamily="18" charset="0"/>
                        </a:rPr>
                        <m:t>=</m:t>
                      </m:r>
                      <m:f>
                        <m:fPr>
                          <m:ctrlPr>
                            <a:rPr kumimoji="1" lang="en-US" altLang="ja-JP" sz="1200" b="0" i="1" smtClean="0">
                              <a:latin typeface="Cambria Math" panose="02040503050406030204" pitchFamily="18" charset="0"/>
                            </a:rPr>
                          </m:ctrlPr>
                        </m:fPr>
                        <m:num>
                          <m:r>
                            <a:rPr kumimoji="1" lang="en-US" altLang="ja-JP" sz="1200" b="0" i="1" smtClean="0">
                              <a:latin typeface="Cambria Math" panose="02040503050406030204" pitchFamily="18" charset="0"/>
                            </a:rPr>
                            <m:t>1</m:t>
                          </m:r>
                        </m:num>
                        <m:den>
                          <m:r>
                            <a:rPr kumimoji="1" lang="en-US" altLang="ja-JP" sz="1200" b="0" i="1" smtClean="0">
                              <a:latin typeface="Cambria Math" panose="02040503050406030204" pitchFamily="18" charset="0"/>
                            </a:rPr>
                            <m:t>2</m:t>
                          </m:r>
                        </m:den>
                      </m:f>
                      <m:nary>
                        <m:naryPr>
                          <m:chr m:val="∑"/>
                          <m:supHide m:val="on"/>
                          <m:ctrlPr>
                            <a:rPr kumimoji="1" lang="en-US" altLang="ja-JP" sz="1200" b="1" i="1" smtClean="0">
                              <a:latin typeface="Cambria Math" panose="02040503050406030204" pitchFamily="18" charset="0"/>
                            </a:rPr>
                          </m:ctrlPr>
                        </m:naryPr>
                        <m:sub>
                          <m:r>
                            <a:rPr kumimoji="1" lang="en-US" altLang="ja-JP" sz="1200" b="0" i="1" smtClean="0">
                              <a:latin typeface="Cambria Math" panose="02040503050406030204" pitchFamily="18" charset="0"/>
                            </a:rPr>
                            <m:t>𝜇</m:t>
                          </m:r>
                          <m:r>
                            <a:rPr kumimoji="1" lang="en-US" altLang="ja-JP" sz="1200" b="0" i="1" smtClean="0">
                              <a:latin typeface="Cambria Math" panose="02040503050406030204" pitchFamily="18" charset="0"/>
                            </a:rPr>
                            <m:t>,</m:t>
                          </m:r>
                          <m:r>
                            <a:rPr kumimoji="1" lang="en-US" altLang="ja-JP" sz="1200" b="0" i="1" smtClean="0">
                              <a:latin typeface="Cambria Math" panose="02040503050406030204" pitchFamily="18" charset="0"/>
                            </a:rPr>
                            <m:t>𝜈</m:t>
                          </m:r>
                        </m:sub>
                        <m:sup/>
                        <m:e>
                          <m:sSub>
                            <m:sSubPr>
                              <m:ctrlPr>
                                <a:rPr kumimoji="1" lang="en-US" altLang="ja-JP" sz="1200" b="0" i="1" smtClean="0">
                                  <a:latin typeface="Cambria Math" panose="02040503050406030204" pitchFamily="18" charset="0"/>
                                </a:rPr>
                              </m:ctrlPr>
                            </m:sSubPr>
                            <m:e>
                              <m:r>
                                <a:rPr kumimoji="1" lang="en-US" altLang="ja-JP" sz="1200" b="0" i="1" smtClean="0">
                                  <a:latin typeface="Cambria Math" panose="02040503050406030204" pitchFamily="18" charset="0"/>
                                </a:rPr>
                                <m:t>𝑃</m:t>
                              </m:r>
                            </m:e>
                            <m:sub>
                              <m:r>
                                <a:rPr kumimoji="1" lang="en-US" altLang="ja-JP" sz="1200" b="0" i="1" smtClean="0">
                                  <a:latin typeface="Cambria Math" panose="02040503050406030204" pitchFamily="18" charset="0"/>
                                </a:rPr>
                                <m:t>𝜇𝜈</m:t>
                              </m:r>
                            </m:sub>
                          </m:sSub>
                          <m:d>
                            <m:dPr>
                              <m:ctrlPr>
                                <a:rPr kumimoji="1" lang="en-US" altLang="ja-JP" sz="1200" b="0" i="1" smtClean="0">
                                  <a:latin typeface="Cambria Math" panose="02040503050406030204" pitchFamily="18" charset="0"/>
                                </a:rPr>
                              </m:ctrlPr>
                            </m:dPr>
                            <m:e>
                              <m:sSubSup>
                                <m:sSubSupPr>
                                  <m:ctrlPr>
                                    <a:rPr kumimoji="1" lang="en-US" altLang="ja-JP" sz="1200" b="0" i="1" smtClean="0">
                                      <a:latin typeface="Cambria Math" panose="02040503050406030204" pitchFamily="18" charset="0"/>
                                    </a:rPr>
                                  </m:ctrlPr>
                                </m:sSubSupPr>
                                <m:e>
                                  <m:r>
                                    <a:rPr kumimoji="1" lang="en-US" altLang="ja-JP" sz="1200" b="0" i="1" smtClean="0">
                                      <a:latin typeface="Cambria Math" panose="02040503050406030204" pitchFamily="18" charset="0"/>
                                    </a:rPr>
                                    <m:t>𝐻</m:t>
                                  </m:r>
                                </m:e>
                                <m:sub>
                                  <m:r>
                                    <a:rPr kumimoji="1" lang="en-US" altLang="ja-JP" sz="1200" b="0" i="1" smtClean="0">
                                      <a:latin typeface="Cambria Math" panose="02040503050406030204" pitchFamily="18" charset="0"/>
                                    </a:rPr>
                                    <m:t>𝜇𝜈</m:t>
                                  </m:r>
                                </m:sub>
                                <m:sup>
                                  <m:r>
                                    <m:rPr>
                                      <m:sty m:val="p"/>
                                    </m:rPr>
                                    <a:rPr kumimoji="1" lang="en-US" altLang="ja-JP" sz="1200" b="0" i="0" smtClean="0">
                                      <a:latin typeface="Cambria Math" panose="02040503050406030204" pitchFamily="18" charset="0"/>
                                    </a:rPr>
                                    <m:t>core</m:t>
                                  </m:r>
                                </m:sup>
                              </m:sSubSup>
                              <m:r>
                                <a:rPr kumimoji="1" lang="en-US" altLang="ja-JP" sz="1200" b="0" i="1" smtClean="0">
                                  <a:latin typeface="Cambria Math" panose="02040503050406030204" pitchFamily="18" charset="0"/>
                                </a:rPr>
                                <m:t>+</m:t>
                              </m:r>
                              <m:sSub>
                                <m:sSubPr>
                                  <m:ctrlPr>
                                    <a:rPr kumimoji="1" lang="en-US" altLang="ja-JP" sz="1200" b="0" i="1" smtClean="0">
                                      <a:latin typeface="Cambria Math" panose="02040503050406030204" pitchFamily="18" charset="0"/>
                                    </a:rPr>
                                  </m:ctrlPr>
                                </m:sSubPr>
                                <m:e>
                                  <m:r>
                                    <a:rPr kumimoji="1" lang="en-US" altLang="ja-JP" sz="1200" b="0" i="1" smtClean="0">
                                      <a:latin typeface="Cambria Math" panose="02040503050406030204" pitchFamily="18" charset="0"/>
                                    </a:rPr>
                                    <m:t>𝐹</m:t>
                                  </m:r>
                                </m:e>
                                <m:sub>
                                  <m:r>
                                    <a:rPr kumimoji="1" lang="en-US" altLang="ja-JP" sz="1200" b="0" i="1" smtClean="0">
                                      <a:latin typeface="Cambria Math" panose="02040503050406030204" pitchFamily="18" charset="0"/>
                                    </a:rPr>
                                    <m:t>𝜇𝜈</m:t>
                                  </m:r>
                                </m:sub>
                              </m:sSub>
                            </m:e>
                          </m:d>
                        </m:e>
                      </m:nary>
                    </m:oMath>
                  </m:oMathPara>
                </a14:m>
                <a:endParaRPr lang="en-US" altLang="ja-JP" sz="1200" b="1" dirty="0">
                  <a:solidFill>
                    <a:schemeClr val="tx2"/>
                  </a:solidFill>
                </a:endParaRPr>
              </a:p>
              <a:p>
                <a:br>
                  <a:rPr lang="en-US" altLang="ja-JP" sz="1200" b="1" dirty="0">
                    <a:solidFill>
                      <a:schemeClr val="tx2"/>
                    </a:solidFill>
                  </a:rPr>
                </a:br>
                <a:r>
                  <a:rPr lang="en-US" altLang="ja-JP" sz="1200" b="1" dirty="0">
                    <a:solidFill>
                      <a:schemeClr val="tx2"/>
                    </a:solidFill>
                  </a:rPr>
                  <a:t>Q</a:t>
                </a:r>
                <a:r>
                  <a:rPr lang="ja-JP" altLang="en-US" sz="1200" b="1" dirty="0">
                    <a:solidFill>
                      <a:schemeClr val="tx2"/>
                    </a:solidFill>
                  </a:rPr>
                  <a:t>．全エネルギーと電子エネルギーの差 </a:t>
                </a:r>
                <a:br>
                  <a:rPr lang="en-US" altLang="ja-JP" sz="1200" b="1" dirty="0">
                    <a:solidFill>
                      <a:schemeClr val="tx2"/>
                    </a:solidFill>
                  </a:rPr>
                </a:br>
                <a:r>
                  <a:rPr lang="ja-JP" altLang="en-US" sz="1200" b="1" dirty="0">
                    <a:solidFill>
                      <a:schemeClr val="tx2"/>
                    </a:solidFill>
                  </a:rPr>
                  <a:t>　　</a:t>
                </a:r>
                <a14:m>
                  <m:oMath xmlns:m="http://schemas.openxmlformats.org/officeDocument/2006/math">
                    <m:r>
                      <a:rPr lang="en-US" altLang="ja-JP" sz="1200" b="1" dirty="0">
                        <a:solidFill>
                          <a:schemeClr val="tx2"/>
                        </a:solidFill>
                        <a:latin typeface="Cambria Math" panose="02040503050406030204" pitchFamily="18" charset="0"/>
                      </a:rPr>
                      <m:t>−</m:t>
                    </m:r>
                    <m:r>
                      <a:rPr lang="en-US" altLang="ja-JP" sz="1200" b="1" dirty="0">
                        <a:solidFill>
                          <a:schemeClr val="tx2"/>
                        </a:solidFill>
                        <a:latin typeface="Cambria Math" panose="02040503050406030204" pitchFamily="18" charset="0"/>
                      </a:rPr>
                      <m:t>𝟐</m:t>
                    </m:r>
                    <m:r>
                      <a:rPr lang="en-US" altLang="ja-JP" sz="1200" b="1" dirty="0">
                        <a:solidFill>
                          <a:schemeClr val="tx2"/>
                        </a:solidFill>
                        <a:latin typeface="Cambria Math" panose="02040503050406030204" pitchFamily="18" charset="0"/>
                      </a:rPr>
                      <m:t>.</m:t>
                    </m:r>
                    <m:r>
                      <a:rPr lang="en-US" altLang="ja-JP" sz="1200" b="1" dirty="0">
                        <a:solidFill>
                          <a:schemeClr val="tx2"/>
                        </a:solidFill>
                        <a:latin typeface="Cambria Math" panose="02040503050406030204" pitchFamily="18" charset="0"/>
                      </a:rPr>
                      <m:t>𝟖𝟔𝟎𝟔</m:t>
                    </m:r>
                    <m:sSub>
                      <m:sSubPr>
                        <m:ctrlPr>
                          <a:rPr lang="en-US" altLang="ja-JP" sz="1200" b="1" i="1" dirty="0">
                            <a:solidFill>
                              <a:schemeClr val="tx2"/>
                            </a:solidFill>
                            <a:latin typeface="Cambria Math" panose="02040503050406030204" pitchFamily="18" charset="0"/>
                          </a:rPr>
                        </m:ctrlPr>
                      </m:sSubPr>
                      <m:e>
                        <m:r>
                          <a:rPr lang="en-US" altLang="ja-JP" sz="1200" b="1" i="1" dirty="0">
                            <a:solidFill>
                              <a:schemeClr val="tx2"/>
                            </a:solidFill>
                            <a:latin typeface="Cambria Math" panose="02040503050406030204" pitchFamily="18" charset="0"/>
                          </a:rPr>
                          <m:t>𝑬</m:t>
                        </m:r>
                      </m:e>
                      <m:sub>
                        <m:r>
                          <a:rPr lang="en-US" altLang="ja-JP" sz="1200" b="1" i="0" dirty="0">
                            <a:solidFill>
                              <a:schemeClr val="tx2"/>
                            </a:solidFill>
                            <a:latin typeface="Cambria Math" panose="02040503050406030204" pitchFamily="18" charset="0"/>
                          </a:rPr>
                          <m:t>𝐡</m:t>
                        </m:r>
                      </m:sub>
                    </m:sSub>
                    <m:r>
                      <a:rPr lang="en-US" altLang="ja-JP" sz="1200" b="1" i="0" dirty="0" smtClean="0">
                        <a:solidFill>
                          <a:schemeClr val="tx2"/>
                        </a:solidFill>
                        <a:latin typeface="Cambria Math" panose="02040503050406030204" pitchFamily="18" charset="0"/>
                      </a:rPr>
                      <m:t>−</m:t>
                    </m:r>
                    <m:d>
                      <m:dPr>
                        <m:ctrlPr>
                          <a:rPr lang="en-US" altLang="ja-JP" sz="1200" b="1" i="1" dirty="0" smtClean="0">
                            <a:solidFill>
                              <a:schemeClr val="tx2"/>
                            </a:solidFill>
                            <a:latin typeface="Cambria Math" panose="02040503050406030204" pitchFamily="18" charset="0"/>
                          </a:rPr>
                        </m:ctrlPr>
                      </m:dPr>
                      <m:e>
                        <m:r>
                          <a:rPr lang="en-US" altLang="ja-JP" sz="1200" b="1" dirty="0">
                            <a:solidFill>
                              <a:schemeClr val="tx2"/>
                            </a:solidFill>
                            <a:latin typeface="Cambria Math" panose="02040503050406030204" pitchFamily="18" charset="0"/>
                          </a:rPr>
                          <m:t>−</m:t>
                        </m:r>
                        <m:r>
                          <a:rPr lang="en-US" altLang="ja-JP" sz="1200" b="1" dirty="0">
                            <a:solidFill>
                              <a:schemeClr val="tx2"/>
                            </a:solidFill>
                            <a:latin typeface="Cambria Math" panose="02040503050406030204" pitchFamily="18" charset="0"/>
                          </a:rPr>
                          <m:t>𝟒</m:t>
                        </m:r>
                        <m:r>
                          <a:rPr lang="en-US" altLang="ja-JP" sz="1200" b="1" dirty="0">
                            <a:solidFill>
                              <a:schemeClr val="tx2"/>
                            </a:solidFill>
                            <a:latin typeface="Cambria Math" panose="02040503050406030204" pitchFamily="18" charset="0"/>
                          </a:rPr>
                          <m:t>.</m:t>
                        </m:r>
                        <m:r>
                          <a:rPr lang="en-US" altLang="ja-JP" sz="1200" b="1" dirty="0">
                            <a:solidFill>
                              <a:schemeClr val="tx2"/>
                            </a:solidFill>
                            <a:latin typeface="Cambria Math" panose="02040503050406030204" pitchFamily="18" charset="0"/>
                          </a:rPr>
                          <m:t>𝟐𝟐𝟕𝟓</m:t>
                        </m:r>
                        <m:sSub>
                          <m:sSubPr>
                            <m:ctrlPr>
                              <a:rPr lang="en-US" altLang="ja-JP" sz="1200" b="1" i="1" dirty="0">
                                <a:solidFill>
                                  <a:schemeClr val="tx2"/>
                                </a:solidFill>
                                <a:latin typeface="Cambria Math" panose="02040503050406030204" pitchFamily="18" charset="0"/>
                              </a:rPr>
                            </m:ctrlPr>
                          </m:sSubPr>
                          <m:e>
                            <m:r>
                              <a:rPr lang="en-US" altLang="ja-JP" sz="1200" b="1" i="1" dirty="0">
                                <a:solidFill>
                                  <a:schemeClr val="tx2"/>
                                </a:solidFill>
                                <a:latin typeface="Cambria Math" panose="02040503050406030204" pitchFamily="18" charset="0"/>
                              </a:rPr>
                              <m:t>𝑬</m:t>
                            </m:r>
                          </m:e>
                          <m:sub>
                            <m:r>
                              <a:rPr lang="en-US" altLang="ja-JP" sz="1200" b="1" dirty="0">
                                <a:solidFill>
                                  <a:schemeClr val="tx2"/>
                                </a:solidFill>
                                <a:latin typeface="Cambria Math" panose="02040503050406030204" pitchFamily="18" charset="0"/>
                              </a:rPr>
                              <m:t>𝐡</m:t>
                            </m:r>
                          </m:sub>
                        </m:sSub>
                      </m:e>
                    </m:d>
                    <m:r>
                      <a:rPr lang="en-US" altLang="ja-JP" sz="1200" b="1" i="1" dirty="0" smtClean="0">
                        <a:solidFill>
                          <a:schemeClr val="tx2"/>
                        </a:solidFill>
                        <a:latin typeface="Cambria Math" panose="02040503050406030204" pitchFamily="18" charset="0"/>
                      </a:rPr>
                      <m:t>=</m:t>
                    </m:r>
                    <m:r>
                      <a:rPr lang="en-US" altLang="ja-JP" sz="1200" b="1" i="0" dirty="0" smtClean="0">
                        <a:solidFill>
                          <a:schemeClr val="tx2"/>
                        </a:solidFill>
                        <a:latin typeface="Cambria Math" panose="02040503050406030204" pitchFamily="18" charset="0"/>
                      </a:rPr>
                      <m:t>+</m:t>
                    </m:r>
                    <m:r>
                      <a:rPr lang="en-US" altLang="ja-JP" sz="1200" b="1" i="0" dirty="0" smtClean="0">
                        <a:solidFill>
                          <a:schemeClr val="tx2"/>
                        </a:solidFill>
                        <a:latin typeface="Cambria Math" panose="02040503050406030204" pitchFamily="18" charset="0"/>
                      </a:rPr>
                      <m:t>𝟏</m:t>
                    </m:r>
                    <m:r>
                      <a:rPr lang="en-US" altLang="ja-JP" sz="1200" b="1" i="0" dirty="0" smtClean="0">
                        <a:solidFill>
                          <a:schemeClr val="tx2"/>
                        </a:solidFill>
                        <a:latin typeface="Cambria Math" panose="02040503050406030204" pitchFamily="18" charset="0"/>
                      </a:rPr>
                      <m:t>.</m:t>
                    </m:r>
                    <m:r>
                      <a:rPr lang="en-US" altLang="ja-JP" sz="1200" b="1" i="0" dirty="0" smtClean="0">
                        <a:solidFill>
                          <a:schemeClr val="tx2"/>
                        </a:solidFill>
                        <a:latin typeface="Cambria Math" panose="02040503050406030204" pitchFamily="18" charset="0"/>
                      </a:rPr>
                      <m:t>𝟑</m:t>
                    </m:r>
                    <m:r>
                      <a:rPr lang="en-US" altLang="ja-JP" sz="1200" b="1" i="1" dirty="0" smtClean="0">
                        <a:solidFill>
                          <a:schemeClr val="tx2"/>
                        </a:solidFill>
                        <a:latin typeface="Cambria Math" panose="02040503050406030204" pitchFamily="18" charset="0"/>
                      </a:rPr>
                      <m:t>𝟔𝟔𝟗</m:t>
                    </m:r>
                    <m:sSub>
                      <m:sSubPr>
                        <m:ctrlPr>
                          <a:rPr lang="en-US" altLang="ja-JP" sz="1200" b="1" i="1" dirty="0">
                            <a:solidFill>
                              <a:schemeClr val="tx2"/>
                            </a:solidFill>
                            <a:latin typeface="Cambria Math" panose="02040503050406030204" pitchFamily="18" charset="0"/>
                          </a:rPr>
                        </m:ctrlPr>
                      </m:sSubPr>
                      <m:e>
                        <m:r>
                          <a:rPr lang="en-US" altLang="ja-JP" sz="1200" b="1" i="1" dirty="0">
                            <a:solidFill>
                              <a:schemeClr val="tx2"/>
                            </a:solidFill>
                            <a:latin typeface="Cambria Math" panose="02040503050406030204" pitchFamily="18" charset="0"/>
                          </a:rPr>
                          <m:t>𝑬</m:t>
                        </m:r>
                      </m:e>
                      <m:sub>
                        <m:r>
                          <a:rPr lang="en-US" altLang="ja-JP" sz="1200" b="1" i="0" dirty="0">
                            <a:solidFill>
                              <a:schemeClr val="tx2"/>
                            </a:solidFill>
                            <a:latin typeface="Cambria Math" panose="02040503050406030204" pitchFamily="18" charset="0"/>
                          </a:rPr>
                          <m:t>𝐡</m:t>
                        </m:r>
                      </m:sub>
                    </m:sSub>
                  </m:oMath>
                </a14:m>
                <a:r>
                  <a:rPr kumimoji="1" lang="ja-JP" altLang="en-US" sz="1200" b="1" dirty="0">
                    <a:solidFill>
                      <a:schemeClr val="tx2"/>
                    </a:solidFill>
                  </a:rPr>
                  <a:t> は何か？</a:t>
                </a:r>
                <a:endParaRPr lang="en-US" altLang="ja-JP" sz="1200" dirty="0"/>
              </a:p>
              <a:p>
                <a:pPr>
                  <a:lnSpc>
                    <a:spcPct val="200000"/>
                  </a:lnSpc>
                </a:pPr>
                <a:r>
                  <a:rPr kumimoji="1" lang="ja-JP" altLang="en-US" sz="1200" dirty="0"/>
                  <a:t>　　➡ 核間反発 </a:t>
                </a:r>
                <a:r>
                  <a:rPr kumimoji="1" lang="en-US" altLang="ja-JP" sz="1200" dirty="0"/>
                  <a:t>=</a:t>
                </a:r>
                <a:r>
                  <a:rPr kumimoji="1" lang="ja-JP" altLang="en-US" sz="1200" dirty="0"/>
                  <a:t> </a:t>
                </a:r>
                <a14:m>
                  <m:oMath xmlns:m="http://schemas.openxmlformats.org/officeDocument/2006/math">
                    <m:r>
                      <a:rPr kumimoji="1" lang="en-US" altLang="ja-JP" sz="1200" b="0" i="0" smtClean="0">
                        <a:latin typeface="Cambria Math" panose="02040503050406030204" pitchFamily="18" charset="0"/>
                      </a:rPr>
                      <m:t>+</m:t>
                    </m:r>
                    <m:f>
                      <m:fPr>
                        <m:type m:val="lin"/>
                        <m:ctrlPr>
                          <a:rPr kumimoji="1" lang="en-US" altLang="ja-JP" sz="1200" b="0" i="1" smtClean="0">
                            <a:latin typeface="Cambria Math" panose="02040503050406030204" pitchFamily="18" charset="0"/>
                          </a:rPr>
                        </m:ctrlPr>
                      </m:fPr>
                      <m:num>
                        <m:r>
                          <a:rPr kumimoji="1" lang="en-US" altLang="ja-JP" sz="1200" b="0" i="1" smtClean="0">
                            <a:latin typeface="Cambria Math" panose="02040503050406030204" pitchFamily="18" charset="0"/>
                          </a:rPr>
                          <m:t>2</m:t>
                        </m:r>
                      </m:num>
                      <m:den>
                        <m:r>
                          <a:rPr kumimoji="1" lang="en-US" altLang="ja-JP" sz="1200" b="0" i="1" smtClean="0">
                            <a:latin typeface="Cambria Math" panose="02040503050406030204" pitchFamily="18" charset="0"/>
                          </a:rPr>
                          <m:t>1.4632</m:t>
                        </m:r>
                      </m:den>
                    </m:f>
                    <m:r>
                      <a:rPr lang="en-US" altLang="ja-JP" sz="1200" i="1">
                        <a:latin typeface="Cambria Math" panose="02040503050406030204" pitchFamily="18" charset="0"/>
                      </a:rPr>
                      <m:t>=</m:t>
                    </m:r>
                    <m:r>
                      <a:rPr lang="en-US" altLang="ja-JP" sz="1200" b="0" i="1" smtClean="0">
                        <a:latin typeface="Cambria Math" panose="02040503050406030204" pitchFamily="18" charset="0"/>
                      </a:rPr>
                      <m:t>+</m:t>
                    </m:r>
                    <m:r>
                      <a:rPr lang="en-US" altLang="ja-JP" sz="1200" i="1">
                        <a:latin typeface="Cambria Math" panose="02040503050406030204" pitchFamily="18" charset="0"/>
                      </a:rPr>
                      <m:t>1.366</m:t>
                    </m:r>
                    <m:r>
                      <a:rPr lang="en-US" altLang="ja-JP" sz="1200" b="0" i="1" smtClean="0">
                        <a:latin typeface="Cambria Math" panose="02040503050406030204" pitchFamily="18" charset="0"/>
                      </a:rPr>
                      <m:t>9</m:t>
                    </m:r>
                  </m:oMath>
                </a14:m>
                <a:endParaRPr kumimoji="1" lang="en-US" altLang="ja-JP" sz="1200" dirty="0"/>
              </a:p>
            </p:txBody>
          </p:sp>
        </mc:Choice>
        <mc:Fallback xmlns="">
          <p:sp>
            <p:nvSpPr>
              <p:cNvPr id="10" name="コンテンツ プレースホルダー 2">
                <a:extLst>
                  <a:ext uri="{FF2B5EF4-FFF2-40B4-BE49-F238E27FC236}">
                    <a16:creationId xmlns:a16="http://schemas.microsoft.com/office/drawing/2014/main" id="{F6C0B0D8-81DE-4F30-B3D0-BB52B95BA24C}"/>
                  </a:ext>
                </a:extLst>
              </p:cNvPr>
              <p:cNvSpPr>
                <a:spLocks noGrp="1" noRot="1" noChangeAspect="1" noMove="1" noResize="1" noEditPoints="1" noAdjustHandles="1" noChangeArrowheads="1" noChangeShapeType="1" noTextEdit="1"/>
              </p:cNvSpPr>
              <p:nvPr>
                <p:ph idx="1"/>
              </p:nvPr>
            </p:nvSpPr>
            <p:spPr>
              <a:xfrm>
                <a:off x="468313" y="842963"/>
                <a:ext cx="4103687" cy="2108385"/>
              </a:xfrm>
              <a:blipFill>
                <a:blip r:embed="rId2"/>
                <a:stretch>
                  <a:fillRect b="-18208"/>
                </a:stretch>
              </a:blipFill>
            </p:spPr>
            <p:txBody>
              <a:bodyPr/>
              <a:lstStyle/>
              <a:p>
                <a:r>
                  <a:rPr lang="ja-JP" altLang="en-US">
                    <a:noFill/>
                  </a:rPr>
                  <a:t> </a:t>
                </a:r>
              </a:p>
            </p:txBody>
          </p:sp>
        </mc:Fallback>
      </mc:AlternateContent>
      <p:sp>
        <p:nvSpPr>
          <p:cNvPr id="4" name="テキスト プレースホルダー 3">
            <a:extLst>
              <a:ext uri="{FF2B5EF4-FFF2-40B4-BE49-F238E27FC236}">
                <a16:creationId xmlns:a16="http://schemas.microsoft.com/office/drawing/2014/main" id="{C9EDC123-54EB-4A13-BFB8-E12379419B07}"/>
              </a:ext>
            </a:extLst>
          </p:cNvPr>
          <p:cNvSpPr>
            <a:spLocks noGrp="1"/>
          </p:cNvSpPr>
          <p:nvPr>
            <p:ph type="body" sz="quarter" idx="13"/>
          </p:nvPr>
        </p:nvSpPr>
        <p:spPr/>
        <p:txBody>
          <a:bodyPr/>
          <a:lstStyle/>
          <a:p>
            <a:endParaRPr kumimoji="1" lang="ja-JP" altLang="en-US" dirty="0"/>
          </a:p>
        </p:txBody>
      </p:sp>
      <p:sp>
        <p:nvSpPr>
          <p:cNvPr id="11" name="コンテンツ プレースホルダー 4">
            <a:extLst>
              <a:ext uri="{FF2B5EF4-FFF2-40B4-BE49-F238E27FC236}">
                <a16:creationId xmlns:a16="http://schemas.microsoft.com/office/drawing/2014/main" id="{0BCD1440-6D7F-444A-AAD7-572E1917CCC8}"/>
              </a:ext>
            </a:extLst>
          </p:cNvPr>
          <p:cNvSpPr>
            <a:spLocks noGrp="1"/>
          </p:cNvSpPr>
          <p:nvPr>
            <p:ph idx="14"/>
          </p:nvPr>
        </p:nvSpPr>
        <p:spPr>
          <a:xfrm>
            <a:off x="4572000" y="468000"/>
            <a:ext cx="4103688" cy="4441500"/>
          </a:xfrm>
          <a:solidFill>
            <a:schemeClr val="tx1"/>
          </a:solidFill>
        </p:spPr>
        <p:txBody>
          <a:bodyPr/>
          <a:lstStyle/>
          <a:p>
            <a:pPr>
              <a:lnSpc>
                <a:spcPts val="800"/>
              </a:lnSpc>
              <a:spcAft>
                <a:spcPts val="0"/>
              </a:spcAft>
            </a:pPr>
            <a:r>
              <a:rPr lang="en-US" altLang="ja-JP" sz="900" b="0" dirty="0">
                <a:solidFill>
                  <a:srgbClr val="D4D4D4"/>
                </a:solidFill>
                <a:effectLst/>
                <a:latin typeface="Consolas" panose="020B0609020204030204" pitchFamily="49" charset="0"/>
              </a:rPr>
              <a:t>START OF ITERATION NUMBER =  </a:t>
            </a:r>
            <a:r>
              <a:rPr lang="en-US" altLang="ja-JP" sz="900" b="0" dirty="0">
                <a:solidFill>
                  <a:srgbClr val="569CD6"/>
                </a:solidFill>
                <a:effectLst/>
                <a:latin typeface="Consolas" panose="020B0609020204030204" pitchFamily="49" charset="0"/>
              </a:rPr>
              <a:t>6</a:t>
            </a:r>
            <a:endParaRPr lang="en-US" altLang="ja-JP" sz="900" b="0" dirty="0">
              <a:solidFill>
                <a:srgbClr val="D4D4D4"/>
              </a:solidFill>
              <a:effectLst/>
              <a:latin typeface="Consolas" panose="020B0609020204030204" pitchFamily="49" charset="0"/>
            </a:endParaRPr>
          </a:p>
          <a:p>
            <a:pPr>
              <a:lnSpc>
                <a:spcPts val="800"/>
              </a:lnSpc>
              <a:spcAft>
                <a:spcPts val="0"/>
              </a:spcAft>
            </a:pPr>
            <a:br>
              <a:rPr lang="en-US" altLang="ja-JP" sz="900" b="0" dirty="0">
                <a:solidFill>
                  <a:srgbClr val="D4D4D4"/>
                </a:solidFill>
                <a:effectLst/>
                <a:latin typeface="Consolas" panose="020B0609020204030204" pitchFamily="49" charset="0"/>
              </a:rPr>
            </a:br>
            <a:r>
              <a:rPr lang="en-US" altLang="ja-JP" sz="900" b="0" dirty="0">
                <a:solidFill>
                  <a:srgbClr val="D4D4D4"/>
                </a:solidFill>
                <a:effectLst/>
                <a:latin typeface="Consolas" panose="020B0609020204030204" pitchFamily="49" charset="0"/>
              </a:rPr>
              <a:t>THE G    ARRAY</a:t>
            </a: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endParaRPr lang="en-US" altLang="ja-JP" sz="900" b="0" dirty="0">
              <a:solidFill>
                <a:srgbClr val="D4D4D4"/>
              </a:solidFill>
              <a:effectLst/>
              <a:latin typeface="Consolas" panose="020B0609020204030204" pitchFamily="49" charset="0"/>
            </a:endParaRP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.1194108547D+</a:t>
            </a:r>
            <a:r>
              <a:rPr lang="en-US" altLang="ja-JP" sz="900" b="0" dirty="0" err="1">
                <a:solidFill>
                  <a:srgbClr val="569CD6"/>
                </a:solidFill>
                <a:effectLst/>
                <a:latin typeface="Consolas" panose="020B0609020204030204" pitchFamily="49" charset="0"/>
              </a:rPr>
              <a:t>01</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.2966131916D+</a:t>
            </a:r>
            <a:r>
              <a:rPr lang="en-US" altLang="ja-JP" sz="900" b="0" dirty="0" err="1">
                <a:solidFill>
                  <a:srgbClr val="569CD6"/>
                </a:solidFill>
                <a:effectLst/>
                <a:latin typeface="Consolas" panose="020B0609020204030204" pitchFamily="49" charset="0"/>
              </a:rPr>
              <a:t>00</a:t>
            </a:r>
            <a:endParaRPr lang="en-US" altLang="ja-JP" sz="900" b="0" dirty="0">
              <a:solidFill>
                <a:srgbClr val="D4D4D4"/>
              </a:solidFill>
              <a:effectLst/>
              <a:latin typeface="Consolas" panose="020B0609020204030204" pitchFamily="49" charset="0"/>
            </a:endParaRP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.2966131916D+</a:t>
            </a:r>
            <a:r>
              <a:rPr lang="en-US" altLang="ja-JP" sz="900" b="0" dirty="0" err="1">
                <a:solidFill>
                  <a:srgbClr val="569CD6"/>
                </a:solidFill>
                <a:effectLst/>
                <a:latin typeface="Consolas" panose="020B0609020204030204" pitchFamily="49" charset="0"/>
              </a:rPr>
              <a:t>00</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.9213190058D+</a:t>
            </a:r>
            <a:r>
              <a:rPr lang="en-US" altLang="ja-JP" sz="900" b="0" dirty="0" err="1">
                <a:solidFill>
                  <a:srgbClr val="569CD6"/>
                </a:solidFill>
                <a:effectLst/>
                <a:latin typeface="Consolas" panose="020B0609020204030204" pitchFamily="49" charset="0"/>
              </a:rPr>
              <a:t>00</a:t>
            </a:r>
            <a:br>
              <a:rPr lang="en-US" altLang="ja-JP" sz="900" b="0" dirty="0">
                <a:solidFill>
                  <a:srgbClr val="D4D4D4"/>
                </a:solidFill>
                <a:effectLst/>
                <a:latin typeface="Consolas" panose="020B0609020204030204" pitchFamily="49" charset="0"/>
              </a:rPr>
            </a:br>
            <a:br>
              <a:rPr lang="en-US" altLang="ja-JP" sz="900" b="0" dirty="0">
                <a:solidFill>
                  <a:srgbClr val="D4D4D4"/>
                </a:solidFill>
                <a:effectLst/>
                <a:latin typeface="Consolas" panose="020B0609020204030204" pitchFamily="49" charset="0"/>
              </a:rPr>
            </a:br>
            <a:r>
              <a:rPr lang="en-US" altLang="ja-JP" sz="900" b="0" dirty="0">
                <a:solidFill>
                  <a:srgbClr val="D4D4D4"/>
                </a:solidFill>
                <a:effectLst/>
                <a:latin typeface="Consolas" panose="020B0609020204030204" pitchFamily="49" charset="0"/>
              </a:rPr>
              <a:t>THE F    ARRAY</a:t>
            </a: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endParaRPr lang="en-US" altLang="ja-JP" sz="900" b="0" dirty="0">
              <a:solidFill>
                <a:srgbClr val="D4D4D4"/>
              </a:solidFill>
              <a:effectLst/>
              <a:latin typeface="Consolas" panose="020B0609020204030204" pitchFamily="49" charset="0"/>
            </a:endParaRP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0.1458636156D</a:t>
            </a:r>
            <a:r>
              <a:rPr lang="en-US" altLang="ja-JP" sz="900" b="0" dirty="0" err="1">
                <a:solidFill>
                  <a:srgbClr val="D4D4D4"/>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0.1050591833D</a:t>
            </a:r>
            <a:r>
              <a:rPr lang="en-US" altLang="ja-JP" sz="900" b="0" dirty="0" err="1">
                <a:solidFill>
                  <a:srgbClr val="D4D4D4"/>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a:t>
            </a:r>
            <a:endParaRPr lang="en-US" altLang="ja-JP" sz="900" b="0" dirty="0">
              <a:solidFill>
                <a:srgbClr val="D4D4D4"/>
              </a:solidFill>
              <a:effectLst/>
              <a:latin typeface="Consolas" panose="020B0609020204030204" pitchFamily="49" charset="0"/>
            </a:endParaRP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0.1050591833D</a:t>
            </a:r>
            <a:r>
              <a:rPr lang="en-US" altLang="ja-JP" sz="900" b="0" dirty="0" err="1">
                <a:solidFill>
                  <a:srgbClr val="D4D4D4"/>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0.8105094301D</a:t>
            </a:r>
            <a:r>
              <a:rPr lang="en-US" altLang="ja-JP" sz="900" b="0" dirty="0" err="1">
                <a:solidFill>
                  <a:srgbClr val="D4D4D4"/>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00</a:t>
            </a:r>
            <a:endParaRPr lang="en-US" altLang="ja-JP" sz="900" b="0" dirty="0">
              <a:solidFill>
                <a:srgbClr val="D4D4D4"/>
              </a:solidFill>
              <a:effectLst/>
              <a:latin typeface="Consolas" panose="020B0609020204030204" pitchFamily="49" charset="0"/>
            </a:endParaRPr>
          </a:p>
          <a:p>
            <a:pPr>
              <a:lnSpc>
                <a:spcPts val="800"/>
              </a:lnSpc>
              <a:spcAft>
                <a:spcPts val="0"/>
              </a:spcAft>
            </a:pPr>
            <a:br>
              <a:rPr lang="en-US" altLang="ja-JP" sz="900" b="0" dirty="0">
                <a:solidFill>
                  <a:srgbClr val="D4D4D4"/>
                </a:solidFill>
                <a:effectLst/>
                <a:latin typeface="Consolas" panose="020B0609020204030204" pitchFamily="49" charset="0"/>
              </a:rPr>
            </a:br>
            <a:r>
              <a:rPr lang="en-US" altLang="ja-JP" sz="900" b="0" dirty="0">
                <a:solidFill>
                  <a:srgbClr val="D4D4D4"/>
                </a:solidFill>
                <a:effectLst/>
                <a:latin typeface="Consolas" panose="020B0609020204030204" pitchFamily="49" charset="0"/>
              </a:rPr>
              <a:t>THE F'   ARRAY</a:t>
            </a: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endParaRPr lang="en-US" altLang="ja-JP" sz="900" b="0" dirty="0">
              <a:solidFill>
                <a:srgbClr val="D4D4D4"/>
              </a:solidFill>
              <a:effectLst/>
              <a:latin typeface="Consolas" panose="020B0609020204030204" pitchFamily="49" charset="0"/>
            </a:endParaRP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0.1506209810D</a:t>
            </a:r>
            <a:r>
              <a:rPr lang="en-US" altLang="ja-JP" sz="900" b="0" dirty="0" err="1">
                <a:solidFill>
                  <a:srgbClr val="D4D4D4"/>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0.3630392881D</a:t>
            </a:r>
            <a:r>
              <a:rPr lang="en-US" altLang="ja-JP" sz="900" b="0" dirty="0" err="1">
                <a:solidFill>
                  <a:srgbClr val="D4D4D4"/>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00</a:t>
            </a:r>
            <a:endParaRPr lang="en-US" altLang="ja-JP" sz="900" b="0" dirty="0">
              <a:solidFill>
                <a:srgbClr val="D4D4D4"/>
              </a:solidFill>
              <a:effectLst/>
              <a:latin typeface="Consolas" panose="020B0609020204030204" pitchFamily="49" charset="0"/>
            </a:endParaRP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0.3630392881D</a:t>
            </a:r>
            <a:r>
              <a:rPr lang="en-US" altLang="ja-JP" sz="900" b="0" dirty="0" err="1">
                <a:solidFill>
                  <a:srgbClr val="D4D4D4"/>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00</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0.1529068392D</a:t>
            </a:r>
            <a:r>
              <a:rPr lang="en-US" altLang="ja-JP" sz="900" b="0" dirty="0" err="1">
                <a:solidFill>
                  <a:srgbClr val="D4D4D4"/>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00</a:t>
            </a:r>
            <a:endParaRPr lang="en-US" altLang="ja-JP" sz="900" b="0" dirty="0">
              <a:solidFill>
                <a:srgbClr val="D4D4D4"/>
              </a:solidFill>
              <a:effectLst/>
              <a:latin typeface="Consolas" panose="020B0609020204030204" pitchFamily="49" charset="0"/>
            </a:endParaRPr>
          </a:p>
          <a:p>
            <a:pPr>
              <a:lnSpc>
                <a:spcPts val="800"/>
              </a:lnSpc>
              <a:spcAft>
                <a:spcPts val="0"/>
              </a:spcAft>
            </a:pPr>
            <a:br>
              <a:rPr lang="en-US" altLang="ja-JP" sz="900" b="0" dirty="0">
                <a:solidFill>
                  <a:srgbClr val="D4D4D4"/>
                </a:solidFill>
                <a:effectLst/>
                <a:latin typeface="Consolas" panose="020B0609020204030204" pitchFamily="49" charset="0"/>
              </a:rPr>
            </a:br>
            <a:r>
              <a:rPr lang="en-US" altLang="ja-JP" sz="900" b="0" dirty="0">
                <a:solidFill>
                  <a:srgbClr val="D4D4D4"/>
                </a:solidFill>
                <a:effectLst/>
                <a:latin typeface="Consolas" panose="020B0609020204030204" pitchFamily="49" charset="0"/>
              </a:rPr>
              <a:t>THE C'   ARRAY</a:t>
            </a: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endParaRPr lang="en-US" altLang="ja-JP" sz="900" b="0" dirty="0">
              <a:solidFill>
                <a:srgbClr val="D4D4D4"/>
              </a:solidFill>
              <a:effectLst/>
              <a:latin typeface="Consolas" panose="020B0609020204030204" pitchFamily="49" charset="0"/>
            </a:endParaRP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.9698409800D+</a:t>
            </a:r>
            <a:r>
              <a:rPr lang="en-US" altLang="ja-JP" sz="900" b="0" dirty="0" err="1">
                <a:solidFill>
                  <a:srgbClr val="569CD6"/>
                </a:solidFill>
                <a:effectLst/>
                <a:latin typeface="Consolas" panose="020B0609020204030204" pitchFamily="49" charset="0"/>
              </a:rPr>
              <a:t>00</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.2437385353D+</a:t>
            </a:r>
            <a:r>
              <a:rPr lang="en-US" altLang="ja-JP" sz="900" b="0" dirty="0" err="1">
                <a:solidFill>
                  <a:srgbClr val="569CD6"/>
                </a:solidFill>
                <a:effectLst/>
                <a:latin typeface="Consolas" panose="020B0609020204030204" pitchFamily="49" charset="0"/>
              </a:rPr>
              <a:t>00</a:t>
            </a:r>
            <a:endParaRPr lang="en-US" altLang="ja-JP" sz="900" b="0" dirty="0">
              <a:solidFill>
                <a:srgbClr val="D4D4D4"/>
              </a:solidFill>
              <a:effectLst/>
              <a:latin typeface="Consolas" panose="020B0609020204030204" pitchFamily="49" charset="0"/>
            </a:endParaRP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.2437385353D+</a:t>
            </a:r>
            <a:r>
              <a:rPr lang="en-US" altLang="ja-JP" sz="900" b="0" dirty="0" err="1">
                <a:solidFill>
                  <a:srgbClr val="569CD6"/>
                </a:solidFill>
                <a:effectLst/>
                <a:latin typeface="Consolas" panose="020B0609020204030204" pitchFamily="49" charset="0"/>
              </a:rPr>
              <a:t>00</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0.9698409800D</a:t>
            </a:r>
            <a:r>
              <a:rPr lang="en-US" altLang="ja-JP" sz="900" b="0" dirty="0" err="1">
                <a:solidFill>
                  <a:srgbClr val="D4D4D4"/>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00</a:t>
            </a:r>
            <a:endParaRPr lang="en-US" altLang="ja-JP" sz="900" b="0" dirty="0">
              <a:solidFill>
                <a:srgbClr val="D4D4D4"/>
              </a:solidFill>
              <a:effectLst/>
              <a:latin typeface="Consolas" panose="020B0609020204030204" pitchFamily="49" charset="0"/>
            </a:endParaRPr>
          </a:p>
          <a:p>
            <a:pPr>
              <a:lnSpc>
                <a:spcPts val="800"/>
              </a:lnSpc>
              <a:spcAft>
                <a:spcPts val="0"/>
              </a:spcAft>
            </a:pPr>
            <a:br>
              <a:rPr lang="en-US" altLang="ja-JP" sz="900" b="0" dirty="0">
                <a:solidFill>
                  <a:srgbClr val="D4D4D4"/>
                </a:solidFill>
                <a:effectLst/>
                <a:latin typeface="Consolas" panose="020B0609020204030204" pitchFamily="49" charset="0"/>
              </a:rPr>
            </a:br>
            <a:r>
              <a:rPr lang="en-US" altLang="ja-JP" sz="900" b="0" dirty="0">
                <a:solidFill>
                  <a:srgbClr val="D4D4D4"/>
                </a:solidFill>
                <a:effectLst/>
                <a:latin typeface="Consolas" panose="020B0609020204030204" pitchFamily="49" charset="0"/>
              </a:rPr>
              <a:t>THE E    ARRAY</a:t>
            </a: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endParaRPr lang="en-US" altLang="ja-JP" sz="900" b="0" dirty="0">
              <a:solidFill>
                <a:srgbClr val="D4D4D4"/>
              </a:solidFill>
              <a:effectLst/>
              <a:latin typeface="Consolas" panose="020B0609020204030204" pitchFamily="49" charset="0"/>
            </a:endParaRP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0.1597448132D</a:t>
            </a:r>
            <a:r>
              <a:rPr lang="en-US" altLang="ja-JP" sz="900" b="0" dirty="0" err="1">
                <a:solidFill>
                  <a:srgbClr val="D4D4D4"/>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.0000000000D+</a:t>
            </a:r>
            <a:r>
              <a:rPr lang="en-US" altLang="ja-JP" sz="900" b="0" dirty="0" err="1">
                <a:solidFill>
                  <a:srgbClr val="569CD6"/>
                </a:solidFill>
                <a:effectLst/>
                <a:latin typeface="Consolas" panose="020B0609020204030204" pitchFamily="49" charset="0"/>
              </a:rPr>
              <a:t>00</a:t>
            </a:r>
            <a:endParaRPr lang="en-US" altLang="ja-JP" sz="900" b="0" dirty="0">
              <a:solidFill>
                <a:srgbClr val="D4D4D4"/>
              </a:solidFill>
              <a:effectLst/>
              <a:latin typeface="Consolas" panose="020B0609020204030204" pitchFamily="49" charset="0"/>
            </a:endParaRP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.0000000000D+</a:t>
            </a:r>
            <a:r>
              <a:rPr lang="en-US" altLang="ja-JP" sz="900" b="0" dirty="0" err="1">
                <a:solidFill>
                  <a:srgbClr val="569CD6"/>
                </a:solidFill>
                <a:effectLst/>
                <a:latin typeface="Consolas" panose="020B0609020204030204" pitchFamily="49" charset="0"/>
              </a:rPr>
              <a:t>00</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0.6166851652D</a:t>
            </a:r>
            <a:r>
              <a:rPr lang="en-US" altLang="ja-JP" sz="900" b="0" dirty="0">
                <a:solidFill>
                  <a:srgbClr val="569CD6"/>
                </a:solidFill>
                <a:effectLst/>
                <a:latin typeface="Consolas" panose="020B0609020204030204" pitchFamily="49" charset="0"/>
              </a:rPr>
              <a:t>-01</a:t>
            </a:r>
            <a:endParaRPr lang="en-US" altLang="ja-JP" sz="900" b="0" dirty="0">
              <a:solidFill>
                <a:srgbClr val="D4D4D4"/>
              </a:solidFill>
              <a:effectLst/>
              <a:latin typeface="Consolas" panose="020B0609020204030204" pitchFamily="49" charset="0"/>
            </a:endParaRPr>
          </a:p>
          <a:p>
            <a:pPr>
              <a:lnSpc>
                <a:spcPts val="800"/>
              </a:lnSpc>
              <a:spcAft>
                <a:spcPts val="0"/>
              </a:spcAft>
            </a:pPr>
            <a:br>
              <a:rPr lang="en-US" altLang="ja-JP" sz="900" b="0" dirty="0">
                <a:solidFill>
                  <a:srgbClr val="D4D4D4"/>
                </a:solidFill>
                <a:effectLst/>
                <a:latin typeface="Consolas" panose="020B0609020204030204" pitchFamily="49" charset="0"/>
              </a:rPr>
            </a:br>
            <a:r>
              <a:rPr lang="en-US" altLang="ja-JP" sz="900" b="0" dirty="0">
                <a:solidFill>
                  <a:srgbClr val="D4D4D4"/>
                </a:solidFill>
                <a:effectLst/>
                <a:latin typeface="Consolas" panose="020B0609020204030204" pitchFamily="49" charset="0"/>
              </a:rPr>
              <a:t>THE C    ARRAY</a:t>
            </a: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endParaRPr lang="en-US" altLang="ja-JP" sz="900" b="0" dirty="0">
              <a:solidFill>
                <a:srgbClr val="D4D4D4"/>
              </a:solidFill>
              <a:effectLst/>
              <a:latin typeface="Consolas" panose="020B0609020204030204" pitchFamily="49" charset="0"/>
            </a:endParaRP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.8019175078D+</a:t>
            </a:r>
            <a:r>
              <a:rPr lang="en-US" altLang="ja-JP" sz="900" b="0" dirty="0" err="1">
                <a:solidFill>
                  <a:srgbClr val="569CD6"/>
                </a:solidFill>
                <a:effectLst/>
                <a:latin typeface="Consolas" panose="020B0609020204030204" pitchFamily="49" charset="0"/>
              </a:rPr>
              <a:t>00</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0.7822652261D</a:t>
            </a:r>
            <a:r>
              <a:rPr lang="en-US" altLang="ja-JP" sz="900" b="0" dirty="0" err="1">
                <a:solidFill>
                  <a:srgbClr val="D4D4D4"/>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00</a:t>
            </a:r>
            <a:endParaRPr lang="en-US" altLang="ja-JP" sz="900" b="0" dirty="0">
              <a:solidFill>
                <a:srgbClr val="D4D4D4"/>
              </a:solidFill>
              <a:effectLst/>
              <a:latin typeface="Consolas" panose="020B0609020204030204" pitchFamily="49" charset="0"/>
            </a:endParaRP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.3368004878D+</a:t>
            </a:r>
            <a:r>
              <a:rPr lang="en-US" altLang="ja-JP" sz="900" b="0" dirty="0" err="1">
                <a:solidFill>
                  <a:srgbClr val="569CD6"/>
                </a:solidFill>
                <a:effectLst/>
                <a:latin typeface="Consolas" panose="020B0609020204030204" pitchFamily="49" charset="0"/>
              </a:rPr>
              <a:t>00</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.1068445602D+</a:t>
            </a:r>
            <a:r>
              <a:rPr lang="en-US" altLang="ja-JP" sz="900" b="0" dirty="0" err="1">
                <a:solidFill>
                  <a:srgbClr val="569CD6"/>
                </a:solidFill>
                <a:effectLst/>
                <a:latin typeface="Consolas" panose="020B0609020204030204" pitchFamily="49" charset="0"/>
              </a:rPr>
              <a:t>01</a:t>
            </a:r>
            <a:endParaRPr lang="en-US" altLang="ja-JP" sz="900" b="0" dirty="0">
              <a:solidFill>
                <a:srgbClr val="D4D4D4"/>
              </a:solidFill>
              <a:effectLst/>
              <a:latin typeface="Consolas" panose="020B0609020204030204" pitchFamily="49" charset="0"/>
            </a:endParaRPr>
          </a:p>
          <a:p>
            <a:pPr>
              <a:lnSpc>
                <a:spcPts val="800"/>
              </a:lnSpc>
              <a:spcAft>
                <a:spcPts val="0"/>
              </a:spcAft>
            </a:pPr>
            <a:br>
              <a:rPr lang="en-US" altLang="ja-JP" sz="900" b="0" dirty="0">
                <a:solidFill>
                  <a:srgbClr val="D4D4D4"/>
                </a:solidFill>
                <a:effectLst/>
                <a:latin typeface="Consolas" panose="020B0609020204030204" pitchFamily="49" charset="0"/>
              </a:rPr>
            </a:br>
            <a:r>
              <a:rPr lang="en-US" altLang="ja-JP" sz="900" b="0" dirty="0">
                <a:solidFill>
                  <a:srgbClr val="D4D4D4"/>
                </a:solidFill>
                <a:effectLst/>
                <a:latin typeface="Consolas" panose="020B0609020204030204" pitchFamily="49" charset="0"/>
              </a:rPr>
              <a:t>THE P    ARRAY</a:t>
            </a: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endParaRPr lang="en-US" altLang="ja-JP" sz="900" b="0" dirty="0">
              <a:solidFill>
                <a:srgbClr val="D4D4D4"/>
              </a:solidFill>
              <a:effectLst/>
              <a:latin typeface="Consolas" panose="020B0609020204030204" pitchFamily="49" charset="0"/>
            </a:endParaRP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.1286143379D+</a:t>
            </a:r>
            <a:r>
              <a:rPr lang="en-US" altLang="ja-JP" sz="900" b="0" dirty="0" err="1">
                <a:solidFill>
                  <a:srgbClr val="569CD6"/>
                </a:solidFill>
                <a:effectLst/>
                <a:latin typeface="Consolas" panose="020B0609020204030204" pitchFamily="49" charset="0"/>
              </a:rPr>
              <a:t>01</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.5401724156D+</a:t>
            </a:r>
            <a:r>
              <a:rPr lang="en-US" altLang="ja-JP" sz="900" b="0" dirty="0" err="1">
                <a:solidFill>
                  <a:srgbClr val="569CD6"/>
                </a:solidFill>
                <a:effectLst/>
                <a:latin typeface="Consolas" panose="020B0609020204030204" pitchFamily="49" charset="0"/>
              </a:rPr>
              <a:t>00</a:t>
            </a:r>
            <a:endParaRPr lang="en-US" altLang="ja-JP" sz="900" b="0" dirty="0">
              <a:solidFill>
                <a:srgbClr val="D4D4D4"/>
              </a:solidFill>
              <a:effectLst/>
              <a:latin typeface="Consolas" panose="020B0609020204030204" pitchFamily="49" charset="0"/>
            </a:endParaRP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.5401724156D+</a:t>
            </a:r>
            <a:r>
              <a:rPr lang="en-US" altLang="ja-JP" sz="900" b="0" dirty="0" err="1">
                <a:solidFill>
                  <a:srgbClr val="569CD6"/>
                </a:solidFill>
                <a:effectLst/>
                <a:latin typeface="Consolas" panose="020B0609020204030204" pitchFamily="49" charset="0"/>
              </a:rPr>
              <a:t>00</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.2268691372D+</a:t>
            </a:r>
            <a:r>
              <a:rPr lang="en-US" altLang="ja-JP" sz="900" b="0" dirty="0" err="1">
                <a:solidFill>
                  <a:srgbClr val="569CD6"/>
                </a:solidFill>
                <a:effectLst/>
                <a:latin typeface="Consolas" panose="020B0609020204030204" pitchFamily="49" charset="0"/>
              </a:rPr>
              <a:t>00</a:t>
            </a:r>
            <a:endParaRPr lang="en-US" altLang="ja-JP" sz="900" b="0" dirty="0">
              <a:solidFill>
                <a:srgbClr val="D4D4D4"/>
              </a:solidFill>
              <a:effectLst/>
              <a:latin typeface="Consolas" panose="020B0609020204030204" pitchFamily="49" charset="0"/>
            </a:endParaRPr>
          </a:p>
          <a:p>
            <a:pPr>
              <a:lnSpc>
                <a:spcPts val="800"/>
              </a:lnSpc>
              <a:spcAft>
                <a:spcPts val="0"/>
              </a:spcAft>
            </a:pPr>
            <a:br>
              <a:rPr lang="en-US" altLang="ja-JP" sz="900" b="0" dirty="0">
                <a:solidFill>
                  <a:srgbClr val="D4D4D4"/>
                </a:solidFill>
                <a:effectLst/>
                <a:latin typeface="Consolas" panose="020B0609020204030204" pitchFamily="49" charset="0"/>
              </a:rPr>
            </a:br>
            <a:r>
              <a:rPr lang="en-US" altLang="ja-JP" sz="900" b="0" dirty="0">
                <a:solidFill>
                  <a:srgbClr val="D4D4D4"/>
                </a:solidFill>
                <a:effectLst/>
                <a:latin typeface="Consolas" panose="020B0609020204030204" pitchFamily="49" charset="0"/>
              </a:rPr>
              <a:t>DELTA(CONVERGENCE OF DENSITY MATRIX) =   </a:t>
            </a:r>
            <a:r>
              <a:rPr lang="en-US" altLang="ja-JP" sz="900" b="0" dirty="0">
                <a:solidFill>
                  <a:srgbClr val="569CD6"/>
                </a:solidFill>
                <a:effectLst/>
                <a:latin typeface="Consolas" panose="020B0609020204030204" pitchFamily="49" charset="0"/>
              </a:rPr>
              <a:t>0</a:t>
            </a:r>
            <a:r>
              <a:rPr lang="en-US" altLang="ja-JP" sz="900" b="0" dirty="0">
                <a:solidFill>
                  <a:srgbClr val="D4D4D4"/>
                </a:solidFill>
                <a:effectLst/>
                <a:latin typeface="Consolas" panose="020B0609020204030204" pitchFamily="49" charset="0"/>
              </a:rPr>
              <a:t>.</a:t>
            </a:r>
            <a:r>
              <a:rPr lang="en-US" altLang="ja-JP" sz="900" b="0" dirty="0">
                <a:solidFill>
                  <a:srgbClr val="569CD6"/>
                </a:solidFill>
                <a:effectLst/>
                <a:latin typeface="Consolas" panose="020B0609020204030204" pitchFamily="49" charset="0"/>
              </a:rPr>
              <a:t>000013</a:t>
            </a:r>
            <a:endParaRPr lang="en-US" altLang="ja-JP" sz="900" b="0" dirty="0">
              <a:solidFill>
                <a:srgbClr val="D4D4D4"/>
              </a:solidFill>
              <a:effectLst/>
              <a:latin typeface="Consolas" panose="020B0609020204030204" pitchFamily="49" charset="0"/>
            </a:endParaRPr>
          </a:p>
          <a:p>
            <a:pPr>
              <a:lnSpc>
                <a:spcPts val="800"/>
              </a:lnSpc>
              <a:spcAft>
                <a:spcPts val="0"/>
              </a:spcAft>
            </a:pPr>
            <a:br>
              <a:rPr lang="en-US" altLang="ja-JP" sz="900" b="0" dirty="0">
                <a:solidFill>
                  <a:srgbClr val="D4D4D4"/>
                </a:solidFill>
                <a:effectLst/>
                <a:latin typeface="Consolas" panose="020B0609020204030204" pitchFamily="49" charset="0"/>
              </a:rPr>
            </a:br>
            <a:r>
              <a:rPr lang="en-US" altLang="ja-JP" sz="900" b="0" dirty="0">
                <a:solidFill>
                  <a:srgbClr val="D4D4D4"/>
                </a:solidFill>
                <a:effectLst/>
                <a:latin typeface="Consolas" panose="020B0609020204030204" pitchFamily="49" charset="0"/>
              </a:rPr>
              <a:t>CALCULATION CONVERGED</a:t>
            </a:r>
            <a:br>
              <a:rPr lang="en-US" altLang="ja-JP" sz="900" b="0" dirty="0">
                <a:solidFill>
                  <a:srgbClr val="D4D4D4"/>
                </a:solidFill>
                <a:effectLst/>
                <a:latin typeface="Consolas" panose="020B0609020204030204" pitchFamily="49" charset="0"/>
              </a:rPr>
            </a:br>
            <a:r>
              <a:rPr lang="en-US" altLang="ja-JP" sz="900" b="0" dirty="0">
                <a:solidFill>
                  <a:srgbClr val="D4D4D4"/>
                </a:solidFill>
                <a:effectLst/>
                <a:latin typeface="Consolas" panose="020B0609020204030204" pitchFamily="49" charset="0"/>
              </a:rPr>
              <a:t>ELECTRONIC ENERGY =  </a:t>
            </a:r>
            <a:r>
              <a:rPr lang="en-US" altLang="ja-JP" sz="900" b="0" dirty="0">
                <a:solidFill>
                  <a:srgbClr val="569CD6"/>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0.422752913203D</a:t>
            </a:r>
            <a:r>
              <a:rPr lang="en-US" altLang="ja-JP" sz="900" b="0" dirty="0" err="1">
                <a:solidFill>
                  <a:srgbClr val="D4D4D4"/>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a:t>
            </a:r>
            <a:br>
              <a:rPr lang="en-US" altLang="ja-JP" sz="900" b="0" dirty="0">
                <a:solidFill>
                  <a:srgbClr val="D4D4D4"/>
                </a:solidFill>
                <a:effectLst/>
                <a:latin typeface="Consolas" panose="020B0609020204030204" pitchFamily="49" charset="0"/>
              </a:rPr>
            </a:br>
            <a:r>
              <a:rPr lang="en-US" altLang="ja-JP" sz="900" b="0" dirty="0">
                <a:solidFill>
                  <a:srgbClr val="D4D4D4"/>
                </a:solidFill>
                <a:effectLst/>
                <a:latin typeface="Consolas" panose="020B0609020204030204" pitchFamily="49" charset="0"/>
              </a:rPr>
              <a:t>TOTAL ENERGY =       </a:t>
            </a:r>
            <a:r>
              <a:rPr lang="en-US" altLang="ja-JP" sz="900" b="0" dirty="0">
                <a:solidFill>
                  <a:srgbClr val="569CD6"/>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0.286066199152D</a:t>
            </a:r>
            <a:r>
              <a:rPr lang="en-US" altLang="ja-JP" sz="900" b="0" dirty="0" err="1">
                <a:solidFill>
                  <a:srgbClr val="D4D4D4"/>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a:t>
            </a:r>
            <a:endParaRPr lang="en-US" altLang="ja-JP" sz="900" b="0" dirty="0">
              <a:solidFill>
                <a:srgbClr val="D4D4D4"/>
              </a:solidFill>
              <a:effectLst/>
              <a:latin typeface="Consolas" panose="020B0609020204030204" pitchFamily="49" charset="0"/>
            </a:endParaRPr>
          </a:p>
        </p:txBody>
      </p:sp>
      <p:sp>
        <p:nvSpPr>
          <p:cNvPr id="6" name="スライド番号プレースホルダー 5">
            <a:extLst>
              <a:ext uri="{FF2B5EF4-FFF2-40B4-BE49-F238E27FC236}">
                <a16:creationId xmlns:a16="http://schemas.microsoft.com/office/drawing/2014/main" id="{F85DB388-D3F0-4157-9BB2-8645BE3BFBDF}"/>
              </a:ext>
            </a:extLst>
          </p:cNvPr>
          <p:cNvSpPr>
            <a:spLocks noGrp="1"/>
          </p:cNvSpPr>
          <p:nvPr>
            <p:ph type="sldNum" sz="quarter" idx="15"/>
          </p:nvPr>
        </p:nvSpPr>
        <p:spPr/>
        <p:txBody>
          <a:bodyPr/>
          <a:lstStyle/>
          <a:p>
            <a:fld id="{44CC7441-4F6D-4D99-AEAC-28C0433C7008}" type="slidenum">
              <a:rPr kumimoji="1" lang="ja-JP" altLang="en-US" smtClean="0"/>
              <a:pPr/>
              <a:t>136</a:t>
            </a:fld>
            <a:endParaRPr kumimoji="1" lang="ja-JP" altLang="en-US" dirty="0"/>
          </a:p>
        </p:txBody>
      </p:sp>
      <p:sp>
        <p:nvSpPr>
          <p:cNvPr id="13" name="コンテンツ プレースホルダー 4">
            <a:extLst>
              <a:ext uri="{FF2B5EF4-FFF2-40B4-BE49-F238E27FC236}">
                <a16:creationId xmlns:a16="http://schemas.microsoft.com/office/drawing/2014/main" id="{91811717-2B94-4078-9E6C-3588313367BA}"/>
              </a:ext>
            </a:extLst>
          </p:cNvPr>
          <p:cNvSpPr txBox="1">
            <a:spLocks/>
          </p:cNvSpPr>
          <p:nvPr/>
        </p:nvSpPr>
        <p:spPr>
          <a:xfrm>
            <a:off x="468312" y="3154930"/>
            <a:ext cx="4068000" cy="1754570"/>
          </a:xfrm>
          <a:prstGeom prst="rect">
            <a:avLst/>
          </a:prstGeom>
          <a:solidFill>
            <a:schemeClr val="tx1"/>
          </a:solidFill>
          <a:ln>
            <a:noFill/>
          </a:ln>
        </p:spPr>
        <p:txBody>
          <a:bodyPr vert="horz" lIns="108000" tIns="54000" rIns="108000" bIns="54000" rtlCol="0">
            <a:spAutoFit/>
          </a:bodyPr>
          <a:lstStyle>
            <a:lvl1pPr marL="0" indent="0" algn="l" defTabSz="914400" rtl="0" eaLnBrk="1" latinLnBrk="0" hangingPunct="1">
              <a:lnSpc>
                <a:spcPct val="120000"/>
              </a:lnSpc>
              <a:spcBef>
                <a:spcPts val="0"/>
              </a:spcBef>
              <a:spcAft>
                <a:spcPts val="600"/>
              </a:spcAft>
              <a:buFont typeface="游ゴシック" panose="020B0400000000000000" pitchFamily="50" charset="-128"/>
              <a:buNone/>
              <a:defRPr kumimoji="1" sz="1300" kern="1200">
                <a:solidFill>
                  <a:schemeClr val="tx1"/>
                </a:solidFill>
                <a:latin typeface="+mn-lt"/>
                <a:ea typeface="+mn-ea"/>
                <a:cs typeface="+mn-cs"/>
              </a:defRPr>
            </a:lvl1pPr>
            <a:lvl2pPr marL="6858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250" kern="1200">
                <a:solidFill>
                  <a:schemeClr val="tx1"/>
                </a:solidFill>
                <a:latin typeface="+mn-lt"/>
                <a:ea typeface="+mn-ea"/>
                <a:cs typeface="+mn-cs"/>
              </a:defRPr>
            </a:lvl2pPr>
            <a:lvl3pPr marL="11430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250" kern="1200">
                <a:solidFill>
                  <a:schemeClr val="tx1"/>
                </a:solidFill>
                <a:latin typeface="+mn-lt"/>
                <a:ea typeface="+mn-ea"/>
                <a:cs typeface="+mn-cs"/>
              </a:defRPr>
            </a:lvl3pPr>
            <a:lvl4pPr marL="16002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1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ts val="800"/>
              </a:lnSpc>
              <a:spcAft>
                <a:spcPts val="0"/>
              </a:spcAft>
            </a:pPr>
            <a:r>
              <a:rPr lang="en-US" altLang="ja-JP" sz="900" b="0" dirty="0">
                <a:solidFill>
                  <a:srgbClr val="D4D4D4"/>
                </a:solidFill>
                <a:effectLst/>
                <a:latin typeface="Consolas" panose="020B0609020204030204" pitchFamily="49" charset="0"/>
              </a:rPr>
              <a:t>THE S    ARRAY</a:t>
            </a: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endParaRPr lang="en-US" altLang="ja-JP" sz="900" b="0" dirty="0">
              <a:solidFill>
                <a:srgbClr val="D4D4D4"/>
              </a:solidFill>
              <a:effectLst/>
              <a:latin typeface="Consolas" panose="020B0609020204030204" pitchFamily="49" charset="0"/>
            </a:endParaRP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.1000000000D+</a:t>
            </a:r>
            <a:r>
              <a:rPr lang="en-US" altLang="ja-JP" sz="900" b="0" dirty="0" err="1">
                <a:solidFill>
                  <a:srgbClr val="569CD6"/>
                </a:solidFill>
                <a:effectLst/>
                <a:latin typeface="Consolas" panose="020B0609020204030204" pitchFamily="49" charset="0"/>
              </a:rPr>
              <a:t>01</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.4507704116D+</a:t>
            </a:r>
            <a:r>
              <a:rPr lang="en-US" altLang="ja-JP" sz="900" b="0" dirty="0" err="1">
                <a:solidFill>
                  <a:srgbClr val="569CD6"/>
                </a:solidFill>
                <a:effectLst/>
                <a:latin typeface="Consolas" panose="020B0609020204030204" pitchFamily="49" charset="0"/>
              </a:rPr>
              <a:t>00</a:t>
            </a:r>
            <a:endParaRPr lang="en-US" altLang="ja-JP" sz="900" b="0" dirty="0">
              <a:solidFill>
                <a:srgbClr val="D4D4D4"/>
              </a:solidFill>
              <a:effectLst/>
              <a:latin typeface="Consolas" panose="020B0609020204030204" pitchFamily="49" charset="0"/>
            </a:endParaRP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.4507704116D+</a:t>
            </a:r>
            <a:r>
              <a:rPr lang="en-US" altLang="ja-JP" sz="900" b="0" dirty="0" err="1">
                <a:solidFill>
                  <a:srgbClr val="569CD6"/>
                </a:solidFill>
                <a:effectLst/>
                <a:latin typeface="Consolas" panose="020B0609020204030204" pitchFamily="49" charset="0"/>
              </a:rPr>
              <a:t>00</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.1000000000D+</a:t>
            </a:r>
            <a:r>
              <a:rPr lang="en-US" altLang="ja-JP" sz="900" b="0" dirty="0" err="1">
                <a:solidFill>
                  <a:srgbClr val="569CD6"/>
                </a:solidFill>
                <a:effectLst/>
                <a:latin typeface="Consolas" panose="020B0609020204030204" pitchFamily="49" charset="0"/>
              </a:rPr>
              <a:t>01</a:t>
            </a:r>
            <a:endParaRPr lang="en-US" altLang="ja-JP" sz="900" b="0" dirty="0">
              <a:solidFill>
                <a:srgbClr val="D4D4D4"/>
              </a:solidFill>
              <a:effectLst/>
              <a:latin typeface="Consolas" panose="020B0609020204030204" pitchFamily="49" charset="0"/>
            </a:endParaRPr>
          </a:p>
          <a:p>
            <a:pPr>
              <a:lnSpc>
                <a:spcPts val="800"/>
              </a:lnSpc>
              <a:spcAft>
                <a:spcPts val="0"/>
              </a:spcAft>
            </a:pPr>
            <a:br>
              <a:rPr lang="en-US" altLang="ja-JP" sz="900" b="0" dirty="0">
                <a:solidFill>
                  <a:srgbClr val="D4D4D4"/>
                </a:solidFill>
                <a:effectLst/>
                <a:latin typeface="Consolas" panose="020B0609020204030204" pitchFamily="49" charset="0"/>
              </a:rPr>
            </a:br>
            <a:br>
              <a:rPr lang="en-US" altLang="ja-JP" sz="900" b="0" dirty="0">
                <a:solidFill>
                  <a:srgbClr val="D4D4D4"/>
                </a:solidFill>
                <a:effectLst/>
                <a:latin typeface="Consolas" panose="020B0609020204030204" pitchFamily="49" charset="0"/>
              </a:rPr>
            </a:br>
            <a:r>
              <a:rPr lang="en-US" altLang="ja-JP" sz="900" b="0" dirty="0">
                <a:solidFill>
                  <a:srgbClr val="D4D4D4"/>
                </a:solidFill>
                <a:effectLst/>
                <a:latin typeface="Consolas" panose="020B0609020204030204" pitchFamily="49" charset="0"/>
              </a:rPr>
              <a:t>THE X    ARRAY</a:t>
            </a: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endParaRPr lang="en-US" altLang="ja-JP" sz="900" b="0" dirty="0">
              <a:solidFill>
                <a:srgbClr val="D4D4D4"/>
              </a:solidFill>
              <a:effectLst/>
              <a:latin typeface="Consolas" panose="020B0609020204030204" pitchFamily="49" charset="0"/>
            </a:endParaRP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.5870642812D+</a:t>
            </a:r>
            <a:r>
              <a:rPr lang="en-US" altLang="ja-JP" sz="900" b="0" dirty="0" err="1">
                <a:solidFill>
                  <a:srgbClr val="569CD6"/>
                </a:solidFill>
                <a:effectLst/>
                <a:latin typeface="Consolas" panose="020B0609020204030204" pitchFamily="49" charset="0"/>
              </a:rPr>
              <a:t>00</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.9541310722D+</a:t>
            </a:r>
            <a:r>
              <a:rPr lang="en-US" altLang="ja-JP" sz="900" b="0" dirty="0" err="1">
                <a:solidFill>
                  <a:srgbClr val="569CD6"/>
                </a:solidFill>
                <a:effectLst/>
                <a:latin typeface="Consolas" panose="020B0609020204030204" pitchFamily="49" charset="0"/>
              </a:rPr>
              <a:t>00</a:t>
            </a:r>
            <a:endParaRPr lang="en-US" altLang="ja-JP" sz="900" b="0" dirty="0">
              <a:solidFill>
                <a:srgbClr val="D4D4D4"/>
              </a:solidFill>
              <a:effectLst/>
              <a:latin typeface="Consolas" panose="020B0609020204030204" pitchFamily="49" charset="0"/>
            </a:endParaRP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err="1">
                <a:solidFill>
                  <a:srgbClr val="569CD6"/>
                </a:solidFill>
                <a:effectLst/>
                <a:latin typeface="Consolas" panose="020B0609020204030204" pitchFamily="49" charset="0"/>
              </a:rPr>
              <a:t>0</a:t>
            </a:r>
            <a:r>
              <a:rPr lang="en-US" altLang="ja-JP" sz="900" b="0" dirty="0" err="1">
                <a:solidFill>
                  <a:srgbClr val="D4D4D4"/>
                </a:solidFill>
                <a:effectLst/>
                <a:latin typeface="Consolas" panose="020B0609020204030204" pitchFamily="49" charset="0"/>
              </a:rPr>
              <a:t>.5870642812D+</a:t>
            </a:r>
            <a:r>
              <a:rPr lang="en-US" altLang="ja-JP" sz="900" b="0" dirty="0" err="1">
                <a:solidFill>
                  <a:srgbClr val="569CD6"/>
                </a:solidFill>
                <a:effectLst/>
                <a:latin typeface="Consolas" panose="020B0609020204030204" pitchFamily="49" charset="0"/>
              </a:rPr>
              <a:t>00</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0.9541310722D</a:t>
            </a:r>
            <a:r>
              <a:rPr lang="en-US" altLang="ja-JP" sz="900" b="0" dirty="0" err="1">
                <a:solidFill>
                  <a:srgbClr val="D4D4D4"/>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00</a:t>
            </a:r>
            <a:endParaRPr lang="en-US" altLang="ja-JP" sz="900" b="0" dirty="0">
              <a:solidFill>
                <a:srgbClr val="D4D4D4"/>
              </a:solidFill>
              <a:effectLst/>
              <a:latin typeface="Consolas" panose="020B0609020204030204" pitchFamily="49" charset="0"/>
            </a:endParaRPr>
          </a:p>
          <a:p>
            <a:pPr>
              <a:lnSpc>
                <a:spcPts val="800"/>
              </a:lnSpc>
              <a:spcAft>
                <a:spcPts val="0"/>
              </a:spcAft>
            </a:pPr>
            <a:br>
              <a:rPr lang="en-US" altLang="ja-JP" sz="900" b="0" dirty="0">
                <a:solidFill>
                  <a:srgbClr val="D4D4D4"/>
                </a:solidFill>
                <a:effectLst/>
                <a:latin typeface="Consolas" panose="020B0609020204030204" pitchFamily="49" charset="0"/>
              </a:rPr>
            </a:br>
            <a:br>
              <a:rPr lang="en-US" altLang="ja-JP" sz="900" b="0" dirty="0">
                <a:solidFill>
                  <a:srgbClr val="D4D4D4"/>
                </a:solidFill>
                <a:effectLst/>
                <a:latin typeface="Consolas" panose="020B0609020204030204" pitchFamily="49" charset="0"/>
              </a:rPr>
            </a:br>
            <a:r>
              <a:rPr lang="en-US" altLang="ja-JP" sz="900" b="0" dirty="0">
                <a:solidFill>
                  <a:srgbClr val="D4D4D4"/>
                </a:solidFill>
                <a:effectLst/>
                <a:latin typeface="Consolas" panose="020B0609020204030204" pitchFamily="49" charset="0"/>
              </a:rPr>
              <a:t>THE H    ARRAY</a:t>
            </a: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endParaRPr lang="en-US" altLang="ja-JP" sz="900" b="0" dirty="0">
              <a:solidFill>
                <a:srgbClr val="D4D4D4"/>
              </a:solidFill>
              <a:effectLst/>
              <a:latin typeface="Consolas" panose="020B0609020204030204" pitchFamily="49" charset="0"/>
            </a:endParaRP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0.2652744703D</a:t>
            </a:r>
            <a:r>
              <a:rPr lang="en-US" altLang="ja-JP" sz="900" b="0" dirty="0" err="1">
                <a:solidFill>
                  <a:srgbClr val="D4D4D4"/>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0.1347205024D</a:t>
            </a:r>
            <a:r>
              <a:rPr lang="en-US" altLang="ja-JP" sz="900" b="0" dirty="0" err="1">
                <a:solidFill>
                  <a:srgbClr val="D4D4D4"/>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a:t>
            </a:r>
            <a:endParaRPr lang="en-US" altLang="ja-JP" sz="900" b="0" dirty="0">
              <a:solidFill>
                <a:srgbClr val="D4D4D4"/>
              </a:solidFill>
              <a:effectLst/>
              <a:latin typeface="Consolas" panose="020B0609020204030204" pitchFamily="49" charset="0"/>
            </a:endParaRPr>
          </a:p>
          <a:p>
            <a:pPr>
              <a:lnSpc>
                <a:spcPts val="800"/>
              </a:lnSpc>
              <a:spcAft>
                <a:spcPts val="0"/>
              </a:spcAft>
            </a:pP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2</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0.1347205024D</a:t>
            </a:r>
            <a:r>
              <a:rPr lang="en-US" altLang="ja-JP" sz="900" b="0" dirty="0" err="1">
                <a:solidFill>
                  <a:srgbClr val="D4D4D4"/>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a:t>
            </a:r>
            <a:r>
              <a:rPr lang="en-US" altLang="ja-JP" sz="900" b="0" dirty="0">
                <a:solidFill>
                  <a:srgbClr val="D4D4D4"/>
                </a:solidFill>
                <a:effectLst/>
                <a:latin typeface="Consolas" panose="020B0609020204030204" pitchFamily="49" charset="0"/>
              </a:rPr>
              <a:t>  </a:t>
            </a:r>
            <a:r>
              <a:rPr lang="en-US" altLang="ja-JP" sz="900" b="0" dirty="0">
                <a:solidFill>
                  <a:srgbClr val="569CD6"/>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0.1731828436D</a:t>
            </a:r>
            <a:r>
              <a:rPr lang="en-US" altLang="ja-JP" sz="900" b="0" dirty="0" err="1">
                <a:solidFill>
                  <a:srgbClr val="D4D4D4"/>
                </a:solidFill>
                <a:effectLst/>
                <a:latin typeface="Consolas" panose="020B0609020204030204" pitchFamily="49" charset="0"/>
              </a:rPr>
              <a:t>+</a:t>
            </a:r>
            <a:r>
              <a:rPr lang="en-US" altLang="ja-JP" sz="900" b="0" dirty="0" err="1">
                <a:solidFill>
                  <a:srgbClr val="569CD6"/>
                </a:solidFill>
                <a:effectLst/>
                <a:latin typeface="Consolas" panose="020B0609020204030204" pitchFamily="49" charset="0"/>
              </a:rPr>
              <a:t>01</a:t>
            </a:r>
            <a:endParaRPr lang="en-US" altLang="ja-JP" sz="900" b="0" dirty="0">
              <a:solidFill>
                <a:srgbClr val="D4D4D4"/>
              </a:solidFill>
              <a:effectLst/>
              <a:latin typeface="Consolas" panose="020B0609020204030204" pitchFamily="49" charset="0"/>
            </a:endParaRPr>
          </a:p>
        </p:txBody>
      </p:sp>
      <p:sp>
        <p:nvSpPr>
          <p:cNvPr id="8" name="正方形/長方形 7" hidden="1">
            <a:extLst>
              <a:ext uri="{FF2B5EF4-FFF2-40B4-BE49-F238E27FC236}">
                <a16:creationId xmlns:a16="http://schemas.microsoft.com/office/drawing/2014/main" id="{BBF34086-D4B8-4A2C-910C-3C5829062B11}"/>
              </a:ext>
            </a:extLst>
          </p:cNvPr>
          <p:cNvSpPr/>
          <p:nvPr/>
        </p:nvSpPr>
        <p:spPr>
          <a:xfrm>
            <a:off x="767394" y="2572933"/>
            <a:ext cx="2782629" cy="425198"/>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accent4"/>
                </a:solidFill>
              </a:rPr>
              <a:t>考えてみよう</a:t>
            </a:r>
          </a:p>
        </p:txBody>
      </p:sp>
    </p:spTree>
    <p:extLst>
      <p:ext uri="{BB962C8B-B14F-4D97-AF65-F5344CB8AC3E}">
        <p14:creationId xmlns:p14="http://schemas.microsoft.com/office/powerpoint/2010/main" val="1584758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タイトル 7">
            <a:extLst>
              <a:ext uri="{FF2B5EF4-FFF2-40B4-BE49-F238E27FC236}">
                <a16:creationId xmlns:a16="http://schemas.microsoft.com/office/drawing/2014/main" id="{7B2DC0FD-E2A4-E1FA-0093-451F12196941}"/>
              </a:ext>
            </a:extLst>
          </p:cNvPr>
          <p:cNvSpPr>
            <a:spLocks noGrp="1"/>
          </p:cNvSpPr>
          <p:nvPr>
            <p:ph type="ctrTitle"/>
          </p:nvPr>
        </p:nvSpPr>
        <p:spPr/>
        <p:txBody>
          <a:bodyPr/>
          <a:lstStyle/>
          <a:p>
            <a:r>
              <a:rPr lang="ja-JP" altLang="en-US" dirty="0"/>
              <a:t>付録：その他</a:t>
            </a:r>
          </a:p>
        </p:txBody>
      </p:sp>
      <p:sp>
        <p:nvSpPr>
          <p:cNvPr id="9" name="字幕 8">
            <a:extLst>
              <a:ext uri="{FF2B5EF4-FFF2-40B4-BE49-F238E27FC236}">
                <a16:creationId xmlns:a16="http://schemas.microsoft.com/office/drawing/2014/main" id="{389307EC-0772-C7F6-2E50-A2CBB9F680A1}"/>
              </a:ext>
            </a:extLst>
          </p:cNvPr>
          <p:cNvSpPr>
            <a:spLocks noGrp="1"/>
          </p:cNvSpPr>
          <p:nvPr>
            <p:ph type="subTitle" idx="1"/>
          </p:nvPr>
        </p:nvSpPr>
        <p:spPr/>
        <p:txBody>
          <a:bodyPr/>
          <a:lstStyle/>
          <a:p>
            <a:endParaRPr lang="ja-JP" altLang="en-US"/>
          </a:p>
        </p:txBody>
      </p:sp>
    </p:spTree>
    <p:extLst>
      <p:ext uri="{BB962C8B-B14F-4D97-AF65-F5344CB8AC3E}">
        <p14:creationId xmlns:p14="http://schemas.microsoft.com/office/powerpoint/2010/main" val="1155563480"/>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8884DD-A0A6-5056-DC3A-5A11E9EDA323}"/>
            </a:ext>
          </a:extLst>
        </p:cNvPr>
        <p:cNvGrpSpPr/>
        <p:nvPr/>
      </p:nvGrpSpPr>
      <p:grpSpPr>
        <a:xfrm>
          <a:off x="0" y="0"/>
          <a:ext cx="0" cy="0"/>
          <a:chOff x="0" y="0"/>
          <a:chExt cx="0" cy="0"/>
        </a:xfrm>
      </p:grpSpPr>
      <p:sp>
        <p:nvSpPr>
          <p:cNvPr id="15" name="テキスト プレースホルダー 14">
            <a:extLst>
              <a:ext uri="{FF2B5EF4-FFF2-40B4-BE49-F238E27FC236}">
                <a16:creationId xmlns:a16="http://schemas.microsoft.com/office/drawing/2014/main" id="{9DC71282-6DD4-ADD4-E373-1A2E2F5CBCE9}"/>
              </a:ext>
            </a:extLst>
          </p:cNvPr>
          <p:cNvSpPr>
            <a:spLocks noGrp="1"/>
          </p:cNvSpPr>
          <p:nvPr>
            <p:ph type="body" sz="quarter" idx="13"/>
          </p:nvPr>
        </p:nvSpPr>
        <p:spPr/>
        <p:txBody>
          <a:bodyPr/>
          <a:lstStyle/>
          <a:p>
            <a:r>
              <a:rPr lang="en-US" altLang="ja-JP" dirty="0"/>
              <a:t>Paul A. M. Dirac ”Quantum Mechanics of Many-Electron Systems“ (1929)</a:t>
            </a:r>
            <a:r>
              <a:rPr lang="ja-JP" altLang="en-US" dirty="0"/>
              <a:t> </a:t>
            </a:r>
            <a:r>
              <a:rPr lang="en-US" altLang="ja-JP" dirty="0">
                <a:hlinkClick r:id="rId3"/>
              </a:rPr>
              <a:t>https://doi.org/10.1098/rspa.1929.0094</a:t>
            </a:r>
            <a:endParaRPr lang="en-US" altLang="ja-JP" dirty="0"/>
          </a:p>
          <a:p>
            <a:r>
              <a:rPr lang="en-US" altLang="ja-JP" dirty="0"/>
              <a:t>1998</a:t>
            </a:r>
            <a:r>
              <a:rPr lang="ja-JP" altLang="en-US" dirty="0"/>
              <a:t>年のノーベル化学賞</a:t>
            </a:r>
            <a:r>
              <a:rPr lang="en-US" altLang="ja-JP" dirty="0"/>
              <a:t>(W. Kohn</a:t>
            </a:r>
            <a:r>
              <a:rPr lang="ja-JP" altLang="en-US" dirty="0"/>
              <a:t>と</a:t>
            </a:r>
            <a:r>
              <a:rPr lang="en-US" altLang="ja-JP" dirty="0" err="1"/>
              <a:t>J.Pople</a:t>
            </a:r>
            <a:r>
              <a:rPr lang="en-US" altLang="ja-JP" dirty="0"/>
              <a:t>)</a:t>
            </a:r>
            <a:r>
              <a:rPr lang="ja-JP" altLang="en-US" dirty="0"/>
              <a:t>のプレスリリースにも引用された</a:t>
            </a:r>
            <a:r>
              <a:rPr lang="en-US" altLang="ja-JP" dirty="0"/>
              <a:t>.</a:t>
            </a:r>
          </a:p>
          <a:p>
            <a:r>
              <a:rPr lang="ja-JP" altLang="en-US" dirty="0"/>
              <a:t>写真：</a:t>
            </a:r>
            <a:r>
              <a:rPr lang="en-US" altLang="ja-JP" dirty="0"/>
              <a:t>https://commons.wikimedia.org/wiki/File:Paul_Dirac,_1933.jpg</a:t>
            </a:r>
          </a:p>
        </p:txBody>
      </p:sp>
      <p:sp>
        <p:nvSpPr>
          <p:cNvPr id="9" name="コンテンツ プレースホルダー 8">
            <a:extLst>
              <a:ext uri="{FF2B5EF4-FFF2-40B4-BE49-F238E27FC236}">
                <a16:creationId xmlns:a16="http://schemas.microsoft.com/office/drawing/2014/main" id="{AFFB2ABE-65A1-8C30-57F9-1D7A40DDD760}"/>
              </a:ext>
            </a:extLst>
          </p:cNvPr>
          <p:cNvSpPr>
            <a:spLocks noGrp="1"/>
          </p:cNvSpPr>
          <p:nvPr>
            <p:ph idx="14"/>
          </p:nvPr>
        </p:nvSpPr>
        <p:spPr>
          <a:xfrm>
            <a:off x="3203575" y="842963"/>
            <a:ext cx="5472113" cy="3601614"/>
          </a:xfrm>
        </p:spPr>
        <p:txBody>
          <a:bodyPr/>
          <a:lstStyle/>
          <a:p>
            <a:r>
              <a:rPr lang="en-US" altLang="ja-JP" dirty="0"/>
              <a:t>Paul A. M. Dirac</a:t>
            </a:r>
          </a:p>
          <a:p>
            <a:pPr algn="r"/>
            <a:r>
              <a:rPr lang="ja-JP" altLang="en-US" dirty="0"/>
              <a:t>“</a:t>
            </a:r>
            <a:r>
              <a:rPr lang="en-US" altLang="ja-JP" dirty="0"/>
              <a:t>Quantum Mechanics of Many-Electron Systems” (1929) </a:t>
            </a:r>
            <a:r>
              <a:rPr lang="ja-JP" altLang="en-US" dirty="0"/>
              <a:t>より</a:t>
            </a:r>
            <a:endParaRPr lang="en-US" altLang="ja-JP" dirty="0"/>
          </a:p>
          <a:p>
            <a:pPr algn="r"/>
            <a:endParaRPr lang="en-US" altLang="ja-JP" dirty="0"/>
          </a:p>
          <a:p>
            <a:r>
              <a:rPr lang="ja-JP" altLang="en-US" dirty="0"/>
              <a:t>「物理学の大部分および化学の全領域を数学的に記述するために必要な物理法則は完全に解明されており</a:t>
            </a:r>
            <a:r>
              <a:rPr lang="en-US" altLang="ja-JP" dirty="0"/>
              <a:t>, </a:t>
            </a:r>
            <a:r>
              <a:rPr lang="ja-JP" altLang="en-US" dirty="0"/>
              <a:t>これらの法則を正確に適用すると複雑すぎて解けない方程式が導かれることのみが問題となる</a:t>
            </a:r>
            <a:r>
              <a:rPr lang="en-US" altLang="ja-JP" dirty="0"/>
              <a:t>. </a:t>
            </a:r>
            <a:r>
              <a:rPr lang="ja-JP" altLang="en-US" dirty="0"/>
              <a:t>従って</a:t>
            </a:r>
            <a:r>
              <a:rPr lang="en-US" altLang="ja-JP" dirty="0"/>
              <a:t>, </a:t>
            </a:r>
            <a:r>
              <a:rPr lang="ja-JP" altLang="en-US" dirty="0"/>
              <a:t>膨大な計算をすることなく複雑な原子系の特徴を説明できるような</a:t>
            </a:r>
            <a:r>
              <a:rPr lang="en-US" altLang="ja-JP" dirty="0"/>
              <a:t>, </a:t>
            </a:r>
            <a:r>
              <a:rPr lang="ja-JP" altLang="en-US" dirty="0"/>
              <a:t>量子力学の実用的な近似手法の開発が望まれる</a:t>
            </a:r>
            <a:r>
              <a:rPr lang="en-US" altLang="ja-JP" dirty="0"/>
              <a:t>. </a:t>
            </a:r>
            <a:r>
              <a:rPr lang="ja-JP" altLang="en-US" dirty="0"/>
              <a:t>」</a:t>
            </a:r>
            <a:r>
              <a:rPr lang="en-US" altLang="ja-JP" dirty="0"/>
              <a:t>(</a:t>
            </a:r>
            <a:r>
              <a:rPr lang="ja-JP" altLang="en-US" dirty="0"/>
              <a:t>意訳</a:t>
            </a:r>
            <a:r>
              <a:rPr lang="en-US" altLang="ja-JP" dirty="0"/>
              <a:t>)</a:t>
            </a:r>
          </a:p>
          <a:p>
            <a:endParaRPr lang="en-US" altLang="ja-JP" dirty="0"/>
          </a:p>
          <a:p>
            <a:r>
              <a:rPr lang="ja-JP" altLang="en-US" dirty="0"/>
              <a:t>かなり挑発的な文章である</a:t>
            </a:r>
            <a:r>
              <a:rPr lang="en-US" altLang="ja-JP" dirty="0"/>
              <a:t>. </a:t>
            </a:r>
            <a:r>
              <a:rPr lang="ja-JP" altLang="en-US" dirty="0"/>
              <a:t>分子系の</a:t>
            </a:r>
            <a:r>
              <a:rPr lang="en-US" altLang="ja-JP" dirty="0"/>
              <a:t>Schrodinger</a:t>
            </a:r>
            <a:r>
              <a:rPr lang="ja-JP" altLang="en-US" dirty="0"/>
              <a:t>方程式が解ければ</a:t>
            </a:r>
            <a:r>
              <a:rPr lang="en-US" altLang="ja-JP" dirty="0"/>
              <a:t>,</a:t>
            </a:r>
            <a:br>
              <a:rPr lang="en-US" altLang="ja-JP" dirty="0"/>
            </a:br>
            <a:r>
              <a:rPr lang="ja-JP" altLang="en-US" dirty="0"/>
              <a:t>つまり厳密な固有関数とエネルギー固有値が得られれば</a:t>
            </a:r>
            <a:r>
              <a:rPr lang="en-US" altLang="ja-JP" dirty="0"/>
              <a:t>, </a:t>
            </a:r>
            <a:r>
              <a:rPr lang="ja-JP" altLang="en-US" dirty="0"/>
              <a:t>ほとんどの</a:t>
            </a:r>
            <a:br>
              <a:rPr lang="en-US" altLang="ja-JP" dirty="0"/>
            </a:br>
            <a:r>
              <a:rPr lang="ja-JP" altLang="en-US" dirty="0"/>
              <a:t>化学現象が説明できることは事実であろう</a:t>
            </a:r>
            <a:r>
              <a:rPr lang="en-US" altLang="ja-JP" dirty="0"/>
              <a:t>. </a:t>
            </a:r>
            <a:r>
              <a:rPr lang="ja-JP" altLang="en-US" dirty="0"/>
              <a:t>しかし</a:t>
            </a:r>
            <a:r>
              <a:rPr lang="en-US" altLang="ja-JP" dirty="0"/>
              <a:t>, </a:t>
            </a:r>
            <a:r>
              <a:rPr lang="ja-JP" altLang="en-US" dirty="0"/>
              <a:t>実際には難しくて解けないため</a:t>
            </a:r>
            <a:r>
              <a:rPr lang="en-US" altLang="ja-JP" dirty="0"/>
              <a:t>, </a:t>
            </a:r>
            <a:r>
              <a:rPr lang="ja-JP" altLang="en-US" dirty="0"/>
              <a:t>近似的な解法を開発してきた</a:t>
            </a:r>
            <a:r>
              <a:rPr lang="en-US" altLang="ja-JP" dirty="0"/>
              <a:t>.</a:t>
            </a:r>
          </a:p>
        </p:txBody>
      </p:sp>
      <p:sp>
        <p:nvSpPr>
          <p:cNvPr id="3" name="タイトル 2">
            <a:extLst>
              <a:ext uri="{FF2B5EF4-FFF2-40B4-BE49-F238E27FC236}">
                <a16:creationId xmlns:a16="http://schemas.microsoft.com/office/drawing/2014/main" id="{0CA4CE3B-7ACD-C5E9-A5CA-E19D329AFA10}"/>
              </a:ext>
            </a:extLst>
          </p:cNvPr>
          <p:cNvSpPr>
            <a:spLocks noGrp="1"/>
          </p:cNvSpPr>
          <p:nvPr>
            <p:ph type="title"/>
          </p:nvPr>
        </p:nvSpPr>
        <p:spPr>
          <a:xfrm>
            <a:off x="0" y="0"/>
            <a:ext cx="9144000" cy="468000"/>
          </a:xfrm>
        </p:spPr>
        <p:txBody>
          <a:bodyPr/>
          <a:lstStyle/>
          <a:p>
            <a:r>
              <a:rPr lang="ja-JP" altLang="en-US" dirty="0"/>
              <a:t>我々は何がしたいのか？</a:t>
            </a:r>
          </a:p>
        </p:txBody>
      </p:sp>
      <p:sp>
        <p:nvSpPr>
          <p:cNvPr id="7" name="スライド番号プレースホルダー 6">
            <a:extLst>
              <a:ext uri="{FF2B5EF4-FFF2-40B4-BE49-F238E27FC236}">
                <a16:creationId xmlns:a16="http://schemas.microsoft.com/office/drawing/2014/main" id="{641F2598-9908-4582-9461-B776BB37634E}"/>
              </a:ext>
            </a:extLst>
          </p:cNvPr>
          <p:cNvSpPr>
            <a:spLocks noGrp="1"/>
          </p:cNvSpPr>
          <p:nvPr>
            <p:ph type="sldNum" sz="quarter" idx="15"/>
          </p:nvPr>
        </p:nvSpPr>
        <p:spPr>
          <a:xfrm>
            <a:off x="8496000" y="0"/>
            <a:ext cx="576000" cy="468000"/>
          </a:xfrm>
        </p:spPr>
        <p:txBody>
          <a:bodyPr/>
          <a:lstStyle/>
          <a:p>
            <a:fld id="{44CC7441-4F6D-4D99-AEAC-28C0433C7008}" type="slidenum">
              <a:rPr lang="ja-JP" altLang="en-US" smtClean="0"/>
              <a:pPr/>
              <a:t>138</a:t>
            </a:fld>
            <a:endParaRPr lang="ja-JP" altLang="en-US" dirty="0"/>
          </a:p>
        </p:txBody>
      </p:sp>
      <p:pic>
        <p:nvPicPr>
          <p:cNvPr id="16" name="コンテンツ プレースホルダー 7" descr="スーツを着た男性の白黒写真&#10;&#10;自動的に生成された説明">
            <a:extLst>
              <a:ext uri="{FF2B5EF4-FFF2-40B4-BE49-F238E27FC236}">
                <a16:creationId xmlns:a16="http://schemas.microsoft.com/office/drawing/2014/main" id="{5FF21E0B-8769-BC54-531F-CAA1DCB7D3CD}"/>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664679" y="842963"/>
            <a:ext cx="2442794" cy="3605565"/>
          </a:xfrm>
        </p:spPr>
      </p:pic>
    </p:spTree>
    <p:extLst>
      <p:ext uri="{BB962C8B-B14F-4D97-AF65-F5344CB8AC3E}">
        <p14:creationId xmlns:p14="http://schemas.microsoft.com/office/powerpoint/2010/main" val="7341356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コンテンツ プレースホルダー 11">
            <a:extLst>
              <a:ext uri="{FF2B5EF4-FFF2-40B4-BE49-F238E27FC236}">
                <a16:creationId xmlns:a16="http://schemas.microsoft.com/office/drawing/2014/main" id="{A0DA7F23-8455-8A3E-C87C-B4C02039B7A5}"/>
              </a:ext>
            </a:extLst>
          </p:cNvPr>
          <p:cNvSpPr>
            <a:spLocks noGrp="1"/>
          </p:cNvSpPr>
          <p:nvPr>
            <p:ph idx="1"/>
          </p:nvPr>
        </p:nvSpPr>
        <p:spPr>
          <a:xfrm>
            <a:off x="467999" y="843750"/>
            <a:ext cx="3202757" cy="3877522"/>
          </a:xfrm>
        </p:spPr>
        <p:txBody>
          <a:bodyPr/>
          <a:lstStyle/>
          <a:p>
            <a:r>
              <a:rPr lang="ja-JP" altLang="en-US" b="0" dirty="0">
                <a:effectLst/>
              </a:rPr>
              <a:t>まず右図を参考に拡張子を表示しよう</a:t>
            </a:r>
            <a:r>
              <a:rPr lang="en-US" altLang="ja-JP" b="0" dirty="0">
                <a:effectLst/>
              </a:rPr>
              <a:t>. Gaussian16</a:t>
            </a:r>
            <a:r>
              <a:rPr lang="ja-JP" altLang="en-US" b="0" dirty="0">
                <a:effectLst/>
              </a:rPr>
              <a:t>で扱うファイルは主に</a:t>
            </a:r>
            <a:r>
              <a:rPr lang="en-US" altLang="ja-JP" b="0" dirty="0">
                <a:effectLst/>
              </a:rPr>
              <a:t>4</a:t>
            </a:r>
            <a:r>
              <a:rPr lang="ja-JP" altLang="en-US" b="0" dirty="0">
                <a:effectLst/>
              </a:rPr>
              <a:t>種類</a:t>
            </a:r>
            <a:r>
              <a:rPr lang="en-US" altLang="ja-JP" b="0" dirty="0">
                <a:effectLst/>
              </a:rPr>
              <a:t>.</a:t>
            </a:r>
            <a:endParaRPr lang="en-US" altLang="ja-JP" dirty="0"/>
          </a:p>
          <a:p>
            <a:r>
              <a:rPr lang="en-US" altLang="ja-JP" b="1" dirty="0" err="1">
                <a:solidFill>
                  <a:schemeClr val="tx2"/>
                </a:solidFill>
              </a:rPr>
              <a:t>gjf</a:t>
            </a:r>
            <a:r>
              <a:rPr lang="ja-JP" altLang="en-US" b="1" dirty="0">
                <a:solidFill>
                  <a:schemeClr val="tx2"/>
                </a:solidFill>
              </a:rPr>
              <a:t>ファイル</a:t>
            </a:r>
            <a:br>
              <a:rPr lang="en-US" altLang="ja-JP" b="1" dirty="0">
                <a:solidFill>
                  <a:schemeClr val="tx2"/>
                </a:solidFill>
              </a:rPr>
            </a:br>
            <a:r>
              <a:rPr lang="en-US" altLang="ja-JP" sz="1100" dirty="0"/>
              <a:t>`</a:t>
            </a:r>
            <a:r>
              <a:rPr lang="en-US" altLang="ja-JP" sz="1100" dirty="0" err="1"/>
              <a:t>sample.gjf</a:t>
            </a:r>
            <a:r>
              <a:rPr lang="en-US" altLang="ja-JP" sz="1100" dirty="0"/>
              <a:t>`</a:t>
            </a:r>
            <a:r>
              <a:rPr lang="ja-JP" altLang="en-US" sz="1100" dirty="0"/>
              <a:t>といった名前のファイル</a:t>
            </a:r>
            <a:r>
              <a:rPr lang="en-US" altLang="ja-JP" sz="1100" dirty="0"/>
              <a:t>. </a:t>
            </a:r>
            <a:r>
              <a:rPr lang="ja-JP" altLang="en-US" sz="1100" dirty="0"/>
              <a:t>拡張子には</a:t>
            </a:r>
            <a:r>
              <a:rPr lang="en-US" altLang="ja-JP" sz="1100" dirty="0"/>
              <a:t>`.com`</a:t>
            </a:r>
            <a:r>
              <a:rPr lang="ja-JP" altLang="en-US" sz="1100" dirty="0"/>
              <a:t>や</a:t>
            </a:r>
            <a:r>
              <a:rPr lang="en-US" altLang="ja-JP" sz="1100" dirty="0"/>
              <a:t>`.</a:t>
            </a:r>
            <a:r>
              <a:rPr lang="en-US" altLang="ja-JP" sz="1100" dirty="0" err="1"/>
              <a:t>inp</a:t>
            </a:r>
            <a:r>
              <a:rPr lang="en-US" altLang="ja-JP" sz="1100" dirty="0"/>
              <a:t>`</a:t>
            </a:r>
            <a:r>
              <a:rPr lang="ja-JP" altLang="en-US" sz="1100" dirty="0"/>
              <a:t>が使われることもある</a:t>
            </a:r>
            <a:r>
              <a:rPr lang="en-US" altLang="ja-JP" sz="1100" dirty="0"/>
              <a:t>. </a:t>
            </a:r>
            <a:r>
              <a:rPr lang="ja-JP" altLang="en-US" sz="1100" dirty="0"/>
              <a:t>手法や基底関数</a:t>
            </a:r>
            <a:r>
              <a:rPr lang="en-US" altLang="ja-JP" sz="1100" dirty="0"/>
              <a:t>, </a:t>
            </a:r>
            <a:r>
              <a:rPr lang="ja-JP" altLang="en-US" sz="1100" dirty="0"/>
              <a:t>分子構造などを記入したファイル</a:t>
            </a:r>
            <a:r>
              <a:rPr lang="en-US" altLang="ja-JP" sz="1100" dirty="0"/>
              <a:t>.</a:t>
            </a:r>
          </a:p>
          <a:p>
            <a:r>
              <a:rPr lang="en-US" altLang="ja-JP" b="1" dirty="0">
                <a:solidFill>
                  <a:schemeClr val="tx2"/>
                </a:solidFill>
              </a:rPr>
              <a:t>log</a:t>
            </a:r>
            <a:r>
              <a:rPr lang="ja-JP" altLang="en-US" b="1" dirty="0">
                <a:solidFill>
                  <a:schemeClr val="tx2"/>
                </a:solidFill>
              </a:rPr>
              <a:t>ファイル</a:t>
            </a:r>
            <a:br>
              <a:rPr lang="en-US" altLang="ja-JP" b="1" dirty="0">
                <a:solidFill>
                  <a:schemeClr val="tx2"/>
                </a:solidFill>
              </a:rPr>
            </a:br>
            <a:r>
              <a:rPr lang="ja-JP" altLang="en-US" sz="1100" dirty="0"/>
              <a:t>計算結果</a:t>
            </a:r>
            <a:r>
              <a:rPr lang="en-US" altLang="ja-JP" sz="1100" dirty="0"/>
              <a:t>. `.out`</a:t>
            </a:r>
            <a:r>
              <a:rPr lang="ja-JP" altLang="en-US" sz="1100" dirty="0"/>
              <a:t>が使われることもある</a:t>
            </a:r>
            <a:r>
              <a:rPr lang="en-US" altLang="ja-JP" sz="1100" dirty="0"/>
              <a:t>. </a:t>
            </a:r>
            <a:r>
              <a:rPr lang="ja-JP" altLang="en-US" sz="1100" dirty="0"/>
              <a:t>エネルギーや分子構造などの情報を持っている</a:t>
            </a:r>
            <a:r>
              <a:rPr lang="en-US" altLang="ja-JP" sz="1100" dirty="0"/>
              <a:t>.</a:t>
            </a:r>
          </a:p>
          <a:p>
            <a:r>
              <a:rPr lang="en-US" altLang="ja-JP" b="1" dirty="0" err="1">
                <a:solidFill>
                  <a:schemeClr val="tx2"/>
                </a:solidFill>
              </a:rPr>
              <a:t>chk</a:t>
            </a:r>
            <a:r>
              <a:rPr lang="ja-JP" altLang="en-US" b="1" dirty="0">
                <a:solidFill>
                  <a:schemeClr val="tx2"/>
                </a:solidFill>
              </a:rPr>
              <a:t>ファイル</a:t>
            </a:r>
            <a:br>
              <a:rPr lang="en-US" altLang="ja-JP" dirty="0"/>
            </a:br>
            <a:r>
              <a:rPr lang="ja-JP" altLang="en-US" sz="1100" dirty="0"/>
              <a:t>計算結果</a:t>
            </a:r>
            <a:r>
              <a:rPr lang="en-US" altLang="ja-JP" sz="1100" dirty="0"/>
              <a:t>. </a:t>
            </a:r>
            <a:r>
              <a:rPr lang="ja-JP" altLang="en-US" sz="1100" dirty="0"/>
              <a:t>軌道を可視化する場合などに必要</a:t>
            </a:r>
            <a:r>
              <a:rPr lang="en-US" altLang="ja-JP" sz="1100" dirty="0"/>
              <a:t>. </a:t>
            </a:r>
            <a:r>
              <a:rPr lang="ja-JP" altLang="en-US" sz="1100" dirty="0"/>
              <a:t>例えばスパコン等で計算した</a:t>
            </a:r>
            <a:r>
              <a:rPr lang="en-US" altLang="ja-JP" sz="1100" dirty="0"/>
              <a:t>`.</a:t>
            </a:r>
            <a:r>
              <a:rPr lang="en-US" altLang="ja-JP" sz="1100" dirty="0" err="1"/>
              <a:t>chk</a:t>
            </a:r>
            <a:r>
              <a:rPr lang="en-US" altLang="ja-JP" sz="1100" dirty="0"/>
              <a:t>`</a:t>
            </a:r>
            <a:r>
              <a:rPr lang="ja-JP" altLang="en-US" sz="1100" dirty="0"/>
              <a:t>ファイルは</a:t>
            </a:r>
            <a:r>
              <a:rPr lang="en-US" altLang="ja-JP" sz="1100" dirty="0"/>
              <a:t>Windows</a:t>
            </a:r>
            <a:r>
              <a:rPr lang="ja-JP" altLang="en-US" sz="1100" dirty="0"/>
              <a:t>や</a:t>
            </a:r>
            <a:r>
              <a:rPr lang="en-US" altLang="ja-JP" sz="1100" dirty="0"/>
              <a:t>Mac</a:t>
            </a:r>
            <a:r>
              <a:rPr lang="ja-JP" altLang="en-US" sz="1100" dirty="0"/>
              <a:t>等で開けない</a:t>
            </a:r>
            <a:r>
              <a:rPr lang="en-US" altLang="ja-JP" sz="1100" dirty="0"/>
              <a:t>.</a:t>
            </a:r>
          </a:p>
          <a:p>
            <a:r>
              <a:rPr lang="en-US" altLang="ja-JP" b="1" dirty="0" err="1">
                <a:solidFill>
                  <a:schemeClr val="tx2"/>
                </a:solidFill>
              </a:rPr>
              <a:t>fchk</a:t>
            </a:r>
            <a:r>
              <a:rPr lang="ja-JP" altLang="en-US" b="1" dirty="0">
                <a:solidFill>
                  <a:schemeClr val="tx2"/>
                </a:solidFill>
              </a:rPr>
              <a:t>ファイル</a:t>
            </a:r>
            <a:br>
              <a:rPr lang="en-US" altLang="ja-JP" dirty="0"/>
            </a:br>
            <a:r>
              <a:rPr lang="en-US" altLang="ja-JP" sz="1100" dirty="0"/>
              <a:t>Windows</a:t>
            </a:r>
            <a:r>
              <a:rPr lang="ja-JP" altLang="en-US" sz="1100" dirty="0"/>
              <a:t>等で開けるように</a:t>
            </a:r>
            <a:r>
              <a:rPr lang="en-US" altLang="ja-JP" sz="1100" dirty="0"/>
              <a:t>`.</a:t>
            </a:r>
            <a:r>
              <a:rPr lang="en-US" altLang="ja-JP" sz="1100" dirty="0" err="1"/>
              <a:t>chk</a:t>
            </a:r>
            <a:r>
              <a:rPr lang="en-US" altLang="ja-JP" sz="1100" dirty="0"/>
              <a:t>`</a:t>
            </a:r>
            <a:r>
              <a:rPr lang="ja-JP" altLang="en-US" sz="1100" dirty="0"/>
              <a:t>ファイルを変換したもの</a:t>
            </a:r>
            <a:r>
              <a:rPr lang="en-US" altLang="ja-JP" sz="1100" dirty="0"/>
              <a:t>. </a:t>
            </a:r>
            <a:r>
              <a:rPr lang="ja-JP" altLang="en-US" sz="1100" dirty="0"/>
              <a:t>詳しくは</a:t>
            </a:r>
            <a:r>
              <a:rPr lang="en-US" altLang="ja-JP" sz="1100" dirty="0"/>
              <a:t>"</a:t>
            </a:r>
            <a:r>
              <a:rPr lang="en-US" altLang="ja-JP" sz="1100" dirty="0" err="1"/>
              <a:t>formchk</a:t>
            </a:r>
            <a:r>
              <a:rPr lang="en-US" altLang="ja-JP" sz="1100" dirty="0"/>
              <a:t>"</a:t>
            </a:r>
            <a:r>
              <a:rPr lang="ja-JP" altLang="en-US" sz="1100" dirty="0"/>
              <a:t>で検索</a:t>
            </a:r>
            <a:r>
              <a:rPr lang="en-US" altLang="ja-JP" sz="1100" dirty="0"/>
              <a:t>.</a:t>
            </a:r>
            <a:endParaRPr lang="ja-JP" altLang="en-US" dirty="0"/>
          </a:p>
        </p:txBody>
      </p:sp>
      <p:sp>
        <p:nvSpPr>
          <p:cNvPr id="16" name="テキスト プレースホルダー 15">
            <a:extLst>
              <a:ext uri="{FF2B5EF4-FFF2-40B4-BE49-F238E27FC236}">
                <a16:creationId xmlns:a16="http://schemas.microsoft.com/office/drawing/2014/main" id="{6A51337B-C605-49B4-F551-C591283AAA29}"/>
              </a:ext>
            </a:extLst>
          </p:cNvPr>
          <p:cNvSpPr>
            <a:spLocks noGrp="1"/>
          </p:cNvSpPr>
          <p:nvPr>
            <p:ph type="body" sz="quarter" idx="13"/>
          </p:nvPr>
        </p:nvSpPr>
        <p:spPr/>
        <p:txBody>
          <a:bodyPr/>
          <a:lstStyle/>
          <a:p>
            <a:endParaRPr lang="ja-JP" altLang="en-US" dirty="0"/>
          </a:p>
        </p:txBody>
      </p:sp>
      <p:pic>
        <p:nvPicPr>
          <p:cNvPr id="13" name="コンテンツ プレースホルダー 9" descr="グラフィカル ユーザー インターフェイス, アプリケーション&#10;&#10;自動的に生成された説明">
            <a:extLst>
              <a:ext uri="{FF2B5EF4-FFF2-40B4-BE49-F238E27FC236}">
                <a16:creationId xmlns:a16="http://schemas.microsoft.com/office/drawing/2014/main" id="{3FC366EA-AC3A-7399-F87A-9F736F94B5E4}"/>
              </a:ext>
            </a:extLst>
          </p:cNvPr>
          <p:cNvPicPr>
            <a:picLocks noGrp="1" noChangeAspect="1"/>
          </p:cNvPicPr>
          <p:nvPr>
            <p:ph idx="14"/>
          </p:nvPr>
        </p:nvPicPr>
        <p:blipFill rotWithShape="1">
          <a:blip r:embed="rId2"/>
          <a:srcRect r="18379"/>
          <a:stretch/>
        </p:blipFill>
        <p:spPr>
          <a:xfrm>
            <a:off x="3670757" y="1031625"/>
            <a:ext cx="5005243" cy="3456000"/>
          </a:xfrm>
        </p:spPr>
      </p:pic>
      <p:sp>
        <p:nvSpPr>
          <p:cNvPr id="2" name="タイトル 1">
            <a:extLst>
              <a:ext uri="{FF2B5EF4-FFF2-40B4-BE49-F238E27FC236}">
                <a16:creationId xmlns:a16="http://schemas.microsoft.com/office/drawing/2014/main" id="{045E880E-7B83-FF46-F36E-0F917ECE44B1}"/>
              </a:ext>
            </a:extLst>
          </p:cNvPr>
          <p:cNvSpPr>
            <a:spLocks noGrp="1"/>
          </p:cNvSpPr>
          <p:nvPr>
            <p:ph type="title"/>
          </p:nvPr>
        </p:nvSpPr>
        <p:spPr/>
        <p:txBody>
          <a:bodyPr/>
          <a:lstStyle/>
          <a:p>
            <a:r>
              <a:rPr kumimoji="1" lang="ja-JP" altLang="en-US" dirty="0"/>
              <a:t>ファイル</a:t>
            </a:r>
          </a:p>
        </p:txBody>
      </p:sp>
      <p:sp>
        <p:nvSpPr>
          <p:cNvPr id="5" name="スライド番号プレースホルダー 4">
            <a:extLst>
              <a:ext uri="{FF2B5EF4-FFF2-40B4-BE49-F238E27FC236}">
                <a16:creationId xmlns:a16="http://schemas.microsoft.com/office/drawing/2014/main" id="{642AC915-0EED-205A-158C-3B840B246DA5}"/>
              </a:ext>
            </a:extLst>
          </p:cNvPr>
          <p:cNvSpPr>
            <a:spLocks noGrp="1"/>
          </p:cNvSpPr>
          <p:nvPr>
            <p:ph type="sldNum" sz="quarter" idx="15"/>
          </p:nvPr>
        </p:nvSpPr>
        <p:spPr/>
        <p:txBody>
          <a:bodyPr/>
          <a:lstStyle/>
          <a:p>
            <a:fld id="{44CC7441-4F6D-4D99-AEAC-28C0433C7008}" type="slidenum">
              <a:rPr kumimoji="1" lang="ja-JP" altLang="en-US" smtClean="0"/>
              <a:pPr/>
              <a:t>13</a:t>
            </a:fld>
            <a:endParaRPr kumimoji="1" lang="ja-JP" altLang="en-US" dirty="0"/>
          </a:p>
        </p:txBody>
      </p:sp>
      <p:pic>
        <p:nvPicPr>
          <p:cNvPr id="17" name="グラフィックス 16" descr="カーソル 単色塗りつぶし">
            <a:extLst>
              <a:ext uri="{FF2B5EF4-FFF2-40B4-BE49-F238E27FC236}">
                <a16:creationId xmlns:a16="http://schemas.microsoft.com/office/drawing/2014/main" id="{CE238796-9BBF-25FC-A1DB-E268F40084C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838735" y="3558760"/>
            <a:ext cx="415274" cy="415274"/>
          </a:xfrm>
          <a:prstGeom prst="rect">
            <a:avLst/>
          </a:prstGeom>
        </p:spPr>
      </p:pic>
      <p:pic>
        <p:nvPicPr>
          <p:cNvPr id="18" name="グラフィックス 17" descr="カーソル 単色塗りつぶし">
            <a:extLst>
              <a:ext uri="{FF2B5EF4-FFF2-40B4-BE49-F238E27FC236}">
                <a16:creationId xmlns:a16="http://schemas.microsoft.com/office/drawing/2014/main" id="{E1EBFBD0-0E20-09C9-5904-B73DD963AA0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147989" y="4135736"/>
            <a:ext cx="415274" cy="415274"/>
          </a:xfrm>
          <a:prstGeom prst="rect">
            <a:avLst/>
          </a:prstGeom>
        </p:spPr>
      </p:pic>
      <p:pic>
        <p:nvPicPr>
          <p:cNvPr id="19" name="グラフィックス 18" descr="カーソル 単色塗りつぶし">
            <a:extLst>
              <a:ext uri="{FF2B5EF4-FFF2-40B4-BE49-F238E27FC236}">
                <a16:creationId xmlns:a16="http://schemas.microsoft.com/office/drawing/2014/main" id="{934C9487-6E50-8B4C-B8EA-D17FCE48B20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838735" y="1573294"/>
            <a:ext cx="415274" cy="415274"/>
          </a:xfrm>
          <a:prstGeom prst="rect">
            <a:avLst/>
          </a:prstGeom>
        </p:spPr>
      </p:pic>
      <p:sp>
        <p:nvSpPr>
          <p:cNvPr id="20" name="正方形/長方形 19">
            <a:extLst>
              <a:ext uri="{FF2B5EF4-FFF2-40B4-BE49-F238E27FC236}">
                <a16:creationId xmlns:a16="http://schemas.microsoft.com/office/drawing/2014/main" id="{03ED619D-7B36-F2C1-2E53-E925FBC93308}"/>
              </a:ext>
            </a:extLst>
          </p:cNvPr>
          <p:cNvSpPr/>
          <p:nvPr/>
        </p:nvSpPr>
        <p:spPr>
          <a:xfrm>
            <a:off x="5531266" y="2340410"/>
            <a:ext cx="360000" cy="180000"/>
          </a:xfrm>
          <a:prstGeom prst="rect">
            <a:avLst/>
          </a:prstGeom>
          <a:noFill/>
          <a:ln w="3810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983225247"/>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5A8D10-C6C2-1B68-5FD5-AB42A8B5749C}"/>
            </a:ext>
          </a:extLst>
        </p:cNvPr>
        <p:cNvGrpSpPr/>
        <p:nvPr/>
      </p:nvGrpSpPr>
      <p:grpSpPr>
        <a:xfrm>
          <a:off x="0" y="0"/>
          <a:ext cx="0" cy="0"/>
          <a:chOff x="0" y="0"/>
          <a:chExt cx="0" cy="0"/>
        </a:xfrm>
      </p:grpSpPr>
      <p:sp>
        <p:nvSpPr>
          <p:cNvPr id="6" name="タイトル 5">
            <a:extLst>
              <a:ext uri="{FF2B5EF4-FFF2-40B4-BE49-F238E27FC236}">
                <a16:creationId xmlns:a16="http://schemas.microsoft.com/office/drawing/2014/main" id="{0A849C55-EC47-039C-0711-872063B48119}"/>
              </a:ext>
            </a:extLst>
          </p:cNvPr>
          <p:cNvSpPr>
            <a:spLocks noGrp="1"/>
          </p:cNvSpPr>
          <p:nvPr>
            <p:ph type="title"/>
          </p:nvPr>
        </p:nvSpPr>
        <p:spPr/>
        <p:txBody>
          <a:bodyPr/>
          <a:lstStyle/>
          <a:p>
            <a:r>
              <a:rPr kumimoji="1" lang="en-US" altLang="ja-JP" dirty="0"/>
              <a:t>Hartree-</a:t>
            </a:r>
            <a:r>
              <a:rPr kumimoji="1" lang="en-US" altLang="ja-JP" dirty="0" err="1"/>
              <a:t>Fock</a:t>
            </a:r>
            <a:r>
              <a:rPr kumimoji="1" lang="ja-JP" altLang="en-US" dirty="0"/>
              <a:t>法は時代遅れでは？</a:t>
            </a:r>
          </a:p>
        </p:txBody>
      </p:sp>
      <p:sp>
        <p:nvSpPr>
          <p:cNvPr id="3" name="コンテンツ プレースホルダー 2">
            <a:extLst>
              <a:ext uri="{FF2B5EF4-FFF2-40B4-BE49-F238E27FC236}">
                <a16:creationId xmlns:a16="http://schemas.microsoft.com/office/drawing/2014/main" id="{7D01228D-4020-9702-6FE5-C5A7400B39C9}"/>
              </a:ext>
            </a:extLst>
          </p:cNvPr>
          <p:cNvSpPr>
            <a:spLocks noGrp="1"/>
          </p:cNvSpPr>
          <p:nvPr>
            <p:ph idx="1"/>
          </p:nvPr>
        </p:nvSpPr>
        <p:spPr>
          <a:xfrm>
            <a:off x="468000" y="843749"/>
            <a:ext cx="8208000" cy="3755502"/>
          </a:xfrm>
        </p:spPr>
        <p:txBody>
          <a:bodyPr/>
          <a:lstStyle/>
          <a:p>
            <a:r>
              <a:rPr lang="ja-JP" altLang="en-US" dirty="0"/>
              <a:t>　我々の研究室では半年かけて</a:t>
            </a:r>
            <a:r>
              <a:rPr kumimoji="1" lang="en-US" altLang="ja-JP" dirty="0"/>
              <a:t>Hartree-</a:t>
            </a:r>
            <a:r>
              <a:rPr kumimoji="1" lang="en-US" altLang="ja-JP" dirty="0" err="1"/>
              <a:t>Fock</a:t>
            </a:r>
            <a:r>
              <a:rPr kumimoji="1" lang="ja-JP" altLang="en-US" dirty="0"/>
              <a:t>法（</a:t>
            </a:r>
            <a:r>
              <a:rPr kumimoji="1" lang="en-US" altLang="ja-JP" dirty="0"/>
              <a:t>HF</a:t>
            </a:r>
            <a:r>
              <a:rPr kumimoji="1" lang="ja-JP" altLang="en-US" dirty="0"/>
              <a:t>法）を学ぶ</a:t>
            </a:r>
            <a:r>
              <a:rPr kumimoji="1" lang="en-US" altLang="ja-JP" dirty="0"/>
              <a:t>. </a:t>
            </a:r>
            <a:r>
              <a:rPr lang="ja-JP" altLang="en-US" dirty="0"/>
              <a:t>もちろんこの</a:t>
            </a:r>
            <a:r>
              <a:rPr kumimoji="1" lang="ja-JP" altLang="en-US" dirty="0"/>
              <a:t>講習会でも扱う</a:t>
            </a:r>
            <a:r>
              <a:rPr kumimoji="1" lang="en-US" altLang="ja-JP" dirty="0"/>
              <a:t>. </a:t>
            </a:r>
            <a:r>
              <a:rPr kumimoji="1" lang="ja-JP" altLang="en-US" dirty="0"/>
              <a:t>学部</a:t>
            </a:r>
            <a:r>
              <a:rPr kumimoji="1" lang="en-US" altLang="ja-JP" dirty="0"/>
              <a:t>3</a:t>
            </a:r>
            <a:r>
              <a:rPr kumimoji="1" lang="ja-JP" altLang="en-US" dirty="0"/>
              <a:t>年生の当時はこの欠点だらけの手法について「時代遅れではないか</a:t>
            </a:r>
            <a:r>
              <a:rPr kumimoji="1" lang="en-US" altLang="ja-JP" dirty="0"/>
              <a:t>, </a:t>
            </a:r>
            <a:r>
              <a:rPr kumimoji="1" lang="ja-JP" altLang="en-US" dirty="0"/>
              <a:t>学ぶ意味はあるのか」と思っていた</a:t>
            </a:r>
            <a:r>
              <a:rPr kumimoji="1" lang="en-US" altLang="ja-JP" dirty="0"/>
              <a:t>. </a:t>
            </a:r>
            <a:r>
              <a:rPr kumimoji="1" lang="ja-JP" altLang="en-US" dirty="0"/>
              <a:t>当たり前のことだが</a:t>
            </a:r>
            <a:r>
              <a:rPr kumimoji="1" lang="en-US" altLang="ja-JP" dirty="0"/>
              <a:t>, </a:t>
            </a:r>
            <a:r>
              <a:rPr lang="ja-JP" altLang="en-US" dirty="0"/>
              <a:t>万能な方法は無い</a:t>
            </a:r>
            <a:r>
              <a:rPr lang="en-US" altLang="ja-JP" dirty="0"/>
              <a:t>. </a:t>
            </a:r>
            <a:r>
              <a:rPr lang="ja-JP" altLang="en-US" dirty="0"/>
              <a:t>どの手法にも欠点がある</a:t>
            </a:r>
            <a:r>
              <a:rPr lang="en-US" altLang="ja-JP" dirty="0"/>
              <a:t>. </a:t>
            </a:r>
            <a:r>
              <a:rPr lang="ja-JP" altLang="en-US" dirty="0"/>
              <a:t>それらの欠点は</a:t>
            </a:r>
            <a:r>
              <a:rPr lang="en-US" altLang="ja-JP" dirty="0"/>
              <a:t>, </a:t>
            </a:r>
            <a:r>
              <a:rPr lang="ja-JP" altLang="en-US" dirty="0"/>
              <a:t>計算を行う上で気を付けなければならない厄介なところであり</a:t>
            </a:r>
            <a:r>
              <a:rPr lang="en-US" altLang="ja-JP" dirty="0"/>
              <a:t>, </a:t>
            </a:r>
            <a:r>
              <a:rPr lang="ja-JP" altLang="en-US" dirty="0"/>
              <a:t>逆にそれがきっかけで新しい方法が作られていくなど</a:t>
            </a:r>
            <a:r>
              <a:rPr lang="en-US" altLang="ja-JP" dirty="0"/>
              <a:t>, </a:t>
            </a:r>
            <a:r>
              <a:rPr lang="ja-JP" altLang="en-US" dirty="0"/>
              <a:t>面白いところでもある</a:t>
            </a:r>
            <a:r>
              <a:rPr lang="en-US" altLang="ja-JP" dirty="0"/>
              <a:t>.</a:t>
            </a:r>
            <a:endParaRPr kumimoji="1" lang="ja-JP" altLang="en-US" dirty="0"/>
          </a:p>
          <a:p>
            <a:r>
              <a:rPr kumimoji="1" lang="ja-JP" altLang="en-US" dirty="0"/>
              <a:t>　</a:t>
            </a:r>
            <a:r>
              <a:rPr kumimoji="1" lang="en-US" altLang="ja-JP" dirty="0"/>
              <a:t>HF</a:t>
            </a:r>
            <a:r>
              <a:rPr kumimoji="1" lang="ja-JP" altLang="en-US" dirty="0"/>
              <a:t>法は数ある電子状態理論の中でも特別な存在である</a:t>
            </a:r>
            <a:r>
              <a:rPr kumimoji="1" lang="en-US" altLang="ja-JP" dirty="0"/>
              <a:t>. </a:t>
            </a:r>
            <a:r>
              <a:rPr kumimoji="1" lang="ja-JP" altLang="en-US" dirty="0"/>
              <a:t>その理由は</a:t>
            </a:r>
          </a:p>
          <a:p>
            <a:pPr marL="285750" indent="-285750">
              <a:buFont typeface="Arial" panose="020B0604020202020204" pitchFamily="34" charset="0"/>
              <a:buChar char="•"/>
            </a:pPr>
            <a:r>
              <a:rPr kumimoji="1" lang="ja-JP" altLang="en-US" dirty="0"/>
              <a:t>電子状態計算の精度は</a:t>
            </a:r>
            <a:r>
              <a:rPr kumimoji="1" lang="en-US" altLang="ja-JP" dirty="0"/>
              <a:t>HF</a:t>
            </a:r>
            <a:r>
              <a:rPr kumimoji="1" lang="ja-JP" altLang="en-US" dirty="0"/>
              <a:t>法をベンチマークとして評価される</a:t>
            </a:r>
            <a:r>
              <a:rPr kumimoji="1" lang="en-US" altLang="ja-JP" dirty="0"/>
              <a:t>.</a:t>
            </a:r>
            <a:r>
              <a:rPr kumimoji="1" lang="ja-JP" altLang="en-US" dirty="0"/>
              <a:t>（相関エネルギー（</a:t>
            </a:r>
            <a:r>
              <a:rPr kumimoji="1" lang="en-US" altLang="ja-JP" dirty="0"/>
              <a:t>BSCE</a:t>
            </a:r>
            <a:r>
              <a:rPr kumimoji="1" lang="ja-JP" altLang="en-US" dirty="0"/>
              <a:t>の方）の取り込み率は</a:t>
            </a:r>
            <a:r>
              <a:rPr kumimoji="1" lang="en-US" altLang="ja-JP" dirty="0"/>
              <a:t>HF</a:t>
            </a:r>
            <a:r>
              <a:rPr kumimoji="1" lang="ja-JP" altLang="en-US" dirty="0"/>
              <a:t>法を</a:t>
            </a:r>
            <a:r>
              <a:rPr kumimoji="1" lang="en-US" altLang="ja-JP" dirty="0"/>
              <a:t>0%, full CI</a:t>
            </a:r>
            <a:r>
              <a:rPr kumimoji="1" lang="ja-JP" altLang="en-US" dirty="0"/>
              <a:t>または厳密解を</a:t>
            </a:r>
            <a:r>
              <a:rPr kumimoji="1" lang="en-US" altLang="ja-JP" dirty="0"/>
              <a:t>100%</a:t>
            </a:r>
            <a:r>
              <a:rPr kumimoji="1" lang="ja-JP" altLang="en-US" dirty="0"/>
              <a:t>とする）</a:t>
            </a:r>
            <a:endParaRPr kumimoji="1" lang="en-US" altLang="ja-JP" dirty="0"/>
          </a:p>
          <a:p>
            <a:pPr marL="285750" indent="-285750">
              <a:buFont typeface="Arial" panose="020B0604020202020204" pitchFamily="34" charset="0"/>
              <a:buChar char="•"/>
            </a:pPr>
            <a:r>
              <a:rPr kumimoji="1" lang="ja-JP" altLang="en-US" dirty="0"/>
              <a:t>密度汎関数法（</a:t>
            </a:r>
            <a:r>
              <a:rPr kumimoji="1" lang="en-US" altLang="ja-JP" dirty="0"/>
              <a:t>DFT</a:t>
            </a:r>
            <a:r>
              <a:rPr kumimoji="1" lang="ja-JP" altLang="en-US" dirty="0"/>
              <a:t>）を勉強する際にも重要</a:t>
            </a:r>
            <a:r>
              <a:rPr kumimoji="1" lang="en-US" altLang="ja-JP" dirty="0"/>
              <a:t>.</a:t>
            </a:r>
          </a:p>
          <a:p>
            <a:pPr marL="285750" indent="-285750">
              <a:buFont typeface="Arial" panose="020B0604020202020204" pitchFamily="34" charset="0"/>
              <a:buChar char="•"/>
            </a:pPr>
            <a:r>
              <a:rPr kumimoji="1" lang="ja-JP" altLang="en-US" dirty="0"/>
              <a:t>相関法（</a:t>
            </a:r>
            <a:r>
              <a:rPr kumimoji="1" lang="en-US" altLang="ja-JP" dirty="0"/>
              <a:t>CI, MP, CC</a:t>
            </a:r>
            <a:r>
              <a:rPr kumimoji="1" lang="ja-JP" altLang="en-US" dirty="0"/>
              <a:t>等）は</a:t>
            </a:r>
            <a:r>
              <a:rPr kumimoji="1" lang="en-US" altLang="ja-JP" dirty="0"/>
              <a:t>HF</a:t>
            </a:r>
            <a:r>
              <a:rPr kumimoji="1" lang="ja-JP" altLang="en-US" dirty="0"/>
              <a:t>をベースとして拡張されたもの</a:t>
            </a:r>
            <a:r>
              <a:rPr kumimoji="1" lang="en-US" altLang="ja-JP" dirty="0"/>
              <a:t>.</a:t>
            </a:r>
          </a:p>
          <a:p>
            <a:pPr marL="285750" indent="-285750">
              <a:buFont typeface="Arial" panose="020B0604020202020204" pitchFamily="34" charset="0"/>
              <a:buChar char="•"/>
            </a:pPr>
            <a:r>
              <a:rPr kumimoji="1" lang="ja-JP" altLang="en-US" dirty="0"/>
              <a:t>量子モンテカルロ法（</a:t>
            </a:r>
            <a:r>
              <a:rPr kumimoji="1" lang="en-US" altLang="ja-JP" dirty="0"/>
              <a:t>VMC, FN-DMC</a:t>
            </a:r>
            <a:r>
              <a:rPr kumimoji="1" lang="ja-JP" altLang="en-US" dirty="0"/>
              <a:t>等の</a:t>
            </a:r>
            <a:r>
              <a:rPr kumimoji="1" lang="en-US" altLang="ja-JP" i="1" dirty="0"/>
              <a:t>ab initio</a:t>
            </a:r>
            <a:r>
              <a:rPr kumimoji="1" lang="en-US" altLang="ja-JP" dirty="0"/>
              <a:t> QMC</a:t>
            </a:r>
            <a:r>
              <a:rPr kumimoji="1" lang="ja-JP" altLang="en-US" dirty="0"/>
              <a:t>）でも最初に</a:t>
            </a:r>
            <a:r>
              <a:rPr kumimoji="1" lang="en-US" altLang="ja-JP" dirty="0"/>
              <a:t>HF</a:t>
            </a:r>
            <a:r>
              <a:rPr kumimoji="1" lang="ja-JP" altLang="en-US" dirty="0"/>
              <a:t>法で計算し</a:t>
            </a:r>
            <a:r>
              <a:rPr kumimoji="1" lang="en-US" altLang="ja-JP" dirty="0"/>
              <a:t>, </a:t>
            </a:r>
            <a:r>
              <a:rPr kumimoji="1" lang="ja-JP" altLang="en-US" dirty="0"/>
              <a:t>その結果を利用してサンプリングを行う</a:t>
            </a:r>
            <a:r>
              <a:rPr kumimoji="1" lang="en-US" altLang="ja-JP" dirty="0"/>
              <a:t>.</a:t>
            </a:r>
          </a:p>
          <a:p>
            <a:pPr marL="285750" indent="-285750">
              <a:buFont typeface="Arial" panose="020B0604020202020204" pitchFamily="34" charset="0"/>
              <a:buChar char="•"/>
            </a:pPr>
            <a:r>
              <a:rPr kumimoji="1" lang="ja-JP" altLang="en-US" dirty="0"/>
              <a:t>古典力場を用いない第一原理分子動力学法（</a:t>
            </a:r>
            <a:r>
              <a:rPr kumimoji="1" lang="en-US" altLang="ja-JP" i="1" dirty="0"/>
              <a:t>ab initio</a:t>
            </a:r>
            <a:r>
              <a:rPr kumimoji="1" lang="en-US" altLang="ja-JP" dirty="0"/>
              <a:t> MD</a:t>
            </a:r>
            <a:r>
              <a:rPr kumimoji="1" lang="ja-JP" altLang="en-US" dirty="0"/>
              <a:t>）でも</a:t>
            </a:r>
            <a:r>
              <a:rPr kumimoji="1" lang="en-US" altLang="ja-JP" dirty="0"/>
              <a:t>, </a:t>
            </a:r>
            <a:r>
              <a:rPr kumimoji="1" lang="ja-JP" altLang="en-US" dirty="0"/>
              <a:t>何らかの電子状態計算を行っている</a:t>
            </a:r>
            <a:r>
              <a:rPr kumimoji="1" lang="en-US" altLang="ja-JP" dirty="0"/>
              <a:t>.</a:t>
            </a:r>
          </a:p>
          <a:p>
            <a:r>
              <a:rPr kumimoji="1" lang="ja-JP" altLang="en-US" dirty="0"/>
              <a:t>などである</a:t>
            </a:r>
            <a:r>
              <a:rPr kumimoji="1" lang="en-US" altLang="ja-JP" dirty="0"/>
              <a:t>. </a:t>
            </a:r>
            <a:r>
              <a:rPr kumimoji="1" lang="ja-JP" altLang="en-US" dirty="0"/>
              <a:t>分子の理論計算に関わる上で</a:t>
            </a:r>
            <a:r>
              <a:rPr kumimoji="1" lang="en-US" altLang="ja-JP" dirty="0"/>
              <a:t>HF</a:t>
            </a:r>
            <a:r>
              <a:rPr kumimoji="1" lang="ja-JP" altLang="en-US" dirty="0"/>
              <a:t>法</a:t>
            </a:r>
            <a:r>
              <a:rPr lang="ja-JP" altLang="en-US" dirty="0"/>
              <a:t>は避けては通れない</a:t>
            </a:r>
            <a:r>
              <a:rPr lang="en-US" altLang="ja-JP" dirty="0"/>
              <a:t>. </a:t>
            </a:r>
            <a:r>
              <a:rPr lang="ja-JP" altLang="en-US" dirty="0"/>
              <a:t>せっかくなので楽しんで学んでほしい</a:t>
            </a:r>
            <a:r>
              <a:rPr lang="en-US" altLang="ja-JP" dirty="0"/>
              <a:t>.</a:t>
            </a:r>
          </a:p>
        </p:txBody>
      </p:sp>
      <p:sp>
        <p:nvSpPr>
          <p:cNvPr id="4" name="テキスト プレースホルダー 3">
            <a:extLst>
              <a:ext uri="{FF2B5EF4-FFF2-40B4-BE49-F238E27FC236}">
                <a16:creationId xmlns:a16="http://schemas.microsoft.com/office/drawing/2014/main" id="{01AD9D48-738F-99D9-F51E-692A43C197E8}"/>
              </a:ext>
            </a:extLst>
          </p:cNvPr>
          <p:cNvSpPr>
            <a:spLocks noGrp="1"/>
          </p:cNvSpPr>
          <p:nvPr>
            <p:ph type="body" sz="quarter" idx="13"/>
          </p:nvPr>
        </p:nvSpPr>
        <p:spPr/>
        <p:txBody>
          <a:bodyPr/>
          <a:lstStyle/>
          <a:p>
            <a:r>
              <a:rPr kumimoji="1" lang="en-US" altLang="ja-JP" dirty="0"/>
              <a:t>https://zenn.dev/ohno/articles/043628cfb32f6d</a:t>
            </a:r>
            <a:endParaRPr kumimoji="1" lang="ja-JP" altLang="en-US" dirty="0"/>
          </a:p>
        </p:txBody>
      </p:sp>
      <p:sp>
        <p:nvSpPr>
          <p:cNvPr id="7" name="スライド番号プレースホルダー 6">
            <a:extLst>
              <a:ext uri="{FF2B5EF4-FFF2-40B4-BE49-F238E27FC236}">
                <a16:creationId xmlns:a16="http://schemas.microsoft.com/office/drawing/2014/main" id="{D517C0CB-1CCF-5974-DBA0-1E732529FAC6}"/>
              </a:ext>
            </a:extLst>
          </p:cNvPr>
          <p:cNvSpPr>
            <a:spLocks noGrp="1"/>
          </p:cNvSpPr>
          <p:nvPr>
            <p:ph type="sldNum" sz="quarter" idx="14"/>
          </p:nvPr>
        </p:nvSpPr>
        <p:spPr/>
        <p:txBody>
          <a:bodyPr/>
          <a:lstStyle/>
          <a:p>
            <a:fld id="{44CC7441-4F6D-4D99-AEAC-28C0433C7008}" type="slidenum">
              <a:rPr kumimoji="1" lang="ja-JP" altLang="en-US" smtClean="0"/>
              <a:pPr/>
              <a:t>139</a:t>
            </a:fld>
            <a:endParaRPr kumimoji="1" lang="ja-JP" altLang="en-US" dirty="0"/>
          </a:p>
        </p:txBody>
      </p:sp>
    </p:spTree>
    <p:extLst>
      <p:ext uri="{BB962C8B-B14F-4D97-AF65-F5344CB8AC3E}">
        <p14:creationId xmlns:p14="http://schemas.microsoft.com/office/powerpoint/2010/main" val="2836686048"/>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CEACB34-F4C0-4026-8462-E5A36AEC5C5E}"/>
              </a:ext>
            </a:extLst>
          </p:cNvPr>
          <p:cNvSpPr>
            <a:spLocks noGrp="1"/>
          </p:cNvSpPr>
          <p:nvPr>
            <p:ph type="title"/>
          </p:nvPr>
        </p:nvSpPr>
        <p:spPr/>
        <p:txBody>
          <a:bodyPr/>
          <a:lstStyle/>
          <a:p>
            <a:r>
              <a:rPr kumimoji="1" lang="en-US" altLang="ja-JP" dirty="0"/>
              <a:t>SCAN</a:t>
            </a:r>
            <a:r>
              <a:rPr kumimoji="1" lang="ja-JP" altLang="en-US" dirty="0"/>
              <a:t>オプション</a:t>
            </a:r>
          </a:p>
        </p:txBody>
      </p:sp>
      <p:graphicFrame>
        <p:nvGraphicFramePr>
          <p:cNvPr id="9" name="表 9">
            <a:extLst>
              <a:ext uri="{FF2B5EF4-FFF2-40B4-BE49-F238E27FC236}">
                <a16:creationId xmlns:a16="http://schemas.microsoft.com/office/drawing/2014/main" id="{E26ED64C-83A2-4342-9AE9-D2DB79641B4E}"/>
              </a:ext>
            </a:extLst>
          </p:cNvPr>
          <p:cNvGraphicFramePr>
            <a:graphicFrameLocks noGrp="1"/>
          </p:cNvGraphicFramePr>
          <p:nvPr>
            <p:ph idx="1"/>
          </p:nvPr>
        </p:nvGraphicFramePr>
        <p:xfrm>
          <a:off x="468313" y="842962"/>
          <a:ext cx="3096000" cy="3611200"/>
        </p:xfrm>
        <a:graphic>
          <a:graphicData uri="http://schemas.openxmlformats.org/drawingml/2006/table">
            <a:tbl>
              <a:tblPr firstRow="1" bandRow="1">
                <a:tableStyleId>{2D5ABB26-0587-4C30-8999-92F81FD0307C}</a:tableStyleId>
              </a:tblPr>
              <a:tblGrid>
                <a:gridCol w="3096000">
                  <a:extLst>
                    <a:ext uri="{9D8B030D-6E8A-4147-A177-3AD203B41FA5}">
                      <a16:colId xmlns:a16="http://schemas.microsoft.com/office/drawing/2014/main" val="839188252"/>
                    </a:ext>
                  </a:extLst>
                </a:gridCol>
              </a:tblGrid>
              <a:tr h="360000">
                <a:tc>
                  <a:txBody>
                    <a:bodyPr/>
                    <a:lstStyle/>
                    <a:p>
                      <a:r>
                        <a:rPr kumimoji="1" lang="ja-JP" altLang="en-US" sz="1400" dirty="0"/>
                        <a:t>いろいろな手法が出そろったので</a:t>
                      </a:r>
                      <a:r>
                        <a:rPr kumimoji="1" lang="en-US" altLang="ja-JP" sz="1400" dirty="0"/>
                        <a:t>PEC</a:t>
                      </a:r>
                      <a:r>
                        <a:rPr kumimoji="1" lang="ja-JP" altLang="en-US" sz="1400" dirty="0"/>
                        <a:t>を計算してみよう！</a:t>
                      </a:r>
                      <a:br>
                        <a:rPr kumimoji="1" lang="en-US" altLang="ja-JP" sz="1400" dirty="0"/>
                      </a:br>
                      <a:endParaRPr kumimoji="1" lang="en-US" altLang="ja-JP" sz="1400" dirty="0"/>
                    </a:p>
                    <a:p>
                      <a:r>
                        <a:rPr kumimoji="1" lang="en-US" altLang="ja-JP" sz="1400" dirty="0"/>
                        <a:t>examples/scan</a:t>
                      </a:r>
                      <a:endParaRPr kumimoji="1" lang="ja-JP" altLang="en-US" sz="1400" dirty="0"/>
                    </a:p>
                  </a:txBody>
                  <a:tcPr anchor="ctr">
                    <a:lnB w="19050" cap="flat" cmpd="sng" algn="ctr">
                      <a:solidFill>
                        <a:schemeClr val="tx2">
                          <a:lumMod val="20000"/>
                          <a:lumOff val="80000"/>
                        </a:schemeClr>
                      </a:solidFill>
                      <a:prstDash val="solid"/>
                      <a:round/>
                      <a:headEnd type="none" w="med" len="med"/>
                      <a:tailEnd type="none" w="med" len="med"/>
                    </a:lnB>
                  </a:tcPr>
                </a:tc>
                <a:extLst>
                  <a:ext uri="{0D108BD9-81ED-4DB2-BD59-A6C34878D82A}">
                    <a16:rowId xmlns:a16="http://schemas.microsoft.com/office/drawing/2014/main" val="3468920188"/>
                  </a:ext>
                </a:extLst>
              </a:tr>
              <a:tr h="370840">
                <a:tc>
                  <a:txBody>
                    <a:bodyPr/>
                    <a:lstStyle/>
                    <a:p>
                      <a:r>
                        <a:rPr kumimoji="1" lang="pt-BR" altLang="ja-JP" sz="1100" dirty="0"/>
                        <a:t># </a:t>
                      </a:r>
                      <a:r>
                        <a:rPr kumimoji="1" lang="pt-BR" altLang="ja-JP" sz="1100" dirty="0">
                          <a:solidFill>
                            <a:schemeClr val="accent1"/>
                          </a:solidFill>
                        </a:rPr>
                        <a:t>HF/6-31G(d,p)</a:t>
                      </a:r>
                      <a:r>
                        <a:rPr kumimoji="1" lang="pt-BR" altLang="ja-JP" sz="1100" dirty="0"/>
                        <a:t> SCAN Guess=(mix,always)</a:t>
                      </a:r>
                    </a:p>
                    <a:p>
                      <a:endParaRPr kumimoji="1" lang="pt-BR" altLang="ja-JP" sz="1100" dirty="0"/>
                    </a:p>
                    <a:p>
                      <a:r>
                        <a:rPr kumimoji="1" lang="pt-BR" altLang="ja-JP" sz="1100" dirty="0"/>
                        <a:t>H2</a:t>
                      </a:r>
                    </a:p>
                    <a:p>
                      <a:endParaRPr kumimoji="1" lang="pt-BR" altLang="ja-JP" sz="1100" dirty="0"/>
                    </a:p>
                    <a:p>
                      <a:r>
                        <a:rPr kumimoji="1" lang="pt-BR" altLang="ja-JP" sz="1100" dirty="0"/>
                        <a:t>0 1</a:t>
                      </a:r>
                    </a:p>
                    <a:p>
                      <a:r>
                        <a:rPr kumimoji="1" lang="pt-BR" altLang="ja-JP" sz="1100" dirty="0"/>
                        <a:t>H</a:t>
                      </a:r>
                    </a:p>
                    <a:p>
                      <a:r>
                        <a:rPr kumimoji="1" lang="pt-BR" altLang="ja-JP" sz="1100" dirty="0"/>
                        <a:t>H 1 B1</a:t>
                      </a:r>
                    </a:p>
                    <a:p>
                      <a:endParaRPr kumimoji="1" lang="pt-BR" altLang="ja-JP" sz="1100" dirty="0"/>
                    </a:p>
                    <a:p>
                      <a:r>
                        <a:rPr kumimoji="1" lang="pt-BR" altLang="ja-JP" sz="1100" dirty="0"/>
                        <a:t>B1 0.5 95 0.1</a:t>
                      </a:r>
                    </a:p>
                    <a:p>
                      <a:endParaRPr kumimoji="1" lang="pt-BR" altLang="ja-JP" sz="1100" dirty="0"/>
                    </a:p>
                    <a:p>
                      <a:endParaRPr kumimoji="1" lang="pt-BR" altLang="ja-JP" sz="1100" dirty="0"/>
                    </a:p>
                  </a:txBody>
                  <a:tcPr anchor="ctr">
                    <a:lnL w="19050" cap="flat" cmpd="sng" algn="ctr">
                      <a:solidFill>
                        <a:schemeClr val="tx2">
                          <a:lumMod val="20000"/>
                          <a:lumOff val="80000"/>
                        </a:schemeClr>
                      </a:solidFill>
                      <a:prstDash val="solid"/>
                      <a:round/>
                      <a:headEnd type="none" w="med" len="med"/>
                      <a:tailEnd type="none" w="med" len="med"/>
                    </a:lnL>
                    <a:lnR w="19050" cap="flat" cmpd="sng" algn="ctr">
                      <a:solidFill>
                        <a:schemeClr val="tx2">
                          <a:lumMod val="20000"/>
                          <a:lumOff val="80000"/>
                        </a:schemeClr>
                      </a:solidFill>
                      <a:prstDash val="solid"/>
                      <a:round/>
                      <a:headEnd type="none" w="med" len="med"/>
                      <a:tailEnd type="none" w="med" len="med"/>
                    </a:lnR>
                    <a:lnT w="19050" cap="flat" cmpd="sng" algn="ctr">
                      <a:solidFill>
                        <a:schemeClr val="tx2">
                          <a:lumMod val="20000"/>
                          <a:lumOff val="80000"/>
                        </a:schemeClr>
                      </a:solidFill>
                      <a:prstDash val="solid"/>
                      <a:round/>
                      <a:headEnd type="none" w="med" len="med"/>
                      <a:tailEnd type="none" w="med" len="med"/>
                    </a:lnT>
                    <a:lnB w="19050" cap="flat" cmpd="sng" algn="ctr">
                      <a:solidFill>
                        <a:schemeClr val="tx2">
                          <a:lumMod val="20000"/>
                          <a:lumOff val="80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2934622672"/>
                  </a:ext>
                </a:extLst>
              </a:tr>
              <a:tr h="360000">
                <a:tc>
                  <a:txBody>
                    <a:bodyPr/>
                    <a:lstStyle/>
                    <a:p>
                      <a:r>
                        <a:rPr kumimoji="1" lang="ja-JP" altLang="en-US" sz="1400" dirty="0"/>
                        <a:t>結果</a:t>
                      </a:r>
                    </a:p>
                  </a:txBody>
                  <a:tcPr anchor="ctr">
                    <a:lnT w="19050" cap="flat" cmpd="sng" algn="ctr">
                      <a:solidFill>
                        <a:schemeClr val="tx2">
                          <a:lumMod val="20000"/>
                          <a:lumOff val="80000"/>
                        </a:schemeClr>
                      </a:solidFill>
                      <a:prstDash val="solid"/>
                      <a:round/>
                      <a:headEnd type="none" w="med" len="med"/>
                      <a:tailEnd type="none" w="med" len="med"/>
                    </a:lnT>
                    <a:lnB w="19050" cap="flat" cmpd="sng" algn="ctr">
                      <a:solidFill>
                        <a:schemeClr val="tx2">
                          <a:lumMod val="20000"/>
                          <a:lumOff val="80000"/>
                        </a:schemeClr>
                      </a:solidFill>
                      <a:prstDash val="solid"/>
                      <a:round/>
                      <a:headEnd type="none" w="med" len="med"/>
                      <a:tailEnd type="none" w="med" len="med"/>
                    </a:lnB>
                  </a:tcPr>
                </a:tc>
                <a:extLst>
                  <a:ext uri="{0D108BD9-81ED-4DB2-BD59-A6C34878D82A}">
                    <a16:rowId xmlns:a16="http://schemas.microsoft.com/office/drawing/2014/main" val="325924653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pt-BR" altLang="ja-JP" sz="1400" dirty="0"/>
                        <a:t>grep -A 155 “scan:” *.out</a:t>
                      </a:r>
                    </a:p>
                  </a:txBody>
                  <a:tcPr anchor="ctr">
                    <a:lnL w="19050" cap="flat" cmpd="sng" algn="ctr">
                      <a:solidFill>
                        <a:schemeClr val="tx2">
                          <a:lumMod val="20000"/>
                          <a:lumOff val="80000"/>
                        </a:schemeClr>
                      </a:solidFill>
                      <a:prstDash val="solid"/>
                      <a:round/>
                      <a:headEnd type="none" w="med" len="med"/>
                      <a:tailEnd type="none" w="med" len="med"/>
                    </a:lnL>
                    <a:lnR w="19050" cap="flat" cmpd="sng" algn="ctr">
                      <a:solidFill>
                        <a:schemeClr val="tx2">
                          <a:lumMod val="20000"/>
                          <a:lumOff val="80000"/>
                        </a:schemeClr>
                      </a:solidFill>
                      <a:prstDash val="solid"/>
                      <a:round/>
                      <a:headEnd type="none" w="med" len="med"/>
                      <a:tailEnd type="none" w="med" len="med"/>
                    </a:lnR>
                    <a:lnT w="19050" cap="flat" cmpd="sng" algn="ctr">
                      <a:solidFill>
                        <a:schemeClr val="tx2">
                          <a:lumMod val="20000"/>
                          <a:lumOff val="80000"/>
                        </a:schemeClr>
                      </a:solidFill>
                      <a:prstDash val="solid"/>
                      <a:round/>
                      <a:headEnd type="none" w="med" len="med"/>
                      <a:tailEnd type="none" w="med" len="med"/>
                    </a:lnT>
                    <a:lnB w="19050" cap="flat" cmpd="sng" algn="ctr">
                      <a:solidFill>
                        <a:schemeClr val="tx2">
                          <a:lumMod val="20000"/>
                          <a:lumOff val="80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1337875995"/>
                  </a:ext>
                </a:extLst>
              </a:tr>
            </a:tbl>
          </a:graphicData>
        </a:graphic>
      </p:graphicFrame>
      <mc:AlternateContent xmlns:mc="http://schemas.openxmlformats.org/markup-compatibility/2006" xmlns:a14="http://schemas.microsoft.com/office/drawing/2010/main">
        <mc:Choice Requires="a14">
          <p:sp>
            <p:nvSpPr>
              <p:cNvPr id="5" name="テキスト プレースホルダー 4">
                <a:extLst>
                  <a:ext uri="{FF2B5EF4-FFF2-40B4-BE49-F238E27FC236}">
                    <a16:creationId xmlns:a16="http://schemas.microsoft.com/office/drawing/2014/main" id="{C018D85C-1CF3-49ED-9CB7-78546F4E4E18}"/>
                  </a:ext>
                </a:extLst>
              </p:cNvPr>
              <p:cNvSpPr>
                <a:spLocks noGrp="1"/>
              </p:cNvSpPr>
              <p:nvPr>
                <p:ph type="body" sz="quarter" idx="13"/>
              </p:nvPr>
            </p:nvSpPr>
            <p:spPr/>
            <p:txBody>
              <a:bodyPr/>
              <a:lstStyle/>
              <a:p>
                <a:r>
                  <a:rPr lang="ja-JP" altLang="en-US" dirty="0"/>
                  <a:t>横軸の核間距離は</a:t>
                </a:r>
                <a:r>
                  <a:rPr lang="en-US" altLang="ja-JP" dirty="0"/>
                  <a:t> </a:t>
                </a:r>
                <a14:m>
                  <m:oMath xmlns:m="http://schemas.openxmlformats.org/officeDocument/2006/math">
                    <m:r>
                      <a:rPr kumimoji="1" lang="en-US" altLang="ja-JP" b="0" i="1" dirty="0" smtClean="0">
                        <a:latin typeface="Cambria Math" panose="02040503050406030204" pitchFamily="18" charset="0"/>
                      </a:rPr>
                      <m:t>1 </m:t>
                    </m:r>
                    <m:sSub>
                      <m:sSubPr>
                        <m:ctrlPr>
                          <a:rPr kumimoji="1" lang="en-US" altLang="ja-JP" b="0" i="1" dirty="0" smtClean="0">
                            <a:latin typeface="Cambria Math" panose="02040503050406030204" pitchFamily="18" charset="0"/>
                          </a:rPr>
                        </m:ctrlPr>
                      </m:sSubPr>
                      <m:e>
                        <m:r>
                          <a:rPr kumimoji="1" lang="en-US" altLang="ja-JP" b="0" i="1" dirty="0" smtClean="0">
                            <a:latin typeface="Cambria Math" panose="02040503050406030204" pitchFamily="18" charset="0"/>
                          </a:rPr>
                          <m:t>𝑎</m:t>
                        </m:r>
                      </m:e>
                      <m:sub>
                        <m:r>
                          <a:rPr kumimoji="1" lang="en-US" altLang="ja-JP" b="0" i="1" dirty="0" smtClean="0">
                            <a:latin typeface="Cambria Math" panose="02040503050406030204" pitchFamily="18" charset="0"/>
                          </a:rPr>
                          <m:t>0</m:t>
                        </m:r>
                      </m:sub>
                    </m:sSub>
                    <m:r>
                      <a:rPr lang="en-US" altLang="ja-JP" i="1" dirty="0">
                        <a:latin typeface="Cambria Math" panose="02040503050406030204" pitchFamily="18" charset="0"/>
                      </a:rPr>
                      <m:t>=0.529 177 210 903</m:t>
                    </m:r>
                    <m:r>
                      <a:rPr lang="en-US" altLang="ja-JP" b="0" i="1" dirty="0" smtClean="0">
                        <a:latin typeface="Cambria Math" panose="02040503050406030204" pitchFamily="18" charset="0"/>
                      </a:rPr>
                      <m:t> </m:t>
                    </m:r>
                    <m:r>
                      <a:rPr lang="en-US" altLang="ja-JP" i="1" dirty="0">
                        <a:latin typeface="Cambria Math" panose="02040503050406030204" pitchFamily="18" charset="0"/>
                      </a:rPr>
                      <m:t>Å</m:t>
                    </m:r>
                  </m:oMath>
                </a14:m>
                <a:r>
                  <a:rPr kumimoji="1" lang="ja-JP" altLang="en-US" dirty="0"/>
                  <a:t> で換算</a:t>
                </a:r>
                <a:r>
                  <a:rPr kumimoji="1" lang="en-US" altLang="ja-JP" dirty="0"/>
                  <a:t>.</a:t>
                </a:r>
                <a:endParaRPr lang="en-US" altLang="ja-JP" dirty="0"/>
              </a:p>
              <a:p>
                <a:r>
                  <a:rPr lang="en-US" altLang="ja-JP" dirty="0" err="1"/>
                  <a:t>Kurokawa</a:t>
                </a:r>
                <a:r>
                  <a:rPr lang="en-US" altLang="ja-JP" dirty="0"/>
                  <a:t> </a:t>
                </a:r>
                <a:r>
                  <a:rPr lang="en-US" altLang="ja-JP" i="1" dirty="0"/>
                  <a:t>et. al</a:t>
                </a:r>
                <a:r>
                  <a:rPr lang="en-US" altLang="ja-JP" dirty="0"/>
                  <a:t>. (2019) https://doi.org/10.1039/C8CP05949G</a:t>
                </a:r>
              </a:p>
              <a:p>
                <a:r>
                  <a:rPr kumimoji="1" lang="en-US" altLang="ja-JP" dirty="0"/>
                  <a:t>https://www.hpc.co.jp/chem/software/gaussian/help/eff/</a:t>
                </a:r>
                <a:endParaRPr kumimoji="1" lang="ja-JP" altLang="en-US" dirty="0"/>
              </a:p>
            </p:txBody>
          </p:sp>
        </mc:Choice>
        <mc:Fallback xmlns="">
          <p:sp>
            <p:nvSpPr>
              <p:cNvPr id="5" name="テキスト プレースホルダー 4">
                <a:extLst>
                  <a:ext uri="{FF2B5EF4-FFF2-40B4-BE49-F238E27FC236}">
                    <a16:creationId xmlns:a16="http://schemas.microsoft.com/office/drawing/2014/main" id="{C018D85C-1CF3-49ED-9CB7-78546F4E4E18}"/>
                  </a:ext>
                </a:extLst>
              </p:cNvPr>
              <p:cNvSpPr>
                <a:spLocks noGrp="1" noRot="1" noChangeAspect="1" noMove="1" noResize="1" noEditPoints="1" noAdjustHandles="1" noChangeArrowheads="1" noChangeShapeType="1" noTextEdit="1"/>
              </p:cNvSpPr>
              <p:nvPr>
                <p:ph type="body" sz="quarter" idx="13"/>
              </p:nvPr>
            </p:nvSpPr>
            <p:spPr>
              <a:blipFill>
                <a:blip r:embed="rId3"/>
                <a:stretch>
                  <a:fillRect b="-6494"/>
                </a:stretch>
              </a:blipFill>
            </p:spPr>
            <p:txBody>
              <a:bodyPr/>
              <a:lstStyle/>
              <a:p>
                <a:r>
                  <a:rPr lang="ja-JP" altLang="en-US">
                    <a:noFill/>
                  </a:rPr>
                  <a:t> </a:t>
                </a:r>
              </a:p>
            </p:txBody>
          </p:sp>
        </mc:Fallback>
      </mc:AlternateContent>
      <p:graphicFrame>
        <p:nvGraphicFramePr>
          <p:cNvPr id="11" name="コンテンツ プレースホルダー 10">
            <a:extLst>
              <a:ext uri="{FF2B5EF4-FFF2-40B4-BE49-F238E27FC236}">
                <a16:creationId xmlns:a16="http://schemas.microsoft.com/office/drawing/2014/main" id="{6E50788F-6990-47D7-8439-A570BE37F097}"/>
              </a:ext>
            </a:extLst>
          </p:cNvPr>
          <p:cNvGraphicFramePr>
            <a:graphicFrameLocks noGrp="1"/>
          </p:cNvGraphicFramePr>
          <p:nvPr>
            <p:ph idx="14"/>
          </p:nvPr>
        </p:nvGraphicFramePr>
        <p:xfrm>
          <a:off x="3564313" y="842962"/>
          <a:ext cx="5111376" cy="4094798"/>
        </p:xfrm>
        <a:graphic>
          <a:graphicData uri="http://schemas.openxmlformats.org/drawingml/2006/chart">
            <c:chart xmlns:c="http://schemas.openxmlformats.org/drawingml/2006/chart" xmlns:r="http://schemas.openxmlformats.org/officeDocument/2006/relationships" r:id="rId4"/>
          </a:graphicData>
        </a:graphic>
      </p:graphicFrame>
      <p:sp>
        <p:nvSpPr>
          <p:cNvPr id="4" name="スライド番号プレースホルダー 3">
            <a:extLst>
              <a:ext uri="{FF2B5EF4-FFF2-40B4-BE49-F238E27FC236}">
                <a16:creationId xmlns:a16="http://schemas.microsoft.com/office/drawing/2014/main" id="{D92813CC-703B-430A-9838-E7CAD75DCB6E}"/>
              </a:ext>
            </a:extLst>
          </p:cNvPr>
          <p:cNvSpPr>
            <a:spLocks noGrp="1"/>
          </p:cNvSpPr>
          <p:nvPr>
            <p:ph type="sldNum" sz="quarter" idx="15"/>
          </p:nvPr>
        </p:nvSpPr>
        <p:spPr>
          <a:prstGeom prst="rect">
            <a:avLst/>
          </a:prstGeom>
        </p:spPr>
        <p:txBody>
          <a:bodyPr vert="horz" lIns="0" tIns="0" rIns="0" bIns="0" rtlCol="0" anchor="b"/>
          <a:lstStyle>
            <a:defPPr>
              <a:defRPr lang="en-US"/>
            </a:defPPr>
            <a:lvl1pPr marL="0" algn="ctr" defTabSz="457200" rtl="0" eaLnBrk="1" latinLnBrk="0" hangingPunct="1">
              <a:defRPr sz="25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4CC7441-4F6D-4D99-AEAC-28C0433C7008}" type="slidenum">
              <a:rPr kumimoji="1" lang="ja-JP" altLang="en-US" smtClean="0"/>
              <a:pPr/>
              <a:t>140</a:t>
            </a:fld>
            <a:endParaRPr kumimoji="1" lang="ja-JP" altLang="en-US" sz="2500" dirty="0"/>
          </a:p>
        </p:txBody>
      </p:sp>
      <p:sp>
        <p:nvSpPr>
          <p:cNvPr id="7" name="スライド番号プレースホルダー 2">
            <a:extLst>
              <a:ext uri="{FF2B5EF4-FFF2-40B4-BE49-F238E27FC236}">
                <a16:creationId xmlns:a16="http://schemas.microsoft.com/office/drawing/2014/main" id="{D2CDEF2E-4201-48AB-B51F-CA3797155163}"/>
              </a:ext>
            </a:extLst>
          </p:cNvPr>
          <p:cNvSpPr>
            <a:spLocks noGrp="1"/>
          </p:cNvSpPr>
          <p:nvPr>
            <p:ph type="sldNum" sz="quarter" idx="4294967295"/>
          </p:nvPr>
        </p:nvSpPr>
        <p:spPr>
          <a:xfrm>
            <a:off x="8567738" y="0"/>
            <a:ext cx="576262" cy="468313"/>
          </a:xfrm>
        </p:spPr>
        <p:txBody>
          <a:bodyPr/>
          <a:lstStyle/>
          <a:p>
            <a:fld id="{44CC7441-4F6D-4D99-AEAC-28C0433C7008}" type="slidenum">
              <a:rPr kumimoji="1" lang="ja-JP" altLang="en-US" smtClean="0"/>
              <a:pPr/>
              <a:t>140</a:t>
            </a:fld>
            <a:endParaRPr kumimoji="1" lang="ja-JP" altLang="en-US" dirty="0"/>
          </a:p>
        </p:txBody>
      </p:sp>
    </p:spTree>
    <p:extLst>
      <p:ext uri="{BB962C8B-B14F-4D97-AF65-F5344CB8AC3E}">
        <p14:creationId xmlns:p14="http://schemas.microsoft.com/office/powerpoint/2010/main" val="718436444"/>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a:extLst>
              <a:ext uri="{FF2B5EF4-FFF2-40B4-BE49-F238E27FC236}">
                <a16:creationId xmlns:a16="http://schemas.microsoft.com/office/drawing/2014/main" id="{C018D85C-1CF3-49ED-9CB7-78546F4E4E18}"/>
              </a:ext>
            </a:extLst>
          </p:cNvPr>
          <p:cNvSpPr>
            <a:spLocks noGrp="1"/>
          </p:cNvSpPr>
          <p:nvPr>
            <p:ph type="body" sz="quarter" idx="13"/>
          </p:nvPr>
        </p:nvSpPr>
        <p:spPr/>
        <p:txBody>
          <a:bodyPr/>
          <a:lstStyle/>
          <a:p>
            <a:r>
              <a:rPr lang="en-US" altLang="ja-JP" dirty="0"/>
              <a:t>A. </a:t>
            </a:r>
            <a:r>
              <a:rPr lang="ja-JP" altLang="en-US" dirty="0"/>
              <a:t>ザボ</a:t>
            </a:r>
            <a:r>
              <a:rPr lang="en-US" altLang="ja-JP" dirty="0"/>
              <a:t>, </a:t>
            </a:r>
            <a:r>
              <a:rPr lang="en-US" altLang="ja-JP" dirty="0" err="1"/>
              <a:t>N.S</a:t>
            </a:r>
            <a:r>
              <a:rPr lang="en-US" altLang="ja-JP" dirty="0"/>
              <a:t>. </a:t>
            </a:r>
            <a:r>
              <a:rPr lang="ja-JP" altLang="en-US" dirty="0"/>
              <a:t>オストランド著</a:t>
            </a:r>
            <a:r>
              <a:rPr lang="en-US" altLang="ja-JP" dirty="0"/>
              <a:t>, </a:t>
            </a:r>
            <a:r>
              <a:rPr lang="ja-JP" altLang="en-US" dirty="0"/>
              <a:t>大野公男</a:t>
            </a:r>
            <a:r>
              <a:rPr lang="en-US" altLang="ja-JP" dirty="0"/>
              <a:t>, </a:t>
            </a:r>
            <a:r>
              <a:rPr lang="ja-JP" altLang="en-US" dirty="0"/>
              <a:t>阪井健男</a:t>
            </a:r>
            <a:r>
              <a:rPr lang="en-US" altLang="ja-JP" dirty="0"/>
              <a:t>, </a:t>
            </a:r>
            <a:r>
              <a:rPr lang="ja-JP" altLang="en-US" dirty="0"/>
              <a:t>望月祐志訳</a:t>
            </a:r>
            <a:r>
              <a:rPr lang="en-US" altLang="ja-JP" dirty="0"/>
              <a:t>. 『</a:t>
            </a:r>
            <a:r>
              <a:rPr lang="ja-JP" altLang="en-US" dirty="0"/>
              <a:t>新しい量子化学電子構造の理論入門 上</a:t>
            </a:r>
            <a:r>
              <a:rPr lang="en-US" altLang="ja-JP" dirty="0"/>
              <a:t>』, </a:t>
            </a:r>
            <a:r>
              <a:rPr lang="ja-JP" altLang="en-US" dirty="0"/>
              <a:t>東京大学出版会</a:t>
            </a:r>
            <a:r>
              <a:rPr lang="en-US" altLang="ja-JP" dirty="0"/>
              <a:t>, 1987.</a:t>
            </a:r>
            <a:r>
              <a:rPr lang="ja-JP" altLang="en-US" kern="100" dirty="0"/>
              <a:t> </a:t>
            </a:r>
            <a:r>
              <a:rPr lang="en-US" altLang="ja-JP" kern="100" dirty="0">
                <a:effectLst/>
              </a:rPr>
              <a:t>p.</a:t>
            </a:r>
            <a:r>
              <a:rPr lang="en-US" altLang="ja-JP" kern="100" dirty="0"/>
              <a:t>183</a:t>
            </a:r>
          </a:p>
          <a:p>
            <a:r>
              <a:rPr lang="en-US" altLang="ja-JP" dirty="0"/>
              <a:t>※ </a:t>
            </a:r>
            <a:r>
              <a:rPr kumimoji="1" lang="ja-JP" altLang="en-US" dirty="0"/>
              <a:t>電子相関を取り込んだ手法であっても</a:t>
            </a:r>
            <a:r>
              <a:rPr kumimoji="1" lang="en-US" altLang="ja-JP" dirty="0"/>
              <a:t>RHF</a:t>
            </a:r>
            <a:r>
              <a:rPr kumimoji="1" lang="ja-JP" altLang="en-US" dirty="0"/>
              <a:t>をベースとするものは</a:t>
            </a:r>
            <a:r>
              <a:rPr kumimoji="1" lang="en-US" altLang="ja-JP" dirty="0"/>
              <a:t>RHF</a:t>
            </a:r>
            <a:r>
              <a:rPr kumimoji="1" lang="ja-JP" altLang="en-US" dirty="0"/>
              <a:t>と同様に</a:t>
            </a:r>
            <a:r>
              <a:rPr kumimoji="1" lang="en-US" altLang="ja-JP" dirty="0"/>
              <a:t>PEC</a:t>
            </a:r>
            <a:r>
              <a:rPr kumimoji="1" lang="ja-JP" altLang="en-US" dirty="0"/>
              <a:t>を記述できない</a:t>
            </a:r>
            <a:r>
              <a:rPr kumimoji="1" lang="en-US" altLang="ja-JP" dirty="0"/>
              <a:t>. </a:t>
            </a:r>
            <a:r>
              <a:rPr lang="en-US" altLang="ja-JP" sz="900" dirty="0"/>
              <a:t>MP2</a:t>
            </a:r>
            <a:r>
              <a:rPr lang="ja-JP" altLang="en-US" sz="900" dirty="0"/>
              <a:t>では</a:t>
            </a:r>
            <a:r>
              <a:rPr lang="en-US" altLang="ja-JP" sz="900" dirty="0"/>
              <a:t>UMP2, B3LYP</a:t>
            </a:r>
            <a:r>
              <a:rPr lang="ja-JP" altLang="en-US" sz="900" dirty="0"/>
              <a:t>なら</a:t>
            </a:r>
            <a:r>
              <a:rPr lang="en-US" altLang="ja-JP" sz="900" dirty="0"/>
              <a:t>UB3LYP</a:t>
            </a:r>
            <a:r>
              <a:rPr lang="ja-JP" altLang="en-US" sz="900" dirty="0"/>
              <a:t>のように非制限版を用いる</a:t>
            </a:r>
            <a:r>
              <a:rPr lang="en-US" altLang="ja-JP" sz="900" dirty="0"/>
              <a:t>.</a:t>
            </a:r>
            <a:endParaRPr kumimoji="1" lang="ja-JP" altLang="en-US" dirty="0"/>
          </a:p>
        </p:txBody>
      </p:sp>
      <p:sp>
        <p:nvSpPr>
          <p:cNvPr id="2" name="タイトル 1">
            <a:extLst>
              <a:ext uri="{FF2B5EF4-FFF2-40B4-BE49-F238E27FC236}">
                <a16:creationId xmlns:a16="http://schemas.microsoft.com/office/drawing/2014/main" id="{BCEACB34-F4C0-4026-8462-E5A36AEC5C5E}"/>
              </a:ext>
            </a:extLst>
          </p:cNvPr>
          <p:cNvSpPr>
            <a:spLocks noGrp="1"/>
          </p:cNvSpPr>
          <p:nvPr>
            <p:ph type="title"/>
          </p:nvPr>
        </p:nvSpPr>
        <p:spPr/>
        <p:txBody>
          <a:bodyPr/>
          <a:lstStyle/>
          <a:p>
            <a:r>
              <a:rPr lang="en-US" altLang="ja-JP" dirty="0"/>
              <a:t>H</a:t>
            </a:r>
            <a:r>
              <a:rPr lang="ja-JP" altLang="en-US" dirty="0"/>
              <a:t>₂の</a:t>
            </a:r>
            <a:r>
              <a:rPr lang="en-US" altLang="ja-JP" dirty="0"/>
              <a:t>PEC</a:t>
            </a:r>
            <a:endParaRPr kumimoji="1" lang="ja-JP" altLang="en-US" dirty="0"/>
          </a:p>
        </p:txBody>
      </p:sp>
      <p:sp>
        <p:nvSpPr>
          <p:cNvPr id="11" name="スライド番号プレースホルダー 2">
            <a:extLst>
              <a:ext uri="{FF2B5EF4-FFF2-40B4-BE49-F238E27FC236}">
                <a16:creationId xmlns:a16="http://schemas.microsoft.com/office/drawing/2014/main" id="{19CEC5A7-5136-4AEE-A42D-8846B6728F5F}"/>
              </a:ext>
            </a:extLst>
          </p:cNvPr>
          <p:cNvSpPr>
            <a:spLocks noGrp="1"/>
          </p:cNvSpPr>
          <p:nvPr>
            <p:ph type="sldNum" sz="quarter" idx="15"/>
          </p:nvPr>
        </p:nvSpPr>
        <p:spPr/>
        <p:txBody>
          <a:bodyPr/>
          <a:lstStyle/>
          <a:p>
            <a:fld id="{44CC7441-4F6D-4D99-AEAC-28C0433C7008}" type="slidenum">
              <a:rPr kumimoji="1" lang="ja-JP" altLang="en-US" smtClean="0"/>
              <a:pPr/>
              <a:t>141</a:t>
            </a:fld>
            <a:endParaRPr kumimoji="1" lang="ja-JP" altLang="en-US" dirty="0"/>
          </a:p>
        </p:txBody>
      </p:sp>
      <p:sp>
        <p:nvSpPr>
          <p:cNvPr id="12" name="正方形/長方形 11" hidden="1">
            <a:extLst>
              <a:ext uri="{FF2B5EF4-FFF2-40B4-BE49-F238E27FC236}">
                <a16:creationId xmlns:a16="http://schemas.microsoft.com/office/drawing/2014/main" id="{A0E70BE8-92C7-4838-B652-E108CCE1E3FE}"/>
              </a:ext>
            </a:extLst>
          </p:cNvPr>
          <p:cNvSpPr/>
          <p:nvPr/>
        </p:nvSpPr>
        <p:spPr>
          <a:xfrm>
            <a:off x="7006830" y="1590805"/>
            <a:ext cx="1668857" cy="1741118"/>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accent4"/>
                </a:solidFill>
              </a:rPr>
              <a:t>計算してみよう</a:t>
            </a:r>
          </a:p>
        </p:txBody>
      </p:sp>
      <p:pic>
        <p:nvPicPr>
          <p:cNvPr id="13" name="コンテンツ プレースホルダー 12">
            <a:extLst>
              <a:ext uri="{FF2B5EF4-FFF2-40B4-BE49-F238E27FC236}">
                <a16:creationId xmlns:a16="http://schemas.microsoft.com/office/drawing/2014/main" id="{A503C945-540D-9F4C-C15C-1DA8DCA5A164}"/>
              </a:ext>
            </a:extLst>
          </p:cNvPr>
          <p:cNvPicPr>
            <a:picLocks noGrp="1" noChangeAspect="1"/>
          </p:cNvPicPr>
          <p:nvPr>
            <p:ph idx="14"/>
          </p:nvPr>
        </p:nvPicPr>
        <p:blipFill>
          <a:blip r:embed="rId3"/>
          <a:srcRect/>
          <a:stretch/>
        </p:blipFill>
        <p:spPr>
          <a:xfrm>
            <a:off x="3204000" y="842962"/>
            <a:ext cx="5472000" cy="3648001"/>
          </a:xfrm>
        </p:spPr>
      </p:pic>
      <mc:AlternateContent xmlns:mc="http://schemas.openxmlformats.org/markup-compatibility/2006" xmlns:a14="http://schemas.microsoft.com/office/drawing/2010/main">
        <mc:Choice Requires="a14">
          <p:sp>
            <p:nvSpPr>
              <p:cNvPr id="8" name="コンテンツ プレースホルダー 7">
                <a:extLst>
                  <a:ext uri="{FF2B5EF4-FFF2-40B4-BE49-F238E27FC236}">
                    <a16:creationId xmlns:a16="http://schemas.microsoft.com/office/drawing/2014/main" id="{D87F1808-E5FC-40D5-7ED9-0922D0125C62}"/>
                  </a:ext>
                </a:extLst>
              </p:cNvPr>
              <p:cNvSpPr>
                <a:spLocks noGrp="1"/>
              </p:cNvSpPr>
              <p:nvPr>
                <p:ph idx="1"/>
              </p:nvPr>
            </p:nvSpPr>
            <p:spPr>
              <a:xfrm>
                <a:off x="468000" y="843750"/>
                <a:ext cx="2736000" cy="3574875"/>
              </a:xfrm>
            </p:spPr>
            <p:txBody>
              <a:bodyPr/>
              <a:lstStyle/>
              <a:p>
                <a:r>
                  <a:rPr kumimoji="1" lang="ja-JP" altLang="en-US" sz="1200" dirty="0"/>
                  <a:t>右図は</a:t>
                </a:r>
                <a:r>
                  <a:rPr kumimoji="1" lang="en-US" altLang="ja-JP" sz="1200" dirty="0"/>
                  <a:t>H</a:t>
                </a:r>
                <a:r>
                  <a:rPr kumimoji="1" lang="ja-JP" altLang="en-US" sz="1200" dirty="0"/>
                  <a:t>₂のポテンシャルエネルギー曲線（</a:t>
                </a:r>
                <a:r>
                  <a:rPr kumimoji="1" lang="en-US" altLang="ja-JP" sz="1200" dirty="0"/>
                  <a:t>PEC</a:t>
                </a:r>
                <a:r>
                  <a:rPr kumimoji="1" lang="ja-JP" altLang="en-US" sz="1200" dirty="0"/>
                  <a:t>）である</a:t>
                </a:r>
                <a:r>
                  <a:rPr kumimoji="1" lang="en-US" altLang="ja-JP" sz="1200" dirty="0"/>
                  <a:t>. </a:t>
                </a:r>
                <a:r>
                  <a:rPr kumimoji="1" lang="ja-JP" altLang="en-US" sz="1200" dirty="0"/>
                  <a:t>横軸は核間距離を表し</a:t>
                </a:r>
                <a:r>
                  <a:rPr kumimoji="1" lang="en-US" altLang="ja-JP" sz="1200" dirty="0"/>
                  <a:t>, </a:t>
                </a:r>
                <a:r>
                  <a:rPr kumimoji="1" lang="ja-JP" altLang="en-US" sz="1200" dirty="0"/>
                  <a:t>縦軸は電子ハミルトニアンの固有値に核間反発を足した値を表している</a:t>
                </a:r>
                <a:r>
                  <a:rPr kumimoji="1" lang="en-US" altLang="ja-JP" sz="1200" dirty="0"/>
                  <a:t>.</a:t>
                </a:r>
                <a:r>
                  <a:rPr lang="en-US" altLang="ja-JP" sz="1200" dirty="0"/>
                  <a:t> </a:t>
                </a:r>
                <a:r>
                  <a:rPr lang="ja-JP" altLang="en-US" sz="1200" dirty="0"/>
                  <a:t>この</a:t>
                </a:r>
                <a:r>
                  <a:rPr lang="en-US" altLang="ja-JP" sz="1200" dirty="0"/>
                  <a:t>PEC</a:t>
                </a:r>
                <a:r>
                  <a:rPr lang="ja-JP" altLang="en-US" sz="1200" dirty="0"/>
                  <a:t>は</a:t>
                </a:r>
                <a14:m>
                  <m:oMath xmlns:m="http://schemas.openxmlformats.org/officeDocument/2006/math">
                    <m:r>
                      <a:rPr lang="en-US" altLang="ja-JP" sz="1200" b="0" i="0" dirty="0" smtClean="0">
                        <a:latin typeface="Cambria Math" panose="02040503050406030204" pitchFamily="18" charset="0"/>
                      </a:rPr>
                      <m:t>1.4 </m:t>
                    </m:r>
                    <m:sSub>
                      <m:sSubPr>
                        <m:ctrlPr>
                          <a:rPr lang="en-US" altLang="ja-JP" sz="1200" b="0" i="1" dirty="0" smtClean="0">
                            <a:latin typeface="Cambria Math" panose="02040503050406030204" pitchFamily="18" charset="0"/>
                          </a:rPr>
                        </m:ctrlPr>
                      </m:sSubPr>
                      <m:e>
                        <m:r>
                          <a:rPr lang="en-US" altLang="ja-JP" sz="1200" b="0" i="1" dirty="0" smtClean="0">
                            <a:latin typeface="Cambria Math" panose="02040503050406030204" pitchFamily="18" charset="0"/>
                          </a:rPr>
                          <m:t>𝑎</m:t>
                        </m:r>
                      </m:e>
                      <m:sub>
                        <m:r>
                          <a:rPr lang="en-US" altLang="ja-JP" sz="1200" b="0" i="0" dirty="0" smtClean="0">
                            <a:latin typeface="Cambria Math" panose="02040503050406030204" pitchFamily="18" charset="0"/>
                          </a:rPr>
                          <m:t>0</m:t>
                        </m:r>
                      </m:sub>
                    </m:sSub>
                  </m:oMath>
                </a14:m>
                <a:r>
                  <a:rPr lang="ja-JP" altLang="en-US" sz="1200" dirty="0"/>
                  <a:t>付近で最小値を取ることから</a:t>
                </a:r>
                <a:r>
                  <a:rPr lang="en-US" altLang="ja-JP" sz="1200" dirty="0"/>
                  <a:t>, </a:t>
                </a:r>
                <a:r>
                  <a:rPr lang="ja-JP" altLang="en-US" sz="1200" dirty="0"/>
                  <a:t>核間距離の期待値は</a:t>
                </a:r>
                <a14:m>
                  <m:oMath xmlns:m="http://schemas.openxmlformats.org/officeDocument/2006/math">
                    <m:r>
                      <a:rPr lang="en-US" altLang="ja-JP" sz="1200" dirty="0">
                        <a:latin typeface="Cambria Math" panose="02040503050406030204" pitchFamily="18" charset="0"/>
                      </a:rPr>
                      <m:t>1.4 </m:t>
                    </m:r>
                    <m:sSub>
                      <m:sSubPr>
                        <m:ctrlPr>
                          <a:rPr lang="en-US" altLang="ja-JP" sz="1200" i="1" dirty="0">
                            <a:latin typeface="Cambria Math" panose="02040503050406030204" pitchFamily="18" charset="0"/>
                          </a:rPr>
                        </m:ctrlPr>
                      </m:sSubPr>
                      <m:e>
                        <m:r>
                          <a:rPr lang="en-US" altLang="ja-JP" sz="1200" i="1" dirty="0">
                            <a:latin typeface="Cambria Math" panose="02040503050406030204" pitchFamily="18" charset="0"/>
                          </a:rPr>
                          <m:t>𝑎</m:t>
                        </m:r>
                      </m:e>
                      <m:sub>
                        <m:r>
                          <a:rPr lang="en-US" altLang="ja-JP" sz="1200" dirty="0">
                            <a:latin typeface="Cambria Math" panose="02040503050406030204" pitchFamily="18" charset="0"/>
                          </a:rPr>
                          <m:t>0</m:t>
                        </m:r>
                      </m:sub>
                    </m:sSub>
                  </m:oMath>
                </a14:m>
                <a:r>
                  <a:rPr lang="ja-JP" altLang="en-US" sz="1200" dirty="0"/>
                  <a:t>に近い値を取るであろうと予想される</a:t>
                </a:r>
                <a:r>
                  <a:rPr lang="en-US" altLang="ja-JP" sz="1200" dirty="0"/>
                  <a:t>.</a:t>
                </a:r>
                <a:endParaRPr kumimoji="1" lang="en-US" altLang="ja-JP" sz="1200" dirty="0"/>
              </a:p>
              <a:p>
                <a:r>
                  <a:rPr kumimoji="1" lang="ja-JP" altLang="en-US" sz="1200" dirty="0"/>
                  <a:t>ザボ上巻</a:t>
                </a:r>
                <a:r>
                  <a:rPr kumimoji="1" lang="en-US" altLang="ja-JP" sz="1200" dirty="0"/>
                  <a:t>p.183</a:t>
                </a:r>
                <a:r>
                  <a:rPr lang="ja-JP" altLang="en-US" sz="1200" dirty="0"/>
                  <a:t>では</a:t>
                </a:r>
                <a:r>
                  <a:rPr kumimoji="1" lang="en-US" altLang="ja-JP" sz="1200" dirty="0"/>
                  <a:t>RHF</a:t>
                </a:r>
                <a:r>
                  <a:rPr kumimoji="1" lang="ja-JP" altLang="en-US" sz="1200" dirty="0"/>
                  <a:t>の問題点として「解離生成物がともに閉殻系でない限り適切に解離を記述することはできない</a:t>
                </a:r>
                <a:r>
                  <a:rPr kumimoji="1" lang="en-US" altLang="ja-JP" sz="1200" dirty="0"/>
                  <a:t>.</a:t>
                </a:r>
                <a:r>
                  <a:rPr kumimoji="1" lang="ja-JP" altLang="en-US" sz="1200" dirty="0"/>
                  <a:t> 」</a:t>
                </a:r>
                <a:r>
                  <a:rPr lang="ja-JP" altLang="en-US" sz="1200" dirty="0"/>
                  <a:t>ことが挙げられている</a:t>
                </a:r>
                <a:r>
                  <a:rPr kumimoji="1" lang="en-US" altLang="ja-JP" sz="1200" dirty="0"/>
                  <a:t>.</a:t>
                </a:r>
              </a:p>
              <a:p>
                <a14:m>
                  <m:oMath xmlns:m="http://schemas.openxmlformats.org/officeDocument/2006/math">
                    <m:sSub>
                      <m:sSubPr>
                        <m:ctrlPr>
                          <a:rPr kumimoji="1" lang="en-US" altLang="ja-JP" sz="1200" b="0" i="1" dirty="0" smtClean="0">
                            <a:latin typeface="Cambria Math" panose="02040503050406030204" pitchFamily="18" charset="0"/>
                          </a:rPr>
                        </m:ctrlPr>
                      </m:sSubPr>
                      <m:e>
                        <m:r>
                          <m:rPr>
                            <m:sty m:val="p"/>
                          </m:rPr>
                          <a:rPr kumimoji="1" lang="en-US" altLang="ja-JP" sz="1200" b="0" i="0" dirty="0" smtClean="0">
                            <a:latin typeface="Cambria Math" panose="02040503050406030204" pitchFamily="18" charset="0"/>
                          </a:rPr>
                          <m:t>H</m:t>
                        </m:r>
                      </m:e>
                      <m:sub>
                        <m:r>
                          <a:rPr kumimoji="1" lang="en-US" altLang="ja-JP" sz="1200" b="0" i="0" dirty="0" smtClean="0">
                            <a:latin typeface="Cambria Math" panose="02040503050406030204" pitchFamily="18" charset="0"/>
                          </a:rPr>
                          <m:t>2</m:t>
                        </m:r>
                      </m:sub>
                    </m:sSub>
                    <m:r>
                      <a:rPr kumimoji="1" lang="en-US" altLang="ja-JP" sz="1200" b="0" i="0" dirty="0" smtClean="0">
                        <a:latin typeface="Cambria Math" panose="02040503050406030204" pitchFamily="18" charset="0"/>
                      </a:rPr>
                      <m:t>→2</m:t>
                    </m:r>
                    <m:r>
                      <m:rPr>
                        <m:sty m:val="p"/>
                      </m:rPr>
                      <a:rPr kumimoji="1" lang="en-US" altLang="ja-JP" sz="1200" b="0" i="0" dirty="0" smtClean="0">
                        <a:latin typeface="Cambria Math" panose="02040503050406030204" pitchFamily="18" charset="0"/>
                      </a:rPr>
                      <m:t>H</m:t>
                    </m:r>
                  </m:oMath>
                </a14:m>
                <a:r>
                  <a:rPr kumimoji="1" lang="ja-JP" altLang="en-US" sz="1200" i="0" dirty="0"/>
                  <a:t> はその最も簡単な例である</a:t>
                </a:r>
                <a:r>
                  <a:rPr kumimoji="1" lang="en-US" altLang="ja-JP" sz="1200" i="0" dirty="0"/>
                  <a:t>.</a:t>
                </a:r>
                <a:r>
                  <a:rPr lang="ja-JP" altLang="en-US" sz="1200" dirty="0"/>
                  <a:t> </a:t>
                </a:r>
                <a:r>
                  <a:rPr lang="en-US" altLang="ja-JP" sz="1200" dirty="0"/>
                  <a:t>UHF</a:t>
                </a:r>
                <a:r>
                  <a:rPr lang="ja-JP" altLang="en-US" sz="1200" dirty="0"/>
                  <a:t>法やその他の計算手法を用いることでこの問題を回避できる</a:t>
                </a:r>
                <a:r>
                  <a:rPr lang="en-US" altLang="ja-JP" sz="1200" dirty="0"/>
                  <a:t>※.</a:t>
                </a:r>
                <a:endParaRPr kumimoji="1" lang="en-US" altLang="ja-JP" sz="1200" i="0" dirty="0"/>
              </a:p>
            </p:txBody>
          </p:sp>
        </mc:Choice>
        <mc:Fallback xmlns="">
          <p:sp>
            <p:nvSpPr>
              <p:cNvPr id="8" name="コンテンツ プレースホルダー 7">
                <a:extLst>
                  <a:ext uri="{FF2B5EF4-FFF2-40B4-BE49-F238E27FC236}">
                    <a16:creationId xmlns:a16="http://schemas.microsoft.com/office/drawing/2014/main" id="{D87F1808-E5FC-40D5-7ED9-0922D0125C62}"/>
                  </a:ext>
                </a:extLst>
              </p:cNvPr>
              <p:cNvSpPr>
                <a:spLocks noGrp="1" noRot="1" noChangeAspect="1" noMove="1" noResize="1" noEditPoints="1" noAdjustHandles="1" noChangeArrowheads="1" noChangeShapeType="1" noTextEdit="1"/>
              </p:cNvSpPr>
              <p:nvPr>
                <p:ph idx="1"/>
              </p:nvPr>
            </p:nvSpPr>
            <p:spPr>
              <a:xfrm>
                <a:off x="468000" y="843750"/>
                <a:ext cx="2736000" cy="3574875"/>
              </a:xfrm>
              <a:blipFill>
                <a:blip r:embed="rId4"/>
                <a:stretch>
                  <a:fillRect b="-170"/>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graphicFrame>
            <p:nvGraphicFramePr>
              <p:cNvPr id="3" name="表 2">
                <a:extLst>
                  <a:ext uri="{FF2B5EF4-FFF2-40B4-BE49-F238E27FC236}">
                    <a16:creationId xmlns:a16="http://schemas.microsoft.com/office/drawing/2014/main" id="{FBA788BF-219C-7423-38E5-AD100F38A921}"/>
                  </a:ext>
                </a:extLst>
              </p:cNvPr>
              <p:cNvGraphicFramePr>
                <a:graphicFrameLocks noGrp="1"/>
              </p:cNvGraphicFramePr>
              <p:nvPr>
                <p:extLst>
                  <p:ext uri="{D42A27DB-BD31-4B8C-83A1-F6EECF244321}">
                    <p14:modId xmlns:p14="http://schemas.microsoft.com/office/powerpoint/2010/main" val="34720800"/>
                  </p:ext>
                </p:extLst>
              </p:nvPr>
            </p:nvGraphicFramePr>
            <p:xfrm>
              <a:off x="4103329" y="842962"/>
              <a:ext cx="1553120" cy="868680"/>
            </p:xfrm>
            <a:graphic>
              <a:graphicData uri="http://schemas.openxmlformats.org/drawingml/2006/table">
                <a:tbl>
                  <a:tblPr>
                    <a:tableStyleId>{5C22544A-7EE6-4342-B048-85BDC9FD1C3A}</a:tableStyleId>
                  </a:tblPr>
                  <a:tblGrid>
                    <a:gridCol w="416560">
                      <a:extLst>
                        <a:ext uri="{9D8B030D-6E8A-4147-A177-3AD203B41FA5}">
                          <a16:colId xmlns:a16="http://schemas.microsoft.com/office/drawing/2014/main" val="2249736113"/>
                        </a:ext>
                      </a:extLst>
                    </a:gridCol>
                    <a:gridCol w="720000">
                      <a:extLst>
                        <a:ext uri="{9D8B030D-6E8A-4147-A177-3AD203B41FA5}">
                          <a16:colId xmlns:a16="http://schemas.microsoft.com/office/drawing/2014/main" val="1399560513"/>
                        </a:ext>
                      </a:extLst>
                    </a:gridCol>
                    <a:gridCol w="416560">
                      <a:extLst>
                        <a:ext uri="{9D8B030D-6E8A-4147-A177-3AD203B41FA5}">
                          <a16:colId xmlns:a16="http://schemas.microsoft.com/office/drawing/2014/main" val="3758104838"/>
                        </a:ext>
                      </a:extLst>
                    </a:gridCol>
                  </a:tblGrid>
                  <a:tr h="288000">
                    <a:tc>
                      <a:txBody>
                        <a:bodyPr/>
                        <a:lstStyle/>
                        <a:p>
                          <a:pPr algn="ct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rowSpan="3">
                      <a:txBody>
                        <a:bodyPr/>
                        <a:lstStyle/>
                        <a:p>
                          <a:pPr algn="ctr"/>
                          <a14:m>
                            <m:oMathPara xmlns:m="http://schemas.openxmlformats.org/officeDocument/2006/math">
                              <m:oMathParaPr>
                                <m:jc m:val="centerGroup"/>
                              </m:oMathParaPr>
                              <m:oMath xmlns:m="http://schemas.openxmlformats.org/officeDocument/2006/math">
                                <m:r>
                                  <a:rPr kumimoji="1" lang="en-US" altLang="ja-JP" sz="1300" b="0" i="1" smtClean="0">
                                    <a:solidFill>
                                      <a:schemeClr val="accent4"/>
                                    </a:solidFill>
                                    <a:latin typeface="Cambria Math" panose="02040503050406030204" pitchFamily="18" charset="0"/>
                                  </a:rPr>
                                  <m:t>𝑅</m:t>
                                </m:r>
                              </m:oMath>
                            </m:oMathPara>
                          </a14:m>
                          <a:endParaRPr kumimoji="1" lang="en-US" altLang="ja-JP" sz="1300" b="0" dirty="0">
                            <a:solidFill>
                              <a:schemeClr val="tx2"/>
                            </a:solidFill>
                          </a:endParaRPr>
                        </a:p>
                        <a:p>
                          <a:pPr algn="ctr"/>
                          <a:endParaRPr kumimoji="1" lang="en-US" altLang="ja-JP" sz="1300" b="0" dirty="0">
                            <a:solidFill>
                              <a:schemeClr val="tx2"/>
                            </a:solidFill>
                          </a:endParaRPr>
                        </a:p>
                        <a:p>
                          <a:pPr algn="ctr"/>
                          <a:endParaRPr kumimoji="1" lang="ja-JP" altLang="en-US" sz="1300" b="0"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77816873"/>
                      </a:ext>
                    </a:extLst>
                  </a:tr>
                  <a:tr h="288000">
                    <a:tc>
                      <a:txBody>
                        <a:bodyPr/>
                        <a:lstStyle/>
                        <a:p>
                          <a:pPr algn="ctr"/>
                          <a:r>
                            <a:rPr kumimoji="1" lang="en-US" altLang="ja-JP" sz="1300" b="1" dirty="0">
                              <a:solidFill>
                                <a:schemeClr val="tx2"/>
                              </a:solidFill>
                            </a:rPr>
                            <a:t>H</a:t>
                          </a: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vMerge="1">
                      <a:txBody>
                        <a:bodyPr/>
                        <a:lstStyle/>
                        <a:p>
                          <a:pPr algn="ctr"/>
                          <a:endParaRPr kumimoji="1" lang="ja-JP" altLang="en-US" sz="1300" b="0"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kumimoji="1" lang="en-US" altLang="ja-JP" sz="1300" b="1" dirty="0">
                              <a:solidFill>
                                <a:schemeClr val="tx2"/>
                              </a:solidFill>
                            </a:rPr>
                            <a:t>H</a:t>
                          </a: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39174363"/>
                      </a:ext>
                    </a:extLst>
                  </a:tr>
                  <a:tr h="288000">
                    <a:tc>
                      <a:txBody>
                        <a:bodyPr/>
                        <a:lstStyle/>
                        <a:p>
                          <a:pPr algn="ct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vMerge="1">
                      <a:txBody>
                        <a:bodyPr/>
                        <a:lstStyle/>
                        <a:p>
                          <a:pPr algn="ctr"/>
                          <a:endParaRPr kumimoji="1" lang="ja-JP" altLang="en-US" sz="1300" b="0"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086934862"/>
                      </a:ext>
                    </a:extLst>
                  </a:tr>
                </a:tbl>
              </a:graphicData>
            </a:graphic>
          </p:graphicFrame>
        </mc:Choice>
        <mc:Fallback xmlns="">
          <p:graphicFrame>
            <p:nvGraphicFramePr>
              <p:cNvPr id="3" name="表 2">
                <a:extLst>
                  <a:ext uri="{FF2B5EF4-FFF2-40B4-BE49-F238E27FC236}">
                    <a16:creationId xmlns:a16="http://schemas.microsoft.com/office/drawing/2014/main" id="{FBA788BF-219C-7423-38E5-AD100F38A921}"/>
                  </a:ext>
                </a:extLst>
              </p:cNvPr>
              <p:cNvGraphicFramePr>
                <a:graphicFrameLocks noGrp="1"/>
              </p:cNvGraphicFramePr>
              <p:nvPr>
                <p:extLst>
                  <p:ext uri="{D42A27DB-BD31-4B8C-83A1-F6EECF244321}">
                    <p14:modId xmlns:p14="http://schemas.microsoft.com/office/powerpoint/2010/main" val="34720800"/>
                  </p:ext>
                </p:extLst>
              </p:nvPr>
            </p:nvGraphicFramePr>
            <p:xfrm>
              <a:off x="4103329" y="842962"/>
              <a:ext cx="1553120" cy="868680"/>
            </p:xfrm>
            <a:graphic>
              <a:graphicData uri="http://schemas.openxmlformats.org/drawingml/2006/table">
                <a:tbl>
                  <a:tblPr>
                    <a:tableStyleId>{5C22544A-7EE6-4342-B048-85BDC9FD1C3A}</a:tableStyleId>
                  </a:tblPr>
                  <a:tblGrid>
                    <a:gridCol w="416560">
                      <a:extLst>
                        <a:ext uri="{9D8B030D-6E8A-4147-A177-3AD203B41FA5}">
                          <a16:colId xmlns:a16="http://schemas.microsoft.com/office/drawing/2014/main" val="2249736113"/>
                        </a:ext>
                      </a:extLst>
                    </a:gridCol>
                    <a:gridCol w="720000">
                      <a:extLst>
                        <a:ext uri="{9D8B030D-6E8A-4147-A177-3AD203B41FA5}">
                          <a16:colId xmlns:a16="http://schemas.microsoft.com/office/drawing/2014/main" val="1399560513"/>
                        </a:ext>
                      </a:extLst>
                    </a:gridCol>
                    <a:gridCol w="416560">
                      <a:extLst>
                        <a:ext uri="{9D8B030D-6E8A-4147-A177-3AD203B41FA5}">
                          <a16:colId xmlns:a16="http://schemas.microsoft.com/office/drawing/2014/main" val="3758104838"/>
                        </a:ext>
                      </a:extLst>
                    </a:gridCol>
                  </a:tblGrid>
                  <a:tr h="289560">
                    <a:tc>
                      <a:txBody>
                        <a:bodyPr/>
                        <a:lstStyle/>
                        <a:p>
                          <a:pPr algn="ct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rowSpan="3">
                      <a:txBody>
                        <a:bodyPr/>
                        <a:lstStyle/>
                        <a:p>
                          <a:endParaRPr lang="ja-JP"/>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5"/>
                          <a:stretch>
                            <a:fillRect l="-57143" r="-57143"/>
                          </a:stretch>
                        </a:blipFill>
                      </a:tcPr>
                    </a:tc>
                    <a:tc>
                      <a:txBody>
                        <a:bodyPr/>
                        <a:lstStyle/>
                        <a:p>
                          <a:pPr algn="ct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77816873"/>
                      </a:ext>
                    </a:extLst>
                  </a:tr>
                  <a:tr h="289560">
                    <a:tc>
                      <a:txBody>
                        <a:bodyPr/>
                        <a:lstStyle/>
                        <a:p>
                          <a:pPr algn="ctr"/>
                          <a:r>
                            <a:rPr kumimoji="1" lang="en-US" altLang="ja-JP" sz="1300" b="1" dirty="0">
                              <a:solidFill>
                                <a:schemeClr val="tx2"/>
                              </a:solidFill>
                            </a:rPr>
                            <a:t>H</a:t>
                          </a: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vMerge="1">
                      <a:txBody>
                        <a:bodyPr/>
                        <a:lstStyle/>
                        <a:p>
                          <a:pPr algn="ctr"/>
                          <a:endParaRPr kumimoji="1" lang="ja-JP" altLang="en-US" sz="1300" b="0"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kumimoji="1" lang="en-US" altLang="ja-JP" sz="1300" b="1" dirty="0">
                              <a:solidFill>
                                <a:schemeClr val="tx2"/>
                              </a:solidFill>
                            </a:rPr>
                            <a:t>H</a:t>
                          </a: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39174363"/>
                      </a:ext>
                    </a:extLst>
                  </a:tr>
                  <a:tr h="289560">
                    <a:tc>
                      <a:txBody>
                        <a:bodyPr/>
                        <a:lstStyle/>
                        <a:p>
                          <a:pPr algn="ct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vMerge="1">
                      <a:txBody>
                        <a:bodyPr/>
                        <a:lstStyle/>
                        <a:p>
                          <a:pPr algn="ctr"/>
                          <a:endParaRPr kumimoji="1" lang="ja-JP" altLang="en-US" sz="1300" b="0"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086934862"/>
                      </a:ext>
                    </a:extLst>
                  </a:tr>
                </a:tbl>
              </a:graphicData>
            </a:graphic>
          </p:graphicFrame>
        </mc:Fallback>
      </mc:AlternateContent>
      <p:cxnSp>
        <p:nvCxnSpPr>
          <p:cNvPr id="4" name="直線矢印コネクタ 3">
            <a:extLst>
              <a:ext uri="{FF2B5EF4-FFF2-40B4-BE49-F238E27FC236}">
                <a16:creationId xmlns:a16="http://schemas.microsoft.com/office/drawing/2014/main" id="{EF7AEBF9-0274-9947-425A-D58CFD659FD8}"/>
              </a:ext>
            </a:extLst>
          </p:cNvPr>
          <p:cNvCxnSpPr>
            <a:cxnSpLocks/>
          </p:cNvCxnSpPr>
          <p:nvPr/>
        </p:nvCxnSpPr>
        <p:spPr>
          <a:xfrm>
            <a:off x="4465889" y="1277302"/>
            <a:ext cx="828000" cy="0"/>
          </a:xfrm>
          <a:prstGeom prst="straightConnector1">
            <a:avLst/>
          </a:prstGeom>
          <a:ln w="38100">
            <a:solidFill>
              <a:schemeClr val="accent4"/>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87018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a:extLst>
              <a:ext uri="{FF2B5EF4-FFF2-40B4-BE49-F238E27FC236}">
                <a16:creationId xmlns:a16="http://schemas.microsoft.com/office/drawing/2014/main" id="{C018D85C-1CF3-49ED-9CB7-78546F4E4E18}"/>
              </a:ext>
            </a:extLst>
          </p:cNvPr>
          <p:cNvSpPr>
            <a:spLocks noGrp="1"/>
          </p:cNvSpPr>
          <p:nvPr>
            <p:ph type="body" sz="quarter" idx="13"/>
          </p:nvPr>
        </p:nvSpPr>
        <p:spPr/>
        <p:txBody>
          <a:bodyPr/>
          <a:lstStyle/>
          <a:p>
            <a:r>
              <a:rPr lang="en-US" altLang="ja-JP" dirty="0"/>
              <a:t>A. </a:t>
            </a:r>
            <a:r>
              <a:rPr lang="ja-JP" altLang="en-US" dirty="0"/>
              <a:t>ザボ</a:t>
            </a:r>
            <a:r>
              <a:rPr lang="en-US" altLang="ja-JP" dirty="0"/>
              <a:t>, </a:t>
            </a:r>
            <a:r>
              <a:rPr lang="en-US" altLang="ja-JP" dirty="0" err="1"/>
              <a:t>N.S</a:t>
            </a:r>
            <a:r>
              <a:rPr lang="en-US" altLang="ja-JP" dirty="0"/>
              <a:t>. </a:t>
            </a:r>
            <a:r>
              <a:rPr lang="ja-JP" altLang="en-US" dirty="0"/>
              <a:t>オストランド著</a:t>
            </a:r>
            <a:r>
              <a:rPr lang="en-US" altLang="ja-JP" dirty="0"/>
              <a:t>, </a:t>
            </a:r>
            <a:r>
              <a:rPr lang="ja-JP" altLang="en-US" dirty="0"/>
              <a:t>大野公男</a:t>
            </a:r>
            <a:r>
              <a:rPr lang="en-US" altLang="ja-JP" dirty="0"/>
              <a:t>, </a:t>
            </a:r>
            <a:r>
              <a:rPr lang="ja-JP" altLang="en-US" dirty="0"/>
              <a:t>阪井健男</a:t>
            </a:r>
            <a:r>
              <a:rPr lang="en-US" altLang="ja-JP" dirty="0"/>
              <a:t>, </a:t>
            </a:r>
            <a:r>
              <a:rPr lang="ja-JP" altLang="en-US" dirty="0"/>
              <a:t>望月祐志訳</a:t>
            </a:r>
            <a:r>
              <a:rPr lang="en-US" altLang="ja-JP" dirty="0"/>
              <a:t>. 『</a:t>
            </a:r>
            <a:r>
              <a:rPr lang="ja-JP" altLang="en-US" dirty="0"/>
              <a:t>新しい量子化学電子構造の理論入門 上</a:t>
            </a:r>
            <a:r>
              <a:rPr lang="en-US" altLang="ja-JP" dirty="0"/>
              <a:t>』, </a:t>
            </a:r>
            <a:r>
              <a:rPr lang="ja-JP" altLang="en-US" dirty="0"/>
              <a:t>東京大学出版会</a:t>
            </a:r>
            <a:r>
              <a:rPr lang="en-US" altLang="ja-JP" dirty="0"/>
              <a:t>, 1987.</a:t>
            </a:r>
            <a:r>
              <a:rPr lang="ja-JP" altLang="en-US" kern="100" dirty="0"/>
              <a:t> </a:t>
            </a:r>
            <a:r>
              <a:rPr lang="en-US" altLang="ja-JP" kern="100" dirty="0">
                <a:effectLst/>
              </a:rPr>
              <a:t>p.</a:t>
            </a:r>
            <a:r>
              <a:rPr lang="en-US" altLang="ja-JP" kern="100" dirty="0"/>
              <a:t>183</a:t>
            </a:r>
          </a:p>
          <a:p>
            <a:r>
              <a:rPr kumimoji="1" lang="en-US" altLang="ja-JP" dirty="0"/>
              <a:t>RHF</a:t>
            </a:r>
            <a:r>
              <a:rPr kumimoji="1" lang="ja-JP" altLang="en-US" dirty="0"/>
              <a:t>と</a:t>
            </a:r>
            <a:r>
              <a:rPr kumimoji="1" lang="en-US" altLang="ja-JP" dirty="0"/>
              <a:t>UHF</a:t>
            </a:r>
            <a:r>
              <a:rPr kumimoji="1" lang="ja-JP" altLang="en-US" dirty="0"/>
              <a:t>が近づく領域では</a:t>
            </a:r>
            <a:r>
              <a:rPr kumimoji="1" lang="en-US" altLang="ja-JP" dirty="0"/>
              <a:t>, UHF</a:t>
            </a:r>
            <a:r>
              <a:rPr kumimoji="1" lang="ja-JP" altLang="en-US" dirty="0"/>
              <a:t>を用いても</a:t>
            </a:r>
            <a:r>
              <a:rPr kumimoji="1" lang="en-US" altLang="ja-JP" dirty="0"/>
              <a:t>SCF</a:t>
            </a:r>
            <a:r>
              <a:rPr kumimoji="1" lang="ja-JP" altLang="en-US" dirty="0"/>
              <a:t>が</a:t>
            </a:r>
            <a:r>
              <a:rPr kumimoji="1" lang="en-US" altLang="ja-JP" dirty="0"/>
              <a:t>RHF</a:t>
            </a:r>
            <a:r>
              <a:rPr kumimoji="1" lang="ja-JP" altLang="en-US" dirty="0"/>
              <a:t>の解に収束してしまっていることが読み取れる</a:t>
            </a:r>
            <a:r>
              <a:rPr kumimoji="1" lang="en-US" altLang="ja-JP" dirty="0"/>
              <a:t>.</a:t>
            </a:r>
            <a:endParaRPr kumimoji="1" lang="ja-JP" altLang="en-US" dirty="0"/>
          </a:p>
        </p:txBody>
      </p:sp>
      <p:sp>
        <p:nvSpPr>
          <p:cNvPr id="2" name="タイトル 1">
            <a:extLst>
              <a:ext uri="{FF2B5EF4-FFF2-40B4-BE49-F238E27FC236}">
                <a16:creationId xmlns:a16="http://schemas.microsoft.com/office/drawing/2014/main" id="{BCEACB34-F4C0-4026-8462-E5A36AEC5C5E}"/>
              </a:ext>
            </a:extLst>
          </p:cNvPr>
          <p:cNvSpPr>
            <a:spLocks noGrp="1"/>
          </p:cNvSpPr>
          <p:nvPr>
            <p:ph type="title"/>
          </p:nvPr>
        </p:nvSpPr>
        <p:spPr/>
        <p:txBody>
          <a:bodyPr/>
          <a:lstStyle/>
          <a:p>
            <a:r>
              <a:rPr kumimoji="1" lang="ja-JP" altLang="en-US" dirty="0"/>
              <a:t>演習：</a:t>
            </a:r>
            <a:r>
              <a:rPr lang="en-US" altLang="ja-JP" dirty="0"/>
              <a:t>Li</a:t>
            </a:r>
            <a:r>
              <a:rPr lang="ja-JP" altLang="en-US" dirty="0"/>
              <a:t>₂の</a:t>
            </a:r>
            <a:r>
              <a:rPr lang="en-US" altLang="ja-JP" dirty="0"/>
              <a:t>PEC</a:t>
            </a:r>
            <a:endParaRPr kumimoji="1" lang="ja-JP" altLang="en-US" dirty="0"/>
          </a:p>
        </p:txBody>
      </p:sp>
      <p:sp>
        <p:nvSpPr>
          <p:cNvPr id="11" name="スライド番号プレースホルダー 2">
            <a:extLst>
              <a:ext uri="{FF2B5EF4-FFF2-40B4-BE49-F238E27FC236}">
                <a16:creationId xmlns:a16="http://schemas.microsoft.com/office/drawing/2014/main" id="{19CEC5A7-5136-4AEE-A42D-8846B6728F5F}"/>
              </a:ext>
            </a:extLst>
          </p:cNvPr>
          <p:cNvSpPr>
            <a:spLocks noGrp="1"/>
          </p:cNvSpPr>
          <p:nvPr>
            <p:ph type="sldNum" sz="quarter" idx="15"/>
          </p:nvPr>
        </p:nvSpPr>
        <p:spPr/>
        <p:txBody>
          <a:bodyPr/>
          <a:lstStyle/>
          <a:p>
            <a:fld id="{44CC7441-4F6D-4D99-AEAC-28C0433C7008}" type="slidenum">
              <a:rPr kumimoji="1" lang="ja-JP" altLang="en-US" smtClean="0"/>
              <a:pPr/>
              <a:t>142</a:t>
            </a:fld>
            <a:endParaRPr kumimoji="1" lang="ja-JP" altLang="en-US" dirty="0"/>
          </a:p>
        </p:txBody>
      </p:sp>
      <p:sp>
        <p:nvSpPr>
          <p:cNvPr id="12" name="正方形/長方形 11" hidden="1">
            <a:extLst>
              <a:ext uri="{FF2B5EF4-FFF2-40B4-BE49-F238E27FC236}">
                <a16:creationId xmlns:a16="http://schemas.microsoft.com/office/drawing/2014/main" id="{A0E70BE8-92C7-4838-B652-E108CCE1E3FE}"/>
              </a:ext>
            </a:extLst>
          </p:cNvPr>
          <p:cNvSpPr/>
          <p:nvPr/>
        </p:nvSpPr>
        <p:spPr>
          <a:xfrm>
            <a:off x="7006830" y="1590805"/>
            <a:ext cx="1668857" cy="1741118"/>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accent4"/>
                </a:solidFill>
              </a:rPr>
              <a:t>計算してみよう</a:t>
            </a:r>
          </a:p>
        </p:txBody>
      </p:sp>
      <p:pic>
        <p:nvPicPr>
          <p:cNvPr id="13" name="コンテンツ プレースホルダー 12">
            <a:extLst>
              <a:ext uri="{FF2B5EF4-FFF2-40B4-BE49-F238E27FC236}">
                <a16:creationId xmlns:a16="http://schemas.microsoft.com/office/drawing/2014/main" id="{A503C945-540D-9F4C-C15C-1DA8DCA5A164}"/>
              </a:ext>
            </a:extLst>
          </p:cNvPr>
          <p:cNvPicPr>
            <a:picLocks noGrp="1" noChangeAspect="1"/>
          </p:cNvPicPr>
          <p:nvPr>
            <p:ph idx="14"/>
          </p:nvPr>
        </p:nvPicPr>
        <p:blipFill>
          <a:blip r:embed="rId3"/>
          <a:stretch>
            <a:fillRect/>
          </a:stretch>
        </p:blipFill>
        <p:spPr>
          <a:xfrm>
            <a:off x="3204000" y="842962"/>
            <a:ext cx="5472000" cy="3648001"/>
          </a:xfrm>
        </p:spPr>
      </p:pic>
      <mc:AlternateContent xmlns:mc="http://schemas.openxmlformats.org/markup-compatibility/2006" xmlns:a14="http://schemas.microsoft.com/office/drawing/2010/main">
        <mc:Choice Requires="a14">
          <p:sp>
            <p:nvSpPr>
              <p:cNvPr id="8" name="コンテンツ プレースホルダー 7">
                <a:extLst>
                  <a:ext uri="{FF2B5EF4-FFF2-40B4-BE49-F238E27FC236}">
                    <a16:creationId xmlns:a16="http://schemas.microsoft.com/office/drawing/2014/main" id="{D87F1808-E5FC-40D5-7ED9-0922D0125C62}"/>
                  </a:ext>
                </a:extLst>
              </p:cNvPr>
              <p:cNvSpPr>
                <a:spLocks noGrp="1"/>
              </p:cNvSpPr>
              <p:nvPr>
                <p:ph idx="1"/>
              </p:nvPr>
            </p:nvSpPr>
            <p:spPr>
              <a:xfrm>
                <a:off x="468000" y="843750"/>
                <a:ext cx="2736000" cy="2833134"/>
              </a:xfrm>
            </p:spPr>
            <p:txBody>
              <a:bodyPr/>
              <a:lstStyle/>
              <a:p>
                <a:r>
                  <a:rPr lang="ja-JP" altLang="en-US" sz="1200" dirty="0"/>
                  <a:t>ザボ上巻</a:t>
                </a:r>
                <a:r>
                  <a:rPr lang="en-US" altLang="ja-JP" sz="1200" dirty="0"/>
                  <a:t>p.183</a:t>
                </a:r>
                <a:r>
                  <a:rPr lang="ja-JP" altLang="en-US" sz="1200" dirty="0"/>
                  <a:t>では</a:t>
                </a:r>
                <a:r>
                  <a:rPr lang="en-US" altLang="ja-JP" sz="1200" dirty="0"/>
                  <a:t>RHF</a:t>
                </a:r>
                <a:r>
                  <a:rPr lang="ja-JP" altLang="en-US" sz="1200" dirty="0"/>
                  <a:t>の問題点として「解離生成物がともに閉殻系でない限り適切に解離を記述することはできない</a:t>
                </a:r>
                <a:r>
                  <a:rPr lang="en-US" altLang="ja-JP" sz="1200" dirty="0"/>
                  <a:t>.</a:t>
                </a:r>
                <a:r>
                  <a:rPr lang="ja-JP" altLang="en-US" sz="1200" dirty="0"/>
                  <a:t> 」ことが挙げられている</a:t>
                </a:r>
                <a:r>
                  <a:rPr lang="en-US" altLang="ja-JP" sz="1200" dirty="0"/>
                  <a:t>. </a:t>
                </a:r>
              </a:p>
              <a:p>
                <a:r>
                  <a:rPr kumimoji="1" lang="ja-JP" altLang="en-US" sz="1200" baseline="0" dirty="0"/>
                  <a:t>つまり </a:t>
                </a:r>
                <a14:m>
                  <m:oMath xmlns:m="http://schemas.openxmlformats.org/officeDocument/2006/math">
                    <m:sSub>
                      <m:sSubPr>
                        <m:ctrlPr>
                          <a:rPr kumimoji="1" lang="en-US" altLang="ja-JP" sz="1200" b="0" i="1" dirty="0" smtClean="0">
                            <a:latin typeface="Cambria Math" panose="02040503050406030204" pitchFamily="18" charset="0"/>
                          </a:rPr>
                        </m:ctrlPr>
                      </m:sSubPr>
                      <m:e>
                        <m:r>
                          <m:rPr>
                            <m:sty m:val="p"/>
                          </m:rPr>
                          <a:rPr kumimoji="1" lang="en-US" altLang="ja-JP" sz="1200" b="0" i="0" dirty="0" smtClean="0">
                            <a:latin typeface="Cambria Math" panose="02040503050406030204" pitchFamily="18" charset="0"/>
                          </a:rPr>
                          <m:t>Li</m:t>
                        </m:r>
                      </m:e>
                      <m:sub>
                        <m:r>
                          <a:rPr kumimoji="1" lang="en-US" altLang="ja-JP" sz="1200" b="0" i="0" dirty="0" smtClean="0">
                            <a:latin typeface="Cambria Math" panose="02040503050406030204" pitchFamily="18" charset="0"/>
                          </a:rPr>
                          <m:t>2</m:t>
                        </m:r>
                      </m:sub>
                    </m:sSub>
                    <m:r>
                      <a:rPr kumimoji="1" lang="en-US" altLang="ja-JP" sz="1200" b="0" i="0" dirty="0" smtClean="0">
                        <a:latin typeface="Cambria Math" panose="02040503050406030204" pitchFamily="18" charset="0"/>
                      </a:rPr>
                      <m:t>→2</m:t>
                    </m:r>
                    <m:r>
                      <m:rPr>
                        <m:sty m:val="p"/>
                      </m:rPr>
                      <a:rPr kumimoji="1" lang="en-US" altLang="ja-JP" sz="1200" b="0" i="0" dirty="0" smtClean="0">
                        <a:latin typeface="Cambria Math" panose="02040503050406030204" pitchFamily="18" charset="0"/>
                      </a:rPr>
                      <m:t>Li</m:t>
                    </m:r>
                  </m:oMath>
                </a14:m>
                <a:r>
                  <a:rPr kumimoji="1" lang="ja-JP" altLang="en-US" sz="1200" baseline="0" dirty="0"/>
                  <a:t> でも</a:t>
                </a:r>
                <a14:m>
                  <m:oMath xmlns:m="http://schemas.openxmlformats.org/officeDocument/2006/math">
                    <m:sSub>
                      <m:sSubPr>
                        <m:ctrlPr>
                          <a:rPr kumimoji="1" lang="en-US" altLang="ja-JP" sz="1200" b="0" i="1" dirty="0" smtClean="0">
                            <a:latin typeface="Cambria Math" panose="02040503050406030204" pitchFamily="18" charset="0"/>
                          </a:rPr>
                        </m:ctrlPr>
                      </m:sSubPr>
                      <m:e>
                        <m:r>
                          <m:rPr>
                            <m:sty m:val="p"/>
                          </m:rPr>
                          <a:rPr kumimoji="1" lang="en-US" altLang="ja-JP" sz="1200" b="0" i="0" dirty="0" smtClean="0">
                            <a:latin typeface="Cambria Math" panose="02040503050406030204" pitchFamily="18" charset="0"/>
                          </a:rPr>
                          <m:t>H</m:t>
                        </m:r>
                      </m:e>
                      <m:sub>
                        <m:r>
                          <a:rPr kumimoji="1" lang="en-US" altLang="ja-JP" sz="1200" b="0" i="0" dirty="0" smtClean="0">
                            <a:latin typeface="Cambria Math" panose="02040503050406030204" pitchFamily="18" charset="0"/>
                          </a:rPr>
                          <m:t>2</m:t>
                        </m:r>
                      </m:sub>
                    </m:sSub>
                    <m:r>
                      <a:rPr kumimoji="1" lang="en-US" altLang="ja-JP" sz="1200" b="0" i="0" dirty="0" smtClean="0">
                        <a:latin typeface="Cambria Math" panose="02040503050406030204" pitchFamily="18" charset="0"/>
                      </a:rPr>
                      <m:t>→2</m:t>
                    </m:r>
                    <m:r>
                      <m:rPr>
                        <m:sty m:val="p"/>
                      </m:rPr>
                      <a:rPr kumimoji="1" lang="en-US" altLang="ja-JP" sz="1200" b="0" i="0" dirty="0" smtClean="0">
                        <a:latin typeface="Cambria Math" panose="02040503050406030204" pitchFamily="18" charset="0"/>
                      </a:rPr>
                      <m:t>H</m:t>
                    </m:r>
                  </m:oMath>
                </a14:m>
                <a:r>
                  <a:rPr kumimoji="1" lang="ja-JP" altLang="en-US" sz="1200" i="0" dirty="0"/>
                  <a:t> と同様の問題が生じるはずである</a:t>
                </a:r>
                <a:r>
                  <a:rPr kumimoji="1" lang="en-US" altLang="ja-JP" sz="1200" i="0" dirty="0"/>
                  <a:t>. </a:t>
                </a:r>
                <a:r>
                  <a:rPr kumimoji="1" lang="ja-JP" altLang="en-US" sz="1200" i="0" dirty="0"/>
                  <a:t>これを検証せよ</a:t>
                </a:r>
                <a:r>
                  <a:rPr kumimoji="1" lang="en-US" altLang="ja-JP" sz="1200" i="0" dirty="0"/>
                  <a:t>. </a:t>
                </a:r>
                <a:r>
                  <a:rPr kumimoji="1" lang="ja-JP" altLang="en-US" sz="1200" i="0" dirty="0"/>
                  <a:t>ただし</a:t>
                </a:r>
                <a:r>
                  <a:rPr kumimoji="1" lang="en-US" altLang="ja-JP" sz="1200" i="0" dirty="0"/>
                  <a:t>, PEC</a:t>
                </a:r>
                <a:r>
                  <a:rPr kumimoji="1" lang="ja-JP" altLang="en-US" sz="1200" i="0" dirty="0"/>
                  <a:t>の描写は大変なので</a:t>
                </a:r>
                <a:r>
                  <a:rPr kumimoji="1" lang="en-US" altLang="ja-JP" sz="1200" i="0" dirty="0"/>
                  <a:t>Li</a:t>
                </a:r>
                <a:r>
                  <a:rPr kumimoji="1" lang="ja-JP" altLang="en-US" sz="1200" i="0" dirty="0"/>
                  <a:t>₂の核間距離を </a:t>
                </a:r>
                <a14:m>
                  <m:oMath xmlns:m="http://schemas.openxmlformats.org/officeDocument/2006/math">
                    <m:r>
                      <a:rPr kumimoji="1" lang="en-US" altLang="ja-JP" sz="1200" i="1" dirty="0" smtClean="0">
                        <a:latin typeface="Cambria Math" panose="02040503050406030204" pitchFamily="18" charset="0"/>
                      </a:rPr>
                      <m:t>100</m:t>
                    </m:r>
                    <m:r>
                      <a:rPr kumimoji="1" lang="en-US" altLang="ja-JP" sz="1200" b="0" i="1" dirty="0" smtClean="0">
                        <a:latin typeface="Cambria Math" panose="02040503050406030204" pitchFamily="18" charset="0"/>
                      </a:rPr>
                      <m:t> </m:t>
                    </m:r>
                    <m:sSub>
                      <m:sSubPr>
                        <m:ctrlPr>
                          <a:rPr kumimoji="1" lang="en-US" altLang="ja-JP" sz="1200" b="0" i="1" dirty="0" smtClean="0">
                            <a:latin typeface="Cambria Math" panose="02040503050406030204" pitchFamily="18" charset="0"/>
                          </a:rPr>
                        </m:ctrlPr>
                      </m:sSubPr>
                      <m:e>
                        <m:r>
                          <a:rPr kumimoji="1" lang="en-US" altLang="ja-JP" sz="1200" b="0" i="1" dirty="0" smtClean="0">
                            <a:latin typeface="Cambria Math" panose="02040503050406030204" pitchFamily="18" charset="0"/>
                          </a:rPr>
                          <m:t>𝑎</m:t>
                        </m:r>
                      </m:e>
                      <m:sub>
                        <m:r>
                          <a:rPr kumimoji="1" lang="en-US" altLang="ja-JP" sz="1200" b="0" i="1" dirty="0" smtClean="0">
                            <a:latin typeface="Cambria Math" panose="02040503050406030204" pitchFamily="18" charset="0"/>
                          </a:rPr>
                          <m:t>0</m:t>
                        </m:r>
                      </m:sub>
                    </m:sSub>
                  </m:oMath>
                </a14:m>
                <a:r>
                  <a:rPr kumimoji="1" lang="en-US" altLang="ja-JP" sz="1200" i="0" dirty="0"/>
                  <a:t> </a:t>
                </a:r>
                <a:r>
                  <a:rPr kumimoji="1" lang="ja-JP" altLang="en-US" sz="1200" i="0" dirty="0"/>
                  <a:t>程度に離した時のエネルギーが</a:t>
                </a:r>
                <a:r>
                  <a:rPr lang="en-US" altLang="ja-JP" sz="1200" dirty="0"/>
                  <a:t>Li</a:t>
                </a:r>
                <a:r>
                  <a:rPr lang="ja-JP" altLang="en-US" sz="1200" dirty="0"/>
                  <a:t>のエネルギーの</a:t>
                </a:r>
                <a:r>
                  <a:rPr lang="en-US" altLang="ja-JP" sz="1200" dirty="0"/>
                  <a:t>2</a:t>
                </a:r>
                <a:r>
                  <a:rPr lang="ja-JP" altLang="en-US" sz="1200" dirty="0"/>
                  <a:t>倍よりも高くなっていることを確かめればよい</a:t>
                </a:r>
                <a:r>
                  <a:rPr lang="en-US" altLang="ja-JP" sz="1200" dirty="0"/>
                  <a:t>. </a:t>
                </a:r>
                <a:r>
                  <a:rPr kumimoji="1" lang="ja-JP" altLang="en-US" sz="1200" i="0" dirty="0"/>
                  <a:t>基底関数には</a:t>
                </a:r>
                <a:r>
                  <a:rPr kumimoji="1" lang="en-US" altLang="ja-JP" sz="1200" i="0" dirty="0" err="1"/>
                  <a:t>aug</a:t>
                </a:r>
                <a:r>
                  <a:rPr kumimoji="1" lang="en-US" altLang="ja-JP" sz="1200" i="0" dirty="0"/>
                  <a:t>-cc-</a:t>
                </a:r>
                <a:r>
                  <a:rPr kumimoji="1" lang="en-US" altLang="ja-JP" sz="1200" i="0" dirty="0" err="1"/>
                  <a:t>pVTZ</a:t>
                </a:r>
                <a:r>
                  <a:rPr kumimoji="1" lang="ja-JP" altLang="en-US" sz="1200" i="0" dirty="0"/>
                  <a:t>を用いよ</a:t>
                </a:r>
                <a:r>
                  <a:rPr kumimoji="1" lang="en-US" altLang="ja-JP" sz="1200" i="0" dirty="0"/>
                  <a:t>.</a:t>
                </a:r>
              </a:p>
            </p:txBody>
          </p:sp>
        </mc:Choice>
        <mc:Fallback xmlns="">
          <p:sp>
            <p:nvSpPr>
              <p:cNvPr id="8" name="コンテンツ プレースホルダー 7">
                <a:extLst>
                  <a:ext uri="{FF2B5EF4-FFF2-40B4-BE49-F238E27FC236}">
                    <a16:creationId xmlns:a16="http://schemas.microsoft.com/office/drawing/2014/main" id="{D87F1808-E5FC-40D5-7ED9-0922D0125C62}"/>
                  </a:ext>
                </a:extLst>
              </p:cNvPr>
              <p:cNvSpPr>
                <a:spLocks noGrp="1" noRot="1" noChangeAspect="1" noMove="1" noResize="1" noEditPoints="1" noAdjustHandles="1" noChangeArrowheads="1" noChangeShapeType="1" noTextEdit="1"/>
              </p:cNvSpPr>
              <p:nvPr>
                <p:ph idx="1"/>
              </p:nvPr>
            </p:nvSpPr>
            <p:spPr>
              <a:xfrm>
                <a:off x="468000" y="843750"/>
                <a:ext cx="2736000" cy="2833134"/>
              </a:xfrm>
              <a:blipFill>
                <a:blip r:embed="rId4"/>
                <a:stretch>
                  <a:fillRect b="-645"/>
                </a:stretch>
              </a:blipFill>
            </p:spPr>
            <p:txBody>
              <a:bodyPr/>
              <a:lstStyle/>
              <a:p>
                <a:r>
                  <a:rPr lang="ja-JP" altLang="en-US">
                    <a:noFill/>
                  </a:rPr>
                  <a:t> </a:t>
                </a:r>
              </a:p>
            </p:txBody>
          </p:sp>
        </mc:Fallback>
      </mc:AlternateContent>
      <p:sp>
        <p:nvSpPr>
          <p:cNvPr id="14" name="正方形/長方形 13">
            <a:extLst>
              <a:ext uri="{FF2B5EF4-FFF2-40B4-BE49-F238E27FC236}">
                <a16:creationId xmlns:a16="http://schemas.microsoft.com/office/drawing/2014/main" id="{CE259DC6-1CE6-82FB-752B-B56269452F4B}"/>
              </a:ext>
            </a:extLst>
          </p:cNvPr>
          <p:cNvSpPr/>
          <p:nvPr/>
        </p:nvSpPr>
        <p:spPr>
          <a:xfrm>
            <a:off x="4051217" y="1852442"/>
            <a:ext cx="4444784" cy="2185147"/>
          </a:xfrm>
          <a:prstGeom prst="rect">
            <a:avLst/>
          </a:prstGeom>
          <a:solidFill>
            <a:schemeClr val="accent4">
              <a:lumMod val="40000"/>
              <a:lumOff val="6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solidFill>
                  <a:schemeClr val="accent4"/>
                </a:solidFill>
              </a:rPr>
              <a:t>計算してみよう</a:t>
            </a:r>
          </a:p>
        </p:txBody>
      </p:sp>
      <mc:AlternateContent xmlns:mc="http://schemas.openxmlformats.org/markup-compatibility/2006" xmlns:a14="http://schemas.microsoft.com/office/drawing/2010/main">
        <mc:Choice Requires="a14">
          <p:graphicFrame>
            <p:nvGraphicFramePr>
              <p:cNvPr id="6" name="表 5">
                <a:extLst>
                  <a:ext uri="{FF2B5EF4-FFF2-40B4-BE49-F238E27FC236}">
                    <a16:creationId xmlns:a16="http://schemas.microsoft.com/office/drawing/2014/main" id="{3C69BAAD-9356-95F2-B8A2-C53FACB7FC4E}"/>
                  </a:ext>
                </a:extLst>
              </p:cNvPr>
              <p:cNvGraphicFramePr>
                <a:graphicFrameLocks noGrp="1"/>
              </p:cNvGraphicFramePr>
              <p:nvPr>
                <p:extLst>
                  <p:ext uri="{D42A27DB-BD31-4B8C-83A1-F6EECF244321}">
                    <p14:modId xmlns:p14="http://schemas.microsoft.com/office/powerpoint/2010/main" val="340588779"/>
                  </p:ext>
                </p:extLst>
              </p:nvPr>
            </p:nvGraphicFramePr>
            <p:xfrm>
              <a:off x="4103329" y="842962"/>
              <a:ext cx="1553120" cy="868680"/>
            </p:xfrm>
            <a:graphic>
              <a:graphicData uri="http://schemas.openxmlformats.org/drawingml/2006/table">
                <a:tbl>
                  <a:tblPr>
                    <a:tableStyleId>{5C22544A-7EE6-4342-B048-85BDC9FD1C3A}</a:tableStyleId>
                  </a:tblPr>
                  <a:tblGrid>
                    <a:gridCol w="416560">
                      <a:extLst>
                        <a:ext uri="{9D8B030D-6E8A-4147-A177-3AD203B41FA5}">
                          <a16:colId xmlns:a16="http://schemas.microsoft.com/office/drawing/2014/main" val="2249736113"/>
                        </a:ext>
                      </a:extLst>
                    </a:gridCol>
                    <a:gridCol w="720000">
                      <a:extLst>
                        <a:ext uri="{9D8B030D-6E8A-4147-A177-3AD203B41FA5}">
                          <a16:colId xmlns:a16="http://schemas.microsoft.com/office/drawing/2014/main" val="1399560513"/>
                        </a:ext>
                      </a:extLst>
                    </a:gridCol>
                    <a:gridCol w="416560">
                      <a:extLst>
                        <a:ext uri="{9D8B030D-6E8A-4147-A177-3AD203B41FA5}">
                          <a16:colId xmlns:a16="http://schemas.microsoft.com/office/drawing/2014/main" val="3758104838"/>
                        </a:ext>
                      </a:extLst>
                    </a:gridCol>
                  </a:tblGrid>
                  <a:tr h="288000">
                    <a:tc>
                      <a:txBody>
                        <a:bodyPr/>
                        <a:lstStyle/>
                        <a:p>
                          <a:pPr algn="ct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rowSpan="3">
                      <a:txBody>
                        <a:bodyPr/>
                        <a:lstStyle/>
                        <a:p>
                          <a:pPr algn="ctr"/>
                          <a14:m>
                            <m:oMathPara xmlns:m="http://schemas.openxmlformats.org/officeDocument/2006/math">
                              <m:oMathParaPr>
                                <m:jc m:val="centerGroup"/>
                              </m:oMathParaPr>
                              <m:oMath xmlns:m="http://schemas.openxmlformats.org/officeDocument/2006/math">
                                <m:r>
                                  <a:rPr kumimoji="1" lang="en-US" altLang="ja-JP" sz="1300" b="0" i="1" smtClean="0">
                                    <a:solidFill>
                                      <a:schemeClr val="accent4"/>
                                    </a:solidFill>
                                    <a:latin typeface="Cambria Math" panose="02040503050406030204" pitchFamily="18" charset="0"/>
                                  </a:rPr>
                                  <m:t>𝑅</m:t>
                                </m:r>
                              </m:oMath>
                            </m:oMathPara>
                          </a14:m>
                          <a:endParaRPr kumimoji="1" lang="en-US" altLang="ja-JP" sz="1300" b="0" dirty="0">
                            <a:solidFill>
                              <a:schemeClr val="tx2"/>
                            </a:solidFill>
                          </a:endParaRPr>
                        </a:p>
                        <a:p>
                          <a:pPr algn="ctr"/>
                          <a:endParaRPr kumimoji="1" lang="en-US" altLang="ja-JP" sz="1300" b="0" dirty="0">
                            <a:solidFill>
                              <a:schemeClr val="tx2"/>
                            </a:solidFill>
                          </a:endParaRPr>
                        </a:p>
                        <a:p>
                          <a:pPr algn="ctr"/>
                          <a:endParaRPr kumimoji="1" lang="ja-JP" altLang="en-US" sz="1300" b="0"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77816873"/>
                      </a:ext>
                    </a:extLst>
                  </a:tr>
                  <a:tr h="288000">
                    <a:tc>
                      <a:txBody>
                        <a:bodyPr/>
                        <a:lstStyle/>
                        <a:p>
                          <a:pPr algn="ctr"/>
                          <a:r>
                            <a:rPr kumimoji="1" lang="en-US" altLang="ja-JP" sz="1300" b="1" dirty="0">
                              <a:solidFill>
                                <a:schemeClr val="tx2"/>
                              </a:solidFill>
                            </a:rPr>
                            <a:t>Li</a:t>
                          </a: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vMerge="1">
                      <a:txBody>
                        <a:bodyPr/>
                        <a:lstStyle/>
                        <a:p>
                          <a:pPr algn="ctr"/>
                          <a:endParaRPr kumimoji="1" lang="ja-JP" altLang="en-US" sz="1300" b="0"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kumimoji="1" lang="en-US" altLang="ja-JP" sz="1300" b="1" dirty="0">
                              <a:solidFill>
                                <a:schemeClr val="tx2"/>
                              </a:solidFill>
                            </a:rPr>
                            <a:t>Li</a:t>
                          </a: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39174363"/>
                      </a:ext>
                    </a:extLst>
                  </a:tr>
                  <a:tr h="288000">
                    <a:tc>
                      <a:txBody>
                        <a:bodyPr/>
                        <a:lstStyle/>
                        <a:p>
                          <a:pPr algn="ct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vMerge="1">
                      <a:txBody>
                        <a:bodyPr/>
                        <a:lstStyle/>
                        <a:p>
                          <a:pPr algn="ctr"/>
                          <a:endParaRPr kumimoji="1" lang="ja-JP" altLang="en-US" sz="1300" b="0"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086934862"/>
                      </a:ext>
                    </a:extLst>
                  </a:tr>
                </a:tbl>
              </a:graphicData>
            </a:graphic>
          </p:graphicFrame>
        </mc:Choice>
        <mc:Fallback xmlns="">
          <p:graphicFrame>
            <p:nvGraphicFramePr>
              <p:cNvPr id="6" name="表 5">
                <a:extLst>
                  <a:ext uri="{FF2B5EF4-FFF2-40B4-BE49-F238E27FC236}">
                    <a16:creationId xmlns:a16="http://schemas.microsoft.com/office/drawing/2014/main" id="{3C69BAAD-9356-95F2-B8A2-C53FACB7FC4E}"/>
                  </a:ext>
                </a:extLst>
              </p:cNvPr>
              <p:cNvGraphicFramePr>
                <a:graphicFrameLocks noGrp="1"/>
              </p:cNvGraphicFramePr>
              <p:nvPr>
                <p:extLst>
                  <p:ext uri="{D42A27DB-BD31-4B8C-83A1-F6EECF244321}">
                    <p14:modId xmlns:p14="http://schemas.microsoft.com/office/powerpoint/2010/main" val="340588779"/>
                  </p:ext>
                </p:extLst>
              </p:nvPr>
            </p:nvGraphicFramePr>
            <p:xfrm>
              <a:off x="4103329" y="842962"/>
              <a:ext cx="1553120" cy="868680"/>
            </p:xfrm>
            <a:graphic>
              <a:graphicData uri="http://schemas.openxmlformats.org/drawingml/2006/table">
                <a:tbl>
                  <a:tblPr>
                    <a:tableStyleId>{5C22544A-7EE6-4342-B048-85BDC9FD1C3A}</a:tableStyleId>
                  </a:tblPr>
                  <a:tblGrid>
                    <a:gridCol w="416560">
                      <a:extLst>
                        <a:ext uri="{9D8B030D-6E8A-4147-A177-3AD203B41FA5}">
                          <a16:colId xmlns:a16="http://schemas.microsoft.com/office/drawing/2014/main" val="2249736113"/>
                        </a:ext>
                      </a:extLst>
                    </a:gridCol>
                    <a:gridCol w="720000">
                      <a:extLst>
                        <a:ext uri="{9D8B030D-6E8A-4147-A177-3AD203B41FA5}">
                          <a16:colId xmlns:a16="http://schemas.microsoft.com/office/drawing/2014/main" val="1399560513"/>
                        </a:ext>
                      </a:extLst>
                    </a:gridCol>
                    <a:gridCol w="416560">
                      <a:extLst>
                        <a:ext uri="{9D8B030D-6E8A-4147-A177-3AD203B41FA5}">
                          <a16:colId xmlns:a16="http://schemas.microsoft.com/office/drawing/2014/main" val="3758104838"/>
                        </a:ext>
                      </a:extLst>
                    </a:gridCol>
                  </a:tblGrid>
                  <a:tr h="289560">
                    <a:tc>
                      <a:txBody>
                        <a:bodyPr/>
                        <a:lstStyle/>
                        <a:p>
                          <a:pPr algn="ct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rowSpan="3">
                      <a:txBody>
                        <a:bodyPr/>
                        <a:lstStyle/>
                        <a:p>
                          <a:endParaRPr lang="ja-JP"/>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5"/>
                          <a:stretch>
                            <a:fillRect l="-57143" r="-57143"/>
                          </a:stretch>
                        </a:blipFill>
                      </a:tcPr>
                    </a:tc>
                    <a:tc>
                      <a:txBody>
                        <a:bodyPr/>
                        <a:lstStyle/>
                        <a:p>
                          <a:pPr algn="ct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77816873"/>
                      </a:ext>
                    </a:extLst>
                  </a:tr>
                  <a:tr h="289560">
                    <a:tc>
                      <a:txBody>
                        <a:bodyPr/>
                        <a:lstStyle/>
                        <a:p>
                          <a:pPr algn="ctr"/>
                          <a:r>
                            <a:rPr kumimoji="1" lang="en-US" altLang="ja-JP" sz="1300" b="1" dirty="0">
                              <a:solidFill>
                                <a:schemeClr val="tx2"/>
                              </a:solidFill>
                            </a:rPr>
                            <a:t>Li</a:t>
                          </a: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vMerge="1">
                      <a:txBody>
                        <a:bodyPr/>
                        <a:lstStyle/>
                        <a:p>
                          <a:pPr algn="ctr"/>
                          <a:endParaRPr kumimoji="1" lang="ja-JP" altLang="en-US" sz="1300" b="0"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kumimoji="1" lang="en-US" altLang="ja-JP" sz="1300" b="1" dirty="0">
                              <a:solidFill>
                                <a:schemeClr val="tx2"/>
                              </a:solidFill>
                            </a:rPr>
                            <a:t>Li</a:t>
                          </a: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39174363"/>
                      </a:ext>
                    </a:extLst>
                  </a:tr>
                  <a:tr h="289560">
                    <a:tc>
                      <a:txBody>
                        <a:bodyPr/>
                        <a:lstStyle/>
                        <a:p>
                          <a:pPr algn="ct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vMerge="1">
                      <a:txBody>
                        <a:bodyPr/>
                        <a:lstStyle/>
                        <a:p>
                          <a:pPr algn="ctr"/>
                          <a:endParaRPr kumimoji="1" lang="ja-JP" altLang="en-US" sz="1300" b="0"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086934862"/>
                      </a:ext>
                    </a:extLst>
                  </a:tr>
                </a:tbl>
              </a:graphicData>
            </a:graphic>
          </p:graphicFrame>
        </mc:Fallback>
      </mc:AlternateContent>
      <p:cxnSp>
        <p:nvCxnSpPr>
          <p:cNvPr id="7" name="直線矢印コネクタ 6">
            <a:extLst>
              <a:ext uri="{FF2B5EF4-FFF2-40B4-BE49-F238E27FC236}">
                <a16:creationId xmlns:a16="http://schemas.microsoft.com/office/drawing/2014/main" id="{D53CB569-9964-6483-6DC9-10E64CFB2160}"/>
              </a:ext>
            </a:extLst>
          </p:cNvPr>
          <p:cNvCxnSpPr>
            <a:cxnSpLocks/>
          </p:cNvCxnSpPr>
          <p:nvPr/>
        </p:nvCxnSpPr>
        <p:spPr>
          <a:xfrm>
            <a:off x="4465889" y="1277302"/>
            <a:ext cx="828000" cy="0"/>
          </a:xfrm>
          <a:prstGeom prst="straightConnector1">
            <a:avLst/>
          </a:prstGeom>
          <a:ln w="38100">
            <a:solidFill>
              <a:schemeClr val="accent4"/>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6534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C8B343-E388-6F83-C0E9-FA68BDC99960}"/>
            </a:ext>
          </a:extLst>
        </p:cNvPr>
        <p:cNvGrpSpPr/>
        <p:nvPr/>
      </p:nvGrpSpPr>
      <p:grpSpPr>
        <a:xfrm>
          <a:off x="0" y="0"/>
          <a:ext cx="0" cy="0"/>
          <a:chOff x="0" y="0"/>
          <a:chExt cx="0" cy="0"/>
        </a:xfrm>
      </p:grpSpPr>
      <p:graphicFrame>
        <p:nvGraphicFramePr>
          <p:cNvPr id="9" name="表 9">
            <a:extLst>
              <a:ext uri="{FF2B5EF4-FFF2-40B4-BE49-F238E27FC236}">
                <a16:creationId xmlns:a16="http://schemas.microsoft.com/office/drawing/2014/main" id="{89D69F64-B8CF-3803-CE28-E9BEC4B30532}"/>
              </a:ext>
            </a:extLst>
          </p:cNvPr>
          <p:cNvGraphicFramePr>
            <a:graphicFrameLocks noGrp="1"/>
          </p:cNvGraphicFramePr>
          <p:nvPr>
            <p:ph idx="1"/>
          </p:nvPr>
        </p:nvGraphicFramePr>
        <p:xfrm>
          <a:off x="468313" y="842963"/>
          <a:ext cx="2735262" cy="3102520"/>
        </p:xfrm>
        <a:graphic>
          <a:graphicData uri="http://schemas.openxmlformats.org/drawingml/2006/table">
            <a:tbl>
              <a:tblPr firstRow="1" bandRow="1">
                <a:tableStyleId>{2D5ABB26-0587-4C30-8999-92F81FD0307C}</a:tableStyleId>
              </a:tblPr>
              <a:tblGrid>
                <a:gridCol w="2735262">
                  <a:extLst>
                    <a:ext uri="{9D8B030D-6E8A-4147-A177-3AD203B41FA5}">
                      <a16:colId xmlns:a16="http://schemas.microsoft.com/office/drawing/2014/main" val="839188252"/>
                    </a:ext>
                  </a:extLst>
                </a:gridCol>
              </a:tblGrid>
              <a:tr h="360000">
                <a:tc>
                  <a:txBody>
                    <a:bodyPr/>
                    <a:lstStyle/>
                    <a:p>
                      <a:r>
                        <a:rPr kumimoji="1" lang="ja-JP" altLang="en-US" sz="1400" dirty="0"/>
                        <a:t>入力</a:t>
                      </a:r>
                    </a:p>
                  </a:txBody>
                  <a:tcPr anchor="ctr">
                    <a:lnB w="12700" cap="flat" cmpd="sng" algn="ctr">
                      <a:solidFill>
                        <a:schemeClr val="tx2">
                          <a:lumMod val="20000"/>
                          <a:lumOff val="80000"/>
                        </a:schemeClr>
                      </a:solidFill>
                      <a:prstDash val="solid"/>
                      <a:round/>
                      <a:headEnd type="none" w="med" len="med"/>
                      <a:tailEnd type="none" w="med" len="med"/>
                    </a:lnB>
                  </a:tcPr>
                </a:tc>
                <a:extLst>
                  <a:ext uri="{0D108BD9-81ED-4DB2-BD59-A6C34878D82A}">
                    <a16:rowId xmlns:a16="http://schemas.microsoft.com/office/drawing/2014/main" val="3468920188"/>
                  </a:ext>
                </a:extLst>
              </a:tr>
              <a:tr h="370840">
                <a:tc>
                  <a:txBody>
                    <a:bodyPr/>
                    <a:lstStyle/>
                    <a:p>
                      <a:r>
                        <a:rPr kumimoji="1" lang="pt-BR" altLang="ja-JP" sz="1400" dirty="0"/>
                        <a:t># HF/</a:t>
                      </a:r>
                      <a:r>
                        <a:rPr kumimoji="1" lang="pt-BR" altLang="ja-JP" sz="1400" dirty="0">
                          <a:solidFill>
                            <a:schemeClr val="accent1"/>
                          </a:solidFill>
                        </a:rPr>
                        <a:t>STO-3G</a:t>
                      </a:r>
                      <a:r>
                        <a:rPr kumimoji="1" lang="pt-BR" altLang="ja-JP" sz="1400" dirty="0"/>
                        <a:t> OPT</a:t>
                      </a:r>
                      <a:r>
                        <a:rPr kumimoji="1" lang="pt-BR" altLang="ja-JP" sz="1400" dirty="0">
                          <a:solidFill>
                            <a:schemeClr val="accent4"/>
                          </a:solidFill>
                        </a:rPr>
                        <a:t>=Tight</a:t>
                      </a:r>
                    </a:p>
                    <a:p>
                      <a:endParaRPr kumimoji="1" lang="pt-BR" altLang="ja-JP" sz="1400" dirty="0"/>
                    </a:p>
                    <a:p>
                      <a:r>
                        <a:rPr kumimoji="1" lang="pt-BR" altLang="ja-JP" sz="1400" dirty="0"/>
                        <a:t>H2O</a:t>
                      </a:r>
                    </a:p>
                    <a:p>
                      <a:endParaRPr kumimoji="1" lang="pt-BR" altLang="ja-JP" sz="1400" dirty="0"/>
                    </a:p>
                    <a:p>
                      <a:r>
                        <a:rPr kumimoji="1" lang="pt-BR" altLang="ja-JP" sz="1400" dirty="0"/>
                        <a:t>0 1</a:t>
                      </a:r>
                    </a:p>
                    <a:p>
                      <a:r>
                        <a:rPr kumimoji="1" lang="pt-BR" altLang="ja-JP" sz="1400" dirty="0"/>
                        <a:t>O 0.0 0.0 0.0</a:t>
                      </a:r>
                    </a:p>
                    <a:p>
                      <a:r>
                        <a:rPr kumimoji="1" lang="pt-BR" altLang="ja-JP" sz="1400" dirty="0"/>
                        <a:t>H 0.0 1.4 1.4</a:t>
                      </a:r>
                    </a:p>
                    <a:p>
                      <a:r>
                        <a:rPr kumimoji="1" lang="pt-BR" altLang="ja-JP" sz="1400" dirty="0"/>
                        <a:t>H 0.0 1.4 -1.4</a:t>
                      </a:r>
                    </a:p>
                    <a:p>
                      <a:endParaRPr lang="pt-BR" altLang="ja-JP" sz="1400" dirty="0"/>
                    </a:p>
                  </a:txBody>
                  <a:tcPr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2934622672"/>
                  </a:ext>
                </a:extLst>
              </a:tr>
              <a:tr h="360000">
                <a:tc>
                  <a:txBody>
                    <a:bodyPr/>
                    <a:lstStyle/>
                    <a:p>
                      <a:r>
                        <a:rPr kumimoji="1" lang="ja-JP" altLang="en-US" sz="1400" dirty="0"/>
                        <a:t>結果</a:t>
                      </a:r>
                    </a:p>
                  </a:txBody>
                  <a:tcPr anchor="ct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tcPr>
                </a:tc>
                <a:extLst>
                  <a:ext uri="{0D108BD9-81ED-4DB2-BD59-A6C34878D82A}">
                    <a16:rowId xmlns:a16="http://schemas.microsoft.com/office/drawing/2014/main" val="325924653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pt-BR" altLang="ja-JP" sz="1400" dirty="0"/>
                        <a:t>grep “! A1” *.out</a:t>
                      </a:r>
                    </a:p>
                  </a:txBody>
                  <a:tcPr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1337875995"/>
                  </a:ext>
                </a:extLst>
              </a:tr>
            </a:tbl>
          </a:graphicData>
        </a:graphic>
      </p:graphicFrame>
      <p:sp>
        <p:nvSpPr>
          <p:cNvPr id="5" name="テキスト プレースホルダー 4">
            <a:extLst>
              <a:ext uri="{FF2B5EF4-FFF2-40B4-BE49-F238E27FC236}">
                <a16:creationId xmlns:a16="http://schemas.microsoft.com/office/drawing/2014/main" id="{CA8F8307-5050-1219-598C-766A59D710C6}"/>
              </a:ext>
            </a:extLst>
          </p:cNvPr>
          <p:cNvSpPr>
            <a:spLocks noGrp="1"/>
          </p:cNvSpPr>
          <p:nvPr>
            <p:ph type="body" sz="quarter" idx="13"/>
          </p:nvPr>
        </p:nvSpPr>
        <p:spPr/>
        <p:txBody>
          <a:bodyPr/>
          <a:lstStyle/>
          <a:p>
            <a:r>
              <a:rPr lang="ja-JP" altLang="en-US" dirty="0"/>
              <a:t>計算：</a:t>
            </a:r>
            <a:r>
              <a:rPr lang="en-US" altLang="ja-JP" dirty="0"/>
              <a:t>Gaussian 16, Revision </a:t>
            </a:r>
            <a:r>
              <a:rPr lang="en-US" altLang="ja-JP" dirty="0" err="1"/>
              <a:t>C.01</a:t>
            </a:r>
            <a:r>
              <a:rPr lang="en-US" altLang="ja-JP" dirty="0"/>
              <a:t>, </a:t>
            </a:r>
            <a:r>
              <a:rPr lang="ja-JP" altLang="en-US" dirty="0"/>
              <a:t>オプションの詳細：</a:t>
            </a:r>
            <a:r>
              <a:rPr kumimoji="1" lang="en-US" altLang="ja-JP" dirty="0"/>
              <a:t>https://www.hpc.co.jp/chem/software/gaussian/help/keywords/opt/</a:t>
            </a:r>
            <a:endParaRPr lang="en-US" altLang="ja-JP" dirty="0"/>
          </a:p>
          <a:p>
            <a:r>
              <a:rPr lang="en-US" altLang="ja-JP" dirty="0"/>
              <a:t>[1] A. </a:t>
            </a:r>
            <a:r>
              <a:rPr lang="ja-JP" altLang="en-US" dirty="0"/>
              <a:t>ザボ</a:t>
            </a:r>
            <a:r>
              <a:rPr lang="en-US" altLang="ja-JP" dirty="0"/>
              <a:t>, </a:t>
            </a:r>
            <a:r>
              <a:rPr lang="en-US" altLang="ja-JP" dirty="0" err="1"/>
              <a:t>N.S</a:t>
            </a:r>
            <a:r>
              <a:rPr lang="en-US" altLang="ja-JP" dirty="0"/>
              <a:t>. </a:t>
            </a:r>
            <a:r>
              <a:rPr lang="ja-JP" altLang="en-US" dirty="0"/>
              <a:t>オストランド著</a:t>
            </a:r>
            <a:r>
              <a:rPr lang="en-US" altLang="ja-JP" dirty="0"/>
              <a:t>, </a:t>
            </a:r>
            <a:r>
              <a:rPr lang="ja-JP" altLang="en-US" dirty="0"/>
              <a:t>大野公男</a:t>
            </a:r>
            <a:r>
              <a:rPr lang="en-US" altLang="ja-JP" dirty="0"/>
              <a:t>, </a:t>
            </a:r>
            <a:r>
              <a:rPr lang="ja-JP" altLang="en-US" dirty="0"/>
              <a:t>阪井健男</a:t>
            </a:r>
            <a:r>
              <a:rPr lang="en-US" altLang="ja-JP" dirty="0"/>
              <a:t>, </a:t>
            </a:r>
            <a:r>
              <a:rPr lang="ja-JP" altLang="en-US" dirty="0"/>
              <a:t>望月祐志訳</a:t>
            </a:r>
            <a:r>
              <a:rPr lang="en-US" altLang="ja-JP" dirty="0"/>
              <a:t>. 『</a:t>
            </a:r>
            <a:r>
              <a:rPr lang="ja-JP" altLang="en-US" dirty="0"/>
              <a:t>新しい量子化学電子構造の理論入門 上</a:t>
            </a:r>
            <a:r>
              <a:rPr lang="en-US" altLang="ja-JP" dirty="0"/>
              <a:t>』, </a:t>
            </a:r>
            <a:r>
              <a:rPr lang="ja-JP" altLang="en-US" dirty="0"/>
              <a:t>東京大学出版会</a:t>
            </a:r>
            <a:r>
              <a:rPr lang="en-US" altLang="ja-JP" dirty="0"/>
              <a:t>, 1987. </a:t>
            </a:r>
            <a:r>
              <a:rPr lang="en-US" altLang="ja-JP" kern="100" dirty="0" err="1">
                <a:effectLst/>
              </a:rPr>
              <a:t>p.225</a:t>
            </a:r>
            <a:r>
              <a:rPr lang="en-US" altLang="ja-JP" kern="100" dirty="0">
                <a:effectLst/>
              </a:rPr>
              <a:t> </a:t>
            </a:r>
            <a:r>
              <a:rPr lang="ja-JP" altLang="en-US" kern="100" dirty="0">
                <a:effectLst/>
              </a:rPr>
              <a:t>表</a:t>
            </a:r>
            <a:r>
              <a:rPr lang="en-US" altLang="ja-JP" kern="100" dirty="0">
                <a:effectLst/>
              </a:rPr>
              <a:t>3.21</a:t>
            </a:r>
            <a:endParaRPr lang="en-US" altLang="ja-JP" dirty="0"/>
          </a:p>
        </p:txBody>
      </p:sp>
      <mc:AlternateContent xmlns:mc="http://schemas.openxmlformats.org/markup-compatibility/2006" xmlns:a14="http://schemas.microsoft.com/office/drawing/2010/main">
        <mc:Choice Requires="a14">
          <p:graphicFrame>
            <p:nvGraphicFramePr>
              <p:cNvPr id="8" name="コンテンツ プレースホルダー 7">
                <a:extLst>
                  <a:ext uri="{FF2B5EF4-FFF2-40B4-BE49-F238E27FC236}">
                    <a16:creationId xmlns:a16="http://schemas.microsoft.com/office/drawing/2014/main" id="{3E5AA626-F49C-9EE5-74E9-1678305CCB06}"/>
                  </a:ext>
                </a:extLst>
              </p:cNvPr>
              <p:cNvGraphicFramePr>
                <a:graphicFrameLocks noGrp="1"/>
              </p:cNvGraphicFramePr>
              <p:nvPr>
                <p:ph idx="14"/>
              </p:nvPr>
            </p:nvGraphicFramePr>
            <p:xfrm>
              <a:off x="3203575" y="842963"/>
              <a:ext cx="5472112" cy="2880000"/>
            </p:xfrm>
            <a:graphic>
              <a:graphicData uri="http://schemas.openxmlformats.org/drawingml/2006/table">
                <a:tbl>
                  <a:tblPr firstRow="1" firstCol="1" bandRow="1">
                    <a:tableStyleId>{2D5ABB26-0587-4C30-8999-92F81FD0307C}</a:tableStyleId>
                  </a:tblPr>
                  <a:tblGrid>
                    <a:gridCol w="1368028">
                      <a:extLst>
                        <a:ext uri="{9D8B030D-6E8A-4147-A177-3AD203B41FA5}">
                          <a16:colId xmlns:a16="http://schemas.microsoft.com/office/drawing/2014/main" val="2951375479"/>
                        </a:ext>
                      </a:extLst>
                    </a:gridCol>
                    <a:gridCol w="1368028">
                      <a:extLst>
                        <a:ext uri="{9D8B030D-6E8A-4147-A177-3AD203B41FA5}">
                          <a16:colId xmlns:a16="http://schemas.microsoft.com/office/drawing/2014/main" val="2432590264"/>
                        </a:ext>
                      </a:extLst>
                    </a:gridCol>
                    <a:gridCol w="1368028">
                      <a:extLst>
                        <a:ext uri="{9D8B030D-6E8A-4147-A177-3AD203B41FA5}">
                          <a16:colId xmlns:a16="http://schemas.microsoft.com/office/drawing/2014/main" val="781044291"/>
                        </a:ext>
                      </a:extLst>
                    </a:gridCol>
                    <a:gridCol w="1368028">
                      <a:extLst>
                        <a:ext uri="{9D8B030D-6E8A-4147-A177-3AD203B41FA5}">
                          <a16:colId xmlns:a16="http://schemas.microsoft.com/office/drawing/2014/main" val="714064556"/>
                        </a:ext>
                      </a:extLst>
                    </a:gridCol>
                  </a:tblGrid>
                  <a:tr h="360000">
                    <a:tc gridSpan="4">
                      <a:txBody>
                        <a:bodyPr/>
                        <a:lstStyle/>
                        <a:p>
                          <a:pPr algn="ctr"/>
                          <a:r>
                            <a:rPr lang="en-US" altLang="ja-JP" sz="1400" kern="100" dirty="0">
                              <a:effectLst/>
                              <a:latin typeface="+mn-ea"/>
                              <a:ea typeface="+mn-ea"/>
                              <a:cs typeface="Times New Roman" panose="02020603050405020304" pitchFamily="18" charset="0"/>
                            </a:rPr>
                            <a:t>HF</a:t>
                          </a:r>
                          <a:r>
                            <a:rPr lang="ja-JP" altLang="en-US" sz="1400" kern="100" dirty="0">
                              <a:effectLst/>
                              <a:latin typeface="+mn-ea"/>
                              <a:ea typeface="+mn-ea"/>
                              <a:cs typeface="Times New Roman" panose="02020603050405020304" pitchFamily="18" charset="0"/>
                            </a:rPr>
                            <a:t>による</a:t>
                          </a:r>
                          <a:r>
                            <a:rPr kumimoji="1" lang="en-US" altLang="ja-JP" sz="1400" dirty="0" err="1">
                              <a:latin typeface="+mn-ea"/>
                              <a:ea typeface="+mn-ea"/>
                            </a:rPr>
                            <a:t>H</a:t>
                          </a:r>
                          <a:r>
                            <a:rPr kumimoji="1" lang="en-US" altLang="ja-JP" sz="1000" dirty="0" err="1">
                              <a:latin typeface="+mn-ea"/>
                              <a:ea typeface="+mn-ea"/>
                            </a:rPr>
                            <a:t>2</a:t>
                          </a:r>
                          <a:r>
                            <a:rPr lang="ja-JP" altLang="en-US" sz="1400" kern="100" dirty="0">
                              <a:effectLst/>
                              <a:latin typeface="+mn-ea"/>
                              <a:ea typeface="+mn-ea"/>
                              <a:cs typeface="Times New Roman" panose="02020603050405020304" pitchFamily="18" charset="0"/>
                            </a:rPr>
                            <a:t>の</a:t>
                          </a:r>
                          <a:r>
                            <a:rPr lang="en-US" altLang="ja-JP" sz="1400" kern="100" dirty="0">
                              <a:effectLst/>
                              <a:latin typeface="+mn-ea"/>
                              <a:ea typeface="+mn-ea"/>
                              <a:cs typeface="Times New Roman" panose="02020603050405020304" pitchFamily="18" charset="0"/>
                            </a:rPr>
                            <a:t>OPT</a:t>
                          </a:r>
                          <a:r>
                            <a:rPr lang="ja-JP" altLang="en-US" sz="1400" kern="100" dirty="0">
                              <a:effectLst/>
                              <a:latin typeface="+mn-ea"/>
                              <a:ea typeface="+mn-ea"/>
                              <a:cs typeface="Times New Roman" panose="02020603050405020304" pitchFamily="18" charset="0"/>
                            </a:rPr>
                            <a:t>計算：平衡結合長</a:t>
                          </a:r>
                          <a14:m>
                            <m:oMath xmlns:m="http://schemas.openxmlformats.org/officeDocument/2006/math">
                              <m:f>
                                <m:fPr>
                                  <m:type m:val="lin"/>
                                  <m:ctrlPr>
                                    <a:rPr lang="en-US" altLang="ja-JP" sz="1400" b="0" i="1" kern="100" smtClean="0">
                                      <a:effectLst/>
                                      <a:latin typeface="Cambria Math" panose="02040503050406030204" pitchFamily="18" charset="0"/>
                                      <a:ea typeface="游明朝" panose="02020400000000000000" pitchFamily="18" charset="-128"/>
                                      <a:cs typeface="Times New Roman" panose="02020603050405020304" pitchFamily="18" charset="0"/>
                                    </a:rPr>
                                  </m:ctrlPr>
                                </m:fPr>
                                <m:num>
                                  <m:sSub>
                                    <m:sSubPr>
                                      <m:ctrlPr>
                                        <a:rPr lang="en-US" altLang="ja-JP" sz="1400" b="0" i="1" kern="100" smtClean="0">
                                          <a:effectLst/>
                                          <a:latin typeface="Cambria Math" panose="02040503050406030204" pitchFamily="18" charset="0"/>
                                          <a:ea typeface="游明朝" panose="02020400000000000000" pitchFamily="18" charset="-128"/>
                                          <a:cs typeface="Times New Roman" panose="02020603050405020304" pitchFamily="18" charset="0"/>
                                        </a:rPr>
                                      </m:ctrlPr>
                                    </m:sSubPr>
                                    <m:e>
                                      <m:r>
                                        <a:rPr lang="en-US" altLang="ja-JP" sz="1400" b="0" i="1" kern="100" smtClean="0">
                                          <a:effectLst/>
                                          <a:latin typeface="Cambria Math" panose="02040503050406030204" pitchFamily="18" charset="0"/>
                                          <a:ea typeface="游明朝" panose="02020400000000000000" pitchFamily="18" charset="-128"/>
                                          <a:cs typeface="Times New Roman" panose="02020603050405020304" pitchFamily="18" charset="0"/>
                                        </a:rPr>
                                        <m:t>𝑅</m:t>
                                      </m:r>
                                    </m:e>
                                    <m:sub>
                                      <m:r>
                                        <m:rPr>
                                          <m:sty m:val="p"/>
                                        </m:rPr>
                                        <a:rPr lang="en-US" altLang="ja-JP" sz="1400" b="0" i="0" kern="100" smtClean="0">
                                          <a:effectLst/>
                                          <a:latin typeface="Cambria Math" panose="02040503050406030204" pitchFamily="18" charset="0"/>
                                          <a:ea typeface="游明朝" panose="02020400000000000000" pitchFamily="18" charset="-128"/>
                                          <a:cs typeface="Times New Roman" panose="02020603050405020304" pitchFamily="18" charset="0"/>
                                        </a:rPr>
                                        <m:t>eq</m:t>
                                      </m:r>
                                    </m:sub>
                                  </m:sSub>
                                </m:num>
                                <m:den>
                                  <m:r>
                                    <a:rPr lang="en-US" altLang="ja-JP" sz="1400" b="0" i="1" kern="100" smtClean="0">
                                      <a:effectLst/>
                                      <a:latin typeface="Cambria Math" panose="02040503050406030204" pitchFamily="18" charset="0"/>
                                      <a:ea typeface="游明朝" panose="02020400000000000000" pitchFamily="18" charset="-128"/>
                                      <a:cs typeface="Times New Roman" panose="02020603050405020304" pitchFamily="18" charset="0"/>
                                    </a:rPr>
                                    <m:t>Å</m:t>
                                  </m:r>
                                </m:den>
                              </m:f>
                            </m:oMath>
                          </a14:m>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tc hMerge="1">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tc hMerge="1">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tc hMerge="1">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43647503"/>
                      </a:ext>
                    </a:extLst>
                  </a:tr>
                  <a:tr h="360000">
                    <a:tc>
                      <a:txBody>
                        <a:bodyPr/>
                        <a:lstStyle/>
                        <a:p>
                          <a:pPr algn="ctr"/>
                          <a:r>
                            <a:rPr lang="ja-JP" altLang="en-US" sz="1400" kern="100" dirty="0">
                              <a:solidFill>
                                <a:schemeClr val="bg1"/>
                              </a:solidFill>
                              <a:effectLst/>
                              <a:latin typeface="+mn-ea"/>
                              <a:ea typeface="+mn-ea"/>
                            </a:rPr>
                            <a:t>基底関数</a:t>
                          </a:r>
                          <a:endParaRPr lang="ja-JP" sz="14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altLang="ja-JP" sz="1400" kern="100" dirty="0">
                              <a:solidFill>
                                <a:schemeClr val="bg1"/>
                              </a:solidFill>
                              <a:effectLst/>
                              <a:latin typeface="+mn-ea"/>
                              <a:ea typeface="+mn-ea"/>
                            </a:rPr>
                            <a:t>OPT</a:t>
                          </a:r>
                          <a:endParaRPr lang="ja-JP" sz="1400" kern="100" baseline="300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sz="1400" kern="100" dirty="0">
                              <a:solidFill>
                                <a:schemeClr val="bg1"/>
                              </a:solidFill>
                              <a:effectLst/>
                              <a:latin typeface="+mn-ea"/>
                              <a:ea typeface="+mn-ea"/>
                            </a:rPr>
                            <a:t>=Tight</a:t>
                          </a:r>
                          <a:endParaRPr lang="ja-JP" sz="14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400" kern="100" dirty="0">
                              <a:solidFill>
                                <a:schemeClr val="bg1"/>
                              </a:solidFill>
                              <a:effectLst/>
                              <a:latin typeface="+mn-ea"/>
                              <a:ea typeface="+mn-ea"/>
                            </a:rPr>
                            <a:t>=</a:t>
                          </a:r>
                          <a:r>
                            <a:rPr lang="en-US" altLang="ja-JP" sz="1400" kern="100" dirty="0" err="1">
                              <a:solidFill>
                                <a:schemeClr val="bg1"/>
                              </a:solidFill>
                              <a:effectLst/>
                              <a:latin typeface="+mn-ea"/>
                              <a:ea typeface="+mn-ea"/>
                            </a:rPr>
                            <a:t>VeryTight</a:t>
                          </a:r>
                          <a:endParaRPr lang="ja-JP" altLang="ja-JP" sz="14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2347481654"/>
                      </a:ext>
                    </a:extLst>
                  </a:tr>
                  <a:tr h="360000">
                    <a:tc>
                      <a:txBody>
                        <a:bodyPr/>
                        <a:lstStyle/>
                        <a:p>
                          <a:pPr algn="l"/>
                          <a:r>
                            <a:rPr lang="ja-JP" altLang="en-US" sz="1400" kern="100" dirty="0">
                              <a:effectLst/>
                              <a:latin typeface="+mn-ea"/>
                              <a:ea typeface="+mn-ea"/>
                              <a:cs typeface="Times New Roman" panose="02020603050405020304" pitchFamily="18" charset="0"/>
                            </a:rPr>
                            <a:t>　 </a:t>
                          </a:r>
                          <a:r>
                            <a:rPr lang="en-US" sz="1400" kern="100" dirty="0" err="1">
                              <a:effectLst/>
                              <a:latin typeface="+mn-ea"/>
                              <a:ea typeface="+mn-ea"/>
                              <a:cs typeface="Times New Roman" panose="02020603050405020304" pitchFamily="18" charset="0"/>
                            </a:rPr>
                            <a:t>STO-3G</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a:r>
                            <a:rPr lang="en-US" altLang="ja-JP" sz="1400" kern="100" dirty="0">
                              <a:effectLst/>
                              <a:latin typeface="+mn-ea"/>
                              <a:ea typeface="+mn-ea"/>
                              <a:cs typeface="Times New Roman" panose="02020603050405020304" pitchFamily="18" charset="0"/>
                            </a:rPr>
                            <a:t>0.7122</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a:r>
                            <a:rPr lang="en-US" altLang="ja-JP" sz="1400" kern="100" dirty="0">
                              <a:effectLst/>
                              <a:latin typeface="+mn-ea"/>
                              <a:ea typeface="+mn-ea"/>
                              <a:cs typeface="Times New Roman" panose="02020603050405020304" pitchFamily="18" charset="0"/>
                            </a:rPr>
                            <a:t>0.7122</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a:r>
                            <a:rPr lang="en-US" altLang="ja-JP" sz="1400" kern="100" dirty="0">
                              <a:effectLst/>
                              <a:latin typeface="+mn-ea"/>
                              <a:ea typeface="+mn-ea"/>
                              <a:cs typeface="Times New Roman" panose="02020603050405020304" pitchFamily="18" charset="0"/>
                            </a:rPr>
                            <a:t>0.7122</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83351516"/>
                      </a:ext>
                    </a:extLst>
                  </a:tr>
                  <a:tr h="360000">
                    <a:tc>
                      <a:txBody>
                        <a:bodyPr/>
                        <a:lstStyle/>
                        <a:p>
                          <a:pPr algn="l"/>
                          <a:r>
                            <a:rPr lang="ja-JP" altLang="en-US" sz="1400" kern="100" dirty="0">
                              <a:effectLst/>
                              <a:latin typeface="+mn-ea"/>
                              <a:ea typeface="+mn-ea"/>
                              <a:cs typeface="Times New Roman" panose="02020603050405020304" pitchFamily="18" charset="0"/>
                            </a:rPr>
                            <a:t>　 </a:t>
                          </a:r>
                          <a:r>
                            <a:rPr lang="en-US" sz="1400" kern="100" dirty="0">
                              <a:effectLst/>
                              <a:latin typeface="+mn-ea"/>
                              <a:ea typeface="+mn-ea"/>
                              <a:cs typeface="Times New Roman" panose="02020603050405020304" pitchFamily="18" charset="0"/>
                            </a:rPr>
                            <a:t>4-</a:t>
                          </a:r>
                          <a:r>
                            <a:rPr lang="en-US" sz="1400" kern="100" dirty="0" err="1">
                              <a:effectLst/>
                              <a:latin typeface="+mn-ea"/>
                              <a:ea typeface="+mn-ea"/>
                              <a:cs typeface="Times New Roman" panose="02020603050405020304" pitchFamily="18" charset="0"/>
                            </a:rPr>
                            <a:t>31G</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altLang="ja-JP" sz="1400" kern="100" dirty="0">
                              <a:effectLst/>
                              <a:latin typeface="+mn-ea"/>
                              <a:ea typeface="+mn-ea"/>
                              <a:cs typeface="Times New Roman" panose="02020603050405020304" pitchFamily="18" charset="0"/>
                            </a:rPr>
                            <a:t>0.7301</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400" kern="100" dirty="0">
                              <a:effectLst/>
                              <a:latin typeface="+mn-ea"/>
                              <a:ea typeface="+mn-ea"/>
                              <a:cs typeface="Times New Roman" panose="02020603050405020304" pitchFamily="18" charset="0"/>
                            </a:rPr>
                            <a:t>0.7300</a:t>
                          </a:r>
                          <a:endParaRPr lang="ja-JP" alt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400" kern="100" dirty="0">
                              <a:effectLst/>
                              <a:latin typeface="+mn-ea"/>
                              <a:ea typeface="+mn-ea"/>
                              <a:cs typeface="Times New Roman" panose="02020603050405020304" pitchFamily="18" charset="0"/>
                            </a:rPr>
                            <a:t>0.7300</a:t>
                          </a:r>
                          <a:endParaRPr lang="ja-JP" alt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11466847"/>
                      </a:ext>
                    </a:extLst>
                  </a:tr>
                  <a:tr h="360000">
                    <a:tc>
                      <a:txBody>
                        <a:bodyPr/>
                        <a:lstStyle/>
                        <a:p>
                          <a:pPr algn="l"/>
                          <a:r>
                            <a:rPr lang="ja-JP" altLang="en-US" sz="1400" kern="100" dirty="0">
                              <a:effectLst/>
                              <a:latin typeface="+mn-ea"/>
                              <a:ea typeface="+mn-ea"/>
                              <a:cs typeface="Times New Roman" panose="02020603050405020304" pitchFamily="18" charset="0"/>
                            </a:rPr>
                            <a:t>　 </a:t>
                          </a:r>
                          <a:r>
                            <a:rPr lang="en-US" sz="1400" kern="100" dirty="0">
                              <a:effectLst/>
                              <a:latin typeface="+mn-ea"/>
                              <a:ea typeface="+mn-ea"/>
                              <a:cs typeface="Times New Roman" panose="02020603050405020304" pitchFamily="18" charset="0"/>
                            </a:rPr>
                            <a:t>6-</a:t>
                          </a:r>
                          <a:r>
                            <a:rPr lang="en-US" sz="1400" kern="100" dirty="0" err="1">
                              <a:effectLst/>
                              <a:latin typeface="+mn-ea"/>
                              <a:ea typeface="+mn-ea"/>
                              <a:cs typeface="Times New Roman" panose="02020603050405020304" pitchFamily="18" charset="0"/>
                            </a:rPr>
                            <a:t>31G</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altLang="ja-JP" sz="1400" kern="100" dirty="0">
                              <a:effectLst/>
                              <a:latin typeface="+mn-ea"/>
                              <a:ea typeface="+mn-ea"/>
                              <a:cs typeface="Times New Roman" panose="02020603050405020304" pitchFamily="18" charset="0"/>
                            </a:rPr>
                            <a:t>0.7301</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altLang="ja-JP" sz="1400" kern="100" dirty="0">
                              <a:effectLst/>
                              <a:latin typeface="+mn-ea"/>
                              <a:ea typeface="+mn-ea"/>
                              <a:cs typeface="Times New Roman" panose="02020603050405020304" pitchFamily="18" charset="0"/>
                            </a:rPr>
                            <a:t>0.7300</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400" kern="100" dirty="0">
                              <a:effectLst/>
                              <a:latin typeface="+mn-ea"/>
                              <a:ea typeface="+mn-ea"/>
                              <a:cs typeface="Times New Roman" panose="02020603050405020304" pitchFamily="18" charset="0"/>
                            </a:rPr>
                            <a:t>0.7300</a:t>
                          </a:r>
                          <a:endParaRPr lang="ja-JP" alt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583706780"/>
                      </a:ext>
                    </a:extLst>
                  </a:tr>
                  <a:tr h="360000">
                    <a:tc>
                      <a:txBody>
                        <a:bodyPr/>
                        <a:lstStyle/>
                        <a:p>
                          <a:pPr algn="l"/>
                          <a:r>
                            <a:rPr lang="ja-JP" altLang="en-US" sz="1400" kern="100" dirty="0">
                              <a:effectLst/>
                              <a:latin typeface="+mn-ea"/>
                              <a:ea typeface="+mn-ea"/>
                              <a:cs typeface="Times New Roman" panose="02020603050405020304" pitchFamily="18" charset="0"/>
                            </a:rPr>
                            <a:t>　 </a:t>
                          </a:r>
                          <a:r>
                            <a:rPr lang="en-US" sz="1400" kern="100" dirty="0">
                              <a:effectLst/>
                              <a:latin typeface="+mn-ea"/>
                              <a:ea typeface="+mn-ea"/>
                              <a:cs typeface="Times New Roman" panose="02020603050405020304" pitchFamily="18" charset="0"/>
                            </a:rPr>
                            <a:t>6-</a:t>
                          </a:r>
                          <a:r>
                            <a:rPr lang="en-US" sz="1400" kern="100" dirty="0" err="1">
                              <a:effectLst/>
                              <a:latin typeface="+mn-ea"/>
                              <a:ea typeface="+mn-ea"/>
                              <a:cs typeface="Times New Roman" panose="02020603050405020304" pitchFamily="18" charset="0"/>
                            </a:rPr>
                            <a:t>31G</a:t>
                          </a:r>
                          <a:r>
                            <a:rPr lang="en-US" altLang="ja-JP" sz="1400" kern="100" dirty="0">
                              <a:effectLst/>
                              <a:latin typeface="+mn-ea"/>
                              <a:ea typeface="+mn-ea"/>
                              <a:cs typeface="Times New Roman" panose="02020603050405020304" pitchFamily="18" charset="0"/>
                            </a:rPr>
                            <a:t>(d)</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altLang="ja-JP" sz="1400" kern="100" dirty="0">
                              <a:effectLst/>
                              <a:latin typeface="+mn-ea"/>
                              <a:ea typeface="+mn-ea"/>
                              <a:cs typeface="Times New Roman" panose="02020603050405020304" pitchFamily="18" charset="0"/>
                            </a:rPr>
                            <a:t>0.7301</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400" kern="100" dirty="0">
                              <a:effectLst/>
                              <a:latin typeface="+mn-ea"/>
                              <a:ea typeface="+mn-ea"/>
                              <a:cs typeface="Times New Roman" panose="02020603050405020304" pitchFamily="18" charset="0"/>
                            </a:rPr>
                            <a:t>0.7300</a:t>
                          </a:r>
                          <a:endParaRPr lang="ja-JP" alt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400" kern="100" dirty="0">
                              <a:effectLst/>
                              <a:latin typeface="+mn-ea"/>
                              <a:ea typeface="+mn-ea"/>
                              <a:cs typeface="Times New Roman" panose="02020603050405020304" pitchFamily="18" charset="0"/>
                            </a:rPr>
                            <a:t>0.7300</a:t>
                          </a:r>
                          <a:endParaRPr lang="ja-JP" alt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46917534"/>
                      </a:ext>
                    </a:extLst>
                  </a:tr>
                  <a:tr h="360000">
                    <a:tc>
                      <a:txBody>
                        <a:bodyPr/>
                        <a:lstStyle/>
                        <a:p>
                          <a:pPr algn="l"/>
                          <a:r>
                            <a:rPr lang="ja-JP" altLang="en-US" sz="1400" kern="100" dirty="0">
                              <a:effectLst/>
                              <a:latin typeface="+mn-ea"/>
                              <a:ea typeface="+mn-ea"/>
                              <a:cs typeface="Times New Roman" panose="02020603050405020304" pitchFamily="18" charset="0"/>
                            </a:rPr>
                            <a:t>　 </a:t>
                          </a:r>
                          <a:r>
                            <a:rPr lang="en-US" sz="1400" kern="100" dirty="0">
                              <a:effectLst/>
                              <a:latin typeface="+mn-ea"/>
                              <a:ea typeface="+mn-ea"/>
                              <a:cs typeface="Times New Roman" panose="02020603050405020304" pitchFamily="18" charset="0"/>
                            </a:rPr>
                            <a:t>6-</a:t>
                          </a:r>
                          <a:r>
                            <a:rPr lang="en-US" sz="1400" kern="100" dirty="0" err="1">
                              <a:effectLst/>
                              <a:latin typeface="+mn-ea"/>
                              <a:ea typeface="+mn-ea"/>
                              <a:cs typeface="Times New Roman" panose="02020603050405020304" pitchFamily="18" charset="0"/>
                            </a:rPr>
                            <a:t>31G</a:t>
                          </a:r>
                          <a:r>
                            <a:rPr lang="en-US" altLang="ja-JP" sz="1400" kern="100" dirty="0">
                              <a:effectLst/>
                              <a:latin typeface="+mn-ea"/>
                              <a:ea typeface="+mn-ea"/>
                              <a:cs typeface="Times New Roman" panose="02020603050405020304" pitchFamily="18" charset="0"/>
                            </a:rPr>
                            <a:t>(</a:t>
                          </a:r>
                          <a:r>
                            <a:rPr lang="en-US" altLang="ja-JP" sz="1400" kern="100" dirty="0" err="1">
                              <a:effectLst/>
                              <a:latin typeface="+mn-ea"/>
                              <a:ea typeface="+mn-ea"/>
                              <a:cs typeface="Times New Roman" panose="02020603050405020304" pitchFamily="18" charset="0"/>
                            </a:rPr>
                            <a:t>d,p</a:t>
                          </a:r>
                          <a:r>
                            <a:rPr lang="en-US" altLang="ja-JP" sz="1400" kern="100" dirty="0">
                              <a:effectLst/>
                              <a:latin typeface="+mn-ea"/>
                              <a:ea typeface="+mn-ea"/>
                              <a:cs typeface="Times New Roman" panose="02020603050405020304" pitchFamily="18" charset="0"/>
                            </a:rPr>
                            <a:t>)</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400" kern="100" dirty="0">
                              <a:effectLst/>
                              <a:latin typeface="+mn-ea"/>
                              <a:ea typeface="+mn-ea"/>
                              <a:cs typeface="Times New Roman" panose="02020603050405020304" pitchFamily="18" charset="0"/>
                            </a:rPr>
                            <a:t>0.7328</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400" kern="100" dirty="0">
                              <a:effectLst/>
                              <a:latin typeface="+mn-ea"/>
                              <a:ea typeface="+mn-ea"/>
                              <a:cs typeface="Times New Roman" panose="02020603050405020304" pitchFamily="18" charset="0"/>
                            </a:rPr>
                            <a:t>0.7326</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400" kern="100" dirty="0">
                              <a:effectLst/>
                              <a:latin typeface="+mn-ea"/>
                              <a:ea typeface="+mn-ea"/>
                              <a:cs typeface="Times New Roman" panose="02020603050405020304" pitchFamily="18" charset="0"/>
                            </a:rPr>
                            <a:t>0.7326</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182692128"/>
                      </a:ext>
                    </a:extLst>
                  </a:tr>
                  <a:tr h="360000">
                    <a:tc>
                      <a:txBody>
                        <a:bodyPr/>
                        <a:lstStyle/>
                        <a:p>
                          <a:pPr algn="l"/>
                          <a:r>
                            <a:rPr lang="en-US" sz="1400" kern="100" dirty="0">
                              <a:effectLst/>
                              <a:latin typeface="+mn-ea"/>
                              <a:ea typeface="+mn-ea"/>
                              <a:cs typeface="Times New Roman" panose="02020603050405020304" pitchFamily="18" charset="0"/>
                            </a:rPr>
                            <a:t>    HF</a:t>
                          </a:r>
                          <a:r>
                            <a:rPr lang="ja-JP" sz="1400" kern="100" dirty="0">
                              <a:effectLst/>
                              <a:latin typeface="+mn-ea"/>
                              <a:ea typeface="+mn-ea"/>
                              <a:cs typeface="Times New Roman" panose="02020603050405020304" pitchFamily="18" charset="0"/>
                            </a:rPr>
                            <a:t>極限</a:t>
                          </a:r>
                          <a:r>
                            <a:rPr lang="en-US" altLang="ja-JP" sz="1400" kern="100" dirty="0">
                              <a:effectLst/>
                              <a:latin typeface="+mn-ea"/>
                              <a:ea typeface="+mn-ea"/>
                              <a:cs typeface="Times New Roman" panose="02020603050405020304" pitchFamily="18" charset="0"/>
                            </a:rPr>
                            <a:t>[1]</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400" kern="100" dirty="0">
                              <a:effectLst/>
                              <a:latin typeface="+mn-ea"/>
                              <a:ea typeface="+mn-ea"/>
                              <a:cs typeface="Times New Roman" panose="02020603050405020304" pitchFamily="18" charset="0"/>
                            </a:rPr>
                            <a:t>0.7414</a:t>
                          </a:r>
                          <a:endParaRPr lang="ja-JP" alt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400" kern="100" dirty="0">
                              <a:effectLst/>
                              <a:latin typeface="+mn-ea"/>
                              <a:ea typeface="+mn-ea"/>
                              <a:cs typeface="Times New Roman" panose="02020603050405020304" pitchFamily="18" charset="0"/>
                            </a:rPr>
                            <a:t>0.7414</a:t>
                          </a:r>
                          <a:endParaRPr lang="ja-JP" alt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400" kern="100" dirty="0">
                              <a:effectLst/>
                              <a:latin typeface="+mn-ea"/>
                              <a:ea typeface="+mn-ea"/>
                              <a:cs typeface="Times New Roman" panose="02020603050405020304" pitchFamily="18" charset="0"/>
                            </a:rPr>
                            <a:t>0.7414</a:t>
                          </a:r>
                          <a:endParaRPr lang="ja-JP" alt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010743172"/>
                      </a:ext>
                    </a:extLst>
                  </a:tr>
                </a:tbl>
              </a:graphicData>
            </a:graphic>
          </p:graphicFrame>
        </mc:Choice>
        <mc:Fallback xmlns="">
          <p:graphicFrame>
            <p:nvGraphicFramePr>
              <p:cNvPr id="8" name="コンテンツ プレースホルダー 7">
                <a:extLst>
                  <a:ext uri="{FF2B5EF4-FFF2-40B4-BE49-F238E27FC236}">
                    <a16:creationId xmlns:a16="http://schemas.microsoft.com/office/drawing/2014/main" id="{DBDC2371-8346-43D5-A871-2C20DD747ED3}"/>
                  </a:ext>
                </a:extLst>
              </p:cNvPr>
              <p:cNvGraphicFramePr>
                <a:graphicFrameLocks noGrp="1"/>
              </p:cNvGraphicFramePr>
              <p:nvPr>
                <p:ph idx="14"/>
                <p:extLst>
                  <p:ext uri="{D42A27DB-BD31-4B8C-83A1-F6EECF244321}">
                    <p14:modId xmlns:p14="http://schemas.microsoft.com/office/powerpoint/2010/main" val="868542484"/>
                  </p:ext>
                </p:extLst>
              </p:nvPr>
            </p:nvGraphicFramePr>
            <p:xfrm>
              <a:off x="3203575" y="842963"/>
              <a:ext cx="5472112" cy="2880000"/>
            </p:xfrm>
            <a:graphic>
              <a:graphicData uri="http://schemas.openxmlformats.org/drawingml/2006/table">
                <a:tbl>
                  <a:tblPr firstRow="1" firstCol="1" bandRow="1">
                    <a:tableStyleId>{2D5ABB26-0587-4C30-8999-92F81FD0307C}</a:tableStyleId>
                  </a:tblPr>
                  <a:tblGrid>
                    <a:gridCol w="1368028">
                      <a:extLst>
                        <a:ext uri="{9D8B030D-6E8A-4147-A177-3AD203B41FA5}">
                          <a16:colId xmlns:a16="http://schemas.microsoft.com/office/drawing/2014/main" val="2951375479"/>
                        </a:ext>
                      </a:extLst>
                    </a:gridCol>
                    <a:gridCol w="1368028">
                      <a:extLst>
                        <a:ext uri="{9D8B030D-6E8A-4147-A177-3AD203B41FA5}">
                          <a16:colId xmlns:a16="http://schemas.microsoft.com/office/drawing/2014/main" val="2432590264"/>
                        </a:ext>
                      </a:extLst>
                    </a:gridCol>
                    <a:gridCol w="1368028">
                      <a:extLst>
                        <a:ext uri="{9D8B030D-6E8A-4147-A177-3AD203B41FA5}">
                          <a16:colId xmlns:a16="http://schemas.microsoft.com/office/drawing/2014/main" val="781044291"/>
                        </a:ext>
                      </a:extLst>
                    </a:gridCol>
                    <a:gridCol w="1368028">
                      <a:extLst>
                        <a:ext uri="{9D8B030D-6E8A-4147-A177-3AD203B41FA5}">
                          <a16:colId xmlns:a16="http://schemas.microsoft.com/office/drawing/2014/main" val="714064556"/>
                        </a:ext>
                      </a:extLst>
                    </a:gridCol>
                  </a:tblGrid>
                  <a:tr h="360000">
                    <a:tc gridSpan="4">
                      <a:txBody>
                        <a:bodyPr/>
                        <a:lstStyle/>
                        <a:p>
                          <a:endParaRPr lang="ja-JP"/>
                        </a:p>
                      </a:txBody>
                      <a:tcPr marL="68580" marR="68580" marT="0" marB="0" anchor="ctr">
                        <a:lnB w="12700" cap="flat" cmpd="sng" algn="ctr">
                          <a:solidFill>
                            <a:schemeClr val="tx1"/>
                          </a:solidFill>
                          <a:prstDash val="solid"/>
                          <a:round/>
                          <a:headEnd type="none" w="med" len="med"/>
                          <a:tailEnd type="none" w="med" len="med"/>
                        </a:lnB>
                        <a:blipFill>
                          <a:blip r:embed="rId3"/>
                          <a:stretch>
                            <a:fillRect t="-72881" r="-111" b="-711864"/>
                          </a:stretch>
                        </a:blipFill>
                      </a:tcPr>
                    </a:tc>
                    <a:tc hMerge="1">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tc hMerge="1">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tc hMerge="1">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43647503"/>
                      </a:ext>
                    </a:extLst>
                  </a:tr>
                  <a:tr h="360000">
                    <a:tc>
                      <a:txBody>
                        <a:bodyPr/>
                        <a:lstStyle/>
                        <a:p>
                          <a:pPr algn="ctr"/>
                          <a:r>
                            <a:rPr lang="ja-JP" altLang="en-US" sz="1400" kern="100" dirty="0">
                              <a:solidFill>
                                <a:schemeClr val="bg1"/>
                              </a:solidFill>
                              <a:effectLst/>
                              <a:latin typeface="+mn-ea"/>
                              <a:ea typeface="+mn-ea"/>
                            </a:rPr>
                            <a:t>基底関数</a:t>
                          </a:r>
                          <a:endParaRPr lang="ja-JP" sz="14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altLang="ja-JP" sz="1400" kern="100" dirty="0">
                              <a:solidFill>
                                <a:schemeClr val="bg1"/>
                              </a:solidFill>
                              <a:effectLst/>
                              <a:latin typeface="+mn-ea"/>
                              <a:ea typeface="+mn-ea"/>
                            </a:rPr>
                            <a:t>OPT</a:t>
                          </a:r>
                          <a:endParaRPr lang="ja-JP" sz="1400" kern="100" baseline="300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sz="1400" kern="100" dirty="0">
                              <a:solidFill>
                                <a:schemeClr val="bg1"/>
                              </a:solidFill>
                              <a:effectLst/>
                              <a:latin typeface="+mn-ea"/>
                              <a:ea typeface="+mn-ea"/>
                            </a:rPr>
                            <a:t>=Tight</a:t>
                          </a:r>
                          <a:endParaRPr lang="ja-JP" sz="14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400" kern="100" dirty="0">
                              <a:solidFill>
                                <a:schemeClr val="bg1"/>
                              </a:solidFill>
                              <a:effectLst/>
                              <a:latin typeface="+mn-ea"/>
                              <a:ea typeface="+mn-ea"/>
                            </a:rPr>
                            <a:t>=</a:t>
                          </a:r>
                          <a:r>
                            <a:rPr lang="en-US" altLang="ja-JP" sz="1400" kern="100" dirty="0" err="1">
                              <a:solidFill>
                                <a:schemeClr val="bg1"/>
                              </a:solidFill>
                              <a:effectLst/>
                              <a:latin typeface="+mn-ea"/>
                              <a:ea typeface="+mn-ea"/>
                            </a:rPr>
                            <a:t>VeryTight</a:t>
                          </a:r>
                          <a:endParaRPr lang="ja-JP" altLang="ja-JP" sz="14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2347481654"/>
                      </a:ext>
                    </a:extLst>
                  </a:tr>
                  <a:tr h="360000">
                    <a:tc>
                      <a:txBody>
                        <a:bodyPr/>
                        <a:lstStyle/>
                        <a:p>
                          <a:pPr algn="l"/>
                          <a:r>
                            <a:rPr lang="ja-JP" altLang="en-US" sz="1400" kern="100" dirty="0">
                              <a:effectLst/>
                              <a:latin typeface="+mn-ea"/>
                              <a:ea typeface="+mn-ea"/>
                              <a:cs typeface="Times New Roman" panose="02020603050405020304" pitchFamily="18" charset="0"/>
                            </a:rPr>
                            <a:t>　 </a:t>
                          </a:r>
                          <a:r>
                            <a:rPr lang="en-US" sz="1400" kern="100" dirty="0" err="1">
                              <a:effectLst/>
                              <a:latin typeface="+mn-ea"/>
                              <a:ea typeface="+mn-ea"/>
                              <a:cs typeface="Times New Roman" panose="02020603050405020304" pitchFamily="18" charset="0"/>
                            </a:rPr>
                            <a:t>STO-3G</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a:r>
                            <a:rPr lang="en-US" altLang="ja-JP" sz="1400" kern="100" dirty="0">
                              <a:effectLst/>
                              <a:latin typeface="+mn-ea"/>
                              <a:ea typeface="+mn-ea"/>
                              <a:cs typeface="Times New Roman" panose="02020603050405020304" pitchFamily="18" charset="0"/>
                            </a:rPr>
                            <a:t>0.7122</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a:r>
                            <a:rPr lang="en-US" altLang="ja-JP" sz="1400" kern="100" dirty="0">
                              <a:effectLst/>
                              <a:latin typeface="+mn-ea"/>
                              <a:ea typeface="+mn-ea"/>
                              <a:cs typeface="Times New Roman" panose="02020603050405020304" pitchFamily="18" charset="0"/>
                            </a:rPr>
                            <a:t>0.7122</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a:r>
                            <a:rPr lang="en-US" altLang="ja-JP" sz="1400" kern="100" dirty="0">
                              <a:effectLst/>
                              <a:latin typeface="+mn-ea"/>
                              <a:ea typeface="+mn-ea"/>
                              <a:cs typeface="Times New Roman" panose="02020603050405020304" pitchFamily="18" charset="0"/>
                            </a:rPr>
                            <a:t>0.7122</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83351516"/>
                      </a:ext>
                    </a:extLst>
                  </a:tr>
                  <a:tr h="360000">
                    <a:tc>
                      <a:txBody>
                        <a:bodyPr/>
                        <a:lstStyle/>
                        <a:p>
                          <a:pPr algn="l"/>
                          <a:r>
                            <a:rPr lang="ja-JP" altLang="en-US" sz="1400" kern="100" dirty="0">
                              <a:effectLst/>
                              <a:latin typeface="+mn-ea"/>
                              <a:ea typeface="+mn-ea"/>
                              <a:cs typeface="Times New Roman" panose="02020603050405020304" pitchFamily="18" charset="0"/>
                            </a:rPr>
                            <a:t>　 </a:t>
                          </a:r>
                          <a:r>
                            <a:rPr lang="en-US" sz="1400" kern="100" dirty="0">
                              <a:effectLst/>
                              <a:latin typeface="+mn-ea"/>
                              <a:ea typeface="+mn-ea"/>
                              <a:cs typeface="Times New Roman" panose="02020603050405020304" pitchFamily="18" charset="0"/>
                            </a:rPr>
                            <a:t>4-</a:t>
                          </a:r>
                          <a:r>
                            <a:rPr lang="en-US" sz="1400" kern="100" dirty="0" err="1">
                              <a:effectLst/>
                              <a:latin typeface="+mn-ea"/>
                              <a:ea typeface="+mn-ea"/>
                              <a:cs typeface="Times New Roman" panose="02020603050405020304" pitchFamily="18" charset="0"/>
                            </a:rPr>
                            <a:t>31G</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altLang="ja-JP" sz="1400" kern="100" dirty="0">
                              <a:effectLst/>
                              <a:latin typeface="+mn-ea"/>
                              <a:ea typeface="+mn-ea"/>
                              <a:cs typeface="Times New Roman" panose="02020603050405020304" pitchFamily="18" charset="0"/>
                            </a:rPr>
                            <a:t>0.7301</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400" kern="100" dirty="0">
                              <a:effectLst/>
                              <a:latin typeface="+mn-ea"/>
                              <a:ea typeface="+mn-ea"/>
                              <a:cs typeface="Times New Roman" panose="02020603050405020304" pitchFamily="18" charset="0"/>
                            </a:rPr>
                            <a:t>0.7300</a:t>
                          </a:r>
                          <a:endParaRPr lang="ja-JP" alt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400" kern="100" dirty="0">
                              <a:effectLst/>
                              <a:latin typeface="+mn-ea"/>
                              <a:ea typeface="+mn-ea"/>
                              <a:cs typeface="Times New Roman" panose="02020603050405020304" pitchFamily="18" charset="0"/>
                            </a:rPr>
                            <a:t>0.7300</a:t>
                          </a:r>
                          <a:endParaRPr lang="ja-JP" alt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11466847"/>
                      </a:ext>
                    </a:extLst>
                  </a:tr>
                  <a:tr h="360000">
                    <a:tc>
                      <a:txBody>
                        <a:bodyPr/>
                        <a:lstStyle/>
                        <a:p>
                          <a:pPr algn="l"/>
                          <a:r>
                            <a:rPr lang="ja-JP" altLang="en-US" sz="1400" kern="100" dirty="0">
                              <a:effectLst/>
                              <a:latin typeface="+mn-ea"/>
                              <a:ea typeface="+mn-ea"/>
                              <a:cs typeface="Times New Roman" panose="02020603050405020304" pitchFamily="18" charset="0"/>
                            </a:rPr>
                            <a:t>　 </a:t>
                          </a:r>
                          <a:r>
                            <a:rPr lang="en-US" sz="1400" kern="100" dirty="0">
                              <a:effectLst/>
                              <a:latin typeface="+mn-ea"/>
                              <a:ea typeface="+mn-ea"/>
                              <a:cs typeface="Times New Roman" panose="02020603050405020304" pitchFamily="18" charset="0"/>
                            </a:rPr>
                            <a:t>6-</a:t>
                          </a:r>
                          <a:r>
                            <a:rPr lang="en-US" sz="1400" kern="100" dirty="0" err="1">
                              <a:effectLst/>
                              <a:latin typeface="+mn-ea"/>
                              <a:ea typeface="+mn-ea"/>
                              <a:cs typeface="Times New Roman" panose="02020603050405020304" pitchFamily="18" charset="0"/>
                            </a:rPr>
                            <a:t>31G</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altLang="ja-JP" sz="1400" kern="100" dirty="0">
                              <a:effectLst/>
                              <a:latin typeface="+mn-ea"/>
                              <a:ea typeface="+mn-ea"/>
                              <a:cs typeface="Times New Roman" panose="02020603050405020304" pitchFamily="18" charset="0"/>
                            </a:rPr>
                            <a:t>0.7301</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altLang="ja-JP" sz="1400" kern="100" dirty="0">
                              <a:effectLst/>
                              <a:latin typeface="+mn-ea"/>
                              <a:ea typeface="+mn-ea"/>
                              <a:cs typeface="Times New Roman" panose="02020603050405020304" pitchFamily="18" charset="0"/>
                            </a:rPr>
                            <a:t>0.7300</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400" kern="100" dirty="0">
                              <a:effectLst/>
                              <a:latin typeface="+mn-ea"/>
                              <a:ea typeface="+mn-ea"/>
                              <a:cs typeface="Times New Roman" panose="02020603050405020304" pitchFamily="18" charset="0"/>
                            </a:rPr>
                            <a:t>0.7300</a:t>
                          </a:r>
                          <a:endParaRPr lang="ja-JP" alt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583706780"/>
                      </a:ext>
                    </a:extLst>
                  </a:tr>
                  <a:tr h="360000">
                    <a:tc>
                      <a:txBody>
                        <a:bodyPr/>
                        <a:lstStyle/>
                        <a:p>
                          <a:pPr algn="l"/>
                          <a:r>
                            <a:rPr lang="ja-JP" altLang="en-US" sz="1400" kern="100" dirty="0">
                              <a:effectLst/>
                              <a:latin typeface="+mn-ea"/>
                              <a:ea typeface="+mn-ea"/>
                              <a:cs typeface="Times New Roman" panose="02020603050405020304" pitchFamily="18" charset="0"/>
                            </a:rPr>
                            <a:t>　 </a:t>
                          </a:r>
                          <a:r>
                            <a:rPr lang="en-US" sz="1400" kern="100" dirty="0">
                              <a:effectLst/>
                              <a:latin typeface="+mn-ea"/>
                              <a:ea typeface="+mn-ea"/>
                              <a:cs typeface="Times New Roman" panose="02020603050405020304" pitchFamily="18" charset="0"/>
                            </a:rPr>
                            <a:t>6-</a:t>
                          </a:r>
                          <a:r>
                            <a:rPr lang="en-US" sz="1400" kern="100" dirty="0" err="1">
                              <a:effectLst/>
                              <a:latin typeface="+mn-ea"/>
                              <a:ea typeface="+mn-ea"/>
                              <a:cs typeface="Times New Roman" panose="02020603050405020304" pitchFamily="18" charset="0"/>
                            </a:rPr>
                            <a:t>31G</a:t>
                          </a:r>
                          <a:r>
                            <a:rPr lang="en-US" altLang="ja-JP" sz="1400" kern="100" dirty="0">
                              <a:effectLst/>
                              <a:latin typeface="+mn-ea"/>
                              <a:ea typeface="+mn-ea"/>
                              <a:cs typeface="Times New Roman" panose="02020603050405020304" pitchFamily="18" charset="0"/>
                            </a:rPr>
                            <a:t>(d)</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altLang="ja-JP" sz="1400" kern="100" dirty="0">
                              <a:effectLst/>
                              <a:latin typeface="+mn-ea"/>
                              <a:ea typeface="+mn-ea"/>
                              <a:cs typeface="Times New Roman" panose="02020603050405020304" pitchFamily="18" charset="0"/>
                            </a:rPr>
                            <a:t>0.7301</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400" kern="100" dirty="0">
                              <a:effectLst/>
                              <a:latin typeface="+mn-ea"/>
                              <a:ea typeface="+mn-ea"/>
                              <a:cs typeface="Times New Roman" panose="02020603050405020304" pitchFamily="18" charset="0"/>
                            </a:rPr>
                            <a:t>0.7300</a:t>
                          </a:r>
                          <a:endParaRPr lang="ja-JP" alt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400" kern="100" dirty="0">
                              <a:effectLst/>
                              <a:latin typeface="+mn-ea"/>
                              <a:ea typeface="+mn-ea"/>
                              <a:cs typeface="Times New Roman" panose="02020603050405020304" pitchFamily="18" charset="0"/>
                            </a:rPr>
                            <a:t>0.7300</a:t>
                          </a:r>
                          <a:endParaRPr lang="ja-JP" alt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46917534"/>
                      </a:ext>
                    </a:extLst>
                  </a:tr>
                  <a:tr h="360000">
                    <a:tc>
                      <a:txBody>
                        <a:bodyPr/>
                        <a:lstStyle/>
                        <a:p>
                          <a:pPr algn="l"/>
                          <a:r>
                            <a:rPr lang="ja-JP" altLang="en-US" sz="1400" kern="100" dirty="0">
                              <a:effectLst/>
                              <a:latin typeface="+mn-ea"/>
                              <a:ea typeface="+mn-ea"/>
                              <a:cs typeface="Times New Roman" panose="02020603050405020304" pitchFamily="18" charset="0"/>
                            </a:rPr>
                            <a:t>　 </a:t>
                          </a:r>
                          <a:r>
                            <a:rPr lang="en-US" sz="1400" kern="100" dirty="0">
                              <a:effectLst/>
                              <a:latin typeface="+mn-ea"/>
                              <a:ea typeface="+mn-ea"/>
                              <a:cs typeface="Times New Roman" panose="02020603050405020304" pitchFamily="18" charset="0"/>
                            </a:rPr>
                            <a:t>6-</a:t>
                          </a:r>
                          <a:r>
                            <a:rPr lang="en-US" sz="1400" kern="100" dirty="0" err="1">
                              <a:effectLst/>
                              <a:latin typeface="+mn-ea"/>
                              <a:ea typeface="+mn-ea"/>
                              <a:cs typeface="Times New Roman" panose="02020603050405020304" pitchFamily="18" charset="0"/>
                            </a:rPr>
                            <a:t>31G</a:t>
                          </a:r>
                          <a:r>
                            <a:rPr lang="en-US" altLang="ja-JP" sz="1400" kern="100" dirty="0">
                              <a:effectLst/>
                              <a:latin typeface="+mn-ea"/>
                              <a:ea typeface="+mn-ea"/>
                              <a:cs typeface="Times New Roman" panose="02020603050405020304" pitchFamily="18" charset="0"/>
                            </a:rPr>
                            <a:t>(</a:t>
                          </a:r>
                          <a:r>
                            <a:rPr lang="en-US" altLang="ja-JP" sz="1400" kern="100" dirty="0" err="1">
                              <a:effectLst/>
                              <a:latin typeface="+mn-ea"/>
                              <a:ea typeface="+mn-ea"/>
                              <a:cs typeface="Times New Roman" panose="02020603050405020304" pitchFamily="18" charset="0"/>
                            </a:rPr>
                            <a:t>d,p</a:t>
                          </a:r>
                          <a:r>
                            <a:rPr lang="en-US" altLang="ja-JP" sz="1400" kern="100" dirty="0">
                              <a:effectLst/>
                              <a:latin typeface="+mn-ea"/>
                              <a:ea typeface="+mn-ea"/>
                              <a:cs typeface="Times New Roman" panose="02020603050405020304" pitchFamily="18" charset="0"/>
                            </a:rPr>
                            <a:t>)</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400" kern="100" dirty="0">
                              <a:effectLst/>
                              <a:latin typeface="+mn-ea"/>
                              <a:ea typeface="+mn-ea"/>
                              <a:cs typeface="Times New Roman" panose="02020603050405020304" pitchFamily="18" charset="0"/>
                            </a:rPr>
                            <a:t>0.7328</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400" kern="100" dirty="0">
                              <a:effectLst/>
                              <a:latin typeface="+mn-ea"/>
                              <a:ea typeface="+mn-ea"/>
                              <a:cs typeface="Times New Roman" panose="02020603050405020304" pitchFamily="18" charset="0"/>
                            </a:rPr>
                            <a:t>0.7326</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400" kern="100" dirty="0">
                              <a:effectLst/>
                              <a:latin typeface="+mn-ea"/>
                              <a:ea typeface="+mn-ea"/>
                              <a:cs typeface="Times New Roman" panose="02020603050405020304" pitchFamily="18" charset="0"/>
                            </a:rPr>
                            <a:t>0.7326</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182692128"/>
                      </a:ext>
                    </a:extLst>
                  </a:tr>
                  <a:tr h="360000">
                    <a:tc>
                      <a:txBody>
                        <a:bodyPr/>
                        <a:lstStyle/>
                        <a:p>
                          <a:pPr algn="l"/>
                          <a:r>
                            <a:rPr lang="en-US" sz="1400" kern="100" dirty="0">
                              <a:effectLst/>
                              <a:latin typeface="+mn-ea"/>
                              <a:ea typeface="+mn-ea"/>
                              <a:cs typeface="Times New Roman" panose="02020603050405020304" pitchFamily="18" charset="0"/>
                            </a:rPr>
                            <a:t>    HF</a:t>
                          </a:r>
                          <a:r>
                            <a:rPr lang="ja-JP" sz="1400" kern="100" dirty="0">
                              <a:effectLst/>
                              <a:latin typeface="+mn-ea"/>
                              <a:ea typeface="+mn-ea"/>
                              <a:cs typeface="Times New Roman" panose="02020603050405020304" pitchFamily="18" charset="0"/>
                            </a:rPr>
                            <a:t>極限</a:t>
                          </a:r>
                          <a:r>
                            <a:rPr lang="en-US" altLang="ja-JP" sz="1400" kern="100" dirty="0">
                              <a:effectLst/>
                              <a:latin typeface="+mn-ea"/>
                              <a:ea typeface="+mn-ea"/>
                              <a:cs typeface="Times New Roman" panose="02020603050405020304" pitchFamily="18" charset="0"/>
                            </a:rPr>
                            <a:t>[1]</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400" kern="100" dirty="0">
                              <a:effectLst/>
                              <a:latin typeface="+mn-ea"/>
                              <a:ea typeface="+mn-ea"/>
                              <a:cs typeface="Times New Roman" panose="02020603050405020304" pitchFamily="18" charset="0"/>
                            </a:rPr>
                            <a:t>0.7414</a:t>
                          </a:r>
                          <a:endParaRPr lang="ja-JP" alt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400" kern="100" dirty="0">
                              <a:effectLst/>
                              <a:latin typeface="+mn-ea"/>
                              <a:ea typeface="+mn-ea"/>
                              <a:cs typeface="Times New Roman" panose="02020603050405020304" pitchFamily="18" charset="0"/>
                            </a:rPr>
                            <a:t>0.7414</a:t>
                          </a:r>
                          <a:endParaRPr lang="ja-JP" alt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400" kern="100" dirty="0">
                              <a:effectLst/>
                              <a:latin typeface="+mn-ea"/>
                              <a:ea typeface="+mn-ea"/>
                              <a:cs typeface="Times New Roman" panose="02020603050405020304" pitchFamily="18" charset="0"/>
                            </a:rPr>
                            <a:t>0.7414</a:t>
                          </a:r>
                          <a:endParaRPr lang="ja-JP" alt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010743172"/>
                      </a:ext>
                    </a:extLst>
                  </a:tr>
                </a:tbl>
              </a:graphicData>
            </a:graphic>
          </p:graphicFrame>
        </mc:Fallback>
      </mc:AlternateContent>
      <p:sp>
        <p:nvSpPr>
          <p:cNvPr id="2" name="タイトル 1">
            <a:extLst>
              <a:ext uri="{FF2B5EF4-FFF2-40B4-BE49-F238E27FC236}">
                <a16:creationId xmlns:a16="http://schemas.microsoft.com/office/drawing/2014/main" id="{F9DB43BA-0D47-318B-BF53-CCA4E44C2622}"/>
              </a:ext>
            </a:extLst>
          </p:cNvPr>
          <p:cNvSpPr>
            <a:spLocks noGrp="1"/>
          </p:cNvSpPr>
          <p:nvPr>
            <p:ph type="title"/>
          </p:nvPr>
        </p:nvSpPr>
        <p:spPr/>
        <p:txBody>
          <a:bodyPr/>
          <a:lstStyle/>
          <a:p>
            <a:r>
              <a:rPr kumimoji="1" lang="ja-JP" altLang="en-US" dirty="0"/>
              <a:t>収束判定オプション</a:t>
            </a:r>
          </a:p>
        </p:txBody>
      </p:sp>
      <p:sp>
        <p:nvSpPr>
          <p:cNvPr id="7" name="スライド番号プレースホルダー 2">
            <a:extLst>
              <a:ext uri="{FF2B5EF4-FFF2-40B4-BE49-F238E27FC236}">
                <a16:creationId xmlns:a16="http://schemas.microsoft.com/office/drawing/2014/main" id="{3A7CADCD-F5FC-7CA8-02B8-033FE90849E7}"/>
              </a:ext>
            </a:extLst>
          </p:cNvPr>
          <p:cNvSpPr>
            <a:spLocks noGrp="1"/>
          </p:cNvSpPr>
          <p:nvPr>
            <p:ph type="sldNum" sz="quarter" idx="15"/>
          </p:nvPr>
        </p:nvSpPr>
        <p:spPr/>
        <p:txBody>
          <a:bodyPr/>
          <a:lstStyle/>
          <a:p>
            <a:fld id="{44CC7441-4F6D-4D99-AEAC-28C0433C7008}" type="slidenum">
              <a:rPr kumimoji="1" lang="ja-JP" altLang="en-US" smtClean="0"/>
              <a:pPr/>
              <a:t>143</a:t>
            </a:fld>
            <a:endParaRPr kumimoji="1" lang="ja-JP" altLang="en-US" dirty="0"/>
          </a:p>
        </p:txBody>
      </p:sp>
    </p:spTree>
    <p:extLst>
      <p:ext uri="{BB962C8B-B14F-4D97-AF65-F5344CB8AC3E}">
        <p14:creationId xmlns:p14="http://schemas.microsoft.com/office/powerpoint/2010/main" val="384537370"/>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C352CC-2E9E-9952-EC20-F63270F42AF1}"/>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20443A74-3215-C25C-8AD8-4ED64E97EB82}"/>
              </a:ext>
            </a:extLst>
          </p:cNvPr>
          <p:cNvSpPr>
            <a:spLocks noGrp="1"/>
          </p:cNvSpPr>
          <p:nvPr>
            <p:ph type="title"/>
          </p:nvPr>
        </p:nvSpPr>
        <p:spPr/>
        <p:txBody>
          <a:bodyPr/>
          <a:lstStyle/>
          <a:p>
            <a:r>
              <a:rPr kumimoji="1" lang="ja-JP" altLang="en-US" dirty="0"/>
              <a:t>調和振動子</a:t>
            </a:r>
          </a:p>
        </p:txBody>
      </p:sp>
      <mc:AlternateContent xmlns:mc="http://schemas.openxmlformats.org/markup-compatibility/2006" xmlns:a14="http://schemas.microsoft.com/office/drawing/2010/main">
        <mc:Choice Requires="a14">
          <p:sp>
            <p:nvSpPr>
              <p:cNvPr id="3" name="コンテンツ プレースホルダー 2">
                <a:extLst>
                  <a:ext uri="{FF2B5EF4-FFF2-40B4-BE49-F238E27FC236}">
                    <a16:creationId xmlns:a16="http://schemas.microsoft.com/office/drawing/2014/main" id="{F4AF08EB-B7CB-0734-2FD4-B7FD68BC27E7}"/>
                  </a:ext>
                </a:extLst>
              </p:cNvPr>
              <p:cNvSpPr>
                <a:spLocks noGrp="1"/>
              </p:cNvSpPr>
              <p:nvPr>
                <p:ph idx="1"/>
              </p:nvPr>
            </p:nvSpPr>
            <p:spPr>
              <a:xfrm>
                <a:off x="468000" y="843750"/>
                <a:ext cx="4104000" cy="3881434"/>
              </a:xfrm>
            </p:spPr>
            <p:txBody>
              <a:bodyPr/>
              <a:lstStyle/>
              <a:p>
                <a:r>
                  <a:rPr kumimoji="1" lang="en-US" altLang="ja-JP" dirty="0"/>
                  <a:t>Schrödinger</a:t>
                </a:r>
                <a:r>
                  <a:rPr kumimoji="1" lang="ja-JP" altLang="en-US" dirty="0"/>
                  <a:t>方程式</a:t>
                </a:r>
                <a:endParaRPr kumimoji="1" lang="en-US" altLang="ja-JP" dirty="0"/>
              </a:p>
              <a:p>
                <a:pPr>
                  <a:lnSpc>
                    <a:spcPct val="100000"/>
                  </a:lnSpc>
                </a:pPr>
                <a14:m>
                  <m:oMathPara xmlns:m="http://schemas.openxmlformats.org/officeDocument/2006/math">
                    <m:oMathParaPr>
                      <m:jc m:val="centerGroup"/>
                    </m:oMathParaPr>
                    <m:oMath xmlns:m="http://schemas.openxmlformats.org/officeDocument/2006/math">
                      <m:d>
                        <m:dPr>
                          <m:ctrlPr>
                            <a:rPr lang="en-US" altLang="ja-JP" b="0" i="1" smtClean="0">
                              <a:latin typeface="Cambria Math" panose="02040503050406030204" pitchFamily="18" charset="0"/>
                            </a:rPr>
                          </m:ctrlPr>
                        </m:dPr>
                        <m:e>
                          <m:r>
                            <a:rPr lang="en-US" altLang="ja-JP" b="0" i="1" smtClean="0">
                              <a:latin typeface="Cambria Math" panose="02040503050406030204" pitchFamily="18" charset="0"/>
                            </a:rPr>
                            <m:t>−</m:t>
                          </m:r>
                          <m:f>
                            <m:fPr>
                              <m:ctrlPr>
                                <a:rPr lang="en-US" altLang="ja-JP" b="0" i="1" smtClean="0">
                                  <a:latin typeface="Cambria Math" panose="02040503050406030204" pitchFamily="18" charset="0"/>
                                </a:rPr>
                              </m:ctrlPr>
                            </m:fPr>
                            <m:num>
                              <m:sSup>
                                <m:sSupPr>
                                  <m:ctrlPr>
                                    <a:rPr lang="en-US" altLang="ja-JP" b="0" i="1" smtClean="0">
                                      <a:latin typeface="Cambria Math" panose="02040503050406030204" pitchFamily="18" charset="0"/>
                                    </a:rPr>
                                  </m:ctrlPr>
                                </m:sSupPr>
                                <m:e>
                                  <m:r>
                                    <a:rPr lang="en-US" altLang="ja-JP" b="0" i="1" smtClean="0">
                                      <a:latin typeface="Cambria Math" panose="02040503050406030204" pitchFamily="18" charset="0"/>
                                    </a:rPr>
                                    <m:t>ℏ</m:t>
                                  </m:r>
                                </m:e>
                                <m:sup>
                                  <m:r>
                                    <a:rPr lang="en-US" altLang="ja-JP" b="0" i="1" smtClean="0">
                                      <a:latin typeface="Cambria Math" panose="02040503050406030204" pitchFamily="18" charset="0"/>
                                    </a:rPr>
                                    <m:t>2</m:t>
                                  </m:r>
                                </m:sup>
                              </m:sSup>
                            </m:num>
                            <m:den>
                              <m:r>
                                <a:rPr lang="en-US" altLang="ja-JP" b="0" i="1" smtClean="0">
                                  <a:latin typeface="Cambria Math" panose="02040503050406030204" pitchFamily="18" charset="0"/>
                                </a:rPr>
                                <m:t>2</m:t>
                              </m:r>
                              <m:r>
                                <a:rPr lang="en-US" altLang="ja-JP" b="0" i="1" smtClean="0">
                                  <a:latin typeface="Cambria Math" panose="02040503050406030204" pitchFamily="18" charset="0"/>
                                </a:rPr>
                                <m:t>𝑚</m:t>
                              </m:r>
                            </m:den>
                          </m:f>
                          <m:f>
                            <m:fPr>
                              <m:ctrlPr>
                                <a:rPr lang="en-US" altLang="ja-JP" b="0" i="1" smtClean="0">
                                  <a:latin typeface="Cambria Math" panose="02040503050406030204" pitchFamily="18" charset="0"/>
                                </a:rPr>
                              </m:ctrlPr>
                            </m:fPr>
                            <m:num>
                              <m:sSup>
                                <m:sSupPr>
                                  <m:ctrlPr>
                                    <a:rPr lang="en-US" altLang="ja-JP" b="0" i="1" smtClean="0">
                                      <a:latin typeface="Cambria Math" panose="02040503050406030204" pitchFamily="18" charset="0"/>
                                    </a:rPr>
                                  </m:ctrlPr>
                                </m:sSupPr>
                                <m:e>
                                  <m:r>
                                    <m:rPr>
                                      <m:sty m:val="p"/>
                                    </m:rPr>
                                    <a:rPr lang="en-US" altLang="ja-JP" b="0" i="0" smtClean="0">
                                      <a:latin typeface="Cambria Math" panose="02040503050406030204" pitchFamily="18" charset="0"/>
                                    </a:rPr>
                                    <m:t>d</m:t>
                                  </m:r>
                                </m:e>
                                <m:sup>
                                  <m:r>
                                    <a:rPr lang="en-US" altLang="ja-JP" b="0" i="1" smtClean="0">
                                      <a:latin typeface="Cambria Math" panose="02040503050406030204" pitchFamily="18" charset="0"/>
                                    </a:rPr>
                                    <m:t>2</m:t>
                                  </m:r>
                                </m:sup>
                              </m:sSup>
                            </m:num>
                            <m:den>
                              <m:sSup>
                                <m:sSupPr>
                                  <m:ctrlPr>
                                    <a:rPr lang="en-US" altLang="ja-JP" b="0" i="1" smtClean="0">
                                      <a:latin typeface="Cambria Math" panose="02040503050406030204" pitchFamily="18" charset="0"/>
                                    </a:rPr>
                                  </m:ctrlPr>
                                </m:sSupPr>
                                <m:e>
                                  <m:r>
                                    <m:rPr>
                                      <m:sty m:val="p"/>
                                    </m:rPr>
                                    <a:rPr lang="en-US" altLang="ja-JP" b="0" i="0" smtClean="0">
                                      <a:latin typeface="Cambria Math" panose="02040503050406030204" pitchFamily="18" charset="0"/>
                                    </a:rPr>
                                    <m:t>d</m:t>
                                  </m:r>
                                  <m:r>
                                    <a:rPr lang="en-US" altLang="ja-JP" b="0" i="1" smtClean="0">
                                      <a:latin typeface="Cambria Math" panose="02040503050406030204" pitchFamily="18" charset="0"/>
                                    </a:rPr>
                                    <m:t>𝑥</m:t>
                                  </m:r>
                                </m:e>
                                <m:sup>
                                  <m:r>
                                    <a:rPr lang="en-US" altLang="ja-JP" b="0" i="1" smtClean="0">
                                      <a:latin typeface="Cambria Math" panose="02040503050406030204" pitchFamily="18" charset="0"/>
                                    </a:rPr>
                                    <m:t>2</m:t>
                                  </m:r>
                                </m:sup>
                              </m:sSup>
                            </m:den>
                          </m:f>
                          <m:r>
                            <a:rPr lang="en-US" altLang="ja-JP" b="0" i="1" smtClean="0">
                              <a:latin typeface="Cambria Math" panose="02040503050406030204" pitchFamily="18" charset="0"/>
                            </a:rPr>
                            <m:t>+</m:t>
                          </m:r>
                          <m:f>
                            <m:fPr>
                              <m:ctrlPr>
                                <a:rPr lang="en-US" altLang="ja-JP" b="0" i="1" smtClean="0">
                                  <a:latin typeface="Cambria Math" panose="02040503050406030204" pitchFamily="18" charset="0"/>
                                </a:rPr>
                              </m:ctrlPr>
                            </m:fPr>
                            <m:num>
                              <m:r>
                                <a:rPr lang="en-US" altLang="ja-JP" b="0" i="1" smtClean="0">
                                  <a:latin typeface="Cambria Math" panose="02040503050406030204" pitchFamily="18" charset="0"/>
                                </a:rPr>
                                <m:t>1</m:t>
                              </m:r>
                            </m:num>
                            <m:den>
                              <m:r>
                                <a:rPr lang="en-US" altLang="ja-JP" b="0" i="1" smtClean="0">
                                  <a:latin typeface="Cambria Math" panose="02040503050406030204" pitchFamily="18" charset="0"/>
                                </a:rPr>
                                <m:t>2</m:t>
                              </m:r>
                            </m:den>
                          </m:f>
                          <m:r>
                            <a:rPr lang="en-US" altLang="ja-JP" b="0" i="1" smtClean="0">
                              <a:latin typeface="Cambria Math" panose="02040503050406030204" pitchFamily="18" charset="0"/>
                            </a:rPr>
                            <m:t>𝑘</m:t>
                          </m:r>
                          <m:sSup>
                            <m:sSupPr>
                              <m:ctrlPr>
                                <a:rPr lang="en-US" altLang="ja-JP" b="0" i="1" smtClean="0">
                                  <a:latin typeface="Cambria Math" panose="02040503050406030204" pitchFamily="18" charset="0"/>
                                </a:rPr>
                              </m:ctrlPr>
                            </m:sSupPr>
                            <m:e>
                              <m:r>
                                <a:rPr lang="en-US" altLang="ja-JP" b="0" i="1" smtClean="0">
                                  <a:latin typeface="Cambria Math" panose="02040503050406030204" pitchFamily="18" charset="0"/>
                                </a:rPr>
                                <m:t>𝑥</m:t>
                              </m:r>
                            </m:e>
                            <m:sup>
                              <m:r>
                                <a:rPr lang="en-US" altLang="ja-JP" b="0" i="1" smtClean="0">
                                  <a:latin typeface="Cambria Math" panose="02040503050406030204" pitchFamily="18" charset="0"/>
                                </a:rPr>
                                <m:t>2</m:t>
                              </m:r>
                            </m:sup>
                          </m:sSup>
                        </m:e>
                      </m:d>
                      <m:r>
                        <a:rPr lang="en-US" altLang="ja-JP" i="1">
                          <a:latin typeface="Cambria Math" panose="02040503050406030204" pitchFamily="18" charset="0"/>
                        </a:rPr>
                        <m:t>𝜓</m:t>
                      </m:r>
                      <m:d>
                        <m:dPr>
                          <m:ctrlPr>
                            <a:rPr lang="en-US" altLang="ja-JP" b="0" i="1" smtClean="0">
                              <a:latin typeface="Cambria Math" panose="02040503050406030204" pitchFamily="18" charset="0"/>
                            </a:rPr>
                          </m:ctrlPr>
                        </m:dPr>
                        <m:e>
                          <m:r>
                            <a:rPr lang="en-US" altLang="ja-JP" b="0" i="1" smtClean="0">
                              <a:latin typeface="Cambria Math" panose="02040503050406030204" pitchFamily="18" charset="0"/>
                            </a:rPr>
                            <m:t>𝑥</m:t>
                          </m:r>
                        </m:e>
                      </m:d>
                      <m:r>
                        <a:rPr lang="en-US" altLang="ja-JP" b="0" i="1" smtClean="0">
                          <a:latin typeface="Cambria Math" panose="02040503050406030204" pitchFamily="18" charset="0"/>
                        </a:rPr>
                        <m:t>=</m:t>
                      </m:r>
                      <m:r>
                        <a:rPr lang="en-US" altLang="ja-JP" b="0" i="1" smtClean="0">
                          <a:latin typeface="Cambria Math" panose="02040503050406030204" pitchFamily="18" charset="0"/>
                        </a:rPr>
                        <m:t>𝐸</m:t>
                      </m:r>
                      <m:r>
                        <a:rPr lang="en-US" altLang="ja-JP" b="0" i="1" smtClean="0">
                          <a:latin typeface="Cambria Math" panose="02040503050406030204" pitchFamily="18" charset="0"/>
                        </a:rPr>
                        <m:t>𝜓</m:t>
                      </m:r>
                      <m:r>
                        <a:rPr lang="en-US" altLang="ja-JP" b="0" i="1" smtClean="0">
                          <a:latin typeface="Cambria Math" panose="02040503050406030204" pitchFamily="18" charset="0"/>
                        </a:rPr>
                        <m:t>(</m:t>
                      </m:r>
                      <m:r>
                        <a:rPr lang="en-US" altLang="ja-JP" b="0" i="1" smtClean="0">
                          <a:latin typeface="Cambria Math" panose="02040503050406030204" pitchFamily="18" charset="0"/>
                        </a:rPr>
                        <m:t>𝑥</m:t>
                      </m:r>
                      <m:r>
                        <a:rPr lang="en-US" altLang="ja-JP" b="0" i="1" smtClean="0">
                          <a:latin typeface="Cambria Math" panose="02040503050406030204" pitchFamily="18" charset="0"/>
                        </a:rPr>
                        <m:t>)</m:t>
                      </m:r>
                    </m:oMath>
                  </m:oMathPara>
                </a14:m>
                <a:endParaRPr kumimoji="1" lang="en-US" altLang="ja-JP" dirty="0"/>
              </a:p>
              <a:p>
                <a:r>
                  <a:rPr lang="ja-JP" altLang="en-US" dirty="0"/>
                  <a:t>の固有関数と固有値はそれぞれ</a:t>
                </a:r>
                <a:endParaRPr lang="en-US" altLang="ja-JP" dirty="0"/>
              </a:p>
              <a:p>
                <a:pPr>
                  <a:lnSpc>
                    <a:spcPct val="100000"/>
                  </a:lnSpc>
                </a:pPr>
                <a14:m>
                  <m:oMathPara xmlns:m="http://schemas.openxmlformats.org/officeDocument/2006/math">
                    <m:oMathParaPr>
                      <m:jc m:val="centerGroup"/>
                    </m:oMathParaPr>
                    <m:oMath xmlns:m="http://schemas.openxmlformats.org/officeDocument/2006/math">
                      <m:sSub>
                        <m:sSubPr>
                          <m:ctrlPr>
                            <a:rPr lang="en-US" altLang="ja-JP" b="0" i="1" smtClean="0">
                              <a:latin typeface="Cambria Math" panose="02040503050406030204" pitchFamily="18" charset="0"/>
                            </a:rPr>
                          </m:ctrlPr>
                        </m:sSubPr>
                        <m:e>
                          <m:r>
                            <a:rPr lang="en-US" altLang="ja-JP" b="0" i="1" smtClean="0">
                              <a:latin typeface="Cambria Math" panose="02040503050406030204" pitchFamily="18" charset="0"/>
                            </a:rPr>
                            <m:t>𝜓</m:t>
                          </m:r>
                        </m:e>
                        <m:sub>
                          <m:r>
                            <a:rPr lang="en-US" altLang="ja-JP" b="0" i="1" smtClean="0">
                              <a:latin typeface="Cambria Math" panose="02040503050406030204" pitchFamily="18" charset="0"/>
                            </a:rPr>
                            <m:t>𝑛</m:t>
                          </m:r>
                        </m:sub>
                      </m:sSub>
                      <m:d>
                        <m:dPr>
                          <m:ctrlPr>
                            <a:rPr lang="en-US" altLang="ja-JP" b="0" i="1" smtClean="0">
                              <a:latin typeface="Cambria Math" panose="02040503050406030204" pitchFamily="18" charset="0"/>
                            </a:rPr>
                          </m:ctrlPr>
                        </m:dPr>
                        <m:e>
                          <m:r>
                            <a:rPr lang="en-US" altLang="ja-JP" b="0" i="1" smtClean="0">
                              <a:latin typeface="Cambria Math" panose="02040503050406030204" pitchFamily="18" charset="0"/>
                            </a:rPr>
                            <m:t>𝑥</m:t>
                          </m:r>
                        </m:e>
                      </m:d>
                      <m:r>
                        <a:rPr lang="en-US" altLang="ja-JP" b="0" i="1" smtClean="0">
                          <a:latin typeface="Cambria Math" panose="02040503050406030204" pitchFamily="18" charset="0"/>
                        </a:rPr>
                        <m:t>=</m:t>
                      </m:r>
                      <m:sSub>
                        <m:sSubPr>
                          <m:ctrlPr>
                            <a:rPr lang="en-US" altLang="ja-JP" b="0" i="1" smtClean="0">
                              <a:latin typeface="Cambria Math" panose="02040503050406030204" pitchFamily="18" charset="0"/>
                            </a:rPr>
                          </m:ctrlPr>
                        </m:sSubPr>
                        <m:e>
                          <m:r>
                            <a:rPr lang="en-US" altLang="ja-JP" b="0" i="1" smtClean="0">
                              <a:latin typeface="Cambria Math" panose="02040503050406030204" pitchFamily="18" charset="0"/>
                            </a:rPr>
                            <m:t>𝐴</m:t>
                          </m:r>
                        </m:e>
                        <m:sub>
                          <m:r>
                            <a:rPr lang="en-US" altLang="ja-JP" b="0" i="1" smtClean="0">
                              <a:latin typeface="Cambria Math" panose="02040503050406030204" pitchFamily="18" charset="0"/>
                            </a:rPr>
                            <m:t>𝑛</m:t>
                          </m:r>
                        </m:sub>
                      </m:sSub>
                      <m:sSub>
                        <m:sSubPr>
                          <m:ctrlPr>
                            <a:rPr lang="en-US" altLang="ja-JP" b="0" i="1" smtClean="0">
                              <a:latin typeface="Cambria Math" panose="02040503050406030204" pitchFamily="18" charset="0"/>
                            </a:rPr>
                          </m:ctrlPr>
                        </m:sSubPr>
                        <m:e>
                          <m:r>
                            <a:rPr lang="en-US" altLang="ja-JP" b="0" i="1" smtClean="0">
                              <a:latin typeface="Cambria Math" panose="02040503050406030204" pitchFamily="18" charset="0"/>
                            </a:rPr>
                            <m:t>𝐻</m:t>
                          </m:r>
                        </m:e>
                        <m:sub>
                          <m:r>
                            <a:rPr lang="en-US" altLang="ja-JP" b="0" i="1" smtClean="0">
                              <a:latin typeface="Cambria Math" panose="02040503050406030204" pitchFamily="18" charset="0"/>
                            </a:rPr>
                            <m:t>𝑛</m:t>
                          </m:r>
                        </m:sub>
                      </m:sSub>
                      <m:d>
                        <m:dPr>
                          <m:ctrlPr>
                            <a:rPr lang="en-US" altLang="ja-JP" b="0" i="1" smtClean="0">
                              <a:latin typeface="Cambria Math" panose="02040503050406030204" pitchFamily="18" charset="0"/>
                            </a:rPr>
                          </m:ctrlPr>
                        </m:dPr>
                        <m:e>
                          <m:r>
                            <a:rPr lang="en-US" altLang="ja-JP" b="0" i="1" smtClean="0">
                              <a:latin typeface="Cambria Math" panose="02040503050406030204" pitchFamily="18" charset="0"/>
                            </a:rPr>
                            <m:t>𝜉</m:t>
                          </m:r>
                        </m:e>
                      </m:d>
                      <m:func>
                        <m:funcPr>
                          <m:ctrlPr>
                            <a:rPr lang="en-US" altLang="ja-JP" b="0" i="1" smtClean="0">
                              <a:latin typeface="Cambria Math" panose="02040503050406030204" pitchFamily="18" charset="0"/>
                            </a:rPr>
                          </m:ctrlPr>
                        </m:funcPr>
                        <m:fName>
                          <m:r>
                            <m:rPr>
                              <m:sty m:val="p"/>
                            </m:rPr>
                            <a:rPr lang="en-US" altLang="ja-JP" b="0" i="0" smtClean="0">
                              <a:latin typeface="Cambria Math" panose="02040503050406030204" pitchFamily="18" charset="0"/>
                            </a:rPr>
                            <m:t>exp</m:t>
                          </m:r>
                        </m:fName>
                        <m:e>
                          <m:d>
                            <m:dPr>
                              <m:ctrlPr>
                                <a:rPr lang="en-US" altLang="ja-JP" b="0" i="1" smtClean="0">
                                  <a:latin typeface="Cambria Math" panose="02040503050406030204" pitchFamily="18" charset="0"/>
                                </a:rPr>
                              </m:ctrlPr>
                            </m:dPr>
                            <m:e>
                              <m:r>
                                <a:rPr lang="en-US" altLang="ja-JP" b="0" i="1" smtClean="0">
                                  <a:latin typeface="Cambria Math" panose="02040503050406030204" pitchFamily="18" charset="0"/>
                                </a:rPr>
                                <m:t>−</m:t>
                              </m:r>
                              <m:f>
                                <m:fPr>
                                  <m:ctrlPr>
                                    <a:rPr lang="en-US" altLang="ja-JP" b="0" i="1" smtClean="0">
                                      <a:latin typeface="Cambria Math" panose="02040503050406030204" pitchFamily="18" charset="0"/>
                                    </a:rPr>
                                  </m:ctrlPr>
                                </m:fPr>
                                <m:num>
                                  <m:sSup>
                                    <m:sSupPr>
                                      <m:ctrlPr>
                                        <a:rPr lang="en-US" altLang="ja-JP" b="0" i="1" smtClean="0">
                                          <a:latin typeface="Cambria Math" panose="02040503050406030204" pitchFamily="18" charset="0"/>
                                        </a:rPr>
                                      </m:ctrlPr>
                                    </m:sSupPr>
                                    <m:e>
                                      <m:r>
                                        <a:rPr lang="en-US" altLang="ja-JP" b="0" i="1" smtClean="0">
                                          <a:latin typeface="Cambria Math" panose="02040503050406030204" pitchFamily="18" charset="0"/>
                                        </a:rPr>
                                        <m:t>𝜉</m:t>
                                      </m:r>
                                    </m:e>
                                    <m:sup>
                                      <m:r>
                                        <a:rPr lang="en-US" altLang="ja-JP" b="0" i="1" smtClean="0">
                                          <a:latin typeface="Cambria Math" panose="02040503050406030204" pitchFamily="18" charset="0"/>
                                        </a:rPr>
                                        <m:t>2</m:t>
                                      </m:r>
                                    </m:sup>
                                  </m:sSup>
                                </m:num>
                                <m:den>
                                  <m:r>
                                    <a:rPr lang="en-US" altLang="ja-JP" b="0" i="1" smtClean="0">
                                      <a:latin typeface="Cambria Math" panose="02040503050406030204" pitchFamily="18" charset="0"/>
                                    </a:rPr>
                                    <m:t>2</m:t>
                                  </m:r>
                                </m:den>
                              </m:f>
                            </m:e>
                          </m:d>
                        </m:e>
                      </m:func>
                    </m:oMath>
                  </m:oMathPara>
                </a14:m>
                <a:endParaRPr lang="en-US" altLang="ja-JP" dirty="0"/>
              </a:p>
              <a:p>
                <a:pPr>
                  <a:lnSpc>
                    <a:spcPct val="100000"/>
                  </a:lnSpc>
                </a:pPr>
                <a14:m>
                  <m:oMathPara xmlns:m="http://schemas.openxmlformats.org/officeDocument/2006/math">
                    <m:oMathParaPr>
                      <m:jc m:val="centerGroup"/>
                    </m:oMathParaPr>
                    <m:oMath xmlns:m="http://schemas.openxmlformats.org/officeDocument/2006/math">
                      <m:sSub>
                        <m:sSubPr>
                          <m:ctrlPr>
                            <a:rPr lang="en-US" altLang="ja-JP" b="0" i="1" smtClean="0">
                              <a:latin typeface="Cambria Math" panose="02040503050406030204" pitchFamily="18" charset="0"/>
                            </a:rPr>
                          </m:ctrlPr>
                        </m:sSubPr>
                        <m:e>
                          <m:r>
                            <a:rPr lang="en-US" altLang="ja-JP" b="0" i="1" smtClean="0">
                              <a:latin typeface="Cambria Math" panose="02040503050406030204" pitchFamily="18" charset="0"/>
                            </a:rPr>
                            <m:t>𝐸</m:t>
                          </m:r>
                        </m:e>
                        <m:sub>
                          <m:r>
                            <a:rPr lang="en-US" altLang="ja-JP" b="0" i="1" smtClean="0">
                              <a:latin typeface="Cambria Math" panose="02040503050406030204" pitchFamily="18" charset="0"/>
                            </a:rPr>
                            <m:t>𝑛</m:t>
                          </m:r>
                        </m:sub>
                      </m:sSub>
                      <m:r>
                        <a:rPr lang="en-US" altLang="ja-JP" b="0" i="1" smtClean="0">
                          <a:latin typeface="Cambria Math" panose="02040503050406030204" pitchFamily="18" charset="0"/>
                        </a:rPr>
                        <m:t>=ℏ</m:t>
                      </m:r>
                      <m:r>
                        <a:rPr lang="en-US" altLang="ja-JP" b="0" i="1" smtClean="0">
                          <a:latin typeface="Cambria Math" panose="02040503050406030204" pitchFamily="18" charset="0"/>
                        </a:rPr>
                        <m:t>𝜔</m:t>
                      </m:r>
                      <m:d>
                        <m:dPr>
                          <m:ctrlPr>
                            <a:rPr lang="en-US" altLang="ja-JP" b="0" i="1" smtClean="0">
                              <a:latin typeface="Cambria Math" panose="02040503050406030204" pitchFamily="18" charset="0"/>
                            </a:rPr>
                          </m:ctrlPr>
                        </m:dPr>
                        <m:e>
                          <m:r>
                            <a:rPr lang="en-US" altLang="ja-JP" b="0" i="1" smtClean="0">
                              <a:latin typeface="Cambria Math" panose="02040503050406030204" pitchFamily="18" charset="0"/>
                            </a:rPr>
                            <m:t>𝑛</m:t>
                          </m:r>
                          <m:r>
                            <a:rPr lang="en-US" altLang="ja-JP" b="0" i="1" smtClean="0">
                              <a:latin typeface="Cambria Math" panose="02040503050406030204" pitchFamily="18" charset="0"/>
                            </a:rPr>
                            <m:t>+</m:t>
                          </m:r>
                          <m:f>
                            <m:fPr>
                              <m:ctrlPr>
                                <a:rPr lang="en-US" altLang="ja-JP" b="0" i="1" smtClean="0">
                                  <a:latin typeface="Cambria Math" panose="02040503050406030204" pitchFamily="18" charset="0"/>
                                </a:rPr>
                              </m:ctrlPr>
                            </m:fPr>
                            <m:num>
                              <m:r>
                                <a:rPr lang="en-US" altLang="ja-JP" b="0" i="1" smtClean="0">
                                  <a:latin typeface="Cambria Math" panose="02040503050406030204" pitchFamily="18" charset="0"/>
                                </a:rPr>
                                <m:t>1</m:t>
                              </m:r>
                            </m:num>
                            <m:den>
                              <m:r>
                                <a:rPr lang="en-US" altLang="ja-JP" b="0" i="1" smtClean="0">
                                  <a:latin typeface="Cambria Math" panose="02040503050406030204" pitchFamily="18" charset="0"/>
                                </a:rPr>
                                <m:t>2</m:t>
                              </m:r>
                            </m:den>
                          </m:f>
                        </m:e>
                      </m:d>
                    </m:oMath>
                  </m:oMathPara>
                </a14:m>
                <a:endParaRPr lang="en-US" altLang="ja-JP" dirty="0"/>
              </a:p>
              <a:p>
                <a:r>
                  <a:rPr lang="ja-JP" altLang="en-US" dirty="0"/>
                  <a:t>であることが知られている</a:t>
                </a:r>
                <a:r>
                  <a:rPr lang="en-US" altLang="ja-JP" dirty="0"/>
                  <a:t>. </a:t>
                </a:r>
                <a:r>
                  <a:rPr lang="ja-JP" altLang="en-US" dirty="0"/>
                  <a:t>ただし</a:t>
                </a:r>
                <a:r>
                  <a:rPr lang="en-US" altLang="ja-JP" dirty="0"/>
                  <a:t>,</a:t>
                </a:r>
              </a:p>
              <a:p>
                <a:pPr>
                  <a:lnSpc>
                    <a:spcPct val="100000"/>
                  </a:lnSpc>
                </a:pPr>
                <a14:m>
                  <m:oMathPara xmlns:m="http://schemas.openxmlformats.org/officeDocument/2006/math">
                    <m:oMathParaPr>
                      <m:jc m:val="centerGroup"/>
                    </m:oMathParaPr>
                    <m:oMath xmlns:m="http://schemas.openxmlformats.org/officeDocument/2006/math">
                      <m:r>
                        <a:rPr lang="en-US" altLang="ja-JP" i="1" dirty="0">
                          <a:latin typeface="Cambria Math" panose="02040503050406030204" pitchFamily="18" charset="0"/>
                        </a:rPr>
                        <m:t>𝜔</m:t>
                      </m:r>
                      <m:r>
                        <a:rPr lang="en-US" altLang="ja-JP" i="1" dirty="0">
                          <a:latin typeface="Cambria Math" panose="02040503050406030204" pitchFamily="18" charset="0"/>
                        </a:rPr>
                        <m:t>≔</m:t>
                      </m:r>
                      <m:rad>
                        <m:radPr>
                          <m:degHide m:val="on"/>
                          <m:ctrlPr>
                            <a:rPr lang="en-US" altLang="ja-JP" i="1" dirty="0">
                              <a:latin typeface="Cambria Math" panose="02040503050406030204" pitchFamily="18" charset="0"/>
                            </a:rPr>
                          </m:ctrlPr>
                        </m:radPr>
                        <m:deg/>
                        <m:e>
                          <m:f>
                            <m:fPr>
                              <m:ctrlPr>
                                <a:rPr lang="en-US" altLang="ja-JP" b="0" i="1" dirty="0" smtClean="0">
                                  <a:latin typeface="Cambria Math" panose="02040503050406030204" pitchFamily="18" charset="0"/>
                                </a:rPr>
                              </m:ctrlPr>
                            </m:fPr>
                            <m:num>
                              <m:r>
                                <a:rPr lang="en-US" altLang="ja-JP" b="0" i="1" dirty="0" smtClean="0">
                                  <a:latin typeface="Cambria Math" panose="02040503050406030204" pitchFamily="18" charset="0"/>
                                </a:rPr>
                                <m:t>𝑘</m:t>
                              </m:r>
                            </m:num>
                            <m:den>
                              <m:r>
                                <a:rPr lang="en-US" altLang="ja-JP" b="0" i="1" dirty="0" smtClean="0">
                                  <a:latin typeface="Cambria Math" panose="02040503050406030204" pitchFamily="18" charset="0"/>
                                </a:rPr>
                                <m:t>𝑚</m:t>
                              </m:r>
                            </m:den>
                          </m:f>
                        </m:e>
                      </m:rad>
                      <m:r>
                        <a:rPr lang="en-US" altLang="ja-JP" b="0" i="1" dirty="0" smtClean="0">
                          <a:latin typeface="Cambria Math" panose="02040503050406030204" pitchFamily="18" charset="0"/>
                        </a:rPr>
                        <m:t>, </m:t>
                      </m:r>
                      <m:r>
                        <a:rPr lang="en-US" altLang="ja-JP" b="0" i="1" smtClean="0">
                          <a:latin typeface="Cambria Math" panose="02040503050406030204" pitchFamily="18" charset="0"/>
                        </a:rPr>
                        <m:t>𝜉</m:t>
                      </m:r>
                      <m:r>
                        <a:rPr lang="en-US" altLang="ja-JP" b="0" i="1" smtClean="0">
                          <a:latin typeface="Cambria Math" panose="02040503050406030204" pitchFamily="18" charset="0"/>
                        </a:rPr>
                        <m:t>:=</m:t>
                      </m:r>
                      <m:rad>
                        <m:radPr>
                          <m:degHide m:val="on"/>
                          <m:ctrlPr>
                            <a:rPr lang="en-US" altLang="ja-JP" b="0" i="1" smtClean="0">
                              <a:latin typeface="Cambria Math" panose="02040503050406030204" pitchFamily="18" charset="0"/>
                            </a:rPr>
                          </m:ctrlPr>
                        </m:radPr>
                        <m:deg/>
                        <m:e>
                          <m:f>
                            <m:fPr>
                              <m:ctrlPr>
                                <a:rPr lang="en-US" altLang="ja-JP" b="0" i="1" smtClean="0">
                                  <a:latin typeface="Cambria Math" panose="02040503050406030204" pitchFamily="18" charset="0"/>
                                </a:rPr>
                              </m:ctrlPr>
                            </m:fPr>
                            <m:num>
                              <m:r>
                                <a:rPr lang="en-US" altLang="ja-JP" b="0" i="1" smtClean="0">
                                  <a:latin typeface="Cambria Math" panose="02040503050406030204" pitchFamily="18" charset="0"/>
                                </a:rPr>
                                <m:t>𝑚</m:t>
                              </m:r>
                              <m:r>
                                <a:rPr lang="en-US" altLang="ja-JP" b="0" i="1" smtClean="0">
                                  <a:latin typeface="Cambria Math" panose="02040503050406030204" pitchFamily="18" charset="0"/>
                                </a:rPr>
                                <m:t>𝜔</m:t>
                              </m:r>
                            </m:num>
                            <m:den>
                              <m:r>
                                <a:rPr lang="en-US" altLang="ja-JP" b="0" i="1" smtClean="0">
                                  <a:latin typeface="Cambria Math" panose="02040503050406030204" pitchFamily="18" charset="0"/>
                                </a:rPr>
                                <m:t>ℏ</m:t>
                              </m:r>
                            </m:den>
                          </m:f>
                        </m:e>
                      </m:rad>
                      <m:r>
                        <a:rPr lang="en-US" altLang="ja-JP" b="0" i="1" smtClean="0">
                          <a:latin typeface="Cambria Math" panose="02040503050406030204" pitchFamily="18" charset="0"/>
                        </a:rPr>
                        <m:t>, </m:t>
                      </m:r>
                      <m:sSub>
                        <m:sSubPr>
                          <m:ctrlPr>
                            <a:rPr lang="en-US" altLang="ja-JP" b="0" i="1" smtClean="0">
                              <a:latin typeface="Cambria Math" panose="02040503050406030204" pitchFamily="18" charset="0"/>
                            </a:rPr>
                          </m:ctrlPr>
                        </m:sSubPr>
                        <m:e>
                          <m:r>
                            <a:rPr lang="en-US" altLang="ja-JP" b="0" i="1" smtClean="0">
                              <a:latin typeface="Cambria Math" panose="02040503050406030204" pitchFamily="18" charset="0"/>
                            </a:rPr>
                            <m:t>𝐴</m:t>
                          </m:r>
                        </m:e>
                        <m:sub>
                          <m:r>
                            <a:rPr lang="en-US" altLang="ja-JP" b="0" i="1" smtClean="0">
                              <a:latin typeface="Cambria Math" panose="02040503050406030204" pitchFamily="18" charset="0"/>
                            </a:rPr>
                            <m:t>𝑛</m:t>
                          </m:r>
                        </m:sub>
                      </m:sSub>
                      <m:r>
                        <a:rPr lang="en-US" altLang="ja-JP" b="0" i="1" smtClean="0">
                          <a:latin typeface="Cambria Math" panose="02040503050406030204" pitchFamily="18" charset="0"/>
                        </a:rPr>
                        <m:t>:=</m:t>
                      </m:r>
                      <m:rad>
                        <m:radPr>
                          <m:degHide m:val="on"/>
                          <m:ctrlPr>
                            <a:rPr lang="en-US" altLang="ja-JP" b="0" i="1" smtClean="0">
                              <a:latin typeface="Cambria Math" panose="02040503050406030204" pitchFamily="18" charset="0"/>
                            </a:rPr>
                          </m:ctrlPr>
                        </m:radPr>
                        <m:deg/>
                        <m:e>
                          <m:f>
                            <m:fPr>
                              <m:ctrlPr>
                                <a:rPr lang="en-US" altLang="ja-JP" b="0" i="1" smtClean="0">
                                  <a:latin typeface="Cambria Math" panose="02040503050406030204" pitchFamily="18" charset="0"/>
                                </a:rPr>
                              </m:ctrlPr>
                            </m:fPr>
                            <m:num>
                              <m:r>
                                <a:rPr lang="en-US" altLang="ja-JP" b="0" i="1" smtClean="0">
                                  <a:latin typeface="Cambria Math" panose="02040503050406030204" pitchFamily="18" charset="0"/>
                                </a:rPr>
                                <m:t>1</m:t>
                              </m:r>
                            </m:num>
                            <m:den>
                              <m:r>
                                <a:rPr lang="en-US" altLang="ja-JP" b="0" i="1" smtClean="0">
                                  <a:latin typeface="Cambria Math" panose="02040503050406030204" pitchFamily="18" charset="0"/>
                                </a:rPr>
                                <m:t>𝑛</m:t>
                              </m:r>
                              <m:r>
                                <a:rPr lang="en-US" altLang="ja-JP" b="0" i="1" smtClean="0">
                                  <a:latin typeface="Cambria Math" panose="02040503050406030204" pitchFamily="18" charset="0"/>
                                </a:rPr>
                                <m:t>!</m:t>
                              </m:r>
                              <m:sSup>
                                <m:sSupPr>
                                  <m:ctrlPr>
                                    <a:rPr lang="en-US" altLang="ja-JP" b="0" i="1" smtClean="0">
                                      <a:latin typeface="Cambria Math" panose="02040503050406030204" pitchFamily="18" charset="0"/>
                                    </a:rPr>
                                  </m:ctrlPr>
                                </m:sSupPr>
                                <m:e>
                                  <m:r>
                                    <a:rPr lang="en-US" altLang="ja-JP" b="0" i="1" smtClean="0">
                                      <a:latin typeface="Cambria Math" panose="02040503050406030204" pitchFamily="18" charset="0"/>
                                    </a:rPr>
                                    <m:t>2</m:t>
                                  </m:r>
                                </m:e>
                                <m:sup>
                                  <m:r>
                                    <a:rPr lang="en-US" altLang="ja-JP" b="0" i="1" smtClean="0">
                                      <a:latin typeface="Cambria Math" panose="02040503050406030204" pitchFamily="18" charset="0"/>
                                    </a:rPr>
                                    <m:t>𝑛</m:t>
                                  </m:r>
                                </m:sup>
                              </m:sSup>
                            </m:den>
                          </m:f>
                          <m:rad>
                            <m:radPr>
                              <m:degHide m:val="on"/>
                              <m:ctrlPr>
                                <a:rPr lang="en-US" altLang="ja-JP" b="0" i="1" smtClean="0">
                                  <a:latin typeface="Cambria Math" panose="02040503050406030204" pitchFamily="18" charset="0"/>
                                </a:rPr>
                              </m:ctrlPr>
                            </m:radPr>
                            <m:deg/>
                            <m:e>
                              <m:f>
                                <m:fPr>
                                  <m:ctrlPr>
                                    <a:rPr lang="en-US" altLang="ja-JP" b="0" i="1" smtClean="0">
                                      <a:latin typeface="Cambria Math" panose="02040503050406030204" pitchFamily="18" charset="0"/>
                                    </a:rPr>
                                  </m:ctrlPr>
                                </m:fPr>
                                <m:num>
                                  <m:r>
                                    <a:rPr lang="en-US" altLang="ja-JP" b="0" i="1" smtClean="0">
                                      <a:latin typeface="Cambria Math" panose="02040503050406030204" pitchFamily="18" charset="0"/>
                                    </a:rPr>
                                    <m:t>𝑚</m:t>
                                  </m:r>
                                  <m:r>
                                    <a:rPr lang="en-US" altLang="ja-JP" b="0" i="1" smtClean="0">
                                      <a:latin typeface="Cambria Math" panose="02040503050406030204" pitchFamily="18" charset="0"/>
                                    </a:rPr>
                                    <m:t>𝜔</m:t>
                                  </m:r>
                                </m:num>
                                <m:den>
                                  <m:r>
                                    <a:rPr lang="en-US" altLang="ja-JP" b="0" i="1" smtClean="0">
                                      <a:latin typeface="Cambria Math" panose="02040503050406030204" pitchFamily="18" charset="0"/>
                                    </a:rPr>
                                    <m:t>𝜋</m:t>
                                  </m:r>
                                  <m:r>
                                    <a:rPr lang="en-US" altLang="ja-JP" b="0" i="1" smtClean="0">
                                      <a:latin typeface="Cambria Math" panose="02040503050406030204" pitchFamily="18" charset="0"/>
                                    </a:rPr>
                                    <m:t>ℏ</m:t>
                                  </m:r>
                                </m:den>
                              </m:f>
                            </m:e>
                          </m:rad>
                        </m:e>
                      </m:rad>
                      <m:r>
                        <a:rPr lang="en-US" altLang="ja-JP" b="0" i="1" smtClean="0">
                          <a:latin typeface="Cambria Math" panose="02040503050406030204" pitchFamily="18" charset="0"/>
                        </a:rPr>
                        <m:t>, </m:t>
                      </m:r>
                    </m:oMath>
                  </m:oMathPara>
                </a14:m>
                <a:endParaRPr lang="en-US" altLang="ja-JP" dirty="0"/>
              </a:p>
              <a:p>
                <a14:m>
                  <m:oMath xmlns:m="http://schemas.openxmlformats.org/officeDocument/2006/math">
                    <m:sSub>
                      <m:sSubPr>
                        <m:ctrlPr>
                          <a:rPr lang="en-US" altLang="ja-JP" b="0" i="1" smtClean="0">
                            <a:latin typeface="Cambria Math" panose="02040503050406030204" pitchFamily="18" charset="0"/>
                          </a:rPr>
                        </m:ctrlPr>
                      </m:sSubPr>
                      <m:e>
                        <m:r>
                          <a:rPr lang="en-US" altLang="ja-JP" b="0" i="1" smtClean="0">
                            <a:latin typeface="Cambria Math" panose="02040503050406030204" pitchFamily="18" charset="0"/>
                          </a:rPr>
                          <m:t>𝐻</m:t>
                        </m:r>
                      </m:e>
                      <m:sub>
                        <m:r>
                          <a:rPr lang="en-US" altLang="ja-JP" b="0" i="1" smtClean="0">
                            <a:latin typeface="Cambria Math" panose="02040503050406030204" pitchFamily="18" charset="0"/>
                          </a:rPr>
                          <m:t>𝑛</m:t>
                        </m:r>
                      </m:sub>
                    </m:sSub>
                    <m:r>
                      <a:rPr lang="ja-JP" altLang="en-US" i="1">
                        <a:latin typeface="Cambria Math" panose="02040503050406030204" pitchFamily="18" charset="0"/>
                      </a:rPr>
                      <m:t>は</m:t>
                    </m:r>
                  </m:oMath>
                </a14:m>
                <a:r>
                  <a:rPr lang="ja-JP" altLang="en-US" dirty="0"/>
                  <a:t>エルミート多項式である</a:t>
                </a:r>
                <a:r>
                  <a:rPr lang="en-US" altLang="ja-JP" dirty="0"/>
                  <a:t>. </a:t>
                </a:r>
                <a:r>
                  <a:rPr lang="ja-JP" altLang="en-US" dirty="0"/>
                  <a:t>調和近似では</a:t>
                </a:r>
                <a14:m>
                  <m:oMath xmlns:m="http://schemas.openxmlformats.org/officeDocument/2006/math">
                    <m:r>
                      <a:rPr lang="en-US" altLang="ja-JP" b="0" i="1" smtClean="0">
                        <a:latin typeface="Cambria Math" panose="02040503050406030204" pitchFamily="18" charset="0"/>
                      </a:rPr>
                      <m:t>𝑘</m:t>
                    </m:r>
                    <m:r>
                      <a:rPr lang="en-US" altLang="ja-JP" b="0" i="1" smtClean="0">
                        <a:latin typeface="Cambria Math" panose="02040503050406030204" pitchFamily="18" charset="0"/>
                      </a:rPr>
                      <m:t>,</m:t>
                    </m:r>
                    <m:r>
                      <a:rPr lang="en-US" altLang="ja-JP" b="0" i="1" smtClean="0">
                        <a:latin typeface="Cambria Math" panose="02040503050406030204" pitchFamily="18" charset="0"/>
                      </a:rPr>
                      <m:t>𝑚</m:t>
                    </m:r>
                    <m:r>
                      <a:rPr lang="en-US" altLang="ja-JP" b="0" i="1" smtClean="0">
                        <a:latin typeface="Cambria Math" panose="02040503050406030204" pitchFamily="18" charset="0"/>
                      </a:rPr>
                      <m:t>,</m:t>
                    </m:r>
                    <m:sSub>
                      <m:sSubPr>
                        <m:ctrlPr>
                          <a:rPr lang="en-US" altLang="ja-JP" b="0" i="1" smtClean="0">
                            <a:latin typeface="Cambria Math" panose="02040503050406030204" pitchFamily="18" charset="0"/>
                          </a:rPr>
                        </m:ctrlPr>
                      </m:sSubPr>
                      <m:e>
                        <m:r>
                          <a:rPr lang="en-US" altLang="ja-JP" b="0" i="1" smtClean="0">
                            <a:latin typeface="Cambria Math" panose="02040503050406030204" pitchFamily="18" charset="0"/>
                          </a:rPr>
                          <m:t>𝐸</m:t>
                        </m:r>
                      </m:e>
                      <m:sub>
                        <m:r>
                          <m:rPr>
                            <m:sty m:val="p"/>
                          </m:rPr>
                          <a:rPr lang="en-US" altLang="ja-JP" b="0" i="0" smtClean="0">
                            <a:latin typeface="Cambria Math" panose="02040503050406030204" pitchFamily="18" charset="0"/>
                          </a:rPr>
                          <m:t>e</m:t>
                        </m:r>
                      </m:sub>
                    </m:sSub>
                  </m:oMath>
                </a14:m>
                <a:r>
                  <a:rPr lang="ja-JP" altLang="en-US" dirty="0"/>
                  <a:t>を決定することで直ちに </a:t>
                </a:r>
                <a14:m>
                  <m:oMath xmlns:m="http://schemas.openxmlformats.org/officeDocument/2006/math">
                    <m:r>
                      <m:rPr>
                        <m:sty m:val="p"/>
                      </m:rPr>
                      <a:rPr lang="en-US" altLang="ja-JP" b="0" i="0" smtClean="0">
                        <a:latin typeface="Cambria Math" panose="02040503050406030204" pitchFamily="18" charset="0"/>
                      </a:rPr>
                      <m:t>ZPE</m:t>
                    </m:r>
                    <m:r>
                      <a:rPr lang="en-US" altLang="ja-JP" b="0" i="0" smtClean="0">
                        <a:latin typeface="Cambria Math" panose="02040503050406030204" pitchFamily="18" charset="0"/>
                      </a:rPr>
                      <m:t>=</m:t>
                    </m:r>
                    <m:f>
                      <m:fPr>
                        <m:ctrlPr>
                          <a:rPr lang="en-US" altLang="ja-JP" b="0" i="1" smtClean="0">
                            <a:latin typeface="Cambria Math" panose="02040503050406030204" pitchFamily="18" charset="0"/>
                          </a:rPr>
                        </m:ctrlPr>
                      </m:fPr>
                      <m:num>
                        <m:r>
                          <a:rPr lang="en-US" altLang="ja-JP" b="0" i="0" smtClean="0">
                            <a:latin typeface="Cambria Math" panose="02040503050406030204" pitchFamily="18" charset="0"/>
                          </a:rPr>
                          <m:t>1</m:t>
                        </m:r>
                      </m:num>
                      <m:den>
                        <m:r>
                          <a:rPr lang="en-US" altLang="ja-JP" b="0" i="0" smtClean="0">
                            <a:latin typeface="Cambria Math" panose="02040503050406030204" pitchFamily="18" charset="0"/>
                          </a:rPr>
                          <m:t>2</m:t>
                        </m:r>
                      </m:den>
                    </m:f>
                    <m:r>
                      <a:rPr lang="en-US" altLang="ja-JP" i="1">
                        <a:latin typeface="Cambria Math" panose="02040503050406030204" pitchFamily="18" charset="0"/>
                      </a:rPr>
                      <m:t>ℏ</m:t>
                    </m:r>
                    <m:r>
                      <a:rPr lang="en-US" altLang="ja-JP" i="1">
                        <a:latin typeface="Cambria Math" panose="02040503050406030204" pitchFamily="18" charset="0"/>
                      </a:rPr>
                      <m:t>𝜔</m:t>
                    </m:r>
                  </m:oMath>
                </a14:m>
                <a:r>
                  <a:rPr lang="en-US" altLang="ja-JP" dirty="0"/>
                  <a:t> </a:t>
                </a:r>
                <a:r>
                  <a:rPr lang="ja-JP" altLang="en-US" dirty="0"/>
                  <a:t>が得られる</a:t>
                </a:r>
                <a:r>
                  <a:rPr lang="en-US" altLang="ja-JP" dirty="0"/>
                  <a:t>.</a:t>
                </a:r>
              </a:p>
            </p:txBody>
          </p:sp>
        </mc:Choice>
        <mc:Fallback xmlns="">
          <p:sp>
            <p:nvSpPr>
              <p:cNvPr id="3" name="コンテンツ プレースホルダー 2">
                <a:extLst>
                  <a:ext uri="{FF2B5EF4-FFF2-40B4-BE49-F238E27FC236}">
                    <a16:creationId xmlns:a16="http://schemas.microsoft.com/office/drawing/2014/main" id="{E1A9860F-08EB-4459-A868-1DEA7A394078}"/>
                  </a:ext>
                </a:extLst>
              </p:cNvPr>
              <p:cNvSpPr>
                <a:spLocks noGrp="1" noRot="1" noChangeAspect="1" noMove="1" noResize="1" noEditPoints="1" noAdjustHandles="1" noChangeArrowheads="1" noChangeShapeType="1" noTextEdit="1"/>
              </p:cNvSpPr>
              <p:nvPr>
                <p:ph idx="1"/>
              </p:nvPr>
            </p:nvSpPr>
            <p:spPr>
              <a:xfrm>
                <a:off x="468000" y="843750"/>
                <a:ext cx="4104000" cy="3881434"/>
              </a:xfrm>
              <a:blipFill>
                <a:blip r:embed="rId2"/>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9" name="テキスト プレースホルダー 8">
                <a:extLst>
                  <a:ext uri="{FF2B5EF4-FFF2-40B4-BE49-F238E27FC236}">
                    <a16:creationId xmlns:a16="http://schemas.microsoft.com/office/drawing/2014/main" id="{871A3910-9B6E-405B-21E5-CD5B8711B28D}"/>
                  </a:ext>
                </a:extLst>
              </p:cNvPr>
              <p:cNvSpPr>
                <a:spLocks noGrp="1"/>
              </p:cNvSpPr>
              <p:nvPr>
                <p:ph type="body" sz="quarter" idx="13"/>
              </p:nvPr>
            </p:nvSpPr>
            <p:spPr/>
            <p:txBody>
              <a:bodyPr/>
              <a:lstStyle/>
              <a:p>
                <a:r>
                  <a:rPr lang="en-US" altLang="ja-JP" dirty="0">
                    <a:hlinkClick r:id="rId3"/>
                  </a:rPr>
                  <a:t>https://ohno.github.io/Antique.jl/dev/HarmonicOscillator/#Usage-and-Examples</a:t>
                </a:r>
                <a:endParaRPr lang="en-US" altLang="ja-JP" dirty="0"/>
              </a:p>
              <a:p>
                <a:r>
                  <a:rPr lang="ja-JP" altLang="en-US" dirty="0"/>
                  <a:t>右図：</a:t>
                </a:r>
                <a:r>
                  <a:rPr lang="en-US" altLang="ja-JP" dirty="0"/>
                  <a:t>k = 1.0, m = 3.0</a:t>
                </a:r>
                <a:r>
                  <a:rPr lang="ja-JP" altLang="en-US" dirty="0"/>
                  <a:t>としたときのポテンシャル</a:t>
                </a:r>
                <a14:m>
                  <m:oMath xmlns:m="http://schemas.openxmlformats.org/officeDocument/2006/math">
                    <m:f>
                      <m:fPr>
                        <m:type m:val="lin"/>
                        <m:ctrlPr>
                          <a:rPr lang="ja-JP" altLang="en-US" i="1" dirty="0" smtClean="0">
                            <a:latin typeface="Cambria Math" panose="02040503050406030204" pitchFamily="18" charset="0"/>
                          </a:rPr>
                        </m:ctrlPr>
                      </m:fPr>
                      <m:num>
                        <m:r>
                          <a:rPr lang="en-US" altLang="ja-JP" b="0" i="1" dirty="0" smtClean="0">
                            <a:latin typeface="Cambria Math" panose="02040503050406030204" pitchFamily="18" charset="0"/>
                          </a:rPr>
                          <m:t>𝑉</m:t>
                        </m:r>
                        <m:d>
                          <m:dPr>
                            <m:ctrlPr>
                              <a:rPr lang="en-US" altLang="ja-JP" b="0" i="1" dirty="0" smtClean="0">
                                <a:latin typeface="Cambria Math" panose="02040503050406030204" pitchFamily="18" charset="0"/>
                              </a:rPr>
                            </m:ctrlPr>
                          </m:dPr>
                          <m:e>
                            <m:r>
                              <a:rPr lang="en-US" altLang="ja-JP" b="0" i="1" dirty="0" smtClean="0">
                                <a:latin typeface="Cambria Math" panose="02040503050406030204" pitchFamily="18" charset="0"/>
                              </a:rPr>
                              <m:t>𝑥</m:t>
                            </m:r>
                          </m:e>
                        </m:d>
                        <m:r>
                          <a:rPr lang="en-US" altLang="ja-JP" b="0" i="1" dirty="0" smtClean="0">
                            <a:latin typeface="Cambria Math" panose="02040503050406030204" pitchFamily="18" charset="0"/>
                          </a:rPr>
                          <m:t>=</m:t>
                        </m:r>
                        <m:r>
                          <a:rPr lang="en-US" altLang="ja-JP" b="0" i="1" dirty="0" smtClean="0">
                            <a:latin typeface="Cambria Math" panose="02040503050406030204" pitchFamily="18" charset="0"/>
                          </a:rPr>
                          <m:t>𝑘</m:t>
                        </m:r>
                        <m:sSup>
                          <m:sSupPr>
                            <m:ctrlPr>
                              <a:rPr lang="en-US" altLang="ja-JP" b="0" i="1" dirty="0" smtClean="0">
                                <a:latin typeface="Cambria Math" panose="02040503050406030204" pitchFamily="18" charset="0"/>
                              </a:rPr>
                            </m:ctrlPr>
                          </m:sSupPr>
                          <m:e>
                            <m:r>
                              <a:rPr lang="en-US" altLang="ja-JP" b="0" i="1" dirty="0" smtClean="0">
                                <a:latin typeface="Cambria Math" panose="02040503050406030204" pitchFamily="18" charset="0"/>
                              </a:rPr>
                              <m:t>𝑥</m:t>
                            </m:r>
                          </m:e>
                          <m:sup>
                            <m:r>
                              <a:rPr lang="en-US" altLang="ja-JP" b="0" i="1" dirty="0" smtClean="0">
                                <a:latin typeface="Cambria Math" panose="02040503050406030204" pitchFamily="18" charset="0"/>
                              </a:rPr>
                              <m:t>2</m:t>
                            </m:r>
                          </m:sup>
                        </m:sSup>
                      </m:num>
                      <m:den>
                        <m:r>
                          <a:rPr lang="en-US" altLang="ja-JP" b="0" i="1" dirty="0" smtClean="0">
                            <a:latin typeface="Cambria Math" panose="02040503050406030204" pitchFamily="18" charset="0"/>
                          </a:rPr>
                          <m:t>2</m:t>
                        </m:r>
                      </m:den>
                    </m:f>
                  </m:oMath>
                </a14:m>
                <a:r>
                  <a:rPr lang="ja-JP" altLang="en-US" dirty="0"/>
                  <a:t>と適当にスケールした固有関数</a:t>
                </a:r>
                <a14:m>
                  <m:oMath xmlns:m="http://schemas.openxmlformats.org/officeDocument/2006/math">
                    <m:r>
                      <a:rPr lang="en-US" altLang="ja-JP" b="0" i="0" smtClean="0">
                        <a:latin typeface="Cambria Math" panose="02040503050406030204" pitchFamily="18" charset="0"/>
                      </a:rPr>
                      <m:t>0.2</m:t>
                    </m:r>
                    <m:r>
                      <a:rPr lang="en-US" altLang="ja-JP" b="0" i="1" smtClean="0">
                        <a:latin typeface="Cambria Math" panose="02040503050406030204" pitchFamily="18" charset="0"/>
                      </a:rPr>
                      <m:t>×</m:t>
                    </m:r>
                    <m:sSub>
                      <m:sSubPr>
                        <m:ctrlPr>
                          <a:rPr lang="en-US" altLang="ja-JP" i="1">
                            <a:latin typeface="Cambria Math" panose="02040503050406030204" pitchFamily="18" charset="0"/>
                          </a:rPr>
                        </m:ctrlPr>
                      </m:sSubPr>
                      <m:e>
                        <m:r>
                          <a:rPr lang="en-US" altLang="ja-JP" i="1">
                            <a:latin typeface="Cambria Math" panose="02040503050406030204" pitchFamily="18" charset="0"/>
                          </a:rPr>
                          <m:t>𝜓</m:t>
                        </m:r>
                      </m:e>
                      <m:sub>
                        <m:r>
                          <a:rPr lang="en-US" altLang="ja-JP" i="1">
                            <a:latin typeface="Cambria Math" panose="02040503050406030204" pitchFamily="18" charset="0"/>
                          </a:rPr>
                          <m:t>𝑛</m:t>
                        </m:r>
                      </m:sub>
                    </m:sSub>
                    <m:d>
                      <m:dPr>
                        <m:ctrlPr>
                          <a:rPr lang="en-US" altLang="ja-JP" i="1">
                            <a:latin typeface="Cambria Math" panose="02040503050406030204" pitchFamily="18" charset="0"/>
                          </a:rPr>
                        </m:ctrlPr>
                      </m:dPr>
                      <m:e>
                        <m:r>
                          <a:rPr lang="en-US" altLang="ja-JP" i="1">
                            <a:latin typeface="Cambria Math" panose="02040503050406030204" pitchFamily="18" charset="0"/>
                          </a:rPr>
                          <m:t>𝑥</m:t>
                        </m:r>
                      </m:e>
                    </m:d>
                    <m:r>
                      <a:rPr lang="en-US" altLang="ja-JP" b="0" i="1" smtClean="0">
                        <a:latin typeface="Cambria Math" panose="02040503050406030204" pitchFamily="18" charset="0"/>
                      </a:rPr>
                      <m:t>+</m:t>
                    </m:r>
                    <m:sSub>
                      <m:sSubPr>
                        <m:ctrlPr>
                          <a:rPr lang="en-US" altLang="ja-JP" b="0" i="1" smtClean="0">
                            <a:latin typeface="Cambria Math" panose="02040503050406030204" pitchFamily="18" charset="0"/>
                          </a:rPr>
                        </m:ctrlPr>
                      </m:sSubPr>
                      <m:e>
                        <m:r>
                          <a:rPr lang="en-US" altLang="ja-JP" b="0" i="1" smtClean="0">
                            <a:latin typeface="Cambria Math" panose="02040503050406030204" pitchFamily="18" charset="0"/>
                          </a:rPr>
                          <m:t>𝐸</m:t>
                        </m:r>
                      </m:e>
                      <m:sub>
                        <m:r>
                          <a:rPr lang="en-US" altLang="ja-JP" b="0" i="1" smtClean="0">
                            <a:latin typeface="Cambria Math" panose="02040503050406030204" pitchFamily="18" charset="0"/>
                          </a:rPr>
                          <m:t>𝑛</m:t>
                        </m:r>
                      </m:sub>
                    </m:sSub>
                  </m:oMath>
                </a14:m>
                <a:r>
                  <a:rPr lang="ja-JP" altLang="en-US" dirty="0"/>
                  <a:t>の描写</a:t>
                </a:r>
              </a:p>
            </p:txBody>
          </p:sp>
        </mc:Choice>
        <mc:Fallback xmlns="">
          <p:sp>
            <p:nvSpPr>
              <p:cNvPr id="9" name="テキスト プレースホルダー 8">
                <a:extLst>
                  <a:ext uri="{FF2B5EF4-FFF2-40B4-BE49-F238E27FC236}">
                    <a16:creationId xmlns:a16="http://schemas.microsoft.com/office/drawing/2014/main" id="{587EDA1E-6482-47B8-8C69-561D3A72AD33}"/>
                  </a:ext>
                </a:extLst>
              </p:cNvPr>
              <p:cNvSpPr>
                <a:spLocks noGrp="1" noRot="1" noChangeAspect="1" noMove="1" noResize="1" noEditPoints="1" noAdjustHandles="1" noChangeArrowheads="1" noChangeShapeType="1" noTextEdit="1"/>
              </p:cNvSpPr>
              <p:nvPr>
                <p:ph type="body" sz="quarter" idx="13"/>
              </p:nvPr>
            </p:nvSpPr>
            <p:spPr>
              <a:blipFill>
                <a:blip r:embed="rId4"/>
                <a:stretch>
                  <a:fillRect t="-2597" b="-53247"/>
                </a:stretch>
              </a:blipFill>
            </p:spPr>
            <p:txBody>
              <a:bodyPr/>
              <a:lstStyle/>
              <a:p>
                <a:r>
                  <a:rPr lang="ja-JP" altLang="en-US">
                    <a:noFill/>
                  </a:rPr>
                  <a:t> </a:t>
                </a:r>
              </a:p>
            </p:txBody>
          </p:sp>
        </mc:Fallback>
      </mc:AlternateContent>
      <p:pic>
        <p:nvPicPr>
          <p:cNvPr id="8" name="コンテンツ プレースホルダー 7">
            <a:extLst>
              <a:ext uri="{FF2B5EF4-FFF2-40B4-BE49-F238E27FC236}">
                <a16:creationId xmlns:a16="http://schemas.microsoft.com/office/drawing/2014/main" id="{31D29AEF-CC52-4E2D-271D-BBE50A363A40}"/>
              </a:ext>
            </a:extLst>
          </p:cNvPr>
          <p:cNvPicPr>
            <a:picLocks noGrp="1" noChangeAspect="1"/>
          </p:cNvPicPr>
          <p:nvPr>
            <p:ph idx="14"/>
          </p:nvPr>
        </p:nvPicPr>
        <p:blipFill>
          <a:blip r:embed="rId5">
            <a:extLst>
              <a:ext uri="{96DAC541-7B7A-43D3-8B79-37D633B846F1}">
                <asvg:svgBlip xmlns:asvg="http://schemas.microsoft.com/office/drawing/2016/SVG/main" r:embed="rId6"/>
              </a:ext>
            </a:extLst>
          </a:blip>
          <a:stretch>
            <a:fillRect/>
          </a:stretch>
        </p:blipFill>
        <p:spPr>
          <a:xfrm>
            <a:off x="4364397" y="842963"/>
            <a:ext cx="4311603" cy="3832537"/>
          </a:xfrm>
        </p:spPr>
      </p:pic>
      <p:sp>
        <p:nvSpPr>
          <p:cNvPr id="6" name="スライド番号プレースホルダー 5">
            <a:extLst>
              <a:ext uri="{FF2B5EF4-FFF2-40B4-BE49-F238E27FC236}">
                <a16:creationId xmlns:a16="http://schemas.microsoft.com/office/drawing/2014/main" id="{0A4683EC-D5FC-359D-25F0-6E1A51ECE03A}"/>
              </a:ext>
            </a:extLst>
          </p:cNvPr>
          <p:cNvSpPr>
            <a:spLocks noGrp="1"/>
          </p:cNvSpPr>
          <p:nvPr>
            <p:ph type="sldNum" sz="quarter" idx="15"/>
          </p:nvPr>
        </p:nvSpPr>
        <p:spPr/>
        <p:txBody>
          <a:bodyPr/>
          <a:lstStyle/>
          <a:p>
            <a:fld id="{44CC7441-4F6D-4D99-AEAC-28C0433C7008}" type="slidenum">
              <a:rPr kumimoji="1" lang="ja-JP" altLang="en-US" smtClean="0"/>
              <a:pPr/>
              <a:t>144</a:t>
            </a:fld>
            <a:endParaRPr kumimoji="1" lang="ja-JP" altLang="en-US" dirty="0"/>
          </a:p>
        </p:txBody>
      </p:sp>
    </p:spTree>
    <p:extLst>
      <p:ext uri="{BB962C8B-B14F-4D97-AF65-F5344CB8AC3E}">
        <p14:creationId xmlns:p14="http://schemas.microsoft.com/office/powerpoint/2010/main" val="35547906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4EB4D34-C50C-45D6-9112-DC44D674A9F3}"/>
              </a:ext>
            </a:extLst>
          </p:cNvPr>
          <p:cNvSpPr>
            <a:spLocks noGrp="1"/>
          </p:cNvSpPr>
          <p:nvPr>
            <p:ph type="title"/>
          </p:nvPr>
        </p:nvSpPr>
        <p:spPr/>
        <p:txBody>
          <a:bodyPr/>
          <a:lstStyle/>
          <a:p>
            <a:r>
              <a:rPr kumimoji="1" lang="ja-JP" altLang="en-US" dirty="0"/>
              <a:t>インプットファイルの書き方</a:t>
            </a:r>
          </a:p>
        </p:txBody>
      </p:sp>
      <p:graphicFrame>
        <p:nvGraphicFramePr>
          <p:cNvPr id="7" name="表 9">
            <a:extLst>
              <a:ext uri="{FF2B5EF4-FFF2-40B4-BE49-F238E27FC236}">
                <a16:creationId xmlns:a16="http://schemas.microsoft.com/office/drawing/2014/main" id="{C4DADF47-9AA2-4579-BABC-F0EF33CA7A20}"/>
              </a:ext>
            </a:extLst>
          </p:cNvPr>
          <p:cNvGraphicFramePr>
            <a:graphicFrameLocks noGrp="1"/>
          </p:cNvGraphicFramePr>
          <p:nvPr>
            <p:ph idx="1"/>
            <p:extLst>
              <p:ext uri="{D42A27DB-BD31-4B8C-83A1-F6EECF244321}">
                <p14:modId xmlns:p14="http://schemas.microsoft.com/office/powerpoint/2010/main" val="2412673683"/>
              </p:ext>
            </p:extLst>
          </p:nvPr>
        </p:nvGraphicFramePr>
        <p:xfrm>
          <a:off x="468313" y="842963"/>
          <a:ext cx="8172000" cy="3765120"/>
        </p:xfrm>
        <a:graphic>
          <a:graphicData uri="http://schemas.openxmlformats.org/drawingml/2006/table">
            <a:tbl>
              <a:tblPr>
                <a:tableStyleId>{2D5ABB26-0587-4C30-8999-92F81FD0307C}</a:tableStyleId>
              </a:tblPr>
              <a:tblGrid>
                <a:gridCol w="2736000">
                  <a:extLst>
                    <a:ext uri="{9D8B030D-6E8A-4147-A177-3AD203B41FA5}">
                      <a16:colId xmlns:a16="http://schemas.microsoft.com/office/drawing/2014/main" val="839188252"/>
                    </a:ext>
                  </a:extLst>
                </a:gridCol>
                <a:gridCol w="5436000">
                  <a:extLst>
                    <a:ext uri="{9D8B030D-6E8A-4147-A177-3AD203B41FA5}">
                      <a16:colId xmlns:a16="http://schemas.microsoft.com/office/drawing/2014/main" val="1217802409"/>
                    </a:ext>
                  </a:extLst>
                </a:gridCol>
              </a:tblGrid>
              <a:tr h="360000">
                <a:tc>
                  <a:txBody>
                    <a:bodyPr/>
                    <a:lstStyle/>
                    <a:p>
                      <a:r>
                        <a:rPr kumimoji="1" lang="ja-JP" altLang="en-US" sz="1400" b="1" dirty="0">
                          <a:solidFill>
                            <a:schemeClr val="tx2"/>
                          </a:solidFill>
                        </a:rPr>
                        <a:t>入力</a:t>
                      </a:r>
                    </a:p>
                  </a:txBody>
                  <a:tcPr anchor="ctr">
                    <a:lnB w="12700" cap="flat" cmpd="sng" algn="ctr">
                      <a:solidFill>
                        <a:schemeClr val="tx2"/>
                      </a:solidFill>
                      <a:prstDash val="solid"/>
                      <a:round/>
                      <a:headEnd type="none" w="med" len="med"/>
                      <a:tailEnd type="none" w="med" len="med"/>
                    </a:lnB>
                  </a:tcPr>
                </a:tc>
                <a:tc>
                  <a:txBody>
                    <a:bodyPr/>
                    <a:lstStyle/>
                    <a:p>
                      <a:r>
                        <a:rPr kumimoji="1" lang="ja-JP" altLang="en-US" sz="1400" b="1" dirty="0">
                          <a:solidFill>
                            <a:schemeClr val="tx2"/>
                          </a:solidFill>
                        </a:rPr>
                        <a:t>意味</a:t>
                      </a:r>
                    </a:p>
                  </a:txBody>
                  <a:tcPr anchor="ctr">
                    <a:lnB w="19050" cap="flat" cmpd="sng" algn="ctr">
                      <a:noFill/>
                      <a:prstDash val="solid"/>
                      <a:round/>
                      <a:headEnd type="none" w="med" len="med"/>
                      <a:tailEnd type="none" w="med" len="med"/>
                    </a:lnB>
                  </a:tcPr>
                </a:tc>
                <a:extLst>
                  <a:ext uri="{0D108BD9-81ED-4DB2-BD59-A6C34878D82A}">
                    <a16:rowId xmlns:a16="http://schemas.microsoft.com/office/drawing/2014/main" val="3468920188"/>
                  </a:ext>
                </a:extLst>
              </a:tr>
              <a:tr h="2736000">
                <a:tc>
                  <a:txBody>
                    <a:bodyPr/>
                    <a:lstStyle/>
                    <a:p>
                      <a:pPr>
                        <a:lnSpc>
                          <a:spcPct val="100000"/>
                        </a:lnSpc>
                      </a:pPr>
                      <a:r>
                        <a:rPr kumimoji="1" lang="pt-BR" altLang="ja-JP" sz="1400" dirty="0">
                          <a:solidFill>
                            <a:srgbClr val="D4D4D4"/>
                          </a:solidFill>
                          <a:latin typeface="+mn-lt"/>
                        </a:rPr>
                        <a:t>%</a:t>
                      </a:r>
                      <a:r>
                        <a:rPr lang="en-US" altLang="ja-JP" sz="1400" dirty="0">
                          <a:solidFill>
                            <a:srgbClr val="D4D4D4"/>
                          </a:solidFill>
                          <a:latin typeface="+mn-lt"/>
                        </a:rPr>
                        <a:t>chk=H2.chk</a:t>
                      </a:r>
                      <a:endParaRPr kumimoji="1" lang="pt-BR" altLang="ja-JP" sz="1400" dirty="0">
                        <a:solidFill>
                          <a:srgbClr val="D4D4D4"/>
                        </a:solidFill>
                        <a:latin typeface="+mn-lt"/>
                      </a:endParaRPr>
                    </a:p>
                    <a:p>
                      <a:pPr>
                        <a:lnSpc>
                          <a:spcPct val="100000"/>
                        </a:lnSpc>
                      </a:pPr>
                      <a:r>
                        <a:rPr lang="en-US" altLang="ja-JP" sz="1400" dirty="0">
                          <a:solidFill>
                            <a:srgbClr val="D4D4D4"/>
                          </a:solidFill>
                          <a:latin typeface="+mn-lt"/>
                        </a:rPr>
                        <a:t>%mem=</a:t>
                      </a:r>
                      <a:r>
                        <a:rPr lang="en-US" altLang="ja-JP" sz="1400" dirty="0" err="1">
                          <a:solidFill>
                            <a:srgbClr val="D4D4D4"/>
                          </a:solidFill>
                          <a:latin typeface="+mn-lt"/>
                        </a:rPr>
                        <a:t>4GB</a:t>
                      </a:r>
                      <a:endParaRPr lang="en-US" altLang="ja-JP" sz="1400" dirty="0">
                        <a:solidFill>
                          <a:srgbClr val="D4D4D4"/>
                        </a:solidFill>
                        <a:latin typeface="+mn-lt"/>
                      </a:endParaRPr>
                    </a:p>
                    <a:p>
                      <a:pPr>
                        <a:lnSpc>
                          <a:spcPct val="100000"/>
                        </a:lnSpc>
                      </a:pPr>
                      <a:r>
                        <a:rPr lang="en-US" altLang="ja-JP" sz="1400" dirty="0">
                          <a:solidFill>
                            <a:srgbClr val="D4D4D4"/>
                          </a:solidFill>
                          <a:latin typeface="+mn-lt"/>
                        </a:rPr>
                        <a:t>%</a:t>
                      </a:r>
                      <a:r>
                        <a:rPr lang="en-US" altLang="ja-JP" sz="1400" dirty="0" err="1">
                          <a:solidFill>
                            <a:srgbClr val="D4D4D4"/>
                          </a:solidFill>
                          <a:latin typeface="+mn-lt"/>
                        </a:rPr>
                        <a:t>nprocshared</a:t>
                      </a:r>
                      <a:r>
                        <a:rPr lang="en-US" altLang="ja-JP" sz="1400" dirty="0">
                          <a:solidFill>
                            <a:srgbClr val="D4D4D4"/>
                          </a:solidFill>
                          <a:latin typeface="+mn-lt"/>
                        </a:rPr>
                        <a:t>=4</a:t>
                      </a:r>
                    </a:p>
                    <a:p>
                      <a:pPr>
                        <a:lnSpc>
                          <a:spcPct val="100000"/>
                        </a:lnSpc>
                      </a:pPr>
                      <a:r>
                        <a:rPr kumimoji="1" lang="pt-BR" altLang="ja-JP" sz="1400" dirty="0">
                          <a:solidFill>
                            <a:srgbClr val="D4D4D4"/>
                          </a:solidFill>
                          <a:latin typeface="+mn-lt"/>
                        </a:rPr>
                        <a:t># HF/STO-3G Units=AU</a:t>
                      </a:r>
                    </a:p>
                    <a:p>
                      <a:pPr>
                        <a:lnSpc>
                          <a:spcPct val="100000"/>
                        </a:lnSpc>
                      </a:pPr>
                      <a:endParaRPr kumimoji="1" lang="pt-BR" altLang="ja-JP" sz="1400" dirty="0">
                        <a:solidFill>
                          <a:srgbClr val="D4D4D4"/>
                        </a:solidFill>
                        <a:latin typeface="+mn-lt"/>
                      </a:endParaRPr>
                    </a:p>
                    <a:p>
                      <a:pPr>
                        <a:lnSpc>
                          <a:spcPct val="100000"/>
                        </a:lnSpc>
                      </a:pPr>
                      <a:r>
                        <a:rPr kumimoji="1" lang="pt-BR" altLang="ja-JP" sz="1400" dirty="0">
                          <a:solidFill>
                            <a:srgbClr val="D4D4D4"/>
                          </a:solidFill>
                          <a:latin typeface="+mn-lt"/>
                        </a:rPr>
                        <a:t>H2</a:t>
                      </a:r>
                    </a:p>
                    <a:p>
                      <a:pPr>
                        <a:lnSpc>
                          <a:spcPct val="100000"/>
                        </a:lnSpc>
                      </a:pPr>
                      <a:endParaRPr kumimoji="1" lang="pt-BR" altLang="ja-JP" sz="1400" dirty="0">
                        <a:solidFill>
                          <a:srgbClr val="D4D4D4"/>
                        </a:solidFill>
                        <a:latin typeface="+mn-lt"/>
                      </a:endParaRPr>
                    </a:p>
                    <a:p>
                      <a:pPr>
                        <a:lnSpc>
                          <a:spcPct val="100000"/>
                        </a:lnSpc>
                      </a:pPr>
                      <a:r>
                        <a:rPr kumimoji="1" lang="pt-BR" altLang="ja-JP" sz="1400" dirty="0">
                          <a:solidFill>
                            <a:srgbClr val="D4D4D4"/>
                          </a:solidFill>
                          <a:latin typeface="+mn-lt"/>
                        </a:rPr>
                        <a:t>0  1</a:t>
                      </a:r>
                    </a:p>
                    <a:p>
                      <a:pPr>
                        <a:lnSpc>
                          <a:spcPct val="100000"/>
                        </a:lnSpc>
                      </a:pPr>
                      <a:r>
                        <a:rPr kumimoji="1" lang="pt-BR" altLang="ja-JP" sz="1400" dirty="0">
                          <a:solidFill>
                            <a:srgbClr val="D4D4D4"/>
                          </a:solidFill>
                          <a:latin typeface="+mn-lt"/>
                        </a:rPr>
                        <a:t>H  0.0  0.0  0.0</a:t>
                      </a:r>
                    </a:p>
                    <a:p>
                      <a:pPr>
                        <a:lnSpc>
                          <a:spcPct val="100000"/>
                        </a:lnSpc>
                      </a:pPr>
                      <a:r>
                        <a:rPr kumimoji="1" lang="pt-BR" altLang="ja-JP" sz="1400" dirty="0">
                          <a:solidFill>
                            <a:srgbClr val="D4D4D4"/>
                          </a:solidFill>
                          <a:latin typeface="+mn-lt"/>
                        </a:rPr>
                        <a:t>H </a:t>
                      </a:r>
                      <a:r>
                        <a:rPr kumimoji="1" lang="ja-JP" altLang="en-US" sz="1400" dirty="0">
                          <a:solidFill>
                            <a:srgbClr val="D4D4D4"/>
                          </a:solidFill>
                          <a:latin typeface="+mn-lt"/>
                        </a:rPr>
                        <a:t> </a:t>
                      </a:r>
                      <a:r>
                        <a:rPr kumimoji="1" lang="pt-BR" altLang="ja-JP" sz="1400" dirty="0">
                          <a:solidFill>
                            <a:srgbClr val="D4D4D4"/>
                          </a:solidFill>
                          <a:latin typeface="+mn-lt"/>
                        </a:rPr>
                        <a:t>0.0  0.0  1.4</a:t>
                      </a:r>
                    </a:p>
                    <a:p>
                      <a:pPr>
                        <a:lnSpc>
                          <a:spcPct val="100000"/>
                        </a:lnSpc>
                      </a:pPr>
                      <a:endParaRPr kumimoji="1" lang="pt-BR" altLang="ja-JP" sz="1400" dirty="0">
                        <a:solidFill>
                          <a:srgbClr val="D4D4D4"/>
                        </a:solidFill>
                        <a:latin typeface="+mn-lt"/>
                      </a:endParaRPr>
                    </a:p>
                    <a:p>
                      <a:pPr>
                        <a:lnSpc>
                          <a:spcPct val="100000"/>
                        </a:lnSpc>
                      </a:pPr>
                      <a:endParaRPr kumimoji="1" lang="pt-BR" altLang="ja-JP" sz="1400" dirty="0">
                        <a:solidFill>
                          <a:srgbClr val="D4D4D4"/>
                        </a:solidFill>
                        <a:latin typeface="+mn-lt"/>
                      </a:endParaRPr>
                    </a:p>
                    <a:p>
                      <a:pPr>
                        <a:lnSpc>
                          <a:spcPct val="100000"/>
                        </a:lnSpc>
                      </a:pPr>
                      <a:endParaRPr kumimoji="1" lang="pt-BR" altLang="ja-JP" sz="1400" dirty="0">
                        <a:solidFill>
                          <a:srgbClr val="D4D4D4"/>
                        </a:solidFill>
                        <a:latin typeface="+mn-lt"/>
                      </a:endParaRPr>
                    </a:p>
                  </a:txBody>
                  <a:tcPr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24292E"/>
                    </a:solidFill>
                  </a:tcPr>
                </a:tc>
                <a:tc>
                  <a:txBody>
                    <a:bodyPr/>
                    <a:lstStyle/>
                    <a:p>
                      <a:pPr>
                        <a:lnSpc>
                          <a:spcPct val="100000"/>
                        </a:lnSpc>
                      </a:pPr>
                      <a:r>
                        <a:rPr kumimoji="1" lang="ja-JP" altLang="en-US" sz="1400" dirty="0">
                          <a:latin typeface="+mn-lt"/>
                        </a:rPr>
                        <a:t>チェックポイントファイル名</a:t>
                      </a:r>
                      <a:r>
                        <a:rPr kumimoji="1" lang="en-US" altLang="ja-JP" sz="1400" dirty="0">
                          <a:latin typeface="+mn-lt"/>
                        </a:rPr>
                        <a:t>. </a:t>
                      </a:r>
                      <a:r>
                        <a:rPr kumimoji="1" lang="ja-JP" altLang="en-US" sz="1400" dirty="0">
                          <a:latin typeface="+mn-lt"/>
                        </a:rPr>
                        <a:t>可視化の時などに必要</a:t>
                      </a:r>
                      <a:r>
                        <a:rPr kumimoji="1" lang="en-US" altLang="ja-JP" sz="1400" dirty="0">
                          <a:latin typeface="+mn-lt"/>
                        </a:rPr>
                        <a:t>. </a:t>
                      </a:r>
                      <a:r>
                        <a:rPr kumimoji="1" lang="ja-JP" altLang="en-US" sz="1400" dirty="0">
                          <a:latin typeface="+mn-lt"/>
                        </a:rPr>
                        <a:t>省略可</a:t>
                      </a:r>
                      <a:endParaRPr kumimoji="1" lang="pt-BR" altLang="ja-JP" sz="1400" dirty="0">
                        <a:latin typeface="+mn-lt"/>
                      </a:endParaRPr>
                    </a:p>
                    <a:p>
                      <a:pPr>
                        <a:lnSpc>
                          <a:spcPct val="100000"/>
                        </a:lnSpc>
                      </a:pPr>
                      <a:r>
                        <a:rPr kumimoji="1" lang="ja-JP" altLang="en-US" sz="1400" dirty="0">
                          <a:latin typeface="+mn-lt"/>
                        </a:rPr>
                        <a:t>使用するメモリの容量</a:t>
                      </a:r>
                      <a:r>
                        <a:rPr kumimoji="1" lang="en-US" altLang="ja-JP" sz="1400" dirty="0">
                          <a:latin typeface="+mn-lt"/>
                        </a:rPr>
                        <a:t>. </a:t>
                      </a:r>
                      <a:r>
                        <a:rPr kumimoji="1" lang="ja-JP" altLang="en-US" sz="1400" dirty="0">
                          <a:latin typeface="+mn-lt"/>
                        </a:rPr>
                        <a:t>省略可</a:t>
                      </a:r>
                      <a:endParaRPr kumimoji="1" lang="pt-BR" altLang="ja-JP" sz="1400" dirty="0">
                        <a:latin typeface="+mn-lt"/>
                      </a:endParaRPr>
                    </a:p>
                    <a:p>
                      <a:pPr>
                        <a:lnSpc>
                          <a:spcPct val="100000"/>
                        </a:lnSpc>
                      </a:pPr>
                      <a:r>
                        <a:rPr kumimoji="1" lang="ja-JP" altLang="en-US" sz="1400" dirty="0">
                          <a:latin typeface="+mn-lt"/>
                        </a:rPr>
                        <a:t>並列数</a:t>
                      </a:r>
                      <a:r>
                        <a:rPr kumimoji="1" lang="en-US" altLang="ja-JP" sz="1400" dirty="0">
                          <a:latin typeface="+mn-lt"/>
                        </a:rPr>
                        <a:t>. </a:t>
                      </a:r>
                      <a:r>
                        <a:rPr kumimoji="1" lang="ja-JP" altLang="en-US" sz="1400" dirty="0">
                          <a:latin typeface="+mn-lt"/>
                        </a:rPr>
                        <a:t>省略可</a:t>
                      </a:r>
                      <a:endParaRPr kumimoji="1" lang="pt-BR" altLang="ja-JP" sz="1400" dirty="0">
                        <a:latin typeface="+mn-lt"/>
                      </a:endParaRPr>
                    </a:p>
                    <a:p>
                      <a:pPr>
                        <a:lnSpc>
                          <a:spcPct val="100000"/>
                        </a:lnSpc>
                      </a:pPr>
                      <a:r>
                        <a:rPr kumimoji="1" lang="ja-JP" altLang="en-US" sz="1400" dirty="0">
                          <a:latin typeface="+mn-lt"/>
                        </a:rPr>
                        <a:t>手法</a:t>
                      </a:r>
                      <a:r>
                        <a:rPr kumimoji="1" lang="en-US" altLang="ja-JP" sz="1400" dirty="0">
                          <a:latin typeface="+mn-lt"/>
                        </a:rPr>
                        <a:t>/</a:t>
                      </a:r>
                      <a:r>
                        <a:rPr kumimoji="1" lang="ja-JP" altLang="en-US" sz="1400" dirty="0">
                          <a:latin typeface="+mn-lt"/>
                        </a:rPr>
                        <a:t>基底関数 キーワード</a:t>
                      </a:r>
                      <a:r>
                        <a:rPr kumimoji="1" lang="en-US" altLang="ja-JP" sz="1400" dirty="0">
                          <a:latin typeface="+mn-lt"/>
                        </a:rPr>
                        <a:t>=(</a:t>
                      </a:r>
                      <a:r>
                        <a:rPr kumimoji="1" lang="ja-JP" altLang="en-US" sz="1400" dirty="0">
                          <a:latin typeface="+mn-lt"/>
                        </a:rPr>
                        <a:t>オプション</a:t>
                      </a:r>
                      <a:r>
                        <a:rPr kumimoji="1" lang="en-US" altLang="ja-JP" sz="1400" dirty="0">
                          <a:latin typeface="+mn-lt"/>
                        </a:rPr>
                        <a:t>1,</a:t>
                      </a:r>
                      <a:r>
                        <a:rPr kumimoji="1" lang="ja-JP" altLang="en-US" sz="1400" dirty="0">
                          <a:latin typeface="+mn-lt"/>
                        </a:rPr>
                        <a:t>オプション</a:t>
                      </a:r>
                      <a:r>
                        <a:rPr kumimoji="1" lang="en-US" altLang="ja-JP" sz="1400" dirty="0">
                          <a:latin typeface="+mn-lt"/>
                        </a:rPr>
                        <a:t>2)</a:t>
                      </a:r>
                      <a:endParaRPr kumimoji="1" lang="pt-BR" altLang="ja-JP" sz="1400" dirty="0">
                        <a:latin typeface="+mn-lt"/>
                      </a:endParaRPr>
                    </a:p>
                    <a:p>
                      <a:pPr>
                        <a:lnSpc>
                          <a:spcPct val="100000"/>
                        </a:lnSpc>
                      </a:pPr>
                      <a:r>
                        <a:rPr kumimoji="1" lang="ja-JP" altLang="en-US" sz="1400" dirty="0">
                          <a:latin typeface="+mn-lt"/>
                        </a:rPr>
                        <a:t>空行</a:t>
                      </a:r>
                      <a:endParaRPr kumimoji="1" lang="pt-BR" altLang="ja-JP" sz="1400" dirty="0">
                        <a:latin typeface="+mn-lt"/>
                      </a:endParaRPr>
                    </a:p>
                    <a:p>
                      <a:pPr>
                        <a:lnSpc>
                          <a:spcPct val="100000"/>
                        </a:lnSpc>
                      </a:pPr>
                      <a:r>
                        <a:rPr kumimoji="1" lang="ja-JP" altLang="en-US" sz="1400" dirty="0">
                          <a:latin typeface="+mn-lt"/>
                        </a:rPr>
                        <a:t>タイトルセクション（何を書いても良い</a:t>
                      </a:r>
                      <a:r>
                        <a:rPr kumimoji="1" lang="en-US" altLang="ja-JP" sz="1400" dirty="0">
                          <a:latin typeface="+mn-lt"/>
                        </a:rPr>
                        <a:t>. </a:t>
                      </a:r>
                      <a:r>
                        <a:rPr kumimoji="1" lang="ja-JP" altLang="en-US" sz="1400" dirty="0">
                          <a:latin typeface="+mn-lt"/>
                        </a:rPr>
                        <a:t>説明など）</a:t>
                      </a:r>
                      <a:endParaRPr kumimoji="1" lang="pt-BR" altLang="ja-JP" sz="1400" dirty="0">
                        <a:latin typeface="+mn-lt"/>
                      </a:endParaRPr>
                    </a:p>
                    <a:p>
                      <a:pPr>
                        <a:lnSpc>
                          <a:spcPct val="100000"/>
                        </a:lnSpc>
                      </a:pPr>
                      <a:r>
                        <a:rPr kumimoji="1" lang="ja-JP" altLang="en-US" sz="1400" dirty="0">
                          <a:latin typeface="+mn-lt"/>
                        </a:rPr>
                        <a:t>空行</a:t>
                      </a:r>
                      <a:endParaRPr kumimoji="1" lang="pt-BR" altLang="ja-JP" sz="1400" dirty="0">
                        <a:latin typeface="+mn-lt"/>
                      </a:endParaRPr>
                    </a:p>
                    <a:p>
                      <a:pPr>
                        <a:lnSpc>
                          <a:spcPct val="100000"/>
                        </a:lnSpc>
                      </a:pPr>
                      <a:r>
                        <a:rPr kumimoji="1" lang="ja-JP" altLang="en-US" sz="1400" dirty="0">
                          <a:latin typeface="+mn-lt"/>
                        </a:rPr>
                        <a:t>電荷 </a:t>
                      </a:r>
                      <a:r>
                        <a:rPr kumimoji="1" lang="en-US" altLang="ja-JP" sz="1400" dirty="0">
                          <a:latin typeface="+mn-lt"/>
                        </a:rPr>
                        <a:t>n</a:t>
                      </a:r>
                      <a:r>
                        <a:rPr kumimoji="1" lang="ja-JP" altLang="en-US" sz="1400" dirty="0">
                          <a:latin typeface="+mn-lt"/>
                        </a:rPr>
                        <a:t>重項</a:t>
                      </a:r>
                      <a:endParaRPr kumimoji="1" lang="pt-BR" altLang="ja-JP" sz="1400" dirty="0">
                        <a:latin typeface="+mn-lt"/>
                      </a:endParaRPr>
                    </a:p>
                    <a:p>
                      <a:pPr>
                        <a:lnSpc>
                          <a:spcPct val="100000"/>
                        </a:lnSpc>
                      </a:pPr>
                      <a:r>
                        <a:rPr kumimoji="1" lang="ja-JP" altLang="en-US" sz="1400" dirty="0">
                          <a:latin typeface="+mn-lt"/>
                        </a:rPr>
                        <a:t>元素記号 </a:t>
                      </a:r>
                      <a:r>
                        <a:rPr kumimoji="1" lang="en-US" altLang="ja-JP" sz="1400" dirty="0">
                          <a:latin typeface="+mn-lt"/>
                        </a:rPr>
                        <a:t>x</a:t>
                      </a:r>
                      <a:r>
                        <a:rPr kumimoji="1" lang="ja-JP" altLang="en-US" sz="1400" dirty="0">
                          <a:latin typeface="+mn-lt"/>
                        </a:rPr>
                        <a:t>座標 </a:t>
                      </a:r>
                      <a:r>
                        <a:rPr kumimoji="1" lang="en-US" altLang="ja-JP" sz="1400" dirty="0">
                          <a:latin typeface="+mn-lt"/>
                        </a:rPr>
                        <a:t>y</a:t>
                      </a:r>
                      <a:r>
                        <a:rPr kumimoji="1" lang="ja-JP" altLang="en-US" sz="1400" dirty="0">
                          <a:latin typeface="+mn-lt"/>
                        </a:rPr>
                        <a:t>座標 </a:t>
                      </a:r>
                      <a:r>
                        <a:rPr kumimoji="1" lang="en-US" altLang="ja-JP" sz="1400" dirty="0">
                          <a:latin typeface="+mn-lt"/>
                        </a:rPr>
                        <a:t>z</a:t>
                      </a:r>
                      <a:r>
                        <a:rPr kumimoji="1" lang="ja-JP" altLang="en-US" sz="1400" dirty="0">
                          <a:latin typeface="+mn-lt"/>
                        </a:rPr>
                        <a:t>座標（標準では</a:t>
                      </a:r>
                      <a:r>
                        <a:rPr kumimoji="1" lang="en-US" altLang="ja-JP" sz="1400" dirty="0">
                          <a:latin typeface="+mn-lt"/>
                        </a:rPr>
                        <a:t>Å</a:t>
                      </a:r>
                      <a:r>
                        <a:rPr kumimoji="1" lang="ja-JP" altLang="en-US" sz="1400" dirty="0">
                          <a:latin typeface="+mn-lt"/>
                        </a:rPr>
                        <a:t>単位）</a:t>
                      </a:r>
                      <a:endParaRPr kumimoji="1" lang="pt-BR" altLang="ja-JP" sz="1400" dirty="0">
                        <a:latin typeface="+mn-lt"/>
                      </a:endParaRPr>
                    </a:p>
                    <a:p>
                      <a:pPr>
                        <a:lnSpc>
                          <a:spcPct val="100000"/>
                        </a:lnSpc>
                      </a:pPr>
                      <a:r>
                        <a:rPr kumimoji="1" lang="ja-JP" altLang="en-US" sz="1400" dirty="0">
                          <a:latin typeface="+mn-lt"/>
                        </a:rPr>
                        <a:t>元素記号 </a:t>
                      </a:r>
                      <a:r>
                        <a:rPr kumimoji="1" lang="en-US" altLang="ja-JP" sz="1400" dirty="0">
                          <a:latin typeface="+mn-lt"/>
                        </a:rPr>
                        <a:t>x</a:t>
                      </a:r>
                      <a:r>
                        <a:rPr kumimoji="1" lang="ja-JP" altLang="en-US" sz="1400" dirty="0">
                          <a:latin typeface="+mn-lt"/>
                        </a:rPr>
                        <a:t>座標 </a:t>
                      </a:r>
                      <a:r>
                        <a:rPr kumimoji="1" lang="en-US" altLang="ja-JP" sz="1400" dirty="0">
                          <a:latin typeface="+mn-lt"/>
                        </a:rPr>
                        <a:t>y</a:t>
                      </a:r>
                      <a:r>
                        <a:rPr kumimoji="1" lang="ja-JP" altLang="en-US" sz="1400" dirty="0">
                          <a:latin typeface="+mn-lt"/>
                        </a:rPr>
                        <a:t>座標 </a:t>
                      </a:r>
                      <a:r>
                        <a:rPr kumimoji="1" lang="en-US" altLang="ja-JP" sz="1400" dirty="0">
                          <a:latin typeface="+mn-lt"/>
                        </a:rPr>
                        <a:t>z</a:t>
                      </a:r>
                      <a:r>
                        <a:rPr kumimoji="1" lang="ja-JP" altLang="en-US" sz="1400" dirty="0">
                          <a:latin typeface="+mn-lt"/>
                        </a:rPr>
                        <a:t>座標（標準では</a:t>
                      </a:r>
                      <a:r>
                        <a:rPr kumimoji="1" lang="en-US" altLang="ja-JP" sz="1400" dirty="0">
                          <a:latin typeface="+mn-lt"/>
                        </a:rPr>
                        <a:t>Å</a:t>
                      </a:r>
                      <a:r>
                        <a:rPr kumimoji="1" lang="ja-JP" altLang="en-US" sz="1400" dirty="0">
                          <a:latin typeface="+mn-lt"/>
                        </a:rPr>
                        <a:t>単位）</a:t>
                      </a:r>
                      <a:endParaRPr kumimoji="1" lang="pt-BR" altLang="ja-JP" sz="1400" dirty="0">
                        <a:latin typeface="+mn-lt"/>
                      </a:endParaRPr>
                    </a:p>
                    <a:p>
                      <a:pPr>
                        <a:lnSpc>
                          <a:spcPct val="100000"/>
                        </a:lnSpc>
                      </a:pPr>
                      <a:r>
                        <a:rPr kumimoji="1" lang="ja-JP" altLang="en-US" sz="1400" dirty="0">
                          <a:latin typeface="+mn-lt"/>
                        </a:rPr>
                        <a:t>最後の</a:t>
                      </a:r>
                      <a:r>
                        <a:rPr kumimoji="1" lang="en-US" altLang="ja-JP" sz="1400" dirty="0">
                          <a:latin typeface="+mn-lt"/>
                        </a:rPr>
                        <a:t>3</a:t>
                      </a:r>
                      <a:r>
                        <a:rPr kumimoji="1" lang="ja-JP" altLang="en-US" sz="1400" dirty="0">
                          <a:latin typeface="+mn-lt"/>
                        </a:rPr>
                        <a:t>行は空行</a:t>
                      </a:r>
                      <a:endParaRPr kumimoji="1" lang="en-US" altLang="ja-JP" sz="1400" dirty="0">
                        <a:latin typeface="+mn-lt"/>
                      </a:endParaRPr>
                    </a:p>
                    <a:p>
                      <a:pPr>
                        <a:lnSpc>
                          <a:spcPct val="100000"/>
                        </a:lnSpc>
                      </a:pPr>
                      <a:r>
                        <a:rPr kumimoji="1" lang="ja-JP" altLang="en-US" sz="1400" dirty="0">
                          <a:latin typeface="+mn-lt"/>
                        </a:rPr>
                        <a:t>最後の</a:t>
                      </a:r>
                      <a:r>
                        <a:rPr kumimoji="1" lang="en-US" altLang="ja-JP" sz="1400" dirty="0">
                          <a:latin typeface="+mn-lt"/>
                        </a:rPr>
                        <a:t>3</a:t>
                      </a:r>
                      <a:r>
                        <a:rPr kumimoji="1" lang="ja-JP" altLang="en-US" sz="1400" dirty="0">
                          <a:latin typeface="+mn-lt"/>
                        </a:rPr>
                        <a:t>行は空行</a:t>
                      </a:r>
                      <a:endParaRPr kumimoji="1" lang="pt-BR" altLang="ja-JP" sz="1400" dirty="0">
                        <a:latin typeface="+mn-lt"/>
                      </a:endParaRPr>
                    </a:p>
                    <a:p>
                      <a:pPr>
                        <a:lnSpc>
                          <a:spcPct val="100000"/>
                        </a:lnSpc>
                      </a:pPr>
                      <a:r>
                        <a:rPr kumimoji="1" lang="ja-JP" altLang="en-US" sz="1400" dirty="0">
                          <a:latin typeface="+mn-lt"/>
                        </a:rPr>
                        <a:t>最後の</a:t>
                      </a:r>
                      <a:r>
                        <a:rPr kumimoji="1" lang="en-US" altLang="ja-JP" sz="1400" dirty="0">
                          <a:latin typeface="+mn-lt"/>
                        </a:rPr>
                        <a:t>3</a:t>
                      </a:r>
                      <a:r>
                        <a:rPr kumimoji="1" lang="ja-JP" altLang="en-US" sz="1400" dirty="0">
                          <a:latin typeface="+mn-lt"/>
                        </a:rPr>
                        <a:t>行は空行</a:t>
                      </a:r>
                      <a:endParaRPr kumimoji="1" lang="en-US" altLang="ja-JP" sz="1400" dirty="0">
                        <a:latin typeface="+mn-lt"/>
                      </a:endParaRPr>
                    </a:p>
                  </a:txBody>
                  <a:tcPr anchor="ctr">
                    <a:lnL w="12700" cap="flat" cmpd="sng" algn="ctr">
                      <a:solidFill>
                        <a:schemeClr val="tx2"/>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34622672"/>
                  </a:ext>
                </a:extLst>
              </a:tr>
              <a:tr h="540000">
                <a:tc gridSpan="2">
                  <a:txBody>
                    <a:bodyPr/>
                    <a:lstStyle/>
                    <a:p>
                      <a:pPr algn="ctr">
                        <a:lnSpc>
                          <a:spcPct val="100000"/>
                        </a:lnSpc>
                      </a:pPr>
                      <a:r>
                        <a:rPr kumimoji="1" lang="ja-JP" altLang="en-US" sz="1500" b="1" dirty="0">
                          <a:solidFill>
                            <a:schemeClr val="accent4"/>
                          </a:solidFill>
                          <a:latin typeface="+mn-lt"/>
                        </a:rPr>
                        <a:t>手法・基底関数・ジョブタイプの一覧はホームページ（</a:t>
                      </a:r>
                      <a:r>
                        <a:rPr kumimoji="1" lang="en-US" altLang="ja-JP" sz="1500" b="1" dirty="0">
                          <a:solidFill>
                            <a:schemeClr val="accent4"/>
                          </a:solidFill>
                          <a:latin typeface="+mn-lt"/>
                        </a:rPr>
                        <a:t>Gaussian</a:t>
                      </a:r>
                      <a:r>
                        <a:rPr kumimoji="1" lang="ja-JP" altLang="en-US" sz="1500" b="1" dirty="0">
                          <a:solidFill>
                            <a:schemeClr val="accent4"/>
                          </a:solidFill>
                          <a:latin typeface="+mn-lt"/>
                        </a:rPr>
                        <a:t>日本語マニュアル）を参照</a:t>
                      </a:r>
                      <a:endParaRPr kumimoji="1" lang="pt-BR" altLang="ja-JP" sz="1500" b="1" dirty="0">
                        <a:solidFill>
                          <a:schemeClr val="accent4"/>
                        </a:solidFill>
                        <a:latin typeface="+mn-lt"/>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nSpc>
                          <a:spcPct val="100000"/>
                        </a:lnSpc>
                      </a:pPr>
                      <a:endParaRPr kumimoji="1" lang="en-US" altLang="ja-JP" sz="1400" dirty="0">
                        <a:latin typeface="+mn-lt"/>
                      </a:endParaRPr>
                    </a:p>
                  </a:txBody>
                  <a:tcPr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50282840"/>
                  </a:ext>
                </a:extLst>
              </a:tr>
            </a:tbl>
          </a:graphicData>
        </a:graphic>
      </p:graphicFrame>
      <p:sp>
        <p:nvSpPr>
          <p:cNvPr id="13" name="テキスト プレースホルダー 12">
            <a:extLst>
              <a:ext uri="{FF2B5EF4-FFF2-40B4-BE49-F238E27FC236}">
                <a16:creationId xmlns:a16="http://schemas.microsoft.com/office/drawing/2014/main" id="{3945D237-CAC3-4498-9630-40EB3044BDDA}"/>
              </a:ext>
            </a:extLst>
          </p:cNvPr>
          <p:cNvSpPr>
            <a:spLocks noGrp="1"/>
          </p:cNvSpPr>
          <p:nvPr>
            <p:ph type="body" sz="quarter" idx="13"/>
          </p:nvPr>
        </p:nvSpPr>
        <p:spPr/>
        <p:txBody>
          <a:bodyPr/>
          <a:lstStyle/>
          <a:p>
            <a:r>
              <a:rPr lang="en-US" altLang="ja-JP" dirty="0">
                <a:solidFill>
                  <a:schemeClr val="tx2"/>
                </a:solidFill>
                <a:hlinkClick r:id="rId2">
                  <a:extLst>
                    <a:ext uri="{A12FA001-AC4F-418D-AE19-62706E023703}">
                      <ahyp:hlinkClr xmlns:ahyp="http://schemas.microsoft.com/office/drawing/2018/hyperlinkcolor" val="tx"/>
                    </a:ext>
                  </a:extLst>
                </a:hlinkClick>
              </a:rPr>
              <a:t>https://www.hpc.co.jp/chem/software/gaussian/help/input/</a:t>
            </a:r>
            <a:endParaRPr lang="en-US" altLang="ja-JP" dirty="0">
              <a:solidFill>
                <a:schemeClr val="tx2"/>
              </a:solidFill>
            </a:endParaRPr>
          </a:p>
          <a:p>
            <a:r>
              <a:rPr lang="en-US" altLang="ja-JP" dirty="0">
                <a:solidFill>
                  <a:schemeClr val="tx2"/>
                </a:solidFill>
                <a:hlinkClick r:id="rId3">
                  <a:extLst>
                    <a:ext uri="{A12FA001-AC4F-418D-AE19-62706E023703}">
                      <ahyp:hlinkClr xmlns:ahyp="http://schemas.microsoft.com/office/drawing/2018/hyperlinkcolor" val="tx"/>
                    </a:ext>
                  </a:extLst>
                </a:hlinkClick>
              </a:rPr>
              <a:t>https://www.hpc.co.jp/chem/software/gaussian/help/jobtypes/</a:t>
            </a:r>
            <a:endParaRPr lang="en-US" altLang="ja-JP" dirty="0">
              <a:solidFill>
                <a:schemeClr val="tx2"/>
              </a:solidFill>
            </a:endParaRPr>
          </a:p>
          <a:p>
            <a:r>
              <a:rPr lang="en-US" altLang="ja-JP" dirty="0">
                <a:solidFill>
                  <a:schemeClr val="tx2"/>
                </a:solidFill>
                <a:hlinkClick r:id="rId4">
                  <a:extLst>
                    <a:ext uri="{A12FA001-AC4F-418D-AE19-62706E023703}">
                      <ahyp:hlinkClr xmlns:ahyp="http://schemas.microsoft.com/office/drawing/2018/hyperlinkcolor" val="tx"/>
                    </a:ext>
                  </a:extLst>
                </a:hlinkClick>
              </a:rPr>
              <a:t>https://www.hpc.co.jp/chem/software/gaussian/help/basis_sets/</a:t>
            </a:r>
            <a:endParaRPr lang="ja-JP" altLang="en-US" dirty="0">
              <a:solidFill>
                <a:schemeClr val="tx2"/>
              </a:solidFill>
            </a:endParaRPr>
          </a:p>
        </p:txBody>
      </p:sp>
      <p:sp>
        <p:nvSpPr>
          <p:cNvPr id="6" name="スライド番号プレースホルダー 5">
            <a:extLst>
              <a:ext uri="{FF2B5EF4-FFF2-40B4-BE49-F238E27FC236}">
                <a16:creationId xmlns:a16="http://schemas.microsoft.com/office/drawing/2014/main" id="{28203672-CAFF-404B-9906-3CEBF2EEDD3B}"/>
              </a:ext>
            </a:extLst>
          </p:cNvPr>
          <p:cNvSpPr>
            <a:spLocks noGrp="1"/>
          </p:cNvSpPr>
          <p:nvPr>
            <p:ph type="sldNum" sz="quarter" idx="14"/>
          </p:nvPr>
        </p:nvSpPr>
        <p:spPr/>
        <p:txBody>
          <a:bodyPr/>
          <a:lstStyle/>
          <a:p>
            <a:fld id="{44CC7441-4F6D-4D99-AEAC-28C0433C7008}" type="slidenum">
              <a:rPr kumimoji="1" lang="ja-JP" altLang="en-US" smtClean="0"/>
              <a:pPr/>
              <a:t>14</a:t>
            </a:fld>
            <a:endParaRPr kumimoji="1" lang="ja-JP" altLang="en-US" dirty="0"/>
          </a:p>
        </p:txBody>
      </p:sp>
    </p:spTree>
    <p:extLst>
      <p:ext uri="{BB962C8B-B14F-4D97-AF65-F5344CB8AC3E}">
        <p14:creationId xmlns:p14="http://schemas.microsoft.com/office/powerpoint/2010/main" val="41416222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コンテンツ プレースホルダー 7">
            <a:extLst>
              <a:ext uri="{FF2B5EF4-FFF2-40B4-BE49-F238E27FC236}">
                <a16:creationId xmlns:a16="http://schemas.microsoft.com/office/drawing/2014/main" id="{12C09716-42C0-6B94-93D5-BA4FBFD1F179}"/>
              </a:ext>
            </a:extLst>
          </p:cNvPr>
          <p:cNvPicPr>
            <a:picLocks noGrp="1" noChangeAspect="1"/>
          </p:cNvPicPr>
          <p:nvPr>
            <p:ph idx="1"/>
          </p:nvPr>
        </p:nvPicPr>
        <p:blipFill rotWithShape="1">
          <a:blip r:embed="rId2"/>
          <a:stretch/>
        </p:blipFill>
        <p:spPr>
          <a:xfrm>
            <a:off x="650490" y="842963"/>
            <a:ext cx="2631426" cy="3837497"/>
          </a:xfrm>
        </p:spPr>
      </p:pic>
      <p:sp>
        <p:nvSpPr>
          <p:cNvPr id="3" name="テキスト プレースホルダー 2">
            <a:extLst>
              <a:ext uri="{FF2B5EF4-FFF2-40B4-BE49-F238E27FC236}">
                <a16:creationId xmlns:a16="http://schemas.microsoft.com/office/drawing/2014/main" id="{15C7AD9F-61B2-C7EF-7DCF-586E2B139337}"/>
              </a:ext>
            </a:extLst>
          </p:cNvPr>
          <p:cNvSpPr>
            <a:spLocks noGrp="1"/>
          </p:cNvSpPr>
          <p:nvPr>
            <p:ph type="body" sz="quarter" idx="13"/>
          </p:nvPr>
        </p:nvSpPr>
        <p:spPr/>
        <p:txBody>
          <a:bodyPr/>
          <a:lstStyle/>
          <a:p>
            <a:pPr>
              <a:tabLst>
                <a:tab pos="541338" algn="l"/>
              </a:tabLst>
            </a:pPr>
            <a:r>
              <a:rPr lang="en-US" altLang="ja-JP" dirty="0"/>
              <a:t>※ </a:t>
            </a:r>
            <a:r>
              <a:rPr lang="ja-JP" altLang="en-US" dirty="0"/>
              <a:t>横浜市立大学 金沢八景キャンパス 情報実習室での起動方法</a:t>
            </a:r>
            <a:endParaRPr lang="en-US" altLang="ja-JP" dirty="0"/>
          </a:p>
        </p:txBody>
      </p:sp>
      <p:pic>
        <p:nvPicPr>
          <p:cNvPr id="11" name="コンテンツ プレースホルダー 12">
            <a:extLst>
              <a:ext uri="{FF2B5EF4-FFF2-40B4-BE49-F238E27FC236}">
                <a16:creationId xmlns:a16="http://schemas.microsoft.com/office/drawing/2014/main" id="{F062C9E9-4BCB-02BA-582D-DD254334294A}"/>
              </a:ext>
            </a:extLst>
          </p:cNvPr>
          <p:cNvPicPr>
            <a:picLocks noGrp="1" noChangeAspect="1"/>
          </p:cNvPicPr>
          <p:nvPr>
            <p:ph idx="14"/>
          </p:nvPr>
        </p:nvPicPr>
        <p:blipFill>
          <a:blip r:embed="rId3"/>
          <a:stretch>
            <a:fillRect/>
          </a:stretch>
        </p:blipFill>
        <p:spPr>
          <a:xfrm>
            <a:off x="3776059" y="842963"/>
            <a:ext cx="4796409" cy="3832537"/>
          </a:xfrm>
        </p:spPr>
      </p:pic>
      <p:sp>
        <p:nvSpPr>
          <p:cNvPr id="2" name="タイトル 1">
            <a:extLst>
              <a:ext uri="{FF2B5EF4-FFF2-40B4-BE49-F238E27FC236}">
                <a16:creationId xmlns:a16="http://schemas.microsoft.com/office/drawing/2014/main" id="{07EA558F-646A-4A9E-824A-C94E97E740A0}"/>
              </a:ext>
            </a:extLst>
          </p:cNvPr>
          <p:cNvSpPr>
            <a:spLocks noGrp="1"/>
          </p:cNvSpPr>
          <p:nvPr>
            <p:ph type="title"/>
          </p:nvPr>
        </p:nvSpPr>
        <p:spPr/>
        <p:txBody>
          <a:bodyPr/>
          <a:lstStyle/>
          <a:p>
            <a:r>
              <a:rPr lang="en-US" altLang="ja-JP" dirty="0"/>
              <a:t>Gaussian16</a:t>
            </a:r>
            <a:r>
              <a:rPr lang="ja-JP" altLang="en-US" dirty="0"/>
              <a:t>の起動方法</a:t>
            </a:r>
          </a:p>
        </p:txBody>
      </p:sp>
      <p:sp>
        <p:nvSpPr>
          <p:cNvPr id="6" name="スライド番号プレースホルダー 5">
            <a:extLst>
              <a:ext uri="{FF2B5EF4-FFF2-40B4-BE49-F238E27FC236}">
                <a16:creationId xmlns:a16="http://schemas.microsoft.com/office/drawing/2014/main" id="{96D15734-5CB4-474E-B1EC-A96B1AEF0452}"/>
              </a:ext>
            </a:extLst>
          </p:cNvPr>
          <p:cNvSpPr>
            <a:spLocks noGrp="1"/>
          </p:cNvSpPr>
          <p:nvPr>
            <p:ph type="sldNum" sz="quarter" idx="15"/>
          </p:nvPr>
        </p:nvSpPr>
        <p:spPr/>
        <p:txBody>
          <a:bodyPr/>
          <a:lstStyle/>
          <a:p>
            <a:fld id="{44CC7441-4F6D-4D99-AEAC-28C0433C7008}" type="slidenum">
              <a:rPr lang="ja-JP" altLang="en-US" smtClean="0"/>
              <a:pPr/>
              <a:t>15</a:t>
            </a:fld>
            <a:endParaRPr lang="ja-JP" altLang="en-US" dirty="0"/>
          </a:p>
        </p:txBody>
      </p:sp>
      <p:pic>
        <p:nvPicPr>
          <p:cNvPr id="12" name="グラフィックス 11" descr="カーソル 単色塗りつぶし">
            <a:extLst>
              <a:ext uri="{FF2B5EF4-FFF2-40B4-BE49-F238E27FC236}">
                <a16:creationId xmlns:a16="http://schemas.microsoft.com/office/drawing/2014/main" id="{640C81A2-4276-8283-D693-B0563022E5B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051497" y="1383435"/>
            <a:ext cx="415274" cy="415274"/>
          </a:xfrm>
          <a:prstGeom prst="rect">
            <a:avLst/>
          </a:prstGeom>
        </p:spPr>
      </p:pic>
      <p:pic>
        <p:nvPicPr>
          <p:cNvPr id="8" name="グラフィックス 7" descr="カーソル 単色塗りつぶし">
            <a:extLst>
              <a:ext uri="{FF2B5EF4-FFF2-40B4-BE49-F238E27FC236}">
                <a16:creationId xmlns:a16="http://schemas.microsoft.com/office/drawing/2014/main" id="{C9F38EEF-24AB-E93F-1A6E-7CC3E582708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09585" y="4496706"/>
            <a:ext cx="415274" cy="415274"/>
          </a:xfrm>
          <a:prstGeom prst="rect">
            <a:avLst/>
          </a:prstGeom>
        </p:spPr>
      </p:pic>
    </p:spTree>
    <p:extLst>
      <p:ext uri="{BB962C8B-B14F-4D97-AF65-F5344CB8AC3E}">
        <p14:creationId xmlns:p14="http://schemas.microsoft.com/office/powerpoint/2010/main" val="27973911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B934DD0-8153-462F-B5AC-18AEB725B5B5}"/>
              </a:ext>
            </a:extLst>
          </p:cNvPr>
          <p:cNvSpPr>
            <a:spLocks noGrp="1"/>
          </p:cNvSpPr>
          <p:nvPr>
            <p:ph type="title"/>
          </p:nvPr>
        </p:nvSpPr>
        <p:spPr/>
        <p:txBody>
          <a:bodyPr/>
          <a:lstStyle/>
          <a:p>
            <a:r>
              <a:rPr kumimoji="1" lang="ja-JP" altLang="en-US"/>
              <a:t>計算の流し方</a:t>
            </a:r>
            <a:endParaRPr kumimoji="1" lang="ja-JP" altLang="en-US" dirty="0"/>
          </a:p>
        </p:txBody>
      </p:sp>
      <p:sp>
        <p:nvSpPr>
          <p:cNvPr id="6" name="コンテンツ プレースホルダー 5">
            <a:extLst>
              <a:ext uri="{FF2B5EF4-FFF2-40B4-BE49-F238E27FC236}">
                <a16:creationId xmlns:a16="http://schemas.microsoft.com/office/drawing/2014/main" id="{1D34E115-54BA-40BC-9402-7138680B9D38}"/>
              </a:ext>
            </a:extLst>
          </p:cNvPr>
          <p:cNvSpPr>
            <a:spLocks noGrp="1"/>
          </p:cNvSpPr>
          <p:nvPr>
            <p:ph idx="1"/>
          </p:nvPr>
        </p:nvSpPr>
        <p:spPr>
          <a:xfrm>
            <a:off x="468000" y="843750"/>
            <a:ext cx="2736000" cy="816236"/>
          </a:xfrm>
        </p:spPr>
        <p:txBody>
          <a:bodyPr/>
          <a:lstStyle/>
          <a:p>
            <a:pPr marL="342900" indent="-342900">
              <a:buFont typeface="+mj-lt"/>
              <a:buAutoNum type="arabicPeriod"/>
            </a:pPr>
            <a:r>
              <a:rPr lang="ja-JP" altLang="en-US" dirty="0"/>
              <a:t>入力ファイルを作成する</a:t>
            </a:r>
            <a:r>
              <a:rPr lang="en-US" altLang="ja-JP" dirty="0"/>
              <a:t>.</a:t>
            </a:r>
            <a:br>
              <a:rPr lang="en-US" altLang="ja-JP" dirty="0"/>
            </a:br>
            <a:r>
              <a:rPr lang="ja-JP" altLang="en-US" dirty="0"/>
              <a:t>できれば</a:t>
            </a:r>
            <a:r>
              <a:rPr lang="en-US" altLang="ja-JP" dirty="0">
                <a:hlinkClick r:id="rId3"/>
              </a:rPr>
              <a:t>Visual Studio Code</a:t>
            </a:r>
            <a:br>
              <a:rPr lang="en-US" altLang="ja-JP" dirty="0">
                <a:hlinkClick r:id="rId3"/>
              </a:rPr>
            </a:br>
            <a:r>
              <a:rPr lang="ja-JP" altLang="en-US" dirty="0">
                <a:hlinkClick r:id="rId3"/>
              </a:rPr>
              <a:t>のインストール</a:t>
            </a:r>
            <a:r>
              <a:rPr lang="ja-JP" altLang="en-US" dirty="0"/>
              <a:t>・使用を推奨</a:t>
            </a:r>
            <a:r>
              <a:rPr lang="en-US" altLang="ja-JP" dirty="0"/>
              <a:t>.</a:t>
            </a:r>
            <a:endParaRPr lang="en-US" altLang="ja-JP" sz="580" dirty="0"/>
          </a:p>
        </p:txBody>
      </p:sp>
      <p:sp>
        <p:nvSpPr>
          <p:cNvPr id="5" name="スライド番号プレースホルダー 4">
            <a:extLst>
              <a:ext uri="{FF2B5EF4-FFF2-40B4-BE49-F238E27FC236}">
                <a16:creationId xmlns:a16="http://schemas.microsoft.com/office/drawing/2014/main" id="{80A0CD0B-DBC6-4556-B055-6515972FD970}"/>
              </a:ext>
            </a:extLst>
          </p:cNvPr>
          <p:cNvSpPr>
            <a:spLocks noGrp="1"/>
          </p:cNvSpPr>
          <p:nvPr>
            <p:ph type="sldNum" sz="quarter" idx="12"/>
          </p:nvPr>
        </p:nvSpPr>
        <p:spPr/>
        <p:txBody>
          <a:bodyPr/>
          <a:lstStyle/>
          <a:p>
            <a:fld id="{44CC7441-4F6D-4D99-AEAC-28C0433C7008}" type="slidenum">
              <a:rPr kumimoji="1" lang="ja-JP" altLang="en-US" smtClean="0"/>
              <a:pPr/>
              <a:t>16</a:t>
            </a:fld>
            <a:endParaRPr kumimoji="1" lang="ja-JP" altLang="en-US" dirty="0"/>
          </a:p>
        </p:txBody>
      </p:sp>
      <p:sp>
        <p:nvSpPr>
          <p:cNvPr id="18" name="テキスト プレースホルダー 17">
            <a:extLst>
              <a:ext uri="{FF2B5EF4-FFF2-40B4-BE49-F238E27FC236}">
                <a16:creationId xmlns:a16="http://schemas.microsoft.com/office/drawing/2014/main" id="{FB8C8014-5B14-4767-A0BB-C37D53C5F447}"/>
              </a:ext>
            </a:extLst>
          </p:cNvPr>
          <p:cNvSpPr>
            <a:spLocks noGrp="1"/>
          </p:cNvSpPr>
          <p:nvPr>
            <p:ph type="body" sz="quarter" idx="13"/>
          </p:nvPr>
        </p:nvSpPr>
        <p:spPr/>
        <p:txBody>
          <a:bodyPr/>
          <a:lstStyle/>
          <a:p>
            <a:r>
              <a:rPr lang="en-US" altLang="ja-JP" dirty="0"/>
              <a:t>https://zenn.dev/ohno/books/356315a0e6437c/viewer/d027ca</a:t>
            </a:r>
            <a:endParaRPr lang="ja-JP" altLang="en-US" dirty="0"/>
          </a:p>
        </p:txBody>
      </p:sp>
      <p:sp>
        <p:nvSpPr>
          <p:cNvPr id="19" name="コンテンツ プレースホルダー 18">
            <a:extLst>
              <a:ext uri="{FF2B5EF4-FFF2-40B4-BE49-F238E27FC236}">
                <a16:creationId xmlns:a16="http://schemas.microsoft.com/office/drawing/2014/main" id="{F0A8451F-7A9C-48ED-8B1B-7F458AEED0C2}"/>
              </a:ext>
            </a:extLst>
          </p:cNvPr>
          <p:cNvSpPr>
            <a:spLocks noGrp="1"/>
          </p:cNvSpPr>
          <p:nvPr>
            <p:ph idx="14"/>
          </p:nvPr>
        </p:nvSpPr>
        <p:spPr>
          <a:xfrm>
            <a:off x="3204000" y="843750"/>
            <a:ext cx="2736000" cy="1210190"/>
          </a:xfrm>
        </p:spPr>
        <p:txBody>
          <a:bodyPr/>
          <a:lstStyle/>
          <a:p>
            <a:pPr marL="342900" indent="-342900">
              <a:buFont typeface="+mj-lt"/>
              <a:buAutoNum type="arabicPeriod" startAt="2"/>
            </a:pPr>
            <a:r>
              <a:rPr lang="en-US" altLang="ja-JP" dirty="0"/>
              <a:t>Gaussian</a:t>
            </a:r>
            <a:r>
              <a:rPr lang="ja-JP" altLang="en-US" dirty="0"/>
              <a:t>を起動する</a:t>
            </a:r>
            <a:r>
              <a:rPr lang="en-US" altLang="ja-JP" dirty="0"/>
              <a:t>.</a:t>
            </a:r>
          </a:p>
          <a:p>
            <a:pPr marL="342900" indent="-342900">
              <a:buFont typeface="+mj-lt"/>
              <a:buAutoNum type="arabicPeriod" startAt="2"/>
            </a:pPr>
            <a:r>
              <a:rPr lang="en-US" altLang="ja-JP" dirty="0"/>
              <a:t>File &gt; Open</a:t>
            </a:r>
            <a:r>
              <a:rPr lang="ja-JP" altLang="en-US" dirty="0"/>
              <a:t>をクリック</a:t>
            </a:r>
            <a:r>
              <a:rPr lang="en-US" altLang="ja-JP" dirty="0"/>
              <a:t>.</a:t>
            </a:r>
          </a:p>
          <a:p>
            <a:pPr marL="342900" indent="-342900">
              <a:buFont typeface="+mj-lt"/>
              <a:buAutoNum type="arabicPeriod" startAt="2"/>
            </a:pPr>
            <a:r>
              <a:rPr lang="ja-JP" altLang="en-US" dirty="0"/>
              <a:t>入力ファイルを選択</a:t>
            </a:r>
            <a:r>
              <a:rPr lang="en-US" altLang="ja-JP" dirty="0"/>
              <a:t>.</a:t>
            </a:r>
            <a:br>
              <a:rPr lang="en-US" altLang="ja-JP" dirty="0"/>
            </a:br>
            <a:r>
              <a:rPr lang="ja-JP" altLang="en-US" dirty="0"/>
              <a:t>➡ 新しいウィンドウが開く</a:t>
            </a:r>
            <a:r>
              <a:rPr lang="en-US" altLang="ja-JP" dirty="0"/>
              <a:t>.</a:t>
            </a:r>
          </a:p>
        </p:txBody>
      </p:sp>
      <p:sp>
        <p:nvSpPr>
          <p:cNvPr id="20" name="コンテンツ プレースホルダー 19">
            <a:extLst>
              <a:ext uri="{FF2B5EF4-FFF2-40B4-BE49-F238E27FC236}">
                <a16:creationId xmlns:a16="http://schemas.microsoft.com/office/drawing/2014/main" id="{F77BC707-BB6D-4B44-B52F-52E2FD18384E}"/>
              </a:ext>
            </a:extLst>
          </p:cNvPr>
          <p:cNvSpPr>
            <a:spLocks noGrp="1"/>
          </p:cNvSpPr>
          <p:nvPr>
            <p:ph idx="15"/>
          </p:nvPr>
        </p:nvSpPr>
        <p:spPr>
          <a:xfrm>
            <a:off x="5940000" y="843750"/>
            <a:ext cx="2736000" cy="1373312"/>
          </a:xfrm>
        </p:spPr>
        <p:txBody>
          <a:bodyPr/>
          <a:lstStyle/>
          <a:p>
            <a:pPr marL="342900" indent="-342900">
              <a:buFont typeface="+mj-lt"/>
              <a:buAutoNum type="arabicPeriod" startAt="5"/>
            </a:pPr>
            <a:r>
              <a:rPr lang="ja-JP" altLang="en-US" dirty="0"/>
              <a:t>特に変更が無ければそのまま右上の</a:t>
            </a:r>
            <a:r>
              <a:rPr lang="en-US" altLang="ja-JP" dirty="0"/>
              <a:t>[RUN]</a:t>
            </a:r>
            <a:r>
              <a:rPr lang="ja-JP" altLang="en-US" dirty="0"/>
              <a:t>をクリック</a:t>
            </a:r>
            <a:r>
              <a:rPr lang="en-US" altLang="ja-JP" dirty="0"/>
              <a:t>.</a:t>
            </a:r>
          </a:p>
          <a:p>
            <a:pPr marL="342900" indent="-342900">
              <a:buFont typeface="+mj-lt"/>
              <a:buAutoNum type="arabicPeriod" startAt="5"/>
            </a:pPr>
            <a:r>
              <a:rPr lang="ja-JP" altLang="en-US" dirty="0"/>
              <a:t>出力ファイルの保存先を聞かれるので</a:t>
            </a:r>
            <a:r>
              <a:rPr lang="en-US" altLang="ja-JP" dirty="0"/>
              <a:t>, </a:t>
            </a:r>
            <a:r>
              <a:rPr lang="ja-JP" altLang="en-US" dirty="0"/>
              <a:t>デスクトップ等を選択して</a:t>
            </a:r>
            <a:r>
              <a:rPr lang="en-US" altLang="ja-JP" dirty="0"/>
              <a:t>[OK]</a:t>
            </a:r>
            <a:r>
              <a:rPr lang="ja-JP" altLang="en-US" dirty="0"/>
              <a:t>をクリック</a:t>
            </a:r>
            <a:r>
              <a:rPr lang="en-US" altLang="ja-JP" dirty="0"/>
              <a:t>.</a:t>
            </a:r>
          </a:p>
        </p:txBody>
      </p:sp>
      <p:graphicFrame>
        <p:nvGraphicFramePr>
          <p:cNvPr id="28" name="表 9">
            <a:extLst>
              <a:ext uri="{FF2B5EF4-FFF2-40B4-BE49-F238E27FC236}">
                <a16:creationId xmlns:a16="http://schemas.microsoft.com/office/drawing/2014/main" id="{3853149A-CB84-47D3-9869-C8484730A481}"/>
              </a:ext>
            </a:extLst>
          </p:cNvPr>
          <p:cNvGraphicFramePr>
            <a:graphicFrameLocks noGrp="1"/>
          </p:cNvGraphicFramePr>
          <p:nvPr>
            <p:ph idx="16"/>
            <p:extLst>
              <p:ext uri="{D42A27DB-BD31-4B8C-83A1-F6EECF244321}">
                <p14:modId xmlns:p14="http://schemas.microsoft.com/office/powerpoint/2010/main" val="3518117085"/>
              </p:ext>
            </p:extLst>
          </p:nvPr>
        </p:nvGraphicFramePr>
        <p:xfrm>
          <a:off x="407852" y="1714710"/>
          <a:ext cx="2735262" cy="2521200"/>
        </p:xfrm>
        <a:graphic>
          <a:graphicData uri="http://schemas.openxmlformats.org/drawingml/2006/table">
            <a:tbl>
              <a:tblPr firstRow="1" bandRow="1">
                <a:tableStyleId>{2D5ABB26-0587-4C30-8999-92F81FD0307C}</a:tableStyleId>
              </a:tblPr>
              <a:tblGrid>
                <a:gridCol w="2735262">
                  <a:extLst>
                    <a:ext uri="{9D8B030D-6E8A-4147-A177-3AD203B41FA5}">
                      <a16:colId xmlns:a16="http://schemas.microsoft.com/office/drawing/2014/main" val="839188252"/>
                    </a:ext>
                  </a:extLst>
                </a:gridCol>
              </a:tblGrid>
              <a:tr h="360000">
                <a:tc>
                  <a:txBody>
                    <a:bodyPr/>
                    <a:lstStyle/>
                    <a:p>
                      <a:r>
                        <a:rPr kumimoji="1" lang="en-US" altLang="ja-JP" sz="1300" b="1" dirty="0">
                          <a:solidFill>
                            <a:schemeClr val="tx2"/>
                          </a:solidFill>
                        </a:rPr>
                        <a:t>examples/hello/R=1.40.gjf</a:t>
                      </a:r>
                      <a:endParaRPr kumimoji="1" lang="ja-JP" altLang="en-US" sz="1300" b="1" dirty="0">
                        <a:solidFill>
                          <a:schemeClr val="tx2"/>
                        </a:solidFill>
                      </a:endParaRPr>
                    </a:p>
                  </a:txBody>
                  <a:tcPr anchor="ctr">
                    <a:lnB w="19050" cap="flat" cmpd="sng" algn="ctr">
                      <a:noFill/>
                      <a:prstDash val="solid"/>
                      <a:round/>
                      <a:headEnd type="none" w="med" len="med"/>
                      <a:tailEnd type="none" w="med" len="med"/>
                    </a:lnB>
                  </a:tcPr>
                </a:tc>
                <a:extLst>
                  <a:ext uri="{0D108BD9-81ED-4DB2-BD59-A6C34878D82A}">
                    <a16:rowId xmlns:a16="http://schemas.microsoft.com/office/drawing/2014/main" val="3468920188"/>
                  </a:ext>
                </a:extLst>
              </a:tr>
              <a:tr h="370840">
                <a:tc>
                  <a:txBody>
                    <a:bodyPr/>
                    <a:lstStyle/>
                    <a:p>
                      <a:r>
                        <a:rPr kumimoji="1" lang="pt-BR" altLang="ja-JP" sz="1300" dirty="0">
                          <a:solidFill>
                            <a:srgbClr val="D4D4D4"/>
                          </a:solidFill>
                          <a:latin typeface="Consolas" panose="020B0609020204030204" pitchFamily="49" charset="0"/>
                        </a:rPr>
                        <a:t># HF/STO-3G units=au</a:t>
                      </a:r>
                    </a:p>
                    <a:p>
                      <a:endParaRPr kumimoji="1" lang="pt-BR" altLang="ja-JP" sz="1300" dirty="0">
                        <a:solidFill>
                          <a:srgbClr val="D4D4D4"/>
                        </a:solidFill>
                        <a:latin typeface="Consolas" panose="020B0609020204030204" pitchFamily="49" charset="0"/>
                      </a:endParaRPr>
                    </a:p>
                    <a:p>
                      <a:r>
                        <a:rPr kumimoji="1" lang="pt-BR" altLang="ja-JP" sz="1300" dirty="0">
                          <a:solidFill>
                            <a:srgbClr val="D4D4D4"/>
                          </a:solidFill>
                          <a:latin typeface="Consolas" panose="020B0609020204030204" pitchFamily="49" charset="0"/>
                        </a:rPr>
                        <a:t>minimal basis</a:t>
                      </a:r>
                    </a:p>
                    <a:p>
                      <a:endParaRPr kumimoji="1" lang="pt-BR" altLang="ja-JP" sz="1300" dirty="0">
                        <a:solidFill>
                          <a:srgbClr val="D4D4D4"/>
                        </a:solidFill>
                        <a:latin typeface="Consolas" panose="020B0609020204030204" pitchFamily="49" charset="0"/>
                      </a:endParaRPr>
                    </a:p>
                    <a:p>
                      <a:r>
                        <a:rPr kumimoji="1" lang="pt-BR" altLang="ja-JP" sz="1300" dirty="0">
                          <a:solidFill>
                            <a:srgbClr val="D4D4D4"/>
                          </a:solidFill>
                          <a:latin typeface="Consolas" panose="020B0609020204030204" pitchFamily="49" charset="0"/>
                        </a:rPr>
                        <a:t>0 1</a:t>
                      </a:r>
                    </a:p>
                    <a:p>
                      <a:r>
                        <a:rPr kumimoji="1" lang="pt-BR" altLang="ja-JP" sz="1300" dirty="0">
                          <a:solidFill>
                            <a:srgbClr val="D4D4D4"/>
                          </a:solidFill>
                          <a:latin typeface="Consolas" panose="020B0609020204030204" pitchFamily="49" charset="0"/>
                        </a:rPr>
                        <a:t>H  0.0  0.0  0.0</a:t>
                      </a:r>
                    </a:p>
                    <a:p>
                      <a:r>
                        <a:rPr kumimoji="1" lang="pt-BR" altLang="ja-JP" sz="1300" dirty="0">
                          <a:solidFill>
                            <a:srgbClr val="D4D4D4"/>
                          </a:solidFill>
                          <a:latin typeface="Consolas" panose="020B0609020204030204" pitchFamily="49" charset="0"/>
                        </a:rPr>
                        <a:t>H  0.0  0.0  1.40</a:t>
                      </a:r>
                    </a:p>
                    <a:p>
                      <a:endParaRPr kumimoji="1" lang="pt-BR" altLang="ja-JP" sz="1300" dirty="0">
                        <a:solidFill>
                          <a:srgbClr val="D4D4D4"/>
                        </a:solidFill>
                        <a:latin typeface="Consolas" panose="020B0609020204030204" pitchFamily="49" charset="0"/>
                      </a:endParaRPr>
                    </a:p>
                    <a:p>
                      <a:endParaRPr kumimoji="1" lang="pt-BR" altLang="ja-JP" sz="1300" dirty="0">
                        <a:solidFill>
                          <a:srgbClr val="D4D4D4"/>
                        </a:solidFill>
                        <a:latin typeface="Consolas" panose="020B0609020204030204" pitchFamily="49" charset="0"/>
                      </a:endParaRPr>
                    </a:p>
                    <a:p>
                      <a:endParaRPr kumimoji="1" lang="pt-BR" altLang="ja-JP" sz="1300" dirty="0">
                        <a:latin typeface="Consolas" panose="020B0609020204030204" pitchFamily="49" charset="0"/>
                      </a:endParaRPr>
                    </a:p>
                  </a:txBody>
                  <a:tcPr marT="90000" marB="9000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24292E"/>
                    </a:solidFill>
                  </a:tcPr>
                </a:tc>
                <a:extLst>
                  <a:ext uri="{0D108BD9-81ED-4DB2-BD59-A6C34878D82A}">
                    <a16:rowId xmlns:a16="http://schemas.microsoft.com/office/drawing/2014/main" val="2934622672"/>
                  </a:ext>
                </a:extLst>
              </a:tr>
            </a:tbl>
          </a:graphicData>
        </a:graphic>
      </p:graphicFrame>
      <p:pic>
        <p:nvPicPr>
          <p:cNvPr id="27" name="コンテンツ プレースホルダー 12">
            <a:extLst>
              <a:ext uri="{FF2B5EF4-FFF2-40B4-BE49-F238E27FC236}">
                <a16:creationId xmlns:a16="http://schemas.microsoft.com/office/drawing/2014/main" id="{39F75617-9662-409F-AE38-4F1063D0D39C}"/>
              </a:ext>
            </a:extLst>
          </p:cNvPr>
          <p:cNvPicPr>
            <a:picLocks noGrp="1" noChangeAspect="1"/>
          </p:cNvPicPr>
          <p:nvPr>
            <p:ph idx="17"/>
          </p:nvPr>
        </p:nvPicPr>
        <p:blipFill>
          <a:blip r:embed="rId4"/>
          <a:stretch>
            <a:fillRect/>
          </a:stretch>
        </p:blipFill>
        <p:spPr>
          <a:xfrm>
            <a:off x="3490213" y="2312109"/>
            <a:ext cx="2597373" cy="2075413"/>
          </a:xfrm>
        </p:spPr>
      </p:pic>
      <p:pic>
        <p:nvPicPr>
          <p:cNvPr id="12" name="コンテンツ プレースホルダー 11">
            <a:extLst>
              <a:ext uri="{FF2B5EF4-FFF2-40B4-BE49-F238E27FC236}">
                <a16:creationId xmlns:a16="http://schemas.microsoft.com/office/drawing/2014/main" id="{7BAEE564-C918-4967-BA0D-088EDEBF29BD}"/>
              </a:ext>
            </a:extLst>
          </p:cNvPr>
          <p:cNvPicPr>
            <a:picLocks noGrp="1" noChangeAspect="1"/>
          </p:cNvPicPr>
          <p:nvPr>
            <p:ph idx="18"/>
          </p:nvPr>
        </p:nvPicPr>
        <p:blipFill>
          <a:blip r:embed="rId5"/>
          <a:srcRect/>
          <a:stretch/>
        </p:blipFill>
        <p:spPr>
          <a:xfrm>
            <a:off x="6347984" y="2292296"/>
            <a:ext cx="2328015" cy="2096014"/>
          </a:xfrm>
        </p:spPr>
      </p:pic>
      <p:pic>
        <p:nvPicPr>
          <p:cNvPr id="30" name="グラフィックス 29" descr="カーソル 単色塗りつぶし">
            <a:extLst>
              <a:ext uri="{FF2B5EF4-FFF2-40B4-BE49-F238E27FC236}">
                <a16:creationId xmlns:a16="http://schemas.microsoft.com/office/drawing/2014/main" id="{0DD891EF-DB4D-4060-ACF3-34A09B7D239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867383" y="2774144"/>
            <a:ext cx="415274" cy="415274"/>
          </a:xfrm>
          <a:prstGeom prst="rect">
            <a:avLst/>
          </a:prstGeom>
        </p:spPr>
      </p:pic>
      <p:pic>
        <p:nvPicPr>
          <p:cNvPr id="37" name="グラフィックス 36" descr="カーソル 単色塗りつぶし">
            <a:extLst>
              <a:ext uri="{FF2B5EF4-FFF2-40B4-BE49-F238E27FC236}">
                <a16:creationId xmlns:a16="http://schemas.microsoft.com/office/drawing/2014/main" id="{584F79E6-63FC-4EED-8038-7CB5DA626CF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528526" y="2694652"/>
            <a:ext cx="415274" cy="415274"/>
          </a:xfrm>
          <a:prstGeom prst="rect">
            <a:avLst/>
          </a:prstGeom>
        </p:spPr>
      </p:pic>
    </p:spTree>
    <p:extLst>
      <p:ext uri="{BB962C8B-B14F-4D97-AF65-F5344CB8AC3E}">
        <p14:creationId xmlns:p14="http://schemas.microsoft.com/office/powerpoint/2010/main" val="1133782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A126249-27F2-46DC-A4BE-025919D3DA45}"/>
              </a:ext>
            </a:extLst>
          </p:cNvPr>
          <p:cNvSpPr>
            <a:spLocks noGrp="1"/>
          </p:cNvSpPr>
          <p:nvPr>
            <p:ph type="title"/>
          </p:nvPr>
        </p:nvSpPr>
        <p:spPr/>
        <p:txBody>
          <a:bodyPr/>
          <a:lstStyle/>
          <a:p>
            <a:r>
              <a:rPr kumimoji="1" lang="ja-JP" altLang="en-US" dirty="0"/>
              <a:t>結果の読み方</a:t>
            </a:r>
            <a:r>
              <a:rPr lang="ja-JP" altLang="en-US" dirty="0"/>
              <a:t> </a:t>
            </a:r>
            <a:r>
              <a:rPr lang="en-US" altLang="ja-JP" dirty="0"/>
              <a:t>(1/2)</a:t>
            </a:r>
            <a:endParaRPr kumimoji="1" lang="ja-JP" altLang="en-US" dirty="0"/>
          </a:p>
        </p:txBody>
      </p:sp>
      <mc:AlternateContent xmlns:mc="http://schemas.openxmlformats.org/markup-compatibility/2006" xmlns:a14="http://schemas.microsoft.com/office/drawing/2010/main">
        <mc:Choice Requires="a14">
          <p:graphicFrame>
            <p:nvGraphicFramePr>
              <p:cNvPr id="29" name="表 29">
                <a:extLst>
                  <a:ext uri="{FF2B5EF4-FFF2-40B4-BE49-F238E27FC236}">
                    <a16:creationId xmlns:a16="http://schemas.microsoft.com/office/drawing/2014/main" id="{82AAA047-B5CB-41DD-88EE-15C67D8304AF}"/>
                  </a:ext>
                </a:extLst>
              </p:cNvPr>
              <p:cNvGraphicFramePr>
                <a:graphicFrameLocks noGrp="1"/>
              </p:cNvGraphicFramePr>
              <p:nvPr>
                <p:ph idx="1"/>
                <p:extLst>
                  <p:ext uri="{D42A27DB-BD31-4B8C-83A1-F6EECF244321}">
                    <p14:modId xmlns:p14="http://schemas.microsoft.com/office/powerpoint/2010/main" val="1258154979"/>
                  </p:ext>
                </p:extLst>
              </p:nvPr>
            </p:nvGraphicFramePr>
            <p:xfrm>
              <a:off x="468313" y="842963"/>
              <a:ext cx="8208000" cy="3819120"/>
            </p:xfrm>
            <a:graphic>
              <a:graphicData uri="http://schemas.openxmlformats.org/drawingml/2006/table">
                <a:tbl>
                  <a:tblPr>
                    <a:tableStyleId>{5C22544A-7EE6-4342-B048-85BDC9FD1C3A}</a:tableStyleId>
                  </a:tblPr>
                  <a:tblGrid>
                    <a:gridCol w="5400000">
                      <a:extLst>
                        <a:ext uri="{9D8B030D-6E8A-4147-A177-3AD203B41FA5}">
                          <a16:colId xmlns:a16="http://schemas.microsoft.com/office/drawing/2014/main" val="1813353461"/>
                        </a:ext>
                      </a:extLst>
                    </a:gridCol>
                    <a:gridCol w="2808000">
                      <a:extLst>
                        <a:ext uri="{9D8B030D-6E8A-4147-A177-3AD203B41FA5}">
                          <a16:colId xmlns:a16="http://schemas.microsoft.com/office/drawing/2014/main" val="1784028989"/>
                        </a:ext>
                      </a:extLst>
                    </a:gridCol>
                  </a:tblGrid>
                  <a:tr h="288000">
                    <a:tc>
                      <a:txBody>
                        <a:bodyPr/>
                        <a:lstStyle/>
                        <a:p>
                          <a:r>
                            <a:rPr kumimoji="1" lang="en-US" altLang="ja-JP" sz="1050" dirty="0">
                              <a:solidFill>
                                <a:srgbClr val="D4D4D4"/>
                              </a:solidFill>
                              <a:latin typeface="Consolas" panose="020B0609020204030204" pitchFamily="49" charset="0"/>
                            </a:rPr>
                            <a:t> Normal termination of Gaussian 16 at Sun Feb 26 15:38:17 2023.</a:t>
                          </a:r>
                          <a:endParaRPr kumimoji="1" lang="ja-JP" altLang="en-US" sz="1050" dirty="0">
                            <a:solidFill>
                              <a:srgbClr val="D4D4D4"/>
                            </a:solidFill>
                            <a:latin typeface="Consolas" panose="020B0609020204030204" pitchFamily="49" charset="0"/>
                          </a:endParaRPr>
                        </a:p>
                      </a:txBody>
                      <a:tcPr anchor="ctr">
                        <a:lnB w="28575" cap="flat" cmpd="sng" algn="ctr">
                          <a:solidFill>
                            <a:schemeClr val="bg1"/>
                          </a:solidFill>
                          <a:prstDash val="solid"/>
                          <a:round/>
                          <a:headEnd type="none" w="med" len="med"/>
                          <a:tailEnd type="none" w="med" len="med"/>
                        </a:lnB>
                        <a:solidFill>
                          <a:srgbClr val="24292E"/>
                        </a:solidFill>
                      </a:tcPr>
                    </a:tc>
                    <a:tc>
                      <a:txBody>
                        <a:bodyPr/>
                        <a:lstStyle/>
                        <a:p>
                          <a:r>
                            <a:rPr kumimoji="1" lang="ja-JP" altLang="en-US" sz="1300" dirty="0"/>
                            <a:t>最終行</a:t>
                          </a:r>
                          <a:r>
                            <a:rPr kumimoji="1" lang="en-US" altLang="ja-JP" sz="1300" dirty="0"/>
                            <a:t>. </a:t>
                          </a:r>
                          <a:r>
                            <a:rPr kumimoji="1" lang="ja-JP" altLang="en-US" sz="1300" dirty="0"/>
                            <a:t>正常終了している</a:t>
                          </a:r>
                          <a:r>
                            <a:rPr kumimoji="1" lang="en-US" altLang="ja-JP" sz="1300" dirty="0"/>
                            <a:t>.</a:t>
                          </a:r>
                          <a:endParaRPr kumimoji="1" lang="ja-JP" altLang="en-US" sz="1300" dirty="0"/>
                        </a:p>
                      </a:txBody>
                      <a:tcPr anchor="ctr">
                        <a:lnB w="28575"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855548273"/>
                      </a:ext>
                    </a:extLst>
                  </a:tr>
                  <a:tr h="504000">
                    <a:tc>
                      <a:txBody>
                        <a:bodyPr/>
                        <a:lstStyle/>
                        <a:p>
                          <a:r>
                            <a:rPr kumimoji="1" lang="en-US" altLang="ja-JP" sz="1050" dirty="0">
                              <a:solidFill>
                                <a:srgbClr val="D4D4D4"/>
                              </a:solidFill>
                              <a:latin typeface="Consolas" panose="020B0609020204030204" pitchFamily="49" charset="0"/>
                            </a:rPr>
                            <a:t> Job </a:t>
                          </a:r>
                          <a:r>
                            <a:rPr kumimoji="1" lang="en-US" altLang="ja-JP" sz="1050" dirty="0" err="1">
                              <a:solidFill>
                                <a:srgbClr val="D4D4D4"/>
                              </a:solidFill>
                              <a:latin typeface="Consolas" panose="020B0609020204030204" pitchFamily="49" charset="0"/>
                            </a:rPr>
                            <a:t>cpu</a:t>
                          </a:r>
                          <a:r>
                            <a:rPr kumimoji="1" lang="en-US" altLang="ja-JP" sz="1050" dirty="0">
                              <a:solidFill>
                                <a:srgbClr val="D4D4D4"/>
                              </a:solidFill>
                              <a:latin typeface="Consolas" panose="020B0609020204030204" pitchFamily="49" charset="0"/>
                            </a:rPr>
                            <a:t> time:       0 days  0 hours  0 minutes  2.0 seconds.</a:t>
                          </a:r>
                        </a:p>
                        <a:p>
                          <a:r>
                            <a:rPr kumimoji="1" lang="en-US" altLang="ja-JP" sz="1050" dirty="0">
                              <a:solidFill>
                                <a:srgbClr val="D4D4D4"/>
                              </a:solidFill>
                              <a:latin typeface="Consolas" panose="020B0609020204030204" pitchFamily="49" charset="0"/>
                            </a:rPr>
                            <a:t> Elapsed time:       0 days  0 hours  0 minutes  0.6 seconds.</a:t>
                          </a:r>
                          <a:endParaRPr kumimoji="1" lang="ja-JP" altLang="en-US" sz="1050" dirty="0">
                            <a:solidFill>
                              <a:srgbClr val="D4D4D4"/>
                            </a:solidFill>
                            <a:latin typeface="Consolas" panose="020B0609020204030204" pitchFamily="49" charset="0"/>
                          </a:endParaRPr>
                        </a:p>
                      </a:txBody>
                      <a:tcPr anchor="ct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24292E"/>
                        </a:solidFill>
                      </a:tcPr>
                    </a:tc>
                    <a:tc>
                      <a:txBody>
                        <a:bodyPr/>
                        <a:lstStyle/>
                        <a:p>
                          <a:r>
                            <a:rPr kumimoji="1" lang="en-US" altLang="ja-JP" sz="1300" dirty="0"/>
                            <a:t>CPU</a:t>
                          </a:r>
                          <a:r>
                            <a:rPr kumimoji="1" lang="ja-JP" altLang="en-US" sz="1300" dirty="0"/>
                            <a:t>時間＝</a:t>
                          </a:r>
                          <a:r>
                            <a:rPr kumimoji="1" lang="en-US" altLang="ja-JP" sz="1300" dirty="0"/>
                            <a:t>CPU</a:t>
                          </a:r>
                          <a:r>
                            <a:rPr kumimoji="1" lang="ja-JP" altLang="en-US" sz="1300" dirty="0"/>
                            <a:t>の数に依存</a:t>
                          </a:r>
                          <a:endParaRPr kumimoji="1" lang="en-US" altLang="ja-JP" sz="1300" dirty="0"/>
                        </a:p>
                        <a:p>
                          <a:r>
                            <a:rPr kumimoji="1" lang="ja-JP" altLang="en-US" sz="1300" dirty="0"/>
                            <a:t>経過時間＝実際にかかった時間</a:t>
                          </a:r>
                        </a:p>
                      </a:txBody>
                      <a:tcPr anchor="ct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4285025222"/>
                      </a:ext>
                    </a:extLst>
                  </a:tr>
                  <a:tr h="900000">
                    <a:tc>
                      <a:txBody>
                        <a:bodyPr/>
                        <a:lstStyle/>
                        <a:p>
                          <a:r>
                            <a:rPr kumimoji="1" lang="en-US" altLang="ja-JP" sz="1050" dirty="0">
                              <a:solidFill>
                                <a:srgbClr val="D4D4D4"/>
                              </a:solidFill>
                              <a:latin typeface="Consolas" panose="020B0609020204030204" pitchFamily="49" charset="0"/>
                            </a:rPr>
                            <a:t> Unable to Open any file for archive entry.</a:t>
                          </a:r>
                        </a:p>
                        <a:p>
                          <a:r>
                            <a:rPr kumimoji="1" lang="en-US" altLang="ja-JP" sz="1050" dirty="0">
                              <a:solidFill>
                                <a:srgbClr val="D4D4D4"/>
                              </a:solidFill>
                              <a:latin typeface="Consolas" panose="020B0609020204030204" pitchFamily="49" charset="0"/>
                            </a:rPr>
                            <a:t> 1|1|UNPC-SURFACELAPTOP4|SP|RHF|STO-3G|H2|USER|26-Feb-2023|0||# HF/STO-</a:t>
                          </a:r>
                        </a:p>
                        <a:p>
                          <a:r>
                            <a:rPr kumimoji="1" lang="en-US" altLang="ja-JP" sz="1050" dirty="0">
                              <a:solidFill>
                                <a:srgbClr val="D4D4D4"/>
                              </a:solidFill>
                              <a:latin typeface="Consolas" panose="020B0609020204030204" pitchFamily="49" charset="0"/>
                            </a:rPr>
                            <a:t> 3G Units=AU||hello||0,1|H,0,0.,0.,0.|H,0,0.,0.,0.7408480953||Version=E</a:t>
                          </a:r>
                        </a:p>
                        <a:p>
                          <a:r>
                            <a:rPr kumimoji="1" lang="en-US" altLang="ja-JP" sz="1050" dirty="0">
                              <a:solidFill>
                                <a:srgbClr val="D4D4D4"/>
                              </a:solidFill>
                              <a:latin typeface="Consolas" panose="020B0609020204030204" pitchFamily="49" charset="0"/>
                            </a:rPr>
                            <a:t> M64W-G16RevC.01|State=1-SGG|HF=-1.1167143|RMSD=0.000e+000|Dipole=0.,0.</a:t>
                          </a:r>
                        </a:p>
                        <a:p>
                          <a:r>
                            <a:rPr kumimoji="1" lang="en-US" altLang="ja-JP" sz="1050" dirty="0">
                              <a:solidFill>
                                <a:srgbClr val="D4D4D4"/>
                              </a:solidFill>
                              <a:latin typeface="Consolas" panose="020B0609020204030204" pitchFamily="49" charset="0"/>
                            </a:rPr>
                            <a:t> ,0.|Quadrupole=-0.1043149,-0.1043149,0.2086297,0.,0.,0.|</a:t>
                          </a:r>
                          <a:endParaRPr kumimoji="1" lang="ja-JP" altLang="en-US" sz="1050" dirty="0">
                            <a:solidFill>
                              <a:srgbClr val="D4D4D4"/>
                            </a:solidFill>
                            <a:latin typeface="Consolas" panose="020B0609020204030204" pitchFamily="49" charset="0"/>
                          </a:endParaRPr>
                        </a:p>
                      </a:txBody>
                      <a:tcPr anchor="ct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24292E"/>
                        </a:solidFill>
                      </a:tcPr>
                    </a:tc>
                    <a:tc>
                      <a:txBody>
                        <a:bodyPr/>
                        <a:lstStyle/>
                        <a:p>
                          <a:r>
                            <a:rPr kumimoji="1" lang="ja-JP" altLang="en-US" sz="1300" dirty="0"/>
                            <a:t>結果まとめ</a:t>
                          </a:r>
                        </a:p>
                      </a:txBody>
                      <a:tcPr anchor="ct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4089506322"/>
                      </a:ext>
                    </a:extLst>
                  </a:tr>
                  <a:tr h="432000">
                    <a:tc>
                      <a:txBody>
                        <a:bodyPr/>
                        <a:lstStyle/>
                        <a:p>
                          <a:r>
                            <a:rPr kumimoji="1" lang="en-US" altLang="ja-JP" sz="1050" dirty="0">
                              <a:solidFill>
                                <a:srgbClr val="D4D4D4"/>
                              </a:solidFill>
                              <a:latin typeface="Consolas" panose="020B0609020204030204" pitchFamily="49" charset="0"/>
                            </a:rPr>
                            <a:t> Cite this work as:</a:t>
                          </a:r>
                        </a:p>
                        <a:p>
                          <a:r>
                            <a:rPr kumimoji="1" lang="en-US" altLang="ja-JP" sz="1050" dirty="0">
                              <a:solidFill>
                                <a:srgbClr val="D4D4D4"/>
                              </a:solidFill>
                              <a:latin typeface="Consolas" panose="020B0609020204030204" pitchFamily="49" charset="0"/>
                            </a:rPr>
                            <a:t> Gaussian 16, Revision C.01,</a:t>
                          </a:r>
                        </a:p>
                      </a:txBody>
                      <a:tcPr anchor="ct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24292E"/>
                        </a:solidFill>
                      </a:tcPr>
                    </a:tc>
                    <a:tc>
                      <a:txBody>
                        <a:bodyPr/>
                        <a:lstStyle/>
                        <a:p>
                          <a:r>
                            <a:rPr kumimoji="1" lang="ja-JP" altLang="en-US" sz="1300" dirty="0"/>
                            <a:t>バージョン情報・引用方法</a:t>
                          </a:r>
                        </a:p>
                      </a:txBody>
                      <a:tcPr anchor="ct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740299983"/>
                      </a:ext>
                    </a:extLst>
                  </a:tr>
                  <a:tr h="288000">
                    <a:tc>
                      <a:txBody>
                        <a:bodyPr/>
                        <a:lstStyle/>
                        <a:p>
                          <a:r>
                            <a:rPr kumimoji="1" lang="en-US" altLang="ja-JP" sz="1050" dirty="0">
                              <a:solidFill>
                                <a:srgbClr val="D4D4D4"/>
                              </a:solidFill>
                              <a:latin typeface="Consolas" panose="020B0609020204030204" pitchFamily="49" charset="0"/>
                            </a:rPr>
                            <a:t> # HF/</a:t>
                          </a:r>
                          <a:r>
                            <a:rPr kumimoji="1" lang="en-US" altLang="ja-JP" sz="1050" dirty="0" err="1">
                              <a:solidFill>
                                <a:srgbClr val="D4D4D4"/>
                              </a:solidFill>
                              <a:latin typeface="Consolas" panose="020B0609020204030204" pitchFamily="49" charset="0"/>
                            </a:rPr>
                            <a:t>STO-3G</a:t>
                          </a:r>
                          <a:r>
                            <a:rPr kumimoji="1" lang="en-US" altLang="ja-JP" sz="1050" dirty="0">
                              <a:solidFill>
                                <a:srgbClr val="D4D4D4"/>
                              </a:solidFill>
                              <a:latin typeface="Consolas" panose="020B0609020204030204" pitchFamily="49" charset="0"/>
                            </a:rPr>
                            <a:t> Units=AU</a:t>
                          </a:r>
                          <a:endParaRPr kumimoji="1" lang="ja-JP" altLang="en-US" sz="1050" dirty="0">
                            <a:solidFill>
                              <a:srgbClr val="D4D4D4"/>
                            </a:solidFill>
                            <a:latin typeface="Consolas" panose="020B0609020204030204" pitchFamily="49" charset="0"/>
                          </a:endParaRPr>
                        </a:p>
                      </a:txBody>
                      <a:tcPr anchor="ct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24292E"/>
                        </a:solidFill>
                      </a:tcPr>
                    </a:tc>
                    <a:tc>
                      <a:txBody>
                        <a:bodyPr/>
                        <a:lstStyle/>
                        <a:p>
                          <a:r>
                            <a:rPr kumimoji="1" lang="ja-JP" altLang="en-US" sz="1300" dirty="0"/>
                            <a:t>指定した手法など</a:t>
                          </a:r>
                        </a:p>
                      </a:txBody>
                      <a:tcPr anchor="ct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3147501506"/>
                      </a:ext>
                    </a:extLst>
                  </a:tr>
                  <a:tr h="1404000">
                    <a:tc>
                      <a:txBody>
                        <a:bodyPr/>
                        <a:lstStyle/>
                        <a:p>
                          <a:r>
                            <a:rPr kumimoji="1" lang="en-US" altLang="ja-JP" sz="1050" dirty="0">
                              <a:solidFill>
                                <a:srgbClr val="D4D4D4"/>
                              </a:solidFill>
                              <a:latin typeface="Consolas" panose="020B0609020204030204" pitchFamily="49" charset="0"/>
                            </a:rPr>
                            <a:t>                          Input orientation:                          </a:t>
                          </a:r>
                        </a:p>
                        <a:p>
                          <a:r>
                            <a:rPr kumimoji="1" lang="en-US" altLang="ja-JP" sz="1050" dirty="0">
                              <a:solidFill>
                                <a:srgbClr val="D4D4D4"/>
                              </a:solidFill>
                              <a:latin typeface="Consolas" panose="020B0609020204030204" pitchFamily="49" charset="0"/>
                            </a:rPr>
                            <a:t> ---------------------------------------------------------------------</a:t>
                          </a:r>
                        </a:p>
                        <a:p>
                          <a:r>
                            <a:rPr kumimoji="1" lang="en-US" altLang="ja-JP" sz="1050" dirty="0">
                              <a:solidFill>
                                <a:srgbClr val="D4D4D4"/>
                              </a:solidFill>
                              <a:latin typeface="Consolas" panose="020B0609020204030204" pitchFamily="49" charset="0"/>
                            </a:rPr>
                            <a:t> Center     Atomic      </a:t>
                          </a:r>
                          <a:r>
                            <a:rPr kumimoji="1" lang="en-US" altLang="ja-JP" sz="1050" dirty="0" err="1">
                              <a:solidFill>
                                <a:srgbClr val="D4D4D4"/>
                              </a:solidFill>
                              <a:latin typeface="Consolas" panose="020B0609020204030204" pitchFamily="49" charset="0"/>
                            </a:rPr>
                            <a:t>Atomic</a:t>
                          </a:r>
                          <a:r>
                            <a:rPr kumimoji="1" lang="en-US" altLang="ja-JP" sz="1050" dirty="0">
                              <a:solidFill>
                                <a:srgbClr val="D4D4D4"/>
                              </a:solidFill>
                              <a:latin typeface="Consolas" panose="020B0609020204030204" pitchFamily="49" charset="0"/>
                            </a:rPr>
                            <a:t>             Coordinates (Angstroms)</a:t>
                          </a:r>
                        </a:p>
                        <a:p>
                          <a:r>
                            <a:rPr kumimoji="1" lang="en-US" altLang="ja-JP" sz="1050" dirty="0">
                              <a:solidFill>
                                <a:srgbClr val="D4D4D4"/>
                              </a:solidFill>
                              <a:latin typeface="Consolas" panose="020B0609020204030204" pitchFamily="49" charset="0"/>
                            </a:rPr>
                            <a:t> Number     </a:t>
                          </a:r>
                          <a:r>
                            <a:rPr kumimoji="1" lang="en-US" altLang="ja-JP" sz="1050" dirty="0" err="1">
                              <a:solidFill>
                                <a:srgbClr val="D4D4D4"/>
                              </a:solidFill>
                              <a:latin typeface="Consolas" panose="020B0609020204030204" pitchFamily="49" charset="0"/>
                            </a:rPr>
                            <a:t>Number</a:t>
                          </a:r>
                          <a:r>
                            <a:rPr kumimoji="1" lang="en-US" altLang="ja-JP" sz="1050" dirty="0">
                              <a:solidFill>
                                <a:srgbClr val="D4D4D4"/>
                              </a:solidFill>
                              <a:latin typeface="Consolas" panose="020B0609020204030204" pitchFamily="49" charset="0"/>
                            </a:rPr>
                            <a:t>       Type             X           Y           Z</a:t>
                          </a:r>
                        </a:p>
                        <a:p>
                          <a:r>
                            <a:rPr kumimoji="1" lang="en-US" altLang="ja-JP" sz="1050" dirty="0">
                              <a:solidFill>
                                <a:srgbClr val="D4D4D4"/>
                              </a:solidFill>
                              <a:latin typeface="Consolas" panose="020B0609020204030204" pitchFamily="49" charset="0"/>
                            </a:rPr>
                            <a:t> ---------------------------------------------------------------------</a:t>
                          </a:r>
                        </a:p>
                        <a:p>
                          <a:r>
                            <a:rPr kumimoji="1" lang="en-US" altLang="ja-JP" sz="1050" dirty="0">
                              <a:solidFill>
                                <a:srgbClr val="D4D4D4"/>
                              </a:solidFill>
                              <a:latin typeface="Consolas" panose="020B0609020204030204" pitchFamily="49" charset="0"/>
                            </a:rPr>
                            <a:t>      1          1           0        0.000000    0.000000    0.000000</a:t>
                          </a:r>
                        </a:p>
                        <a:p>
                          <a:r>
                            <a:rPr kumimoji="1" lang="en-US" altLang="ja-JP" sz="1050" dirty="0">
                              <a:solidFill>
                                <a:srgbClr val="D4D4D4"/>
                              </a:solidFill>
                              <a:latin typeface="Consolas" panose="020B0609020204030204" pitchFamily="49" charset="0"/>
                            </a:rPr>
                            <a:t>      2          1           0        0.000000    0.000000    0.740848</a:t>
                          </a:r>
                        </a:p>
                        <a:p>
                          <a:r>
                            <a:rPr kumimoji="1" lang="en-US" altLang="ja-JP" sz="1050" dirty="0">
                              <a:solidFill>
                                <a:srgbClr val="D4D4D4"/>
                              </a:solidFill>
                              <a:latin typeface="Consolas" panose="020B0609020204030204" pitchFamily="49" charset="0"/>
                            </a:rPr>
                            <a:t> ---------------------------------------------------------------------</a:t>
                          </a:r>
                          <a:endParaRPr kumimoji="1" lang="ja-JP" altLang="en-US" sz="1050" dirty="0">
                            <a:solidFill>
                              <a:srgbClr val="D4D4D4"/>
                            </a:solidFill>
                            <a:latin typeface="Consolas" panose="020B0609020204030204" pitchFamily="49" charset="0"/>
                          </a:endParaRPr>
                        </a:p>
                      </a:txBody>
                      <a:tcPr anchor="ct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24292E"/>
                        </a:solidFill>
                      </a:tcPr>
                    </a:tc>
                    <a:tc>
                      <a:txBody>
                        <a:bodyPr/>
                        <a:lstStyle/>
                        <a:p>
                          <a:r>
                            <a:rPr kumimoji="1" lang="ja-JP" altLang="en-US" sz="1300" dirty="0"/>
                            <a:t>入力が正しく反映されているか確認しよう</a:t>
                          </a:r>
                          <a:r>
                            <a:rPr kumimoji="1" lang="en-US" altLang="ja-JP" sz="1300" dirty="0"/>
                            <a:t>. </a:t>
                          </a:r>
                          <a:r>
                            <a:rPr kumimoji="1" lang="ja-JP" altLang="en-US" sz="1300" dirty="0"/>
                            <a:t>ボーア</a:t>
                          </a:r>
                          <a14:m>
                            <m:oMath xmlns:m="http://schemas.openxmlformats.org/officeDocument/2006/math">
                              <m:sSub>
                                <m:sSubPr>
                                  <m:ctrlPr>
                                    <a:rPr kumimoji="1" lang="en-US" altLang="ja-JP" sz="1300" b="0" i="1" smtClean="0">
                                      <a:latin typeface="Cambria Math" panose="02040503050406030204" pitchFamily="18" charset="0"/>
                                    </a:rPr>
                                  </m:ctrlPr>
                                </m:sSubPr>
                                <m:e>
                                  <m:r>
                                    <a:rPr kumimoji="1" lang="en-US" altLang="ja-JP" sz="1300" b="0" i="1" smtClean="0">
                                      <a:latin typeface="Cambria Math" panose="02040503050406030204" pitchFamily="18" charset="0"/>
                                    </a:rPr>
                                    <m:t>𝑎</m:t>
                                  </m:r>
                                </m:e>
                                <m:sub>
                                  <m:r>
                                    <a:rPr kumimoji="1" lang="en-US" altLang="ja-JP" sz="1300" b="0" i="1" smtClean="0">
                                      <a:latin typeface="Cambria Math" panose="02040503050406030204" pitchFamily="18" charset="0"/>
                                    </a:rPr>
                                    <m:t>0</m:t>
                                  </m:r>
                                </m:sub>
                              </m:sSub>
                            </m:oMath>
                          </a14:m>
                          <a:r>
                            <a:rPr kumimoji="1" lang="ja-JP" altLang="en-US" sz="1300" dirty="0"/>
                            <a:t>からオングローム</a:t>
                          </a:r>
                          <a:r>
                            <a:rPr kumimoji="1" lang="en-US" altLang="ja-JP" sz="1300" dirty="0"/>
                            <a:t>Å</a:t>
                          </a:r>
                          <a:r>
                            <a:rPr kumimoji="1" lang="ja-JP" altLang="en-US" sz="1300" dirty="0"/>
                            <a:t>に変換されている</a:t>
                          </a:r>
                          <a:r>
                            <a:rPr kumimoji="1" lang="en-US" altLang="ja-JP" sz="1300" dirty="0"/>
                            <a:t>.</a:t>
                          </a:r>
                          <a:endParaRPr kumimoji="1" lang="ja-JP" altLang="en-US" sz="1300" dirty="0"/>
                        </a:p>
                      </a:txBody>
                      <a:tcPr anchor="ct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843067792"/>
                      </a:ext>
                    </a:extLst>
                  </a:tr>
                </a:tbl>
              </a:graphicData>
            </a:graphic>
          </p:graphicFrame>
        </mc:Choice>
        <mc:Fallback xmlns="">
          <p:graphicFrame>
            <p:nvGraphicFramePr>
              <p:cNvPr id="29" name="表 29">
                <a:extLst>
                  <a:ext uri="{FF2B5EF4-FFF2-40B4-BE49-F238E27FC236}">
                    <a16:creationId xmlns:a16="http://schemas.microsoft.com/office/drawing/2014/main" id="{82AAA047-B5CB-41DD-88EE-15C67D8304AF}"/>
                  </a:ext>
                </a:extLst>
              </p:cNvPr>
              <p:cNvGraphicFramePr>
                <a:graphicFrameLocks noGrp="1"/>
              </p:cNvGraphicFramePr>
              <p:nvPr>
                <p:ph idx="1"/>
                <p:extLst>
                  <p:ext uri="{D42A27DB-BD31-4B8C-83A1-F6EECF244321}">
                    <p14:modId xmlns:p14="http://schemas.microsoft.com/office/powerpoint/2010/main" val="1258154979"/>
                  </p:ext>
                </p:extLst>
              </p:nvPr>
            </p:nvGraphicFramePr>
            <p:xfrm>
              <a:off x="468313" y="842963"/>
              <a:ext cx="8208000" cy="3819120"/>
            </p:xfrm>
            <a:graphic>
              <a:graphicData uri="http://schemas.openxmlformats.org/drawingml/2006/table">
                <a:tbl>
                  <a:tblPr>
                    <a:tableStyleId>{5C22544A-7EE6-4342-B048-85BDC9FD1C3A}</a:tableStyleId>
                  </a:tblPr>
                  <a:tblGrid>
                    <a:gridCol w="5400000">
                      <a:extLst>
                        <a:ext uri="{9D8B030D-6E8A-4147-A177-3AD203B41FA5}">
                          <a16:colId xmlns:a16="http://schemas.microsoft.com/office/drawing/2014/main" val="1813353461"/>
                        </a:ext>
                      </a:extLst>
                    </a:gridCol>
                    <a:gridCol w="2808000">
                      <a:extLst>
                        <a:ext uri="{9D8B030D-6E8A-4147-A177-3AD203B41FA5}">
                          <a16:colId xmlns:a16="http://schemas.microsoft.com/office/drawing/2014/main" val="1784028989"/>
                        </a:ext>
                      </a:extLst>
                    </a:gridCol>
                  </a:tblGrid>
                  <a:tr h="289560">
                    <a:tc>
                      <a:txBody>
                        <a:bodyPr/>
                        <a:lstStyle/>
                        <a:p>
                          <a:r>
                            <a:rPr kumimoji="1" lang="en-US" altLang="ja-JP" sz="1050" dirty="0">
                              <a:solidFill>
                                <a:srgbClr val="D4D4D4"/>
                              </a:solidFill>
                              <a:latin typeface="Consolas" panose="020B0609020204030204" pitchFamily="49" charset="0"/>
                            </a:rPr>
                            <a:t> Normal termination of Gaussian 16 at Sun Feb 26 15:38:17 2023.</a:t>
                          </a:r>
                          <a:endParaRPr kumimoji="1" lang="ja-JP" altLang="en-US" sz="1050" dirty="0">
                            <a:solidFill>
                              <a:srgbClr val="D4D4D4"/>
                            </a:solidFill>
                            <a:latin typeface="Consolas" panose="020B0609020204030204" pitchFamily="49" charset="0"/>
                          </a:endParaRPr>
                        </a:p>
                      </a:txBody>
                      <a:tcPr anchor="ctr">
                        <a:lnB w="28575" cap="flat" cmpd="sng" algn="ctr">
                          <a:solidFill>
                            <a:schemeClr val="bg1"/>
                          </a:solidFill>
                          <a:prstDash val="solid"/>
                          <a:round/>
                          <a:headEnd type="none" w="med" len="med"/>
                          <a:tailEnd type="none" w="med" len="med"/>
                        </a:lnB>
                        <a:solidFill>
                          <a:srgbClr val="24292E"/>
                        </a:solidFill>
                      </a:tcPr>
                    </a:tc>
                    <a:tc>
                      <a:txBody>
                        <a:bodyPr/>
                        <a:lstStyle/>
                        <a:p>
                          <a:r>
                            <a:rPr kumimoji="1" lang="ja-JP" altLang="en-US" sz="1300" dirty="0"/>
                            <a:t>最終行</a:t>
                          </a:r>
                          <a:r>
                            <a:rPr kumimoji="1" lang="en-US" altLang="ja-JP" sz="1300" dirty="0"/>
                            <a:t>. </a:t>
                          </a:r>
                          <a:r>
                            <a:rPr kumimoji="1" lang="ja-JP" altLang="en-US" sz="1300" dirty="0"/>
                            <a:t>正常終了している</a:t>
                          </a:r>
                          <a:r>
                            <a:rPr kumimoji="1" lang="en-US" altLang="ja-JP" sz="1300" dirty="0"/>
                            <a:t>.</a:t>
                          </a:r>
                          <a:endParaRPr kumimoji="1" lang="ja-JP" altLang="en-US" sz="1300" dirty="0"/>
                        </a:p>
                      </a:txBody>
                      <a:tcPr anchor="ctr">
                        <a:lnB w="28575"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855548273"/>
                      </a:ext>
                    </a:extLst>
                  </a:tr>
                  <a:tr h="504000">
                    <a:tc>
                      <a:txBody>
                        <a:bodyPr/>
                        <a:lstStyle/>
                        <a:p>
                          <a:r>
                            <a:rPr kumimoji="1" lang="en-US" altLang="ja-JP" sz="1050" dirty="0">
                              <a:solidFill>
                                <a:srgbClr val="D4D4D4"/>
                              </a:solidFill>
                              <a:latin typeface="Consolas" panose="020B0609020204030204" pitchFamily="49" charset="0"/>
                            </a:rPr>
                            <a:t> Job </a:t>
                          </a:r>
                          <a:r>
                            <a:rPr kumimoji="1" lang="en-US" altLang="ja-JP" sz="1050" dirty="0" err="1">
                              <a:solidFill>
                                <a:srgbClr val="D4D4D4"/>
                              </a:solidFill>
                              <a:latin typeface="Consolas" panose="020B0609020204030204" pitchFamily="49" charset="0"/>
                            </a:rPr>
                            <a:t>cpu</a:t>
                          </a:r>
                          <a:r>
                            <a:rPr kumimoji="1" lang="en-US" altLang="ja-JP" sz="1050" dirty="0">
                              <a:solidFill>
                                <a:srgbClr val="D4D4D4"/>
                              </a:solidFill>
                              <a:latin typeface="Consolas" panose="020B0609020204030204" pitchFamily="49" charset="0"/>
                            </a:rPr>
                            <a:t> time:       0 days  0 hours  0 minutes  2.0 seconds.</a:t>
                          </a:r>
                        </a:p>
                        <a:p>
                          <a:r>
                            <a:rPr kumimoji="1" lang="en-US" altLang="ja-JP" sz="1050" dirty="0">
                              <a:solidFill>
                                <a:srgbClr val="D4D4D4"/>
                              </a:solidFill>
                              <a:latin typeface="Consolas" panose="020B0609020204030204" pitchFamily="49" charset="0"/>
                            </a:rPr>
                            <a:t> Elapsed time:       0 days  0 hours  0 minutes  0.6 seconds.</a:t>
                          </a:r>
                          <a:endParaRPr kumimoji="1" lang="ja-JP" altLang="en-US" sz="1050" dirty="0">
                            <a:solidFill>
                              <a:srgbClr val="D4D4D4"/>
                            </a:solidFill>
                            <a:latin typeface="Consolas" panose="020B0609020204030204" pitchFamily="49" charset="0"/>
                          </a:endParaRPr>
                        </a:p>
                      </a:txBody>
                      <a:tcPr anchor="ct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24292E"/>
                        </a:solidFill>
                      </a:tcPr>
                    </a:tc>
                    <a:tc>
                      <a:txBody>
                        <a:bodyPr/>
                        <a:lstStyle/>
                        <a:p>
                          <a:r>
                            <a:rPr kumimoji="1" lang="en-US" altLang="ja-JP" sz="1300" dirty="0"/>
                            <a:t>CPU</a:t>
                          </a:r>
                          <a:r>
                            <a:rPr kumimoji="1" lang="ja-JP" altLang="en-US" sz="1300" dirty="0"/>
                            <a:t>時間＝</a:t>
                          </a:r>
                          <a:r>
                            <a:rPr kumimoji="1" lang="en-US" altLang="ja-JP" sz="1300" dirty="0"/>
                            <a:t>CPU</a:t>
                          </a:r>
                          <a:r>
                            <a:rPr kumimoji="1" lang="ja-JP" altLang="en-US" sz="1300" dirty="0"/>
                            <a:t>の数に依存</a:t>
                          </a:r>
                          <a:endParaRPr kumimoji="1" lang="en-US" altLang="ja-JP" sz="1300" dirty="0"/>
                        </a:p>
                        <a:p>
                          <a:r>
                            <a:rPr kumimoji="1" lang="ja-JP" altLang="en-US" sz="1300" dirty="0"/>
                            <a:t>経過時間＝実際にかかった時間</a:t>
                          </a:r>
                        </a:p>
                      </a:txBody>
                      <a:tcPr anchor="ct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4285025222"/>
                      </a:ext>
                    </a:extLst>
                  </a:tr>
                  <a:tr h="900000">
                    <a:tc>
                      <a:txBody>
                        <a:bodyPr/>
                        <a:lstStyle/>
                        <a:p>
                          <a:r>
                            <a:rPr kumimoji="1" lang="en-US" altLang="ja-JP" sz="1050" dirty="0">
                              <a:solidFill>
                                <a:srgbClr val="D4D4D4"/>
                              </a:solidFill>
                              <a:latin typeface="Consolas" panose="020B0609020204030204" pitchFamily="49" charset="0"/>
                            </a:rPr>
                            <a:t> Unable to Open any file for archive entry.</a:t>
                          </a:r>
                        </a:p>
                        <a:p>
                          <a:r>
                            <a:rPr kumimoji="1" lang="en-US" altLang="ja-JP" sz="1050" dirty="0">
                              <a:solidFill>
                                <a:srgbClr val="D4D4D4"/>
                              </a:solidFill>
                              <a:latin typeface="Consolas" panose="020B0609020204030204" pitchFamily="49" charset="0"/>
                            </a:rPr>
                            <a:t> 1|1|UNPC-SURFACELAPTOP4|SP|RHF|STO-3G|H2|USER|26-Feb-2023|0||# HF/STO-</a:t>
                          </a:r>
                        </a:p>
                        <a:p>
                          <a:r>
                            <a:rPr kumimoji="1" lang="en-US" altLang="ja-JP" sz="1050" dirty="0">
                              <a:solidFill>
                                <a:srgbClr val="D4D4D4"/>
                              </a:solidFill>
                              <a:latin typeface="Consolas" panose="020B0609020204030204" pitchFamily="49" charset="0"/>
                            </a:rPr>
                            <a:t> 3G Units=AU||hello||0,1|H,0,0.,0.,0.|H,0,0.,0.,0.7408480953||Version=E</a:t>
                          </a:r>
                        </a:p>
                        <a:p>
                          <a:r>
                            <a:rPr kumimoji="1" lang="en-US" altLang="ja-JP" sz="1050" dirty="0">
                              <a:solidFill>
                                <a:srgbClr val="D4D4D4"/>
                              </a:solidFill>
                              <a:latin typeface="Consolas" panose="020B0609020204030204" pitchFamily="49" charset="0"/>
                            </a:rPr>
                            <a:t> M64W-G16RevC.01|State=1-SGG|HF=-1.1167143|RMSD=0.000e+000|Dipole=0.,0.</a:t>
                          </a:r>
                        </a:p>
                        <a:p>
                          <a:r>
                            <a:rPr kumimoji="1" lang="en-US" altLang="ja-JP" sz="1050" dirty="0">
                              <a:solidFill>
                                <a:srgbClr val="D4D4D4"/>
                              </a:solidFill>
                              <a:latin typeface="Consolas" panose="020B0609020204030204" pitchFamily="49" charset="0"/>
                            </a:rPr>
                            <a:t> ,0.|Quadrupole=-0.1043149,-0.1043149,0.2086297,0.,0.,0.|</a:t>
                          </a:r>
                          <a:endParaRPr kumimoji="1" lang="ja-JP" altLang="en-US" sz="1050" dirty="0">
                            <a:solidFill>
                              <a:srgbClr val="D4D4D4"/>
                            </a:solidFill>
                            <a:latin typeface="Consolas" panose="020B0609020204030204" pitchFamily="49" charset="0"/>
                          </a:endParaRPr>
                        </a:p>
                      </a:txBody>
                      <a:tcPr anchor="ct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24292E"/>
                        </a:solidFill>
                      </a:tcPr>
                    </a:tc>
                    <a:tc>
                      <a:txBody>
                        <a:bodyPr/>
                        <a:lstStyle/>
                        <a:p>
                          <a:r>
                            <a:rPr kumimoji="1" lang="ja-JP" altLang="en-US" sz="1300" dirty="0"/>
                            <a:t>結果まとめ</a:t>
                          </a:r>
                        </a:p>
                      </a:txBody>
                      <a:tcPr anchor="ct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4089506322"/>
                      </a:ext>
                    </a:extLst>
                  </a:tr>
                  <a:tr h="432000">
                    <a:tc>
                      <a:txBody>
                        <a:bodyPr/>
                        <a:lstStyle/>
                        <a:p>
                          <a:r>
                            <a:rPr kumimoji="1" lang="en-US" altLang="ja-JP" sz="1050" dirty="0">
                              <a:solidFill>
                                <a:srgbClr val="D4D4D4"/>
                              </a:solidFill>
                              <a:latin typeface="Consolas" panose="020B0609020204030204" pitchFamily="49" charset="0"/>
                            </a:rPr>
                            <a:t> Cite this work as:</a:t>
                          </a:r>
                        </a:p>
                        <a:p>
                          <a:r>
                            <a:rPr kumimoji="1" lang="en-US" altLang="ja-JP" sz="1050" dirty="0">
                              <a:solidFill>
                                <a:srgbClr val="D4D4D4"/>
                              </a:solidFill>
                              <a:latin typeface="Consolas" panose="020B0609020204030204" pitchFamily="49" charset="0"/>
                            </a:rPr>
                            <a:t> Gaussian 16, Revision C.01,</a:t>
                          </a:r>
                        </a:p>
                      </a:txBody>
                      <a:tcPr anchor="ct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24292E"/>
                        </a:solidFill>
                      </a:tcPr>
                    </a:tc>
                    <a:tc>
                      <a:txBody>
                        <a:bodyPr/>
                        <a:lstStyle/>
                        <a:p>
                          <a:r>
                            <a:rPr kumimoji="1" lang="ja-JP" altLang="en-US" sz="1300" dirty="0"/>
                            <a:t>バージョン情報・引用方法</a:t>
                          </a:r>
                        </a:p>
                      </a:txBody>
                      <a:tcPr anchor="ct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740299983"/>
                      </a:ext>
                    </a:extLst>
                  </a:tr>
                  <a:tr h="289560">
                    <a:tc>
                      <a:txBody>
                        <a:bodyPr/>
                        <a:lstStyle/>
                        <a:p>
                          <a:r>
                            <a:rPr kumimoji="1" lang="en-US" altLang="ja-JP" sz="1050" dirty="0">
                              <a:solidFill>
                                <a:srgbClr val="D4D4D4"/>
                              </a:solidFill>
                              <a:latin typeface="Consolas" panose="020B0609020204030204" pitchFamily="49" charset="0"/>
                            </a:rPr>
                            <a:t> # HF/</a:t>
                          </a:r>
                          <a:r>
                            <a:rPr kumimoji="1" lang="en-US" altLang="ja-JP" sz="1050" dirty="0" err="1">
                              <a:solidFill>
                                <a:srgbClr val="D4D4D4"/>
                              </a:solidFill>
                              <a:latin typeface="Consolas" panose="020B0609020204030204" pitchFamily="49" charset="0"/>
                            </a:rPr>
                            <a:t>STO-3G</a:t>
                          </a:r>
                          <a:r>
                            <a:rPr kumimoji="1" lang="en-US" altLang="ja-JP" sz="1050" dirty="0">
                              <a:solidFill>
                                <a:srgbClr val="D4D4D4"/>
                              </a:solidFill>
                              <a:latin typeface="Consolas" panose="020B0609020204030204" pitchFamily="49" charset="0"/>
                            </a:rPr>
                            <a:t> Units=AU</a:t>
                          </a:r>
                          <a:endParaRPr kumimoji="1" lang="ja-JP" altLang="en-US" sz="1050" dirty="0">
                            <a:solidFill>
                              <a:srgbClr val="D4D4D4"/>
                            </a:solidFill>
                            <a:latin typeface="Consolas" panose="020B0609020204030204" pitchFamily="49" charset="0"/>
                          </a:endParaRPr>
                        </a:p>
                      </a:txBody>
                      <a:tcPr anchor="ct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24292E"/>
                        </a:solidFill>
                      </a:tcPr>
                    </a:tc>
                    <a:tc>
                      <a:txBody>
                        <a:bodyPr/>
                        <a:lstStyle/>
                        <a:p>
                          <a:r>
                            <a:rPr kumimoji="1" lang="ja-JP" altLang="en-US" sz="1300" dirty="0"/>
                            <a:t>指定した手法など</a:t>
                          </a:r>
                        </a:p>
                      </a:txBody>
                      <a:tcPr anchor="ct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3147501506"/>
                      </a:ext>
                    </a:extLst>
                  </a:tr>
                  <a:tr h="1404000">
                    <a:tc>
                      <a:txBody>
                        <a:bodyPr/>
                        <a:lstStyle/>
                        <a:p>
                          <a:r>
                            <a:rPr kumimoji="1" lang="en-US" altLang="ja-JP" sz="1050" dirty="0">
                              <a:solidFill>
                                <a:srgbClr val="D4D4D4"/>
                              </a:solidFill>
                              <a:latin typeface="Consolas" panose="020B0609020204030204" pitchFamily="49" charset="0"/>
                            </a:rPr>
                            <a:t>                          Input orientation:                          </a:t>
                          </a:r>
                        </a:p>
                        <a:p>
                          <a:r>
                            <a:rPr kumimoji="1" lang="en-US" altLang="ja-JP" sz="1050" dirty="0">
                              <a:solidFill>
                                <a:srgbClr val="D4D4D4"/>
                              </a:solidFill>
                              <a:latin typeface="Consolas" panose="020B0609020204030204" pitchFamily="49" charset="0"/>
                            </a:rPr>
                            <a:t> ---------------------------------------------------------------------</a:t>
                          </a:r>
                        </a:p>
                        <a:p>
                          <a:r>
                            <a:rPr kumimoji="1" lang="en-US" altLang="ja-JP" sz="1050" dirty="0">
                              <a:solidFill>
                                <a:srgbClr val="D4D4D4"/>
                              </a:solidFill>
                              <a:latin typeface="Consolas" panose="020B0609020204030204" pitchFamily="49" charset="0"/>
                            </a:rPr>
                            <a:t> Center     Atomic      </a:t>
                          </a:r>
                          <a:r>
                            <a:rPr kumimoji="1" lang="en-US" altLang="ja-JP" sz="1050" dirty="0" err="1">
                              <a:solidFill>
                                <a:srgbClr val="D4D4D4"/>
                              </a:solidFill>
                              <a:latin typeface="Consolas" panose="020B0609020204030204" pitchFamily="49" charset="0"/>
                            </a:rPr>
                            <a:t>Atomic</a:t>
                          </a:r>
                          <a:r>
                            <a:rPr kumimoji="1" lang="en-US" altLang="ja-JP" sz="1050" dirty="0">
                              <a:solidFill>
                                <a:srgbClr val="D4D4D4"/>
                              </a:solidFill>
                              <a:latin typeface="Consolas" panose="020B0609020204030204" pitchFamily="49" charset="0"/>
                            </a:rPr>
                            <a:t>             Coordinates (Angstroms)</a:t>
                          </a:r>
                        </a:p>
                        <a:p>
                          <a:r>
                            <a:rPr kumimoji="1" lang="en-US" altLang="ja-JP" sz="1050" dirty="0">
                              <a:solidFill>
                                <a:srgbClr val="D4D4D4"/>
                              </a:solidFill>
                              <a:latin typeface="Consolas" panose="020B0609020204030204" pitchFamily="49" charset="0"/>
                            </a:rPr>
                            <a:t> Number     </a:t>
                          </a:r>
                          <a:r>
                            <a:rPr kumimoji="1" lang="en-US" altLang="ja-JP" sz="1050" dirty="0" err="1">
                              <a:solidFill>
                                <a:srgbClr val="D4D4D4"/>
                              </a:solidFill>
                              <a:latin typeface="Consolas" panose="020B0609020204030204" pitchFamily="49" charset="0"/>
                            </a:rPr>
                            <a:t>Number</a:t>
                          </a:r>
                          <a:r>
                            <a:rPr kumimoji="1" lang="en-US" altLang="ja-JP" sz="1050" dirty="0">
                              <a:solidFill>
                                <a:srgbClr val="D4D4D4"/>
                              </a:solidFill>
                              <a:latin typeface="Consolas" panose="020B0609020204030204" pitchFamily="49" charset="0"/>
                            </a:rPr>
                            <a:t>       Type             X           Y           Z</a:t>
                          </a:r>
                        </a:p>
                        <a:p>
                          <a:r>
                            <a:rPr kumimoji="1" lang="en-US" altLang="ja-JP" sz="1050" dirty="0">
                              <a:solidFill>
                                <a:srgbClr val="D4D4D4"/>
                              </a:solidFill>
                              <a:latin typeface="Consolas" panose="020B0609020204030204" pitchFamily="49" charset="0"/>
                            </a:rPr>
                            <a:t> ---------------------------------------------------------------------</a:t>
                          </a:r>
                        </a:p>
                        <a:p>
                          <a:r>
                            <a:rPr kumimoji="1" lang="en-US" altLang="ja-JP" sz="1050" dirty="0">
                              <a:solidFill>
                                <a:srgbClr val="D4D4D4"/>
                              </a:solidFill>
                              <a:latin typeface="Consolas" panose="020B0609020204030204" pitchFamily="49" charset="0"/>
                            </a:rPr>
                            <a:t>      1          1           0        0.000000    0.000000    0.000000</a:t>
                          </a:r>
                        </a:p>
                        <a:p>
                          <a:r>
                            <a:rPr kumimoji="1" lang="en-US" altLang="ja-JP" sz="1050" dirty="0">
                              <a:solidFill>
                                <a:srgbClr val="D4D4D4"/>
                              </a:solidFill>
                              <a:latin typeface="Consolas" panose="020B0609020204030204" pitchFamily="49" charset="0"/>
                            </a:rPr>
                            <a:t>      2          1           0        0.000000    0.000000    0.740848</a:t>
                          </a:r>
                        </a:p>
                        <a:p>
                          <a:r>
                            <a:rPr kumimoji="1" lang="en-US" altLang="ja-JP" sz="1050" dirty="0">
                              <a:solidFill>
                                <a:srgbClr val="D4D4D4"/>
                              </a:solidFill>
                              <a:latin typeface="Consolas" panose="020B0609020204030204" pitchFamily="49" charset="0"/>
                            </a:rPr>
                            <a:t> ---------------------------------------------------------------------</a:t>
                          </a:r>
                          <a:endParaRPr kumimoji="1" lang="ja-JP" altLang="en-US" sz="1050" dirty="0">
                            <a:solidFill>
                              <a:srgbClr val="D4D4D4"/>
                            </a:solidFill>
                            <a:latin typeface="Consolas" panose="020B0609020204030204" pitchFamily="49" charset="0"/>
                          </a:endParaRPr>
                        </a:p>
                      </a:txBody>
                      <a:tcPr anchor="ct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24292E"/>
                        </a:solidFill>
                      </a:tcPr>
                    </a:tc>
                    <a:tc>
                      <a:txBody>
                        <a:bodyPr/>
                        <a:lstStyle/>
                        <a:p>
                          <a:endParaRPr lang="ja-JP"/>
                        </a:p>
                      </a:txBody>
                      <a:tcPr anchor="ct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blipFill>
                          <a:blip r:embed="rId2"/>
                          <a:stretch>
                            <a:fillRect l="-192625" t="-171861" r="-651" b="-1732"/>
                          </a:stretch>
                        </a:blipFill>
                      </a:tcPr>
                    </a:tc>
                    <a:extLst>
                      <a:ext uri="{0D108BD9-81ED-4DB2-BD59-A6C34878D82A}">
                        <a16:rowId xmlns:a16="http://schemas.microsoft.com/office/drawing/2014/main" val="1843067792"/>
                      </a:ext>
                    </a:extLst>
                  </a:tr>
                </a:tbl>
              </a:graphicData>
            </a:graphic>
          </p:graphicFrame>
        </mc:Fallback>
      </mc:AlternateContent>
      <p:sp>
        <p:nvSpPr>
          <p:cNvPr id="24" name="テキスト プレースホルダー 23">
            <a:extLst>
              <a:ext uri="{FF2B5EF4-FFF2-40B4-BE49-F238E27FC236}">
                <a16:creationId xmlns:a16="http://schemas.microsoft.com/office/drawing/2014/main" id="{8FD18EC3-E409-4561-A95B-A2E6E02BAD4B}"/>
              </a:ext>
            </a:extLst>
          </p:cNvPr>
          <p:cNvSpPr>
            <a:spLocks noGrp="1"/>
          </p:cNvSpPr>
          <p:nvPr>
            <p:ph type="body" sz="quarter" idx="13"/>
          </p:nvPr>
        </p:nvSpPr>
        <p:spPr/>
        <p:txBody>
          <a:bodyPr/>
          <a:lstStyle/>
          <a:p>
            <a:r>
              <a:rPr lang="en-US" altLang="ja-JP" dirty="0"/>
              <a:t>https://computational-chemistry.com/top/blog/2015/10/13/logfile/</a:t>
            </a:r>
          </a:p>
          <a:p>
            <a:r>
              <a:rPr lang="en-US" altLang="ja-JP" dirty="0"/>
              <a:t>https://www2.itc.nagoya-u.ac.jp/pub/pdf/pdf/vol07_01/072_087kouza.pdf</a:t>
            </a:r>
            <a:endParaRPr lang="ja-JP" altLang="en-US" dirty="0"/>
          </a:p>
        </p:txBody>
      </p:sp>
      <p:sp>
        <p:nvSpPr>
          <p:cNvPr id="4" name="スライド番号プレースホルダー 3">
            <a:extLst>
              <a:ext uri="{FF2B5EF4-FFF2-40B4-BE49-F238E27FC236}">
                <a16:creationId xmlns:a16="http://schemas.microsoft.com/office/drawing/2014/main" id="{97D97725-BF5D-495B-ACEF-DD0E81B7C50D}"/>
              </a:ext>
            </a:extLst>
          </p:cNvPr>
          <p:cNvSpPr>
            <a:spLocks noGrp="1"/>
          </p:cNvSpPr>
          <p:nvPr>
            <p:ph type="sldNum" sz="quarter" idx="14"/>
          </p:nvPr>
        </p:nvSpPr>
        <p:spPr/>
        <p:txBody>
          <a:bodyPr/>
          <a:lstStyle/>
          <a:p>
            <a:fld id="{44CC7441-4F6D-4D99-AEAC-28C0433C7008}" type="slidenum">
              <a:rPr kumimoji="1" lang="ja-JP" altLang="en-US" smtClean="0"/>
              <a:t>17</a:t>
            </a:fld>
            <a:endParaRPr kumimoji="1" lang="ja-JP" altLang="en-US"/>
          </a:p>
        </p:txBody>
      </p:sp>
    </p:spTree>
    <p:extLst>
      <p:ext uri="{BB962C8B-B14F-4D97-AF65-F5344CB8AC3E}">
        <p14:creationId xmlns:p14="http://schemas.microsoft.com/office/powerpoint/2010/main" val="14953967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A126249-27F2-46DC-A4BE-025919D3DA45}"/>
              </a:ext>
            </a:extLst>
          </p:cNvPr>
          <p:cNvSpPr>
            <a:spLocks noGrp="1"/>
          </p:cNvSpPr>
          <p:nvPr>
            <p:ph type="title"/>
          </p:nvPr>
        </p:nvSpPr>
        <p:spPr/>
        <p:txBody>
          <a:bodyPr/>
          <a:lstStyle/>
          <a:p>
            <a:r>
              <a:rPr kumimoji="1" lang="ja-JP" altLang="en-US" dirty="0"/>
              <a:t>結果の読み方 </a:t>
            </a:r>
            <a:r>
              <a:rPr lang="en-US" altLang="ja-JP" dirty="0"/>
              <a:t>(2/2)</a:t>
            </a:r>
            <a:endParaRPr kumimoji="1" lang="ja-JP" altLang="en-US" dirty="0"/>
          </a:p>
        </p:txBody>
      </p:sp>
      <mc:AlternateContent xmlns:mc="http://schemas.openxmlformats.org/markup-compatibility/2006" xmlns:a14="http://schemas.microsoft.com/office/drawing/2010/main">
        <mc:Choice Requires="a14">
          <p:graphicFrame>
            <p:nvGraphicFramePr>
              <p:cNvPr id="29" name="表 29">
                <a:extLst>
                  <a:ext uri="{FF2B5EF4-FFF2-40B4-BE49-F238E27FC236}">
                    <a16:creationId xmlns:a16="http://schemas.microsoft.com/office/drawing/2014/main" id="{82AAA047-B5CB-41DD-88EE-15C67D8304AF}"/>
                  </a:ext>
                </a:extLst>
              </p:cNvPr>
              <p:cNvGraphicFramePr>
                <a:graphicFrameLocks noGrp="1"/>
              </p:cNvGraphicFramePr>
              <p:nvPr>
                <p:ph idx="1"/>
                <p:extLst>
                  <p:ext uri="{D42A27DB-BD31-4B8C-83A1-F6EECF244321}">
                    <p14:modId xmlns:p14="http://schemas.microsoft.com/office/powerpoint/2010/main" val="4161766871"/>
                  </p:ext>
                </p:extLst>
              </p:nvPr>
            </p:nvGraphicFramePr>
            <p:xfrm>
              <a:off x="468313" y="842963"/>
              <a:ext cx="8208000" cy="3708000"/>
            </p:xfrm>
            <a:graphic>
              <a:graphicData uri="http://schemas.openxmlformats.org/drawingml/2006/table">
                <a:tbl>
                  <a:tblPr>
                    <a:tableStyleId>{5C22544A-7EE6-4342-B048-85BDC9FD1C3A}</a:tableStyleId>
                  </a:tblPr>
                  <a:tblGrid>
                    <a:gridCol w="5400000">
                      <a:extLst>
                        <a:ext uri="{9D8B030D-6E8A-4147-A177-3AD203B41FA5}">
                          <a16:colId xmlns:a16="http://schemas.microsoft.com/office/drawing/2014/main" val="1813353461"/>
                        </a:ext>
                      </a:extLst>
                    </a:gridCol>
                    <a:gridCol w="2808000">
                      <a:extLst>
                        <a:ext uri="{9D8B030D-6E8A-4147-A177-3AD203B41FA5}">
                          <a16:colId xmlns:a16="http://schemas.microsoft.com/office/drawing/2014/main" val="1784028989"/>
                        </a:ext>
                      </a:extLst>
                    </a:gridCol>
                  </a:tblGrid>
                  <a:tr h="504000">
                    <a:tc>
                      <a:txBody>
                        <a:bodyPr/>
                        <a:lstStyle/>
                        <a:p>
                          <a:r>
                            <a:rPr kumimoji="1" lang="en-US" altLang="ja-JP" sz="1050" dirty="0">
                              <a:solidFill>
                                <a:srgbClr val="D4D4D4"/>
                              </a:solidFill>
                              <a:latin typeface="Consolas" panose="020B0609020204030204" pitchFamily="49" charset="0"/>
                            </a:rPr>
                            <a:t> </a:t>
                          </a:r>
                          <a:r>
                            <a:rPr kumimoji="1" lang="en-US" altLang="ja-JP" sz="1050" dirty="0" err="1">
                              <a:solidFill>
                                <a:srgbClr val="D4D4D4"/>
                              </a:solidFill>
                              <a:latin typeface="Consolas" panose="020B0609020204030204" pitchFamily="49" charset="0"/>
                            </a:rPr>
                            <a:t>SCF</a:t>
                          </a:r>
                          <a:r>
                            <a:rPr kumimoji="1" lang="en-US" altLang="ja-JP" sz="1050" dirty="0">
                              <a:solidFill>
                                <a:srgbClr val="D4D4D4"/>
                              </a:solidFill>
                              <a:latin typeface="Consolas" panose="020B0609020204030204" pitchFamily="49" charset="0"/>
                            </a:rPr>
                            <a:t> Done:  E(</a:t>
                          </a:r>
                          <a:r>
                            <a:rPr kumimoji="1" lang="en-US" altLang="ja-JP" sz="1050" dirty="0" err="1">
                              <a:solidFill>
                                <a:srgbClr val="D4D4D4"/>
                              </a:solidFill>
                              <a:latin typeface="Consolas" panose="020B0609020204030204" pitchFamily="49" charset="0"/>
                            </a:rPr>
                            <a:t>RHF</a:t>
                          </a:r>
                          <a:r>
                            <a:rPr kumimoji="1" lang="en-US" altLang="ja-JP" sz="1050" dirty="0">
                              <a:solidFill>
                                <a:srgbClr val="D4D4D4"/>
                              </a:solidFill>
                              <a:latin typeface="Consolas" panose="020B0609020204030204" pitchFamily="49" charset="0"/>
                            </a:rPr>
                            <a:t>) =  -1.11671432518     </a:t>
                          </a:r>
                          <a:r>
                            <a:rPr kumimoji="1" lang="en-US" altLang="ja-JP" sz="1050" dirty="0" err="1">
                              <a:solidFill>
                                <a:srgbClr val="D4D4D4"/>
                              </a:solidFill>
                              <a:latin typeface="Consolas" panose="020B0609020204030204" pitchFamily="49" charset="0"/>
                            </a:rPr>
                            <a:t>A.U</a:t>
                          </a:r>
                          <a:r>
                            <a:rPr kumimoji="1" lang="en-US" altLang="ja-JP" sz="1050" dirty="0">
                              <a:solidFill>
                                <a:srgbClr val="D4D4D4"/>
                              </a:solidFill>
                              <a:latin typeface="Consolas" panose="020B0609020204030204" pitchFamily="49" charset="0"/>
                            </a:rPr>
                            <a:t>. after    1 cycles</a:t>
                          </a:r>
                        </a:p>
                        <a:p>
                          <a:r>
                            <a:rPr kumimoji="1" lang="en-US" altLang="ja-JP" sz="1050" dirty="0">
                              <a:solidFill>
                                <a:srgbClr val="D4D4D4"/>
                              </a:solidFill>
                              <a:latin typeface="Consolas" panose="020B0609020204030204" pitchFamily="49" charset="0"/>
                            </a:rPr>
                            <a:t>            </a:t>
                          </a:r>
                          <a:r>
                            <a:rPr kumimoji="1" lang="en-US" altLang="ja-JP" sz="1050" dirty="0" err="1">
                              <a:solidFill>
                                <a:srgbClr val="D4D4D4"/>
                              </a:solidFill>
                              <a:latin typeface="Consolas" panose="020B0609020204030204" pitchFamily="49" charset="0"/>
                            </a:rPr>
                            <a:t>NFock</a:t>
                          </a:r>
                          <a:r>
                            <a:rPr kumimoji="1" lang="en-US" altLang="ja-JP" sz="1050" dirty="0">
                              <a:solidFill>
                                <a:srgbClr val="D4D4D4"/>
                              </a:solidFill>
                              <a:latin typeface="Consolas" panose="020B0609020204030204" pitchFamily="49" charset="0"/>
                            </a:rPr>
                            <a:t>=  1  Conv=</a:t>
                          </a:r>
                          <a:r>
                            <a:rPr kumimoji="1" lang="en-US" altLang="ja-JP" sz="1050" dirty="0" err="1">
                              <a:solidFill>
                                <a:srgbClr val="D4D4D4"/>
                              </a:solidFill>
                              <a:latin typeface="Consolas" panose="020B0609020204030204" pitchFamily="49" charset="0"/>
                            </a:rPr>
                            <a:t>0.00D+00</a:t>
                          </a:r>
                          <a:r>
                            <a:rPr kumimoji="1" lang="en-US" altLang="ja-JP" sz="1050" dirty="0">
                              <a:solidFill>
                                <a:srgbClr val="D4D4D4"/>
                              </a:solidFill>
                              <a:latin typeface="Consolas" panose="020B0609020204030204" pitchFamily="49" charset="0"/>
                            </a:rPr>
                            <a:t>     -V/T= 1.9298</a:t>
                          </a:r>
                          <a:endParaRPr kumimoji="1" lang="ja-JP" altLang="en-US" sz="1050" dirty="0">
                            <a:solidFill>
                              <a:srgbClr val="D4D4D4"/>
                            </a:solidFill>
                            <a:latin typeface="Consolas" panose="020B0609020204030204" pitchFamily="49" charset="0"/>
                          </a:endParaRPr>
                        </a:p>
                      </a:txBody>
                      <a:tcPr anchor="ct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24292E"/>
                        </a:solidFill>
                      </a:tcPr>
                    </a:tc>
                    <a:tc>
                      <a:txBody>
                        <a:bodyPr/>
                        <a:lstStyle/>
                        <a:p>
                          <a14:m>
                            <m:oMath xmlns:m="http://schemas.openxmlformats.org/officeDocument/2006/math">
                              <m:sSub>
                                <m:sSubPr>
                                  <m:ctrlPr>
                                    <a:rPr kumimoji="1" lang="en-US" altLang="ja-JP" sz="1300" b="0" i="1" smtClean="0">
                                      <a:latin typeface="Cambria Math" panose="02040503050406030204" pitchFamily="18" charset="0"/>
                                    </a:rPr>
                                  </m:ctrlPr>
                                </m:sSubPr>
                                <m:e>
                                  <m:r>
                                    <a:rPr kumimoji="1" lang="en-US" altLang="ja-JP" sz="1300" b="0" i="1" smtClean="0">
                                      <a:latin typeface="Cambria Math" panose="02040503050406030204" pitchFamily="18" charset="0"/>
                                    </a:rPr>
                                    <m:t>𝐸</m:t>
                                  </m:r>
                                </m:e>
                                <m:sub>
                                  <m:r>
                                    <m:rPr>
                                      <m:sty m:val="p"/>
                                    </m:rPr>
                                    <a:rPr kumimoji="1" lang="en-US" altLang="ja-JP" sz="1300" b="0" i="0" smtClean="0">
                                      <a:latin typeface="Cambria Math" panose="02040503050406030204" pitchFamily="18" charset="0"/>
                                    </a:rPr>
                                    <m:t>tot</m:t>
                                  </m:r>
                                </m:sub>
                              </m:sSub>
                              <m:r>
                                <a:rPr kumimoji="1" lang="en-US" altLang="ja-JP" sz="1300" b="0" i="1" smtClean="0">
                                  <a:latin typeface="Cambria Math" panose="02040503050406030204" pitchFamily="18" charset="0"/>
                                </a:rPr>
                                <m:t>=</m:t>
                              </m:r>
                            </m:oMath>
                          </a14:m>
                          <a:r>
                            <a:rPr kumimoji="1" lang="ja-JP" altLang="en-US" sz="1300" dirty="0"/>
                            <a:t>－</a:t>
                          </a:r>
                          <a:r>
                            <a:rPr kumimoji="1" lang="en-US" altLang="ja-JP" sz="1300" dirty="0"/>
                            <a:t>1.116</a:t>
                          </a:r>
                          <a:r>
                            <a:rPr kumimoji="1" lang="ja-JP" altLang="en-US" sz="1300" dirty="0"/>
                            <a:t> </a:t>
                          </a:r>
                          <a:r>
                            <a:rPr kumimoji="1" lang="en-US" altLang="ja-JP" sz="1300" dirty="0"/>
                            <a:t>714 325 18 </a:t>
                          </a:r>
                          <a14:m>
                            <m:oMath xmlns:m="http://schemas.openxmlformats.org/officeDocument/2006/math">
                              <m:sSub>
                                <m:sSubPr>
                                  <m:ctrlPr>
                                    <a:rPr kumimoji="1" lang="en-US" altLang="ja-JP" sz="1300" b="0" i="1" smtClean="0">
                                      <a:latin typeface="Cambria Math" panose="02040503050406030204" pitchFamily="18" charset="0"/>
                                    </a:rPr>
                                  </m:ctrlPr>
                                </m:sSubPr>
                                <m:e>
                                  <m:r>
                                    <a:rPr kumimoji="1" lang="en-US" altLang="ja-JP" sz="1300" b="0" i="1" smtClean="0">
                                      <a:latin typeface="Cambria Math" panose="02040503050406030204" pitchFamily="18" charset="0"/>
                                    </a:rPr>
                                    <m:t>𝐸</m:t>
                                  </m:r>
                                </m:e>
                                <m:sub>
                                  <m:r>
                                    <m:rPr>
                                      <m:sty m:val="p"/>
                                    </m:rPr>
                                    <a:rPr kumimoji="1" lang="en-US" altLang="ja-JP" sz="1300" b="0" i="0" smtClean="0">
                                      <a:latin typeface="Cambria Math" panose="02040503050406030204" pitchFamily="18" charset="0"/>
                                    </a:rPr>
                                    <m:t>h</m:t>
                                  </m:r>
                                </m:sub>
                              </m:sSub>
                            </m:oMath>
                          </a14:m>
                          <a:endParaRPr kumimoji="1" lang="en-US" altLang="ja-JP" sz="1300" dirty="0"/>
                        </a:p>
                        <a:p>
                          <a:r>
                            <a:rPr kumimoji="1" lang="ja-JP" altLang="en-US" sz="1300" dirty="0"/>
                            <a:t>平衡構造かつ厳密解なら</a:t>
                          </a:r>
                          <a14:m>
                            <m:oMath xmlns:m="http://schemas.openxmlformats.org/officeDocument/2006/math">
                              <m:r>
                                <a:rPr kumimoji="1" lang="en-US" altLang="ja-JP" sz="1300" b="0" i="1" smtClean="0">
                                  <a:latin typeface="Cambria Math" panose="02040503050406030204" pitchFamily="18" charset="0"/>
                                </a:rPr>
                                <m:t>−</m:t>
                              </m:r>
                              <m:f>
                                <m:fPr>
                                  <m:type m:val="lin"/>
                                  <m:ctrlPr>
                                    <a:rPr kumimoji="1" lang="en-US" altLang="ja-JP" sz="1300" b="0" i="1" smtClean="0">
                                      <a:latin typeface="Cambria Math" panose="02040503050406030204" pitchFamily="18" charset="0"/>
                                    </a:rPr>
                                  </m:ctrlPr>
                                </m:fPr>
                                <m:num>
                                  <m:r>
                                    <a:rPr kumimoji="1" lang="en-US" altLang="ja-JP" sz="1300" b="0" i="1" smtClean="0">
                                      <a:latin typeface="Cambria Math" panose="02040503050406030204" pitchFamily="18" charset="0"/>
                                    </a:rPr>
                                    <m:t>𝑉</m:t>
                                  </m:r>
                                </m:num>
                                <m:den>
                                  <m:r>
                                    <a:rPr kumimoji="1" lang="en-US" altLang="ja-JP" sz="1300" b="0" i="1" smtClean="0">
                                      <a:latin typeface="Cambria Math" panose="02040503050406030204" pitchFamily="18" charset="0"/>
                                    </a:rPr>
                                    <m:t>𝑇</m:t>
                                  </m:r>
                                </m:den>
                              </m:f>
                              <m:r>
                                <a:rPr kumimoji="1" lang="en-US" altLang="ja-JP" sz="1300" b="0" i="1" smtClean="0">
                                  <a:latin typeface="Cambria Math" panose="02040503050406030204" pitchFamily="18" charset="0"/>
                                </a:rPr>
                                <m:t>=2</m:t>
                              </m:r>
                            </m:oMath>
                          </a14:m>
                          <a:endParaRPr kumimoji="1" lang="ja-JP" altLang="en-US" sz="1300" dirty="0"/>
                        </a:p>
                      </a:txBody>
                      <a:tcPr anchor="ctr">
                        <a:noFill/>
                      </a:tcPr>
                    </a:tc>
                    <a:extLst>
                      <a:ext uri="{0D108BD9-81ED-4DB2-BD59-A6C34878D82A}">
                        <a16:rowId xmlns:a16="http://schemas.microsoft.com/office/drawing/2014/main" val="1277905797"/>
                      </a:ext>
                    </a:extLst>
                  </a:tr>
                  <a:tr h="900000">
                    <a:tc>
                      <a:txBody>
                        <a:bodyPr/>
                        <a:lstStyle/>
                        <a:p>
                          <a:r>
                            <a:rPr kumimoji="1" lang="en-US" altLang="ja-JP" sz="1050" dirty="0">
                              <a:solidFill>
                                <a:srgbClr val="D4D4D4"/>
                              </a:solidFill>
                              <a:latin typeface="Consolas" panose="020B0609020204030204" pitchFamily="49" charset="0"/>
                            </a:rPr>
                            <a:t> **********************************************************************</a:t>
                          </a:r>
                        </a:p>
                        <a:p>
                          <a:endParaRPr kumimoji="1" lang="en-US" altLang="ja-JP" sz="1050" dirty="0">
                            <a:solidFill>
                              <a:srgbClr val="D4D4D4"/>
                            </a:solidFill>
                            <a:latin typeface="Consolas" panose="020B0609020204030204" pitchFamily="49" charset="0"/>
                          </a:endParaRPr>
                        </a:p>
                        <a:p>
                          <a:r>
                            <a:rPr kumimoji="1" lang="en-US" altLang="ja-JP" sz="1050" dirty="0">
                              <a:solidFill>
                                <a:srgbClr val="D4D4D4"/>
                              </a:solidFill>
                              <a:latin typeface="Consolas" panose="020B0609020204030204" pitchFamily="49" charset="0"/>
                            </a:rPr>
                            <a:t>            Population analysis using the SCF Density.</a:t>
                          </a:r>
                        </a:p>
                        <a:p>
                          <a:endParaRPr kumimoji="1" lang="en-US" altLang="ja-JP" sz="1050" dirty="0">
                            <a:solidFill>
                              <a:srgbClr val="D4D4D4"/>
                            </a:solidFill>
                            <a:latin typeface="Consolas" panose="020B0609020204030204" pitchFamily="49" charset="0"/>
                          </a:endParaRPr>
                        </a:p>
                        <a:p>
                          <a:r>
                            <a:rPr kumimoji="1" lang="en-US" altLang="ja-JP" sz="1050" dirty="0">
                              <a:solidFill>
                                <a:srgbClr val="D4D4D4"/>
                              </a:solidFill>
                              <a:latin typeface="Consolas" panose="020B0609020204030204" pitchFamily="49" charset="0"/>
                            </a:rPr>
                            <a:t> **********************************************************************</a:t>
                          </a:r>
                        </a:p>
                      </a:txBody>
                      <a:tcPr anchor="ct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24292E"/>
                        </a:solidFill>
                      </a:tcPr>
                    </a:tc>
                    <a:tc>
                      <a:txBody>
                        <a:bodyPr/>
                        <a:lstStyle/>
                        <a:p>
                          <a:r>
                            <a:rPr kumimoji="1" lang="ja-JP" altLang="en-US" sz="1300" dirty="0"/>
                            <a:t>電子密度解析</a:t>
                          </a:r>
                        </a:p>
                      </a:txBody>
                      <a:tcPr anchor="ctr">
                        <a:noFill/>
                      </a:tcPr>
                    </a:tc>
                    <a:extLst>
                      <a:ext uri="{0D108BD9-81ED-4DB2-BD59-A6C34878D82A}">
                        <a16:rowId xmlns:a16="http://schemas.microsoft.com/office/drawing/2014/main" val="982547103"/>
                      </a:ext>
                    </a:extLst>
                  </a:tr>
                  <a:tr h="900000">
                    <a:tc>
                      <a:txBody>
                        <a:bodyPr/>
                        <a:lstStyle/>
                        <a:p>
                          <a:r>
                            <a:rPr kumimoji="1" lang="en-US" altLang="ja-JP" sz="1050" dirty="0">
                              <a:solidFill>
                                <a:srgbClr val="D4D4D4"/>
                              </a:solidFill>
                              <a:latin typeface="Consolas" panose="020B0609020204030204" pitchFamily="49" charset="0"/>
                            </a:rPr>
                            <a:t> </a:t>
                          </a:r>
                          <a:r>
                            <a:rPr kumimoji="1" lang="en-US" altLang="ja-JP" sz="1050" dirty="0" err="1">
                              <a:solidFill>
                                <a:srgbClr val="D4D4D4"/>
                              </a:solidFill>
                              <a:latin typeface="Consolas" panose="020B0609020204030204" pitchFamily="49" charset="0"/>
                            </a:rPr>
                            <a:t>Mulliken</a:t>
                          </a:r>
                          <a:r>
                            <a:rPr kumimoji="1" lang="en-US" altLang="ja-JP" sz="1050" dirty="0">
                              <a:solidFill>
                                <a:srgbClr val="D4D4D4"/>
                              </a:solidFill>
                              <a:latin typeface="Consolas" panose="020B0609020204030204" pitchFamily="49" charset="0"/>
                            </a:rPr>
                            <a:t> charges:</a:t>
                          </a:r>
                        </a:p>
                        <a:p>
                          <a:r>
                            <a:rPr kumimoji="1" lang="en-US" altLang="ja-JP" sz="1050" dirty="0">
                              <a:solidFill>
                                <a:srgbClr val="D4D4D4"/>
                              </a:solidFill>
                              <a:latin typeface="Consolas" panose="020B0609020204030204" pitchFamily="49" charset="0"/>
                            </a:rPr>
                            <a:t>               1</a:t>
                          </a:r>
                        </a:p>
                        <a:p>
                          <a:r>
                            <a:rPr kumimoji="1" lang="en-US" altLang="ja-JP" sz="1050" dirty="0">
                              <a:solidFill>
                                <a:srgbClr val="D4D4D4"/>
                              </a:solidFill>
                              <a:latin typeface="Consolas" panose="020B0609020204030204" pitchFamily="49" charset="0"/>
                            </a:rPr>
                            <a:t>     1  H    0.000000</a:t>
                          </a:r>
                        </a:p>
                        <a:p>
                          <a:r>
                            <a:rPr kumimoji="1" lang="en-US" altLang="ja-JP" sz="1050" dirty="0">
                              <a:solidFill>
                                <a:srgbClr val="D4D4D4"/>
                              </a:solidFill>
                              <a:latin typeface="Consolas" panose="020B0609020204030204" pitchFamily="49" charset="0"/>
                            </a:rPr>
                            <a:t>     2  H    0.000000</a:t>
                          </a:r>
                        </a:p>
                        <a:p>
                          <a:r>
                            <a:rPr kumimoji="1" lang="en-US" altLang="ja-JP" sz="1050" dirty="0">
                              <a:solidFill>
                                <a:srgbClr val="D4D4D4"/>
                              </a:solidFill>
                              <a:latin typeface="Consolas" panose="020B0609020204030204" pitchFamily="49" charset="0"/>
                            </a:rPr>
                            <a:t> Sum of </a:t>
                          </a:r>
                          <a:r>
                            <a:rPr kumimoji="1" lang="en-US" altLang="ja-JP" sz="1050" dirty="0" err="1">
                              <a:solidFill>
                                <a:srgbClr val="D4D4D4"/>
                              </a:solidFill>
                              <a:latin typeface="Consolas" panose="020B0609020204030204" pitchFamily="49" charset="0"/>
                            </a:rPr>
                            <a:t>Mulliken</a:t>
                          </a:r>
                          <a:r>
                            <a:rPr kumimoji="1" lang="en-US" altLang="ja-JP" sz="1050" dirty="0">
                              <a:solidFill>
                                <a:srgbClr val="D4D4D4"/>
                              </a:solidFill>
                              <a:latin typeface="Consolas" panose="020B0609020204030204" pitchFamily="49" charset="0"/>
                            </a:rPr>
                            <a:t> charges =   0.00000</a:t>
                          </a:r>
                          <a:endParaRPr kumimoji="1" lang="pt-BR" altLang="ja-JP" sz="1050" dirty="0">
                            <a:solidFill>
                              <a:srgbClr val="D4D4D4"/>
                            </a:solidFill>
                            <a:latin typeface="Consolas" panose="020B0609020204030204" pitchFamily="49" charset="0"/>
                          </a:endParaRPr>
                        </a:p>
                      </a:txBody>
                      <a:tcPr anchor="ct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24292E"/>
                        </a:solidFill>
                      </a:tcPr>
                    </a:tc>
                    <a:tc>
                      <a:txBody>
                        <a:bodyPr/>
                        <a:lstStyle/>
                        <a:p>
                          <a:r>
                            <a:rPr kumimoji="1" lang="en-US" altLang="ja-JP" sz="1300" dirty="0" err="1"/>
                            <a:t>Mulliken</a:t>
                          </a:r>
                          <a:r>
                            <a:rPr kumimoji="1" lang="ja-JP" altLang="en-US" sz="1300" dirty="0"/>
                            <a:t>の密度解析は標準で出力</a:t>
                          </a:r>
                          <a:r>
                            <a:rPr kumimoji="1" lang="en-US" altLang="ja-JP" sz="1300" dirty="0"/>
                            <a:t>.</a:t>
                          </a:r>
                          <a:endParaRPr kumimoji="1" lang="ja-JP" altLang="en-US" sz="1300" dirty="0"/>
                        </a:p>
                      </a:txBody>
                      <a:tcPr anchor="ctr">
                        <a:noFill/>
                      </a:tcPr>
                    </a:tc>
                    <a:extLst>
                      <a:ext uri="{0D108BD9-81ED-4DB2-BD59-A6C34878D82A}">
                        <a16:rowId xmlns:a16="http://schemas.microsoft.com/office/drawing/2014/main" val="3171411175"/>
                      </a:ext>
                    </a:extLst>
                  </a:tr>
                  <a:tr h="1404000">
                    <a:tc>
                      <a:txBody>
                        <a:bodyPr/>
                        <a:lstStyle/>
                        <a:p>
                          <a:r>
                            <a:rPr kumimoji="1" lang="en-US" altLang="ja-JP" sz="1050" dirty="0">
                              <a:solidFill>
                                <a:srgbClr val="D4D4D4"/>
                              </a:solidFill>
                              <a:latin typeface="Consolas" panose="020B0609020204030204" pitchFamily="49" charset="0"/>
                            </a:rPr>
                            <a:t> Dipole moment (field-independent basis, Debye):</a:t>
                          </a:r>
                        </a:p>
                        <a:p>
                          <a:r>
                            <a:rPr kumimoji="1" lang="en-US" altLang="ja-JP" sz="1050" dirty="0">
                              <a:solidFill>
                                <a:srgbClr val="D4D4D4"/>
                              </a:solidFill>
                              <a:latin typeface="Consolas" panose="020B0609020204030204" pitchFamily="49" charset="0"/>
                            </a:rPr>
                            <a:t>    X=              0.0000    Y=              0.0000    Z=              0.0000  Tot=              0.0000</a:t>
                          </a:r>
                        </a:p>
                        <a:p>
                          <a:r>
                            <a:rPr kumimoji="1" lang="en-US" altLang="ja-JP" sz="1050" dirty="0">
                              <a:solidFill>
                                <a:srgbClr val="D4D4D4"/>
                              </a:solidFill>
                              <a:latin typeface="Consolas" panose="020B0609020204030204" pitchFamily="49" charset="0"/>
                            </a:rPr>
                            <a:t> Quadrupole moment (field-independent basis, Debye-Ang):</a:t>
                          </a:r>
                        </a:p>
                        <a:p>
                          <a:r>
                            <a:rPr kumimoji="1" lang="en-US" altLang="ja-JP" sz="1050" dirty="0">
                              <a:solidFill>
                                <a:srgbClr val="D4D4D4"/>
                              </a:solidFill>
                              <a:latin typeface="Consolas" panose="020B0609020204030204" pitchFamily="49" charset="0"/>
                            </a:rPr>
                            <a:t>   XX=             -1.8477   YY=             -1.8477   ZZ=             -1.4267</a:t>
                          </a:r>
                        </a:p>
                        <a:p>
                          <a:r>
                            <a:rPr kumimoji="1" lang="en-US" altLang="ja-JP" sz="1050" dirty="0">
                              <a:solidFill>
                                <a:srgbClr val="D4D4D4"/>
                              </a:solidFill>
                              <a:latin typeface="Consolas" panose="020B0609020204030204" pitchFamily="49" charset="0"/>
                            </a:rPr>
                            <a:t>   XY=              0.0000   XZ=              0.0000   YZ=              0.0000</a:t>
                          </a:r>
                        </a:p>
                      </a:txBody>
                      <a:tcPr anchor="ctr">
                        <a:lnT w="38100" cap="flat" cmpd="sng" algn="ctr">
                          <a:solidFill>
                            <a:schemeClr val="bg1"/>
                          </a:solidFill>
                          <a:prstDash val="solid"/>
                          <a:round/>
                          <a:headEnd type="none" w="med" len="med"/>
                          <a:tailEnd type="none" w="med" len="med"/>
                        </a:lnT>
                        <a:solidFill>
                          <a:srgbClr val="24292E"/>
                        </a:solidFill>
                      </a:tcPr>
                    </a:tc>
                    <a:tc>
                      <a:txBody>
                        <a:bodyPr/>
                        <a:lstStyle/>
                        <a:p>
                          <a:r>
                            <a:rPr kumimoji="1" lang="ja-JP" altLang="en-US" sz="1300" dirty="0"/>
                            <a:t>双極子や四極子モーメントも標準</a:t>
                          </a:r>
                          <a:r>
                            <a:rPr kumimoji="1" lang="en-US" altLang="ja-JP" sz="1300" dirty="0"/>
                            <a:t>.</a:t>
                          </a:r>
                          <a:endParaRPr kumimoji="1" lang="ja-JP" altLang="en-US" sz="1300" dirty="0"/>
                        </a:p>
                      </a:txBody>
                      <a:tcPr anchor="ctr">
                        <a:noFill/>
                      </a:tcPr>
                    </a:tc>
                    <a:extLst>
                      <a:ext uri="{0D108BD9-81ED-4DB2-BD59-A6C34878D82A}">
                        <a16:rowId xmlns:a16="http://schemas.microsoft.com/office/drawing/2014/main" val="1279576059"/>
                      </a:ext>
                    </a:extLst>
                  </a:tr>
                </a:tbl>
              </a:graphicData>
            </a:graphic>
          </p:graphicFrame>
        </mc:Choice>
        <mc:Fallback xmlns="">
          <p:graphicFrame>
            <p:nvGraphicFramePr>
              <p:cNvPr id="29" name="表 29">
                <a:extLst>
                  <a:ext uri="{FF2B5EF4-FFF2-40B4-BE49-F238E27FC236}">
                    <a16:creationId xmlns:a16="http://schemas.microsoft.com/office/drawing/2014/main" id="{82AAA047-B5CB-41DD-88EE-15C67D8304AF}"/>
                  </a:ext>
                </a:extLst>
              </p:cNvPr>
              <p:cNvGraphicFramePr>
                <a:graphicFrameLocks noGrp="1"/>
              </p:cNvGraphicFramePr>
              <p:nvPr>
                <p:ph idx="1"/>
                <p:extLst>
                  <p:ext uri="{D42A27DB-BD31-4B8C-83A1-F6EECF244321}">
                    <p14:modId xmlns:p14="http://schemas.microsoft.com/office/powerpoint/2010/main" val="4161766871"/>
                  </p:ext>
                </p:extLst>
              </p:nvPr>
            </p:nvGraphicFramePr>
            <p:xfrm>
              <a:off x="468313" y="842963"/>
              <a:ext cx="8208000" cy="3708000"/>
            </p:xfrm>
            <a:graphic>
              <a:graphicData uri="http://schemas.openxmlformats.org/drawingml/2006/table">
                <a:tbl>
                  <a:tblPr>
                    <a:tableStyleId>{5C22544A-7EE6-4342-B048-85BDC9FD1C3A}</a:tableStyleId>
                  </a:tblPr>
                  <a:tblGrid>
                    <a:gridCol w="5400000">
                      <a:extLst>
                        <a:ext uri="{9D8B030D-6E8A-4147-A177-3AD203B41FA5}">
                          <a16:colId xmlns:a16="http://schemas.microsoft.com/office/drawing/2014/main" val="1813353461"/>
                        </a:ext>
                      </a:extLst>
                    </a:gridCol>
                    <a:gridCol w="2808000">
                      <a:extLst>
                        <a:ext uri="{9D8B030D-6E8A-4147-A177-3AD203B41FA5}">
                          <a16:colId xmlns:a16="http://schemas.microsoft.com/office/drawing/2014/main" val="1784028989"/>
                        </a:ext>
                      </a:extLst>
                    </a:gridCol>
                  </a:tblGrid>
                  <a:tr h="504000">
                    <a:tc>
                      <a:txBody>
                        <a:bodyPr/>
                        <a:lstStyle/>
                        <a:p>
                          <a:r>
                            <a:rPr kumimoji="1" lang="en-US" altLang="ja-JP" sz="1050" dirty="0">
                              <a:solidFill>
                                <a:srgbClr val="D4D4D4"/>
                              </a:solidFill>
                              <a:latin typeface="Consolas" panose="020B0609020204030204" pitchFamily="49" charset="0"/>
                            </a:rPr>
                            <a:t> </a:t>
                          </a:r>
                          <a:r>
                            <a:rPr kumimoji="1" lang="en-US" altLang="ja-JP" sz="1050" dirty="0" err="1">
                              <a:solidFill>
                                <a:srgbClr val="D4D4D4"/>
                              </a:solidFill>
                              <a:latin typeface="Consolas" panose="020B0609020204030204" pitchFamily="49" charset="0"/>
                            </a:rPr>
                            <a:t>SCF</a:t>
                          </a:r>
                          <a:r>
                            <a:rPr kumimoji="1" lang="en-US" altLang="ja-JP" sz="1050" dirty="0">
                              <a:solidFill>
                                <a:srgbClr val="D4D4D4"/>
                              </a:solidFill>
                              <a:latin typeface="Consolas" panose="020B0609020204030204" pitchFamily="49" charset="0"/>
                            </a:rPr>
                            <a:t> Done:  E(</a:t>
                          </a:r>
                          <a:r>
                            <a:rPr kumimoji="1" lang="en-US" altLang="ja-JP" sz="1050" dirty="0" err="1">
                              <a:solidFill>
                                <a:srgbClr val="D4D4D4"/>
                              </a:solidFill>
                              <a:latin typeface="Consolas" panose="020B0609020204030204" pitchFamily="49" charset="0"/>
                            </a:rPr>
                            <a:t>RHF</a:t>
                          </a:r>
                          <a:r>
                            <a:rPr kumimoji="1" lang="en-US" altLang="ja-JP" sz="1050" dirty="0">
                              <a:solidFill>
                                <a:srgbClr val="D4D4D4"/>
                              </a:solidFill>
                              <a:latin typeface="Consolas" panose="020B0609020204030204" pitchFamily="49" charset="0"/>
                            </a:rPr>
                            <a:t>) =  -1.11671432518     </a:t>
                          </a:r>
                          <a:r>
                            <a:rPr kumimoji="1" lang="en-US" altLang="ja-JP" sz="1050" dirty="0" err="1">
                              <a:solidFill>
                                <a:srgbClr val="D4D4D4"/>
                              </a:solidFill>
                              <a:latin typeface="Consolas" panose="020B0609020204030204" pitchFamily="49" charset="0"/>
                            </a:rPr>
                            <a:t>A.U</a:t>
                          </a:r>
                          <a:r>
                            <a:rPr kumimoji="1" lang="en-US" altLang="ja-JP" sz="1050" dirty="0">
                              <a:solidFill>
                                <a:srgbClr val="D4D4D4"/>
                              </a:solidFill>
                              <a:latin typeface="Consolas" panose="020B0609020204030204" pitchFamily="49" charset="0"/>
                            </a:rPr>
                            <a:t>. after    1 cycles</a:t>
                          </a:r>
                        </a:p>
                        <a:p>
                          <a:r>
                            <a:rPr kumimoji="1" lang="en-US" altLang="ja-JP" sz="1050" dirty="0">
                              <a:solidFill>
                                <a:srgbClr val="D4D4D4"/>
                              </a:solidFill>
                              <a:latin typeface="Consolas" panose="020B0609020204030204" pitchFamily="49" charset="0"/>
                            </a:rPr>
                            <a:t>            </a:t>
                          </a:r>
                          <a:r>
                            <a:rPr kumimoji="1" lang="en-US" altLang="ja-JP" sz="1050" dirty="0" err="1">
                              <a:solidFill>
                                <a:srgbClr val="D4D4D4"/>
                              </a:solidFill>
                              <a:latin typeface="Consolas" panose="020B0609020204030204" pitchFamily="49" charset="0"/>
                            </a:rPr>
                            <a:t>NFock</a:t>
                          </a:r>
                          <a:r>
                            <a:rPr kumimoji="1" lang="en-US" altLang="ja-JP" sz="1050" dirty="0">
                              <a:solidFill>
                                <a:srgbClr val="D4D4D4"/>
                              </a:solidFill>
                              <a:latin typeface="Consolas" panose="020B0609020204030204" pitchFamily="49" charset="0"/>
                            </a:rPr>
                            <a:t>=  1  Conv=</a:t>
                          </a:r>
                          <a:r>
                            <a:rPr kumimoji="1" lang="en-US" altLang="ja-JP" sz="1050" dirty="0" err="1">
                              <a:solidFill>
                                <a:srgbClr val="D4D4D4"/>
                              </a:solidFill>
                              <a:latin typeface="Consolas" panose="020B0609020204030204" pitchFamily="49" charset="0"/>
                            </a:rPr>
                            <a:t>0.00D+00</a:t>
                          </a:r>
                          <a:r>
                            <a:rPr kumimoji="1" lang="en-US" altLang="ja-JP" sz="1050" dirty="0">
                              <a:solidFill>
                                <a:srgbClr val="D4D4D4"/>
                              </a:solidFill>
                              <a:latin typeface="Consolas" panose="020B0609020204030204" pitchFamily="49" charset="0"/>
                            </a:rPr>
                            <a:t>     -V/T= 1.9298</a:t>
                          </a:r>
                          <a:endParaRPr kumimoji="1" lang="ja-JP" altLang="en-US" sz="1050" dirty="0">
                            <a:solidFill>
                              <a:srgbClr val="D4D4D4"/>
                            </a:solidFill>
                            <a:latin typeface="Consolas" panose="020B0609020204030204" pitchFamily="49" charset="0"/>
                          </a:endParaRPr>
                        </a:p>
                      </a:txBody>
                      <a:tcPr anchor="ct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24292E"/>
                        </a:solidFill>
                      </a:tcPr>
                    </a:tc>
                    <a:tc>
                      <a:txBody>
                        <a:bodyPr/>
                        <a:lstStyle/>
                        <a:p>
                          <a:endParaRPr lang="ja-JP"/>
                        </a:p>
                      </a:txBody>
                      <a:tcPr anchor="ctr">
                        <a:blipFill>
                          <a:blip r:embed="rId2"/>
                          <a:stretch>
                            <a:fillRect l="-192625" t="-15663" r="-434" b="-637349"/>
                          </a:stretch>
                        </a:blipFill>
                      </a:tcPr>
                    </a:tc>
                    <a:extLst>
                      <a:ext uri="{0D108BD9-81ED-4DB2-BD59-A6C34878D82A}">
                        <a16:rowId xmlns:a16="http://schemas.microsoft.com/office/drawing/2014/main" val="1277905797"/>
                      </a:ext>
                    </a:extLst>
                  </a:tr>
                  <a:tr h="900000">
                    <a:tc>
                      <a:txBody>
                        <a:bodyPr/>
                        <a:lstStyle/>
                        <a:p>
                          <a:r>
                            <a:rPr kumimoji="1" lang="en-US" altLang="ja-JP" sz="1050" dirty="0">
                              <a:solidFill>
                                <a:srgbClr val="D4D4D4"/>
                              </a:solidFill>
                              <a:latin typeface="Consolas" panose="020B0609020204030204" pitchFamily="49" charset="0"/>
                            </a:rPr>
                            <a:t> **********************************************************************</a:t>
                          </a:r>
                        </a:p>
                        <a:p>
                          <a:endParaRPr kumimoji="1" lang="en-US" altLang="ja-JP" sz="1050" dirty="0">
                            <a:solidFill>
                              <a:srgbClr val="D4D4D4"/>
                            </a:solidFill>
                            <a:latin typeface="Consolas" panose="020B0609020204030204" pitchFamily="49" charset="0"/>
                          </a:endParaRPr>
                        </a:p>
                        <a:p>
                          <a:r>
                            <a:rPr kumimoji="1" lang="en-US" altLang="ja-JP" sz="1050" dirty="0">
                              <a:solidFill>
                                <a:srgbClr val="D4D4D4"/>
                              </a:solidFill>
                              <a:latin typeface="Consolas" panose="020B0609020204030204" pitchFamily="49" charset="0"/>
                            </a:rPr>
                            <a:t>            Population analysis using the SCF Density.</a:t>
                          </a:r>
                        </a:p>
                        <a:p>
                          <a:endParaRPr kumimoji="1" lang="en-US" altLang="ja-JP" sz="1050" dirty="0">
                            <a:solidFill>
                              <a:srgbClr val="D4D4D4"/>
                            </a:solidFill>
                            <a:latin typeface="Consolas" panose="020B0609020204030204" pitchFamily="49" charset="0"/>
                          </a:endParaRPr>
                        </a:p>
                        <a:p>
                          <a:r>
                            <a:rPr kumimoji="1" lang="en-US" altLang="ja-JP" sz="1050" dirty="0">
                              <a:solidFill>
                                <a:srgbClr val="D4D4D4"/>
                              </a:solidFill>
                              <a:latin typeface="Consolas" panose="020B0609020204030204" pitchFamily="49" charset="0"/>
                            </a:rPr>
                            <a:t> **********************************************************************</a:t>
                          </a:r>
                        </a:p>
                      </a:txBody>
                      <a:tcPr anchor="ct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24292E"/>
                        </a:solidFill>
                      </a:tcPr>
                    </a:tc>
                    <a:tc>
                      <a:txBody>
                        <a:bodyPr/>
                        <a:lstStyle/>
                        <a:p>
                          <a:r>
                            <a:rPr kumimoji="1" lang="ja-JP" altLang="en-US" sz="1300" dirty="0"/>
                            <a:t>電子密度解析</a:t>
                          </a:r>
                        </a:p>
                      </a:txBody>
                      <a:tcPr anchor="ctr">
                        <a:noFill/>
                      </a:tcPr>
                    </a:tc>
                    <a:extLst>
                      <a:ext uri="{0D108BD9-81ED-4DB2-BD59-A6C34878D82A}">
                        <a16:rowId xmlns:a16="http://schemas.microsoft.com/office/drawing/2014/main" val="982547103"/>
                      </a:ext>
                    </a:extLst>
                  </a:tr>
                  <a:tr h="900000">
                    <a:tc>
                      <a:txBody>
                        <a:bodyPr/>
                        <a:lstStyle/>
                        <a:p>
                          <a:r>
                            <a:rPr kumimoji="1" lang="en-US" altLang="ja-JP" sz="1050" dirty="0">
                              <a:solidFill>
                                <a:srgbClr val="D4D4D4"/>
                              </a:solidFill>
                              <a:latin typeface="Consolas" panose="020B0609020204030204" pitchFamily="49" charset="0"/>
                            </a:rPr>
                            <a:t> </a:t>
                          </a:r>
                          <a:r>
                            <a:rPr kumimoji="1" lang="en-US" altLang="ja-JP" sz="1050" dirty="0" err="1">
                              <a:solidFill>
                                <a:srgbClr val="D4D4D4"/>
                              </a:solidFill>
                              <a:latin typeface="Consolas" panose="020B0609020204030204" pitchFamily="49" charset="0"/>
                            </a:rPr>
                            <a:t>Mulliken</a:t>
                          </a:r>
                          <a:r>
                            <a:rPr kumimoji="1" lang="en-US" altLang="ja-JP" sz="1050" dirty="0">
                              <a:solidFill>
                                <a:srgbClr val="D4D4D4"/>
                              </a:solidFill>
                              <a:latin typeface="Consolas" panose="020B0609020204030204" pitchFamily="49" charset="0"/>
                            </a:rPr>
                            <a:t> charges:</a:t>
                          </a:r>
                        </a:p>
                        <a:p>
                          <a:r>
                            <a:rPr kumimoji="1" lang="en-US" altLang="ja-JP" sz="1050" dirty="0">
                              <a:solidFill>
                                <a:srgbClr val="D4D4D4"/>
                              </a:solidFill>
                              <a:latin typeface="Consolas" panose="020B0609020204030204" pitchFamily="49" charset="0"/>
                            </a:rPr>
                            <a:t>               1</a:t>
                          </a:r>
                        </a:p>
                        <a:p>
                          <a:r>
                            <a:rPr kumimoji="1" lang="en-US" altLang="ja-JP" sz="1050" dirty="0">
                              <a:solidFill>
                                <a:srgbClr val="D4D4D4"/>
                              </a:solidFill>
                              <a:latin typeface="Consolas" panose="020B0609020204030204" pitchFamily="49" charset="0"/>
                            </a:rPr>
                            <a:t>     1  H    0.000000</a:t>
                          </a:r>
                        </a:p>
                        <a:p>
                          <a:r>
                            <a:rPr kumimoji="1" lang="en-US" altLang="ja-JP" sz="1050" dirty="0">
                              <a:solidFill>
                                <a:srgbClr val="D4D4D4"/>
                              </a:solidFill>
                              <a:latin typeface="Consolas" panose="020B0609020204030204" pitchFamily="49" charset="0"/>
                            </a:rPr>
                            <a:t>     2  H    0.000000</a:t>
                          </a:r>
                        </a:p>
                        <a:p>
                          <a:r>
                            <a:rPr kumimoji="1" lang="en-US" altLang="ja-JP" sz="1050" dirty="0">
                              <a:solidFill>
                                <a:srgbClr val="D4D4D4"/>
                              </a:solidFill>
                              <a:latin typeface="Consolas" panose="020B0609020204030204" pitchFamily="49" charset="0"/>
                            </a:rPr>
                            <a:t> Sum of </a:t>
                          </a:r>
                          <a:r>
                            <a:rPr kumimoji="1" lang="en-US" altLang="ja-JP" sz="1050" dirty="0" err="1">
                              <a:solidFill>
                                <a:srgbClr val="D4D4D4"/>
                              </a:solidFill>
                              <a:latin typeface="Consolas" panose="020B0609020204030204" pitchFamily="49" charset="0"/>
                            </a:rPr>
                            <a:t>Mulliken</a:t>
                          </a:r>
                          <a:r>
                            <a:rPr kumimoji="1" lang="en-US" altLang="ja-JP" sz="1050" dirty="0">
                              <a:solidFill>
                                <a:srgbClr val="D4D4D4"/>
                              </a:solidFill>
                              <a:latin typeface="Consolas" panose="020B0609020204030204" pitchFamily="49" charset="0"/>
                            </a:rPr>
                            <a:t> charges =   0.00000</a:t>
                          </a:r>
                          <a:endParaRPr kumimoji="1" lang="pt-BR" altLang="ja-JP" sz="1050" dirty="0">
                            <a:solidFill>
                              <a:srgbClr val="D4D4D4"/>
                            </a:solidFill>
                            <a:latin typeface="Consolas" panose="020B0609020204030204" pitchFamily="49" charset="0"/>
                          </a:endParaRPr>
                        </a:p>
                      </a:txBody>
                      <a:tcPr anchor="ct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24292E"/>
                        </a:solidFill>
                      </a:tcPr>
                    </a:tc>
                    <a:tc>
                      <a:txBody>
                        <a:bodyPr/>
                        <a:lstStyle/>
                        <a:p>
                          <a:r>
                            <a:rPr kumimoji="1" lang="en-US" altLang="ja-JP" sz="1300" dirty="0" err="1"/>
                            <a:t>Mulliken</a:t>
                          </a:r>
                          <a:r>
                            <a:rPr kumimoji="1" lang="ja-JP" altLang="en-US" sz="1300" dirty="0"/>
                            <a:t>の密度解析は標準で出力</a:t>
                          </a:r>
                          <a:r>
                            <a:rPr kumimoji="1" lang="en-US" altLang="ja-JP" sz="1300" dirty="0"/>
                            <a:t>.</a:t>
                          </a:r>
                          <a:endParaRPr kumimoji="1" lang="ja-JP" altLang="en-US" sz="1300" dirty="0"/>
                        </a:p>
                      </a:txBody>
                      <a:tcPr anchor="ctr">
                        <a:noFill/>
                      </a:tcPr>
                    </a:tc>
                    <a:extLst>
                      <a:ext uri="{0D108BD9-81ED-4DB2-BD59-A6C34878D82A}">
                        <a16:rowId xmlns:a16="http://schemas.microsoft.com/office/drawing/2014/main" val="3171411175"/>
                      </a:ext>
                    </a:extLst>
                  </a:tr>
                  <a:tr h="1404000">
                    <a:tc>
                      <a:txBody>
                        <a:bodyPr/>
                        <a:lstStyle/>
                        <a:p>
                          <a:r>
                            <a:rPr kumimoji="1" lang="en-US" altLang="ja-JP" sz="1050" dirty="0">
                              <a:solidFill>
                                <a:srgbClr val="D4D4D4"/>
                              </a:solidFill>
                              <a:latin typeface="Consolas" panose="020B0609020204030204" pitchFamily="49" charset="0"/>
                            </a:rPr>
                            <a:t> Dipole moment (field-independent basis, Debye):</a:t>
                          </a:r>
                        </a:p>
                        <a:p>
                          <a:r>
                            <a:rPr kumimoji="1" lang="en-US" altLang="ja-JP" sz="1050" dirty="0">
                              <a:solidFill>
                                <a:srgbClr val="D4D4D4"/>
                              </a:solidFill>
                              <a:latin typeface="Consolas" panose="020B0609020204030204" pitchFamily="49" charset="0"/>
                            </a:rPr>
                            <a:t>    X=              0.0000    Y=              0.0000    Z=              0.0000  Tot=              0.0000</a:t>
                          </a:r>
                        </a:p>
                        <a:p>
                          <a:r>
                            <a:rPr kumimoji="1" lang="en-US" altLang="ja-JP" sz="1050" dirty="0">
                              <a:solidFill>
                                <a:srgbClr val="D4D4D4"/>
                              </a:solidFill>
                              <a:latin typeface="Consolas" panose="020B0609020204030204" pitchFamily="49" charset="0"/>
                            </a:rPr>
                            <a:t> Quadrupole moment (field-independent basis, Debye-Ang):</a:t>
                          </a:r>
                        </a:p>
                        <a:p>
                          <a:r>
                            <a:rPr kumimoji="1" lang="en-US" altLang="ja-JP" sz="1050" dirty="0">
                              <a:solidFill>
                                <a:srgbClr val="D4D4D4"/>
                              </a:solidFill>
                              <a:latin typeface="Consolas" panose="020B0609020204030204" pitchFamily="49" charset="0"/>
                            </a:rPr>
                            <a:t>   XX=             -1.8477   YY=             -1.8477   ZZ=             -1.4267</a:t>
                          </a:r>
                        </a:p>
                        <a:p>
                          <a:r>
                            <a:rPr kumimoji="1" lang="en-US" altLang="ja-JP" sz="1050" dirty="0">
                              <a:solidFill>
                                <a:srgbClr val="D4D4D4"/>
                              </a:solidFill>
                              <a:latin typeface="Consolas" panose="020B0609020204030204" pitchFamily="49" charset="0"/>
                            </a:rPr>
                            <a:t>   XY=              0.0000   XZ=              0.0000   YZ=              0.0000</a:t>
                          </a:r>
                        </a:p>
                      </a:txBody>
                      <a:tcPr anchor="ctr">
                        <a:lnT w="38100" cap="flat" cmpd="sng" algn="ctr">
                          <a:solidFill>
                            <a:schemeClr val="bg1"/>
                          </a:solidFill>
                          <a:prstDash val="solid"/>
                          <a:round/>
                          <a:headEnd type="none" w="med" len="med"/>
                          <a:tailEnd type="none" w="med" len="med"/>
                        </a:lnT>
                        <a:solidFill>
                          <a:srgbClr val="24292E"/>
                        </a:solidFill>
                      </a:tcPr>
                    </a:tc>
                    <a:tc>
                      <a:txBody>
                        <a:bodyPr/>
                        <a:lstStyle/>
                        <a:p>
                          <a:r>
                            <a:rPr kumimoji="1" lang="ja-JP" altLang="en-US" sz="1300" dirty="0"/>
                            <a:t>双極子や四極子モーメントも標準</a:t>
                          </a:r>
                          <a:r>
                            <a:rPr kumimoji="1" lang="en-US" altLang="ja-JP" sz="1300" dirty="0"/>
                            <a:t>.</a:t>
                          </a:r>
                          <a:endParaRPr kumimoji="1" lang="ja-JP" altLang="en-US" sz="1300" dirty="0"/>
                        </a:p>
                      </a:txBody>
                      <a:tcPr anchor="ctr">
                        <a:noFill/>
                      </a:tcPr>
                    </a:tc>
                    <a:extLst>
                      <a:ext uri="{0D108BD9-81ED-4DB2-BD59-A6C34878D82A}">
                        <a16:rowId xmlns:a16="http://schemas.microsoft.com/office/drawing/2014/main" val="1279576059"/>
                      </a:ext>
                    </a:extLst>
                  </a:tr>
                </a:tbl>
              </a:graphicData>
            </a:graphic>
          </p:graphicFrame>
        </mc:Fallback>
      </mc:AlternateContent>
      <p:sp>
        <p:nvSpPr>
          <p:cNvPr id="24" name="テキスト プレースホルダー 23">
            <a:extLst>
              <a:ext uri="{FF2B5EF4-FFF2-40B4-BE49-F238E27FC236}">
                <a16:creationId xmlns:a16="http://schemas.microsoft.com/office/drawing/2014/main" id="{8FD18EC3-E409-4561-A95B-A2E6E02BAD4B}"/>
              </a:ext>
            </a:extLst>
          </p:cNvPr>
          <p:cNvSpPr>
            <a:spLocks noGrp="1"/>
          </p:cNvSpPr>
          <p:nvPr>
            <p:ph type="body" sz="quarter" idx="13"/>
          </p:nvPr>
        </p:nvSpPr>
        <p:spPr/>
        <p:txBody>
          <a:bodyPr/>
          <a:lstStyle/>
          <a:p>
            <a:r>
              <a:rPr lang="en-US" altLang="ja-JP" dirty="0"/>
              <a:t>https://computational-chemistry.com/top/blog/2015/10/13/logfile/</a:t>
            </a:r>
          </a:p>
          <a:p>
            <a:r>
              <a:rPr lang="en-US" altLang="ja-JP" dirty="0"/>
              <a:t>https://www2.itc.nagoya-u.ac.jp/pub/pdf/pdf/vol07_01/072_087kouza.pdf</a:t>
            </a:r>
            <a:endParaRPr lang="ja-JP" altLang="en-US" dirty="0"/>
          </a:p>
        </p:txBody>
      </p:sp>
      <p:sp>
        <p:nvSpPr>
          <p:cNvPr id="4" name="スライド番号プレースホルダー 3">
            <a:extLst>
              <a:ext uri="{FF2B5EF4-FFF2-40B4-BE49-F238E27FC236}">
                <a16:creationId xmlns:a16="http://schemas.microsoft.com/office/drawing/2014/main" id="{97D97725-BF5D-495B-ACEF-DD0E81B7C50D}"/>
              </a:ext>
            </a:extLst>
          </p:cNvPr>
          <p:cNvSpPr>
            <a:spLocks noGrp="1"/>
          </p:cNvSpPr>
          <p:nvPr>
            <p:ph type="sldNum" sz="quarter" idx="14"/>
          </p:nvPr>
        </p:nvSpPr>
        <p:spPr/>
        <p:txBody>
          <a:bodyPr/>
          <a:lstStyle/>
          <a:p>
            <a:fld id="{44CC7441-4F6D-4D99-AEAC-28C0433C7008}" type="slidenum">
              <a:rPr kumimoji="1" lang="ja-JP" altLang="en-US" smtClean="0"/>
              <a:t>18</a:t>
            </a:fld>
            <a:endParaRPr kumimoji="1" lang="ja-JP" altLang="en-US"/>
          </a:p>
        </p:txBody>
      </p:sp>
      <p:sp>
        <p:nvSpPr>
          <p:cNvPr id="3" name="テキスト ボックス 2">
            <a:extLst>
              <a:ext uri="{FF2B5EF4-FFF2-40B4-BE49-F238E27FC236}">
                <a16:creationId xmlns:a16="http://schemas.microsoft.com/office/drawing/2014/main" id="{C9C151D0-6A0B-7F81-2EBC-801D3289EE36}"/>
              </a:ext>
            </a:extLst>
          </p:cNvPr>
          <p:cNvSpPr txBox="1"/>
          <p:nvPr/>
        </p:nvSpPr>
        <p:spPr>
          <a:xfrm>
            <a:off x="4679206" y="346313"/>
            <a:ext cx="3996480" cy="492443"/>
          </a:xfrm>
          <a:prstGeom prst="rect">
            <a:avLst/>
          </a:prstGeom>
          <a:noFill/>
        </p:spPr>
        <p:txBody>
          <a:bodyPr wrap="square">
            <a:spAutoFit/>
          </a:bodyPr>
          <a:lstStyle/>
          <a:p>
            <a:r>
              <a:rPr kumimoji="1" lang="ja-JP" altLang="en-US" sz="1300" b="1" dirty="0">
                <a:solidFill>
                  <a:schemeClr val="accent4"/>
                </a:solidFill>
              </a:rPr>
              <a:t>エネルギーは手法によって読むべきところが異なる</a:t>
            </a:r>
            <a:r>
              <a:rPr kumimoji="1" lang="en-US" altLang="ja-JP" sz="1300" b="1" dirty="0">
                <a:solidFill>
                  <a:schemeClr val="accent4"/>
                </a:solidFill>
              </a:rPr>
              <a:t>.</a:t>
            </a:r>
            <a:br>
              <a:rPr kumimoji="1" lang="en-US" altLang="ja-JP" sz="1300" b="1" dirty="0">
                <a:solidFill>
                  <a:schemeClr val="accent4"/>
                </a:solidFill>
              </a:rPr>
            </a:br>
            <a:r>
              <a:rPr kumimoji="1" lang="ja-JP" altLang="en-US" sz="1300" b="1" dirty="0">
                <a:solidFill>
                  <a:schemeClr val="accent4"/>
                </a:solidFill>
              </a:rPr>
              <a:t>構造最適化の場合は複数あるので最後のものを読む</a:t>
            </a:r>
            <a:r>
              <a:rPr kumimoji="1" lang="en-US" altLang="ja-JP" sz="1300" b="1" dirty="0">
                <a:solidFill>
                  <a:schemeClr val="accent4"/>
                </a:solidFill>
              </a:rPr>
              <a:t>.</a:t>
            </a:r>
            <a:endParaRPr kumimoji="1" lang="ja-JP" altLang="en-US" sz="1300" b="1" dirty="0">
              <a:solidFill>
                <a:schemeClr val="accent4"/>
              </a:solidFill>
            </a:endParaRPr>
          </a:p>
        </p:txBody>
      </p:sp>
    </p:spTree>
    <p:extLst>
      <p:ext uri="{BB962C8B-B14F-4D97-AF65-F5344CB8AC3E}">
        <p14:creationId xmlns:p14="http://schemas.microsoft.com/office/powerpoint/2010/main" val="19503157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30A2F8E-4978-E2DD-5D1F-98B6E19561B8}"/>
              </a:ext>
            </a:extLst>
          </p:cNvPr>
          <p:cNvSpPr>
            <a:spLocks noGrp="1"/>
          </p:cNvSpPr>
          <p:nvPr>
            <p:ph type="title"/>
          </p:nvPr>
        </p:nvSpPr>
        <p:spPr/>
        <p:txBody>
          <a:bodyPr/>
          <a:lstStyle/>
          <a:p>
            <a:r>
              <a:rPr kumimoji="1" lang="ja-JP" altLang="en-US" dirty="0"/>
              <a:t>資料について</a:t>
            </a:r>
          </a:p>
        </p:txBody>
      </p:sp>
      <p:sp>
        <p:nvSpPr>
          <p:cNvPr id="3" name="コンテンツ プレースホルダー 2">
            <a:extLst>
              <a:ext uri="{FF2B5EF4-FFF2-40B4-BE49-F238E27FC236}">
                <a16:creationId xmlns:a16="http://schemas.microsoft.com/office/drawing/2014/main" id="{78479FCF-85F4-158D-2609-98E5948FEE11}"/>
              </a:ext>
            </a:extLst>
          </p:cNvPr>
          <p:cNvSpPr>
            <a:spLocks noGrp="1"/>
          </p:cNvSpPr>
          <p:nvPr>
            <p:ph idx="1"/>
          </p:nvPr>
        </p:nvSpPr>
        <p:spPr>
          <a:xfrm>
            <a:off x="468000" y="843750"/>
            <a:ext cx="4104000" cy="3592381"/>
          </a:xfrm>
        </p:spPr>
        <p:txBody>
          <a:bodyPr/>
          <a:lstStyle/>
          <a:p>
            <a:r>
              <a:rPr lang="ja-JP" altLang="en-US" b="1" dirty="0">
                <a:solidFill>
                  <a:schemeClr val="tx2"/>
                </a:solidFill>
              </a:rPr>
              <a:t>公開先</a:t>
            </a:r>
            <a:endParaRPr lang="en-US" altLang="ja-JP" b="1" dirty="0">
              <a:solidFill>
                <a:schemeClr val="tx2"/>
              </a:solidFill>
            </a:endParaRPr>
          </a:p>
          <a:p>
            <a:r>
              <a:rPr lang="ja-JP" altLang="en-US" dirty="0"/>
              <a:t>このスライドと</a:t>
            </a:r>
            <a:r>
              <a:rPr kumimoji="1" lang="ja-JP" altLang="en-US" dirty="0"/>
              <a:t>インプットファイルは</a:t>
            </a:r>
            <a:r>
              <a:rPr kumimoji="1" lang="en-US" altLang="ja-JP" dirty="0"/>
              <a:t>GitHub</a:t>
            </a:r>
            <a:r>
              <a:rPr kumimoji="1" lang="ja-JP" altLang="en-US" dirty="0"/>
              <a:t>リポジトリにアップロードしてある</a:t>
            </a:r>
            <a:r>
              <a:rPr kumimoji="1" lang="en-US" altLang="ja-JP" dirty="0"/>
              <a:t>.</a:t>
            </a:r>
          </a:p>
          <a:p>
            <a:r>
              <a:rPr kumimoji="1" lang="en-US" altLang="ja-JP" dirty="0">
                <a:hlinkClick r:id="rId2"/>
              </a:rPr>
              <a:t>https://github.com/ohno/gaussian</a:t>
            </a:r>
            <a:endParaRPr kumimoji="1" lang="en-US" altLang="ja-JP" dirty="0"/>
          </a:p>
          <a:p>
            <a:endParaRPr lang="en-US" altLang="ja-JP" dirty="0"/>
          </a:p>
          <a:p>
            <a:r>
              <a:rPr kumimoji="1" lang="ja-JP" altLang="en-US" b="1" dirty="0">
                <a:solidFill>
                  <a:schemeClr val="tx2"/>
                </a:solidFill>
              </a:rPr>
              <a:t>ダウンロード方法</a:t>
            </a:r>
            <a:endParaRPr kumimoji="1" lang="en-US" altLang="ja-JP" b="1" dirty="0">
              <a:solidFill>
                <a:schemeClr val="tx2"/>
              </a:solidFill>
            </a:endParaRPr>
          </a:p>
          <a:p>
            <a:r>
              <a:rPr lang="en-US" altLang="ja-JP" dirty="0"/>
              <a:t>Code</a:t>
            </a:r>
            <a:r>
              <a:rPr lang="ja-JP" altLang="en-US" dirty="0"/>
              <a:t> </a:t>
            </a:r>
            <a:r>
              <a:rPr lang="en-US" altLang="ja-JP" dirty="0"/>
              <a:t>&gt;</a:t>
            </a:r>
            <a:r>
              <a:rPr lang="ja-JP" altLang="en-US" dirty="0"/>
              <a:t> </a:t>
            </a:r>
            <a:r>
              <a:rPr lang="en-US" altLang="ja-JP" dirty="0"/>
              <a:t>Download</a:t>
            </a:r>
            <a:r>
              <a:rPr lang="ja-JP" altLang="en-US" dirty="0"/>
              <a:t> </a:t>
            </a:r>
            <a:r>
              <a:rPr lang="en-US" altLang="ja-JP" dirty="0"/>
              <a:t>Zip </a:t>
            </a:r>
            <a:r>
              <a:rPr lang="ja-JP" altLang="en-US" dirty="0"/>
              <a:t>からダウンロードできる</a:t>
            </a:r>
            <a:r>
              <a:rPr lang="en-US" altLang="ja-JP" dirty="0"/>
              <a:t>.</a:t>
            </a:r>
          </a:p>
          <a:p>
            <a:endParaRPr kumimoji="1" lang="en-US" altLang="ja-JP" dirty="0"/>
          </a:p>
          <a:p>
            <a:r>
              <a:rPr lang="ja-JP" altLang="en-US" b="1" dirty="0">
                <a:solidFill>
                  <a:schemeClr val="tx2"/>
                </a:solidFill>
              </a:rPr>
              <a:t>使用方法</a:t>
            </a:r>
            <a:endParaRPr lang="en-US" altLang="ja-JP" b="1" dirty="0">
              <a:solidFill>
                <a:schemeClr val="tx2"/>
              </a:solidFill>
            </a:endParaRPr>
          </a:p>
          <a:p>
            <a:r>
              <a:rPr lang="ja-JP" altLang="en-US" dirty="0"/>
              <a:t>常に最新版を取得することを勧める</a:t>
            </a:r>
            <a:r>
              <a:rPr lang="en-US" altLang="ja-JP" dirty="0"/>
              <a:t>. Zip</a:t>
            </a:r>
            <a:r>
              <a:rPr lang="ja-JP" altLang="en-US" dirty="0"/>
              <a:t>ファイルを解凍してから使うこと</a:t>
            </a:r>
            <a:r>
              <a:rPr lang="en-US" altLang="ja-JP" dirty="0"/>
              <a:t>. examples</a:t>
            </a:r>
            <a:r>
              <a:rPr lang="ja-JP" altLang="en-US" dirty="0"/>
              <a:t>フォルダ内にこの講習会で用いるインプットファイルが置いてある</a:t>
            </a:r>
            <a:r>
              <a:rPr lang="en-US" altLang="ja-JP" dirty="0"/>
              <a:t>.</a:t>
            </a:r>
            <a:endParaRPr kumimoji="1" lang="en-US" altLang="ja-JP" dirty="0"/>
          </a:p>
        </p:txBody>
      </p:sp>
      <p:sp>
        <p:nvSpPr>
          <p:cNvPr id="12" name="テキスト プレースホルダー 11">
            <a:extLst>
              <a:ext uri="{FF2B5EF4-FFF2-40B4-BE49-F238E27FC236}">
                <a16:creationId xmlns:a16="http://schemas.microsoft.com/office/drawing/2014/main" id="{6699AB30-5C26-A1B8-3FE2-32BD5FFAB30E}"/>
              </a:ext>
            </a:extLst>
          </p:cNvPr>
          <p:cNvSpPr>
            <a:spLocks noGrp="1"/>
          </p:cNvSpPr>
          <p:nvPr>
            <p:ph type="body" sz="quarter" idx="13"/>
          </p:nvPr>
        </p:nvSpPr>
        <p:spPr/>
        <p:txBody>
          <a:bodyPr/>
          <a:lstStyle/>
          <a:p>
            <a:endParaRPr lang="ja-JP" altLang="en-US"/>
          </a:p>
        </p:txBody>
      </p:sp>
      <p:pic>
        <p:nvPicPr>
          <p:cNvPr id="23" name="コンテンツ プレースホルダー 22">
            <a:extLst>
              <a:ext uri="{FF2B5EF4-FFF2-40B4-BE49-F238E27FC236}">
                <a16:creationId xmlns:a16="http://schemas.microsoft.com/office/drawing/2014/main" id="{8096AE9E-08CF-66CE-5C83-06AD6778BA1F}"/>
              </a:ext>
            </a:extLst>
          </p:cNvPr>
          <p:cNvPicPr>
            <a:picLocks noGrp="1" noChangeAspect="1"/>
          </p:cNvPicPr>
          <p:nvPr>
            <p:ph idx="14"/>
          </p:nvPr>
        </p:nvPicPr>
        <p:blipFill>
          <a:blip r:embed="rId3"/>
          <a:stretch>
            <a:fillRect/>
          </a:stretch>
        </p:blipFill>
        <p:spPr>
          <a:xfrm>
            <a:off x="4662864" y="842963"/>
            <a:ext cx="3921959" cy="3457575"/>
          </a:xfrm>
        </p:spPr>
      </p:pic>
      <p:sp>
        <p:nvSpPr>
          <p:cNvPr id="5" name="スライド番号プレースホルダー 4">
            <a:extLst>
              <a:ext uri="{FF2B5EF4-FFF2-40B4-BE49-F238E27FC236}">
                <a16:creationId xmlns:a16="http://schemas.microsoft.com/office/drawing/2014/main" id="{89156254-C1A9-E878-7798-CDEDF607DCCB}"/>
              </a:ext>
            </a:extLst>
          </p:cNvPr>
          <p:cNvSpPr>
            <a:spLocks noGrp="1"/>
          </p:cNvSpPr>
          <p:nvPr>
            <p:ph type="sldNum" sz="quarter" idx="15"/>
          </p:nvPr>
        </p:nvSpPr>
        <p:spPr/>
        <p:txBody>
          <a:bodyPr/>
          <a:lstStyle/>
          <a:p>
            <a:fld id="{44CC7441-4F6D-4D99-AEAC-28C0433C7008}" type="slidenum">
              <a:rPr kumimoji="1" lang="ja-JP" altLang="en-US" smtClean="0"/>
              <a:pPr/>
              <a:t>1</a:t>
            </a:fld>
            <a:endParaRPr kumimoji="1" lang="ja-JP" altLang="en-US" dirty="0"/>
          </a:p>
        </p:txBody>
      </p:sp>
      <p:pic>
        <p:nvPicPr>
          <p:cNvPr id="24" name="グラフィックス 23" descr="カーソル 単色塗りつぶし">
            <a:extLst>
              <a:ext uri="{FF2B5EF4-FFF2-40B4-BE49-F238E27FC236}">
                <a16:creationId xmlns:a16="http://schemas.microsoft.com/office/drawing/2014/main" id="{8A59DCB8-F38E-7230-A49F-0C98BA2C8E4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36226" y="2774989"/>
            <a:ext cx="415274" cy="415274"/>
          </a:xfrm>
          <a:prstGeom prst="rect">
            <a:avLst/>
          </a:prstGeom>
        </p:spPr>
      </p:pic>
      <p:pic>
        <p:nvPicPr>
          <p:cNvPr id="25" name="グラフィックス 24" descr="カーソル 単色塗りつぶし">
            <a:extLst>
              <a:ext uri="{FF2B5EF4-FFF2-40B4-BE49-F238E27FC236}">
                <a16:creationId xmlns:a16="http://schemas.microsoft.com/office/drawing/2014/main" id="{FFC6BDFA-7347-977E-25DC-7BB39C0D8AD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230621" y="1729960"/>
            <a:ext cx="415274" cy="415274"/>
          </a:xfrm>
          <a:prstGeom prst="rect">
            <a:avLst/>
          </a:prstGeom>
        </p:spPr>
      </p:pic>
    </p:spTree>
    <p:extLst>
      <p:ext uri="{BB962C8B-B14F-4D97-AF65-F5344CB8AC3E}">
        <p14:creationId xmlns:p14="http://schemas.microsoft.com/office/powerpoint/2010/main" val="3296459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A8C7FF09-0C62-3E10-40A9-B3D2FFACF97E}"/>
              </a:ext>
            </a:extLst>
          </p:cNvPr>
          <p:cNvSpPr>
            <a:spLocks noGrp="1"/>
          </p:cNvSpPr>
          <p:nvPr>
            <p:ph type="title"/>
          </p:nvPr>
        </p:nvSpPr>
        <p:spPr/>
        <p:txBody>
          <a:bodyPr/>
          <a:lstStyle/>
          <a:p>
            <a:r>
              <a:rPr kumimoji="1" lang="ja-JP" altLang="en-US" dirty="0"/>
              <a:t>エネルギーの意味</a:t>
            </a:r>
          </a:p>
        </p:txBody>
      </p:sp>
      <mc:AlternateContent xmlns:mc="http://schemas.openxmlformats.org/markup-compatibility/2006" xmlns:a14="http://schemas.microsoft.com/office/drawing/2010/main">
        <mc:Choice Requires="a14">
          <p:sp>
            <p:nvSpPr>
              <p:cNvPr id="7" name="コンテンツ プレースホルダー 6">
                <a:extLst>
                  <a:ext uri="{FF2B5EF4-FFF2-40B4-BE49-F238E27FC236}">
                    <a16:creationId xmlns:a16="http://schemas.microsoft.com/office/drawing/2014/main" id="{6A6C5F26-DBB5-CC74-B454-6B38330E7DA2}"/>
                  </a:ext>
                </a:extLst>
              </p:cNvPr>
              <p:cNvSpPr>
                <a:spLocks noGrp="1"/>
              </p:cNvSpPr>
              <p:nvPr>
                <p:ph idx="1"/>
              </p:nvPr>
            </p:nvSpPr>
            <p:spPr>
              <a:xfrm>
                <a:off x="468000" y="843750"/>
                <a:ext cx="4104000" cy="4063279"/>
              </a:xfrm>
            </p:spPr>
            <p:txBody>
              <a:bodyPr/>
              <a:lstStyle/>
              <a:p>
                <a:r>
                  <a:rPr lang="en-US" altLang="ja-JP" dirty="0"/>
                  <a:t>HF/STO-3G</a:t>
                </a:r>
                <a:r>
                  <a:rPr lang="ja-JP" altLang="en-US" dirty="0"/>
                  <a:t>による水素分子</a:t>
                </a:r>
                <a:r>
                  <a:rPr lang="en-US" altLang="ja-JP" dirty="0"/>
                  <a:t>H</a:t>
                </a:r>
                <a:r>
                  <a:rPr lang="ja-JP" altLang="en-US" dirty="0"/>
                  <a:t>₂のエネルギー</a:t>
                </a:r>
                <a:endParaRPr lang="en-US" altLang="ja-JP" dirty="0"/>
              </a:p>
              <a:p>
                <a:pPr algn="ctr"/>
                <a14:m>
                  <m:oMathPara xmlns:m="http://schemas.openxmlformats.org/officeDocument/2006/math">
                    <m:oMathParaPr>
                      <m:jc m:val="centerGroup"/>
                    </m:oMathParaPr>
                    <m:oMath xmlns:m="http://schemas.openxmlformats.org/officeDocument/2006/math">
                      <m:sSub>
                        <m:sSubPr>
                          <m:ctrlPr>
                            <a:rPr kumimoji="1" lang="en-US" altLang="ja-JP" sz="1300" b="0" i="1" smtClean="0">
                              <a:latin typeface="Cambria Math" panose="02040503050406030204" pitchFamily="18" charset="0"/>
                            </a:rPr>
                          </m:ctrlPr>
                        </m:sSubPr>
                        <m:e>
                          <m:r>
                            <a:rPr kumimoji="1" lang="en-US" altLang="ja-JP" sz="1300" b="0" i="1" smtClean="0">
                              <a:latin typeface="Cambria Math" panose="02040503050406030204" pitchFamily="18" charset="0"/>
                            </a:rPr>
                            <m:t>𝐸</m:t>
                          </m:r>
                        </m:e>
                        <m:sub>
                          <m:r>
                            <m:rPr>
                              <m:sty m:val="p"/>
                            </m:rPr>
                            <a:rPr kumimoji="1" lang="en-US" altLang="ja-JP" sz="1300" b="0" i="0" smtClean="0">
                              <a:latin typeface="Cambria Math" panose="02040503050406030204" pitchFamily="18" charset="0"/>
                            </a:rPr>
                            <m:t>tot</m:t>
                          </m:r>
                        </m:sub>
                      </m:sSub>
                      <m:r>
                        <a:rPr kumimoji="1" lang="en-US" altLang="ja-JP" sz="1300" b="0" i="1" smtClean="0">
                          <a:latin typeface="Cambria Math" panose="02040503050406030204" pitchFamily="18" charset="0"/>
                        </a:rPr>
                        <m:t>(</m:t>
                      </m:r>
                      <m:sSub>
                        <m:sSubPr>
                          <m:ctrlPr>
                            <a:rPr kumimoji="1" lang="en-US" altLang="ja-JP" sz="1300" b="0" i="1" smtClean="0">
                              <a:latin typeface="Cambria Math" panose="02040503050406030204" pitchFamily="18" charset="0"/>
                            </a:rPr>
                          </m:ctrlPr>
                        </m:sSubPr>
                        <m:e>
                          <m:r>
                            <m:rPr>
                              <m:sty m:val="p"/>
                            </m:rPr>
                            <a:rPr kumimoji="1" lang="en-US" altLang="ja-JP" sz="1300" b="0" i="0" smtClean="0">
                              <a:latin typeface="Cambria Math" panose="02040503050406030204" pitchFamily="18" charset="0"/>
                            </a:rPr>
                            <m:t>H</m:t>
                          </m:r>
                        </m:e>
                        <m:sub>
                          <m:r>
                            <a:rPr kumimoji="1" lang="en-US" altLang="ja-JP" sz="1300" b="0" i="0" smtClean="0">
                              <a:latin typeface="Cambria Math" panose="02040503050406030204" pitchFamily="18" charset="0"/>
                            </a:rPr>
                            <m:t>2</m:t>
                          </m:r>
                        </m:sub>
                      </m:sSub>
                      <m:r>
                        <a:rPr kumimoji="1" lang="en-US" altLang="ja-JP" sz="1300" b="0" i="1" smtClean="0">
                          <a:latin typeface="Cambria Math" panose="02040503050406030204" pitchFamily="18" charset="0"/>
                        </a:rPr>
                        <m:t>)=−1.116 714 325 18</m:t>
                      </m:r>
                      <m:r>
                        <m:rPr>
                          <m:nor/>
                        </m:rPr>
                        <a:rPr lang="en-US" altLang="ja-JP" dirty="0"/>
                        <m:t> </m:t>
                      </m:r>
                      <m:sSub>
                        <m:sSubPr>
                          <m:ctrlPr>
                            <a:rPr lang="en-US" altLang="ja-JP" i="1">
                              <a:latin typeface="Cambria Math" panose="02040503050406030204" pitchFamily="18" charset="0"/>
                            </a:rPr>
                          </m:ctrlPr>
                        </m:sSubPr>
                        <m:e>
                          <m:r>
                            <a:rPr lang="en-US" altLang="ja-JP" i="1">
                              <a:latin typeface="Cambria Math" panose="02040503050406030204" pitchFamily="18" charset="0"/>
                            </a:rPr>
                            <m:t>𝐸</m:t>
                          </m:r>
                        </m:e>
                        <m:sub>
                          <m:r>
                            <m:rPr>
                              <m:sty m:val="p"/>
                            </m:rPr>
                            <a:rPr lang="en-US" altLang="ja-JP">
                              <a:latin typeface="Cambria Math" panose="02040503050406030204" pitchFamily="18" charset="0"/>
                            </a:rPr>
                            <m:t>h</m:t>
                          </m:r>
                        </m:sub>
                      </m:sSub>
                    </m:oMath>
                  </m:oMathPara>
                </a14:m>
                <a:endParaRPr lang="en-US" altLang="ja-JP" dirty="0"/>
              </a:p>
              <a:p>
                <a:r>
                  <a:rPr lang="ja-JP" altLang="en-US" dirty="0"/>
                  <a:t>という値から何を感じ取れるだろうか？</a:t>
                </a:r>
                <a:endParaRPr lang="en-US" altLang="ja-JP" dirty="0"/>
              </a:p>
              <a:p>
                <a:r>
                  <a:rPr lang="ja-JP" altLang="en-US" dirty="0"/>
                  <a:t>水素原子</a:t>
                </a:r>
                <a:r>
                  <a:rPr lang="en-US" altLang="ja-JP" dirty="0"/>
                  <a:t>H</a:t>
                </a:r>
                <a:r>
                  <a:rPr lang="ja-JP" altLang="en-US" dirty="0"/>
                  <a:t>の電子エネルギーは厳密解では</a:t>
                </a:r>
                <a:endParaRPr lang="en-US" altLang="ja-JP" dirty="0"/>
              </a:p>
              <a:p>
                <a:pPr algn="ctr"/>
                <a14:m>
                  <m:oMathPara xmlns:m="http://schemas.openxmlformats.org/officeDocument/2006/math">
                    <m:oMathParaPr>
                      <m:jc m:val="centerGroup"/>
                    </m:oMathParaPr>
                    <m:oMath xmlns:m="http://schemas.openxmlformats.org/officeDocument/2006/math">
                      <m:sSub>
                        <m:sSubPr>
                          <m:ctrlPr>
                            <a:rPr kumimoji="1" lang="en-US" altLang="ja-JP" sz="1300" b="0" i="1" smtClean="0">
                              <a:latin typeface="Cambria Math" panose="02040503050406030204" pitchFamily="18" charset="0"/>
                            </a:rPr>
                          </m:ctrlPr>
                        </m:sSubPr>
                        <m:e>
                          <m:r>
                            <a:rPr kumimoji="1" lang="en-US" altLang="ja-JP" sz="1300" b="0" i="1" smtClean="0">
                              <a:latin typeface="Cambria Math" panose="02040503050406030204" pitchFamily="18" charset="0"/>
                            </a:rPr>
                            <m:t>𝐸</m:t>
                          </m:r>
                        </m:e>
                        <m:sub>
                          <m:r>
                            <m:rPr>
                              <m:sty m:val="p"/>
                            </m:rPr>
                            <a:rPr kumimoji="1" lang="en-US" altLang="ja-JP" sz="1300" b="0" i="0" smtClean="0">
                              <a:latin typeface="Cambria Math" panose="02040503050406030204" pitchFamily="18" charset="0"/>
                            </a:rPr>
                            <m:t>elec</m:t>
                          </m:r>
                        </m:sub>
                      </m:sSub>
                      <m:d>
                        <m:dPr>
                          <m:ctrlPr>
                            <a:rPr lang="en-US" altLang="ja-JP" i="1">
                              <a:latin typeface="Cambria Math" panose="02040503050406030204" pitchFamily="18" charset="0"/>
                            </a:rPr>
                          </m:ctrlPr>
                        </m:dPr>
                        <m:e>
                          <m:r>
                            <m:rPr>
                              <m:sty m:val="p"/>
                            </m:rPr>
                            <a:rPr lang="en-US" altLang="ja-JP">
                              <a:latin typeface="Cambria Math" panose="02040503050406030204" pitchFamily="18" charset="0"/>
                            </a:rPr>
                            <m:t>H</m:t>
                          </m:r>
                        </m:e>
                      </m:d>
                      <m:r>
                        <a:rPr kumimoji="1" lang="en-US" altLang="ja-JP" sz="1300" b="0" i="1" smtClean="0">
                          <a:latin typeface="Cambria Math" panose="02040503050406030204" pitchFamily="18" charset="0"/>
                        </a:rPr>
                        <m:t>=</m:t>
                      </m:r>
                      <m:r>
                        <a:rPr kumimoji="1" lang="en-US" altLang="ja-JP" sz="1300" b="0" i="0" smtClean="0">
                          <a:latin typeface="Cambria Math" panose="02040503050406030204" pitchFamily="18" charset="0"/>
                        </a:rPr>
                        <m:t>−0.5</m:t>
                      </m:r>
                      <m:r>
                        <m:rPr>
                          <m:nor/>
                        </m:rPr>
                        <a:rPr lang="en-US" altLang="ja-JP" dirty="0"/>
                        <m:t> </m:t>
                      </m:r>
                      <m:sSub>
                        <m:sSubPr>
                          <m:ctrlPr>
                            <a:rPr lang="en-US" altLang="ja-JP" i="1">
                              <a:latin typeface="Cambria Math" panose="02040503050406030204" pitchFamily="18" charset="0"/>
                            </a:rPr>
                          </m:ctrlPr>
                        </m:sSubPr>
                        <m:e>
                          <m:r>
                            <a:rPr lang="en-US" altLang="ja-JP" i="1">
                              <a:latin typeface="Cambria Math" panose="02040503050406030204" pitchFamily="18" charset="0"/>
                            </a:rPr>
                            <m:t>𝐸</m:t>
                          </m:r>
                        </m:e>
                        <m:sub>
                          <m:r>
                            <m:rPr>
                              <m:sty m:val="p"/>
                            </m:rPr>
                            <a:rPr lang="en-US" altLang="ja-JP">
                              <a:latin typeface="Cambria Math" panose="02040503050406030204" pitchFamily="18" charset="0"/>
                            </a:rPr>
                            <m:t>h</m:t>
                          </m:r>
                        </m:sub>
                      </m:sSub>
                    </m:oMath>
                  </m:oMathPara>
                </a14:m>
                <a:endParaRPr lang="en-US" altLang="ja-JP" dirty="0"/>
              </a:p>
              <a:p>
                <a:r>
                  <a:rPr lang="ja-JP" altLang="en-US" dirty="0"/>
                  <a:t>という値を取ることを量子力学の講義で習う</a:t>
                </a:r>
                <a:r>
                  <a:rPr lang="en-US" altLang="ja-JP" dirty="0"/>
                  <a:t>.</a:t>
                </a:r>
              </a:p>
              <a:p>
                <a:r>
                  <a:rPr lang="ja-JP" altLang="en-US" dirty="0"/>
                  <a:t>つまり</a:t>
                </a:r>
                <a:r>
                  <a:rPr lang="en-US" altLang="ja-JP" dirty="0"/>
                  <a:t>H</a:t>
                </a:r>
                <a:r>
                  <a:rPr lang="ja-JP" altLang="en-US" dirty="0"/>
                  <a:t>₂が壊れて</a:t>
                </a:r>
                <a:r>
                  <a:rPr lang="en-US" altLang="ja-JP" dirty="0"/>
                  <a:t>, 2</a:t>
                </a:r>
                <a:r>
                  <a:rPr lang="ja-JP" altLang="en-US" dirty="0"/>
                  <a:t>つの</a:t>
                </a:r>
                <a:r>
                  <a:rPr lang="en-US" altLang="ja-JP" dirty="0"/>
                  <a:t>H</a:t>
                </a:r>
                <a:r>
                  <a:rPr lang="ja-JP" altLang="en-US" dirty="0"/>
                  <a:t>にバラバラになったとき</a:t>
                </a:r>
                <a:endParaRPr lang="en-US" altLang="ja-JP" dirty="0"/>
              </a:p>
              <a:p>
                <a:pPr/>
                <a14:m>
                  <m:oMathPara xmlns:m="http://schemas.openxmlformats.org/officeDocument/2006/math">
                    <m:oMathParaPr>
                      <m:jc m:val="centerGroup"/>
                    </m:oMathParaPr>
                    <m:oMath xmlns:m="http://schemas.openxmlformats.org/officeDocument/2006/math">
                      <m:sSub>
                        <m:sSubPr>
                          <m:ctrlPr>
                            <a:rPr lang="en-US" altLang="ja-JP" b="0" i="1" smtClean="0">
                              <a:latin typeface="Cambria Math" panose="02040503050406030204" pitchFamily="18" charset="0"/>
                            </a:rPr>
                          </m:ctrlPr>
                        </m:sSubPr>
                        <m:e>
                          <m:r>
                            <m:rPr>
                              <m:sty m:val="p"/>
                            </m:rPr>
                            <a:rPr lang="en-US" altLang="ja-JP" b="0" i="0" smtClean="0">
                              <a:latin typeface="Cambria Math" panose="02040503050406030204" pitchFamily="18" charset="0"/>
                            </a:rPr>
                            <m:t>H</m:t>
                          </m:r>
                        </m:e>
                        <m:sub>
                          <m:r>
                            <a:rPr lang="en-US" altLang="ja-JP" b="0" i="0" smtClean="0">
                              <a:latin typeface="Cambria Math" panose="02040503050406030204" pitchFamily="18" charset="0"/>
                            </a:rPr>
                            <m:t>2</m:t>
                          </m:r>
                        </m:sub>
                      </m:sSub>
                      <m:r>
                        <a:rPr lang="en-US" altLang="ja-JP" b="0" i="0" smtClean="0">
                          <a:latin typeface="Cambria Math" panose="02040503050406030204" pitchFamily="18" charset="0"/>
                        </a:rPr>
                        <m:t>→2</m:t>
                      </m:r>
                      <m:r>
                        <m:rPr>
                          <m:sty m:val="p"/>
                        </m:rPr>
                        <a:rPr lang="en-US" altLang="ja-JP" b="0" i="0" smtClean="0">
                          <a:latin typeface="Cambria Math" panose="02040503050406030204" pitchFamily="18" charset="0"/>
                        </a:rPr>
                        <m:t>H</m:t>
                      </m:r>
                    </m:oMath>
                  </m:oMathPara>
                </a14:m>
                <a:endParaRPr lang="en-US" altLang="ja-JP" dirty="0"/>
              </a:p>
              <a:p>
                <a:r>
                  <a:rPr lang="ja-JP" altLang="en-US" dirty="0"/>
                  <a:t>でのエネルギーは水素原子</a:t>
                </a:r>
                <a:r>
                  <a:rPr lang="en-US" altLang="ja-JP" dirty="0"/>
                  <a:t>2</a:t>
                </a:r>
                <a:r>
                  <a:rPr lang="ja-JP" altLang="en-US" dirty="0"/>
                  <a:t>個分であるから</a:t>
                </a:r>
                <a:r>
                  <a:rPr lang="en-US" altLang="ja-JP" dirty="0"/>
                  <a:t>,</a:t>
                </a:r>
              </a:p>
              <a:p>
                <a:pPr/>
                <a14:m>
                  <m:oMathPara xmlns:m="http://schemas.openxmlformats.org/officeDocument/2006/math">
                    <m:oMathParaPr>
                      <m:jc m:val="centerGroup"/>
                    </m:oMathParaPr>
                    <m:oMath xmlns:m="http://schemas.openxmlformats.org/officeDocument/2006/math">
                      <m:r>
                        <a:rPr kumimoji="1" lang="en-US" altLang="ja-JP" sz="1300" b="0" i="1" smtClean="0">
                          <a:latin typeface="Cambria Math" panose="02040503050406030204" pitchFamily="18" charset="0"/>
                        </a:rPr>
                        <m:t>2×</m:t>
                      </m:r>
                      <m:sSub>
                        <m:sSubPr>
                          <m:ctrlPr>
                            <a:rPr kumimoji="1" lang="en-US" altLang="ja-JP" sz="1300" b="0" i="1" smtClean="0">
                              <a:latin typeface="Cambria Math" panose="02040503050406030204" pitchFamily="18" charset="0"/>
                            </a:rPr>
                          </m:ctrlPr>
                        </m:sSubPr>
                        <m:e>
                          <m:r>
                            <a:rPr kumimoji="1" lang="en-US" altLang="ja-JP" sz="1300" b="0" i="1" smtClean="0">
                              <a:latin typeface="Cambria Math" panose="02040503050406030204" pitchFamily="18" charset="0"/>
                            </a:rPr>
                            <m:t>𝐸</m:t>
                          </m:r>
                        </m:e>
                        <m:sub>
                          <m:r>
                            <m:rPr>
                              <m:sty m:val="p"/>
                            </m:rPr>
                            <a:rPr kumimoji="1" lang="en-US" altLang="ja-JP" sz="1300" b="0" i="0" smtClean="0">
                              <a:latin typeface="Cambria Math" panose="02040503050406030204" pitchFamily="18" charset="0"/>
                            </a:rPr>
                            <m:t>elec</m:t>
                          </m:r>
                        </m:sub>
                      </m:sSub>
                      <m:d>
                        <m:dPr>
                          <m:ctrlPr>
                            <a:rPr kumimoji="1" lang="en-US" altLang="ja-JP" sz="1300" b="0" i="1" smtClean="0">
                              <a:latin typeface="Cambria Math" panose="02040503050406030204" pitchFamily="18" charset="0"/>
                            </a:rPr>
                          </m:ctrlPr>
                        </m:dPr>
                        <m:e>
                          <m:r>
                            <m:rPr>
                              <m:sty m:val="p"/>
                            </m:rPr>
                            <a:rPr kumimoji="1" lang="en-US" altLang="ja-JP" sz="1300" b="0" i="0" smtClean="0">
                              <a:latin typeface="Cambria Math" panose="02040503050406030204" pitchFamily="18" charset="0"/>
                            </a:rPr>
                            <m:t>H</m:t>
                          </m:r>
                        </m:e>
                      </m:d>
                      <m:r>
                        <a:rPr kumimoji="1" lang="en-US" altLang="ja-JP" sz="1300" b="0" i="1" smtClean="0">
                          <a:latin typeface="Cambria Math" panose="02040503050406030204" pitchFamily="18" charset="0"/>
                        </a:rPr>
                        <m:t>=</m:t>
                      </m:r>
                      <m:r>
                        <a:rPr kumimoji="1" lang="en-US" altLang="ja-JP" sz="1300" b="0" i="0" smtClean="0">
                          <a:latin typeface="Cambria Math" panose="02040503050406030204" pitchFamily="18" charset="0"/>
                        </a:rPr>
                        <m:t>−1.0</m:t>
                      </m:r>
                      <m:r>
                        <m:rPr>
                          <m:nor/>
                        </m:rPr>
                        <a:rPr lang="en-US" altLang="ja-JP" dirty="0"/>
                        <m:t> </m:t>
                      </m:r>
                      <m:sSub>
                        <m:sSubPr>
                          <m:ctrlPr>
                            <a:rPr lang="en-US" altLang="ja-JP" i="1">
                              <a:latin typeface="Cambria Math" panose="02040503050406030204" pitchFamily="18" charset="0"/>
                            </a:rPr>
                          </m:ctrlPr>
                        </m:sSubPr>
                        <m:e>
                          <m:r>
                            <a:rPr lang="en-US" altLang="ja-JP" i="1">
                              <a:latin typeface="Cambria Math" panose="02040503050406030204" pitchFamily="18" charset="0"/>
                            </a:rPr>
                            <m:t>𝐸</m:t>
                          </m:r>
                        </m:e>
                        <m:sub>
                          <m:r>
                            <m:rPr>
                              <m:sty m:val="p"/>
                            </m:rPr>
                            <a:rPr lang="en-US" altLang="ja-JP">
                              <a:latin typeface="Cambria Math" panose="02040503050406030204" pitchFamily="18" charset="0"/>
                            </a:rPr>
                            <m:t>h</m:t>
                          </m:r>
                        </m:sub>
                      </m:sSub>
                    </m:oMath>
                  </m:oMathPara>
                </a14:m>
                <a:endParaRPr lang="en-US" altLang="ja-JP" dirty="0"/>
              </a:p>
              <a:p>
                <a:r>
                  <a:rPr lang="ja-JP" altLang="en-US" dirty="0"/>
                  <a:t>という値となる</a:t>
                </a:r>
                <a:r>
                  <a:rPr lang="en-US" altLang="ja-JP" dirty="0"/>
                  <a:t>.</a:t>
                </a:r>
                <a:r>
                  <a:rPr lang="ja-JP" altLang="en-US" dirty="0"/>
                  <a:t> </a:t>
                </a:r>
                <a:r>
                  <a:rPr lang="en-US" altLang="ja-JP" dirty="0"/>
                  <a:t>H</a:t>
                </a:r>
                <a:r>
                  <a:rPr lang="ja-JP" altLang="en-US" dirty="0"/>
                  <a:t>₂は</a:t>
                </a:r>
                <a:r>
                  <a:rPr lang="en-US" altLang="ja-JP" dirty="0"/>
                  <a:t>2H</a:t>
                </a:r>
                <a:r>
                  <a:rPr lang="ja-JP" altLang="en-US" dirty="0"/>
                  <a:t>よりも安定であろうから</a:t>
                </a:r>
                <a:r>
                  <a:rPr lang="en-US" altLang="ja-JP" dirty="0"/>
                  <a:t>, </a:t>
                </a:r>
                <a:br>
                  <a:rPr lang="en-US" altLang="ja-JP" dirty="0"/>
                </a:br>
                <a14:m>
                  <m:oMath xmlns:m="http://schemas.openxmlformats.org/officeDocument/2006/math">
                    <m:r>
                      <a:rPr kumimoji="1" lang="en-US" altLang="ja-JP" sz="1300" b="0" i="0" smtClean="0">
                        <a:latin typeface="Cambria Math" panose="02040503050406030204" pitchFamily="18" charset="0"/>
                      </a:rPr>
                      <m:t>−1.0</m:t>
                    </m:r>
                  </m:oMath>
                </a14:m>
                <a:r>
                  <a:rPr lang="ja-JP" altLang="en-US" dirty="0"/>
                  <a:t>より低い値は妥当であると考えられるのである</a:t>
                </a:r>
                <a:r>
                  <a:rPr lang="en-US" altLang="ja-JP" dirty="0"/>
                  <a:t>.</a:t>
                </a:r>
              </a:p>
              <a:p>
                <a:endParaRPr lang="ja-JP" altLang="en-US" dirty="0"/>
              </a:p>
            </p:txBody>
          </p:sp>
        </mc:Choice>
        <mc:Fallback xmlns="">
          <p:sp>
            <p:nvSpPr>
              <p:cNvPr id="7" name="コンテンツ プレースホルダー 6">
                <a:extLst>
                  <a:ext uri="{FF2B5EF4-FFF2-40B4-BE49-F238E27FC236}">
                    <a16:creationId xmlns:a16="http://schemas.microsoft.com/office/drawing/2014/main" id="{6A6C5F26-DBB5-CC74-B454-6B38330E7DA2}"/>
                  </a:ext>
                </a:extLst>
              </p:cNvPr>
              <p:cNvSpPr>
                <a:spLocks noGrp="1" noRot="1" noChangeAspect="1" noMove="1" noResize="1" noEditPoints="1" noAdjustHandles="1" noChangeArrowheads="1" noChangeShapeType="1" noTextEdit="1"/>
              </p:cNvSpPr>
              <p:nvPr>
                <p:ph idx="1"/>
              </p:nvPr>
            </p:nvSpPr>
            <p:spPr>
              <a:xfrm>
                <a:off x="468000" y="843750"/>
                <a:ext cx="4104000" cy="4063279"/>
              </a:xfrm>
              <a:blipFill>
                <a:blip r:embed="rId2"/>
                <a:stretch>
                  <a:fillRect/>
                </a:stretch>
              </a:blipFill>
            </p:spPr>
            <p:txBody>
              <a:bodyPr/>
              <a:lstStyle/>
              <a:p>
                <a:r>
                  <a:rPr lang="ja-JP" altLang="en-US">
                    <a:noFill/>
                  </a:rPr>
                  <a:t> </a:t>
                </a:r>
              </a:p>
            </p:txBody>
          </p:sp>
        </mc:Fallback>
      </mc:AlternateContent>
      <p:sp>
        <p:nvSpPr>
          <p:cNvPr id="10" name="テキスト プレースホルダー 9">
            <a:extLst>
              <a:ext uri="{FF2B5EF4-FFF2-40B4-BE49-F238E27FC236}">
                <a16:creationId xmlns:a16="http://schemas.microsoft.com/office/drawing/2014/main" id="{D91A1DD6-C248-BD21-C674-515E952942DE}"/>
              </a:ext>
            </a:extLst>
          </p:cNvPr>
          <p:cNvSpPr>
            <a:spLocks noGrp="1"/>
          </p:cNvSpPr>
          <p:nvPr>
            <p:ph type="body" sz="quarter" idx="13"/>
          </p:nvPr>
        </p:nvSpPr>
        <p:spPr/>
        <p:txBody>
          <a:bodyPr/>
          <a:lstStyle/>
          <a:p>
            <a:r>
              <a:rPr lang="en-US" altLang="ja-JP" dirty="0"/>
              <a:t>https://ohno.github.io/Antique.jl/stable/HydrogenAtom/</a:t>
            </a:r>
            <a:endParaRPr lang="ja-JP" altLang="en-US" dirty="0"/>
          </a:p>
        </p:txBody>
      </p:sp>
      <mc:AlternateContent xmlns:mc="http://schemas.openxmlformats.org/markup-compatibility/2006" xmlns:a14="http://schemas.microsoft.com/office/drawing/2010/main">
        <mc:Choice Requires="a14">
          <p:sp>
            <p:nvSpPr>
              <p:cNvPr id="11" name="コンテンツ プレースホルダー 10">
                <a:extLst>
                  <a:ext uri="{FF2B5EF4-FFF2-40B4-BE49-F238E27FC236}">
                    <a16:creationId xmlns:a16="http://schemas.microsoft.com/office/drawing/2014/main" id="{8CA13C03-4B55-6CA7-CE91-B9621EDEB49A}"/>
                  </a:ext>
                </a:extLst>
              </p:cNvPr>
              <p:cNvSpPr>
                <a:spLocks noGrp="1"/>
              </p:cNvSpPr>
              <p:nvPr>
                <p:ph idx="14"/>
              </p:nvPr>
            </p:nvSpPr>
            <p:spPr>
              <a:xfrm>
                <a:off x="4572000" y="843750"/>
                <a:ext cx="4104000" cy="3533903"/>
              </a:xfrm>
            </p:spPr>
            <p:txBody>
              <a:bodyPr/>
              <a:lstStyle/>
              <a:p>
                <a:r>
                  <a:rPr lang="ja-JP" altLang="en-US" dirty="0"/>
                  <a:t>ただし</a:t>
                </a:r>
                <a:r>
                  <a:rPr lang="en-US" altLang="ja-JP" dirty="0"/>
                  <a:t>, </a:t>
                </a:r>
                <a:r>
                  <a:rPr lang="ja-JP" altLang="en-US" dirty="0"/>
                  <a:t>注意点が</a:t>
                </a:r>
                <a:r>
                  <a:rPr lang="en-US" altLang="ja-JP" dirty="0"/>
                  <a:t>2</a:t>
                </a:r>
                <a:r>
                  <a:rPr lang="ja-JP" altLang="en-US" dirty="0"/>
                  <a:t>つある</a:t>
                </a:r>
                <a:r>
                  <a:rPr lang="en-US" altLang="ja-JP" dirty="0"/>
                  <a:t>. </a:t>
                </a:r>
                <a:r>
                  <a:rPr lang="ja-JP" altLang="en-US" dirty="0"/>
                  <a:t>まず</a:t>
                </a:r>
                <a:r>
                  <a:rPr lang="en-US" altLang="ja-JP" dirty="0"/>
                  <a:t>, </a:t>
                </a:r>
                <a:r>
                  <a:rPr lang="ja-JP" altLang="en-US" dirty="0"/>
                  <a:t>同じ基底関数での値を比較すべきである</a:t>
                </a:r>
                <a:r>
                  <a:rPr lang="en-US" altLang="ja-JP" dirty="0"/>
                  <a:t>. </a:t>
                </a:r>
                <a14:m>
                  <m:oMath xmlns:m="http://schemas.openxmlformats.org/officeDocument/2006/math">
                    <m:sSub>
                      <m:sSubPr>
                        <m:ctrlPr>
                          <a:rPr kumimoji="1" lang="en-US" altLang="ja-JP" sz="1300" b="0" i="1" smtClean="0">
                            <a:latin typeface="Cambria Math" panose="02040503050406030204" pitchFamily="18" charset="0"/>
                          </a:rPr>
                        </m:ctrlPr>
                      </m:sSubPr>
                      <m:e>
                        <m:r>
                          <a:rPr kumimoji="1" lang="en-US" altLang="ja-JP" sz="1300" b="0" i="1" smtClean="0">
                            <a:latin typeface="Cambria Math" panose="02040503050406030204" pitchFamily="18" charset="0"/>
                          </a:rPr>
                          <m:t>𝐸</m:t>
                        </m:r>
                      </m:e>
                      <m:sub>
                        <m:r>
                          <m:rPr>
                            <m:sty m:val="p"/>
                          </m:rPr>
                          <a:rPr kumimoji="1" lang="en-US" altLang="ja-JP" sz="1300" b="0" i="0" smtClean="0">
                            <a:latin typeface="Cambria Math" panose="02040503050406030204" pitchFamily="18" charset="0"/>
                          </a:rPr>
                          <m:t>elec</m:t>
                        </m:r>
                      </m:sub>
                    </m:sSub>
                    <m:d>
                      <m:dPr>
                        <m:ctrlPr>
                          <a:rPr lang="en-US" altLang="ja-JP" i="1">
                            <a:latin typeface="Cambria Math" panose="02040503050406030204" pitchFamily="18" charset="0"/>
                          </a:rPr>
                        </m:ctrlPr>
                      </m:dPr>
                      <m:e>
                        <m:r>
                          <m:rPr>
                            <m:sty m:val="p"/>
                          </m:rPr>
                          <a:rPr lang="en-US" altLang="ja-JP">
                            <a:latin typeface="Cambria Math" panose="02040503050406030204" pitchFamily="18" charset="0"/>
                          </a:rPr>
                          <m:t>H</m:t>
                        </m:r>
                      </m:e>
                    </m:d>
                    <m:r>
                      <a:rPr kumimoji="1" lang="en-US" altLang="ja-JP" sz="1300" b="0" i="1" smtClean="0">
                        <a:latin typeface="Cambria Math" panose="02040503050406030204" pitchFamily="18" charset="0"/>
                      </a:rPr>
                      <m:t>=</m:t>
                    </m:r>
                    <m:r>
                      <a:rPr kumimoji="1" lang="en-US" altLang="ja-JP" sz="1300" b="0" i="0" smtClean="0">
                        <a:latin typeface="Cambria Math" panose="02040503050406030204" pitchFamily="18" charset="0"/>
                      </a:rPr>
                      <m:t>−0.5</m:t>
                    </m:r>
                    <m:r>
                      <m:rPr>
                        <m:nor/>
                      </m:rPr>
                      <a:rPr lang="en-US" altLang="ja-JP" dirty="0"/>
                      <m:t> </m:t>
                    </m:r>
                    <m:sSub>
                      <m:sSubPr>
                        <m:ctrlPr>
                          <a:rPr lang="en-US" altLang="ja-JP" i="1">
                            <a:latin typeface="Cambria Math" panose="02040503050406030204" pitchFamily="18" charset="0"/>
                          </a:rPr>
                        </m:ctrlPr>
                      </m:sSubPr>
                      <m:e>
                        <m:r>
                          <a:rPr lang="en-US" altLang="ja-JP" i="1">
                            <a:latin typeface="Cambria Math" panose="02040503050406030204" pitchFamily="18" charset="0"/>
                          </a:rPr>
                          <m:t>𝐸</m:t>
                        </m:r>
                      </m:e>
                      <m:sub>
                        <m:r>
                          <m:rPr>
                            <m:sty m:val="p"/>
                          </m:rPr>
                          <a:rPr lang="en-US" altLang="ja-JP">
                            <a:latin typeface="Cambria Math" panose="02040503050406030204" pitchFamily="18" charset="0"/>
                          </a:rPr>
                          <m:t>h</m:t>
                        </m:r>
                      </m:sub>
                    </m:sSub>
                  </m:oMath>
                </a14:m>
                <a:r>
                  <a:rPr lang="ja-JP" altLang="en-US" dirty="0"/>
                  <a:t>という値は厳密解であって</a:t>
                </a:r>
                <a:r>
                  <a:rPr lang="en-US" altLang="ja-JP" dirty="0"/>
                  <a:t>, </a:t>
                </a:r>
                <a:r>
                  <a:rPr lang="ja-JP" altLang="en-US" dirty="0"/>
                  <a:t>実際に</a:t>
                </a:r>
                <a:r>
                  <a:rPr lang="en-US" altLang="ja-JP" dirty="0"/>
                  <a:t>HF/STO-3G</a:t>
                </a:r>
                <a:r>
                  <a:rPr lang="ja-JP" altLang="en-US" dirty="0"/>
                  <a:t>で計算した値は</a:t>
                </a:r>
                <a14:m>
                  <m:oMath xmlns:m="http://schemas.openxmlformats.org/officeDocument/2006/math">
                    <m:sSub>
                      <m:sSubPr>
                        <m:ctrlPr>
                          <a:rPr lang="en-US" altLang="ja-JP" i="1">
                            <a:latin typeface="Cambria Math" panose="02040503050406030204" pitchFamily="18" charset="0"/>
                          </a:rPr>
                        </m:ctrlPr>
                      </m:sSubPr>
                      <m:e>
                        <m:r>
                          <a:rPr lang="en-US" altLang="ja-JP" i="1">
                            <a:latin typeface="Cambria Math" panose="02040503050406030204" pitchFamily="18" charset="0"/>
                          </a:rPr>
                          <m:t>𝐸</m:t>
                        </m:r>
                      </m:e>
                      <m:sub>
                        <m:r>
                          <m:rPr>
                            <m:sty m:val="p"/>
                          </m:rPr>
                          <a:rPr lang="en-US" altLang="ja-JP">
                            <a:latin typeface="Cambria Math" panose="02040503050406030204" pitchFamily="18" charset="0"/>
                          </a:rPr>
                          <m:t>elec</m:t>
                        </m:r>
                      </m:sub>
                    </m:sSub>
                    <m:r>
                      <a:rPr lang="en-US" altLang="ja-JP" i="1">
                        <a:latin typeface="Cambria Math" panose="02040503050406030204" pitchFamily="18" charset="0"/>
                      </a:rPr>
                      <m:t>=</m:t>
                    </m:r>
                    <m:r>
                      <a:rPr lang="ja-JP" altLang="en-US" i="1">
                        <a:latin typeface="Cambria Math" panose="02040503050406030204" pitchFamily="18" charset="0"/>
                      </a:rPr>
                      <m:t>－</m:t>
                    </m:r>
                    <m:r>
                      <a:rPr lang="en-US" altLang="ja-JP" i="1">
                        <a:latin typeface="Cambria Math" panose="02040503050406030204" pitchFamily="18" charset="0"/>
                      </a:rPr>
                      <m:t>0.466 581 850</m:t>
                    </m:r>
                    <m:r>
                      <a:rPr lang="en-US" altLang="ja-JP" b="0" i="1" smtClean="0">
                        <a:latin typeface="Cambria Math" panose="02040503050406030204" pitchFamily="18" charset="0"/>
                      </a:rPr>
                      <m:t> </m:t>
                    </m:r>
                    <m:sSub>
                      <m:sSubPr>
                        <m:ctrlPr>
                          <a:rPr lang="en-US" altLang="ja-JP" i="1">
                            <a:latin typeface="Cambria Math" panose="02040503050406030204" pitchFamily="18" charset="0"/>
                          </a:rPr>
                        </m:ctrlPr>
                      </m:sSubPr>
                      <m:e>
                        <m:r>
                          <a:rPr lang="en-US" altLang="ja-JP" i="1">
                            <a:latin typeface="Cambria Math" panose="02040503050406030204" pitchFamily="18" charset="0"/>
                          </a:rPr>
                          <m:t>𝐸</m:t>
                        </m:r>
                      </m:e>
                      <m:sub>
                        <m:r>
                          <m:rPr>
                            <m:sty m:val="p"/>
                          </m:rPr>
                          <a:rPr lang="en-US" altLang="ja-JP">
                            <a:latin typeface="Cambria Math" panose="02040503050406030204" pitchFamily="18" charset="0"/>
                          </a:rPr>
                          <m:t>h</m:t>
                        </m:r>
                      </m:sub>
                    </m:sSub>
                  </m:oMath>
                </a14:m>
                <a:r>
                  <a:rPr lang="ja-JP" altLang="en-US" dirty="0"/>
                  <a:t>である</a:t>
                </a:r>
                <a:r>
                  <a:rPr lang="en-US" altLang="ja-JP" dirty="0"/>
                  <a:t>.</a:t>
                </a:r>
                <a:r>
                  <a:rPr lang="ja-JP" altLang="en-US" dirty="0"/>
                  <a:t> つまり</a:t>
                </a:r>
                <a:r>
                  <a:rPr lang="en-US" altLang="ja-JP" dirty="0"/>
                  <a:t>, </a:t>
                </a:r>
                <a14:m>
                  <m:oMath xmlns:m="http://schemas.openxmlformats.org/officeDocument/2006/math">
                    <m:r>
                      <a:rPr lang="en-US" altLang="ja-JP">
                        <a:latin typeface="Cambria Math" panose="02040503050406030204" pitchFamily="18" charset="0"/>
                      </a:rPr>
                      <m:t>−1.0</m:t>
                    </m:r>
                  </m:oMath>
                </a14:m>
                <a:r>
                  <a:rPr lang="ja-JP" altLang="en-US" dirty="0"/>
                  <a:t>より低くなくても</a:t>
                </a:r>
                <a14:m>
                  <m:oMath xmlns:m="http://schemas.openxmlformats.org/officeDocument/2006/math">
                    <m:r>
                      <a:rPr lang="en-US" altLang="ja-JP">
                        <a:latin typeface="Cambria Math" panose="02040503050406030204" pitchFamily="18" charset="0"/>
                      </a:rPr>
                      <m:t>−</m:t>
                    </m:r>
                    <m:r>
                      <a:rPr lang="en-US" altLang="ja-JP" b="0" i="0" smtClean="0">
                        <a:latin typeface="Cambria Math" panose="02040503050406030204" pitchFamily="18" charset="0"/>
                      </a:rPr>
                      <m:t>0</m:t>
                    </m:r>
                    <m:r>
                      <a:rPr lang="en-US" altLang="ja-JP">
                        <a:latin typeface="Cambria Math" panose="02040503050406030204" pitchFamily="18" charset="0"/>
                      </a:rPr>
                      <m:t>.</m:t>
                    </m:r>
                    <m:r>
                      <a:rPr lang="en-US" altLang="ja-JP" b="0" i="0" smtClean="0">
                        <a:latin typeface="Cambria Math" panose="02040503050406030204" pitchFamily="18" charset="0"/>
                      </a:rPr>
                      <m:t>93…</m:t>
                    </m:r>
                  </m:oMath>
                </a14:m>
                <a:r>
                  <a:rPr lang="ja-JP" altLang="en-US" dirty="0"/>
                  <a:t> 以下なら結合している可能性がある</a:t>
                </a:r>
                <a:r>
                  <a:rPr lang="en-US" altLang="ja-JP" dirty="0"/>
                  <a:t>. </a:t>
                </a:r>
                <a:r>
                  <a:rPr lang="ja-JP" altLang="en-US" dirty="0"/>
                  <a:t>いずれにせよ</a:t>
                </a:r>
                <a:r>
                  <a:rPr lang="en-US" altLang="ja-JP" dirty="0"/>
                  <a:t>, </a:t>
                </a:r>
                <a:r>
                  <a:rPr lang="ja-JP" altLang="en-US" dirty="0"/>
                  <a:t>エネルギーに関しては複数の計算結果の「差」をもって議論することになるから</a:t>
                </a:r>
                <a:r>
                  <a:rPr lang="en-US" altLang="ja-JP" dirty="0"/>
                  <a:t>, </a:t>
                </a:r>
                <a:r>
                  <a:rPr lang="ja-JP" altLang="en-US" dirty="0"/>
                  <a:t>基底関数や手法は揃える必要がある</a:t>
                </a:r>
                <a:r>
                  <a:rPr lang="en-US" altLang="ja-JP" dirty="0"/>
                  <a:t>.</a:t>
                </a:r>
              </a:p>
              <a:p>
                <a:r>
                  <a:rPr lang="ja-JP" altLang="en-US" dirty="0"/>
                  <a:t>次に全エネルギー</a:t>
                </a:r>
                <a14:m>
                  <m:oMath xmlns:m="http://schemas.openxmlformats.org/officeDocument/2006/math">
                    <m:sSub>
                      <m:sSubPr>
                        <m:ctrlPr>
                          <a:rPr kumimoji="1" lang="en-US" altLang="ja-JP" sz="1300" b="0" i="1" smtClean="0">
                            <a:latin typeface="Cambria Math" panose="02040503050406030204" pitchFamily="18" charset="0"/>
                          </a:rPr>
                        </m:ctrlPr>
                      </m:sSubPr>
                      <m:e>
                        <m:r>
                          <a:rPr kumimoji="1" lang="en-US" altLang="ja-JP" sz="1300" b="0" i="1" smtClean="0">
                            <a:latin typeface="Cambria Math" panose="02040503050406030204" pitchFamily="18" charset="0"/>
                          </a:rPr>
                          <m:t>𝐸</m:t>
                        </m:r>
                      </m:e>
                      <m:sub>
                        <m:r>
                          <m:rPr>
                            <m:sty m:val="p"/>
                          </m:rPr>
                          <a:rPr kumimoji="1" lang="en-US" altLang="ja-JP" sz="1300" b="0" i="0" smtClean="0">
                            <a:latin typeface="Cambria Math" panose="02040503050406030204" pitchFamily="18" charset="0"/>
                          </a:rPr>
                          <m:t>tot</m:t>
                        </m:r>
                      </m:sub>
                    </m:sSub>
                  </m:oMath>
                </a14:m>
                <a:r>
                  <a:rPr lang="ja-JP" altLang="en-US" dirty="0"/>
                  <a:t>の意味である</a:t>
                </a:r>
                <a:r>
                  <a:rPr lang="en-US" altLang="ja-JP" dirty="0"/>
                  <a:t>. </a:t>
                </a:r>
                <a:r>
                  <a:rPr lang="ja-JP" altLang="en-US" dirty="0"/>
                  <a:t>後に</a:t>
                </a:r>
                <a:r>
                  <a:rPr lang="en-US" altLang="ja-JP" dirty="0"/>
                  <a:t>3</a:t>
                </a:r>
                <a:r>
                  <a:rPr lang="ja-JP" altLang="en-US" dirty="0"/>
                  <a:t>章で説明するが</a:t>
                </a:r>
                <a:r>
                  <a:rPr lang="en-US" altLang="ja-JP" dirty="0"/>
                  <a:t>, </a:t>
                </a:r>
                <a:r>
                  <a:rPr lang="ja-JP" altLang="en-US" dirty="0"/>
                  <a:t>ハミルトニアンの</a:t>
                </a:r>
                <a:r>
                  <a:rPr lang="en-US" altLang="ja-JP" dirty="0"/>
                  <a:t>5</a:t>
                </a:r>
                <a:r>
                  <a:rPr lang="ja-JP" altLang="en-US" dirty="0"/>
                  <a:t>種類の項</a:t>
                </a:r>
                <a:r>
                  <a:rPr lang="en-US" altLang="ja-JP" dirty="0"/>
                  <a:t>, </a:t>
                </a:r>
                <a:r>
                  <a:rPr lang="ja-JP" altLang="en-US" dirty="0"/>
                  <a:t>電子の運動</a:t>
                </a:r>
                <a:r>
                  <a:rPr lang="en-US" altLang="ja-JP" dirty="0"/>
                  <a:t>, </a:t>
                </a:r>
                <a:r>
                  <a:rPr lang="ja-JP" altLang="en-US" dirty="0"/>
                  <a:t>核の運動</a:t>
                </a:r>
                <a:r>
                  <a:rPr lang="en-US" altLang="ja-JP" dirty="0"/>
                  <a:t>, </a:t>
                </a:r>
                <a:r>
                  <a:rPr lang="ja-JP" altLang="en-US" dirty="0"/>
                  <a:t>電子間反発</a:t>
                </a:r>
                <a:r>
                  <a:rPr lang="en-US" altLang="ja-JP" dirty="0"/>
                  <a:t>, </a:t>
                </a:r>
                <a:r>
                  <a:rPr lang="ja-JP" altLang="en-US" dirty="0"/>
                  <a:t>核間反発</a:t>
                </a:r>
                <a:r>
                  <a:rPr lang="en-US" altLang="ja-JP" dirty="0"/>
                  <a:t>, </a:t>
                </a:r>
                <a:r>
                  <a:rPr lang="ja-JP" altLang="en-US" dirty="0"/>
                  <a:t>核</a:t>
                </a:r>
                <a:r>
                  <a:rPr lang="en-US" altLang="ja-JP" dirty="0"/>
                  <a:t>-</a:t>
                </a:r>
                <a:r>
                  <a:rPr lang="ja-JP" altLang="en-US" dirty="0"/>
                  <a:t>電子間引力のうち</a:t>
                </a:r>
                <a:r>
                  <a:rPr lang="en-US" altLang="ja-JP" dirty="0"/>
                  <a:t>, </a:t>
                </a:r>
                <a:r>
                  <a:rPr lang="ja-JP" altLang="en-US" dirty="0"/>
                  <a:t>全エネルギー</a:t>
                </a:r>
                <a14:m>
                  <m:oMath xmlns:m="http://schemas.openxmlformats.org/officeDocument/2006/math">
                    <m:sSub>
                      <m:sSubPr>
                        <m:ctrlPr>
                          <a:rPr kumimoji="1" lang="en-US" altLang="ja-JP" sz="1300" b="0" i="1" smtClean="0">
                            <a:latin typeface="Cambria Math" panose="02040503050406030204" pitchFamily="18" charset="0"/>
                          </a:rPr>
                        </m:ctrlPr>
                      </m:sSubPr>
                      <m:e>
                        <m:r>
                          <a:rPr kumimoji="1" lang="en-US" altLang="ja-JP" sz="1300" b="0" i="1" smtClean="0">
                            <a:latin typeface="Cambria Math" panose="02040503050406030204" pitchFamily="18" charset="0"/>
                          </a:rPr>
                          <m:t>𝐸</m:t>
                        </m:r>
                      </m:e>
                      <m:sub>
                        <m:r>
                          <m:rPr>
                            <m:sty m:val="p"/>
                          </m:rPr>
                          <a:rPr kumimoji="1" lang="en-US" altLang="ja-JP" sz="1300" b="0" i="0" smtClean="0">
                            <a:latin typeface="Cambria Math" panose="02040503050406030204" pitchFamily="18" charset="0"/>
                          </a:rPr>
                          <m:t>tot</m:t>
                        </m:r>
                      </m:sub>
                    </m:sSub>
                  </m:oMath>
                </a14:m>
                <a:r>
                  <a:rPr lang="ja-JP" altLang="en-US" dirty="0"/>
                  <a:t>には核の運動は含まれていない</a:t>
                </a:r>
                <a:r>
                  <a:rPr lang="en-US" altLang="ja-JP" dirty="0"/>
                  <a:t>. </a:t>
                </a:r>
                <a:r>
                  <a:rPr lang="ja-JP" altLang="en-US" dirty="0"/>
                  <a:t>実際には核の運動を考慮しなければ結合するか否かを判断することはできない</a:t>
                </a:r>
                <a:r>
                  <a:rPr lang="en-US" altLang="ja-JP" dirty="0"/>
                  <a:t>.</a:t>
                </a:r>
                <a:endParaRPr lang="ja-JP" altLang="en-US" dirty="0"/>
              </a:p>
            </p:txBody>
          </p:sp>
        </mc:Choice>
        <mc:Fallback xmlns="">
          <p:sp>
            <p:nvSpPr>
              <p:cNvPr id="11" name="コンテンツ プレースホルダー 10">
                <a:extLst>
                  <a:ext uri="{FF2B5EF4-FFF2-40B4-BE49-F238E27FC236}">
                    <a16:creationId xmlns:a16="http://schemas.microsoft.com/office/drawing/2014/main" id="{8CA13C03-4B55-6CA7-CE91-B9621EDEB49A}"/>
                  </a:ext>
                </a:extLst>
              </p:cNvPr>
              <p:cNvSpPr>
                <a:spLocks noGrp="1" noRot="1" noChangeAspect="1" noMove="1" noResize="1" noEditPoints="1" noAdjustHandles="1" noChangeArrowheads="1" noChangeShapeType="1" noTextEdit="1"/>
              </p:cNvSpPr>
              <p:nvPr>
                <p:ph idx="14"/>
              </p:nvPr>
            </p:nvSpPr>
            <p:spPr>
              <a:xfrm>
                <a:off x="4572000" y="843750"/>
                <a:ext cx="4104000" cy="3533903"/>
              </a:xfrm>
              <a:blipFill>
                <a:blip r:embed="rId3"/>
                <a:stretch>
                  <a:fillRect r="-149" b="-345"/>
                </a:stretch>
              </a:blipFill>
            </p:spPr>
            <p:txBody>
              <a:bodyPr/>
              <a:lstStyle/>
              <a:p>
                <a:r>
                  <a:rPr lang="ja-JP" altLang="en-US">
                    <a:noFill/>
                  </a:rPr>
                  <a:t> </a:t>
                </a:r>
              </a:p>
            </p:txBody>
          </p:sp>
        </mc:Fallback>
      </mc:AlternateContent>
      <p:sp>
        <p:nvSpPr>
          <p:cNvPr id="6" name="スライド番号プレースホルダー 5">
            <a:extLst>
              <a:ext uri="{FF2B5EF4-FFF2-40B4-BE49-F238E27FC236}">
                <a16:creationId xmlns:a16="http://schemas.microsoft.com/office/drawing/2014/main" id="{5997EC3F-8C83-1509-BE7B-1EB57842D756}"/>
              </a:ext>
            </a:extLst>
          </p:cNvPr>
          <p:cNvSpPr>
            <a:spLocks noGrp="1"/>
          </p:cNvSpPr>
          <p:nvPr>
            <p:ph type="sldNum" sz="quarter" idx="15"/>
          </p:nvPr>
        </p:nvSpPr>
        <p:spPr/>
        <p:txBody>
          <a:bodyPr/>
          <a:lstStyle/>
          <a:p>
            <a:fld id="{44CC7441-4F6D-4D99-AEAC-28C0433C7008}" type="slidenum">
              <a:rPr kumimoji="1" lang="ja-JP" altLang="en-US" smtClean="0"/>
              <a:pPr/>
              <a:t>19</a:t>
            </a:fld>
            <a:endParaRPr kumimoji="1" lang="ja-JP" altLang="en-US" dirty="0"/>
          </a:p>
        </p:txBody>
      </p:sp>
    </p:spTree>
    <p:extLst>
      <p:ext uri="{BB962C8B-B14F-4D97-AF65-F5344CB8AC3E}">
        <p14:creationId xmlns:p14="http://schemas.microsoft.com/office/powerpoint/2010/main" val="33147755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表 9">
            <a:extLst>
              <a:ext uri="{FF2B5EF4-FFF2-40B4-BE49-F238E27FC236}">
                <a16:creationId xmlns:a16="http://schemas.microsoft.com/office/drawing/2014/main" id="{E26ED64C-83A2-4342-9AE9-D2DB79641B4E}"/>
              </a:ext>
            </a:extLst>
          </p:cNvPr>
          <p:cNvGraphicFramePr>
            <a:graphicFrameLocks noGrp="1"/>
          </p:cNvGraphicFramePr>
          <p:nvPr>
            <p:ph idx="1"/>
            <p:extLst>
              <p:ext uri="{D42A27DB-BD31-4B8C-83A1-F6EECF244321}">
                <p14:modId xmlns:p14="http://schemas.microsoft.com/office/powerpoint/2010/main" val="1827988285"/>
              </p:ext>
            </p:extLst>
          </p:nvPr>
        </p:nvGraphicFramePr>
        <p:xfrm>
          <a:off x="468313" y="842963"/>
          <a:ext cx="2736000" cy="3799320"/>
        </p:xfrm>
        <a:graphic>
          <a:graphicData uri="http://schemas.openxmlformats.org/drawingml/2006/table">
            <a:tbl>
              <a:tblPr firstRow="1" bandRow="1">
                <a:tableStyleId>{2D5ABB26-0587-4C30-8999-92F81FD0307C}</a:tableStyleId>
              </a:tblPr>
              <a:tblGrid>
                <a:gridCol w="2736000">
                  <a:extLst>
                    <a:ext uri="{9D8B030D-6E8A-4147-A177-3AD203B41FA5}">
                      <a16:colId xmlns:a16="http://schemas.microsoft.com/office/drawing/2014/main" val="839188252"/>
                    </a:ext>
                  </a:extLst>
                </a:gridCol>
              </a:tblGrid>
              <a:tr h="360000">
                <a:tc>
                  <a:txBody>
                    <a:bodyPr/>
                    <a:lstStyle/>
                    <a:p>
                      <a:r>
                        <a:rPr kumimoji="1" lang="en-US" altLang="ja-JP" sz="1300" b="1" dirty="0">
                          <a:solidFill>
                            <a:schemeClr val="tx2"/>
                          </a:solidFill>
                        </a:rPr>
                        <a:t>examples/hello/R=1.40.gjf</a:t>
                      </a:r>
                      <a:endParaRPr kumimoji="1" lang="ja-JP" altLang="en-US" sz="1300" b="1" dirty="0">
                        <a:solidFill>
                          <a:schemeClr val="tx2"/>
                        </a:solidFill>
                      </a:endParaRPr>
                    </a:p>
                  </a:txBody>
                  <a:tcPr anchor="ctr">
                    <a:lnL>
                      <a:noFill/>
                    </a:lnL>
                    <a:lnR>
                      <a:noFill/>
                    </a:lnR>
                    <a:lnT>
                      <a:noFill/>
                    </a:lnT>
                    <a:lnB w="190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68920188"/>
                  </a:ext>
                </a:extLst>
              </a:tr>
              <a:tr h="370840">
                <a:tc>
                  <a:txBody>
                    <a:bodyPr/>
                    <a:lstStyle/>
                    <a:p>
                      <a:r>
                        <a:rPr kumimoji="1" lang="pt-BR" altLang="ja-JP" sz="1300" dirty="0">
                          <a:solidFill>
                            <a:srgbClr val="D4D4D4"/>
                          </a:solidFill>
                          <a:latin typeface="Consolas" panose="020B0609020204030204" pitchFamily="49" charset="0"/>
                        </a:rPr>
                        <a:t># HF/STO-3G </a:t>
                      </a:r>
                      <a:r>
                        <a:rPr kumimoji="1" lang="pt-BR" altLang="ja-JP" sz="1300" dirty="0">
                          <a:solidFill>
                            <a:schemeClr val="accent4">
                              <a:lumMod val="60000"/>
                              <a:lumOff val="40000"/>
                            </a:schemeClr>
                          </a:solidFill>
                          <a:latin typeface="Consolas" panose="020B0609020204030204" pitchFamily="49" charset="0"/>
                        </a:rPr>
                        <a:t>units=au</a:t>
                      </a:r>
                    </a:p>
                    <a:p>
                      <a:endParaRPr kumimoji="1" lang="pt-BR" altLang="ja-JP" sz="1300" dirty="0">
                        <a:solidFill>
                          <a:srgbClr val="D4D4D4"/>
                        </a:solidFill>
                        <a:latin typeface="Consolas" panose="020B0609020204030204" pitchFamily="49" charset="0"/>
                      </a:endParaRPr>
                    </a:p>
                    <a:p>
                      <a:r>
                        <a:rPr kumimoji="1" lang="pt-BR" altLang="ja-JP" sz="1300" dirty="0">
                          <a:solidFill>
                            <a:srgbClr val="D4D4D4"/>
                          </a:solidFill>
                          <a:latin typeface="Consolas" panose="020B0609020204030204" pitchFamily="49" charset="0"/>
                        </a:rPr>
                        <a:t>minimal basis</a:t>
                      </a:r>
                    </a:p>
                    <a:p>
                      <a:endParaRPr kumimoji="1" lang="pt-BR" altLang="ja-JP" sz="1300" dirty="0">
                        <a:solidFill>
                          <a:srgbClr val="D4D4D4"/>
                        </a:solidFill>
                        <a:latin typeface="Consolas" panose="020B0609020204030204" pitchFamily="49" charset="0"/>
                      </a:endParaRPr>
                    </a:p>
                    <a:p>
                      <a:r>
                        <a:rPr kumimoji="1" lang="pt-BR" altLang="ja-JP" sz="1300" dirty="0">
                          <a:solidFill>
                            <a:srgbClr val="D4D4D4"/>
                          </a:solidFill>
                          <a:latin typeface="Consolas" panose="020B0609020204030204" pitchFamily="49" charset="0"/>
                        </a:rPr>
                        <a:t>0  1</a:t>
                      </a:r>
                    </a:p>
                    <a:p>
                      <a:r>
                        <a:rPr kumimoji="1" lang="pt-BR" altLang="ja-JP" sz="1300" dirty="0">
                          <a:solidFill>
                            <a:srgbClr val="D4D4D4"/>
                          </a:solidFill>
                          <a:latin typeface="Consolas" panose="020B0609020204030204" pitchFamily="49" charset="0"/>
                        </a:rPr>
                        <a:t>H  0.0  0.0  0.0</a:t>
                      </a:r>
                    </a:p>
                    <a:p>
                      <a:r>
                        <a:rPr kumimoji="1" lang="pt-BR" altLang="ja-JP" sz="1300" dirty="0">
                          <a:solidFill>
                            <a:srgbClr val="D4D4D4"/>
                          </a:solidFill>
                          <a:latin typeface="Consolas" panose="020B0609020204030204" pitchFamily="49" charset="0"/>
                        </a:rPr>
                        <a:t>H  0.0  0.0  </a:t>
                      </a:r>
                      <a:r>
                        <a:rPr kumimoji="1" lang="pt-BR" altLang="ja-JP" sz="1300" dirty="0">
                          <a:solidFill>
                            <a:schemeClr val="accent4">
                              <a:lumMod val="60000"/>
                              <a:lumOff val="40000"/>
                            </a:schemeClr>
                          </a:solidFill>
                          <a:latin typeface="Consolas" panose="020B0609020204030204" pitchFamily="49" charset="0"/>
                        </a:rPr>
                        <a:t>1.40</a:t>
                      </a:r>
                    </a:p>
                    <a:p>
                      <a:endParaRPr kumimoji="1" lang="pt-BR" altLang="ja-JP" sz="1300" dirty="0">
                        <a:solidFill>
                          <a:srgbClr val="D4D4D4"/>
                        </a:solidFill>
                        <a:latin typeface="Consolas" panose="020B0609020204030204" pitchFamily="49" charset="0"/>
                      </a:endParaRPr>
                    </a:p>
                    <a:p>
                      <a:endParaRPr kumimoji="1" lang="pt-BR" altLang="ja-JP" sz="1300" dirty="0">
                        <a:solidFill>
                          <a:srgbClr val="D4D4D4"/>
                        </a:solidFill>
                        <a:latin typeface="Consolas" panose="020B0609020204030204" pitchFamily="49" charset="0"/>
                      </a:endParaRPr>
                    </a:p>
                    <a:p>
                      <a:endParaRPr kumimoji="1" lang="pt-BR" altLang="ja-JP" sz="1300" dirty="0">
                        <a:solidFill>
                          <a:srgbClr val="D4D4D4"/>
                        </a:solidFill>
                        <a:latin typeface="Consolas" panose="020B0609020204030204" pitchFamily="49" charset="0"/>
                      </a:endParaRPr>
                    </a:p>
                  </a:txBody>
                  <a:tcPr marT="90000" marB="9000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24292E"/>
                    </a:solidFill>
                  </a:tcPr>
                </a:tc>
                <a:extLst>
                  <a:ext uri="{0D108BD9-81ED-4DB2-BD59-A6C34878D82A}">
                    <a16:rowId xmlns:a16="http://schemas.microsoft.com/office/drawing/2014/main" val="2934622672"/>
                  </a:ext>
                </a:extLst>
              </a:tr>
              <a:tr h="900000">
                <a:tc>
                  <a:txBody>
                    <a:bodyPr/>
                    <a:lstStyle/>
                    <a:p>
                      <a:r>
                        <a:rPr kumimoji="1" lang="ja-JP" altLang="en-US" sz="1300" dirty="0"/>
                        <a:t>メモ帳やエディタ等で</a:t>
                      </a:r>
                      <a:r>
                        <a:rPr kumimoji="1" lang="en-US" altLang="ja-JP" sz="1300" dirty="0"/>
                        <a:t>Ctrl + F</a:t>
                      </a:r>
                      <a:r>
                        <a:rPr kumimoji="1" lang="ja-JP" altLang="en-US" sz="1300" dirty="0"/>
                        <a:t>で検索機能を起動し</a:t>
                      </a:r>
                      <a:r>
                        <a:rPr kumimoji="1" lang="en-US" altLang="ja-JP" sz="1300" dirty="0"/>
                        <a:t>, “SCF Done”</a:t>
                      </a:r>
                      <a:r>
                        <a:rPr kumimoji="1" lang="ja-JP" altLang="en-US" sz="1300" dirty="0"/>
                        <a:t>を検索する</a:t>
                      </a:r>
                      <a:r>
                        <a:rPr kumimoji="1" lang="en-US" altLang="ja-JP" sz="1300" dirty="0"/>
                        <a:t>. </a:t>
                      </a:r>
                      <a:r>
                        <a:rPr kumimoji="1" lang="ja-JP" altLang="en-US" sz="1300" dirty="0"/>
                        <a:t>または</a:t>
                      </a:r>
                      <a:r>
                        <a:rPr kumimoji="1" lang="en-US" altLang="ja-JP" sz="1300" dirty="0"/>
                        <a:t>PowerShell</a:t>
                      </a:r>
                      <a:r>
                        <a:rPr kumimoji="1" lang="ja-JP" altLang="en-US" sz="1300" dirty="0"/>
                        <a:t>上で下記のコマンドでも検索できる</a:t>
                      </a:r>
                      <a:r>
                        <a:rPr kumimoji="1" lang="en-US" altLang="ja-JP" sz="1300" dirty="0"/>
                        <a:t>.</a:t>
                      </a:r>
                      <a:endParaRPr kumimoji="1" lang="ja-JP" altLang="en-US" sz="1300" dirty="0"/>
                    </a:p>
                  </a:txBody>
                  <a:tcPr anchor="ctr">
                    <a:lnL>
                      <a:noFill/>
                    </a:lnL>
                    <a:lnR>
                      <a:noFill/>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59246537"/>
                  </a:ext>
                </a:extLst>
              </a:tr>
              <a:tr h="36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pt-BR" altLang="ja-JP" sz="1300" dirty="0">
                          <a:solidFill>
                            <a:srgbClr val="D4D4D4"/>
                          </a:solidFill>
                          <a:latin typeface="Consolas" panose="020B0609020204030204" pitchFamily="49" charset="0"/>
                        </a:rPr>
                        <a:t>grep </a:t>
                      </a:r>
                      <a:r>
                        <a:rPr kumimoji="1" lang="en-US" altLang="ja-JP" sz="1300" dirty="0">
                          <a:solidFill>
                            <a:srgbClr val="D4D4D4"/>
                          </a:solidFill>
                          <a:latin typeface="Consolas" panose="020B0609020204030204" pitchFamily="49" charset="0"/>
                        </a:rPr>
                        <a:t>“</a:t>
                      </a:r>
                      <a:r>
                        <a:rPr kumimoji="1" lang="pt-BR" altLang="ja-JP" sz="1300" dirty="0">
                          <a:solidFill>
                            <a:srgbClr val="D4D4D4"/>
                          </a:solidFill>
                          <a:latin typeface="Consolas" panose="020B0609020204030204" pitchFamily="49" charset="0"/>
                        </a:rPr>
                        <a:t>SCF Done” *.out</a:t>
                      </a:r>
                    </a:p>
                  </a:txBody>
                  <a:tcPr marT="90000" marB="9000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24292E"/>
                    </a:solidFill>
                  </a:tcPr>
                </a:tc>
                <a:extLst>
                  <a:ext uri="{0D108BD9-81ED-4DB2-BD59-A6C34878D82A}">
                    <a16:rowId xmlns:a16="http://schemas.microsoft.com/office/drawing/2014/main" val="1337875995"/>
                  </a:ext>
                </a:extLst>
              </a:tr>
            </a:tbl>
          </a:graphicData>
        </a:graphic>
      </p:graphicFrame>
      <p:sp>
        <p:nvSpPr>
          <p:cNvPr id="5" name="テキスト プレースホルダー 4">
            <a:extLst>
              <a:ext uri="{FF2B5EF4-FFF2-40B4-BE49-F238E27FC236}">
                <a16:creationId xmlns:a16="http://schemas.microsoft.com/office/drawing/2014/main" id="{C018D85C-1CF3-49ED-9CB7-78546F4E4E18}"/>
              </a:ext>
            </a:extLst>
          </p:cNvPr>
          <p:cNvSpPr>
            <a:spLocks noGrp="1"/>
          </p:cNvSpPr>
          <p:nvPr>
            <p:ph type="body" sz="quarter" idx="13"/>
          </p:nvPr>
        </p:nvSpPr>
        <p:spPr/>
        <p:txBody>
          <a:bodyPr/>
          <a:lstStyle/>
          <a:p>
            <a:r>
              <a:rPr lang="en-US" altLang="ja-JP" dirty="0"/>
              <a:t>[1] A. </a:t>
            </a:r>
            <a:r>
              <a:rPr lang="ja-JP" altLang="en-US" dirty="0"/>
              <a:t>ザボ</a:t>
            </a:r>
            <a:r>
              <a:rPr lang="en-US" altLang="ja-JP" dirty="0"/>
              <a:t>, </a:t>
            </a:r>
            <a:r>
              <a:rPr lang="en-US" altLang="ja-JP" dirty="0" err="1"/>
              <a:t>N.S</a:t>
            </a:r>
            <a:r>
              <a:rPr lang="en-US" altLang="ja-JP" dirty="0"/>
              <a:t>. </a:t>
            </a:r>
            <a:r>
              <a:rPr lang="ja-JP" altLang="en-US" dirty="0"/>
              <a:t>オストランド著</a:t>
            </a:r>
            <a:r>
              <a:rPr lang="en-US" altLang="ja-JP" dirty="0"/>
              <a:t>, </a:t>
            </a:r>
            <a:r>
              <a:rPr lang="ja-JP" altLang="en-US" dirty="0"/>
              <a:t>大野公男</a:t>
            </a:r>
            <a:r>
              <a:rPr lang="en-US" altLang="ja-JP" dirty="0"/>
              <a:t>, </a:t>
            </a:r>
            <a:r>
              <a:rPr lang="ja-JP" altLang="en-US" dirty="0"/>
              <a:t>阪井健男</a:t>
            </a:r>
            <a:r>
              <a:rPr lang="en-US" altLang="ja-JP" dirty="0"/>
              <a:t>, </a:t>
            </a:r>
            <a:r>
              <a:rPr lang="ja-JP" altLang="en-US" dirty="0"/>
              <a:t>望月祐志訳</a:t>
            </a:r>
            <a:r>
              <a:rPr lang="en-US" altLang="ja-JP" dirty="0"/>
              <a:t>. 『</a:t>
            </a:r>
            <a:r>
              <a:rPr lang="ja-JP" altLang="en-US" dirty="0"/>
              <a:t>新しい量子化学電子構造の理論入門 上</a:t>
            </a:r>
            <a:r>
              <a:rPr lang="en-US" altLang="ja-JP" dirty="0"/>
              <a:t>』, </a:t>
            </a:r>
            <a:r>
              <a:rPr lang="ja-JP" altLang="en-US" dirty="0"/>
              <a:t>東京大学出版会</a:t>
            </a:r>
            <a:r>
              <a:rPr lang="en-US" altLang="ja-JP" dirty="0"/>
              <a:t>, 1987. </a:t>
            </a:r>
            <a:r>
              <a:rPr lang="en-US" altLang="ja-JP" dirty="0" err="1"/>
              <a:t>p.184</a:t>
            </a:r>
            <a:r>
              <a:rPr lang="en-US" altLang="ja-JP" dirty="0"/>
              <a:t> </a:t>
            </a:r>
            <a:r>
              <a:rPr lang="ja-JP" altLang="en-US" dirty="0"/>
              <a:t>表</a:t>
            </a:r>
            <a:r>
              <a:rPr lang="en-US" altLang="ja-JP" dirty="0"/>
              <a:t>3.2</a:t>
            </a:r>
            <a:endParaRPr kumimoji="1" lang="ja-JP" altLang="en-US" dirty="0"/>
          </a:p>
        </p:txBody>
      </p:sp>
      <mc:AlternateContent xmlns:mc="http://schemas.openxmlformats.org/markup-compatibility/2006" xmlns:a14="http://schemas.microsoft.com/office/drawing/2010/main">
        <mc:Choice Requires="a14">
          <p:graphicFrame>
            <p:nvGraphicFramePr>
              <p:cNvPr id="8" name="コンテンツ プレースホルダー 7">
                <a:extLst>
                  <a:ext uri="{FF2B5EF4-FFF2-40B4-BE49-F238E27FC236}">
                    <a16:creationId xmlns:a16="http://schemas.microsoft.com/office/drawing/2014/main" id="{DBDC2371-8346-43D5-A871-2C20DD747ED3}"/>
                  </a:ext>
                </a:extLst>
              </p:cNvPr>
              <p:cNvGraphicFramePr>
                <a:graphicFrameLocks noGrp="1"/>
              </p:cNvGraphicFramePr>
              <p:nvPr>
                <p:ph idx="14"/>
                <p:extLst>
                  <p:ext uri="{D42A27DB-BD31-4B8C-83A1-F6EECF244321}">
                    <p14:modId xmlns:p14="http://schemas.microsoft.com/office/powerpoint/2010/main" val="2094316109"/>
                  </p:ext>
                </p:extLst>
              </p:nvPr>
            </p:nvGraphicFramePr>
            <p:xfrm>
              <a:off x="3276313" y="842963"/>
              <a:ext cx="5400000" cy="3780000"/>
            </p:xfrm>
            <a:graphic>
              <a:graphicData uri="http://schemas.openxmlformats.org/drawingml/2006/table">
                <a:tbl>
                  <a:tblPr firstRow="1" firstCol="1" bandRow="1">
                    <a:tableStyleId>{2D5ABB26-0587-4C30-8999-92F81FD0307C}</a:tableStyleId>
                  </a:tblPr>
                  <a:tblGrid>
                    <a:gridCol w="1800000">
                      <a:extLst>
                        <a:ext uri="{9D8B030D-6E8A-4147-A177-3AD203B41FA5}">
                          <a16:colId xmlns:a16="http://schemas.microsoft.com/office/drawing/2014/main" val="2951375479"/>
                        </a:ext>
                      </a:extLst>
                    </a:gridCol>
                    <a:gridCol w="1800000">
                      <a:extLst>
                        <a:ext uri="{9D8B030D-6E8A-4147-A177-3AD203B41FA5}">
                          <a16:colId xmlns:a16="http://schemas.microsoft.com/office/drawing/2014/main" val="2432590264"/>
                        </a:ext>
                      </a:extLst>
                    </a:gridCol>
                    <a:gridCol w="1800000">
                      <a:extLst>
                        <a:ext uri="{9D8B030D-6E8A-4147-A177-3AD203B41FA5}">
                          <a16:colId xmlns:a16="http://schemas.microsoft.com/office/drawing/2014/main" val="781044291"/>
                        </a:ext>
                      </a:extLst>
                    </a:gridCol>
                  </a:tblGrid>
                  <a:tr h="360000">
                    <a:tc gridSpan="3">
                      <a:txBody>
                        <a:bodyPr/>
                        <a:lstStyle/>
                        <a:p>
                          <a:pPr algn="ctr"/>
                          <a:r>
                            <a:rPr kumimoji="1" lang="en-US" altLang="ja-JP" sz="1300" dirty="0">
                              <a:latin typeface="+mn-ea"/>
                              <a:ea typeface="+mn-ea"/>
                            </a:rPr>
                            <a:t>HF/</a:t>
                          </a:r>
                          <a:r>
                            <a:rPr kumimoji="1" lang="en-US" altLang="ja-JP" sz="1300" dirty="0" err="1">
                              <a:latin typeface="+mn-ea"/>
                              <a:ea typeface="+mn-ea"/>
                            </a:rPr>
                            <a:t>STO-3G</a:t>
                          </a:r>
                          <a:r>
                            <a:rPr kumimoji="1" lang="ja-JP" altLang="en-US" sz="1300" dirty="0">
                              <a:latin typeface="+mn-ea"/>
                              <a:ea typeface="+mn-ea"/>
                            </a:rPr>
                            <a:t>による</a:t>
                          </a:r>
                          <a:r>
                            <a:rPr kumimoji="1" lang="en-US" altLang="ja-JP" sz="1300" dirty="0">
                              <a:latin typeface="+mn-ea"/>
                              <a:ea typeface="+mn-ea"/>
                            </a:rPr>
                            <a:t>H</a:t>
                          </a:r>
                          <a:r>
                            <a:rPr kumimoji="1" lang="ja-JP" altLang="en-US" sz="1300" dirty="0">
                              <a:latin typeface="+mn-ea"/>
                              <a:ea typeface="+mn-ea"/>
                            </a:rPr>
                            <a:t>₂の一点計算</a:t>
                          </a:r>
                          <a:r>
                            <a:rPr kumimoji="1" lang="ja-JP" altLang="en-US" sz="1300" kern="100" dirty="0">
                              <a:effectLst/>
                              <a:latin typeface="+mn-ea"/>
                              <a:ea typeface="+mn-ea"/>
                              <a:cs typeface="Times New Roman" panose="02020603050405020304" pitchFamily="18" charset="0"/>
                            </a:rPr>
                            <a:t>：</a:t>
                          </a:r>
                          <a:r>
                            <a:rPr lang="ja-JP" altLang="en-US" sz="1300" kern="100" dirty="0">
                              <a:effectLst/>
                              <a:latin typeface="+mn-ea"/>
                              <a:ea typeface="+mn-ea"/>
                              <a:cs typeface="Times New Roman" panose="02020603050405020304" pitchFamily="18" charset="0"/>
                            </a:rPr>
                            <a:t>エネルギー</a:t>
                          </a:r>
                          <a14:m>
                            <m:oMath xmlns:m="http://schemas.openxmlformats.org/officeDocument/2006/math">
                              <m:f>
                                <m:fPr>
                                  <m:type m:val="lin"/>
                                  <m:ctrlP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ctrlPr>
                                </m:fPr>
                                <m:num>
                                  <m:sSub>
                                    <m:sSubPr>
                                      <m:ctrlP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ctrlPr>
                                    </m:sSubPr>
                                    <m:e>
                                      <m: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t>𝐸</m:t>
                                      </m:r>
                                    </m:e>
                                    <m:sub>
                                      <m:r>
                                        <m:rPr>
                                          <m:sty m:val="p"/>
                                        </m:rP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t>HF</m:t>
                                      </m:r>
                                    </m:sub>
                                  </m:sSub>
                                </m:num>
                                <m:den>
                                  <m:sSub>
                                    <m:sSubPr>
                                      <m:ctrlP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ctrlPr>
                                    </m:sSubPr>
                                    <m:e>
                                      <m:r>
                                        <a:rPr lang="en-US" altLang="ja-JP" sz="1300" b="0" i="1" kern="100" smtClean="0">
                                          <a:effectLst/>
                                          <a:latin typeface="Cambria Math" panose="02040503050406030204" pitchFamily="18" charset="0"/>
                                          <a:ea typeface="游明朝" panose="02020400000000000000" pitchFamily="18" charset="-128"/>
                                          <a:cs typeface="Times New Roman" panose="02020603050405020304" pitchFamily="18" charset="0"/>
                                        </a:rPr>
                                        <m:t>𝐸</m:t>
                                      </m:r>
                                    </m:e>
                                    <m:sub>
                                      <m:r>
                                        <m:rPr>
                                          <m:sty m:val="p"/>
                                        </m:rPr>
                                        <a:rPr lang="en-US" altLang="ja-JP" sz="1300" b="0" i="0" kern="100" smtClean="0">
                                          <a:effectLst/>
                                          <a:latin typeface="Cambria Math" panose="02040503050406030204" pitchFamily="18" charset="0"/>
                                          <a:ea typeface="游明朝" panose="02020400000000000000" pitchFamily="18" charset="-128"/>
                                          <a:cs typeface="Times New Roman" panose="02020603050405020304" pitchFamily="18" charset="0"/>
                                        </a:rPr>
                                        <m:t>h</m:t>
                                      </m:r>
                                    </m:sub>
                                  </m:sSub>
                                </m:den>
                              </m:f>
                            </m:oMath>
                          </a14:m>
                          <a:endParaRPr lang="ja-JP" sz="13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2"/>
                          </a:solidFill>
                          <a:prstDash val="solid"/>
                          <a:round/>
                          <a:headEnd type="none" w="med" len="med"/>
                          <a:tailEnd type="none" w="med" len="med"/>
                        </a:lnB>
                      </a:tcPr>
                    </a:tc>
                    <a:tc hMerge="1">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tc hMerge="1">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43647503"/>
                      </a:ext>
                    </a:extLst>
                  </a:tr>
                  <a:tr h="360000">
                    <a:tc>
                      <a:txBody>
                        <a:bodyPr/>
                        <a:lstStyle/>
                        <a:p>
                          <a:pPr algn="ctr"/>
                          <a:r>
                            <a:rPr lang="ja-JP" altLang="en-US" sz="1300" kern="100" dirty="0">
                              <a:solidFill>
                                <a:schemeClr val="bg1"/>
                              </a:solidFill>
                              <a:effectLst/>
                            </a:rPr>
                            <a:t>核間距離</a:t>
                          </a:r>
                          <a14:m>
                            <m:oMath xmlns:m="http://schemas.openxmlformats.org/officeDocument/2006/math">
                              <m:f>
                                <m:fPr>
                                  <m:type m:val="lin"/>
                                  <m:ctrlPr>
                                    <a:rPr lang="ja-JP" sz="1300" i="1" kern="100">
                                      <a:solidFill>
                                        <a:schemeClr val="bg1"/>
                                      </a:solidFill>
                                      <a:effectLst/>
                                      <a:latin typeface="Cambria Math" panose="02040503050406030204" pitchFamily="18" charset="0"/>
                                    </a:rPr>
                                  </m:ctrlPr>
                                </m:fPr>
                                <m:num>
                                  <m:r>
                                    <a:rPr lang="en-US" sz="1300" kern="100">
                                      <a:solidFill>
                                        <a:schemeClr val="bg1"/>
                                      </a:solidFill>
                                      <a:effectLst/>
                                      <a:latin typeface="Cambria Math" panose="02040503050406030204" pitchFamily="18" charset="0"/>
                                    </a:rPr>
                                    <m:t>𝑅</m:t>
                                  </m:r>
                                </m:num>
                                <m:den>
                                  <m:sSub>
                                    <m:sSubPr>
                                      <m:ctrlPr>
                                        <a:rPr lang="ja-JP" sz="1300" i="1" kern="100">
                                          <a:solidFill>
                                            <a:schemeClr val="bg1"/>
                                          </a:solidFill>
                                          <a:effectLst/>
                                          <a:latin typeface="Cambria Math" panose="02040503050406030204" pitchFamily="18" charset="0"/>
                                        </a:rPr>
                                      </m:ctrlPr>
                                    </m:sSubPr>
                                    <m:e>
                                      <m:r>
                                        <a:rPr lang="en-US" sz="1300" kern="100">
                                          <a:solidFill>
                                            <a:schemeClr val="bg1"/>
                                          </a:solidFill>
                                          <a:effectLst/>
                                          <a:latin typeface="Cambria Math" panose="02040503050406030204" pitchFamily="18" charset="0"/>
                                        </a:rPr>
                                        <m:t>𝑎</m:t>
                                      </m:r>
                                    </m:e>
                                    <m:sub>
                                      <m:r>
                                        <a:rPr lang="en-US" sz="1300" kern="100">
                                          <a:solidFill>
                                            <a:schemeClr val="bg1"/>
                                          </a:solidFill>
                                          <a:effectLst/>
                                          <a:latin typeface="Cambria Math" panose="02040503050406030204" pitchFamily="18" charset="0"/>
                                        </a:rPr>
                                        <m:t>0</m:t>
                                      </m:r>
                                    </m:sub>
                                  </m:sSub>
                                </m:den>
                              </m:f>
                            </m:oMath>
                          </a14:m>
                          <a:endParaRPr lang="ja-JP" sz="1300" kern="100" dirty="0">
                            <a:solidFill>
                              <a:schemeClr val="bg1"/>
                            </a:solidFill>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solidFill>
                      </a:tcPr>
                    </a:tc>
                    <a:tc>
                      <a:txBody>
                        <a:bodyPr/>
                        <a:lstStyle/>
                        <a:p>
                          <a:pPr algn="ctr"/>
                          <a:r>
                            <a:rPr lang="ja-JP" altLang="en-US" sz="1300" kern="100" dirty="0">
                              <a:solidFill>
                                <a:schemeClr val="bg1"/>
                              </a:solidFill>
                              <a:effectLst/>
                            </a:rPr>
                            <a:t>ザボ </a:t>
                          </a:r>
                          <a:r>
                            <a:rPr lang="ja-JP" sz="1300" kern="100" dirty="0">
                              <a:solidFill>
                                <a:schemeClr val="bg1"/>
                              </a:solidFill>
                              <a:effectLst/>
                            </a:rPr>
                            <a:t>表</a:t>
                          </a:r>
                          <a:r>
                            <a:rPr lang="en-US" sz="1300" kern="100" dirty="0">
                              <a:solidFill>
                                <a:schemeClr val="bg1"/>
                              </a:solidFill>
                              <a:effectLst/>
                            </a:rPr>
                            <a:t>3.2 [1]</a:t>
                          </a:r>
                          <a:endParaRPr lang="ja-JP" sz="1300" kern="100" dirty="0">
                            <a:solidFill>
                              <a:schemeClr val="bg1"/>
                            </a:solidFill>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solidFill>
                      </a:tcPr>
                    </a:tc>
                    <a:tc>
                      <a:txBody>
                        <a:bodyPr/>
                        <a:lstStyle/>
                        <a:p>
                          <a:pPr algn="ctr"/>
                          <a:r>
                            <a:rPr lang="en-US" sz="1300" kern="100" dirty="0">
                              <a:solidFill>
                                <a:schemeClr val="bg1"/>
                              </a:solidFill>
                              <a:effectLst/>
                            </a:rPr>
                            <a:t>Gaussian16</a:t>
                          </a:r>
                          <a:endParaRPr lang="ja-JP" sz="1300" kern="100" dirty="0">
                            <a:solidFill>
                              <a:schemeClr val="bg1"/>
                            </a:solidFill>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solidFill>
                      </a:tcPr>
                    </a:tc>
                    <a:extLst>
                      <a:ext uri="{0D108BD9-81ED-4DB2-BD59-A6C34878D82A}">
                        <a16:rowId xmlns:a16="http://schemas.microsoft.com/office/drawing/2014/main" val="2347481654"/>
                      </a:ext>
                    </a:extLst>
                  </a:tr>
                  <a:tr h="360000">
                    <a:tc>
                      <a:txBody>
                        <a:bodyPr/>
                        <a:lstStyle/>
                        <a:p>
                          <a:pPr algn="ctr"/>
                          <a:r>
                            <a:rPr lang="en-US" sz="1300" kern="100" dirty="0">
                              <a:effectLst/>
                              <a:latin typeface="+mn-ea"/>
                              <a:ea typeface="+mn-ea"/>
                            </a:rPr>
                            <a:t>1.32</a:t>
                          </a:r>
                          <a:endParaRPr lang="ja-JP" sz="1300" kern="100" dirty="0">
                            <a:effectLst/>
                            <a:latin typeface="+mn-ea"/>
                            <a:ea typeface="+mn-ea"/>
                            <a:cs typeface="Times New Roman" panose="02020603050405020304" pitchFamily="18" charset="0"/>
                          </a:endParaRPr>
                        </a:p>
                      </a:txBody>
                      <a:tcPr marL="68580" marR="68580" marT="0" marB="0" anchor="ctr">
                        <a:lnT w="12700" cap="flat" cmpd="sng" algn="ctr">
                          <a:solidFill>
                            <a:schemeClr val="tx2"/>
                          </a:solidFill>
                          <a:prstDash val="solid"/>
                          <a:round/>
                          <a:headEnd type="none" w="med" len="med"/>
                          <a:tailEnd type="none" w="med" len="med"/>
                        </a:lnT>
                        <a:solidFill>
                          <a:schemeClr val="bg2"/>
                        </a:solidFill>
                      </a:tcPr>
                    </a:tc>
                    <a:tc>
                      <a:txBody>
                        <a:bodyPr/>
                        <a:lstStyle/>
                        <a:p>
                          <a:pPr algn="ctr"/>
                          <a:r>
                            <a:rPr lang="ja-JP" sz="1300" kern="100" dirty="0">
                              <a:effectLst/>
                              <a:latin typeface="+mn-ea"/>
                              <a:ea typeface="+mn-ea"/>
                            </a:rPr>
                            <a:t>－</a:t>
                          </a:r>
                          <a:r>
                            <a:rPr lang="en-US" sz="1300" kern="100" dirty="0">
                              <a:effectLst/>
                              <a:latin typeface="+mn-ea"/>
                              <a:ea typeface="+mn-ea"/>
                            </a:rPr>
                            <a:t>1.117 31</a:t>
                          </a:r>
                          <a:endParaRPr lang="ja-JP" sz="1300" kern="100" dirty="0">
                            <a:effectLst/>
                            <a:latin typeface="+mn-ea"/>
                            <a:ea typeface="+mn-ea"/>
                            <a:cs typeface="Times New Roman" panose="02020603050405020304" pitchFamily="18" charset="0"/>
                          </a:endParaRPr>
                        </a:p>
                      </a:txBody>
                      <a:tcPr marL="68580" marR="68580" marT="0" marB="0" anchor="ctr">
                        <a:lnT w="12700" cap="flat" cmpd="sng" algn="ctr">
                          <a:solidFill>
                            <a:schemeClr val="tx2"/>
                          </a:solidFill>
                          <a:prstDash val="solid"/>
                          <a:round/>
                          <a:headEnd type="none" w="med" len="med"/>
                          <a:tailEnd type="none" w="med" len="med"/>
                        </a:lnT>
                        <a:solidFill>
                          <a:schemeClr val="bg2"/>
                        </a:solidFill>
                      </a:tcPr>
                    </a:tc>
                    <a:tc>
                      <a:txBody>
                        <a:bodyPr/>
                        <a:lstStyle/>
                        <a:p>
                          <a:pPr algn="ctr"/>
                          <a:r>
                            <a:rPr lang="ja-JP" sz="1300" kern="100" dirty="0">
                              <a:effectLst/>
                              <a:latin typeface="+mn-ea"/>
                              <a:ea typeface="+mn-ea"/>
                            </a:rPr>
                            <a:t>－</a:t>
                          </a:r>
                          <a:r>
                            <a:rPr lang="en-US" altLang="ja-JP" sz="1300" kern="100" dirty="0">
                              <a:effectLst/>
                              <a:latin typeface="+mn-ea"/>
                              <a:ea typeface="+mn-ea"/>
                            </a:rPr>
                            <a:t>1.117 308 000 91</a:t>
                          </a:r>
                          <a:endParaRPr lang="ja-JP" sz="1300" kern="100" dirty="0">
                            <a:effectLst/>
                            <a:latin typeface="+mn-ea"/>
                            <a:ea typeface="+mn-ea"/>
                            <a:cs typeface="Times New Roman" panose="02020603050405020304" pitchFamily="18" charset="0"/>
                          </a:endParaRPr>
                        </a:p>
                      </a:txBody>
                      <a:tcPr marL="68580" marR="68580" marT="0" marB="0" anchor="ctr">
                        <a:lnT w="12700" cap="flat" cmpd="sng" algn="ctr">
                          <a:solidFill>
                            <a:schemeClr val="tx2"/>
                          </a:solidFill>
                          <a:prstDash val="solid"/>
                          <a:round/>
                          <a:headEnd type="none" w="med" len="med"/>
                          <a:tailEnd type="none" w="med" len="med"/>
                        </a:lnT>
                        <a:solidFill>
                          <a:schemeClr val="bg2"/>
                        </a:solidFill>
                      </a:tcPr>
                    </a:tc>
                    <a:extLst>
                      <a:ext uri="{0D108BD9-81ED-4DB2-BD59-A6C34878D82A}">
                        <a16:rowId xmlns:a16="http://schemas.microsoft.com/office/drawing/2014/main" val="283351516"/>
                      </a:ext>
                    </a:extLst>
                  </a:tr>
                  <a:tr h="360000">
                    <a:tc>
                      <a:txBody>
                        <a:bodyPr/>
                        <a:lstStyle/>
                        <a:p>
                          <a:pPr algn="ctr"/>
                          <a:r>
                            <a:rPr lang="en-US" sz="1300" kern="100">
                              <a:effectLst/>
                              <a:latin typeface="+mn-ea"/>
                              <a:ea typeface="+mn-ea"/>
                            </a:rPr>
                            <a:t>1.34</a:t>
                          </a:r>
                          <a:endParaRPr lang="ja-JP" sz="1300" kern="100">
                            <a:effectLst/>
                            <a:latin typeface="+mn-ea"/>
                            <a:ea typeface="+mn-ea"/>
                            <a:cs typeface="Times New Roman" panose="02020603050405020304" pitchFamily="18" charset="0"/>
                          </a:endParaRPr>
                        </a:p>
                      </a:txBody>
                      <a:tcPr marL="68580" marR="68580" marT="0" marB="0" anchor="ctr">
                        <a:solidFill>
                          <a:schemeClr val="bg2"/>
                        </a:solidFill>
                      </a:tcPr>
                    </a:tc>
                    <a:tc>
                      <a:txBody>
                        <a:bodyPr/>
                        <a:lstStyle/>
                        <a:p>
                          <a:pPr algn="ctr"/>
                          <a:r>
                            <a:rPr lang="ja-JP" sz="1300" kern="100" dirty="0">
                              <a:effectLst/>
                              <a:latin typeface="+mn-ea"/>
                              <a:ea typeface="+mn-ea"/>
                            </a:rPr>
                            <a:t>－</a:t>
                          </a:r>
                          <a:r>
                            <a:rPr lang="en-US" sz="1300" kern="100" dirty="0">
                              <a:effectLst/>
                              <a:latin typeface="+mn-ea"/>
                              <a:ea typeface="+mn-ea"/>
                            </a:rPr>
                            <a:t>1.117 50</a:t>
                          </a:r>
                          <a:endParaRPr lang="ja-JP" sz="1300" kern="100" dirty="0">
                            <a:effectLst/>
                            <a:latin typeface="+mn-ea"/>
                            <a:ea typeface="+mn-ea"/>
                            <a:cs typeface="Times New Roman" panose="02020603050405020304" pitchFamily="18" charset="0"/>
                          </a:endParaRPr>
                        </a:p>
                      </a:txBody>
                      <a:tcPr marL="68580" marR="68580" marT="0" marB="0" anchor="ctr">
                        <a:solidFill>
                          <a:schemeClr val="bg2"/>
                        </a:solidFill>
                      </a:tcPr>
                    </a:tc>
                    <a:tc>
                      <a:txBody>
                        <a:bodyPr/>
                        <a:lstStyle/>
                        <a:p>
                          <a:pPr algn="ctr"/>
                          <a:r>
                            <a:rPr lang="ja-JP" sz="1300" kern="100" dirty="0">
                              <a:effectLst/>
                              <a:latin typeface="+mn-ea"/>
                              <a:ea typeface="+mn-ea"/>
                            </a:rPr>
                            <a:t>－</a:t>
                          </a:r>
                          <a:r>
                            <a:rPr lang="en-US" altLang="ja-JP" sz="1300" kern="100" dirty="0">
                              <a:effectLst/>
                              <a:latin typeface="+mn-ea"/>
                              <a:ea typeface="+mn-ea"/>
                            </a:rPr>
                            <a:t>1.117 495 784 02</a:t>
                          </a:r>
                          <a:endParaRPr lang="ja-JP" sz="1300" kern="100" dirty="0">
                            <a:effectLst/>
                            <a:latin typeface="+mn-ea"/>
                            <a:ea typeface="+mn-ea"/>
                            <a:cs typeface="Times New Roman" panose="02020603050405020304" pitchFamily="18" charset="0"/>
                          </a:endParaRPr>
                        </a:p>
                      </a:txBody>
                      <a:tcPr marL="68580" marR="68580" marT="0" marB="0" anchor="ctr">
                        <a:solidFill>
                          <a:schemeClr val="bg2"/>
                        </a:solidFill>
                      </a:tcPr>
                    </a:tc>
                    <a:extLst>
                      <a:ext uri="{0D108BD9-81ED-4DB2-BD59-A6C34878D82A}">
                        <a16:rowId xmlns:a16="http://schemas.microsoft.com/office/drawing/2014/main" val="3311466847"/>
                      </a:ext>
                    </a:extLst>
                  </a:tr>
                  <a:tr h="360000">
                    <a:tc>
                      <a:txBody>
                        <a:bodyPr/>
                        <a:lstStyle/>
                        <a:p>
                          <a:pPr algn="ctr"/>
                          <a:r>
                            <a:rPr lang="en-US" sz="1300" kern="100" dirty="0">
                              <a:effectLst/>
                              <a:latin typeface="+mn-ea"/>
                              <a:ea typeface="+mn-ea"/>
                            </a:rPr>
                            <a:t>1.36</a:t>
                          </a:r>
                          <a:endParaRPr lang="ja-JP" sz="1300" kern="100" dirty="0">
                            <a:effectLst/>
                            <a:latin typeface="+mn-ea"/>
                            <a:ea typeface="+mn-ea"/>
                            <a:cs typeface="Times New Roman" panose="02020603050405020304" pitchFamily="18" charset="0"/>
                          </a:endParaRPr>
                        </a:p>
                      </a:txBody>
                      <a:tcPr marL="68580" marR="68580" marT="0" marB="0" anchor="ctr">
                        <a:solidFill>
                          <a:schemeClr val="bg2"/>
                        </a:solidFill>
                      </a:tcPr>
                    </a:tc>
                    <a:tc>
                      <a:txBody>
                        <a:bodyPr/>
                        <a:lstStyle/>
                        <a:p>
                          <a:pPr algn="ctr"/>
                          <a:r>
                            <a:rPr lang="ja-JP" sz="1300" kern="100" dirty="0">
                              <a:effectLst/>
                              <a:latin typeface="+mn-ea"/>
                              <a:ea typeface="+mn-ea"/>
                            </a:rPr>
                            <a:t>－</a:t>
                          </a:r>
                          <a:r>
                            <a:rPr lang="en-US" sz="1300" kern="100" dirty="0">
                              <a:effectLst/>
                              <a:latin typeface="+mn-ea"/>
                              <a:ea typeface="+mn-ea"/>
                            </a:rPr>
                            <a:t>1.117 45</a:t>
                          </a:r>
                          <a:endParaRPr lang="ja-JP" sz="1300" kern="100" dirty="0">
                            <a:effectLst/>
                            <a:latin typeface="+mn-ea"/>
                            <a:ea typeface="+mn-ea"/>
                            <a:cs typeface="Times New Roman" panose="02020603050405020304" pitchFamily="18" charset="0"/>
                          </a:endParaRPr>
                        </a:p>
                      </a:txBody>
                      <a:tcPr marL="68580" marR="68580" marT="0" marB="0" anchor="ctr">
                        <a:solidFill>
                          <a:schemeClr val="bg2"/>
                        </a:solidFill>
                      </a:tcPr>
                    </a:tc>
                    <a:tc>
                      <a:txBody>
                        <a:bodyPr/>
                        <a:lstStyle/>
                        <a:p>
                          <a:pPr algn="ctr"/>
                          <a:r>
                            <a:rPr lang="ja-JP" sz="1300" kern="100" dirty="0">
                              <a:effectLst/>
                              <a:latin typeface="+mn-ea"/>
                              <a:ea typeface="+mn-ea"/>
                            </a:rPr>
                            <a:t>－</a:t>
                          </a:r>
                          <a:r>
                            <a:rPr lang="en-US" altLang="ja-JP" sz="1300" kern="100" dirty="0">
                              <a:effectLst/>
                              <a:latin typeface="+mn-ea"/>
                              <a:ea typeface="+mn-ea"/>
                            </a:rPr>
                            <a:t>1.117 449 932 04</a:t>
                          </a:r>
                          <a:endParaRPr lang="ja-JP" sz="1300" kern="100" dirty="0">
                            <a:effectLst/>
                            <a:latin typeface="+mn-ea"/>
                            <a:ea typeface="+mn-ea"/>
                            <a:cs typeface="Times New Roman" panose="02020603050405020304" pitchFamily="18" charset="0"/>
                          </a:endParaRPr>
                        </a:p>
                      </a:txBody>
                      <a:tcPr marL="68580" marR="68580" marT="0" marB="0" anchor="ctr">
                        <a:solidFill>
                          <a:schemeClr val="bg2"/>
                        </a:solidFill>
                      </a:tcPr>
                    </a:tc>
                    <a:extLst>
                      <a:ext uri="{0D108BD9-81ED-4DB2-BD59-A6C34878D82A}">
                        <a16:rowId xmlns:a16="http://schemas.microsoft.com/office/drawing/2014/main" val="583706780"/>
                      </a:ext>
                    </a:extLst>
                  </a:tr>
                  <a:tr h="360000">
                    <a:tc>
                      <a:txBody>
                        <a:bodyPr/>
                        <a:lstStyle/>
                        <a:p>
                          <a:pPr algn="ctr"/>
                          <a:r>
                            <a:rPr lang="en-US" sz="1300" kern="100" dirty="0">
                              <a:effectLst/>
                              <a:latin typeface="+mn-ea"/>
                              <a:ea typeface="+mn-ea"/>
                            </a:rPr>
                            <a:t>1.38</a:t>
                          </a:r>
                          <a:endParaRPr lang="ja-JP" sz="1300" kern="100" dirty="0">
                            <a:effectLst/>
                            <a:latin typeface="+mn-ea"/>
                            <a:ea typeface="+mn-ea"/>
                            <a:cs typeface="Times New Roman" panose="02020603050405020304" pitchFamily="18" charset="0"/>
                          </a:endParaRPr>
                        </a:p>
                      </a:txBody>
                      <a:tcPr marL="68580" marR="68580" marT="0" marB="0" anchor="ctr">
                        <a:lnB>
                          <a:noFill/>
                        </a:lnB>
                        <a:solidFill>
                          <a:schemeClr val="bg2"/>
                        </a:solidFill>
                      </a:tcPr>
                    </a:tc>
                    <a:tc>
                      <a:txBody>
                        <a:bodyPr/>
                        <a:lstStyle/>
                        <a:p>
                          <a:pPr algn="ctr"/>
                          <a:r>
                            <a:rPr lang="ja-JP" sz="1300" kern="100" dirty="0">
                              <a:effectLst/>
                              <a:latin typeface="+mn-ea"/>
                              <a:ea typeface="+mn-ea"/>
                            </a:rPr>
                            <a:t>－</a:t>
                          </a:r>
                          <a:r>
                            <a:rPr lang="en-US" sz="1300" kern="100" dirty="0">
                              <a:effectLst/>
                              <a:latin typeface="+mn-ea"/>
                              <a:ea typeface="+mn-ea"/>
                            </a:rPr>
                            <a:t>1.117 19</a:t>
                          </a:r>
                          <a:endParaRPr lang="ja-JP" sz="1300" kern="100" dirty="0">
                            <a:effectLst/>
                            <a:latin typeface="+mn-ea"/>
                            <a:ea typeface="+mn-ea"/>
                            <a:cs typeface="Times New Roman" panose="02020603050405020304" pitchFamily="18" charset="0"/>
                          </a:endParaRPr>
                        </a:p>
                      </a:txBody>
                      <a:tcPr marL="68580" marR="68580" marT="0" marB="0" anchor="ctr">
                        <a:lnB>
                          <a:noFill/>
                        </a:lnB>
                        <a:solidFill>
                          <a:schemeClr val="bg2"/>
                        </a:solidFill>
                      </a:tcPr>
                    </a:tc>
                    <a:tc>
                      <a:txBody>
                        <a:bodyPr/>
                        <a:lstStyle/>
                        <a:p>
                          <a:pPr algn="ctr"/>
                          <a:r>
                            <a:rPr lang="ja-JP" sz="1300" kern="100" dirty="0">
                              <a:effectLst/>
                              <a:latin typeface="+mn-ea"/>
                              <a:ea typeface="+mn-ea"/>
                            </a:rPr>
                            <a:t>－</a:t>
                          </a:r>
                          <a:r>
                            <a:rPr lang="en-US" altLang="ja-JP" sz="1300" kern="100" dirty="0">
                              <a:effectLst/>
                              <a:latin typeface="+mn-ea"/>
                              <a:ea typeface="+mn-ea"/>
                            </a:rPr>
                            <a:t>1.117 184 921 88</a:t>
                          </a:r>
                          <a:endParaRPr lang="ja-JP" sz="1300" kern="100" dirty="0">
                            <a:effectLst/>
                            <a:latin typeface="+mn-ea"/>
                            <a:ea typeface="+mn-ea"/>
                            <a:cs typeface="Times New Roman" panose="02020603050405020304" pitchFamily="18" charset="0"/>
                          </a:endParaRPr>
                        </a:p>
                      </a:txBody>
                      <a:tcPr marL="68580" marR="68580" marT="0" marB="0" anchor="ctr">
                        <a:lnB>
                          <a:noFill/>
                        </a:lnB>
                        <a:solidFill>
                          <a:schemeClr val="bg2"/>
                        </a:solidFill>
                      </a:tcPr>
                    </a:tc>
                    <a:extLst>
                      <a:ext uri="{0D108BD9-81ED-4DB2-BD59-A6C34878D82A}">
                        <a16:rowId xmlns:a16="http://schemas.microsoft.com/office/drawing/2014/main" val="2346917534"/>
                      </a:ext>
                    </a:extLst>
                  </a:tr>
                  <a:tr h="360000">
                    <a:tc>
                      <a:txBody>
                        <a:bodyPr/>
                        <a:lstStyle/>
                        <a:p>
                          <a:pPr algn="ctr"/>
                          <a:r>
                            <a:rPr lang="en-US" sz="1300" kern="100" dirty="0">
                              <a:solidFill>
                                <a:schemeClr val="tx1"/>
                              </a:solidFill>
                              <a:effectLst/>
                              <a:latin typeface="+mn-ea"/>
                              <a:ea typeface="+mn-ea"/>
                            </a:rPr>
                            <a:t>1.40</a:t>
                          </a:r>
                          <a:endParaRPr lang="ja-JP" sz="1300" kern="100" dirty="0">
                            <a:solidFill>
                              <a:schemeClr val="tx1"/>
                            </a:solidFill>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ja-JP" sz="1300" kern="100" dirty="0">
                              <a:effectLst/>
                              <a:latin typeface="+mn-ea"/>
                              <a:ea typeface="+mn-ea"/>
                            </a:rPr>
                            <a:t>－</a:t>
                          </a:r>
                          <a:r>
                            <a:rPr lang="en-US" sz="1300" kern="100" dirty="0">
                              <a:effectLst/>
                              <a:latin typeface="+mn-ea"/>
                              <a:ea typeface="+mn-ea"/>
                            </a:rPr>
                            <a:t>1.116 72</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ja-JP" sz="1300" kern="100" dirty="0">
                              <a:effectLst/>
                              <a:latin typeface="+mn-ea"/>
                              <a:ea typeface="+mn-ea"/>
                            </a:rPr>
                            <a:t>－</a:t>
                          </a:r>
                          <a:r>
                            <a:rPr lang="en-US" altLang="ja-JP" sz="1300" kern="100" dirty="0">
                              <a:effectLst/>
                              <a:latin typeface="+mn-ea"/>
                              <a:ea typeface="+mn-ea"/>
                            </a:rPr>
                            <a:t>1.116 714 325 18</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182692128"/>
                      </a:ext>
                    </a:extLst>
                  </a:tr>
                  <a:tr h="1260000">
                    <a:tc gridSpan="3">
                      <a:txBody>
                        <a:bodyPr/>
                        <a:lstStyle/>
                        <a:p>
                          <a:pPr algn="l"/>
                          <a:r>
                            <a:rPr kumimoji="1" lang="ja-JP" altLang="en-US" sz="1300" b="0" dirty="0">
                              <a:solidFill>
                                <a:schemeClr val="tx1"/>
                              </a:solidFill>
                            </a:rPr>
                            <a:t>通常は</a:t>
                          </a:r>
                          <a:r>
                            <a:rPr kumimoji="1" lang="en-US" altLang="ja-JP" sz="1300" b="0" dirty="0">
                              <a:solidFill>
                                <a:schemeClr val="tx1"/>
                              </a:solidFill>
                            </a:rPr>
                            <a:t>Å</a:t>
                          </a:r>
                          <a:r>
                            <a:rPr kumimoji="1" lang="ja-JP" altLang="en-US" sz="1300" b="0" dirty="0">
                              <a:solidFill>
                                <a:schemeClr val="tx1"/>
                              </a:solidFill>
                            </a:rPr>
                            <a:t>で核の座標を指定するが</a:t>
                          </a:r>
                          <a:r>
                            <a:rPr kumimoji="1" lang="en-US" altLang="ja-JP" sz="1300" b="0" dirty="0">
                              <a:solidFill>
                                <a:schemeClr val="tx1"/>
                              </a:solidFill>
                            </a:rPr>
                            <a:t>, </a:t>
                          </a:r>
                          <a:r>
                            <a:rPr kumimoji="1" lang="ja-JP" altLang="en-US" sz="1300" b="0" dirty="0">
                              <a:solidFill>
                                <a:schemeClr val="tx1"/>
                              </a:solidFill>
                            </a:rPr>
                            <a:t>教科書との比較のため</a:t>
                          </a:r>
                          <a14:m>
                            <m:oMath xmlns:m="http://schemas.openxmlformats.org/officeDocument/2006/math">
                              <m:sSub>
                                <m:sSubPr>
                                  <m:ctrlPr>
                                    <a:rPr kumimoji="1" lang="en-US" altLang="ja-JP" sz="1300" b="0" i="1" smtClean="0">
                                      <a:solidFill>
                                        <a:schemeClr val="tx1"/>
                                      </a:solidFill>
                                      <a:latin typeface="Cambria Math" panose="02040503050406030204" pitchFamily="18" charset="0"/>
                                    </a:rPr>
                                  </m:ctrlPr>
                                </m:sSubPr>
                                <m:e>
                                  <m:r>
                                    <a:rPr kumimoji="1" lang="en-US" altLang="ja-JP" sz="1300" b="0" i="1" smtClean="0">
                                      <a:solidFill>
                                        <a:schemeClr val="tx1"/>
                                      </a:solidFill>
                                      <a:latin typeface="Cambria Math" panose="02040503050406030204" pitchFamily="18" charset="0"/>
                                    </a:rPr>
                                    <m:t>𝑎</m:t>
                                  </m:r>
                                </m:e>
                                <m:sub>
                                  <m:r>
                                    <a:rPr kumimoji="1" lang="en-US" altLang="ja-JP" sz="1300" b="0" i="1" smtClean="0">
                                      <a:solidFill>
                                        <a:schemeClr val="tx1"/>
                                      </a:solidFill>
                                      <a:latin typeface="Cambria Math" panose="02040503050406030204" pitchFamily="18" charset="0"/>
                                    </a:rPr>
                                    <m:t>0</m:t>
                                  </m:r>
                                </m:sub>
                              </m:sSub>
                            </m:oMath>
                          </a14:m>
                          <a:r>
                            <a:rPr kumimoji="1" lang="ja-JP" altLang="en-US" sz="1300" b="0" dirty="0">
                              <a:solidFill>
                                <a:schemeClr val="tx1"/>
                              </a:solidFill>
                            </a:rPr>
                            <a:t>を使用した</a:t>
                          </a:r>
                          <a:r>
                            <a:rPr kumimoji="1" lang="en-US" altLang="ja-JP" sz="1300" b="0" dirty="0">
                              <a:solidFill>
                                <a:schemeClr val="tx1"/>
                              </a:solidFill>
                            </a:rPr>
                            <a:t>.</a:t>
                          </a:r>
                        </a:p>
                        <a:p>
                          <a:pPr algn="l"/>
                          <a:r>
                            <a:rPr kumimoji="1" lang="ja-JP" altLang="en-US" sz="1300" b="0" dirty="0">
                              <a:solidFill>
                                <a:schemeClr val="tx1"/>
                              </a:solidFill>
                            </a:rPr>
                            <a:t>これをグラフにすればポテンシャルエネルギー曲線（</a:t>
                          </a:r>
                          <a:r>
                            <a:rPr kumimoji="1" lang="en-US" altLang="ja-JP" sz="1300" b="0" dirty="0">
                              <a:solidFill>
                                <a:schemeClr val="tx1"/>
                              </a:solidFill>
                            </a:rPr>
                            <a:t>PEC</a:t>
                          </a:r>
                          <a:r>
                            <a:rPr kumimoji="1" lang="ja-JP" altLang="en-US" sz="1300" b="0" dirty="0">
                              <a:solidFill>
                                <a:schemeClr val="tx1"/>
                              </a:solidFill>
                            </a:rPr>
                            <a:t>）が描ける</a:t>
                          </a:r>
                          <a:r>
                            <a:rPr kumimoji="1" lang="en-US" altLang="ja-JP" sz="1300" b="0" dirty="0">
                              <a:solidFill>
                                <a:schemeClr val="tx1"/>
                              </a:solidFill>
                            </a:rPr>
                            <a:t>.</a:t>
                          </a:r>
                        </a:p>
                        <a:p>
                          <a:pPr algn="l"/>
                          <a:r>
                            <a:rPr kumimoji="1" lang="ja-JP" altLang="en-US" sz="1300" b="0" dirty="0">
                              <a:solidFill>
                                <a:schemeClr val="tx1"/>
                              </a:solidFill>
                            </a:rPr>
                            <a:t>通常は</a:t>
                          </a:r>
                          <a:r>
                            <a:rPr kumimoji="1" lang="en-US" altLang="ja-JP" sz="1300" b="0" dirty="0" err="1">
                              <a:solidFill>
                                <a:schemeClr val="tx1"/>
                              </a:solidFill>
                            </a:rPr>
                            <a:t>Opt</a:t>
                          </a:r>
                          <a:r>
                            <a:rPr kumimoji="1" lang="ja-JP" altLang="en-US" sz="1300" b="0" dirty="0">
                              <a:solidFill>
                                <a:schemeClr val="tx1"/>
                              </a:solidFill>
                            </a:rPr>
                            <a:t>や</a:t>
                          </a:r>
                          <a:r>
                            <a:rPr kumimoji="1" lang="en-US" altLang="ja-JP" sz="1300" b="0" dirty="0">
                              <a:solidFill>
                                <a:schemeClr val="tx1"/>
                              </a:solidFill>
                            </a:rPr>
                            <a:t>Freq</a:t>
                          </a:r>
                          <a:r>
                            <a:rPr kumimoji="1" lang="ja-JP" altLang="en-US" sz="1300" b="0" dirty="0">
                              <a:solidFill>
                                <a:schemeClr val="tx1"/>
                              </a:solidFill>
                            </a:rPr>
                            <a:t>を指定して</a:t>
                          </a:r>
                          <a:r>
                            <a:rPr kumimoji="1" lang="en-US" altLang="ja-JP" sz="1300" b="0" dirty="0">
                              <a:solidFill>
                                <a:schemeClr val="tx1"/>
                              </a:solidFill>
                            </a:rPr>
                            <a:t>, </a:t>
                          </a:r>
                          <a:r>
                            <a:rPr kumimoji="1" lang="ja-JP" altLang="en-US" sz="1300" b="0" dirty="0">
                              <a:solidFill>
                                <a:schemeClr val="tx1"/>
                              </a:solidFill>
                            </a:rPr>
                            <a:t>エネルギーが低くなる点を自動的に探す</a:t>
                          </a:r>
                          <a:r>
                            <a:rPr kumimoji="1" lang="en-US" altLang="ja-JP" sz="1300" b="0" dirty="0">
                              <a:solidFill>
                                <a:schemeClr val="tx1"/>
                              </a:solidFill>
                            </a:rPr>
                            <a:t>. </a:t>
                          </a:r>
                          <a:r>
                            <a:rPr kumimoji="1" lang="ja-JP" altLang="en-US" sz="1300" b="0" dirty="0">
                              <a:solidFill>
                                <a:schemeClr val="tx1"/>
                              </a:solidFill>
                            </a:rPr>
                            <a:t>その場合は</a:t>
                          </a:r>
                          <a:r>
                            <a:rPr kumimoji="1" lang="en-US" altLang="ja-JP" sz="1300" b="0" dirty="0">
                              <a:solidFill>
                                <a:schemeClr val="tx1"/>
                              </a:solidFill>
                            </a:rPr>
                            <a:t>`# HF/STO-3G </a:t>
                          </a:r>
                          <a:r>
                            <a:rPr kumimoji="1" lang="en-US" altLang="ja-JP" sz="1300" b="0" dirty="0" err="1">
                              <a:solidFill>
                                <a:schemeClr val="tx1"/>
                              </a:solidFill>
                            </a:rPr>
                            <a:t>Opt</a:t>
                          </a:r>
                          <a:r>
                            <a:rPr kumimoji="1" lang="en-US" altLang="ja-JP" sz="1300" b="0" dirty="0">
                              <a:solidFill>
                                <a:schemeClr val="tx1"/>
                              </a:solidFill>
                            </a:rPr>
                            <a:t> Freq` </a:t>
                          </a:r>
                          <a:r>
                            <a:rPr kumimoji="1" lang="ja-JP" altLang="en-US" sz="1300" b="0" dirty="0">
                              <a:solidFill>
                                <a:schemeClr val="tx1"/>
                              </a:solidFill>
                            </a:rPr>
                            <a:t>のように指定する</a:t>
                          </a:r>
                          <a:r>
                            <a:rPr kumimoji="1" lang="en-US" altLang="ja-JP" sz="1300" b="0" dirty="0">
                              <a:solidFill>
                                <a:schemeClr val="tx1"/>
                              </a:solidFill>
                            </a:rPr>
                            <a:t>. </a:t>
                          </a:r>
                          <a:r>
                            <a:rPr kumimoji="1" lang="ja-JP" altLang="en-US" sz="1300" b="0" dirty="0">
                              <a:solidFill>
                                <a:schemeClr val="tx1"/>
                              </a:solidFill>
                            </a:rPr>
                            <a:t>上の表から</a:t>
                          </a:r>
                          <a:r>
                            <a:rPr kumimoji="1" lang="en-US" altLang="ja-JP" sz="1300" b="0" dirty="0">
                              <a:solidFill>
                                <a:schemeClr val="tx1"/>
                              </a:solidFill>
                            </a:rPr>
                            <a:t>, </a:t>
                          </a:r>
                          <a:r>
                            <a:rPr kumimoji="1" lang="ja-JP" altLang="en-US" sz="1300" b="0" dirty="0">
                              <a:solidFill>
                                <a:schemeClr val="tx1"/>
                              </a:solidFill>
                            </a:rPr>
                            <a:t>最小になる点は </a:t>
                          </a:r>
                          <a14:m>
                            <m:oMath xmlns:m="http://schemas.openxmlformats.org/officeDocument/2006/math">
                              <m:r>
                                <a:rPr kumimoji="1" lang="en-US" altLang="ja-JP" sz="1300" b="0" i="1" smtClean="0">
                                  <a:solidFill>
                                    <a:schemeClr val="tx1"/>
                                  </a:solidFill>
                                  <a:latin typeface="Cambria Math" panose="02040503050406030204" pitchFamily="18" charset="0"/>
                                </a:rPr>
                                <m:t>𝑅</m:t>
                              </m:r>
                              <m:r>
                                <a:rPr kumimoji="1" lang="en-US" altLang="ja-JP" sz="1300" b="0" i="1" smtClean="0">
                                  <a:solidFill>
                                    <a:schemeClr val="tx1"/>
                                  </a:solidFill>
                                  <a:latin typeface="Cambria Math" panose="02040503050406030204" pitchFamily="18" charset="0"/>
                                </a:rPr>
                                <m:t>=1.34 </m:t>
                              </m:r>
                              <m:sSub>
                                <m:sSubPr>
                                  <m:ctrlPr>
                                    <a:rPr kumimoji="1" lang="en-US" altLang="ja-JP" sz="1300" b="0" i="1" smtClean="0">
                                      <a:solidFill>
                                        <a:schemeClr val="tx1"/>
                                      </a:solidFill>
                                      <a:latin typeface="Cambria Math" panose="02040503050406030204" pitchFamily="18" charset="0"/>
                                    </a:rPr>
                                  </m:ctrlPr>
                                </m:sSubPr>
                                <m:e>
                                  <m:r>
                                    <a:rPr kumimoji="1" lang="en-US" altLang="ja-JP" sz="1300" b="0" i="1" smtClean="0">
                                      <a:solidFill>
                                        <a:schemeClr val="tx1"/>
                                      </a:solidFill>
                                      <a:latin typeface="Cambria Math" panose="02040503050406030204" pitchFamily="18" charset="0"/>
                                    </a:rPr>
                                    <m:t>𝑎</m:t>
                                  </m:r>
                                </m:e>
                                <m:sub>
                                  <m:r>
                                    <a:rPr kumimoji="1" lang="en-US" altLang="ja-JP" sz="1300" b="0" i="1" smtClean="0">
                                      <a:solidFill>
                                        <a:schemeClr val="tx1"/>
                                      </a:solidFill>
                                      <a:latin typeface="Cambria Math" panose="02040503050406030204" pitchFamily="18" charset="0"/>
                                    </a:rPr>
                                    <m:t>0</m:t>
                                  </m:r>
                                </m:sub>
                              </m:sSub>
                            </m:oMath>
                          </a14:m>
                          <a:r>
                            <a:rPr kumimoji="1" lang="ja-JP" altLang="en-US" sz="1300" b="0" dirty="0">
                              <a:solidFill>
                                <a:schemeClr val="tx1"/>
                              </a:solidFill>
                            </a:rPr>
                            <a:t> 付近であろうと予想される</a:t>
                          </a:r>
                          <a:r>
                            <a:rPr kumimoji="1" lang="en-US" altLang="ja-JP" sz="1300" b="0" dirty="0">
                              <a:solidFill>
                                <a:schemeClr val="tx1"/>
                              </a:solidFill>
                            </a:rPr>
                            <a:t>.</a:t>
                          </a:r>
                        </a:p>
                      </a:txBody>
                      <a:tcPr marL="68580" marR="68580" marT="0" marB="0" anchor="ctr">
                        <a:lnT w="12700" cap="flat" cmpd="sng" algn="ctr">
                          <a:solidFill>
                            <a:schemeClr val="tx2"/>
                          </a:solidFill>
                          <a:prstDash val="solid"/>
                          <a:round/>
                          <a:headEnd type="none" w="med" len="med"/>
                          <a:tailEnd type="none" w="med" len="med"/>
                        </a:lnT>
                      </a:tcPr>
                    </a:tc>
                    <a:tc hMerge="1">
                      <a:txBody>
                        <a:bodyPr/>
                        <a:lstStyle/>
                        <a:p>
                          <a:pPr algn="ctr"/>
                          <a:endParaRPr lang="ja-JP" sz="1400" kern="100" dirty="0">
                            <a:effectLst/>
                            <a:latin typeface="+mn-ea"/>
                            <a:ea typeface="+mn-ea"/>
                            <a:cs typeface="Times New Roman" panose="02020603050405020304" pitchFamily="18" charset="0"/>
                          </a:endParaRPr>
                        </a:p>
                      </a:txBody>
                      <a:tcPr marL="68580" marR="68580" marT="0" marB="0" anchor="ctr">
                        <a:lnT w="12700" cap="flat" cmpd="sng" algn="ctr">
                          <a:solidFill>
                            <a:schemeClr val="tx2"/>
                          </a:solidFill>
                          <a:prstDash val="solid"/>
                          <a:round/>
                          <a:headEnd type="none" w="med" len="med"/>
                          <a:tailEnd type="none" w="med" len="med"/>
                        </a:lnT>
                      </a:tcPr>
                    </a:tc>
                    <a:tc hMerge="1">
                      <a:txBody>
                        <a:bodyPr/>
                        <a:lstStyle/>
                        <a:p>
                          <a:pPr algn="ctr"/>
                          <a:endParaRPr lang="ja-JP" sz="1400" b="1" kern="100" dirty="0">
                            <a:solidFill>
                              <a:schemeClr val="accent4"/>
                            </a:solidFill>
                            <a:effectLst/>
                            <a:latin typeface="+mn-ea"/>
                            <a:ea typeface="+mn-ea"/>
                            <a:cs typeface="Times New Roman" panose="02020603050405020304" pitchFamily="18" charset="0"/>
                          </a:endParaRPr>
                        </a:p>
                      </a:txBody>
                      <a:tcPr marL="68580" marR="68580" marT="0" marB="0" anchor="ctr">
                        <a:lnT w="12700" cap="flat" cmpd="sng" algn="ctr">
                          <a:solidFill>
                            <a:schemeClr val="tx2"/>
                          </a:solidFill>
                          <a:prstDash val="solid"/>
                          <a:round/>
                          <a:headEnd type="none" w="med" len="med"/>
                          <a:tailEnd type="none" w="med" len="med"/>
                        </a:lnT>
                      </a:tcPr>
                    </a:tc>
                    <a:extLst>
                      <a:ext uri="{0D108BD9-81ED-4DB2-BD59-A6C34878D82A}">
                        <a16:rowId xmlns:a16="http://schemas.microsoft.com/office/drawing/2014/main" val="2010743172"/>
                      </a:ext>
                    </a:extLst>
                  </a:tr>
                </a:tbl>
              </a:graphicData>
            </a:graphic>
          </p:graphicFrame>
        </mc:Choice>
        <mc:Fallback xmlns="">
          <p:graphicFrame>
            <p:nvGraphicFramePr>
              <p:cNvPr id="8" name="コンテンツ プレースホルダー 7">
                <a:extLst>
                  <a:ext uri="{FF2B5EF4-FFF2-40B4-BE49-F238E27FC236}">
                    <a16:creationId xmlns:a16="http://schemas.microsoft.com/office/drawing/2014/main" id="{DBDC2371-8346-43D5-A871-2C20DD747ED3}"/>
                  </a:ext>
                </a:extLst>
              </p:cNvPr>
              <p:cNvGraphicFramePr>
                <a:graphicFrameLocks noGrp="1"/>
              </p:cNvGraphicFramePr>
              <p:nvPr>
                <p:ph idx="14"/>
                <p:extLst>
                  <p:ext uri="{D42A27DB-BD31-4B8C-83A1-F6EECF244321}">
                    <p14:modId xmlns:p14="http://schemas.microsoft.com/office/powerpoint/2010/main" val="2094316109"/>
                  </p:ext>
                </p:extLst>
              </p:nvPr>
            </p:nvGraphicFramePr>
            <p:xfrm>
              <a:off x="3276313" y="842963"/>
              <a:ext cx="5400000" cy="3780000"/>
            </p:xfrm>
            <a:graphic>
              <a:graphicData uri="http://schemas.openxmlformats.org/drawingml/2006/table">
                <a:tbl>
                  <a:tblPr firstRow="1" firstCol="1" bandRow="1">
                    <a:tableStyleId>{2D5ABB26-0587-4C30-8999-92F81FD0307C}</a:tableStyleId>
                  </a:tblPr>
                  <a:tblGrid>
                    <a:gridCol w="1800000">
                      <a:extLst>
                        <a:ext uri="{9D8B030D-6E8A-4147-A177-3AD203B41FA5}">
                          <a16:colId xmlns:a16="http://schemas.microsoft.com/office/drawing/2014/main" val="2951375479"/>
                        </a:ext>
                      </a:extLst>
                    </a:gridCol>
                    <a:gridCol w="1800000">
                      <a:extLst>
                        <a:ext uri="{9D8B030D-6E8A-4147-A177-3AD203B41FA5}">
                          <a16:colId xmlns:a16="http://schemas.microsoft.com/office/drawing/2014/main" val="2432590264"/>
                        </a:ext>
                      </a:extLst>
                    </a:gridCol>
                    <a:gridCol w="1800000">
                      <a:extLst>
                        <a:ext uri="{9D8B030D-6E8A-4147-A177-3AD203B41FA5}">
                          <a16:colId xmlns:a16="http://schemas.microsoft.com/office/drawing/2014/main" val="781044291"/>
                        </a:ext>
                      </a:extLst>
                    </a:gridCol>
                  </a:tblGrid>
                  <a:tr h="360000">
                    <a:tc gridSpan="3">
                      <a:txBody>
                        <a:bodyPr/>
                        <a:lstStyle/>
                        <a:p>
                          <a:endParaRPr lang="ja-JP"/>
                        </a:p>
                      </a:txBody>
                      <a:tcPr marL="68580" marR="68580" marT="0" marB="0" anchor="ctr">
                        <a:lnB w="12700" cap="flat" cmpd="sng" algn="ctr">
                          <a:solidFill>
                            <a:schemeClr val="tx2"/>
                          </a:solidFill>
                          <a:prstDash val="solid"/>
                          <a:round/>
                          <a:headEnd type="none" w="med" len="med"/>
                          <a:tailEnd type="none" w="med" len="med"/>
                        </a:lnB>
                        <a:blipFill>
                          <a:blip r:embed="rId3"/>
                          <a:stretch>
                            <a:fillRect t="-71186" r="-113" b="-952542"/>
                          </a:stretch>
                        </a:blipFill>
                      </a:tcPr>
                    </a:tc>
                    <a:tc hMerge="1">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tc hMerge="1">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43647503"/>
                      </a:ext>
                    </a:extLst>
                  </a:tr>
                  <a:tr h="360000">
                    <a:tc>
                      <a:txBody>
                        <a:bodyPr/>
                        <a:lstStyle/>
                        <a:p>
                          <a:endParaRPr lang="ja-JP"/>
                        </a:p>
                      </a:txBody>
                      <a:tcPr marL="68580" marR="68580" marT="0" marB="0" anchor="ct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blipFill>
                          <a:blip r:embed="rId3"/>
                          <a:stretch>
                            <a:fillRect t="-171186" r="-200000" b="-852542"/>
                          </a:stretch>
                        </a:blipFill>
                      </a:tcPr>
                    </a:tc>
                    <a:tc>
                      <a:txBody>
                        <a:bodyPr/>
                        <a:lstStyle/>
                        <a:p>
                          <a:pPr algn="ctr"/>
                          <a:r>
                            <a:rPr lang="ja-JP" altLang="en-US" sz="1300" kern="100" dirty="0">
                              <a:solidFill>
                                <a:schemeClr val="bg1"/>
                              </a:solidFill>
                              <a:effectLst/>
                            </a:rPr>
                            <a:t>ザボ </a:t>
                          </a:r>
                          <a:r>
                            <a:rPr lang="ja-JP" sz="1300" kern="100" dirty="0">
                              <a:solidFill>
                                <a:schemeClr val="bg1"/>
                              </a:solidFill>
                              <a:effectLst/>
                            </a:rPr>
                            <a:t>表</a:t>
                          </a:r>
                          <a:r>
                            <a:rPr lang="en-US" sz="1300" kern="100" dirty="0">
                              <a:solidFill>
                                <a:schemeClr val="bg1"/>
                              </a:solidFill>
                              <a:effectLst/>
                            </a:rPr>
                            <a:t>3.2 [1]</a:t>
                          </a:r>
                          <a:endParaRPr lang="ja-JP" sz="1300" kern="100" dirty="0">
                            <a:solidFill>
                              <a:schemeClr val="bg1"/>
                            </a:solidFill>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solidFill>
                      </a:tcPr>
                    </a:tc>
                    <a:tc>
                      <a:txBody>
                        <a:bodyPr/>
                        <a:lstStyle/>
                        <a:p>
                          <a:pPr algn="ctr"/>
                          <a:r>
                            <a:rPr lang="en-US" sz="1300" kern="100" dirty="0">
                              <a:solidFill>
                                <a:schemeClr val="bg1"/>
                              </a:solidFill>
                              <a:effectLst/>
                            </a:rPr>
                            <a:t>Gaussian16</a:t>
                          </a:r>
                          <a:endParaRPr lang="ja-JP" sz="1300" kern="100" dirty="0">
                            <a:solidFill>
                              <a:schemeClr val="bg1"/>
                            </a:solidFill>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solidFill>
                      </a:tcPr>
                    </a:tc>
                    <a:extLst>
                      <a:ext uri="{0D108BD9-81ED-4DB2-BD59-A6C34878D82A}">
                        <a16:rowId xmlns:a16="http://schemas.microsoft.com/office/drawing/2014/main" val="2347481654"/>
                      </a:ext>
                    </a:extLst>
                  </a:tr>
                  <a:tr h="360000">
                    <a:tc>
                      <a:txBody>
                        <a:bodyPr/>
                        <a:lstStyle/>
                        <a:p>
                          <a:pPr algn="ctr"/>
                          <a:r>
                            <a:rPr lang="en-US" sz="1300" kern="100" dirty="0">
                              <a:effectLst/>
                              <a:latin typeface="+mn-ea"/>
                              <a:ea typeface="+mn-ea"/>
                            </a:rPr>
                            <a:t>1.32</a:t>
                          </a:r>
                          <a:endParaRPr lang="ja-JP" sz="1300" kern="100" dirty="0">
                            <a:effectLst/>
                            <a:latin typeface="+mn-ea"/>
                            <a:ea typeface="+mn-ea"/>
                            <a:cs typeface="Times New Roman" panose="02020603050405020304" pitchFamily="18" charset="0"/>
                          </a:endParaRPr>
                        </a:p>
                      </a:txBody>
                      <a:tcPr marL="68580" marR="68580" marT="0" marB="0" anchor="ctr">
                        <a:lnT w="12700" cap="flat" cmpd="sng" algn="ctr">
                          <a:solidFill>
                            <a:schemeClr val="tx2"/>
                          </a:solidFill>
                          <a:prstDash val="solid"/>
                          <a:round/>
                          <a:headEnd type="none" w="med" len="med"/>
                          <a:tailEnd type="none" w="med" len="med"/>
                        </a:lnT>
                        <a:solidFill>
                          <a:schemeClr val="bg2"/>
                        </a:solidFill>
                      </a:tcPr>
                    </a:tc>
                    <a:tc>
                      <a:txBody>
                        <a:bodyPr/>
                        <a:lstStyle/>
                        <a:p>
                          <a:pPr algn="ctr"/>
                          <a:r>
                            <a:rPr lang="ja-JP" sz="1300" kern="100" dirty="0">
                              <a:effectLst/>
                              <a:latin typeface="+mn-ea"/>
                              <a:ea typeface="+mn-ea"/>
                            </a:rPr>
                            <a:t>－</a:t>
                          </a:r>
                          <a:r>
                            <a:rPr lang="en-US" sz="1300" kern="100" dirty="0">
                              <a:effectLst/>
                              <a:latin typeface="+mn-ea"/>
                              <a:ea typeface="+mn-ea"/>
                            </a:rPr>
                            <a:t>1.117 31</a:t>
                          </a:r>
                          <a:endParaRPr lang="ja-JP" sz="1300" kern="100" dirty="0">
                            <a:effectLst/>
                            <a:latin typeface="+mn-ea"/>
                            <a:ea typeface="+mn-ea"/>
                            <a:cs typeface="Times New Roman" panose="02020603050405020304" pitchFamily="18" charset="0"/>
                          </a:endParaRPr>
                        </a:p>
                      </a:txBody>
                      <a:tcPr marL="68580" marR="68580" marT="0" marB="0" anchor="ctr">
                        <a:lnT w="12700" cap="flat" cmpd="sng" algn="ctr">
                          <a:solidFill>
                            <a:schemeClr val="tx2"/>
                          </a:solidFill>
                          <a:prstDash val="solid"/>
                          <a:round/>
                          <a:headEnd type="none" w="med" len="med"/>
                          <a:tailEnd type="none" w="med" len="med"/>
                        </a:lnT>
                        <a:solidFill>
                          <a:schemeClr val="bg2"/>
                        </a:solidFill>
                      </a:tcPr>
                    </a:tc>
                    <a:tc>
                      <a:txBody>
                        <a:bodyPr/>
                        <a:lstStyle/>
                        <a:p>
                          <a:pPr algn="ctr"/>
                          <a:r>
                            <a:rPr lang="ja-JP" sz="1300" kern="100" dirty="0">
                              <a:effectLst/>
                              <a:latin typeface="+mn-ea"/>
                              <a:ea typeface="+mn-ea"/>
                            </a:rPr>
                            <a:t>－</a:t>
                          </a:r>
                          <a:r>
                            <a:rPr lang="en-US" altLang="ja-JP" sz="1300" kern="100" dirty="0">
                              <a:effectLst/>
                              <a:latin typeface="+mn-ea"/>
                              <a:ea typeface="+mn-ea"/>
                            </a:rPr>
                            <a:t>1.117 308 000 91</a:t>
                          </a:r>
                          <a:endParaRPr lang="ja-JP" sz="1300" kern="100" dirty="0">
                            <a:effectLst/>
                            <a:latin typeface="+mn-ea"/>
                            <a:ea typeface="+mn-ea"/>
                            <a:cs typeface="Times New Roman" panose="02020603050405020304" pitchFamily="18" charset="0"/>
                          </a:endParaRPr>
                        </a:p>
                      </a:txBody>
                      <a:tcPr marL="68580" marR="68580" marT="0" marB="0" anchor="ctr">
                        <a:lnT w="12700" cap="flat" cmpd="sng" algn="ctr">
                          <a:solidFill>
                            <a:schemeClr val="tx2"/>
                          </a:solidFill>
                          <a:prstDash val="solid"/>
                          <a:round/>
                          <a:headEnd type="none" w="med" len="med"/>
                          <a:tailEnd type="none" w="med" len="med"/>
                        </a:lnT>
                        <a:solidFill>
                          <a:schemeClr val="bg2"/>
                        </a:solidFill>
                      </a:tcPr>
                    </a:tc>
                    <a:extLst>
                      <a:ext uri="{0D108BD9-81ED-4DB2-BD59-A6C34878D82A}">
                        <a16:rowId xmlns:a16="http://schemas.microsoft.com/office/drawing/2014/main" val="283351516"/>
                      </a:ext>
                    </a:extLst>
                  </a:tr>
                  <a:tr h="360000">
                    <a:tc>
                      <a:txBody>
                        <a:bodyPr/>
                        <a:lstStyle/>
                        <a:p>
                          <a:pPr algn="ctr"/>
                          <a:r>
                            <a:rPr lang="en-US" sz="1300" kern="100">
                              <a:effectLst/>
                              <a:latin typeface="+mn-ea"/>
                              <a:ea typeface="+mn-ea"/>
                            </a:rPr>
                            <a:t>1.34</a:t>
                          </a:r>
                          <a:endParaRPr lang="ja-JP" sz="1300" kern="100">
                            <a:effectLst/>
                            <a:latin typeface="+mn-ea"/>
                            <a:ea typeface="+mn-ea"/>
                            <a:cs typeface="Times New Roman" panose="02020603050405020304" pitchFamily="18" charset="0"/>
                          </a:endParaRPr>
                        </a:p>
                      </a:txBody>
                      <a:tcPr marL="68580" marR="68580" marT="0" marB="0" anchor="ctr">
                        <a:solidFill>
                          <a:schemeClr val="bg2"/>
                        </a:solidFill>
                      </a:tcPr>
                    </a:tc>
                    <a:tc>
                      <a:txBody>
                        <a:bodyPr/>
                        <a:lstStyle/>
                        <a:p>
                          <a:pPr algn="ctr"/>
                          <a:r>
                            <a:rPr lang="ja-JP" sz="1300" kern="100" dirty="0">
                              <a:effectLst/>
                              <a:latin typeface="+mn-ea"/>
                              <a:ea typeface="+mn-ea"/>
                            </a:rPr>
                            <a:t>－</a:t>
                          </a:r>
                          <a:r>
                            <a:rPr lang="en-US" sz="1300" kern="100" dirty="0">
                              <a:effectLst/>
                              <a:latin typeface="+mn-ea"/>
                              <a:ea typeface="+mn-ea"/>
                            </a:rPr>
                            <a:t>1.117 50</a:t>
                          </a:r>
                          <a:endParaRPr lang="ja-JP" sz="1300" kern="100" dirty="0">
                            <a:effectLst/>
                            <a:latin typeface="+mn-ea"/>
                            <a:ea typeface="+mn-ea"/>
                            <a:cs typeface="Times New Roman" panose="02020603050405020304" pitchFamily="18" charset="0"/>
                          </a:endParaRPr>
                        </a:p>
                      </a:txBody>
                      <a:tcPr marL="68580" marR="68580" marT="0" marB="0" anchor="ctr">
                        <a:solidFill>
                          <a:schemeClr val="bg2"/>
                        </a:solidFill>
                      </a:tcPr>
                    </a:tc>
                    <a:tc>
                      <a:txBody>
                        <a:bodyPr/>
                        <a:lstStyle/>
                        <a:p>
                          <a:pPr algn="ctr"/>
                          <a:r>
                            <a:rPr lang="ja-JP" sz="1300" kern="100" dirty="0">
                              <a:effectLst/>
                              <a:latin typeface="+mn-ea"/>
                              <a:ea typeface="+mn-ea"/>
                            </a:rPr>
                            <a:t>－</a:t>
                          </a:r>
                          <a:r>
                            <a:rPr lang="en-US" altLang="ja-JP" sz="1300" kern="100" dirty="0">
                              <a:effectLst/>
                              <a:latin typeface="+mn-ea"/>
                              <a:ea typeface="+mn-ea"/>
                            </a:rPr>
                            <a:t>1.117 495 784 02</a:t>
                          </a:r>
                          <a:endParaRPr lang="ja-JP" sz="1300" kern="100" dirty="0">
                            <a:effectLst/>
                            <a:latin typeface="+mn-ea"/>
                            <a:ea typeface="+mn-ea"/>
                            <a:cs typeface="Times New Roman" panose="02020603050405020304" pitchFamily="18" charset="0"/>
                          </a:endParaRPr>
                        </a:p>
                      </a:txBody>
                      <a:tcPr marL="68580" marR="68580" marT="0" marB="0" anchor="ctr">
                        <a:solidFill>
                          <a:schemeClr val="bg2"/>
                        </a:solidFill>
                      </a:tcPr>
                    </a:tc>
                    <a:extLst>
                      <a:ext uri="{0D108BD9-81ED-4DB2-BD59-A6C34878D82A}">
                        <a16:rowId xmlns:a16="http://schemas.microsoft.com/office/drawing/2014/main" val="3311466847"/>
                      </a:ext>
                    </a:extLst>
                  </a:tr>
                  <a:tr h="360000">
                    <a:tc>
                      <a:txBody>
                        <a:bodyPr/>
                        <a:lstStyle/>
                        <a:p>
                          <a:pPr algn="ctr"/>
                          <a:r>
                            <a:rPr lang="en-US" sz="1300" kern="100" dirty="0">
                              <a:effectLst/>
                              <a:latin typeface="+mn-ea"/>
                              <a:ea typeface="+mn-ea"/>
                            </a:rPr>
                            <a:t>1.36</a:t>
                          </a:r>
                          <a:endParaRPr lang="ja-JP" sz="1300" kern="100" dirty="0">
                            <a:effectLst/>
                            <a:latin typeface="+mn-ea"/>
                            <a:ea typeface="+mn-ea"/>
                            <a:cs typeface="Times New Roman" panose="02020603050405020304" pitchFamily="18" charset="0"/>
                          </a:endParaRPr>
                        </a:p>
                      </a:txBody>
                      <a:tcPr marL="68580" marR="68580" marT="0" marB="0" anchor="ctr">
                        <a:solidFill>
                          <a:schemeClr val="bg2"/>
                        </a:solidFill>
                      </a:tcPr>
                    </a:tc>
                    <a:tc>
                      <a:txBody>
                        <a:bodyPr/>
                        <a:lstStyle/>
                        <a:p>
                          <a:pPr algn="ctr"/>
                          <a:r>
                            <a:rPr lang="ja-JP" sz="1300" kern="100" dirty="0">
                              <a:effectLst/>
                              <a:latin typeface="+mn-ea"/>
                              <a:ea typeface="+mn-ea"/>
                            </a:rPr>
                            <a:t>－</a:t>
                          </a:r>
                          <a:r>
                            <a:rPr lang="en-US" sz="1300" kern="100" dirty="0">
                              <a:effectLst/>
                              <a:latin typeface="+mn-ea"/>
                              <a:ea typeface="+mn-ea"/>
                            </a:rPr>
                            <a:t>1.117 45</a:t>
                          </a:r>
                          <a:endParaRPr lang="ja-JP" sz="1300" kern="100" dirty="0">
                            <a:effectLst/>
                            <a:latin typeface="+mn-ea"/>
                            <a:ea typeface="+mn-ea"/>
                            <a:cs typeface="Times New Roman" panose="02020603050405020304" pitchFamily="18" charset="0"/>
                          </a:endParaRPr>
                        </a:p>
                      </a:txBody>
                      <a:tcPr marL="68580" marR="68580" marT="0" marB="0" anchor="ctr">
                        <a:solidFill>
                          <a:schemeClr val="bg2"/>
                        </a:solidFill>
                      </a:tcPr>
                    </a:tc>
                    <a:tc>
                      <a:txBody>
                        <a:bodyPr/>
                        <a:lstStyle/>
                        <a:p>
                          <a:pPr algn="ctr"/>
                          <a:r>
                            <a:rPr lang="ja-JP" sz="1300" kern="100" dirty="0">
                              <a:effectLst/>
                              <a:latin typeface="+mn-ea"/>
                              <a:ea typeface="+mn-ea"/>
                            </a:rPr>
                            <a:t>－</a:t>
                          </a:r>
                          <a:r>
                            <a:rPr lang="en-US" altLang="ja-JP" sz="1300" kern="100" dirty="0">
                              <a:effectLst/>
                              <a:latin typeface="+mn-ea"/>
                              <a:ea typeface="+mn-ea"/>
                            </a:rPr>
                            <a:t>1.117 449 932 04</a:t>
                          </a:r>
                          <a:endParaRPr lang="ja-JP" sz="1300" kern="100" dirty="0">
                            <a:effectLst/>
                            <a:latin typeface="+mn-ea"/>
                            <a:ea typeface="+mn-ea"/>
                            <a:cs typeface="Times New Roman" panose="02020603050405020304" pitchFamily="18" charset="0"/>
                          </a:endParaRPr>
                        </a:p>
                      </a:txBody>
                      <a:tcPr marL="68580" marR="68580" marT="0" marB="0" anchor="ctr">
                        <a:solidFill>
                          <a:schemeClr val="bg2"/>
                        </a:solidFill>
                      </a:tcPr>
                    </a:tc>
                    <a:extLst>
                      <a:ext uri="{0D108BD9-81ED-4DB2-BD59-A6C34878D82A}">
                        <a16:rowId xmlns:a16="http://schemas.microsoft.com/office/drawing/2014/main" val="583706780"/>
                      </a:ext>
                    </a:extLst>
                  </a:tr>
                  <a:tr h="360000">
                    <a:tc>
                      <a:txBody>
                        <a:bodyPr/>
                        <a:lstStyle/>
                        <a:p>
                          <a:pPr algn="ctr"/>
                          <a:r>
                            <a:rPr lang="en-US" sz="1300" kern="100" dirty="0">
                              <a:effectLst/>
                              <a:latin typeface="+mn-ea"/>
                              <a:ea typeface="+mn-ea"/>
                            </a:rPr>
                            <a:t>1.38</a:t>
                          </a:r>
                          <a:endParaRPr lang="ja-JP" sz="1300" kern="100" dirty="0">
                            <a:effectLst/>
                            <a:latin typeface="+mn-ea"/>
                            <a:ea typeface="+mn-ea"/>
                            <a:cs typeface="Times New Roman" panose="02020603050405020304" pitchFamily="18" charset="0"/>
                          </a:endParaRPr>
                        </a:p>
                      </a:txBody>
                      <a:tcPr marL="68580" marR="68580" marT="0" marB="0" anchor="ctr">
                        <a:lnB>
                          <a:noFill/>
                        </a:lnB>
                        <a:solidFill>
                          <a:schemeClr val="bg2"/>
                        </a:solidFill>
                      </a:tcPr>
                    </a:tc>
                    <a:tc>
                      <a:txBody>
                        <a:bodyPr/>
                        <a:lstStyle/>
                        <a:p>
                          <a:pPr algn="ctr"/>
                          <a:r>
                            <a:rPr lang="ja-JP" sz="1300" kern="100" dirty="0">
                              <a:effectLst/>
                              <a:latin typeface="+mn-ea"/>
                              <a:ea typeface="+mn-ea"/>
                            </a:rPr>
                            <a:t>－</a:t>
                          </a:r>
                          <a:r>
                            <a:rPr lang="en-US" sz="1300" kern="100" dirty="0">
                              <a:effectLst/>
                              <a:latin typeface="+mn-ea"/>
                              <a:ea typeface="+mn-ea"/>
                            </a:rPr>
                            <a:t>1.117 19</a:t>
                          </a:r>
                          <a:endParaRPr lang="ja-JP" sz="1300" kern="100" dirty="0">
                            <a:effectLst/>
                            <a:latin typeface="+mn-ea"/>
                            <a:ea typeface="+mn-ea"/>
                            <a:cs typeface="Times New Roman" panose="02020603050405020304" pitchFamily="18" charset="0"/>
                          </a:endParaRPr>
                        </a:p>
                      </a:txBody>
                      <a:tcPr marL="68580" marR="68580" marT="0" marB="0" anchor="ctr">
                        <a:lnB>
                          <a:noFill/>
                        </a:lnB>
                        <a:solidFill>
                          <a:schemeClr val="bg2"/>
                        </a:solidFill>
                      </a:tcPr>
                    </a:tc>
                    <a:tc>
                      <a:txBody>
                        <a:bodyPr/>
                        <a:lstStyle/>
                        <a:p>
                          <a:pPr algn="ctr"/>
                          <a:r>
                            <a:rPr lang="ja-JP" sz="1300" kern="100" dirty="0">
                              <a:effectLst/>
                              <a:latin typeface="+mn-ea"/>
                              <a:ea typeface="+mn-ea"/>
                            </a:rPr>
                            <a:t>－</a:t>
                          </a:r>
                          <a:r>
                            <a:rPr lang="en-US" altLang="ja-JP" sz="1300" kern="100" dirty="0">
                              <a:effectLst/>
                              <a:latin typeface="+mn-ea"/>
                              <a:ea typeface="+mn-ea"/>
                            </a:rPr>
                            <a:t>1.117 184 921 88</a:t>
                          </a:r>
                          <a:endParaRPr lang="ja-JP" sz="1300" kern="100" dirty="0">
                            <a:effectLst/>
                            <a:latin typeface="+mn-ea"/>
                            <a:ea typeface="+mn-ea"/>
                            <a:cs typeface="Times New Roman" panose="02020603050405020304" pitchFamily="18" charset="0"/>
                          </a:endParaRPr>
                        </a:p>
                      </a:txBody>
                      <a:tcPr marL="68580" marR="68580" marT="0" marB="0" anchor="ctr">
                        <a:lnB>
                          <a:noFill/>
                        </a:lnB>
                        <a:solidFill>
                          <a:schemeClr val="bg2"/>
                        </a:solidFill>
                      </a:tcPr>
                    </a:tc>
                    <a:extLst>
                      <a:ext uri="{0D108BD9-81ED-4DB2-BD59-A6C34878D82A}">
                        <a16:rowId xmlns:a16="http://schemas.microsoft.com/office/drawing/2014/main" val="2346917534"/>
                      </a:ext>
                    </a:extLst>
                  </a:tr>
                  <a:tr h="360000">
                    <a:tc>
                      <a:txBody>
                        <a:bodyPr/>
                        <a:lstStyle/>
                        <a:p>
                          <a:pPr algn="ctr"/>
                          <a:r>
                            <a:rPr lang="en-US" sz="1300" kern="100" dirty="0">
                              <a:solidFill>
                                <a:schemeClr val="tx1"/>
                              </a:solidFill>
                              <a:effectLst/>
                              <a:latin typeface="+mn-ea"/>
                              <a:ea typeface="+mn-ea"/>
                            </a:rPr>
                            <a:t>1.40</a:t>
                          </a:r>
                          <a:endParaRPr lang="ja-JP" sz="1300" kern="100" dirty="0">
                            <a:solidFill>
                              <a:schemeClr val="tx1"/>
                            </a:solidFill>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ja-JP" sz="1300" kern="100" dirty="0">
                              <a:effectLst/>
                              <a:latin typeface="+mn-ea"/>
                              <a:ea typeface="+mn-ea"/>
                            </a:rPr>
                            <a:t>－</a:t>
                          </a:r>
                          <a:r>
                            <a:rPr lang="en-US" sz="1300" kern="100" dirty="0">
                              <a:effectLst/>
                              <a:latin typeface="+mn-ea"/>
                              <a:ea typeface="+mn-ea"/>
                            </a:rPr>
                            <a:t>1.116 72</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ja-JP" sz="1300" kern="100" dirty="0">
                              <a:effectLst/>
                              <a:latin typeface="+mn-ea"/>
                              <a:ea typeface="+mn-ea"/>
                            </a:rPr>
                            <a:t>－</a:t>
                          </a:r>
                          <a:r>
                            <a:rPr lang="en-US" altLang="ja-JP" sz="1300" kern="100" dirty="0">
                              <a:effectLst/>
                              <a:latin typeface="+mn-ea"/>
                              <a:ea typeface="+mn-ea"/>
                            </a:rPr>
                            <a:t>1.116 714 325 18</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182692128"/>
                      </a:ext>
                    </a:extLst>
                  </a:tr>
                  <a:tr h="1260000">
                    <a:tc gridSpan="3">
                      <a:txBody>
                        <a:bodyPr/>
                        <a:lstStyle/>
                        <a:p>
                          <a:endParaRPr lang="ja-JP"/>
                        </a:p>
                      </a:txBody>
                      <a:tcPr marL="68580" marR="68580" marT="0" marB="0" anchor="ctr">
                        <a:lnT w="12700" cap="flat" cmpd="sng" algn="ctr">
                          <a:solidFill>
                            <a:schemeClr val="tx2"/>
                          </a:solidFill>
                          <a:prstDash val="solid"/>
                          <a:round/>
                          <a:headEnd type="none" w="med" len="med"/>
                          <a:tailEnd type="none" w="med" len="med"/>
                        </a:lnT>
                        <a:blipFill>
                          <a:blip r:embed="rId3"/>
                          <a:stretch>
                            <a:fillRect t="-220290" r="-113"/>
                          </a:stretch>
                        </a:blipFill>
                      </a:tcPr>
                    </a:tc>
                    <a:tc hMerge="1">
                      <a:txBody>
                        <a:bodyPr/>
                        <a:lstStyle/>
                        <a:p>
                          <a:pPr algn="ctr"/>
                          <a:endParaRPr lang="ja-JP" sz="1400" kern="100" dirty="0">
                            <a:effectLst/>
                            <a:latin typeface="+mn-ea"/>
                            <a:ea typeface="+mn-ea"/>
                            <a:cs typeface="Times New Roman" panose="02020603050405020304" pitchFamily="18" charset="0"/>
                          </a:endParaRPr>
                        </a:p>
                      </a:txBody>
                      <a:tcPr marL="68580" marR="68580" marT="0" marB="0" anchor="ctr">
                        <a:lnT w="12700" cap="flat" cmpd="sng" algn="ctr">
                          <a:solidFill>
                            <a:schemeClr val="tx2"/>
                          </a:solidFill>
                          <a:prstDash val="solid"/>
                          <a:round/>
                          <a:headEnd type="none" w="med" len="med"/>
                          <a:tailEnd type="none" w="med" len="med"/>
                        </a:lnT>
                      </a:tcPr>
                    </a:tc>
                    <a:tc hMerge="1">
                      <a:txBody>
                        <a:bodyPr/>
                        <a:lstStyle/>
                        <a:p>
                          <a:pPr algn="ctr"/>
                          <a:endParaRPr lang="ja-JP" sz="1400" b="1" kern="100" dirty="0">
                            <a:solidFill>
                              <a:schemeClr val="accent4"/>
                            </a:solidFill>
                            <a:effectLst/>
                            <a:latin typeface="+mn-ea"/>
                            <a:ea typeface="+mn-ea"/>
                            <a:cs typeface="Times New Roman" panose="02020603050405020304" pitchFamily="18" charset="0"/>
                          </a:endParaRPr>
                        </a:p>
                      </a:txBody>
                      <a:tcPr marL="68580" marR="68580" marT="0" marB="0" anchor="ctr">
                        <a:lnT w="12700" cap="flat" cmpd="sng" algn="ctr">
                          <a:solidFill>
                            <a:schemeClr val="tx2"/>
                          </a:solidFill>
                          <a:prstDash val="solid"/>
                          <a:round/>
                          <a:headEnd type="none" w="med" len="med"/>
                          <a:tailEnd type="none" w="med" len="med"/>
                        </a:lnT>
                      </a:tcPr>
                    </a:tc>
                    <a:extLst>
                      <a:ext uri="{0D108BD9-81ED-4DB2-BD59-A6C34878D82A}">
                        <a16:rowId xmlns:a16="http://schemas.microsoft.com/office/drawing/2014/main" val="2010743172"/>
                      </a:ext>
                    </a:extLst>
                  </a:tr>
                </a:tbl>
              </a:graphicData>
            </a:graphic>
          </p:graphicFrame>
        </mc:Fallback>
      </mc:AlternateContent>
      <p:sp>
        <p:nvSpPr>
          <p:cNvPr id="2" name="タイトル 1">
            <a:extLst>
              <a:ext uri="{FF2B5EF4-FFF2-40B4-BE49-F238E27FC236}">
                <a16:creationId xmlns:a16="http://schemas.microsoft.com/office/drawing/2014/main" id="{BCEACB34-F4C0-4026-8462-E5A36AEC5C5E}"/>
              </a:ext>
            </a:extLst>
          </p:cNvPr>
          <p:cNvSpPr>
            <a:spLocks noGrp="1"/>
          </p:cNvSpPr>
          <p:nvPr>
            <p:ph type="title"/>
          </p:nvPr>
        </p:nvSpPr>
        <p:spPr/>
        <p:txBody>
          <a:bodyPr/>
          <a:lstStyle/>
          <a:p>
            <a:r>
              <a:rPr kumimoji="1" lang="ja-JP" altLang="en-US" dirty="0"/>
              <a:t>演習：インプットファイルの書き換え</a:t>
            </a:r>
          </a:p>
        </p:txBody>
      </p:sp>
      <p:sp>
        <p:nvSpPr>
          <p:cNvPr id="7" name="スライド番号プレースホルダー 5">
            <a:extLst>
              <a:ext uri="{FF2B5EF4-FFF2-40B4-BE49-F238E27FC236}">
                <a16:creationId xmlns:a16="http://schemas.microsoft.com/office/drawing/2014/main" id="{1E986BA9-9133-4A1F-8529-CC13CC094922}"/>
              </a:ext>
            </a:extLst>
          </p:cNvPr>
          <p:cNvSpPr>
            <a:spLocks noGrp="1"/>
          </p:cNvSpPr>
          <p:nvPr>
            <p:ph type="sldNum" sz="quarter" idx="15"/>
          </p:nvPr>
        </p:nvSpPr>
        <p:spPr/>
        <p:txBody>
          <a:bodyPr/>
          <a:lstStyle/>
          <a:p>
            <a:fld id="{44CC7441-4F6D-4D99-AEAC-28C0433C7008}" type="slidenum">
              <a:rPr kumimoji="1" lang="ja-JP" altLang="en-US" smtClean="0"/>
              <a:pPr/>
              <a:t>20</a:t>
            </a:fld>
            <a:endParaRPr kumimoji="1" lang="ja-JP" altLang="en-US" dirty="0"/>
          </a:p>
        </p:txBody>
      </p:sp>
      <p:sp>
        <p:nvSpPr>
          <p:cNvPr id="10" name="正方形/長方形 9">
            <a:extLst>
              <a:ext uri="{FF2B5EF4-FFF2-40B4-BE49-F238E27FC236}">
                <a16:creationId xmlns:a16="http://schemas.microsoft.com/office/drawing/2014/main" id="{D0CF8575-3F3A-49AF-84F5-2C485CE2038F}"/>
              </a:ext>
            </a:extLst>
          </p:cNvPr>
          <p:cNvSpPr/>
          <p:nvPr/>
        </p:nvSpPr>
        <p:spPr>
          <a:xfrm>
            <a:off x="6911604" y="1574307"/>
            <a:ext cx="1764084" cy="1385180"/>
          </a:xfrm>
          <a:prstGeom prst="rect">
            <a:avLst/>
          </a:prstGeom>
          <a:solidFill>
            <a:schemeClr val="accent4">
              <a:lumMod val="40000"/>
              <a:lumOff val="6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300" b="1" dirty="0">
                <a:solidFill>
                  <a:schemeClr val="accent4"/>
                </a:solidFill>
              </a:rPr>
              <a:t>計算してみよう</a:t>
            </a:r>
          </a:p>
        </p:txBody>
      </p:sp>
      <p:sp>
        <p:nvSpPr>
          <p:cNvPr id="11" name="テキスト ボックス 10">
            <a:extLst>
              <a:ext uri="{FF2B5EF4-FFF2-40B4-BE49-F238E27FC236}">
                <a16:creationId xmlns:a16="http://schemas.microsoft.com/office/drawing/2014/main" id="{451DE879-9A99-FEF1-35A0-467E584D40D1}"/>
              </a:ext>
            </a:extLst>
          </p:cNvPr>
          <p:cNvSpPr txBox="1"/>
          <p:nvPr/>
        </p:nvSpPr>
        <p:spPr>
          <a:xfrm>
            <a:off x="1628783" y="2644679"/>
            <a:ext cx="1338743" cy="261610"/>
          </a:xfrm>
          <a:prstGeom prst="rect">
            <a:avLst/>
          </a:prstGeom>
          <a:noFill/>
        </p:spPr>
        <p:txBody>
          <a:bodyPr wrap="square">
            <a:spAutoFit/>
          </a:bodyPr>
          <a:lstStyle/>
          <a:p>
            <a:r>
              <a:rPr kumimoji="1" lang="ja-JP" altLang="en-US" sz="1100" dirty="0">
                <a:solidFill>
                  <a:schemeClr val="accent4">
                    <a:lumMod val="60000"/>
                    <a:lumOff val="40000"/>
                  </a:schemeClr>
                </a:solidFill>
              </a:rPr>
              <a:t>ここを書き換える</a:t>
            </a:r>
            <a:endParaRPr lang="ja-JP" altLang="en-US" sz="1100" dirty="0"/>
          </a:p>
        </p:txBody>
      </p:sp>
      <p:sp>
        <p:nvSpPr>
          <p:cNvPr id="3" name="テキスト ボックス 2">
            <a:extLst>
              <a:ext uri="{FF2B5EF4-FFF2-40B4-BE49-F238E27FC236}">
                <a16:creationId xmlns:a16="http://schemas.microsoft.com/office/drawing/2014/main" id="{22D20FD2-5708-272E-9DC8-75C23FDC849F}"/>
              </a:ext>
            </a:extLst>
          </p:cNvPr>
          <p:cNvSpPr txBox="1"/>
          <p:nvPr/>
        </p:nvSpPr>
        <p:spPr>
          <a:xfrm>
            <a:off x="1557633" y="1482211"/>
            <a:ext cx="1223404" cy="261610"/>
          </a:xfrm>
          <a:prstGeom prst="rect">
            <a:avLst/>
          </a:prstGeom>
          <a:noFill/>
        </p:spPr>
        <p:txBody>
          <a:bodyPr wrap="square">
            <a:spAutoFit/>
          </a:bodyPr>
          <a:lstStyle/>
          <a:p>
            <a:r>
              <a:rPr kumimoji="1" lang="ja-JP" altLang="en-US" sz="1100" dirty="0">
                <a:solidFill>
                  <a:schemeClr val="accent4">
                    <a:lumMod val="60000"/>
                    <a:lumOff val="40000"/>
                  </a:schemeClr>
                </a:solidFill>
              </a:rPr>
              <a:t>原子単位で指定</a:t>
            </a:r>
            <a:endParaRPr lang="ja-JP" altLang="en-US" sz="1100" dirty="0"/>
          </a:p>
        </p:txBody>
      </p:sp>
    </p:spTree>
    <p:extLst>
      <p:ext uri="{BB962C8B-B14F-4D97-AF65-F5344CB8AC3E}">
        <p14:creationId xmlns:p14="http://schemas.microsoft.com/office/powerpoint/2010/main" val="3843351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DADA6D-6862-ED1D-8145-3FD7BC2793D6}"/>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7C5E8E32-8F10-BA83-4349-E3CEE57A2AF3}"/>
              </a:ext>
            </a:extLst>
          </p:cNvPr>
          <p:cNvSpPr>
            <a:spLocks noGrp="1"/>
          </p:cNvSpPr>
          <p:nvPr>
            <p:ph type="title"/>
          </p:nvPr>
        </p:nvSpPr>
        <p:spPr/>
        <p:txBody>
          <a:bodyPr/>
          <a:lstStyle/>
          <a:p>
            <a:r>
              <a:rPr kumimoji="1" lang="ja-JP" altLang="en-US" dirty="0"/>
              <a:t>構造最適化</a:t>
            </a:r>
          </a:p>
        </p:txBody>
      </p:sp>
      <p:sp>
        <p:nvSpPr>
          <p:cNvPr id="7" name="スライド番号プレースホルダー 5">
            <a:extLst>
              <a:ext uri="{FF2B5EF4-FFF2-40B4-BE49-F238E27FC236}">
                <a16:creationId xmlns:a16="http://schemas.microsoft.com/office/drawing/2014/main" id="{10D1A0B2-7CFD-B6F0-1D73-D0BDE2E1C485}"/>
              </a:ext>
            </a:extLst>
          </p:cNvPr>
          <p:cNvSpPr>
            <a:spLocks noGrp="1"/>
          </p:cNvSpPr>
          <p:nvPr>
            <p:ph type="sldNum" sz="quarter" idx="15"/>
          </p:nvPr>
        </p:nvSpPr>
        <p:spPr/>
        <p:txBody>
          <a:bodyPr/>
          <a:lstStyle/>
          <a:p>
            <a:fld id="{44CC7441-4F6D-4D99-AEAC-28C0433C7008}" type="slidenum">
              <a:rPr kumimoji="1" lang="ja-JP" altLang="en-US" smtClean="0"/>
              <a:pPr/>
              <a:t>21</a:t>
            </a:fld>
            <a:endParaRPr kumimoji="1" lang="ja-JP" altLang="en-US" dirty="0"/>
          </a:p>
        </p:txBody>
      </p:sp>
      <mc:AlternateContent xmlns:mc="http://schemas.openxmlformats.org/markup-compatibility/2006" xmlns:a14="http://schemas.microsoft.com/office/drawing/2010/main">
        <mc:Choice Requires="a14">
          <p:graphicFrame>
            <p:nvGraphicFramePr>
              <p:cNvPr id="15" name="表 29">
                <a:extLst>
                  <a:ext uri="{FF2B5EF4-FFF2-40B4-BE49-F238E27FC236}">
                    <a16:creationId xmlns:a16="http://schemas.microsoft.com/office/drawing/2014/main" id="{8A6E0A40-838F-AD07-071D-9792F018D1F8}"/>
                  </a:ext>
                </a:extLst>
              </p:cNvPr>
              <p:cNvGraphicFramePr>
                <a:graphicFrameLocks noGrp="1"/>
              </p:cNvGraphicFramePr>
              <p:nvPr>
                <p:ph idx="14"/>
                <p:extLst>
                  <p:ext uri="{D42A27DB-BD31-4B8C-83A1-F6EECF244321}">
                    <p14:modId xmlns:p14="http://schemas.microsoft.com/office/powerpoint/2010/main" val="2915102016"/>
                  </p:ext>
                </p:extLst>
              </p:nvPr>
            </p:nvGraphicFramePr>
            <p:xfrm>
              <a:off x="3275687" y="842963"/>
              <a:ext cx="5400000" cy="3594600"/>
            </p:xfrm>
            <a:graphic>
              <a:graphicData uri="http://schemas.openxmlformats.org/drawingml/2006/table">
                <a:tbl>
                  <a:tblPr>
                    <a:tableStyleId>{5C22544A-7EE6-4342-B048-85BDC9FD1C3A}</a:tableStyleId>
                  </a:tblPr>
                  <a:tblGrid>
                    <a:gridCol w="5400000">
                      <a:extLst>
                        <a:ext uri="{9D8B030D-6E8A-4147-A177-3AD203B41FA5}">
                          <a16:colId xmlns:a16="http://schemas.microsoft.com/office/drawing/2014/main" val="1813353461"/>
                        </a:ext>
                      </a:extLst>
                    </a:gridCol>
                  </a:tblGrid>
                  <a:tr h="360000">
                    <a:tc>
                      <a:txBody>
                        <a:bodyPr/>
                        <a:lstStyle/>
                        <a:p>
                          <a:r>
                            <a:rPr kumimoji="1" lang="en-US" altLang="ja-JP" sz="1300" b="0" kern="1200" dirty="0">
                              <a:solidFill>
                                <a:schemeClr val="tx1"/>
                              </a:solidFill>
                              <a:latin typeface="+mn-lt"/>
                              <a:ea typeface="+mn-ea"/>
                              <a:cs typeface="+mn-cs"/>
                            </a:rPr>
                            <a:t>“SCF Done”</a:t>
                          </a:r>
                          <a:r>
                            <a:rPr kumimoji="1" lang="ja-JP" altLang="en-US" sz="1300" b="0" kern="1200" dirty="0">
                              <a:solidFill>
                                <a:schemeClr val="tx1"/>
                              </a:solidFill>
                              <a:latin typeface="+mn-lt"/>
                              <a:ea typeface="+mn-ea"/>
                              <a:cs typeface="+mn-cs"/>
                            </a:rPr>
                            <a:t>で検索 ➡ 何度も計算して</a:t>
                          </a:r>
                          <a:r>
                            <a:rPr kumimoji="1" lang="en-US" altLang="ja-JP" sz="1300" b="0" kern="1200" dirty="0">
                              <a:solidFill>
                                <a:schemeClr val="tx1"/>
                              </a:solidFill>
                              <a:latin typeface="+mn-lt"/>
                              <a:ea typeface="+mn-ea"/>
                              <a:cs typeface="+mn-cs"/>
                            </a:rPr>
                            <a:t>PEC</a:t>
                          </a:r>
                          <a:r>
                            <a:rPr kumimoji="1" lang="ja-JP" altLang="en-US" sz="1300" b="0" kern="1200" dirty="0">
                              <a:solidFill>
                                <a:schemeClr val="tx1"/>
                              </a:solidFill>
                              <a:latin typeface="+mn-lt"/>
                              <a:ea typeface="+mn-ea"/>
                              <a:cs typeface="+mn-cs"/>
                            </a:rPr>
                            <a:t>の極値点を探索している</a:t>
                          </a:r>
                          <a:r>
                            <a:rPr kumimoji="1" lang="en-US" altLang="ja-JP" sz="1300" b="0" kern="1200" dirty="0">
                              <a:solidFill>
                                <a:schemeClr val="tx1"/>
                              </a:solidFill>
                              <a:latin typeface="+mn-lt"/>
                              <a:ea typeface="+mn-ea"/>
                              <a:cs typeface="+mn-cs"/>
                            </a:rPr>
                            <a:t>.</a:t>
                          </a:r>
                        </a:p>
                      </a:txBody>
                      <a:tcPr anchor="ctr">
                        <a:lnL w="12700" cmpd="sng">
                          <a:noFill/>
                        </a:lnL>
                        <a:lnR w="12700" cmpd="sng">
                          <a:noFill/>
                        </a:lnR>
                        <a:lnT w="12700" cmpd="sng">
                          <a:noFill/>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66176398"/>
                      </a:ext>
                    </a:extLst>
                  </a:tr>
                  <a:tr h="288000">
                    <a:tc>
                      <a:txBody>
                        <a:bodyPr/>
                        <a:lstStyle/>
                        <a:p>
                          <a:r>
                            <a:rPr kumimoji="1" lang="en-US" altLang="ja-JP" sz="1050" dirty="0">
                              <a:solidFill>
                                <a:srgbClr val="D4D4D4"/>
                              </a:solidFill>
                              <a:latin typeface="Consolas" panose="020B0609020204030204" pitchFamily="49" charset="0"/>
                            </a:rPr>
                            <a:t>SCF Done:  E(RHF) =  -1.11671432518     A.U. after    1 cycles</a:t>
                          </a:r>
                        </a:p>
                        <a:p>
                          <a:r>
                            <a:rPr kumimoji="1" lang="en-US" altLang="ja-JP" sz="1050" dirty="0">
                              <a:solidFill>
                                <a:srgbClr val="D4D4D4"/>
                              </a:solidFill>
                              <a:latin typeface="Consolas" panose="020B0609020204030204" pitchFamily="49" charset="0"/>
                            </a:rPr>
                            <a:t>SCF Done:  E(RHF) =  -1.11740644480     A.U. after    1 cycles</a:t>
                          </a:r>
                        </a:p>
                        <a:p>
                          <a:r>
                            <a:rPr kumimoji="1" lang="en-US" altLang="ja-JP" sz="1050" dirty="0">
                              <a:solidFill>
                                <a:srgbClr val="D4D4D4"/>
                              </a:solidFill>
                              <a:latin typeface="Consolas" panose="020B0609020204030204" pitchFamily="49" charset="0"/>
                            </a:rPr>
                            <a:t>SCF Done:  E(RHF) =  -1.11750588510     A.U. after    1 cycles</a:t>
                          </a:r>
                        </a:p>
                        <a:p>
                          <a:r>
                            <a:rPr kumimoji="1" lang="en-US" altLang="ja-JP" sz="1050" dirty="0">
                              <a:solidFill>
                                <a:srgbClr val="D4D4D4"/>
                              </a:solidFill>
                              <a:latin typeface="Consolas" panose="020B0609020204030204" pitchFamily="49" charset="0"/>
                            </a:rPr>
                            <a:t>SCF Done:  E(RHF) =  </a:t>
                          </a:r>
                          <a:r>
                            <a:rPr kumimoji="1" lang="en-US" altLang="ja-JP" sz="1050" dirty="0">
                              <a:solidFill>
                                <a:schemeClr val="accent4">
                                  <a:lumMod val="60000"/>
                                  <a:lumOff val="40000"/>
                                </a:schemeClr>
                              </a:solidFill>
                              <a:latin typeface="Consolas" panose="020B0609020204030204" pitchFamily="49" charset="0"/>
                            </a:rPr>
                            <a:t>-1.11750588510     </a:t>
                          </a:r>
                          <a:r>
                            <a:rPr kumimoji="1" lang="en-US" altLang="ja-JP" sz="1050" dirty="0">
                              <a:solidFill>
                                <a:srgbClr val="D4D4D4"/>
                              </a:solidFill>
                              <a:latin typeface="Consolas" panose="020B0609020204030204" pitchFamily="49" charset="0"/>
                            </a:rPr>
                            <a:t>A.U. after    1 cycles</a:t>
                          </a:r>
                        </a:p>
                      </a:txBody>
                      <a:tcPr anchor="ctr">
                        <a:lnT w="28575" cap="flat" cmpd="sng" algn="ctr">
                          <a:noFill/>
                          <a:prstDash val="solid"/>
                          <a:round/>
                          <a:headEnd type="none" w="med" len="med"/>
                          <a:tailEnd type="none" w="med" len="med"/>
                        </a:lnT>
                        <a:lnB w="28575" cap="flat" cmpd="sng" algn="ctr">
                          <a:noFill/>
                          <a:prstDash val="solid"/>
                          <a:round/>
                          <a:headEnd type="none" w="med" len="med"/>
                          <a:tailEnd type="none" w="med" len="med"/>
                        </a:lnB>
                        <a:solidFill>
                          <a:srgbClr val="24292E"/>
                        </a:solidFill>
                      </a:tcPr>
                    </a:tc>
                    <a:extLst>
                      <a:ext uri="{0D108BD9-81ED-4DB2-BD59-A6C34878D82A}">
                        <a16:rowId xmlns:a16="http://schemas.microsoft.com/office/drawing/2014/main" val="855548273"/>
                      </a:ext>
                    </a:extLst>
                  </a:tr>
                  <a:tr h="36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300" b="0" kern="1200" dirty="0">
                              <a:solidFill>
                                <a:schemeClr val="tx1"/>
                              </a:solidFill>
                              <a:latin typeface="+mn-lt"/>
                              <a:ea typeface="+mn-ea"/>
                              <a:cs typeface="+mn-cs"/>
                            </a:rPr>
                            <a:t>“Converged?”</a:t>
                          </a:r>
                          <a:r>
                            <a:rPr kumimoji="1" lang="ja-JP" altLang="en-US" sz="1300" b="0" kern="1200" dirty="0">
                              <a:solidFill>
                                <a:schemeClr val="tx1"/>
                              </a:solidFill>
                              <a:latin typeface="+mn-lt"/>
                              <a:ea typeface="+mn-ea"/>
                              <a:cs typeface="+mn-cs"/>
                            </a:rPr>
                            <a:t>で検索 ➡ </a:t>
                          </a:r>
                          <a:r>
                            <a:rPr kumimoji="1" lang="en-US" altLang="ja-JP" sz="1300" b="0" kern="1200" dirty="0">
                              <a:solidFill>
                                <a:schemeClr val="tx1"/>
                              </a:solidFill>
                              <a:latin typeface="+mn-lt"/>
                              <a:ea typeface="+mn-ea"/>
                              <a:cs typeface="+mn-cs"/>
                            </a:rPr>
                            <a:t>4</a:t>
                          </a:r>
                          <a:r>
                            <a:rPr kumimoji="1" lang="ja-JP" altLang="en-US" sz="1300" b="0" kern="1200" dirty="0">
                              <a:solidFill>
                                <a:schemeClr val="tx1"/>
                              </a:solidFill>
                              <a:latin typeface="+mn-lt"/>
                              <a:ea typeface="+mn-ea"/>
                              <a:cs typeface="+mn-cs"/>
                            </a:rPr>
                            <a:t>つ全て</a:t>
                          </a:r>
                          <a:r>
                            <a:rPr kumimoji="1" lang="en-US" altLang="ja-JP" sz="1300" b="0" kern="1200" dirty="0">
                              <a:solidFill>
                                <a:schemeClr val="tx1"/>
                              </a:solidFill>
                              <a:latin typeface="+mn-lt"/>
                              <a:ea typeface="+mn-ea"/>
                              <a:cs typeface="+mn-cs"/>
                            </a:rPr>
                            <a:t>YES</a:t>
                          </a:r>
                          <a:r>
                            <a:rPr kumimoji="1" lang="ja-JP" altLang="en-US" sz="1300" b="0" kern="1200" dirty="0">
                              <a:solidFill>
                                <a:schemeClr val="tx1"/>
                              </a:solidFill>
                              <a:latin typeface="+mn-lt"/>
                              <a:ea typeface="+mn-ea"/>
                              <a:cs typeface="+mn-cs"/>
                            </a:rPr>
                            <a:t>なら収束している</a:t>
                          </a:r>
                          <a:r>
                            <a:rPr kumimoji="1" lang="en-US" altLang="ja-JP" sz="1300" b="0" kern="1200" dirty="0">
                              <a:solidFill>
                                <a:schemeClr val="tx1"/>
                              </a:solidFill>
                              <a:latin typeface="+mn-lt"/>
                              <a:ea typeface="+mn-ea"/>
                              <a:cs typeface="+mn-cs"/>
                            </a:rPr>
                            <a:t>.</a:t>
                          </a:r>
                        </a:p>
                      </a:txBody>
                      <a:tcPr anchor="ctr">
                        <a:lnT w="28575" cap="flat" cmpd="sng" algn="ctr">
                          <a:noFill/>
                          <a:prstDash val="solid"/>
                          <a:round/>
                          <a:headEnd type="none" w="med" len="med"/>
                          <a:tailEnd type="none" w="med" len="med"/>
                        </a:lnT>
                        <a:lnB w="28575" cap="flat" cmpd="sng" algn="ctr">
                          <a:noFill/>
                          <a:prstDash val="solid"/>
                          <a:round/>
                          <a:headEnd type="none" w="med" len="med"/>
                          <a:tailEnd type="none" w="med" len="med"/>
                        </a:lnB>
                        <a:noFill/>
                      </a:tcPr>
                    </a:tc>
                    <a:extLst>
                      <a:ext uri="{0D108BD9-81ED-4DB2-BD59-A6C34878D82A}">
                        <a16:rowId xmlns:a16="http://schemas.microsoft.com/office/drawing/2014/main" val="2557849077"/>
                      </a:ext>
                    </a:extLst>
                  </a:tr>
                  <a:tr h="288000">
                    <a:tc>
                      <a:txBody>
                        <a:bodyPr/>
                        <a:lstStyle/>
                        <a:p>
                          <a:r>
                            <a:rPr kumimoji="1" lang="en-US" altLang="ja-JP" sz="1050" dirty="0">
                              <a:solidFill>
                                <a:srgbClr val="D4D4D4"/>
                              </a:solidFill>
                              <a:latin typeface="Consolas" panose="020B0609020204030204" pitchFamily="49" charset="0"/>
                            </a:rPr>
                            <a:t>         Item               Value     Threshold  Converged?</a:t>
                          </a:r>
                        </a:p>
                        <a:p>
                          <a:r>
                            <a:rPr kumimoji="1" lang="en-US" altLang="ja-JP" sz="1050" dirty="0">
                              <a:solidFill>
                                <a:srgbClr val="D4D4D4"/>
                              </a:solidFill>
                              <a:latin typeface="Consolas" panose="020B0609020204030204" pitchFamily="49" charset="0"/>
                            </a:rPr>
                            <a:t> Maximum Force            0.000008     0.000450     </a:t>
                          </a:r>
                          <a:r>
                            <a:rPr kumimoji="1" lang="en-US" altLang="ja-JP" sz="1050" dirty="0">
                              <a:solidFill>
                                <a:schemeClr val="accent4">
                                  <a:lumMod val="60000"/>
                                  <a:lumOff val="40000"/>
                                </a:schemeClr>
                              </a:solidFill>
                              <a:latin typeface="Consolas" panose="020B0609020204030204" pitchFamily="49" charset="0"/>
                            </a:rPr>
                            <a:t>YES</a:t>
                          </a:r>
                        </a:p>
                        <a:p>
                          <a:r>
                            <a:rPr kumimoji="1" lang="en-US" altLang="ja-JP" sz="1050" dirty="0">
                              <a:solidFill>
                                <a:srgbClr val="D4D4D4"/>
                              </a:solidFill>
                              <a:latin typeface="Consolas" panose="020B0609020204030204" pitchFamily="49" charset="0"/>
                            </a:rPr>
                            <a:t> RMS     Force            0.000008     0.000300     </a:t>
                          </a:r>
                          <a:r>
                            <a:rPr kumimoji="1" lang="en-US" altLang="ja-JP" sz="1050" dirty="0">
                              <a:solidFill>
                                <a:schemeClr val="accent4">
                                  <a:lumMod val="60000"/>
                                  <a:lumOff val="40000"/>
                                </a:schemeClr>
                              </a:solidFill>
                              <a:latin typeface="Consolas" panose="020B0609020204030204" pitchFamily="49" charset="0"/>
                            </a:rPr>
                            <a:t>YES</a:t>
                          </a:r>
                        </a:p>
                        <a:p>
                          <a:r>
                            <a:rPr kumimoji="1" lang="en-US" altLang="ja-JP" sz="1050" dirty="0">
                              <a:solidFill>
                                <a:srgbClr val="D4D4D4"/>
                              </a:solidFill>
                              <a:latin typeface="Consolas" panose="020B0609020204030204" pitchFamily="49" charset="0"/>
                            </a:rPr>
                            <a:t> Maximum Displacement     0.000007     0.001800     </a:t>
                          </a:r>
                          <a:r>
                            <a:rPr kumimoji="1" lang="en-US" altLang="ja-JP" sz="1050" dirty="0">
                              <a:solidFill>
                                <a:schemeClr val="accent4">
                                  <a:lumMod val="60000"/>
                                  <a:lumOff val="40000"/>
                                </a:schemeClr>
                              </a:solidFill>
                              <a:latin typeface="Consolas" panose="020B0609020204030204" pitchFamily="49" charset="0"/>
                            </a:rPr>
                            <a:t>YES</a:t>
                          </a:r>
                        </a:p>
                        <a:p>
                          <a:r>
                            <a:rPr kumimoji="1" lang="en-US" altLang="ja-JP" sz="1050" dirty="0">
                              <a:solidFill>
                                <a:srgbClr val="D4D4D4"/>
                              </a:solidFill>
                              <a:latin typeface="Consolas" panose="020B0609020204030204" pitchFamily="49" charset="0"/>
                            </a:rPr>
                            <a:t> RMS     Displacement     0.000010     0.001200     </a:t>
                          </a:r>
                          <a:r>
                            <a:rPr kumimoji="1" lang="en-US" altLang="ja-JP" sz="1050" dirty="0">
                              <a:solidFill>
                                <a:schemeClr val="accent4">
                                  <a:lumMod val="60000"/>
                                  <a:lumOff val="40000"/>
                                </a:schemeClr>
                              </a:solidFill>
                              <a:latin typeface="Consolas" panose="020B0609020204030204" pitchFamily="49" charset="0"/>
                            </a:rPr>
                            <a:t>YES</a:t>
                          </a:r>
                        </a:p>
                      </a:txBody>
                      <a:tcPr anchor="ctr">
                        <a:lnT w="28575" cap="flat" cmpd="sng" algn="ctr">
                          <a:noFill/>
                          <a:prstDash val="solid"/>
                          <a:round/>
                          <a:headEnd type="none" w="med" len="med"/>
                          <a:tailEnd type="none" w="med" len="med"/>
                        </a:lnT>
                        <a:lnB w="28575" cap="flat" cmpd="sng" algn="ctr">
                          <a:noFill/>
                          <a:prstDash val="solid"/>
                          <a:round/>
                          <a:headEnd type="none" w="med" len="med"/>
                          <a:tailEnd type="none" w="med" len="med"/>
                        </a:lnB>
                        <a:solidFill>
                          <a:srgbClr val="24292E"/>
                        </a:solidFill>
                      </a:tcPr>
                    </a:tc>
                    <a:extLst>
                      <a:ext uri="{0D108BD9-81ED-4DB2-BD59-A6C34878D82A}">
                        <a16:rowId xmlns:a16="http://schemas.microsoft.com/office/drawing/2014/main" val="1995670041"/>
                      </a:ext>
                    </a:extLst>
                  </a:tr>
                  <a:tr h="360000">
                    <a:tc>
                      <a:txBody>
                        <a:bodyPr/>
                        <a:lstStyle/>
                        <a:p>
                          <a:r>
                            <a:rPr kumimoji="1" lang="en-US" altLang="ja-JP" sz="1300" b="0" dirty="0">
                              <a:solidFill>
                                <a:schemeClr val="tx1"/>
                              </a:solidFill>
                              <a:latin typeface="+mj-lt"/>
                            </a:rPr>
                            <a:t>“Optimized Parameters”</a:t>
                          </a:r>
                          <a:r>
                            <a:rPr kumimoji="1" lang="ja-JP" altLang="en-US" sz="1300" b="0" kern="1200" dirty="0">
                              <a:solidFill>
                                <a:schemeClr val="tx1"/>
                              </a:solidFill>
                              <a:latin typeface="+mn-lt"/>
                              <a:ea typeface="+mn-ea"/>
                              <a:cs typeface="+mn-cs"/>
                            </a:rPr>
                            <a:t>で検索 ➡ </a:t>
                          </a:r>
                          <a14:m>
                            <m:oMath xmlns:m="http://schemas.openxmlformats.org/officeDocument/2006/math">
                              <m:r>
                                <a:rPr kumimoji="1" lang="en-US" altLang="ja-JP" sz="1300" b="0" i="1" kern="1200" dirty="0" smtClean="0">
                                  <a:solidFill>
                                    <a:schemeClr val="tx1"/>
                                  </a:solidFill>
                                  <a:latin typeface="Cambria Math" panose="02040503050406030204" pitchFamily="18" charset="0"/>
                                  <a:ea typeface="+mn-ea"/>
                                  <a:cs typeface="+mn-cs"/>
                                </a:rPr>
                                <m:t>0.7122 Å=1.346 </m:t>
                              </m:r>
                              <m:r>
                                <a:rPr kumimoji="1" lang="en-US" altLang="ja-JP" sz="1300" b="0" i="1" kern="1200" dirty="0" smtClean="0">
                                  <a:solidFill>
                                    <a:schemeClr val="tx1"/>
                                  </a:solidFill>
                                  <a:latin typeface="Cambria Math" panose="02040503050406030204" pitchFamily="18" charset="0"/>
                                  <a:ea typeface="+mn-ea"/>
                                  <a:cs typeface="+mn-cs"/>
                                </a:rPr>
                                <m:t>𝑎</m:t>
                              </m:r>
                              <m:r>
                                <a:rPr kumimoji="1" lang="ja-JP" altLang="en-US" sz="1300" b="0" i="1" kern="1200" dirty="0" smtClean="0">
                                  <a:solidFill>
                                    <a:schemeClr val="tx1"/>
                                  </a:solidFill>
                                  <a:latin typeface="Cambria Math" panose="02040503050406030204" pitchFamily="18" charset="0"/>
                                  <a:ea typeface="+mn-ea"/>
                                  <a:cs typeface="+mn-cs"/>
                                </a:rPr>
                                <m:t>₀</m:t>
                              </m:r>
                            </m:oMath>
                          </a14:m>
                          <a:r>
                            <a:rPr kumimoji="1" lang="en-US" altLang="ja-JP" sz="1300" b="0" dirty="0">
                              <a:solidFill>
                                <a:schemeClr val="tx2"/>
                              </a:solidFill>
                              <a:latin typeface="+mj-lt"/>
                            </a:rPr>
                            <a:t> </a:t>
                          </a:r>
                          <a:r>
                            <a:rPr kumimoji="1" lang="ja-JP" altLang="en-US" sz="1300" b="0" dirty="0">
                              <a:solidFill>
                                <a:schemeClr val="tx2"/>
                              </a:solidFill>
                              <a:latin typeface="+mj-lt"/>
                            </a:rPr>
                            <a:t>に収束</a:t>
                          </a:r>
                          <a:r>
                            <a:rPr kumimoji="1" lang="en-US" altLang="ja-JP" sz="1300" b="0" dirty="0">
                              <a:solidFill>
                                <a:schemeClr val="tx2"/>
                              </a:solidFill>
                              <a:latin typeface="+mj-lt"/>
                            </a:rPr>
                            <a:t>.</a:t>
                          </a:r>
                        </a:p>
                      </a:txBody>
                      <a:tcPr anchor="ctr">
                        <a:lnT w="28575" cap="flat" cmpd="sng" algn="ctr">
                          <a:noFill/>
                          <a:prstDash val="solid"/>
                          <a:round/>
                          <a:headEnd type="none" w="med" len="med"/>
                          <a:tailEnd type="none" w="med" len="med"/>
                        </a:lnT>
                        <a:lnB w="28575" cap="flat" cmpd="sng" algn="ctr">
                          <a:noFill/>
                          <a:prstDash val="solid"/>
                          <a:round/>
                          <a:headEnd type="none" w="med" len="med"/>
                          <a:tailEnd type="none" w="med" len="med"/>
                        </a:lnB>
                        <a:noFill/>
                      </a:tcPr>
                    </a:tc>
                    <a:extLst>
                      <a:ext uri="{0D108BD9-81ED-4DB2-BD59-A6C34878D82A}">
                        <a16:rowId xmlns:a16="http://schemas.microsoft.com/office/drawing/2014/main" val="1260543727"/>
                      </a:ext>
                    </a:extLst>
                  </a:tr>
                  <a:tr h="288000">
                    <a:tc>
                      <a:txBody>
                        <a:bodyPr/>
                        <a:lstStyle/>
                        <a:p>
                          <a:r>
                            <a:rPr kumimoji="1" lang="en-US" altLang="ja-JP" sz="1050" dirty="0">
                              <a:solidFill>
                                <a:srgbClr val="D4D4D4"/>
                              </a:solidFill>
                              <a:latin typeface="Consolas" panose="020B0609020204030204" pitchFamily="49" charset="0"/>
                            </a:rPr>
                            <a:t>--------------------------                            --------------</a:t>
                          </a:r>
                        </a:p>
                        <a:p>
                          <a:r>
                            <a:rPr kumimoji="1" lang="en-US" altLang="ja-JP" sz="1050" dirty="0">
                              <a:solidFill>
                                <a:srgbClr val="D4D4D4"/>
                              </a:solidFill>
                              <a:latin typeface="Consolas" panose="020B0609020204030204" pitchFamily="49" charset="0"/>
                            </a:rPr>
                            <a:t>! Name  Definition              Value          Derivative Info.     </a:t>
                          </a:r>
                        </a:p>
                        <a:p>
                          <a:r>
                            <a:rPr kumimoji="1" lang="en-US" altLang="ja-JP" sz="1050" dirty="0">
                              <a:solidFill>
                                <a:srgbClr val="D4D4D4"/>
                              </a:solidFill>
                              <a:latin typeface="Consolas" panose="020B0609020204030204" pitchFamily="49" charset="0"/>
                            </a:rPr>
                            <a:t>--------------------------------------------------------------------</a:t>
                          </a:r>
                        </a:p>
                        <a:p>
                          <a:r>
                            <a:rPr kumimoji="1" lang="en-US" altLang="ja-JP" sz="1050" dirty="0">
                              <a:solidFill>
                                <a:srgbClr val="D4D4D4"/>
                              </a:solidFill>
                              <a:latin typeface="Consolas" panose="020B0609020204030204" pitchFamily="49" charset="0"/>
                            </a:rPr>
                            <a:t>! R1    R(1,2)                  </a:t>
                          </a:r>
                          <a:r>
                            <a:rPr kumimoji="1" lang="en-US" altLang="ja-JP" sz="1050" dirty="0">
                              <a:solidFill>
                                <a:schemeClr val="accent4">
                                  <a:lumMod val="60000"/>
                                  <a:lumOff val="40000"/>
                                </a:schemeClr>
                              </a:solidFill>
                              <a:latin typeface="Consolas" panose="020B0609020204030204" pitchFamily="49" charset="0"/>
                            </a:rPr>
                            <a:t>0.7122</a:t>
                          </a:r>
                          <a:r>
                            <a:rPr kumimoji="1" lang="en-US" altLang="ja-JP" sz="1050" dirty="0">
                              <a:solidFill>
                                <a:srgbClr val="D4D4D4"/>
                              </a:solidFill>
                              <a:latin typeface="Consolas" panose="020B0609020204030204" pitchFamily="49" charset="0"/>
                            </a:rPr>
                            <a:t>         -DE/DX =    0.0      </a:t>
                          </a:r>
                        </a:p>
                        <a:p>
                          <a:r>
                            <a:rPr kumimoji="1" lang="en-US" altLang="ja-JP" sz="1050" dirty="0">
                              <a:solidFill>
                                <a:srgbClr val="D4D4D4"/>
                              </a:solidFill>
                              <a:latin typeface="Consolas" panose="020B0609020204030204" pitchFamily="49" charset="0"/>
                            </a:rPr>
                            <a:t>--------------------------------------------------------------------</a:t>
                          </a:r>
                        </a:p>
                      </a:txBody>
                      <a:tcPr anchor="ctr">
                        <a:lnT w="28575" cap="flat" cmpd="sng" algn="ctr">
                          <a:noFill/>
                          <a:prstDash val="solid"/>
                          <a:round/>
                          <a:headEnd type="none" w="med" len="med"/>
                          <a:tailEnd type="none" w="med" len="med"/>
                        </a:lnT>
                        <a:lnB w="28575" cap="flat" cmpd="sng" algn="ctr">
                          <a:noFill/>
                          <a:prstDash val="solid"/>
                          <a:round/>
                          <a:headEnd type="none" w="med" len="med"/>
                          <a:tailEnd type="none" w="med" len="med"/>
                        </a:lnB>
                        <a:solidFill>
                          <a:srgbClr val="24292E"/>
                        </a:solidFill>
                      </a:tcPr>
                    </a:tc>
                    <a:extLst>
                      <a:ext uri="{0D108BD9-81ED-4DB2-BD59-A6C34878D82A}">
                        <a16:rowId xmlns:a16="http://schemas.microsoft.com/office/drawing/2014/main" val="3627662964"/>
                      </a:ext>
                    </a:extLst>
                  </a:tr>
                </a:tbl>
              </a:graphicData>
            </a:graphic>
          </p:graphicFrame>
        </mc:Choice>
        <mc:Fallback xmlns="">
          <p:graphicFrame>
            <p:nvGraphicFramePr>
              <p:cNvPr id="15" name="表 29">
                <a:extLst>
                  <a:ext uri="{FF2B5EF4-FFF2-40B4-BE49-F238E27FC236}">
                    <a16:creationId xmlns:a16="http://schemas.microsoft.com/office/drawing/2014/main" id="{8A6E0A40-838F-AD07-071D-9792F018D1F8}"/>
                  </a:ext>
                </a:extLst>
              </p:cNvPr>
              <p:cNvGraphicFramePr>
                <a:graphicFrameLocks noGrp="1"/>
              </p:cNvGraphicFramePr>
              <p:nvPr>
                <p:ph idx="14"/>
                <p:extLst>
                  <p:ext uri="{D42A27DB-BD31-4B8C-83A1-F6EECF244321}">
                    <p14:modId xmlns:p14="http://schemas.microsoft.com/office/powerpoint/2010/main" val="2915102016"/>
                  </p:ext>
                </p:extLst>
              </p:nvPr>
            </p:nvGraphicFramePr>
            <p:xfrm>
              <a:off x="3275687" y="842963"/>
              <a:ext cx="5400000" cy="3594600"/>
            </p:xfrm>
            <a:graphic>
              <a:graphicData uri="http://schemas.openxmlformats.org/drawingml/2006/table">
                <a:tbl>
                  <a:tblPr>
                    <a:tableStyleId>{5C22544A-7EE6-4342-B048-85BDC9FD1C3A}</a:tableStyleId>
                  </a:tblPr>
                  <a:tblGrid>
                    <a:gridCol w="5400000">
                      <a:extLst>
                        <a:ext uri="{9D8B030D-6E8A-4147-A177-3AD203B41FA5}">
                          <a16:colId xmlns:a16="http://schemas.microsoft.com/office/drawing/2014/main" val="1813353461"/>
                        </a:ext>
                      </a:extLst>
                    </a:gridCol>
                  </a:tblGrid>
                  <a:tr h="360000">
                    <a:tc>
                      <a:txBody>
                        <a:bodyPr/>
                        <a:lstStyle/>
                        <a:p>
                          <a:r>
                            <a:rPr kumimoji="1" lang="en-US" altLang="ja-JP" sz="1300" b="0" kern="1200" dirty="0">
                              <a:solidFill>
                                <a:schemeClr val="tx1"/>
                              </a:solidFill>
                              <a:latin typeface="+mn-lt"/>
                              <a:ea typeface="+mn-ea"/>
                              <a:cs typeface="+mn-cs"/>
                            </a:rPr>
                            <a:t>“SCF Done”</a:t>
                          </a:r>
                          <a:r>
                            <a:rPr kumimoji="1" lang="ja-JP" altLang="en-US" sz="1300" b="0" kern="1200" dirty="0">
                              <a:solidFill>
                                <a:schemeClr val="tx1"/>
                              </a:solidFill>
                              <a:latin typeface="+mn-lt"/>
                              <a:ea typeface="+mn-ea"/>
                              <a:cs typeface="+mn-cs"/>
                            </a:rPr>
                            <a:t>で検索 ➡ 何度も計算して</a:t>
                          </a:r>
                          <a:r>
                            <a:rPr kumimoji="1" lang="en-US" altLang="ja-JP" sz="1300" b="0" kern="1200" dirty="0">
                              <a:solidFill>
                                <a:schemeClr val="tx1"/>
                              </a:solidFill>
                              <a:latin typeface="+mn-lt"/>
                              <a:ea typeface="+mn-ea"/>
                              <a:cs typeface="+mn-cs"/>
                            </a:rPr>
                            <a:t>PEC</a:t>
                          </a:r>
                          <a:r>
                            <a:rPr kumimoji="1" lang="ja-JP" altLang="en-US" sz="1300" b="0" kern="1200" dirty="0">
                              <a:solidFill>
                                <a:schemeClr val="tx1"/>
                              </a:solidFill>
                              <a:latin typeface="+mn-lt"/>
                              <a:ea typeface="+mn-ea"/>
                              <a:cs typeface="+mn-cs"/>
                            </a:rPr>
                            <a:t>の極値点を探索している</a:t>
                          </a:r>
                          <a:r>
                            <a:rPr kumimoji="1" lang="en-US" altLang="ja-JP" sz="1300" b="0" kern="1200" dirty="0">
                              <a:solidFill>
                                <a:schemeClr val="tx1"/>
                              </a:solidFill>
                              <a:latin typeface="+mn-lt"/>
                              <a:ea typeface="+mn-ea"/>
                              <a:cs typeface="+mn-cs"/>
                            </a:rPr>
                            <a:t>.</a:t>
                          </a:r>
                        </a:p>
                      </a:txBody>
                      <a:tcPr anchor="ctr">
                        <a:lnL w="12700" cmpd="sng">
                          <a:noFill/>
                        </a:lnL>
                        <a:lnR w="12700" cmpd="sng">
                          <a:noFill/>
                        </a:lnR>
                        <a:lnT w="12700" cmpd="sng">
                          <a:noFill/>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66176398"/>
                      </a:ext>
                    </a:extLst>
                  </a:tr>
                  <a:tr h="731520">
                    <a:tc>
                      <a:txBody>
                        <a:bodyPr/>
                        <a:lstStyle/>
                        <a:p>
                          <a:r>
                            <a:rPr kumimoji="1" lang="en-US" altLang="ja-JP" sz="1050" dirty="0">
                              <a:solidFill>
                                <a:srgbClr val="D4D4D4"/>
                              </a:solidFill>
                              <a:latin typeface="Consolas" panose="020B0609020204030204" pitchFamily="49" charset="0"/>
                            </a:rPr>
                            <a:t>SCF Done:  E(RHF) =  -1.11671432518     A.U. after    1 cycles</a:t>
                          </a:r>
                        </a:p>
                        <a:p>
                          <a:r>
                            <a:rPr kumimoji="1" lang="en-US" altLang="ja-JP" sz="1050" dirty="0">
                              <a:solidFill>
                                <a:srgbClr val="D4D4D4"/>
                              </a:solidFill>
                              <a:latin typeface="Consolas" panose="020B0609020204030204" pitchFamily="49" charset="0"/>
                            </a:rPr>
                            <a:t>SCF Done:  E(RHF) =  -1.11740644480     A.U. after    1 cycles</a:t>
                          </a:r>
                        </a:p>
                        <a:p>
                          <a:r>
                            <a:rPr kumimoji="1" lang="en-US" altLang="ja-JP" sz="1050" dirty="0">
                              <a:solidFill>
                                <a:srgbClr val="D4D4D4"/>
                              </a:solidFill>
                              <a:latin typeface="Consolas" panose="020B0609020204030204" pitchFamily="49" charset="0"/>
                            </a:rPr>
                            <a:t>SCF Done:  E(RHF) =  -1.11750588510     A.U. after    1 cycles</a:t>
                          </a:r>
                        </a:p>
                        <a:p>
                          <a:r>
                            <a:rPr kumimoji="1" lang="en-US" altLang="ja-JP" sz="1050" dirty="0">
                              <a:solidFill>
                                <a:srgbClr val="D4D4D4"/>
                              </a:solidFill>
                              <a:latin typeface="Consolas" panose="020B0609020204030204" pitchFamily="49" charset="0"/>
                            </a:rPr>
                            <a:t>SCF Done:  E(RHF) =  </a:t>
                          </a:r>
                          <a:r>
                            <a:rPr kumimoji="1" lang="en-US" altLang="ja-JP" sz="1050" dirty="0">
                              <a:solidFill>
                                <a:schemeClr val="accent4">
                                  <a:lumMod val="60000"/>
                                  <a:lumOff val="40000"/>
                                </a:schemeClr>
                              </a:solidFill>
                              <a:latin typeface="Consolas" panose="020B0609020204030204" pitchFamily="49" charset="0"/>
                            </a:rPr>
                            <a:t>-1.11750588510     </a:t>
                          </a:r>
                          <a:r>
                            <a:rPr kumimoji="1" lang="en-US" altLang="ja-JP" sz="1050" dirty="0">
                              <a:solidFill>
                                <a:srgbClr val="D4D4D4"/>
                              </a:solidFill>
                              <a:latin typeface="Consolas" panose="020B0609020204030204" pitchFamily="49" charset="0"/>
                            </a:rPr>
                            <a:t>A.U. after    1 cycles</a:t>
                          </a:r>
                        </a:p>
                      </a:txBody>
                      <a:tcPr anchor="ctr">
                        <a:lnT w="28575" cap="flat" cmpd="sng" algn="ctr">
                          <a:noFill/>
                          <a:prstDash val="solid"/>
                          <a:round/>
                          <a:headEnd type="none" w="med" len="med"/>
                          <a:tailEnd type="none" w="med" len="med"/>
                        </a:lnT>
                        <a:lnB w="28575" cap="flat" cmpd="sng" algn="ctr">
                          <a:noFill/>
                          <a:prstDash val="solid"/>
                          <a:round/>
                          <a:headEnd type="none" w="med" len="med"/>
                          <a:tailEnd type="none" w="med" len="med"/>
                        </a:lnB>
                        <a:solidFill>
                          <a:srgbClr val="24292E"/>
                        </a:solidFill>
                      </a:tcPr>
                    </a:tc>
                    <a:extLst>
                      <a:ext uri="{0D108BD9-81ED-4DB2-BD59-A6C34878D82A}">
                        <a16:rowId xmlns:a16="http://schemas.microsoft.com/office/drawing/2014/main" val="855548273"/>
                      </a:ext>
                    </a:extLst>
                  </a:tr>
                  <a:tr h="36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300" b="0" kern="1200" dirty="0">
                              <a:solidFill>
                                <a:schemeClr val="tx1"/>
                              </a:solidFill>
                              <a:latin typeface="+mn-lt"/>
                              <a:ea typeface="+mn-ea"/>
                              <a:cs typeface="+mn-cs"/>
                            </a:rPr>
                            <a:t>“Converged?”</a:t>
                          </a:r>
                          <a:r>
                            <a:rPr kumimoji="1" lang="ja-JP" altLang="en-US" sz="1300" b="0" kern="1200" dirty="0">
                              <a:solidFill>
                                <a:schemeClr val="tx1"/>
                              </a:solidFill>
                              <a:latin typeface="+mn-lt"/>
                              <a:ea typeface="+mn-ea"/>
                              <a:cs typeface="+mn-cs"/>
                            </a:rPr>
                            <a:t>で検索 ➡ </a:t>
                          </a:r>
                          <a:r>
                            <a:rPr kumimoji="1" lang="en-US" altLang="ja-JP" sz="1300" b="0" kern="1200" dirty="0">
                              <a:solidFill>
                                <a:schemeClr val="tx1"/>
                              </a:solidFill>
                              <a:latin typeface="+mn-lt"/>
                              <a:ea typeface="+mn-ea"/>
                              <a:cs typeface="+mn-cs"/>
                            </a:rPr>
                            <a:t>4</a:t>
                          </a:r>
                          <a:r>
                            <a:rPr kumimoji="1" lang="ja-JP" altLang="en-US" sz="1300" b="0" kern="1200" dirty="0">
                              <a:solidFill>
                                <a:schemeClr val="tx1"/>
                              </a:solidFill>
                              <a:latin typeface="+mn-lt"/>
                              <a:ea typeface="+mn-ea"/>
                              <a:cs typeface="+mn-cs"/>
                            </a:rPr>
                            <a:t>つ全て</a:t>
                          </a:r>
                          <a:r>
                            <a:rPr kumimoji="1" lang="en-US" altLang="ja-JP" sz="1300" b="0" kern="1200" dirty="0">
                              <a:solidFill>
                                <a:schemeClr val="tx1"/>
                              </a:solidFill>
                              <a:latin typeface="+mn-lt"/>
                              <a:ea typeface="+mn-ea"/>
                              <a:cs typeface="+mn-cs"/>
                            </a:rPr>
                            <a:t>YES</a:t>
                          </a:r>
                          <a:r>
                            <a:rPr kumimoji="1" lang="ja-JP" altLang="en-US" sz="1300" b="0" kern="1200" dirty="0">
                              <a:solidFill>
                                <a:schemeClr val="tx1"/>
                              </a:solidFill>
                              <a:latin typeface="+mn-lt"/>
                              <a:ea typeface="+mn-ea"/>
                              <a:cs typeface="+mn-cs"/>
                            </a:rPr>
                            <a:t>なら収束している</a:t>
                          </a:r>
                          <a:r>
                            <a:rPr kumimoji="1" lang="en-US" altLang="ja-JP" sz="1300" b="0" kern="1200" dirty="0">
                              <a:solidFill>
                                <a:schemeClr val="tx1"/>
                              </a:solidFill>
                              <a:latin typeface="+mn-lt"/>
                              <a:ea typeface="+mn-ea"/>
                              <a:cs typeface="+mn-cs"/>
                            </a:rPr>
                            <a:t>.</a:t>
                          </a:r>
                        </a:p>
                      </a:txBody>
                      <a:tcPr anchor="ctr">
                        <a:lnT w="28575" cap="flat" cmpd="sng" algn="ctr">
                          <a:noFill/>
                          <a:prstDash val="solid"/>
                          <a:round/>
                          <a:headEnd type="none" w="med" len="med"/>
                          <a:tailEnd type="none" w="med" len="med"/>
                        </a:lnT>
                        <a:lnB w="28575" cap="flat" cmpd="sng" algn="ctr">
                          <a:noFill/>
                          <a:prstDash val="solid"/>
                          <a:round/>
                          <a:headEnd type="none" w="med" len="med"/>
                          <a:tailEnd type="none" w="med" len="med"/>
                        </a:lnB>
                        <a:noFill/>
                      </a:tcPr>
                    </a:tc>
                    <a:extLst>
                      <a:ext uri="{0D108BD9-81ED-4DB2-BD59-A6C34878D82A}">
                        <a16:rowId xmlns:a16="http://schemas.microsoft.com/office/drawing/2014/main" val="2557849077"/>
                      </a:ext>
                    </a:extLst>
                  </a:tr>
                  <a:tr h="891540">
                    <a:tc>
                      <a:txBody>
                        <a:bodyPr/>
                        <a:lstStyle/>
                        <a:p>
                          <a:r>
                            <a:rPr kumimoji="1" lang="en-US" altLang="ja-JP" sz="1050" dirty="0">
                              <a:solidFill>
                                <a:srgbClr val="D4D4D4"/>
                              </a:solidFill>
                              <a:latin typeface="Consolas" panose="020B0609020204030204" pitchFamily="49" charset="0"/>
                            </a:rPr>
                            <a:t>         Item               Value     Threshold  Converged?</a:t>
                          </a:r>
                        </a:p>
                        <a:p>
                          <a:r>
                            <a:rPr kumimoji="1" lang="en-US" altLang="ja-JP" sz="1050" dirty="0">
                              <a:solidFill>
                                <a:srgbClr val="D4D4D4"/>
                              </a:solidFill>
                              <a:latin typeface="Consolas" panose="020B0609020204030204" pitchFamily="49" charset="0"/>
                            </a:rPr>
                            <a:t> Maximum Force            0.000008     0.000450     </a:t>
                          </a:r>
                          <a:r>
                            <a:rPr kumimoji="1" lang="en-US" altLang="ja-JP" sz="1050" dirty="0">
                              <a:solidFill>
                                <a:schemeClr val="accent4">
                                  <a:lumMod val="60000"/>
                                  <a:lumOff val="40000"/>
                                </a:schemeClr>
                              </a:solidFill>
                              <a:latin typeface="Consolas" panose="020B0609020204030204" pitchFamily="49" charset="0"/>
                            </a:rPr>
                            <a:t>YES</a:t>
                          </a:r>
                        </a:p>
                        <a:p>
                          <a:r>
                            <a:rPr kumimoji="1" lang="en-US" altLang="ja-JP" sz="1050" dirty="0">
                              <a:solidFill>
                                <a:srgbClr val="D4D4D4"/>
                              </a:solidFill>
                              <a:latin typeface="Consolas" panose="020B0609020204030204" pitchFamily="49" charset="0"/>
                            </a:rPr>
                            <a:t> RMS     Force            0.000008     0.000300     </a:t>
                          </a:r>
                          <a:r>
                            <a:rPr kumimoji="1" lang="en-US" altLang="ja-JP" sz="1050" dirty="0">
                              <a:solidFill>
                                <a:schemeClr val="accent4">
                                  <a:lumMod val="60000"/>
                                  <a:lumOff val="40000"/>
                                </a:schemeClr>
                              </a:solidFill>
                              <a:latin typeface="Consolas" panose="020B0609020204030204" pitchFamily="49" charset="0"/>
                            </a:rPr>
                            <a:t>YES</a:t>
                          </a:r>
                        </a:p>
                        <a:p>
                          <a:r>
                            <a:rPr kumimoji="1" lang="en-US" altLang="ja-JP" sz="1050" dirty="0">
                              <a:solidFill>
                                <a:srgbClr val="D4D4D4"/>
                              </a:solidFill>
                              <a:latin typeface="Consolas" panose="020B0609020204030204" pitchFamily="49" charset="0"/>
                            </a:rPr>
                            <a:t> Maximum Displacement     0.000007     0.001800     </a:t>
                          </a:r>
                          <a:r>
                            <a:rPr kumimoji="1" lang="en-US" altLang="ja-JP" sz="1050" dirty="0">
                              <a:solidFill>
                                <a:schemeClr val="accent4">
                                  <a:lumMod val="60000"/>
                                  <a:lumOff val="40000"/>
                                </a:schemeClr>
                              </a:solidFill>
                              <a:latin typeface="Consolas" panose="020B0609020204030204" pitchFamily="49" charset="0"/>
                            </a:rPr>
                            <a:t>YES</a:t>
                          </a:r>
                        </a:p>
                        <a:p>
                          <a:r>
                            <a:rPr kumimoji="1" lang="en-US" altLang="ja-JP" sz="1050" dirty="0">
                              <a:solidFill>
                                <a:srgbClr val="D4D4D4"/>
                              </a:solidFill>
                              <a:latin typeface="Consolas" panose="020B0609020204030204" pitchFamily="49" charset="0"/>
                            </a:rPr>
                            <a:t> RMS     Displacement     0.000010     0.001200     </a:t>
                          </a:r>
                          <a:r>
                            <a:rPr kumimoji="1" lang="en-US" altLang="ja-JP" sz="1050" dirty="0">
                              <a:solidFill>
                                <a:schemeClr val="accent4">
                                  <a:lumMod val="60000"/>
                                  <a:lumOff val="40000"/>
                                </a:schemeClr>
                              </a:solidFill>
                              <a:latin typeface="Consolas" panose="020B0609020204030204" pitchFamily="49" charset="0"/>
                            </a:rPr>
                            <a:t>YES</a:t>
                          </a:r>
                        </a:p>
                      </a:txBody>
                      <a:tcPr anchor="ctr">
                        <a:lnT w="28575" cap="flat" cmpd="sng" algn="ctr">
                          <a:noFill/>
                          <a:prstDash val="solid"/>
                          <a:round/>
                          <a:headEnd type="none" w="med" len="med"/>
                          <a:tailEnd type="none" w="med" len="med"/>
                        </a:lnT>
                        <a:lnB w="28575" cap="flat" cmpd="sng" algn="ctr">
                          <a:noFill/>
                          <a:prstDash val="solid"/>
                          <a:round/>
                          <a:headEnd type="none" w="med" len="med"/>
                          <a:tailEnd type="none" w="med" len="med"/>
                        </a:lnB>
                        <a:solidFill>
                          <a:srgbClr val="24292E"/>
                        </a:solidFill>
                      </a:tcPr>
                    </a:tc>
                    <a:extLst>
                      <a:ext uri="{0D108BD9-81ED-4DB2-BD59-A6C34878D82A}">
                        <a16:rowId xmlns:a16="http://schemas.microsoft.com/office/drawing/2014/main" val="1995670041"/>
                      </a:ext>
                    </a:extLst>
                  </a:tr>
                  <a:tr h="360000">
                    <a:tc>
                      <a:txBody>
                        <a:bodyPr/>
                        <a:lstStyle/>
                        <a:p>
                          <a:endParaRPr lang="ja-JP"/>
                        </a:p>
                      </a:txBody>
                      <a:tcPr anchor="ctr">
                        <a:lnT w="28575" cap="flat" cmpd="sng" algn="ctr">
                          <a:noFill/>
                          <a:prstDash val="solid"/>
                          <a:round/>
                          <a:headEnd type="none" w="med" len="med"/>
                          <a:tailEnd type="none" w="med" len="med"/>
                        </a:lnT>
                        <a:lnB w="28575" cap="flat" cmpd="sng" algn="ctr">
                          <a:noFill/>
                          <a:prstDash val="solid"/>
                          <a:round/>
                          <a:headEnd type="none" w="med" len="med"/>
                          <a:tailEnd type="none" w="med" len="med"/>
                        </a:lnB>
                        <a:blipFill>
                          <a:blip r:embed="rId3"/>
                          <a:stretch>
                            <a:fillRect l="-113" t="-652542" r="-113" b="-259322"/>
                          </a:stretch>
                        </a:blipFill>
                      </a:tcPr>
                    </a:tc>
                    <a:extLst>
                      <a:ext uri="{0D108BD9-81ED-4DB2-BD59-A6C34878D82A}">
                        <a16:rowId xmlns:a16="http://schemas.microsoft.com/office/drawing/2014/main" val="1260543727"/>
                      </a:ext>
                    </a:extLst>
                  </a:tr>
                  <a:tr h="891540">
                    <a:tc>
                      <a:txBody>
                        <a:bodyPr/>
                        <a:lstStyle/>
                        <a:p>
                          <a:r>
                            <a:rPr kumimoji="1" lang="en-US" altLang="ja-JP" sz="1050" dirty="0">
                              <a:solidFill>
                                <a:srgbClr val="D4D4D4"/>
                              </a:solidFill>
                              <a:latin typeface="Consolas" panose="020B0609020204030204" pitchFamily="49" charset="0"/>
                            </a:rPr>
                            <a:t>--------------------------                            --------------</a:t>
                          </a:r>
                        </a:p>
                        <a:p>
                          <a:r>
                            <a:rPr kumimoji="1" lang="en-US" altLang="ja-JP" sz="1050" dirty="0">
                              <a:solidFill>
                                <a:srgbClr val="D4D4D4"/>
                              </a:solidFill>
                              <a:latin typeface="Consolas" panose="020B0609020204030204" pitchFamily="49" charset="0"/>
                            </a:rPr>
                            <a:t>! Name  Definition              Value          Derivative Info.     </a:t>
                          </a:r>
                        </a:p>
                        <a:p>
                          <a:r>
                            <a:rPr kumimoji="1" lang="en-US" altLang="ja-JP" sz="1050" dirty="0">
                              <a:solidFill>
                                <a:srgbClr val="D4D4D4"/>
                              </a:solidFill>
                              <a:latin typeface="Consolas" panose="020B0609020204030204" pitchFamily="49" charset="0"/>
                            </a:rPr>
                            <a:t>--------------------------------------------------------------------</a:t>
                          </a:r>
                        </a:p>
                        <a:p>
                          <a:r>
                            <a:rPr kumimoji="1" lang="en-US" altLang="ja-JP" sz="1050" dirty="0">
                              <a:solidFill>
                                <a:srgbClr val="D4D4D4"/>
                              </a:solidFill>
                              <a:latin typeface="Consolas" panose="020B0609020204030204" pitchFamily="49" charset="0"/>
                            </a:rPr>
                            <a:t>! R1    R(1,2)                  </a:t>
                          </a:r>
                          <a:r>
                            <a:rPr kumimoji="1" lang="en-US" altLang="ja-JP" sz="1050" dirty="0">
                              <a:solidFill>
                                <a:schemeClr val="accent4">
                                  <a:lumMod val="60000"/>
                                  <a:lumOff val="40000"/>
                                </a:schemeClr>
                              </a:solidFill>
                              <a:latin typeface="Consolas" panose="020B0609020204030204" pitchFamily="49" charset="0"/>
                            </a:rPr>
                            <a:t>0.7122</a:t>
                          </a:r>
                          <a:r>
                            <a:rPr kumimoji="1" lang="en-US" altLang="ja-JP" sz="1050" dirty="0">
                              <a:solidFill>
                                <a:srgbClr val="D4D4D4"/>
                              </a:solidFill>
                              <a:latin typeface="Consolas" panose="020B0609020204030204" pitchFamily="49" charset="0"/>
                            </a:rPr>
                            <a:t>         -DE/DX =    0.0      </a:t>
                          </a:r>
                        </a:p>
                        <a:p>
                          <a:r>
                            <a:rPr kumimoji="1" lang="en-US" altLang="ja-JP" sz="1050" dirty="0">
                              <a:solidFill>
                                <a:srgbClr val="D4D4D4"/>
                              </a:solidFill>
                              <a:latin typeface="Consolas" panose="020B0609020204030204" pitchFamily="49" charset="0"/>
                            </a:rPr>
                            <a:t>--------------------------------------------------------------------</a:t>
                          </a:r>
                        </a:p>
                      </a:txBody>
                      <a:tcPr anchor="ctr">
                        <a:lnT w="28575" cap="flat" cmpd="sng" algn="ctr">
                          <a:noFill/>
                          <a:prstDash val="solid"/>
                          <a:round/>
                          <a:headEnd type="none" w="med" len="med"/>
                          <a:tailEnd type="none" w="med" len="med"/>
                        </a:lnT>
                        <a:lnB w="28575" cap="flat" cmpd="sng" algn="ctr">
                          <a:noFill/>
                          <a:prstDash val="solid"/>
                          <a:round/>
                          <a:headEnd type="none" w="med" len="med"/>
                          <a:tailEnd type="none" w="med" len="med"/>
                        </a:lnB>
                        <a:solidFill>
                          <a:srgbClr val="24292E"/>
                        </a:solidFill>
                      </a:tcPr>
                    </a:tc>
                    <a:extLst>
                      <a:ext uri="{0D108BD9-81ED-4DB2-BD59-A6C34878D82A}">
                        <a16:rowId xmlns:a16="http://schemas.microsoft.com/office/drawing/2014/main" val="3627662964"/>
                      </a:ext>
                    </a:extLst>
                  </a:tr>
                </a:tbl>
              </a:graphicData>
            </a:graphic>
          </p:graphicFrame>
        </mc:Fallback>
      </mc:AlternateContent>
      <p:graphicFrame>
        <p:nvGraphicFramePr>
          <p:cNvPr id="9" name="表 9">
            <a:extLst>
              <a:ext uri="{FF2B5EF4-FFF2-40B4-BE49-F238E27FC236}">
                <a16:creationId xmlns:a16="http://schemas.microsoft.com/office/drawing/2014/main" id="{A5B3ACA6-86AB-4F2A-1675-6684E9146B71}"/>
              </a:ext>
            </a:extLst>
          </p:cNvPr>
          <p:cNvGraphicFramePr>
            <a:graphicFrameLocks noGrp="1"/>
          </p:cNvGraphicFramePr>
          <p:nvPr>
            <p:ph idx="1"/>
            <p:extLst>
              <p:ext uri="{D42A27DB-BD31-4B8C-83A1-F6EECF244321}">
                <p14:modId xmlns:p14="http://schemas.microsoft.com/office/powerpoint/2010/main" val="1528739809"/>
              </p:ext>
            </p:extLst>
          </p:nvPr>
        </p:nvGraphicFramePr>
        <p:xfrm>
          <a:off x="468313" y="842963"/>
          <a:ext cx="2736000" cy="3788470"/>
        </p:xfrm>
        <a:graphic>
          <a:graphicData uri="http://schemas.openxmlformats.org/drawingml/2006/table">
            <a:tbl>
              <a:tblPr firstRow="1" bandRow="1">
                <a:tableStyleId>{2D5ABB26-0587-4C30-8999-92F81FD0307C}</a:tableStyleId>
              </a:tblPr>
              <a:tblGrid>
                <a:gridCol w="2736000">
                  <a:extLst>
                    <a:ext uri="{9D8B030D-6E8A-4147-A177-3AD203B41FA5}">
                      <a16:colId xmlns:a16="http://schemas.microsoft.com/office/drawing/2014/main" val="839188252"/>
                    </a:ext>
                  </a:extLst>
                </a:gridCol>
              </a:tblGrid>
              <a:tr h="360000">
                <a:tc>
                  <a:txBody>
                    <a:bodyPr/>
                    <a:lstStyle/>
                    <a:p>
                      <a:r>
                        <a:rPr kumimoji="1" lang="en-US" altLang="ja-JP" sz="1300" b="1" dirty="0">
                          <a:solidFill>
                            <a:schemeClr val="tx2"/>
                          </a:solidFill>
                        </a:rPr>
                        <a:t>examples/hello/</a:t>
                      </a:r>
                      <a:r>
                        <a:rPr kumimoji="1" lang="en-US" altLang="ja-JP" sz="1300" b="1" dirty="0" err="1">
                          <a:solidFill>
                            <a:schemeClr val="tx2"/>
                          </a:solidFill>
                        </a:rPr>
                        <a:t>opt.gjf</a:t>
                      </a:r>
                      <a:endParaRPr kumimoji="1" lang="ja-JP" altLang="en-US" sz="1300" b="1" dirty="0">
                        <a:solidFill>
                          <a:schemeClr val="tx2"/>
                        </a:solidFill>
                      </a:endParaRPr>
                    </a:p>
                  </a:txBody>
                  <a:tcPr anchor="ctr">
                    <a:lnB w="19050" cap="flat" cmpd="sng" algn="ctr">
                      <a:noFill/>
                      <a:prstDash val="solid"/>
                      <a:round/>
                      <a:headEnd type="none" w="med" len="med"/>
                      <a:tailEnd type="none" w="med" len="med"/>
                    </a:lnB>
                  </a:tcPr>
                </a:tc>
                <a:extLst>
                  <a:ext uri="{0D108BD9-81ED-4DB2-BD59-A6C34878D82A}">
                    <a16:rowId xmlns:a16="http://schemas.microsoft.com/office/drawing/2014/main" val="3468920188"/>
                  </a:ext>
                </a:extLst>
              </a:tr>
              <a:tr h="370840">
                <a:tc>
                  <a:txBody>
                    <a:bodyPr/>
                    <a:lstStyle/>
                    <a:p>
                      <a:r>
                        <a:rPr kumimoji="1" lang="pt-BR" altLang="ja-JP" sz="1300" dirty="0">
                          <a:solidFill>
                            <a:srgbClr val="D4D4D4"/>
                          </a:solidFill>
                          <a:latin typeface="Consolas" panose="020B0609020204030204" pitchFamily="49" charset="0"/>
                        </a:rPr>
                        <a:t># HF/STO-3G </a:t>
                      </a:r>
                      <a:r>
                        <a:rPr kumimoji="1" lang="pt-BR" altLang="ja-JP" sz="1300" dirty="0">
                          <a:solidFill>
                            <a:schemeClr val="accent4">
                              <a:lumMod val="60000"/>
                              <a:lumOff val="40000"/>
                            </a:schemeClr>
                          </a:solidFill>
                          <a:latin typeface="Consolas" panose="020B0609020204030204" pitchFamily="49" charset="0"/>
                        </a:rPr>
                        <a:t>opt</a:t>
                      </a:r>
                    </a:p>
                    <a:p>
                      <a:endParaRPr kumimoji="1" lang="pt-BR" altLang="ja-JP" sz="1300" dirty="0">
                        <a:solidFill>
                          <a:srgbClr val="D4D4D4"/>
                        </a:solidFill>
                        <a:latin typeface="Consolas" panose="020B0609020204030204" pitchFamily="49" charset="0"/>
                      </a:endParaRPr>
                    </a:p>
                    <a:p>
                      <a:r>
                        <a:rPr kumimoji="1" lang="pt-BR" altLang="ja-JP" sz="1300" dirty="0">
                          <a:solidFill>
                            <a:srgbClr val="D4D4D4"/>
                          </a:solidFill>
                          <a:latin typeface="Consolas" panose="020B0609020204030204" pitchFamily="49" charset="0"/>
                        </a:rPr>
                        <a:t>Opt example</a:t>
                      </a:r>
                    </a:p>
                    <a:p>
                      <a:endParaRPr kumimoji="1" lang="pt-BR" altLang="ja-JP" sz="1300" dirty="0">
                        <a:solidFill>
                          <a:srgbClr val="D4D4D4"/>
                        </a:solidFill>
                        <a:latin typeface="Consolas" panose="020B0609020204030204" pitchFamily="49" charset="0"/>
                      </a:endParaRPr>
                    </a:p>
                    <a:p>
                      <a:r>
                        <a:rPr kumimoji="1" lang="pt-BR" altLang="ja-JP" sz="1300" dirty="0">
                          <a:solidFill>
                            <a:srgbClr val="D4D4D4"/>
                          </a:solidFill>
                          <a:latin typeface="Consolas" panose="020B0609020204030204" pitchFamily="49" charset="0"/>
                        </a:rPr>
                        <a:t>0  1</a:t>
                      </a:r>
                    </a:p>
                    <a:p>
                      <a:r>
                        <a:rPr kumimoji="1" lang="pt-BR" altLang="ja-JP" sz="1300" dirty="0">
                          <a:solidFill>
                            <a:srgbClr val="D4D4D4"/>
                          </a:solidFill>
                          <a:latin typeface="Consolas" panose="020B0609020204030204" pitchFamily="49" charset="0"/>
                        </a:rPr>
                        <a:t>H  0.0  0.0  0.0</a:t>
                      </a:r>
                    </a:p>
                    <a:p>
                      <a:r>
                        <a:rPr kumimoji="1" lang="pt-BR" altLang="ja-JP" sz="1300" dirty="0">
                          <a:solidFill>
                            <a:srgbClr val="D4D4D4"/>
                          </a:solidFill>
                          <a:latin typeface="Consolas" panose="020B0609020204030204" pitchFamily="49" charset="0"/>
                        </a:rPr>
                        <a:t>H  0.0  0.0  </a:t>
                      </a:r>
                      <a:r>
                        <a:rPr kumimoji="1" lang="pt-BR" altLang="ja-JP" sz="1300" dirty="0">
                          <a:solidFill>
                            <a:schemeClr val="accent4">
                              <a:lumMod val="60000"/>
                              <a:lumOff val="40000"/>
                            </a:schemeClr>
                          </a:solidFill>
                          <a:latin typeface="Consolas" panose="020B0609020204030204" pitchFamily="49" charset="0"/>
                        </a:rPr>
                        <a:t>0.7</a:t>
                      </a:r>
                    </a:p>
                    <a:p>
                      <a:endParaRPr kumimoji="1" lang="pt-BR" altLang="ja-JP" sz="1300" dirty="0">
                        <a:solidFill>
                          <a:srgbClr val="D4D4D4"/>
                        </a:solidFill>
                        <a:latin typeface="Consolas" panose="020B0609020204030204" pitchFamily="49" charset="0"/>
                      </a:endParaRPr>
                    </a:p>
                    <a:p>
                      <a:endParaRPr kumimoji="1" lang="pt-BR" altLang="ja-JP" sz="1300" dirty="0">
                        <a:solidFill>
                          <a:srgbClr val="D4D4D4"/>
                        </a:solidFill>
                        <a:latin typeface="Consolas" panose="020B0609020204030204" pitchFamily="49" charset="0"/>
                      </a:endParaRPr>
                    </a:p>
                    <a:p>
                      <a:endParaRPr kumimoji="1" lang="pt-BR" altLang="ja-JP" sz="1300" dirty="0">
                        <a:solidFill>
                          <a:srgbClr val="D4D4D4"/>
                        </a:solidFill>
                        <a:latin typeface="Consolas" panose="020B0609020204030204" pitchFamily="49" charset="0"/>
                      </a:endParaRPr>
                    </a:p>
                  </a:txBody>
                  <a:tcPr marT="90000" marB="9000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24292E"/>
                    </a:solidFill>
                  </a:tcPr>
                </a:tc>
                <a:extLst>
                  <a:ext uri="{0D108BD9-81ED-4DB2-BD59-A6C34878D82A}">
                    <a16:rowId xmlns:a16="http://schemas.microsoft.com/office/drawing/2014/main" val="2934622672"/>
                  </a:ext>
                </a:extLst>
              </a:tr>
              <a:tr h="360000">
                <a:tc>
                  <a:txBody>
                    <a:bodyPr/>
                    <a:lstStyle/>
                    <a:p>
                      <a:pPr>
                        <a:lnSpc>
                          <a:spcPct val="120000"/>
                        </a:lnSpc>
                      </a:pPr>
                      <a:r>
                        <a:rPr kumimoji="1" lang="ja-JP" altLang="en-US" sz="1300" dirty="0"/>
                        <a:t>構造最適化では構造を変えながらエネルギーが低くなる点を探索しているため</a:t>
                      </a:r>
                      <a:r>
                        <a:rPr kumimoji="1" lang="en-US" altLang="ja-JP" sz="1300" dirty="0"/>
                        <a:t>, “SCF Done”</a:t>
                      </a:r>
                      <a:r>
                        <a:rPr kumimoji="1" lang="ja-JP" altLang="en-US" sz="1300" dirty="0"/>
                        <a:t>がアウトプット中に複数ある</a:t>
                      </a:r>
                      <a:r>
                        <a:rPr kumimoji="1" lang="en-US" altLang="ja-JP" sz="1300" dirty="0"/>
                        <a:t>. </a:t>
                      </a:r>
                      <a:r>
                        <a:rPr kumimoji="1" lang="ja-JP" altLang="en-US" sz="1300" dirty="0"/>
                        <a:t>収束判定が全て</a:t>
                      </a:r>
                      <a:r>
                        <a:rPr kumimoji="1" lang="en-US" altLang="ja-JP" sz="1300" dirty="0"/>
                        <a:t>YES</a:t>
                      </a:r>
                      <a:r>
                        <a:rPr kumimoji="1" lang="ja-JP" altLang="en-US" sz="1300" dirty="0"/>
                        <a:t>であることを確認する</a:t>
                      </a:r>
                      <a:r>
                        <a:rPr kumimoji="1" lang="en-US" altLang="ja-JP" sz="1300" dirty="0"/>
                        <a:t>.</a:t>
                      </a:r>
                      <a:endParaRPr kumimoji="1" lang="ja-JP" altLang="en-US" sz="1300" dirty="0"/>
                    </a:p>
                  </a:txBody>
                  <a:tcPr anchor="ctr">
                    <a:lnT w="19050" cap="flat" cmpd="sng" algn="ctr">
                      <a:noFill/>
                      <a:prstDash val="solid"/>
                      <a:round/>
                      <a:headEnd type="none" w="med" len="med"/>
                      <a:tailEnd type="none" w="med" len="med"/>
                    </a:lnT>
                    <a:lnB w="19050" cap="flat" cmpd="sng" algn="ctr">
                      <a:noFill/>
                      <a:prstDash val="solid"/>
                      <a:round/>
                      <a:headEnd type="none" w="med" len="med"/>
                      <a:tailEnd type="none" w="med" len="med"/>
                    </a:lnB>
                  </a:tcPr>
                </a:tc>
                <a:extLst>
                  <a:ext uri="{0D108BD9-81ED-4DB2-BD59-A6C34878D82A}">
                    <a16:rowId xmlns:a16="http://schemas.microsoft.com/office/drawing/2014/main" val="3259246537"/>
                  </a:ext>
                </a:extLst>
              </a:tr>
            </a:tbl>
          </a:graphicData>
        </a:graphic>
      </p:graphicFrame>
      <p:sp>
        <p:nvSpPr>
          <p:cNvPr id="16" name="テキスト ボックス 15">
            <a:extLst>
              <a:ext uri="{FF2B5EF4-FFF2-40B4-BE49-F238E27FC236}">
                <a16:creationId xmlns:a16="http://schemas.microsoft.com/office/drawing/2014/main" id="{DEBEA28F-4918-595C-E61A-D1E6A597DEC6}"/>
              </a:ext>
            </a:extLst>
          </p:cNvPr>
          <p:cNvSpPr txBox="1"/>
          <p:nvPr/>
        </p:nvSpPr>
        <p:spPr>
          <a:xfrm>
            <a:off x="1628783" y="2644679"/>
            <a:ext cx="1338743" cy="600164"/>
          </a:xfrm>
          <a:prstGeom prst="rect">
            <a:avLst/>
          </a:prstGeom>
          <a:noFill/>
        </p:spPr>
        <p:txBody>
          <a:bodyPr wrap="square">
            <a:spAutoFit/>
          </a:bodyPr>
          <a:lstStyle/>
          <a:p>
            <a:r>
              <a:rPr kumimoji="1" lang="ja-JP" altLang="en-US" sz="1100" dirty="0">
                <a:solidFill>
                  <a:schemeClr val="accent4">
                    <a:lumMod val="60000"/>
                    <a:lumOff val="40000"/>
                  </a:schemeClr>
                </a:solidFill>
              </a:rPr>
              <a:t>近い値なら</a:t>
            </a:r>
            <a:r>
              <a:rPr kumimoji="1" lang="en-US" altLang="ja-JP" sz="1100" dirty="0">
                <a:solidFill>
                  <a:schemeClr val="accent4">
                    <a:lumMod val="60000"/>
                    <a:lumOff val="40000"/>
                  </a:schemeClr>
                </a:solidFill>
              </a:rPr>
              <a:t>OK</a:t>
            </a:r>
          </a:p>
          <a:p>
            <a:r>
              <a:rPr kumimoji="1" lang="ja-JP" altLang="en-US" sz="1100" dirty="0">
                <a:solidFill>
                  <a:schemeClr val="accent4">
                    <a:lumMod val="60000"/>
                    <a:lumOff val="40000"/>
                  </a:schemeClr>
                </a:solidFill>
              </a:rPr>
              <a:t>さっきとは違い</a:t>
            </a:r>
            <a:endParaRPr kumimoji="1" lang="en-US" altLang="ja-JP" sz="1100" dirty="0">
              <a:solidFill>
                <a:schemeClr val="accent4">
                  <a:lumMod val="60000"/>
                  <a:lumOff val="40000"/>
                </a:schemeClr>
              </a:solidFill>
            </a:endParaRPr>
          </a:p>
          <a:p>
            <a:r>
              <a:rPr kumimoji="1" lang="en-US" altLang="ja-JP" sz="1100" dirty="0">
                <a:solidFill>
                  <a:schemeClr val="accent4">
                    <a:lumMod val="60000"/>
                    <a:lumOff val="40000"/>
                  </a:schemeClr>
                </a:solidFill>
              </a:rPr>
              <a:t>Å</a:t>
            </a:r>
            <a:r>
              <a:rPr kumimoji="1" lang="ja-JP" altLang="en-US" sz="1100" dirty="0">
                <a:solidFill>
                  <a:schemeClr val="accent4">
                    <a:lumMod val="60000"/>
                    <a:lumOff val="40000"/>
                  </a:schemeClr>
                </a:solidFill>
              </a:rPr>
              <a:t>で指定した</a:t>
            </a:r>
            <a:endParaRPr lang="ja-JP" altLang="en-US" sz="1100" dirty="0"/>
          </a:p>
        </p:txBody>
      </p:sp>
      <p:sp>
        <p:nvSpPr>
          <p:cNvPr id="17" name="テキスト ボックス 16">
            <a:extLst>
              <a:ext uri="{FF2B5EF4-FFF2-40B4-BE49-F238E27FC236}">
                <a16:creationId xmlns:a16="http://schemas.microsoft.com/office/drawing/2014/main" id="{8D391C1C-36CF-E5CB-01CE-95BEEFAAE5C6}"/>
              </a:ext>
            </a:extLst>
          </p:cNvPr>
          <p:cNvSpPr txBox="1"/>
          <p:nvPr/>
        </p:nvSpPr>
        <p:spPr>
          <a:xfrm>
            <a:off x="1557633" y="1482211"/>
            <a:ext cx="904553" cy="261610"/>
          </a:xfrm>
          <a:prstGeom prst="rect">
            <a:avLst/>
          </a:prstGeom>
          <a:noFill/>
        </p:spPr>
        <p:txBody>
          <a:bodyPr wrap="square">
            <a:spAutoFit/>
          </a:bodyPr>
          <a:lstStyle/>
          <a:p>
            <a:r>
              <a:rPr kumimoji="1" lang="ja-JP" altLang="en-US" sz="1100" dirty="0">
                <a:solidFill>
                  <a:schemeClr val="accent4">
                    <a:lumMod val="60000"/>
                    <a:lumOff val="40000"/>
                  </a:schemeClr>
                </a:solidFill>
              </a:rPr>
              <a:t>書き換えた</a:t>
            </a:r>
            <a:endParaRPr lang="ja-JP" altLang="en-US" sz="1100" dirty="0"/>
          </a:p>
        </p:txBody>
      </p:sp>
      <p:sp>
        <p:nvSpPr>
          <p:cNvPr id="21" name="テキスト プレースホルダー 20">
            <a:extLst>
              <a:ext uri="{FF2B5EF4-FFF2-40B4-BE49-F238E27FC236}">
                <a16:creationId xmlns:a16="http://schemas.microsoft.com/office/drawing/2014/main" id="{33505024-34B1-BAD4-F1D7-6DA610C2F790}"/>
              </a:ext>
            </a:extLst>
          </p:cNvPr>
          <p:cNvSpPr>
            <a:spLocks noGrp="1"/>
          </p:cNvSpPr>
          <p:nvPr>
            <p:ph type="body" sz="quarter" idx="13"/>
          </p:nvPr>
        </p:nvSpPr>
        <p:spPr/>
        <p:txBody>
          <a:bodyPr/>
          <a:lstStyle/>
          <a:p>
            <a:endParaRPr lang="ja-JP" altLang="en-US"/>
          </a:p>
        </p:txBody>
      </p:sp>
    </p:spTree>
    <p:extLst>
      <p:ext uri="{BB962C8B-B14F-4D97-AF65-F5344CB8AC3E}">
        <p14:creationId xmlns:p14="http://schemas.microsoft.com/office/powerpoint/2010/main" val="10476474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236518-3CAC-1384-D9A8-612A7F28C94A}"/>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44D44050-F761-B825-668E-668F3995A30E}"/>
              </a:ext>
            </a:extLst>
          </p:cNvPr>
          <p:cNvSpPr>
            <a:spLocks noGrp="1"/>
          </p:cNvSpPr>
          <p:nvPr>
            <p:ph type="title"/>
          </p:nvPr>
        </p:nvSpPr>
        <p:spPr/>
        <p:txBody>
          <a:bodyPr/>
          <a:lstStyle/>
          <a:p>
            <a:r>
              <a:rPr kumimoji="1" lang="ja-JP" altLang="en-US" dirty="0"/>
              <a:t>振動解析 </a:t>
            </a:r>
          </a:p>
        </p:txBody>
      </p:sp>
      <p:sp>
        <p:nvSpPr>
          <p:cNvPr id="7" name="スライド番号プレースホルダー 5">
            <a:extLst>
              <a:ext uri="{FF2B5EF4-FFF2-40B4-BE49-F238E27FC236}">
                <a16:creationId xmlns:a16="http://schemas.microsoft.com/office/drawing/2014/main" id="{AC062031-5CFB-8A69-9A37-C532DB459B38}"/>
              </a:ext>
            </a:extLst>
          </p:cNvPr>
          <p:cNvSpPr>
            <a:spLocks noGrp="1"/>
          </p:cNvSpPr>
          <p:nvPr>
            <p:ph type="sldNum" sz="quarter" idx="15"/>
          </p:nvPr>
        </p:nvSpPr>
        <p:spPr/>
        <p:txBody>
          <a:bodyPr/>
          <a:lstStyle/>
          <a:p>
            <a:fld id="{44CC7441-4F6D-4D99-AEAC-28C0433C7008}" type="slidenum">
              <a:rPr kumimoji="1" lang="ja-JP" altLang="en-US" smtClean="0"/>
              <a:pPr/>
              <a:t>22</a:t>
            </a:fld>
            <a:endParaRPr kumimoji="1" lang="ja-JP" altLang="en-US" dirty="0"/>
          </a:p>
        </p:txBody>
      </p:sp>
      <p:graphicFrame>
        <p:nvGraphicFramePr>
          <p:cNvPr id="15" name="表 29">
            <a:extLst>
              <a:ext uri="{FF2B5EF4-FFF2-40B4-BE49-F238E27FC236}">
                <a16:creationId xmlns:a16="http://schemas.microsoft.com/office/drawing/2014/main" id="{0FBE28A0-6A7B-6E93-ADC3-ED4328C4E368}"/>
              </a:ext>
            </a:extLst>
          </p:cNvPr>
          <p:cNvGraphicFramePr>
            <a:graphicFrameLocks noGrp="1"/>
          </p:cNvGraphicFramePr>
          <p:nvPr>
            <p:ph idx="14"/>
            <p:extLst>
              <p:ext uri="{D42A27DB-BD31-4B8C-83A1-F6EECF244321}">
                <p14:modId xmlns:p14="http://schemas.microsoft.com/office/powerpoint/2010/main" val="3990114835"/>
              </p:ext>
            </p:extLst>
          </p:nvPr>
        </p:nvGraphicFramePr>
        <p:xfrm>
          <a:off x="3275687" y="842963"/>
          <a:ext cx="5400000" cy="3791160"/>
        </p:xfrm>
        <a:graphic>
          <a:graphicData uri="http://schemas.openxmlformats.org/drawingml/2006/table">
            <a:tbl>
              <a:tblPr>
                <a:tableStyleId>{5C22544A-7EE6-4342-B048-85BDC9FD1C3A}</a:tableStyleId>
              </a:tblPr>
              <a:tblGrid>
                <a:gridCol w="5400000">
                  <a:extLst>
                    <a:ext uri="{9D8B030D-6E8A-4147-A177-3AD203B41FA5}">
                      <a16:colId xmlns:a16="http://schemas.microsoft.com/office/drawing/2014/main" val="1813353461"/>
                    </a:ext>
                  </a:extLst>
                </a:gridCol>
              </a:tblGrid>
              <a:tr h="360000">
                <a:tc>
                  <a:txBody>
                    <a:bodyPr/>
                    <a:lstStyle/>
                    <a:p>
                      <a:r>
                        <a:rPr kumimoji="1" lang="en-US" altLang="ja-JP" sz="1300" b="0" kern="1200" dirty="0">
                          <a:solidFill>
                            <a:schemeClr val="tx1"/>
                          </a:solidFill>
                          <a:latin typeface="+mn-lt"/>
                          <a:ea typeface="+mn-ea"/>
                          <a:cs typeface="+mn-cs"/>
                        </a:rPr>
                        <a:t>“</a:t>
                      </a:r>
                      <a:r>
                        <a:rPr kumimoji="1" lang="en-US" altLang="ja-JP" sz="1300" b="0" kern="1200" dirty="0" err="1">
                          <a:solidFill>
                            <a:schemeClr val="tx1"/>
                          </a:solidFill>
                          <a:latin typeface="+mn-lt"/>
                          <a:ea typeface="+mn-ea"/>
                          <a:cs typeface="+mn-cs"/>
                        </a:rPr>
                        <a:t>NImag</a:t>
                      </a:r>
                      <a:r>
                        <a:rPr kumimoji="1" lang="en-US" altLang="ja-JP" sz="1300" b="0" kern="1200" dirty="0">
                          <a:solidFill>
                            <a:schemeClr val="tx1"/>
                          </a:solidFill>
                          <a:latin typeface="+mn-lt"/>
                          <a:ea typeface="+mn-ea"/>
                          <a:cs typeface="+mn-cs"/>
                        </a:rPr>
                        <a:t>”</a:t>
                      </a:r>
                      <a:r>
                        <a:rPr kumimoji="1" lang="ja-JP" altLang="en-US" sz="1300" b="0" kern="1200" dirty="0">
                          <a:solidFill>
                            <a:schemeClr val="tx1"/>
                          </a:solidFill>
                          <a:latin typeface="+mn-lt"/>
                          <a:ea typeface="+mn-ea"/>
                          <a:cs typeface="+mn-cs"/>
                        </a:rPr>
                        <a:t>で検索 ➡ </a:t>
                      </a:r>
                      <a:r>
                        <a:rPr kumimoji="1" lang="en-US" altLang="ja-JP" sz="1300" b="0" kern="1200" dirty="0">
                          <a:solidFill>
                            <a:schemeClr val="tx1"/>
                          </a:solidFill>
                          <a:latin typeface="+mn-lt"/>
                          <a:ea typeface="+mn-ea"/>
                          <a:cs typeface="+mn-cs"/>
                        </a:rPr>
                        <a:t>0</a:t>
                      </a:r>
                      <a:r>
                        <a:rPr kumimoji="1" lang="ja-JP" altLang="en-US" sz="1300" b="0" kern="1200" dirty="0">
                          <a:solidFill>
                            <a:schemeClr val="tx1"/>
                          </a:solidFill>
                          <a:latin typeface="+mn-lt"/>
                          <a:ea typeface="+mn-ea"/>
                          <a:cs typeface="+mn-cs"/>
                        </a:rPr>
                        <a:t>なら虚振動が出ていないので平衡構造に収束</a:t>
                      </a:r>
                      <a:r>
                        <a:rPr kumimoji="1" lang="en-US" altLang="ja-JP" sz="1300" b="0" kern="1200" dirty="0">
                          <a:solidFill>
                            <a:schemeClr val="tx1"/>
                          </a:solidFill>
                          <a:latin typeface="+mn-lt"/>
                          <a:ea typeface="+mn-ea"/>
                          <a:cs typeface="+mn-cs"/>
                        </a:rPr>
                        <a:t>.</a:t>
                      </a:r>
                    </a:p>
                  </a:txBody>
                  <a:tcPr anchor="ctr">
                    <a:lnL w="12700" cmpd="sng">
                      <a:noFill/>
                    </a:lnL>
                    <a:lnR w="12700" cmpd="sng">
                      <a:noFill/>
                    </a:lnR>
                    <a:lnT w="12700" cmpd="sng">
                      <a:noFill/>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66176398"/>
                  </a:ext>
                </a:extLst>
              </a:tr>
              <a:tr h="288000">
                <a:tc>
                  <a:txBody>
                    <a:bodyPr/>
                    <a:lstStyle/>
                    <a:p>
                      <a:r>
                        <a:rPr kumimoji="1" lang="en-US" altLang="ja-JP" sz="1050" dirty="0">
                          <a:solidFill>
                            <a:srgbClr val="D4D4D4"/>
                          </a:solidFill>
                          <a:latin typeface="Consolas" panose="020B0609020204030204" pitchFamily="49" charset="0"/>
                        </a:rPr>
                        <a:t>|</a:t>
                      </a:r>
                      <a:r>
                        <a:rPr kumimoji="1" lang="en-US" altLang="ja-JP" sz="1050" dirty="0" err="1">
                          <a:solidFill>
                            <a:srgbClr val="D4D4D4"/>
                          </a:solidFill>
                          <a:latin typeface="Consolas" panose="020B0609020204030204" pitchFamily="49" charset="0"/>
                        </a:rPr>
                        <a:t>NImag</a:t>
                      </a:r>
                      <a:r>
                        <a:rPr kumimoji="1" lang="en-US" altLang="ja-JP" sz="1050" dirty="0">
                          <a:solidFill>
                            <a:srgbClr val="D4D4D4"/>
                          </a:solidFill>
                          <a:latin typeface="Consolas" panose="020B0609020204030204" pitchFamily="49" charset="0"/>
                        </a:rPr>
                        <a:t>=0||0.00000624,0.,0.00000624,0.,0.,0.57290747,0.00000624,0.,0.,…</a:t>
                      </a:r>
                    </a:p>
                  </a:txBody>
                  <a:tcPr anchor="ctr">
                    <a:lnT w="28575" cap="flat" cmpd="sng" algn="ctr">
                      <a:noFill/>
                      <a:prstDash val="solid"/>
                      <a:round/>
                      <a:headEnd type="none" w="med" len="med"/>
                      <a:tailEnd type="none" w="med" len="med"/>
                    </a:lnT>
                    <a:lnB w="28575" cap="flat" cmpd="sng" algn="ctr">
                      <a:noFill/>
                      <a:prstDash val="solid"/>
                      <a:round/>
                      <a:headEnd type="none" w="med" len="med"/>
                      <a:tailEnd type="none" w="med" len="med"/>
                    </a:lnB>
                    <a:solidFill>
                      <a:srgbClr val="24292E"/>
                    </a:solidFill>
                  </a:tcPr>
                </a:tc>
                <a:extLst>
                  <a:ext uri="{0D108BD9-81ED-4DB2-BD59-A6C34878D82A}">
                    <a16:rowId xmlns:a16="http://schemas.microsoft.com/office/drawing/2014/main" val="855548273"/>
                  </a:ext>
                </a:extLst>
              </a:tr>
              <a:tr h="36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300" b="0" kern="1200" dirty="0">
                          <a:solidFill>
                            <a:schemeClr val="tx1"/>
                          </a:solidFill>
                          <a:latin typeface="+mn-lt"/>
                          <a:ea typeface="+mn-ea"/>
                          <a:cs typeface="+mn-cs"/>
                        </a:rPr>
                        <a:t>“Harmonic frequencies</a:t>
                      </a:r>
                      <a:r>
                        <a:rPr kumimoji="1" lang="ja-JP" altLang="en-US" sz="1300" b="0" kern="1200" dirty="0">
                          <a:solidFill>
                            <a:schemeClr val="tx1"/>
                          </a:solidFill>
                          <a:latin typeface="+mn-lt"/>
                          <a:ea typeface="+mn-ea"/>
                          <a:cs typeface="+mn-cs"/>
                        </a:rPr>
                        <a:t>で検索 ➡ 振動数や</a:t>
                      </a:r>
                      <a:r>
                        <a:rPr kumimoji="1" lang="en-US" altLang="ja-JP" sz="1300" b="0" kern="1200" dirty="0">
                          <a:solidFill>
                            <a:schemeClr val="tx1"/>
                          </a:solidFill>
                          <a:latin typeface="+mn-lt"/>
                          <a:ea typeface="+mn-ea"/>
                          <a:cs typeface="+mn-cs"/>
                        </a:rPr>
                        <a:t>IR</a:t>
                      </a:r>
                      <a:r>
                        <a:rPr kumimoji="1" lang="ja-JP" altLang="en-US" sz="1300" b="0" kern="1200" dirty="0">
                          <a:solidFill>
                            <a:schemeClr val="tx1"/>
                          </a:solidFill>
                          <a:latin typeface="+mn-lt"/>
                          <a:ea typeface="+mn-ea"/>
                          <a:cs typeface="+mn-cs"/>
                        </a:rPr>
                        <a:t>強度が確認できる</a:t>
                      </a:r>
                      <a:r>
                        <a:rPr kumimoji="1" lang="en-US" altLang="ja-JP" sz="1300" b="0" kern="1200" dirty="0">
                          <a:solidFill>
                            <a:schemeClr val="tx1"/>
                          </a:solidFill>
                          <a:latin typeface="+mn-lt"/>
                          <a:ea typeface="+mn-ea"/>
                          <a:cs typeface="+mn-cs"/>
                        </a:rPr>
                        <a:t>.</a:t>
                      </a:r>
                    </a:p>
                  </a:txBody>
                  <a:tcPr anchor="ctr">
                    <a:lnT w="28575" cap="flat" cmpd="sng" algn="ctr">
                      <a:noFill/>
                      <a:prstDash val="solid"/>
                      <a:round/>
                      <a:headEnd type="none" w="med" len="med"/>
                      <a:tailEnd type="none" w="med" len="med"/>
                    </a:lnT>
                    <a:lnB w="28575" cap="flat" cmpd="sng" algn="ctr">
                      <a:noFill/>
                      <a:prstDash val="solid"/>
                      <a:round/>
                      <a:headEnd type="none" w="med" len="med"/>
                      <a:tailEnd type="none" w="med" len="med"/>
                    </a:lnB>
                    <a:noFill/>
                  </a:tcPr>
                </a:tc>
                <a:extLst>
                  <a:ext uri="{0D108BD9-81ED-4DB2-BD59-A6C34878D82A}">
                    <a16:rowId xmlns:a16="http://schemas.microsoft.com/office/drawing/2014/main" val="2557849077"/>
                  </a:ext>
                </a:extLst>
              </a:tr>
              <a:tr h="288000">
                <a:tc>
                  <a:txBody>
                    <a:bodyPr/>
                    <a:lstStyle/>
                    <a:p>
                      <a:r>
                        <a:rPr kumimoji="1" lang="en-US" altLang="ja-JP" sz="1050" dirty="0">
                          <a:solidFill>
                            <a:srgbClr val="D4D4D4"/>
                          </a:solidFill>
                          <a:latin typeface="Consolas" panose="020B0609020204030204" pitchFamily="49" charset="0"/>
                        </a:rPr>
                        <a:t> Frequencies --   5481.1154</a:t>
                      </a:r>
                    </a:p>
                    <a:p>
                      <a:r>
                        <a:rPr kumimoji="1" lang="en-US" altLang="ja-JP" sz="1050" dirty="0">
                          <a:solidFill>
                            <a:srgbClr val="D4D4D4"/>
                          </a:solidFill>
                          <a:latin typeface="Consolas" panose="020B0609020204030204" pitchFamily="49" charset="0"/>
                        </a:rPr>
                        <a:t> Red. masses --      1.0078</a:t>
                      </a:r>
                    </a:p>
                    <a:p>
                      <a:r>
                        <a:rPr kumimoji="1" lang="en-US" altLang="ja-JP" sz="1050" dirty="0">
                          <a:solidFill>
                            <a:srgbClr val="D4D4D4"/>
                          </a:solidFill>
                          <a:latin typeface="Consolas" panose="020B0609020204030204" pitchFamily="49" charset="0"/>
                        </a:rPr>
                        <a:t> </a:t>
                      </a:r>
                      <a:r>
                        <a:rPr kumimoji="1" lang="en-US" altLang="ja-JP" sz="1050" dirty="0" err="1">
                          <a:solidFill>
                            <a:srgbClr val="D4D4D4"/>
                          </a:solidFill>
                          <a:latin typeface="Consolas" panose="020B0609020204030204" pitchFamily="49" charset="0"/>
                        </a:rPr>
                        <a:t>Frc</a:t>
                      </a:r>
                      <a:r>
                        <a:rPr kumimoji="1" lang="en-US" altLang="ja-JP" sz="1050" dirty="0">
                          <a:solidFill>
                            <a:srgbClr val="D4D4D4"/>
                          </a:solidFill>
                          <a:latin typeface="Consolas" panose="020B0609020204030204" pitchFamily="49" charset="0"/>
                        </a:rPr>
                        <a:t> </a:t>
                      </a:r>
                      <a:r>
                        <a:rPr kumimoji="1" lang="en-US" altLang="ja-JP" sz="1050" dirty="0" err="1">
                          <a:solidFill>
                            <a:srgbClr val="D4D4D4"/>
                          </a:solidFill>
                          <a:latin typeface="Consolas" panose="020B0609020204030204" pitchFamily="49" charset="0"/>
                        </a:rPr>
                        <a:t>consts</a:t>
                      </a:r>
                      <a:r>
                        <a:rPr kumimoji="1" lang="en-US" altLang="ja-JP" sz="1050" dirty="0">
                          <a:solidFill>
                            <a:srgbClr val="D4D4D4"/>
                          </a:solidFill>
                          <a:latin typeface="Consolas" panose="020B0609020204030204" pitchFamily="49" charset="0"/>
                        </a:rPr>
                        <a:t>  --     17.8391</a:t>
                      </a:r>
                    </a:p>
                    <a:p>
                      <a:r>
                        <a:rPr kumimoji="1" lang="en-US" altLang="ja-JP" sz="1050" dirty="0">
                          <a:solidFill>
                            <a:srgbClr val="D4D4D4"/>
                          </a:solidFill>
                          <a:latin typeface="Consolas" panose="020B0609020204030204" pitchFamily="49" charset="0"/>
                        </a:rPr>
                        <a:t> IR </a:t>
                      </a:r>
                      <a:r>
                        <a:rPr kumimoji="1" lang="en-US" altLang="ja-JP" sz="1050" dirty="0" err="1">
                          <a:solidFill>
                            <a:srgbClr val="D4D4D4"/>
                          </a:solidFill>
                          <a:latin typeface="Consolas" panose="020B0609020204030204" pitchFamily="49" charset="0"/>
                        </a:rPr>
                        <a:t>Inten</a:t>
                      </a:r>
                      <a:r>
                        <a:rPr kumimoji="1" lang="en-US" altLang="ja-JP" sz="1050" dirty="0">
                          <a:solidFill>
                            <a:srgbClr val="D4D4D4"/>
                          </a:solidFill>
                          <a:latin typeface="Consolas" panose="020B0609020204030204" pitchFamily="49" charset="0"/>
                        </a:rPr>
                        <a:t>    --      0.0000</a:t>
                      </a:r>
                    </a:p>
                    <a:p>
                      <a:r>
                        <a:rPr kumimoji="1" lang="en-US" altLang="ja-JP" sz="1050" dirty="0">
                          <a:solidFill>
                            <a:srgbClr val="D4D4D4"/>
                          </a:solidFill>
                          <a:latin typeface="Consolas" panose="020B0609020204030204" pitchFamily="49" charset="0"/>
                        </a:rPr>
                        <a:t> Raman </a:t>
                      </a:r>
                      <a:r>
                        <a:rPr kumimoji="1" lang="en-US" altLang="ja-JP" sz="1050" dirty="0" err="1">
                          <a:solidFill>
                            <a:srgbClr val="D4D4D4"/>
                          </a:solidFill>
                          <a:latin typeface="Consolas" panose="020B0609020204030204" pitchFamily="49" charset="0"/>
                        </a:rPr>
                        <a:t>Activ</a:t>
                      </a:r>
                      <a:r>
                        <a:rPr kumimoji="1" lang="en-US" altLang="ja-JP" sz="1050" dirty="0">
                          <a:solidFill>
                            <a:srgbClr val="D4D4D4"/>
                          </a:solidFill>
                          <a:latin typeface="Consolas" panose="020B0609020204030204" pitchFamily="49" charset="0"/>
                        </a:rPr>
                        <a:t> --     20.6323</a:t>
                      </a:r>
                    </a:p>
                  </a:txBody>
                  <a:tcPr anchor="ctr">
                    <a:lnT w="28575" cap="flat" cmpd="sng" algn="ctr">
                      <a:noFill/>
                      <a:prstDash val="solid"/>
                      <a:round/>
                      <a:headEnd type="none" w="med" len="med"/>
                      <a:tailEnd type="none" w="med" len="med"/>
                    </a:lnT>
                    <a:lnB w="28575" cap="flat" cmpd="sng" algn="ctr">
                      <a:noFill/>
                      <a:prstDash val="solid"/>
                      <a:round/>
                      <a:headEnd type="none" w="med" len="med"/>
                      <a:tailEnd type="none" w="med" len="med"/>
                    </a:lnB>
                    <a:solidFill>
                      <a:srgbClr val="24292E"/>
                    </a:solidFill>
                  </a:tcPr>
                </a:tc>
                <a:extLst>
                  <a:ext uri="{0D108BD9-81ED-4DB2-BD59-A6C34878D82A}">
                    <a16:rowId xmlns:a16="http://schemas.microsoft.com/office/drawing/2014/main" val="1995670041"/>
                  </a:ext>
                </a:extLst>
              </a:tr>
              <a:tr h="360000">
                <a:tc>
                  <a:txBody>
                    <a:bodyPr/>
                    <a:lstStyle/>
                    <a:p>
                      <a:r>
                        <a:rPr kumimoji="1" lang="en-US" altLang="ja-JP" sz="1300" b="0" dirty="0">
                          <a:solidFill>
                            <a:schemeClr val="tx1"/>
                          </a:solidFill>
                          <a:latin typeface="+mj-lt"/>
                        </a:rPr>
                        <a:t>“Thermochemistry”</a:t>
                      </a:r>
                      <a:r>
                        <a:rPr kumimoji="1" lang="ja-JP" altLang="en-US" sz="1300" b="0" kern="1200" dirty="0">
                          <a:solidFill>
                            <a:schemeClr val="tx1"/>
                          </a:solidFill>
                          <a:latin typeface="+mn-lt"/>
                          <a:ea typeface="+mn-ea"/>
                          <a:cs typeface="+mn-cs"/>
                        </a:rPr>
                        <a:t>で検索 ➡</a:t>
                      </a:r>
                      <a:r>
                        <a:rPr kumimoji="1" lang="ja-JP" altLang="en-US" sz="1300" b="0" kern="1200" baseline="0" dirty="0">
                          <a:solidFill>
                            <a:schemeClr val="tx1"/>
                          </a:solidFill>
                          <a:latin typeface="+mn-lt"/>
                          <a:ea typeface="+mn-ea"/>
                          <a:cs typeface="+mn-cs"/>
                        </a:rPr>
                        <a:t> エンタルピーなどの計算に使える</a:t>
                      </a:r>
                      <a:r>
                        <a:rPr kumimoji="1" lang="en-US" altLang="ja-JP" sz="1300" b="0" kern="1200" baseline="0" dirty="0">
                          <a:solidFill>
                            <a:schemeClr val="tx1"/>
                          </a:solidFill>
                          <a:latin typeface="+mn-lt"/>
                          <a:ea typeface="+mn-ea"/>
                          <a:cs typeface="+mn-cs"/>
                        </a:rPr>
                        <a:t>.</a:t>
                      </a:r>
                      <a:endParaRPr kumimoji="1" lang="en-US" altLang="ja-JP" sz="1300" b="0" dirty="0">
                        <a:solidFill>
                          <a:schemeClr val="tx2"/>
                        </a:solidFill>
                        <a:latin typeface="+mj-lt"/>
                      </a:endParaRPr>
                    </a:p>
                  </a:txBody>
                  <a:tcPr anchor="ctr">
                    <a:lnT w="28575" cap="flat" cmpd="sng" algn="ctr">
                      <a:noFill/>
                      <a:prstDash val="solid"/>
                      <a:round/>
                      <a:headEnd type="none" w="med" len="med"/>
                      <a:tailEnd type="none" w="med" len="med"/>
                    </a:lnT>
                    <a:lnB w="28575" cap="flat" cmpd="sng" algn="ctr">
                      <a:noFill/>
                      <a:prstDash val="solid"/>
                      <a:round/>
                      <a:headEnd type="none" w="med" len="med"/>
                      <a:tailEnd type="none" w="med" len="med"/>
                    </a:lnB>
                    <a:noFill/>
                  </a:tcPr>
                </a:tc>
                <a:extLst>
                  <a:ext uri="{0D108BD9-81ED-4DB2-BD59-A6C34878D82A}">
                    <a16:rowId xmlns:a16="http://schemas.microsoft.com/office/drawing/2014/main" val="1260543727"/>
                  </a:ext>
                </a:extLst>
              </a:tr>
              <a:tr h="288000">
                <a:tc>
                  <a:txBody>
                    <a:bodyPr/>
                    <a:lstStyle/>
                    <a:p>
                      <a:r>
                        <a:rPr kumimoji="1" lang="en-US" altLang="ja-JP" sz="1050" dirty="0">
                          <a:solidFill>
                            <a:srgbClr val="D4D4D4"/>
                          </a:solidFill>
                          <a:latin typeface="Consolas" panose="020B0609020204030204" pitchFamily="49" charset="0"/>
                        </a:rPr>
                        <a:t> Zero-point correction=                           0.012487 (Hartree/Particle)</a:t>
                      </a:r>
                    </a:p>
                    <a:p>
                      <a:r>
                        <a:rPr kumimoji="1" lang="en-US" altLang="ja-JP" sz="1050" dirty="0">
                          <a:solidFill>
                            <a:srgbClr val="D4D4D4"/>
                          </a:solidFill>
                          <a:latin typeface="Consolas" panose="020B0609020204030204" pitchFamily="49" charset="0"/>
                        </a:rPr>
                        <a:t> Thermal correction to Energy=                    0.014847</a:t>
                      </a:r>
                    </a:p>
                    <a:p>
                      <a:r>
                        <a:rPr kumimoji="1" lang="en-US" altLang="ja-JP" sz="1050" dirty="0">
                          <a:solidFill>
                            <a:srgbClr val="D4D4D4"/>
                          </a:solidFill>
                          <a:latin typeface="Consolas" panose="020B0609020204030204" pitchFamily="49" charset="0"/>
                        </a:rPr>
                        <a:t> Thermal correction to Enthalpy=                  0.015792</a:t>
                      </a:r>
                    </a:p>
                    <a:p>
                      <a:r>
                        <a:rPr kumimoji="1" lang="en-US" altLang="ja-JP" sz="1050" dirty="0">
                          <a:solidFill>
                            <a:srgbClr val="D4D4D4"/>
                          </a:solidFill>
                          <a:latin typeface="Consolas" panose="020B0609020204030204" pitchFamily="49" charset="0"/>
                        </a:rPr>
                        <a:t> Thermal correction to Gibbs Free Energy=         0.001079</a:t>
                      </a:r>
                    </a:p>
                    <a:p>
                      <a:r>
                        <a:rPr kumimoji="1" lang="en-US" altLang="ja-JP" sz="1050" dirty="0">
                          <a:solidFill>
                            <a:srgbClr val="D4D4D4"/>
                          </a:solidFill>
                          <a:latin typeface="Consolas" panose="020B0609020204030204" pitchFamily="49" charset="0"/>
                        </a:rPr>
                        <a:t> Sum of electronic and zero-point Energies=             -1.105019</a:t>
                      </a:r>
                    </a:p>
                    <a:p>
                      <a:r>
                        <a:rPr kumimoji="1" lang="en-US" altLang="ja-JP" sz="1050" dirty="0">
                          <a:solidFill>
                            <a:srgbClr val="D4D4D4"/>
                          </a:solidFill>
                          <a:latin typeface="Consolas" panose="020B0609020204030204" pitchFamily="49" charset="0"/>
                        </a:rPr>
                        <a:t> Sum of electronic and thermal Energies=                -1.102659</a:t>
                      </a:r>
                    </a:p>
                    <a:p>
                      <a:r>
                        <a:rPr kumimoji="1" lang="en-US" altLang="ja-JP" sz="1050" dirty="0">
                          <a:solidFill>
                            <a:srgbClr val="D4D4D4"/>
                          </a:solidFill>
                          <a:latin typeface="Consolas" panose="020B0609020204030204" pitchFamily="49" charset="0"/>
                        </a:rPr>
                        <a:t> Sum of electronic and thermal Enthalpies=              -1.101714</a:t>
                      </a:r>
                    </a:p>
                    <a:p>
                      <a:r>
                        <a:rPr kumimoji="1" lang="en-US" altLang="ja-JP" sz="1050" dirty="0">
                          <a:solidFill>
                            <a:srgbClr val="D4D4D4"/>
                          </a:solidFill>
                          <a:latin typeface="Consolas" panose="020B0609020204030204" pitchFamily="49" charset="0"/>
                        </a:rPr>
                        <a:t> Sum of electronic and thermal Free Energies=           -1.116427</a:t>
                      </a:r>
                    </a:p>
                  </a:txBody>
                  <a:tcPr anchor="ctr">
                    <a:lnT w="28575" cap="flat" cmpd="sng" algn="ctr">
                      <a:noFill/>
                      <a:prstDash val="solid"/>
                      <a:round/>
                      <a:headEnd type="none" w="med" len="med"/>
                      <a:tailEnd type="none" w="med" len="med"/>
                    </a:lnT>
                    <a:lnB w="28575" cap="flat" cmpd="sng" algn="ctr">
                      <a:noFill/>
                      <a:prstDash val="solid"/>
                      <a:round/>
                      <a:headEnd type="none" w="med" len="med"/>
                      <a:tailEnd type="none" w="med" len="med"/>
                    </a:lnB>
                    <a:solidFill>
                      <a:srgbClr val="24292E"/>
                    </a:solidFill>
                  </a:tcPr>
                </a:tc>
                <a:extLst>
                  <a:ext uri="{0D108BD9-81ED-4DB2-BD59-A6C34878D82A}">
                    <a16:rowId xmlns:a16="http://schemas.microsoft.com/office/drawing/2014/main" val="3627662964"/>
                  </a:ext>
                </a:extLst>
              </a:tr>
            </a:tbl>
          </a:graphicData>
        </a:graphic>
      </p:graphicFrame>
      <p:graphicFrame>
        <p:nvGraphicFramePr>
          <p:cNvPr id="9" name="表 9">
            <a:extLst>
              <a:ext uri="{FF2B5EF4-FFF2-40B4-BE49-F238E27FC236}">
                <a16:creationId xmlns:a16="http://schemas.microsoft.com/office/drawing/2014/main" id="{2B99C54E-9EA6-2DE7-5118-43246F606636}"/>
              </a:ext>
            </a:extLst>
          </p:cNvPr>
          <p:cNvGraphicFramePr>
            <a:graphicFrameLocks noGrp="1"/>
          </p:cNvGraphicFramePr>
          <p:nvPr>
            <p:ph idx="1"/>
            <p:extLst>
              <p:ext uri="{D42A27DB-BD31-4B8C-83A1-F6EECF244321}">
                <p14:modId xmlns:p14="http://schemas.microsoft.com/office/powerpoint/2010/main" val="1356944464"/>
              </p:ext>
            </p:extLst>
          </p:nvPr>
        </p:nvGraphicFramePr>
        <p:xfrm>
          <a:off x="468313" y="842963"/>
          <a:ext cx="2736000" cy="4026214"/>
        </p:xfrm>
        <a:graphic>
          <a:graphicData uri="http://schemas.openxmlformats.org/drawingml/2006/table">
            <a:tbl>
              <a:tblPr firstRow="1" bandRow="1">
                <a:tableStyleId>{2D5ABB26-0587-4C30-8999-92F81FD0307C}</a:tableStyleId>
              </a:tblPr>
              <a:tblGrid>
                <a:gridCol w="2736000">
                  <a:extLst>
                    <a:ext uri="{9D8B030D-6E8A-4147-A177-3AD203B41FA5}">
                      <a16:colId xmlns:a16="http://schemas.microsoft.com/office/drawing/2014/main" val="839188252"/>
                    </a:ext>
                  </a:extLst>
                </a:gridCol>
              </a:tblGrid>
              <a:tr h="360000">
                <a:tc>
                  <a:txBody>
                    <a:bodyPr/>
                    <a:lstStyle/>
                    <a:p>
                      <a:r>
                        <a:rPr kumimoji="1" lang="en-US" altLang="ja-JP" sz="1300" b="1" dirty="0">
                          <a:solidFill>
                            <a:schemeClr val="tx2"/>
                          </a:solidFill>
                        </a:rPr>
                        <a:t>examples/hello/</a:t>
                      </a:r>
                      <a:r>
                        <a:rPr kumimoji="1" lang="en-US" altLang="ja-JP" sz="1300" b="1" dirty="0" err="1">
                          <a:solidFill>
                            <a:schemeClr val="tx2"/>
                          </a:solidFill>
                        </a:rPr>
                        <a:t>freq.gjf</a:t>
                      </a:r>
                      <a:endParaRPr kumimoji="1" lang="ja-JP" altLang="en-US" sz="1300" b="1" dirty="0">
                        <a:solidFill>
                          <a:schemeClr val="tx2"/>
                        </a:solidFill>
                      </a:endParaRPr>
                    </a:p>
                  </a:txBody>
                  <a:tcPr anchor="ctr">
                    <a:lnB w="19050" cap="flat" cmpd="sng" algn="ctr">
                      <a:noFill/>
                      <a:prstDash val="solid"/>
                      <a:round/>
                      <a:headEnd type="none" w="med" len="med"/>
                      <a:tailEnd type="none" w="med" len="med"/>
                    </a:lnB>
                  </a:tcPr>
                </a:tc>
                <a:extLst>
                  <a:ext uri="{0D108BD9-81ED-4DB2-BD59-A6C34878D82A}">
                    <a16:rowId xmlns:a16="http://schemas.microsoft.com/office/drawing/2014/main" val="3468920188"/>
                  </a:ext>
                </a:extLst>
              </a:tr>
              <a:tr h="370840">
                <a:tc>
                  <a:txBody>
                    <a:bodyPr/>
                    <a:lstStyle/>
                    <a:p>
                      <a:r>
                        <a:rPr kumimoji="1" lang="pt-BR" altLang="ja-JP" sz="1300" dirty="0">
                          <a:solidFill>
                            <a:srgbClr val="D4D4D4"/>
                          </a:solidFill>
                          <a:latin typeface="Consolas" panose="020B0609020204030204" pitchFamily="49" charset="0"/>
                        </a:rPr>
                        <a:t># HF/STO-3G </a:t>
                      </a:r>
                      <a:r>
                        <a:rPr kumimoji="1" lang="pt-BR" altLang="ja-JP" sz="1300" dirty="0">
                          <a:solidFill>
                            <a:schemeClr val="accent4">
                              <a:lumMod val="60000"/>
                              <a:lumOff val="40000"/>
                            </a:schemeClr>
                          </a:solidFill>
                          <a:latin typeface="Consolas" panose="020B0609020204030204" pitchFamily="49" charset="0"/>
                        </a:rPr>
                        <a:t>opt freq</a:t>
                      </a:r>
                    </a:p>
                    <a:p>
                      <a:endParaRPr kumimoji="1" lang="pt-BR" altLang="ja-JP" sz="1300" dirty="0">
                        <a:solidFill>
                          <a:srgbClr val="D4D4D4"/>
                        </a:solidFill>
                        <a:latin typeface="Consolas" panose="020B0609020204030204" pitchFamily="49" charset="0"/>
                      </a:endParaRPr>
                    </a:p>
                    <a:p>
                      <a:r>
                        <a:rPr kumimoji="1" lang="pt-BR" altLang="ja-JP" sz="1300" dirty="0">
                          <a:solidFill>
                            <a:srgbClr val="D4D4D4"/>
                          </a:solidFill>
                          <a:latin typeface="Consolas" panose="020B0609020204030204" pitchFamily="49" charset="0"/>
                        </a:rPr>
                        <a:t>Opt+Freq example</a:t>
                      </a:r>
                    </a:p>
                    <a:p>
                      <a:endParaRPr kumimoji="1" lang="pt-BR" altLang="ja-JP" sz="1300" dirty="0">
                        <a:solidFill>
                          <a:srgbClr val="D4D4D4"/>
                        </a:solidFill>
                        <a:latin typeface="Consolas" panose="020B0609020204030204" pitchFamily="49" charset="0"/>
                      </a:endParaRPr>
                    </a:p>
                    <a:p>
                      <a:r>
                        <a:rPr kumimoji="1" lang="pt-BR" altLang="ja-JP" sz="1300" dirty="0">
                          <a:solidFill>
                            <a:srgbClr val="D4D4D4"/>
                          </a:solidFill>
                          <a:latin typeface="Consolas" panose="020B0609020204030204" pitchFamily="49" charset="0"/>
                        </a:rPr>
                        <a:t>0  1</a:t>
                      </a:r>
                    </a:p>
                    <a:p>
                      <a:r>
                        <a:rPr kumimoji="1" lang="pt-BR" altLang="ja-JP" sz="1300" dirty="0">
                          <a:solidFill>
                            <a:srgbClr val="D4D4D4"/>
                          </a:solidFill>
                          <a:latin typeface="Consolas" panose="020B0609020204030204" pitchFamily="49" charset="0"/>
                        </a:rPr>
                        <a:t>H  0.0  0.0  0.0</a:t>
                      </a:r>
                    </a:p>
                    <a:p>
                      <a:r>
                        <a:rPr kumimoji="1" lang="pt-BR" altLang="ja-JP" sz="1300" dirty="0">
                          <a:solidFill>
                            <a:srgbClr val="D4D4D4"/>
                          </a:solidFill>
                          <a:latin typeface="Consolas" panose="020B0609020204030204" pitchFamily="49" charset="0"/>
                        </a:rPr>
                        <a:t>H  0.0  0.0  </a:t>
                      </a:r>
                      <a:r>
                        <a:rPr kumimoji="1" lang="pt-BR" altLang="ja-JP" sz="1300" dirty="0">
                          <a:solidFill>
                            <a:schemeClr val="accent4">
                              <a:lumMod val="60000"/>
                              <a:lumOff val="40000"/>
                            </a:schemeClr>
                          </a:solidFill>
                          <a:latin typeface="Consolas" panose="020B0609020204030204" pitchFamily="49" charset="0"/>
                        </a:rPr>
                        <a:t>0.7</a:t>
                      </a:r>
                    </a:p>
                    <a:p>
                      <a:endParaRPr kumimoji="1" lang="pt-BR" altLang="ja-JP" sz="1300" dirty="0">
                        <a:solidFill>
                          <a:srgbClr val="D4D4D4"/>
                        </a:solidFill>
                        <a:latin typeface="Consolas" panose="020B0609020204030204" pitchFamily="49" charset="0"/>
                      </a:endParaRPr>
                    </a:p>
                    <a:p>
                      <a:endParaRPr kumimoji="1" lang="pt-BR" altLang="ja-JP" sz="1300" dirty="0">
                        <a:solidFill>
                          <a:srgbClr val="D4D4D4"/>
                        </a:solidFill>
                        <a:latin typeface="Consolas" panose="020B0609020204030204" pitchFamily="49" charset="0"/>
                      </a:endParaRPr>
                    </a:p>
                    <a:p>
                      <a:endParaRPr kumimoji="1" lang="pt-BR" altLang="ja-JP" sz="1300" dirty="0">
                        <a:solidFill>
                          <a:srgbClr val="D4D4D4"/>
                        </a:solidFill>
                        <a:latin typeface="Consolas" panose="020B0609020204030204" pitchFamily="49" charset="0"/>
                      </a:endParaRPr>
                    </a:p>
                  </a:txBody>
                  <a:tcPr marT="90000" marB="9000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24292E"/>
                    </a:solidFill>
                  </a:tcPr>
                </a:tc>
                <a:extLst>
                  <a:ext uri="{0D108BD9-81ED-4DB2-BD59-A6C34878D82A}">
                    <a16:rowId xmlns:a16="http://schemas.microsoft.com/office/drawing/2014/main" val="2934622672"/>
                  </a:ext>
                </a:extLst>
              </a:tr>
              <a:tr h="360000">
                <a:tc>
                  <a:txBody>
                    <a:bodyPr/>
                    <a:lstStyle/>
                    <a:p>
                      <a:pPr>
                        <a:lnSpc>
                          <a:spcPct val="120000"/>
                        </a:lnSpc>
                      </a:pPr>
                      <a:r>
                        <a:rPr kumimoji="1" lang="en-US" altLang="ja-JP" sz="1300" dirty="0"/>
                        <a:t>Freq</a:t>
                      </a:r>
                      <a:r>
                        <a:rPr kumimoji="1" lang="ja-JP" altLang="en-US" sz="1300" dirty="0"/>
                        <a:t>は</a:t>
                      </a:r>
                      <a:r>
                        <a:rPr kumimoji="1" lang="en-US" altLang="ja-JP" sz="1300" dirty="0" err="1"/>
                        <a:t>Opt</a:t>
                      </a:r>
                      <a:r>
                        <a:rPr kumimoji="1" lang="ja-JP" altLang="en-US" sz="1300" dirty="0"/>
                        <a:t>の後に行うべき計算なので</a:t>
                      </a:r>
                      <a:r>
                        <a:rPr kumimoji="1" lang="en-US" altLang="ja-JP" sz="1300" dirty="0" err="1"/>
                        <a:t>Opt</a:t>
                      </a:r>
                      <a:r>
                        <a:rPr kumimoji="1" lang="ja-JP" altLang="en-US" sz="1300" dirty="0"/>
                        <a:t>と併せて指定する</a:t>
                      </a:r>
                      <a:r>
                        <a:rPr kumimoji="1" lang="en-US" altLang="ja-JP" sz="1300" dirty="0"/>
                        <a:t>. </a:t>
                      </a:r>
                      <a:r>
                        <a:rPr kumimoji="1" lang="ja-JP" altLang="en-US" sz="1300" dirty="0"/>
                        <a:t>まずは先ほどと同様に</a:t>
                      </a:r>
                      <a:r>
                        <a:rPr kumimoji="1" lang="en-US" altLang="ja-JP" sz="1300" dirty="0" err="1"/>
                        <a:t>Opt</a:t>
                      </a:r>
                      <a:r>
                        <a:rPr kumimoji="1" lang="ja-JP" altLang="en-US" sz="1300" dirty="0"/>
                        <a:t>計算が収束しているか確認する</a:t>
                      </a:r>
                      <a:r>
                        <a:rPr kumimoji="1" lang="en-US" altLang="ja-JP" sz="1300" dirty="0"/>
                        <a:t>. IR</a:t>
                      </a:r>
                      <a:r>
                        <a:rPr kumimoji="1" lang="ja-JP" altLang="en-US" sz="1300" dirty="0"/>
                        <a:t>スペクトルやエンタルピー</a:t>
                      </a:r>
                      <a:r>
                        <a:rPr kumimoji="1" lang="en-US" altLang="ja-JP" sz="1300" dirty="0"/>
                        <a:t>, Gibbs</a:t>
                      </a:r>
                      <a:r>
                        <a:rPr kumimoji="1" lang="ja-JP" altLang="en-US" sz="1300" dirty="0"/>
                        <a:t>エネルギーなどが計算できる</a:t>
                      </a:r>
                      <a:r>
                        <a:rPr kumimoji="1" lang="en-US" altLang="ja-JP" sz="1300" dirty="0"/>
                        <a:t>.</a:t>
                      </a:r>
                    </a:p>
                  </a:txBody>
                  <a:tcPr anchor="ctr">
                    <a:lnT w="19050" cap="flat" cmpd="sng" algn="ctr">
                      <a:noFill/>
                      <a:prstDash val="solid"/>
                      <a:round/>
                      <a:headEnd type="none" w="med" len="med"/>
                      <a:tailEnd type="none" w="med" len="med"/>
                    </a:lnT>
                    <a:lnB w="19050" cap="flat" cmpd="sng" algn="ctr">
                      <a:noFill/>
                      <a:prstDash val="solid"/>
                      <a:round/>
                      <a:headEnd type="none" w="med" len="med"/>
                      <a:tailEnd type="none" w="med" len="med"/>
                    </a:lnB>
                  </a:tcPr>
                </a:tc>
                <a:extLst>
                  <a:ext uri="{0D108BD9-81ED-4DB2-BD59-A6C34878D82A}">
                    <a16:rowId xmlns:a16="http://schemas.microsoft.com/office/drawing/2014/main" val="3259246537"/>
                  </a:ext>
                </a:extLst>
              </a:tr>
            </a:tbl>
          </a:graphicData>
        </a:graphic>
      </p:graphicFrame>
      <p:sp>
        <p:nvSpPr>
          <p:cNvPr id="16" name="テキスト ボックス 15">
            <a:extLst>
              <a:ext uri="{FF2B5EF4-FFF2-40B4-BE49-F238E27FC236}">
                <a16:creationId xmlns:a16="http://schemas.microsoft.com/office/drawing/2014/main" id="{6B51C6AB-6E51-5544-74DC-4AAAF2AB1F11}"/>
              </a:ext>
            </a:extLst>
          </p:cNvPr>
          <p:cNvSpPr txBox="1"/>
          <p:nvPr/>
        </p:nvSpPr>
        <p:spPr>
          <a:xfrm>
            <a:off x="1628783" y="2644679"/>
            <a:ext cx="1338743" cy="600164"/>
          </a:xfrm>
          <a:prstGeom prst="rect">
            <a:avLst/>
          </a:prstGeom>
          <a:noFill/>
        </p:spPr>
        <p:txBody>
          <a:bodyPr wrap="square">
            <a:spAutoFit/>
          </a:bodyPr>
          <a:lstStyle/>
          <a:p>
            <a:r>
              <a:rPr kumimoji="1" lang="ja-JP" altLang="en-US" sz="1100" dirty="0">
                <a:solidFill>
                  <a:schemeClr val="accent4">
                    <a:lumMod val="60000"/>
                    <a:lumOff val="40000"/>
                  </a:schemeClr>
                </a:solidFill>
              </a:rPr>
              <a:t>近い値なら</a:t>
            </a:r>
            <a:r>
              <a:rPr kumimoji="1" lang="en-US" altLang="ja-JP" sz="1100" dirty="0">
                <a:solidFill>
                  <a:schemeClr val="accent4">
                    <a:lumMod val="60000"/>
                    <a:lumOff val="40000"/>
                  </a:schemeClr>
                </a:solidFill>
              </a:rPr>
              <a:t>OK</a:t>
            </a:r>
          </a:p>
          <a:p>
            <a:r>
              <a:rPr kumimoji="1" lang="ja-JP" altLang="en-US" sz="1100" dirty="0">
                <a:solidFill>
                  <a:schemeClr val="accent4">
                    <a:lumMod val="60000"/>
                    <a:lumOff val="40000"/>
                  </a:schemeClr>
                </a:solidFill>
              </a:rPr>
              <a:t>さっきとは違い</a:t>
            </a:r>
            <a:endParaRPr kumimoji="1" lang="en-US" altLang="ja-JP" sz="1100" dirty="0">
              <a:solidFill>
                <a:schemeClr val="accent4">
                  <a:lumMod val="60000"/>
                  <a:lumOff val="40000"/>
                </a:schemeClr>
              </a:solidFill>
            </a:endParaRPr>
          </a:p>
          <a:p>
            <a:r>
              <a:rPr kumimoji="1" lang="en-US" altLang="ja-JP" sz="1100" dirty="0">
                <a:solidFill>
                  <a:schemeClr val="accent4">
                    <a:lumMod val="60000"/>
                    <a:lumOff val="40000"/>
                  </a:schemeClr>
                </a:solidFill>
              </a:rPr>
              <a:t>Å</a:t>
            </a:r>
            <a:r>
              <a:rPr kumimoji="1" lang="ja-JP" altLang="en-US" sz="1100" dirty="0">
                <a:solidFill>
                  <a:schemeClr val="accent4">
                    <a:lumMod val="60000"/>
                    <a:lumOff val="40000"/>
                  </a:schemeClr>
                </a:solidFill>
              </a:rPr>
              <a:t>で指定した</a:t>
            </a:r>
            <a:endParaRPr lang="ja-JP" altLang="en-US" sz="1100" dirty="0"/>
          </a:p>
        </p:txBody>
      </p:sp>
      <p:sp>
        <p:nvSpPr>
          <p:cNvPr id="17" name="テキスト ボックス 16">
            <a:extLst>
              <a:ext uri="{FF2B5EF4-FFF2-40B4-BE49-F238E27FC236}">
                <a16:creationId xmlns:a16="http://schemas.microsoft.com/office/drawing/2014/main" id="{4C9CB6DD-D6A8-A922-C850-C085621AE7D0}"/>
              </a:ext>
            </a:extLst>
          </p:cNvPr>
          <p:cNvSpPr txBox="1"/>
          <p:nvPr/>
        </p:nvSpPr>
        <p:spPr>
          <a:xfrm>
            <a:off x="1557633" y="1482211"/>
            <a:ext cx="904553" cy="261610"/>
          </a:xfrm>
          <a:prstGeom prst="rect">
            <a:avLst/>
          </a:prstGeom>
          <a:noFill/>
        </p:spPr>
        <p:txBody>
          <a:bodyPr wrap="square">
            <a:spAutoFit/>
          </a:bodyPr>
          <a:lstStyle/>
          <a:p>
            <a:r>
              <a:rPr kumimoji="1" lang="ja-JP" altLang="en-US" sz="1100" dirty="0">
                <a:solidFill>
                  <a:schemeClr val="accent4">
                    <a:lumMod val="60000"/>
                    <a:lumOff val="40000"/>
                  </a:schemeClr>
                </a:solidFill>
              </a:rPr>
              <a:t>書き換えた</a:t>
            </a:r>
            <a:endParaRPr lang="ja-JP" altLang="en-US" sz="1100" dirty="0"/>
          </a:p>
        </p:txBody>
      </p:sp>
      <p:sp>
        <p:nvSpPr>
          <p:cNvPr id="21" name="テキスト プレースホルダー 20">
            <a:extLst>
              <a:ext uri="{FF2B5EF4-FFF2-40B4-BE49-F238E27FC236}">
                <a16:creationId xmlns:a16="http://schemas.microsoft.com/office/drawing/2014/main" id="{F3D448CD-CCA4-7D3D-2093-C9CC78ACB2FF}"/>
              </a:ext>
            </a:extLst>
          </p:cNvPr>
          <p:cNvSpPr>
            <a:spLocks noGrp="1"/>
          </p:cNvSpPr>
          <p:nvPr>
            <p:ph type="body" sz="quarter" idx="13"/>
          </p:nvPr>
        </p:nvSpPr>
        <p:spPr/>
        <p:txBody>
          <a:bodyPr/>
          <a:lstStyle/>
          <a:p>
            <a:endParaRPr lang="ja-JP" altLang="en-US"/>
          </a:p>
        </p:txBody>
      </p:sp>
    </p:spTree>
    <p:extLst>
      <p:ext uri="{BB962C8B-B14F-4D97-AF65-F5344CB8AC3E}">
        <p14:creationId xmlns:p14="http://schemas.microsoft.com/office/powerpoint/2010/main" val="40197853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コンテンツ プレースホルダー 8">
            <a:extLst>
              <a:ext uri="{FF2B5EF4-FFF2-40B4-BE49-F238E27FC236}">
                <a16:creationId xmlns:a16="http://schemas.microsoft.com/office/drawing/2014/main" id="{AEA94167-F0F9-DBD0-E70E-CF8E8B8515B0}"/>
              </a:ext>
            </a:extLst>
          </p:cNvPr>
          <p:cNvPicPr>
            <a:picLocks noGrp="1" noChangeAspect="1"/>
          </p:cNvPicPr>
          <p:nvPr>
            <p:ph idx="15"/>
          </p:nvPr>
        </p:nvPicPr>
        <p:blipFill>
          <a:blip r:embed="rId3"/>
          <a:stretch>
            <a:fillRect/>
          </a:stretch>
        </p:blipFill>
        <p:spPr>
          <a:xfrm>
            <a:off x="5940425" y="1275999"/>
            <a:ext cx="2735263" cy="1870778"/>
          </a:xfrm>
        </p:spPr>
      </p:pic>
      <p:pic>
        <p:nvPicPr>
          <p:cNvPr id="8" name="コンテンツ プレースホルダー 7">
            <a:extLst>
              <a:ext uri="{FF2B5EF4-FFF2-40B4-BE49-F238E27FC236}">
                <a16:creationId xmlns:a16="http://schemas.microsoft.com/office/drawing/2014/main" id="{419F35D2-64BC-6E29-67F8-6B254E25C644}"/>
              </a:ext>
            </a:extLst>
          </p:cNvPr>
          <p:cNvPicPr>
            <a:picLocks noGrp="1" noChangeAspect="1"/>
          </p:cNvPicPr>
          <p:nvPr>
            <p:ph idx="14"/>
          </p:nvPr>
        </p:nvPicPr>
        <p:blipFill>
          <a:blip r:embed="rId4"/>
          <a:stretch>
            <a:fillRect/>
          </a:stretch>
        </p:blipFill>
        <p:spPr>
          <a:xfrm>
            <a:off x="3203575" y="1478628"/>
            <a:ext cx="2736850" cy="1465519"/>
          </a:xfrm>
        </p:spPr>
      </p:pic>
      <p:sp>
        <p:nvSpPr>
          <p:cNvPr id="2" name="タイトル 1">
            <a:extLst>
              <a:ext uri="{FF2B5EF4-FFF2-40B4-BE49-F238E27FC236}">
                <a16:creationId xmlns:a16="http://schemas.microsoft.com/office/drawing/2014/main" id="{D24C1320-48E8-425E-B9D5-88202D7EED2D}"/>
              </a:ext>
            </a:extLst>
          </p:cNvPr>
          <p:cNvSpPr>
            <a:spLocks noGrp="1"/>
          </p:cNvSpPr>
          <p:nvPr>
            <p:ph type="title"/>
          </p:nvPr>
        </p:nvSpPr>
        <p:spPr/>
        <p:txBody>
          <a:bodyPr/>
          <a:lstStyle/>
          <a:p>
            <a:r>
              <a:rPr lang="en-US" altLang="ja-JP" dirty="0"/>
              <a:t>GaussView6</a:t>
            </a:r>
            <a:r>
              <a:rPr lang="ja-JP" altLang="en-US" dirty="0"/>
              <a:t>の使い方</a:t>
            </a:r>
            <a:endParaRPr kumimoji="1" lang="ja-JP" altLang="en-US" dirty="0"/>
          </a:p>
        </p:txBody>
      </p:sp>
      <p:pic>
        <p:nvPicPr>
          <p:cNvPr id="37" name="コンテンツ プレースホルダー 13">
            <a:extLst>
              <a:ext uri="{FF2B5EF4-FFF2-40B4-BE49-F238E27FC236}">
                <a16:creationId xmlns:a16="http://schemas.microsoft.com/office/drawing/2014/main" id="{DDB175CB-C6BF-4182-921E-ED06558D7F4D}"/>
              </a:ext>
            </a:extLst>
          </p:cNvPr>
          <p:cNvPicPr>
            <a:picLocks noGrp="1" noChangeAspect="1"/>
          </p:cNvPicPr>
          <p:nvPr>
            <p:ph idx="1"/>
          </p:nvPr>
        </p:nvPicPr>
        <p:blipFill>
          <a:blip r:embed="rId5"/>
          <a:stretch>
            <a:fillRect/>
          </a:stretch>
        </p:blipFill>
        <p:spPr>
          <a:xfrm>
            <a:off x="468313" y="1178018"/>
            <a:ext cx="2735262" cy="2066739"/>
          </a:xfrm>
        </p:spPr>
      </p:pic>
      <p:sp>
        <p:nvSpPr>
          <p:cNvPr id="6" name="スライド番号プレースホルダー 5">
            <a:extLst>
              <a:ext uri="{FF2B5EF4-FFF2-40B4-BE49-F238E27FC236}">
                <a16:creationId xmlns:a16="http://schemas.microsoft.com/office/drawing/2014/main" id="{7B04640E-5B70-4AB0-89AA-7C2E9106EAA4}"/>
              </a:ext>
            </a:extLst>
          </p:cNvPr>
          <p:cNvSpPr>
            <a:spLocks noGrp="1"/>
          </p:cNvSpPr>
          <p:nvPr>
            <p:ph type="sldNum" sz="quarter" idx="12"/>
          </p:nvPr>
        </p:nvSpPr>
        <p:spPr/>
        <p:txBody>
          <a:bodyPr/>
          <a:lstStyle/>
          <a:p>
            <a:fld id="{44CC7441-4F6D-4D99-AEAC-28C0433C7008}" type="slidenum">
              <a:rPr kumimoji="1" lang="ja-JP" altLang="en-US" smtClean="0"/>
              <a:pPr/>
              <a:t>23</a:t>
            </a:fld>
            <a:endParaRPr kumimoji="1" lang="ja-JP" altLang="en-US" dirty="0"/>
          </a:p>
        </p:txBody>
      </p:sp>
      <p:sp>
        <p:nvSpPr>
          <p:cNvPr id="4" name="テキスト プレースホルダー 3">
            <a:extLst>
              <a:ext uri="{FF2B5EF4-FFF2-40B4-BE49-F238E27FC236}">
                <a16:creationId xmlns:a16="http://schemas.microsoft.com/office/drawing/2014/main" id="{A808A2B8-F776-4718-B4E9-E5E95AC466A0}"/>
              </a:ext>
            </a:extLst>
          </p:cNvPr>
          <p:cNvSpPr>
            <a:spLocks noGrp="1"/>
          </p:cNvSpPr>
          <p:nvPr>
            <p:ph type="body" sz="quarter" idx="13"/>
          </p:nvPr>
        </p:nvSpPr>
        <p:spPr/>
        <p:txBody>
          <a:bodyPr/>
          <a:lstStyle/>
          <a:p>
            <a:r>
              <a:rPr kumimoji="1" lang="en-US" altLang="ja-JP" dirty="0"/>
              <a:t>https://www.comp.tmu.ac.jp/minoria/3nen_jikken/how_to_use_gaussian_gaussview.pdf</a:t>
            </a:r>
          </a:p>
          <a:p>
            <a:r>
              <a:rPr lang="ja-JP" altLang="en-US" dirty="0"/>
              <a:t>核間距離は右クリック</a:t>
            </a:r>
            <a:r>
              <a:rPr lang="en-US" altLang="ja-JP" dirty="0"/>
              <a:t>&gt;Builder&gt;Modify Bond</a:t>
            </a:r>
            <a:r>
              <a:rPr lang="ja-JP" altLang="en-US" dirty="0"/>
              <a:t>をクリックして</a:t>
            </a:r>
            <a:r>
              <a:rPr lang="en-US" altLang="ja-JP" dirty="0"/>
              <a:t>2</a:t>
            </a:r>
            <a:r>
              <a:rPr lang="ja-JP" altLang="en-US" dirty="0"/>
              <a:t>つの</a:t>
            </a:r>
            <a:r>
              <a:rPr lang="en-US" altLang="ja-JP" dirty="0"/>
              <a:t>H</a:t>
            </a:r>
            <a:r>
              <a:rPr lang="ja-JP" altLang="en-US" dirty="0"/>
              <a:t>をダブルクリックすれば調整できる</a:t>
            </a:r>
            <a:r>
              <a:rPr lang="en-US" altLang="ja-JP" dirty="0"/>
              <a:t>.</a:t>
            </a:r>
            <a:br>
              <a:rPr lang="en-US" altLang="ja-JP" dirty="0"/>
            </a:br>
            <a:r>
              <a:rPr lang="en-US" altLang="ja-JP" dirty="0"/>
              <a:t>H</a:t>
            </a:r>
            <a:r>
              <a:rPr lang="ja-JP" altLang="en-US" dirty="0"/>
              <a:t>₂の場合は初期構造に依存しないが</a:t>
            </a:r>
            <a:r>
              <a:rPr lang="en-US" altLang="ja-JP" dirty="0"/>
              <a:t>, </a:t>
            </a:r>
            <a:r>
              <a:rPr lang="ja-JP" altLang="en-US" dirty="0"/>
              <a:t>多原子分子の場合は直線型や平面型などよりも少し曲げておくとよい</a:t>
            </a:r>
            <a:r>
              <a:rPr lang="en-US" altLang="ja-JP" dirty="0"/>
              <a:t>.</a:t>
            </a:r>
          </a:p>
        </p:txBody>
      </p:sp>
      <p:sp>
        <p:nvSpPr>
          <p:cNvPr id="20" name="コンテンツ プレースホルダー 19">
            <a:extLst>
              <a:ext uri="{FF2B5EF4-FFF2-40B4-BE49-F238E27FC236}">
                <a16:creationId xmlns:a16="http://schemas.microsoft.com/office/drawing/2014/main" id="{714F810E-70B9-2716-A910-F41727337AF8}"/>
              </a:ext>
            </a:extLst>
          </p:cNvPr>
          <p:cNvSpPr>
            <a:spLocks noGrp="1"/>
          </p:cNvSpPr>
          <p:nvPr>
            <p:ph idx="16"/>
          </p:nvPr>
        </p:nvSpPr>
        <p:spPr>
          <a:xfrm>
            <a:off x="468000" y="3579750"/>
            <a:ext cx="8208000" cy="893180"/>
          </a:xfrm>
        </p:spPr>
        <p:txBody>
          <a:bodyPr/>
          <a:lstStyle/>
          <a:p>
            <a:r>
              <a:rPr lang="ja-JP" altLang="en-US" dirty="0"/>
              <a:t>最初にメタン</a:t>
            </a:r>
            <a:r>
              <a:rPr lang="en-US" altLang="ja-JP" dirty="0"/>
              <a:t>CH</a:t>
            </a:r>
            <a:r>
              <a:rPr lang="ja-JP" altLang="en-US" dirty="0"/>
              <a:t>₄が表示されているが</a:t>
            </a:r>
            <a:r>
              <a:rPr lang="en-US" altLang="ja-JP" dirty="0"/>
              <a:t>, </a:t>
            </a:r>
            <a:r>
              <a:rPr lang="ja-JP" altLang="en-US" dirty="0"/>
              <a:t>この画面は絵の具を出すパレットのようなものである</a:t>
            </a:r>
            <a:r>
              <a:rPr lang="en-US" altLang="ja-JP" dirty="0"/>
              <a:t>. </a:t>
            </a:r>
            <a:r>
              <a:rPr lang="ja-JP" altLang="en-US" dirty="0"/>
              <a:t>実際に絵を描くキャンバスは紫色の画面であり</a:t>
            </a:r>
            <a:r>
              <a:rPr lang="en-US" altLang="ja-JP" dirty="0"/>
              <a:t>, </a:t>
            </a:r>
            <a:r>
              <a:rPr lang="ja-JP" altLang="en-US" dirty="0"/>
              <a:t>ここに計算対象の分子を作っていく</a:t>
            </a:r>
            <a:r>
              <a:rPr lang="en-US" altLang="ja-JP" dirty="0"/>
              <a:t>. </a:t>
            </a:r>
            <a:r>
              <a:rPr lang="ja-JP" altLang="en-US" dirty="0"/>
              <a:t>まずは水素分子</a:t>
            </a:r>
            <a:r>
              <a:rPr lang="en-US" altLang="ja-JP" dirty="0"/>
              <a:t>H</a:t>
            </a:r>
            <a:r>
              <a:rPr lang="ja-JP" altLang="en-US" dirty="0"/>
              <a:t>₂を置いてみよう！</a:t>
            </a:r>
            <a:endParaRPr lang="en-US" altLang="ja-JP" dirty="0"/>
          </a:p>
          <a:p>
            <a:r>
              <a:rPr lang="ja-JP" altLang="en-US" dirty="0"/>
              <a:t>右クリック </a:t>
            </a:r>
            <a:r>
              <a:rPr lang="en-US" altLang="ja-JP" dirty="0"/>
              <a:t>&gt; </a:t>
            </a:r>
            <a:r>
              <a:rPr lang="en-US" altLang="ja-JP" dirty="0" err="1"/>
              <a:t>Calcuclate</a:t>
            </a:r>
            <a:r>
              <a:rPr lang="en-US" altLang="ja-JP" dirty="0"/>
              <a:t> &gt; Gaussian </a:t>
            </a:r>
            <a:r>
              <a:rPr lang="en-US" altLang="ja-JP" dirty="0" err="1"/>
              <a:t>Calcuclation</a:t>
            </a:r>
            <a:r>
              <a:rPr lang="en-US" altLang="ja-JP" dirty="0"/>
              <a:t> Setup </a:t>
            </a:r>
            <a:r>
              <a:rPr lang="ja-JP" altLang="en-US" dirty="0"/>
              <a:t>から計算をセットアップしていく</a:t>
            </a:r>
            <a:r>
              <a:rPr lang="en-US" altLang="ja-JP" dirty="0"/>
              <a:t>.</a:t>
            </a:r>
          </a:p>
        </p:txBody>
      </p:sp>
      <p:pic>
        <p:nvPicPr>
          <p:cNvPr id="59" name="グラフィックス 58" descr="カーソル 単色塗りつぶし">
            <a:extLst>
              <a:ext uri="{FF2B5EF4-FFF2-40B4-BE49-F238E27FC236}">
                <a16:creationId xmlns:a16="http://schemas.microsoft.com/office/drawing/2014/main" id="{51078435-FB4C-4BC1-81F3-2315CDFDAF1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4567" y="1421850"/>
            <a:ext cx="415274" cy="415274"/>
          </a:xfrm>
          <a:prstGeom prst="rect">
            <a:avLst/>
          </a:prstGeom>
        </p:spPr>
      </p:pic>
      <p:pic>
        <p:nvPicPr>
          <p:cNvPr id="60" name="グラフィックス 59" descr="カーソル 単色塗りつぶし">
            <a:extLst>
              <a:ext uri="{FF2B5EF4-FFF2-40B4-BE49-F238E27FC236}">
                <a16:creationId xmlns:a16="http://schemas.microsoft.com/office/drawing/2014/main" id="{B4524ECA-40C9-4608-8E57-2DD393EE136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203575" y="1703532"/>
            <a:ext cx="415274" cy="415274"/>
          </a:xfrm>
          <a:prstGeom prst="rect">
            <a:avLst/>
          </a:prstGeom>
        </p:spPr>
      </p:pic>
      <p:pic>
        <p:nvPicPr>
          <p:cNvPr id="61" name="グラフィックス 60" descr="カーソル 単色塗りつぶし">
            <a:extLst>
              <a:ext uri="{FF2B5EF4-FFF2-40B4-BE49-F238E27FC236}">
                <a16:creationId xmlns:a16="http://schemas.microsoft.com/office/drawing/2014/main" id="{B8663A55-790A-4BC2-BAA2-A63C8570BAC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639588" y="2633400"/>
            <a:ext cx="415274" cy="415274"/>
          </a:xfrm>
          <a:prstGeom prst="rect">
            <a:avLst/>
          </a:prstGeom>
        </p:spPr>
      </p:pic>
      <p:pic>
        <p:nvPicPr>
          <p:cNvPr id="67" name="グラフィックス 66" descr="カーソル 単色塗りつぶし">
            <a:extLst>
              <a:ext uri="{FF2B5EF4-FFF2-40B4-BE49-F238E27FC236}">
                <a16:creationId xmlns:a16="http://schemas.microsoft.com/office/drawing/2014/main" id="{C3BEC0AC-5340-43D7-B1AE-9C265A9002E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07107" y="2113446"/>
            <a:ext cx="415274" cy="415274"/>
          </a:xfrm>
          <a:prstGeom prst="rect">
            <a:avLst/>
          </a:prstGeom>
        </p:spPr>
      </p:pic>
      <p:pic>
        <p:nvPicPr>
          <p:cNvPr id="10" name="グラフィックス 9" descr="カーソル 単色塗りつぶし">
            <a:extLst>
              <a:ext uri="{FF2B5EF4-FFF2-40B4-BE49-F238E27FC236}">
                <a16:creationId xmlns:a16="http://schemas.microsoft.com/office/drawing/2014/main" id="{A5F9E9BF-46F8-468A-811F-0CE75BC59C6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389986" y="2113446"/>
            <a:ext cx="415274" cy="415274"/>
          </a:xfrm>
          <a:prstGeom prst="rect">
            <a:avLst/>
          </a:prstGeom>
        </p:spPr>
      </p:pic>
    </p:spTree>
    <p:extLst>
      <p:ext uri="{BB962C8B-B14F-4D97-AF65-F5344CB8AC3E}">
        <p14:creationId xmlns:p14="http://schemas.microsoft.com/office/powerpoint/2010/main" val="3666094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コンテンツ プレースホルダー 23">
            <a:extLst>
              <a:ext uri="{FF2B5EF4-FFF2-40B4-BE49-F238E27FC236}">
                <a16:creationId xmlns:a16="http://schemas.microsoft.com/office/drawing/2014/main" id="{5C20B7C0-4323-4A9B-F53F-15B0CC94C1D4}"/>
              </a:ext>
            </a:extLst>
          </p:cNvPr>
          <p:cNvPicPr>
            <a:picLocks noGrp="1" noChangeAspect="1"/>
          </p:cNvPicPr>
          <p:nvPr>
            <p:ph idx="17"/>
          </p:nvPr>
        </p:nvPicPr>
        <p:blipFill>
          <a:blip r:embed="rId3"/>
          <a:stretch>
            <a:fillRect/>
          </a:stretch>
        </p:blipFill>
        <p:spPr>
          <a:xfrm>
            <a:off x="3372849" y="2759230"/>
            <a:ext cx="2400696" cy="1728788"/>
          </a:xfrm>
        </p:spPr>
      </p:pic>
      <p:pic>
        <p:nvPicPr>
          <p:cNvPr id="50" name="コンテンツ プレースホルダー 29">
            <a:extLst>
              <a:ext uri="{FF2B5EF4-FFF2-40B4-BE49-F238E27FC236}">
                <a16:creationId xmlns:a16="http://schemas.microsoft.com/office/drawing/2014/main" id="{809A5317-D957-49C3-E4FC-8191C5F0D5FB}"/>
              </a:ext>
            </a:extLst>
          </p:cNvPr>
          <p:cNvPicPr>
            <a:picLocks noGrp="1" noChangeAspect="1"/>
          </p:cNvPicPr>
          <p:nvPr>
            <p:ph idx="18"/>
          </p:nvPr>
        </p:nvPicPr>
        <p:blipFill>
          <a:blip r:embed="rId4"/>
          <a:srcRect/>
          <a:stretch/>
        </p:blipFill>
        <p:spPr>
          <a:xfrm>
            <a:off x="6108905" y="2759230"/>
            <a:ext cx="2400696" cy="1728788"/>
          </a:xfrm>
        </p:spPr>
      </p:pic>
      <p:pic>
        <p:nvPicPr>
          <p:cNvPr id="60" name="コンテンツ プレースホルダー 59">
            <a:extLst>
              <a:ext uri="{FF2B5EF4-FFF2-40B4-BE49-F238E27FC236}">
                <a16:creationId xmlns:a16="http://schemas.microsoft.com/office/drawing/2014/main" id="{87CFEEB2-B361-2EC1-4AA8-07962C6A2AC3}"/>
              </a:ext>
            </a:extLst>
          </p:cNvPr>
          <p:cNvPicPr>
            <a:picLocks noGrp="1" noChangeAspect="1"/>
          </p:cNvPicPr>
          <p:nvPr>
            <p:ph idx="16"/>
          </p:nvPr>
        </p:nvPicPr>
        <p:blipFill>
          <a:blip r:embed="rId5"/>
          <a:stretch>
            <a:fillRect/>
          </a:stretch>
        </p:blipFill>
        <p:spPr>
          <a:xfrm>
            <a:off x="637989" y="2759230"/>
            <a:ext cx="2398304" cy="1728788"/>
          </a:xfrm>
        </p:spPr>
      </p:pic>
      <p:sp>
        <p:nvSpPr>
          <p:cNvPr id="2" name="タイトル 1">
            <a:extLst>
              <a:ext uri="{FF2B5EF4-FFF2-40B4-BE49-F238E27FC236}">
                <a16:creationId xmlns:a16="http://schemas.microsoft.com/office/drawing/2014/main" id="{A51E4406-EFC1-44B3-B366-665AC7D38EDF}"/>
              </a:ext>
            </a:extLst>
          </p:cNvPr>
          <p:cNvSpPr>
            <a:spLocks noGrp="1"/>
          </p:cNvSpPr>
          <p:nvPr>
            <p:ph type="title"/>
          </p:nvPr>
        </p:nvSpPr>
        <p:spPr/>
        <p:txBody>
          <a:bodyPr/>
          <a:lstStyle/>
          <a:p>
            <a:r>
              <a:rPr kumimoji="1" lang="ja-JP" altLang="en-US" dirty="0"/>
              <a:t>計算のセットアップ</a:t>
            </a:r>
          </a:p>
        </p:txBody>
      </p:sp>
      <p:sp>
        <p:nvSpPr>
          <p:cNvPr id="6" name="スライド番号プレースホルダー 5">
            <a:extLst>
              <a:ext uri="{FF2B5EF4-FFF2-40B4-BE49-F238E27FC236}">
                <a16:creationId xmlns:a16="http://schemas.microsoft.com/office/drawing/2014/main" id="{C6E31E66-9DBC-4DF6-8F24-84DDCD2D4AE4}"/>
              </a:ext>
            </a:extLst>
          </p:cNvPr>
          <p:cNvSpPr>
            <a:spLocks noGrp="1"/>
          </p:cNvSpPr>
          <p:nvPr>
            <p:ph type="sldNum" sz="quarter" idx="12"/>
          </p:nvPr>
        </p:nvSpPr>
        <p:spPr/>
        <p:txBody>
          <a:bodyPr/>
          <a:lstStyle/>
          <a:p>
            <a:fld id="{44CC7441-4F6D-4D99-AEAC-28C0433C7008}" type="slidenum">
              <a:rPr kumimoji="1" lang="ja-JP" altLang="en-US" smtClean="0"/>
              <a:pPr/>
              <a:t>24</a:t>
            </a:fld>
            <a:endParaRPr kumimoji="1" lang="ja-JP" altLang="en-US" dirty="0"/>
          </a:p>
        </p:txBody>
      </p:sp>
      <p:sp>
        <p:nvSpPr>
          <p:cNvPr id="36" name="テキスト プレースホルダー 35">
            <a:extLst>
              <a:ext uri="{FF2B5EF4-FFF2-40B4-BE49-F238E27FC236}">
                <a16:creationId xmlns:a16="http://schemas.microsoft.com/office/drawing/2014/main" id="{AF80969D-0DFA-2D94-5D61-DE4E2217282A}"/>
              </a:ext>
            </a:extLst>
          </p:cNvPr>
          <p:cNvSpPr>
            <a:spLocks noGrp="1"/>
          </p:cNvSpPr>
          <p:nvPr>
            <p:ph type="body" sz="quarter" idx="13"/>
          </p:nvPr>
        </p:nvSpPr>
        <p:spPr/>
        <p:txBody>
          <a:bodyPr/>
          <a:lstStyle/>
          <a:p>
            <a:endParaRPr lang="ja-JP" altLang="en-US"/>
          </a:p>
        </p:txBody>
      </p:sp>
      <p:pic>
        <p:nvPicPr>
          <p:cNvPr id="35" name="グラフィックス 34" descr="カーソル 単色塗りつぶし">
            <a:extLst>
              <a:ext uri="{FF2B5EF4-FFF2-40B4-BE49-F238E27FC236}">
                <a16:creationId xmlns:a16="http://schemas.microsoft.com/office/drawing/2014/main" id="{5B4D19B2-7C53-492F-9963-9D375DCB80B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52714" y="4337486"/>
            <a:ext cx="415274" cy="415274"/>
          </a:xfrm>
          <a:prstGeom prst="rect">
            <a:avLst/>
          </a:prstGeom>
        </p:spPr>
      </p:pic>
      <p:pic>
        <p:nvPicPr>
          <p:cNvPr id="44" name="グラフィックス 43" descr="カーソル 単色塗りつぶし">
            <a:extLst>
              <a:ext uri="{FF2B5EF4-FFF2-40B4-BE49-F238E27FC236}">
                <a16:creationId xmlns:a16="http://schemas.microsoft.com/office/drawing/2014/main" id="{8CA13048-2586-4B1B-8462-67DD3EAD548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209799" y="3000755"/>
            <a:ext cx="415274" cy="415274"/>
          </a:xfrm>
          <a:prstGeom prst="rect">
            <a:avLst/>
          </a:prstGeom>
        </p:spPr>
      </p:pic>
      <p:pic>
        <p:nvPicPr>
          <p:cNvPr id="25" name="グラフィックス 24" descr="カーソル 単色塗りつぶし">
            <a:extLst>
              <a:ext uri="{FF2B5EF4-FFF2-40B4-BE49-F238E27FC236}">
                <a16:creationId xmlns:a16="http://schemas.microsoft.com/office/drawing/2014/main" id="{29B8517B-3A95-5D40-C483-8AAD9D1DD99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914931" y="3187988"/>
            <a:ext cx="415274" cy="415274"/>
          </a:xfrm>
          <a:prstGeom prst="rect">
            <a:avLst/>
          </a:prstGeom>
        </p:spPr>
      </p:pic>
      <p:pic>
        <p:nvPicPr>
          <p:cNvPr id="26" name="グラフィックス 25" descr="カーソル 単色塗りつぶし">
            <a:extLst>
              <a:ext uri="{FF2B5EF4-FFF2-40B4-BE49-F238E27FC236}">
                <a16:creationId xmlns:a16="http://schemas.microsoft.com/office/drawing/2014/main" id="{EFE4008B-35C0-B914-AFAA-3C2EEEA763C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307855" y="3004361"/>
            <a:ext cx="415274" cy="415274"/>
          </a:xfrm>
          <a:prstGeom prst="rect">
            <a:avLst/>
          </a:prstGeom>
        </p:spPr>
      </p:pic>
      <p:pic>
        <p:nvPicPr>
          <p:cNvPr id="41" name="コンテンツ プレースホルダー 9">
            <a:extLst>
              <a:ext uri="{FF2B5EF4-FFF2-40B4-BE49-F238E27FC236}">
                <a16:creationId xmlns:a16="http://schemas.microsoft.com/office/drawing/2014/main" id="{B0B6D460-6BF4-1B3A-87F7-184E68BB1486}"/>
              </a:ext>
            </a:extLst>
          </p:cNvPr>
          <p:cNvPicPr>
            <a:picLocks noGrp="1" noChangeAspect="1"/>
          </p:cNvPicPr>
          <p:nvPr>
            <p:ph idx="1"/>
          </p:nvPr>
        </p:nvPicPr>
        <p:blipFill>
          <a:blip r:embed="rId8"/>
          <a:stretch>
            <a:fillRect/>
          </a:stretch>
        </p:blipFill>
        <p:spPr>
          <a:xfrm>
            <a:off x="635597" y="842963"/>
            <a:ext cx="2400694" cy="1728787"/>
          </a:xfrm>
        </p:spPr>
      </p:pic>
      <p:pic>
        <p:nvPicPr>
          <p:cNvPr id="55" name="コンテンツ プレースホルダー 54">
            <a:extLst>
              <a:ext uri="{FF2B5EF4-FFF2-40B4-BE49-F238E27FC236}">
                <a16:creationId xmlns:a16="http://schemas.microsoft.com/office/drawing/2014/main" id="{11FD4D7C-F50A-8563-BE76-20090C4E4BF1}"/>
              </a:ext>
            </a:extLst>
          </p:cNvPr>
          <p:cNvPicPr>
            <a:picLocks noGrp="1" noChangeAspect="1"/>
          </p:cNvPicPr>
          <p:nvPr>
            <p:ph idx="15"/>
          </p:nvPr>
        </p:nvPicPr>
        <p:blipFill>
          <a:blip r:embed="rId9"/>
          <a:stretch>
            <a:fillRect/>
          </a:stretch>
        </p:blipFill>
        <p:spPr>
          <a:xfrm>
            <a:off x="6108905" y="842963"/>
            <a:ext cx="2398303" cy="1728787"/>
          </a:xfrm>
        </p:spPr>
      </p:pic>
      <p:pic>
        <p:nvPicPr>
          <p:cNvPr id="53" name="コンテンツ プレースホルダー 19">
            <a:extLst>
              <a:ext uri="{FF2B5EF4-FFF2-40B4-BE49-F238E27FC236}">
                <a16:creationId xmlns:a16="http://schemas.microsoft.com/office/drawing/2014/main" id="{2A25BD76-B9EC-9DD6-7311-D645FB99D487}"/>
              </a:ext>
            </a:extLst>
          </p:cNvPr>
          <p:cNvPicPr>
            <a:picLocks noGrp="1" noChangeAspect="1"/>
          </p:cNvPicPr>
          <p:nvPr>
            <p:ph idx="14"/>
          </p:nvPr>
        </p:nvPicPr>
        <p:blipFill>
          <a:blip r:embed="rId10"/>
          <a:stretch>
            <a:fillRect/>
          </a:stretch>
        </p:blipFill>
        <p:spPr>
          <a:xfrm>
            <a:off x="3371653" y="842963"/>
            <a:ext cx="2400694" cy="1728787"/>
          </a:xfrm>
        </p:spPr>
      </p:pic>
      <p:pic>
        <p:nvPicPr>
          <p:cNvPr id="33" name="グラフィックス 32" descr="カーソル 単色塗りつぶし">
            <a:extLst>
              <a:ext uri="{FF2B5EF4-FFF2-40B4-BE49-F238E27FC236}">
                <a16:creationId xmlns:a16="http://schemas.microsoft.com/office/drawing/2014/main" id="{E9631EBE-8477-4658-A86E-3C9D14FD765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758018" y="1417898"/>
            <a:ext cx="415274" cy="415274"/>
          </a:xfrm>
          <a:prstGeom prst="rect">
            <a:avLst/>
          </a:prstGeom>
        </p:spPr>
      </p:pic>
      <p:pic>
        <p:nvPicPr>
          <p:cNvPr id="43" name="グラフィックス 42" descr="カーソル 単色塗りつぶし">
            <a:extLst>
              <a:ext uri="{FF2B5EF4-FFF2-40B4-BE49-F238E27FC236}">
                <a16:creationId xmlns:a16="http://schemas.microsoft.com/office/drawing/2014/main" id="{5401D6B8-A42A-4E12-8116-3C2F7522773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712020" y="1093062"/>
            <a:ext cx="415274" cy="415274"/>
          </a:xfrm>
          <a:prstGeom prst="rect">
            <a:avLst/>
          </a:prstGeom>
        </p:spPr>
      </p:pic>
      <p:pic>
        <p:nvPicPr>
          <p:cNvPr id="32" name="グラフィックス 31" descr="カーソル 単色塗りつぶし">
            <a:extLst>
              <a:ext uri="{FF2B5EF4-FFF2-40B4-BE49-F238E27FC236}">
                <a16:creationId xmlns:a16="http://schemas.microsoft.com/office/drawing/2014/main" id="{7B6124F5-765C-48D9-AA34-C1180CC0B2B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49879" y="1363529"/>
            <a:ext cx="415274" cy="415274"/>
          </a:xfrm>
          <a:prstGeom prst="rect">
            <a:avLst/>
          </a:prstGeom>
        </p:spPr>
      </p:pic>
      <p:pic>
        <p:nvPicPr>
          <p:cNvPr id="61" name="グラフィックス 60" descr="カーソル 単色塗りつぶし">
            <a:extLst>
              <a:ext uri="{FF2B5EF4-FFF2-40B4-BE49-F238E27FC236}">
                <a16:creationId xmlns:a16="http://schemas.microsoft.com/office/drawing/2014/main" id="{C0263254-7AA5-BD66-EE00-5BE319E04B6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602097" y="3396741"/>
            <a:ext cx="415274" cy="415274"/>
          </a:xfrm>
          <a:prstGeom prst="rect">
            <a:avLst/>
          </a:prstGeom>
        </p:spPr>
      </p:pic>
      <p:pic>
        <p:nvPicPr>
          <p:cNvPr id="62" name="グラフィックス 61" descr="カーソル 単色塗りつぶし">
            <a:extLst>
              <a:ext uri="{FF2B5EF4-FFF2-40B4-BE49-F238E27FC236}">
                <a16:creationId xmlns:a16="http://schemas.microsoft.com/office/drawing/2014/main" id="{BDA7DABD-8A2F-6B57-9F3E-64C5DA01541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316047" y="3000755"/>
            <a:ext cx="415274" cy="415274"/>
          </a:xfrm>
          <a:prstGeom prst="rect">
            <a:avLst/>
          </a:prstGeom>
        </p:spPr>
      </p:pic>
      <p:sp>
        <p:nvSpPr>
          <p:cNvPr id="63" name="テキスト ボックス 62">
            <a:extLst>
              <a:ext uri="{FF2B5EF4-FFF2-40B4-BE49-F238E27FC236}">
                <a16:creationId xmlns:a16="http://schemas.microsoft.com/office/drawing/2014/main" id="{756D49BD-3DD6-0E5A-0E60-C3DFBD6D918A}"/>
              </a:ext>
            </a:extLst>
          </p:cNvPr>
          <p:cNvSpPr txBox="1"/>
          <p:nvPr/>
        </p:nvSpPr>
        <p:spPr>
          <a:xfrm>
            <a:off x="1311151" y="1241934"/>
            <a:ext cx="1719048" cy="492443"/>
          </a:xfrm>
          <a:prstGeom prst="rect">
            <a:avLst/>
          </a:prstGeom>
          <a:noFill/>
        </p:spPr>
        <p:txBody>
          <a:bodyPr wrap="square">
            <a:spAutoFit/>
          </a:bodyPr>
          <a:lstStyle/>
          <a:p>
            <a:r>
              <a:rPr kumimoji="1" lang="ja-JP" altLang="en-US" sz="1300" b="1" dirty="0">
                <a:solidFill>
                  <a:schemeClr val="accent4"/>
                </a:solidFill>
              </a:rPr>
              <a:t>構造最適化するので</a:t>
            </a:r>
            <a:endParaRPr kumimoji="1" lang="en-US" altLang="ja-JP" sz="1300" b="1" dirty="0">
              <a:solidFill>
                <a:schemeClr val="accent4"/>
              </a:solidFill>
            </a:endParaRPr>
          </a:p>
          <a:p>
            <a:r>
              <a:rPr kumimoji="1" lang="en-US" altLang="ja-JP" sz="1300" b="1" dirty="0" err="1">
                <a:solidFill>
                  <a:schemeClr val="accent4"/>
                </a:solidFill>
              </a:rPr>
              <a:t>Opt+Freq</a:t>
            </a:r>
            <a:r>
              <a:rPr kumimoji="1" lang="ja-JP" altLang="en-US" sz="1300" b="1" dirty="0">
                <a:solidFill>
                  <a:schemeClr val="accent4"/>
                </a:solidFill>
              </a:rPr>
              <a:t>を選択</a:t>
            </a:r>
            <a:endParaRPr kumimoji="1" lang="en-US" altLang="ja-JP" sz="1300" b="1" dirty="0">
              <a:solidFill>
                <a:schemeClr val="accent4"/>
              </a:solidFill>
            </a:endParaRPr>
          </a:p>
        </p:txBody>
      </p:sp>
      <p:sp>
        <p:nvSpPr>
          <p:cNvPr id="64" name="テキスト ボックス 63">
            <a:extLst>
              <a:ext uri="{FF2B5EF4-FFF2-40B4-BE49-F238E27FC236}">
                <a16:creationId xmlns:a16="http://schemas.microsoft.com/office/drawing/2014/main" id="{DDE27928-F210-6777-78E8-45367630EBF1}"/>
              </a:ext>
            </a:extLst>
          </p:cNvPr>
          <p:cNvSpPr txBox="1"/>
          <p:nvPr/>
        </p:nvSpPr>
        <p:spPr>
          <a:xfrm>
            <a:off x="3898231" y="1753467"/>
            <a:ext cx="1874116" cy="492443"/>
          </a:xfrm>
          <a:prstGeom prst="rect">
            <a:avLst/>
          </a:prstGeom>
          <a:noFill/>
        </p:spPr>
        <p:txBody>
          <a:bodyPr wrap="square">
            <a:spAutoFit/>
          </a:bodyPr>
          <a:lstStyle/>
          <a:p>
            <a:r>
              <a:rPr kumimoji="1" lang="ja-JP" altLang="en-US" sz="1300" b="1" dirty="0">
                <a:solidFill>
                  <a:schemeClr val="accent4"/>
                </a:solidFill>
                <a:latin typeface="+mj-lt"/>
              </a:rPr>
              <a:t>先ほどの結果と比べるため</a:t>
            </a:r>
            <a:r>
              <a:rPr kumimoji="1" lang="en-US" altLang="ja-JP" sz="1300" b="1" dirty="0">
                <a:solidFill>
                  <a:schemeClr val="accent4"/>
                </a:solidFill>
                <a:latin typeface="+mj-lt"/>
              </a:rPr>
              <a:t>STO-3G</a:t>
            </a:r>
            <a:r>
              <a:rPr kumimoji="1" lang="ja-JP" altLang="en-US" sz="1300" b="1" dirty="0">
                <a:solidFill>
                  <a:schemeClr val="accent4"/>
                </a:solidFill>
                <a:latin typeface="+mj-lt"/>
              </a:rPr>
              <a:t>を選択</a:t>
            </a:r>
            <a:endParaRPr kumimoji="1" lang="en-US" altLang="ja-JP" sz="1300" b="1" dirty="0">
              <a:solidFill>
                <a:schemeClr val="accent4"/>
              </a:solidFill>
              <a:latin typeface="+mj-lt"/>
            </a:endParaRPr>
          </a:p>
        </p:txBody>
      </p:sp>
      <p:sp>
        <p:nvSpPr>
          <p:cNvPr id="66" name="テキスト ボックス 65">
            <a:extLst>
              <a:ext uri="{FF2B5EF4-FFF2-40B4-BE49-F238E27FC236}">
                <a16:creationId xmlns:a16="http://schemas.microsoft.com/office/drawing/2014/main" id="{834429E0-2019-E1EC-AE8B-BA8C824BC5BD}"/>
              </a:ext>
            </a:extLst>
          </p:cNvPr>
          <p:cNvSpPr txBox="1"/>
          <p:nvPr/>
        </p:nvSpPr>
        <p:spPr>
          <a:xfrm>
            <a:off x="6633092" y="1319608"/>
            <a:ext cx="1874116" cy="492443"/>
          </a:xfrm>
          <a:prstGeom prst="rect">
            <a:avLst/>
          </a:prstGeom>
          <a:noFill/>
        </p:spPr>
        <p:txBody>
          <a:bodyPr wrap="square">
            <a:spAutoFit/>
          </a:bodyPr>
          <a:lstStyle/>
          <a:p>
            <a:r>
              <a:rPr kumimoji="1" lang="ja-JP" altLang="en-US" sz="1300" b="1" dirty="0">
                <a:solidFill>
                  <a:schemeClr val="accent4"/>
                </a:solidFill>
                <a:latin typeface="+mj-lt"/>
              </a:rPr>
              <a:t>計算結果には関係ないが</a:t>
            </a:r>
            <a:r>
              <a:rPr kumimoji="1" lang="en-US" altLang="ja-JP" sz="1300" b="1" dirty="0">
                <a:solidFill>
                  <a:schemeClr val="accent4"/>
                </a:solidFill>
                <a:latin typeface="+mj-lt"/>
              </a:rPr>
              <a:t>, </a:t>
            </a:r>
            <a:r>
              <a:rPr kumimoji="1" lang="ja-JP" altLang="en-US" sz="1300" b="1" dirty="0">
                <a:solidFill>
                  <a:schemeClr val="accent4"/>
                </a:solidFill>
                <a:latin typeface="+mj-lt"/>
              </a:rPr>
              <a:t>メモを書いておく</a:t>
            </a:r>
            <a:endParaRPr kumimoji="1" lang="en-US" altLang="ja-JP" sz="1300" b="1" dirty="0">
              <a:solidFill>
                <a:schemeClr val="accent4"/>
              </a:solidFill>
              <a:latin typeface="+mj-lt"/>
            </a:endParaRPr>
          </a:p>
        </p:txBody>
      </p:sp>
      <p:sp>
        <p:nvSpPr>
          <p:cNvPr id="67" name="テキスト ボックス 66">
            <a:extLst>
              <a:ext uri="{FF2B5EF4-FFF2-40B4-BE49-F238E27FC236}">
                <a16:creationId xmlns:a16="http://schemas.microsoft.com/office/drawing/2014/main" id="{72F2ABA9-36FA-91D5-0F75-0A7FD15D3F10}"/>
              </a:ext>
            </a:extLst>
          </p:cNvPr>
          <p:cNvSpPr txBox="1"/>
          <p:nvPr/>
        </p:nvSpPr>
        <p:spPr>
          <a:xfrm>
            <a:off x="1057516" y="3753273"/>
            <a:ext cx="1982311" cy="492443"/>
          </a:xfrm>
          <a:prstGeom prst="rect">
            <a:avLst/>
          </a:prstGeom>
          <a:noFill/>
        </p:spPr>
        <p:txBody>
          <a:bodyPr wrap="square">
            <a:spAutoFit/>
          </a:bodyPr>
          <a:lstStyle/>
          <a:p>
            <a:r>
              <a:rPr kumimoji="1" lang="ja-JP" altLang="en-US" sz="1300" b="1" dirty="0">
                <a:solidFill>
                  <a:schemeClr val="accent4"/>
                </a:solidFill>
                <a:latin typeface="+mj-lt"/>
              </a:rPr>
              <a:t>フルパスだと他の環境で動かないので✔を外す</a:t>
            </a:r>
            <a:endParaRPr kumimoji="1" lang="en-US" altLang="ja-JP" sz="1300" b="1" dirty="0">
              <a:solidFill>
                <a:schemeClr val="accent4"/>
              </a:solidFill>
              <a:latin typeface="+mj-lt"/>
            </a:endParaRPr>
          </a:p>
        </p:txBody>
      </p:sp>
      <p:sp>
        <p:nvSpPr>
          <p:cNvPr id="68" name="テキスト ボックス 67">
            <a:extLst>
              <a:ext uri="{FF2B5EF4-FFF2-40B4-BE49-F238E27FC236}">
                <a16:creationId xmlns:a16="http://schemas.microsoft.com/office/drawing/2014/main" id="{B0B366D1-5612-28C6-2FAF-BDACB9DA83DA}"/>
              </a:ext>
            </a:extLst>
          </p:cNvPr>
          <p:cNvSpPr txBox="1"/>
          <p:nvPr/>
        </p:nvSpPr>
        <p:spPr>
          <a:xfrm>
            <a:off x="3826041" y="3515764"/>
            <a:ext cx="1946306" cy="692497"/>
          </a:xfrm>
          <a:prstGeom prst="rect">
            <a:avLst/>
          </a:prstGeom>
          <a:noFill/>
        </p:spPr>
        <p:txBody>
          <a:bodyPr wrap="square">
            <a:spAutoFit/>
          </a:bodyPr>
          <a:lstStyle/>
          <a:p>
            <a:r>
              <a:rPr kumimoji="1" lang="en-US" altLang="ja-JP" sz="1300" b="1" dirty="0" err="1">
                <a:solidFill>
                  <a:schemeClr val="accent4"/>
                </a:solidFill>
                <a:latin typeface="+mj-lt"/>
              </a:rPr>
              <a:t>geom</a:t>
            </a:r>
            <a:r>
              <a:rPr kumimoji="1" lang="en-US" altLang="ja-JP" sz="1300" b="1" dirty="0">
                <a:solidFill>
                  <a:schemeClr val="accent4"/>
                </a:solidFill>
                <a:latin typeface="+mj-lt"/>
              </a:rPr>
              <a:t>=connectivity</a:t>
            </a:r>
            <a:r>
              <a:rPr kumimoji="1" lang="ja-JP" altLang="en-US" sz="1300" b="1" dirty="0">
                <a:solidFill>
                  <a:schemeClr val="accent4"/>
                </a:solidFill>
                <a:latin typeface="+mj-lt"/>
              </a:rPr>
              <a:t>は</a:t>
            </a:r>
            <a:br>
              <a:rPr kumimoji="1" lang="en-US" altLang="ja-JP" sz="1300" b="1" dirty="0">
                <a:solidFill>
                  <a:schemeClr val="accent4"/>
                </a:solidFill>
                <a:latin typeface="+mj-lt"/>
              </a:rPr>
            </a:br>
            <a:r>
              <a:rPr kumimoji="1" lang="ja-JP" altLang="en-US" sz="1300" b="1" dirty="0">
                <a:solidFill>
                  <a:schemeClr val="accent4"/>
                </a:solidFill>
                <a:latin typeface="+mj-lt"/>
              </a:rPr>
              <a:t>無害なので無視してよいが</a:t>
            </a:r>
            <a:r>
              <a:rPr kumimoji="1" lang="en-US" altLang="ja-JP" sz="1300" b="1" dirty="0">
                <a:solidFill>
                  <a:schemeClr val="accent4"/>
                </a:solidFill>
                <a:latin typeface="+mj-lt"/>
              </a:rPr>
              <a:t>, </a:t>
            </a:r>
            <a:r>
              <a:rPr kumimoji="1" lang="ja-JP" altLang="en-US" sz="1300" b="1" dirty="0">
                <a:solidFill>
                  <a:schemeClr val="accent4"/>
                </a:solidFill>
                <a:latin typeface="+mj-lt"/>
              </a:rPr>
              <a:t>邪魔なので消す</a:t>
            </a:r>
            <a:endParaRPr kumimoji="1" lang="en-US" altLang="ja-JP" sz="1300" b="1" dirty="0">
              <a:solidFill>
                <a:schemeClr val="accent4"/>
              </a:solidFill>
              <a:latin typeface="+mj-lt"/>
            </a:endParaRPr>
          </a:p>
        </p:txBody>
      </p:sp>
      <p:sp>
        <p:nvSpPr>
          <p:cNvPr id="69" name="テキスト ボックス 68">
            <a:extLst>
              <a:ext uri="{FF2B5EF4-FFF2-40B4-BE49-F238E27FC236}">
                <a16:creationId xmlns:a16="http://schemas.microsoft.com/office/drawing/2014/main" id="{DADB4DCE-7E41-EA4D-41BE-360A2F1DD0B8}"/>
              </a:ext>
            </a:extLst>
          </p:cNvPr>
          <p:cNvSpPr txBox="1"/>
          <p:nvPr/>
        </p:nvSpPr>
        <p:spPr>
          <a:xfrm>
            <a:off x="6549694" y="3669577"/>
            <a:ext cx="1946306" cy="492443"/>
          </a:xfrm>
          <a:prstGeom prst="rect">
            <a:avLst/>
          </a:prstGeom>
          <a:noFill/>
        </p:spPr>
        <p:txBody>
          <a:bodyPr wrap="square">
            <a:spAutoFit/>
          </a:bodyPr>
          <a:lstStyle/>
          <a:p>
            <a:r>
              <a:rPr kumimoji="1" lang="ja-JP" altLang="en-US" sz="1300" b="1" dirty="0">
                <a:solidFill>
                  <a:schemeClr val="accent4"/>
                </a:solidFill>
                <a:latin typeface="+mj-lt"/>
              </a:rPr>
              <a:t>確認して問題なければ</a:t>
            </a:r>
            <a:r>
              <a:rPr kumimoji="1" lang="en-US" altLang="ja-JP" sz="1300" b="1" dirty="0">
                <a:solidFill>
                  <a:schemeClr val="accent4"/>
                </a:solidFill>
                <a:latin typeface="+mj-lt"/>
              </a:rPr>
              <a:t>Submit</a:t>
            </a:r>
            <a:r>
              <a:rPr kumimoji="1" lang="ja-JP" altLang="en-US" sz="1300" b="1" dirty="0">
                <a:solidFill>
                  <a:schemeClr val="accent4"/>
                </a:solidFill>
                <a:latin typeface="+mj-lt"/>
              </a:rPr>
              <a:t>をクリックする</a:t>
            </a:r>
            <a:endParaRPr kumimoji="1" lang="en-US" altLang="ja-JP" sz="1300" b="1" dirty="0">
              <a:solidFill>
                <a:schemeClr val="accent4"/>
              </a:solidFill>
              <a:latin typeface="+mj-lt"/>
            </a:endParaRPr>
          </a:p>
        </p:txBody>
      </p:sp>
    </p:spTree>
    <p:extLst>
      <p:ext uri="{BB962C8B-B14F-4D97-AF65-F5344CB8AC3E}">
        <p14:creationId xmlns:p14="http://schemas.microsoft.com/office/powerpoint/2010/main" val="695968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タイトル 34">
            <a:extLst>
              <a:ext uri="{FF2B5EF4-FFF2-40B4-BE49-F238E27FC236}">
                <a16:creationId xmlns:a16="http://schemas.microsoft.com/office/drawing/2014/main" id="{F04C9318-8AE5-F2B7-5060-2269731BC5DA}"/>
              </a:ext>
            </a:extLst>
          </p:cNvPr>
          <p:cNvSpPr>
            <a:spLocks noGrp="1"/>
          </p:cNvSpPr>
          <p:nvPr>
            <p:ph type="title"/>
          </p:nvPr>
        </p:nvSpPr>
        <p:spPr/>
        <p:txBody>
          <a:bodyPr/>
          <a:lstStyle/>
          <a:p>
            <a:r>
              <a:rPr lang="ja-JP" altLang="en-US" dirty="0"/>
              <a:t>結果の見方</a:t>
            </a:r>
          </a:p>
        </p:txBody>
      </p:sp>
      <p:sp>
        <p:nvSpPr>
          <p:cNvPr id="4" name="スライド番号プレースホルダー 3">
            <a:extLst>
              <a:ext uri="{FF2B5EF4-FFF2-40B4-BE49-F238E27FC236}">
                <a16:creationId xmlns:a16="http://schemas.microsoft.com/office/drawing/2014/main" id="{C6D191FC-E8A8-3E64-736D-F940FB3EF018}"/>
              </a:ext>
            </a:extLst>
          </p:cNvPr>
          <p:cNvSpPr>
            <a:spLocks noGrp="1"/>
          </p:cNvSpPr>
          <p:nvPr>
            <p:ph type="sldNum" sz="quarter" idx="12"/>
          </p:nvPr>
        </p:nvSpPr>
        <p:spPr>
          <a:xfrm>
            <a:off x="8496000" y="0"/>
            <a:ext cx="576000" cy="468000"/>
          </a:xfrm>
        </p:spPr>
        <p:txBody>
          <a:bodyPr/>
          <a:lstStyle/>
          <a:p>
            <a:fld id="{44CC7441-4F6D-4D99-AEAC-28C0433C7008}" type="slidenum">
              <a:rPr lang="ja-JP" altLang="en-US" smtClean="0"/>
              <a:pPr/>
              <a:t>25</a:t>
            </a:fld>
            <a:endParaRPr lang="ja-JP" altLang="en-US"/>
          </a:p>
        </p:txBody>
      </p:sp>
      <p:sp>
        <p:nvSpPr>
          <p:cNvPr id="36" name="テキスト プレースホルダー 35">
            <a:extLst>
              <a:ext uri="{FF2B5EF4-FFF2-40B4-BE49-F238E27FC236}">
                <a16:creationId xmlns:a16="http://schemas.microsoft.com/office/drawing/2014/main" id="{EAE7D3F9-39B9-447B-99DF-65D9F1CAF6AF}"/>
              </a:ext>
            </a:extLst>
          </p:cNvPr>
          <p:cNvSpPr>
            <a:spLocks noGrp="1"/>
          </p:cNvSpPr>
          <p:nvPr>
            <p:ph type="body" sz="quarter" idx="13"/>
          </p:nvPr>
        </p:nvSpPr>
        <p:spPr/>
        <p:txBody>
          <a:bodyPr anchor="b"/>
          <a:lstStyle/>
          <a:p>
            <a:r>
              <a:rPr lang="en-US" altLang="ja-JP" dirty="0"/>
              <a:t> </a:t>
            </a:r>
            <a:r>
              <a:rPr lang="en-US" altLang="ja-JP" dirty="0" err="1"/>
              <a:t>chk</a:t>
            </a:r>
            <a:r>
              <a:rPr lang="ja-JP" altLang="en-US" dirty="0"/>
              <a:t>ファイルでは軌道のデータが含まれているため軌道を可視化できるが</a:t>
            </a:r>
            <a:r>
              <a:rPr lang="en-US" altLang="ja-JP" dirty="0"/>
              <a:t>, </a:t>
            </a:r>
            <a:r>
              <a:rPr lang="ja-JP" altLang="en-US" dirty="0"/>
              <a:t>熱力学量や構造最適化の収束判定などが含まれていないので</a:t>
            </a:r>
            <a:r>
              <a:rPr lang="en-US" altLang="ja-JP" dirty="0"/>
              <a:t>, </a:t>
            </a:r>
            <a:r>
              <a:rPr lang="ja-JP" altLang="en-US" dirty="0"/>
              <a:t>まず</a:t>
            </a:r>
            <a:r>
              <a:rPr lang="en-US" altLang="ja-JP" dirty="0"/>
              <a:t>log</a:t>
            </a:r>
            <a:r>
              <a:rPr lang="ja-JP" altLang="en-US" dirty="0"/>
              <a:t>ファイルを確認する</a:t>
            </a:r>
            <a:r>
              <a:rPr lang="en-US" altLang="ja-JP" dirty="0"/>
              <a:t>.</a:t>
            </a:r>
            <a:endParaRPr lang="ja-JP" altLang="en-US" dirty="0"/>
          </a:p>
        </p:txBody>
      </p:sp>
      <p:pic>
        <p:nvPicPr>
          <p:cNvPr id="41" name="コンテンツ プレースホルダー 16">
            <a:extLst>
              <a:ext uri="{FF2B5EF4-FFF2-40B4-BE49-F238E27FC236}">
                <a16:creationId xmlns:a16="http://schemas.microsoft.com/office/drawing/2014/main" id="{2DC4DC9D-40DD-9890-0382-876AD3DABCC0}"/>
              </a:ext>
            </a:extLst>
          </p:cNvPr>
          <p:cNvPicPr>
            <a:picLocks noGrp="1" noChangeAspect="1"/>
          </p:cNvPicPr>
          <p:nvPr>
            <p:ph idx="15"/>
          </p:nvPr>
        </p:nvPicPr>
        <p:blipFill>
          <a:blip r:embed="rId3"/>
          <a:stretch>
            <a:fillRect/>
          </a:stretch>
        </p:blipFill>
        <p:spPr>
          <a:xfrm>
            <a:off x="6042383" y="842963"/>
            <a:ext cx="2531347" cy="1728787"/>
          </a:xfrm>
        </p:spPr>
      </p:pic>
      <p:pic>
        <p:nvPicPr>
          <p:cNvPr id="44" name="コンテンツ プレースホルダー 20">
            <a:extLst>
              <a:ext uri="{FF2B5EF4-FFF2-40B4-BE49-F238E27FC236}">
                <a16:creationId xmlns:a16="http://schemas.microsoft.com/office/drawing/2014/main" id="{01C4397A-9035-4957-B6AF-89021CD5148F}"/>
              </a:ext>
            </a:extLst>
          </p:cNvPr>
          <p:cNvPicPr>
            <a:picLocks noGrp="1" noChangeAspect="1"/>
          </p:cNvPicPr>
          <p:nvPr>
            <p:ph idx="14"/>
          </p:nvPr>
        </p:nvPicPr>
        <p:blipFill>
          <a:blip r:embed="rId4"/>
          <a:stretch>
            <a:fillRect/>
          </a:stretch>
        </p:blipFill>
        <p:spPr>
          <a:xfrm>
            <a:off x="3306326" y="842963"/>
            <a:ext cx="2531347" cy="1728787"/>
          </a:xfrm>
        </p:spPr>
      </p:pic>
      <p:pic>
        <p:nvPicPr>
          <p:cNvPr id="47" name="コンテンツ プレースホルダー 25">
            <a:extLst>
              <a:ext uri="{FF2B5EF4-FFF2-40B4-BE49-F238E27FC236}">
                <a16:creationId xmlns:a16="http://schemas.microsoft.com/office/drawing/2014/main" id="{C9063376-65B2-B6A1-7F8F-F8F8C637A76C}"/>
              </a:ext>
            </a:extLst>
          </p:cNvPr>
          <p:cNvPicPr>
            <a:picLocks noGrp="1" noChangeAspect="1"/>
          </p:cNvPicPr>
          <p:nvPr>
            <p:ph idx="18"/>
          </p:nvPr>
        </p:nvPicPr>
        <p:blipFill>
          <a:blip r:embed="rId5"/>
          <a:stretch>
            <a:fillRect/>
          </a:stretch>
        </p:blipFill>
        <p:spPr>
          <a:xfrm>
            <a:off x="6042383" y="2759230"/>
            <a:ext cx="2531349" cy="1728788"/>
          </a:xfrm>
        </p:spPr>
      </p:pic>
      <p:sp>
        <p:nvSpPr>
          <p:cNvPr id="49" name="コンテンツ プレースホルダー 48">
            <a:extLst>
              <a:ext uri="{FF2B5EF4-FFF2-40B4-BE49-F238E27FC236}">
                <a16:creationId xmlns:a16="http://schemas.microsoft.com/office/drawing/2014/main" id="{2531AF5C-A9BC-334A-57E9-0A2E4FEC4C89}"/>
              </a:ext>
            </a:extLst>
          </p:cNvPr>
          <p:cNvSpPr>
            <a:spLocks noGrp="1"/>
          </p:cNvSpPr>
          <p:nvPr>
            <p:ph idx="16"/>
          </p:nvPr>
        </p:nvSpPr>
        <p:spPr>
          <a:xfrm>
            <a:off x="468000" y="2844264"/>
            <a:ext cx="2736000" cy="1296367"/>
          </a:xfrm>
        </p:spPr>
        <p:txBody>
          <a:bodyPr/>
          <a:lstStyle/>
          <a:p>
            <a:pPr>
              <a:spcAft>
                <a:spcPts val="0"/>
              </a:spcAft>
            </a:pPr>
            <a:endParaRPr lang="en-US" altLang="ja-JP" dirty="0"/>
          </a:p>
          <a:p>
            <a:r>
              <a:rPr lang="ja-JP" altLang="en-US" dirty="0"/>
              <a:t>計算が終わると</a:t>
            </a:r>
            <a:r>
              <a:rPr lang="en-US" altLang="ja-JP" dirty="0"/>
              <a:t>log</a:t>
            </a:r>
            <a:r>
              <a:rPr lang="ja-JP" altLang="en-US" dirty="0"/>
              <a:t>ファイルと</a:t>
            </a:r>
            <a:r>
              <a:rPr lang="en-US" altLang="ja-JP" dirty="0" err="1"/>
              <a:t>chk</a:t>
            </a:r>
            <a:r>
              <a:rPr lang="ja-JP" altLang="en-US" dirty="0"/>
              <a:t>ファイルを選ぶ画面が表示されるので両方チェックを付けて読み込む</a:t>
            </a:r>
            <a:r>
              <a:rPr lang="en-US" altLang="ja-JP" dirty="0"/>
              <a:t>. </a:t>
            </a:r>
            <a:r>
              <a:rPr lang="ja-JP" altLang="en-US" dirty="0"/>
              <a:t>まず</a:t>
            </a:r>
            <a:r>
              <a:rPr lang="en-US" altLang="ja-JP" dirty="0"/>
              <a:t>log</a:t>
            </a:r>
            <a:r>
              <a:rPr lang="ja-JP" altLang="en-US" dirty="0"/>
              <a:t>ファイルの方を開く</a:t>
            </a:r>
            <a:r>
              <a:rPr lang="en-US" altLang="ja-JP" dirty="0"/>
              <a:t>. </a:t>
            </a:r>
          </a:p>
        </p:txBody>
      </p:sp>
      <p:pic>
        <p:nvPicPr>
          <p:cNvPr id="50" name="コンテンツ プレースホルダー 18">
            <a:extLst>
              <a:ext uri="{FF2B5EF4-FFF2-40B4-BE49-F238E27FC236}">
                <a16:creationId xmlns:a16="http://schemas.microsoft.com/office/drawing/2014/main" id="{C7D16D91-338B-2F7E-01D6-898F0540415F}"/>
              </a:ext>
            </a:extLst>
          </p:cNvPr>
          <p:cNvPicPr>
            <a:picLocks noGrp="1" noChangeAspect="1"/>
          </p:cNvPicPr>
          <p:nvPr>
            <p:ph idx="17"/>
          </p:nvPr>
        </p:nvPicPr>
        <p:blipFill>
          <a:blip r:embed="rId6"/>
          <a:stretch>
            <a:fillRect/>
          </a:stretch>
        </p:blipFill>
        <p:spPr>
          <a:xfrm>
            <a:off x="3306326" y="2759230"/>
            <a:ext cx="2531349" cy="1728788"/>
          </a:xfrm>
        </p:spPr>
      </p:pic>
      <p:pic>
        <p:nvPicPr>
          <p:cNvPr id="55" name="コンテンツ プレースホルダー 16">
            <a:extLst>
              <a:ext uri="{FF2B5EF4-FFF2-40B4-BE49-F238E27FC236}">
                <a16:creationId xmlns:a16="http://schemas.microsoft.com/office/drawing/2014/main" id="{A9374244-0782-5279-B7E6-DBD3E5B61D15}"/>
              </a:ext>
            </a:extLst>
          </p:cNvPr>
          <p:cNvPicPr>
            <a:picLocks noGrp="1" noChangeAspect="1"/>
          </p:cNvPicPr>
          <p:nvPr>
            <p:ph idx="1"/>
          </p:nvPr>
        </p:nvPicPr>
        <p:blipFill>
          <a:blip r:embed="rId7"/>
          <a:stretch/>
        </p:blipFill>
        <p:spPr>
          <a:xfrm>
            <a:off x="462153" y="842962"/>
            <a:ext cx="2756697" cy="2001303"/>
          </a:xfrm>
        </p:spPr>
      </p:pic>
      <p:pic>
        <p:nvPicPr>
          <p:cNvPr id="56" name="グラフィックス 55" descr="カーソル 単色塗りつぶし">
            <a:extLst>
              <a:ext uri="{FF2B5EF4-FFF2-40B4-BE49-F238E27FC236}">
                <a16:creationId xmlns:a16="http://schemas.microsoft.com/office/drawing/2014/main" id="{B5D160CC-0188-2C57-1990-620AC811EBF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31454" y="1831922"/>
            <a:ext cx="415274" cy="415274"/>
          </a:xfrm>
          <a:prstGeom prst="rect">
            <a:avLst/>
          </a:prstGeom>
        </p:spPr>
      </p:pic>
      <p:pic>
        <p:nvPicPr>
          <p:cNvPr id="57" name="グラフィックス 56" descr="カーソル 単色塗りつぶし">
            <a:extLst>
              <a:ext uri="{FF2B5EF4-FFF2-40B4-BE49-F238E27FC236}">
                <a16:creationId xmlns:a16="http://schemas.microsoft.com/office/drawing/2014/main" id="{CC376776-F66E-6F4B-E344-C0EF72231F8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62451" y="2653107"/>
            <a:ext cx="415274" cy="415274"/>
          </a:xfrm>
          <a:prstGeom prst="rect">
            <a:avLst/>
          </a:prstGeom>
        </p:spPr>
      </p:pic>
      <p:pic>
        <p:nvPicPr>
          <p:cNvPr id="58" name="グラフィックス 57" descr="カーソル 単色塗りつぶし">
            <a:extLst>
              <a:ext uri="{FF2B5EF4-FFF2-40B4-BE49-F238E27FC236}">
                <a16:creationId xmlns:a16="http://schemas.microsoft.com/office/drawing/2014/main" id="{82EA3145-C790-6EE3-828F-E1D9225890B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995159" y="1540398"/>
            <a:ext cx="415274" cy="415274"/>
          </a:xfrm>
          <a:prstGeom prst="rect">
            <a:avLst/>
          </a:prstGeom>
        </p:spPr>
      </p:pic>
      <p:pic>
        <p:nvPicPr>
          <p:cNvPr id="59" name="グラフィックス 58" descr="カーソル 単色塗りつぶし">
            <a:extLst>
              <a:ext uri="{FF2B5EF4-FFF2-40B4-BE49-F238E27FC236}">
                <a16:creationId xmlns:a16="http://schemas.microsoft.com/office/drawing/2014/main" id="{B7DD5D87-66E4-A6A4-8B58-A12D89FD0F8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207917" y="3552244"/>
            <a:ext cx="415274" cy="415274"/>
          </a:xfrm>
          <a:prstGeom prst="rect">
            <a:avLst/>
          </a:prstGeom>
        </p:spPr>
      </p:pic>
      <p:pic>
        <p:nvPicPr>
          <p:cNvPr id="60" name="グラフィックス 59" descr="カーソル 単色塗りつぶし">
            <a:extLst>
              <a:ext uri="{FF2B5EF4-FFF2-40B4-BE49-F238E27FC236}">
                <a16:creationId xmlns:a16="http://schemas.microsoft.com/office/drawing/2014/main" id="{6B4B99EB-AD22-38F2-4496-125CE932391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41148" y="3552244"/>
            <a:ext cx="415274" cy="415274"/>
          </a:xfrm>
          <a:prstGeom prst="rect">
            <a:avLst/>
          </a:prstGeom>
        </p:spPr>
      </p:pic>
      <p:pic>
        <p:nvPicPr>
          <p:cNvPr id="61" name="グラフィックス 60" descr="カーソル 単色塗りつぶし">
            <a:extLst>
              <a:ext uri="{FF2B5EF4-FFF2-40B4-BE49-F238E27FC236}">
                <a16:creationId xmlns:a16="http://schemas.microsoft.com/office/drawing/2014/main" id="{51A93F29-EF13-CC94-20C2-E3F354193CB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260726" y="3026151"/>
            <a:ext cx="415274" cy="415274"/>
          </a:xfrm>
          <a:prstGeom prst="rect">
            <a:avLst/>
          </a:prstGeom>
        </p:spPr>
      </p:pic>
      <p:sp>
        <p:nvSpPr>
          <p:cNvPr id="62" name="円弧 61">
            <a:extLst>
              <a:ext uri="{FF2B5EF4-FFF2-40B4-BE49-F238E27FC236}">
                <a16:creationId xmlns:a16="http://schemas.microsoft.com/office/drawing/2014/main" id="{DCE3E36F-C86A-5212-062E-BA0C2CAA6881}"/>
              </a:ext>
            </a:extLst>
          </p:cNvPr>
          <p:cNvSpPr/>
          <p:nvPr/>
        </p:nvSpPr>
        <p:spPr>
          <a:xfrm rot="5400000">
            <a:off x="3982227" y="1076092"/>
            <a:ext cx="1080000" cy="1080000"/>
          </a:xfrm>
          <a:prstGeom prst="arc">
            <a:avLst/>
          </a:prstGeom>
          <a:ln w="38100">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63" name="テキスト ボックス 62">
            <a:extLst>
              <a:ext uri="{FF2B5EF4-FFF2-40B4-BE49-F238E27FC236}">
                <a16:creationId xmlns:a16="http://schemas.microsoft.com/office/drawing/2014/main" id="{75D58FDF-5784-3755-34D2-A2B39F3586AC}"/>
              </a:ext>
            </a:extLst>
          </p:cNvPr>
          <p:cNvSpPr txBox="1"/>
          <p:nvPr/>
        </p:nvSpPr>
        <p:spPr>
          <a:xfrm>
            <a:off x="4205999" y="993630"/>
            <a:ext cx="1631674" cy="492443"/>
          </a:xfrm>
          <a:prstGeom prst="rect">
            <a:avLst/>
          </a:prstGeom>
          <a:noFill/>
        </p:spPr>
        <p:txBody>
          <a:bodyPr wrap="square">
            <a:spAutoFit/>
          </a:bodyPr>
          <a:lstStyle/>
          <a:p>
            <a:r>
              <a:rPr kumimoji="1" lang="ja-JP" altLang="en-US" sz="1300" b="1" dirty="0">
                <a:solidFill>
                  <a:schemeClr val="accent4"/>
                </a:solidFill>
              </a:rPr>
              <a:t>ドラッグ</a:t>
            </a:r>
            <a:r>
              <a:rPr kumimoji="1" lang="en-US" altLang="ja-JP" sz="1300" b="1" dirty="0">
                <a:solidFill>
                  <a:schemeClr val="accent4"/>
                </a:solidFill>
              </a:rPr>
              <a:t>&amp;</a:t>
            </a:r>
            <a:r>
              <a:rPr kumimoji="1" lang="ja-JP" altLang="en-US" sz="1300" b="1" dirty="0">
                <a:solidFill>
                  <a:schemeClr val="accent4"/>
                </a:solidFill>
              </a:rPr>
              <a:t>ドロップで方向を変える</a:t>
            </a:r>
            <a:endParaRPr kumimoji="1" lang="en-US" altLang="ja-JP" sz="1300" b="1" dirty="0">
              <a:solidFill>
                <a:schemeClr val="accent4"/>
              </a:solidFill>
            </a:endParaRPr>
          </a:p>
        </p:txBody>
      </p:sp>
      <p:sp>
        <p:nvSpPr>
          <p:cNvPr id="64" name="正方形/長方形 63">
            <a:extLst>
              <a:ext uri="{FF2B5EF4-FFF2-40B4-BE49-F238E27FC236}">
                <a16:creationId xmlns:a16="http://schemas.microsoft.com/office/drawing/2014/main" id="{C532CB9A-6BBA-B579-A547-0EB40C22D8E1}"/>
              </a:ext>
            </a:extLst>
          </p:cNvPr>
          <p:cNvSpPr/>
          <p:nvPr/>
        </p:nvSpPr>
        <p:spPr>
          <a:xfrm>
            <a:off x="3218850" y="4324131"/>
            <a:ext cx="621630" cy="216000"/>
          </a:xfrm>
          <a:prstGeom prst="rect">
            <a:avLst/>
          </a:prstGeom>
          <a:noFill/>
          <a:ln w="3810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テキスト ボックス 64">
            <a:extLst>
              <a:ext uri="{FF2B5EF4-FFF2-40B4-BE49-F238E27FC236}">
                <a16:creationId xmlns:a16="http://schemas.microsoft.com/office/drawing/2014/main" id="{19D8C561-8FEF-3FA5-081E-CBABD0CD266D}"/>
              </a:ext>
            </a:extLst>
          </p:cNvPr>
          <p:cNvSpPr txBox="1"/>
          <p:nvPr/>
        </p:nvSpPr>
        <p:spPr>
          <a:xfrm>
            <a:off x="3306324" y="4570592"/>
            <a:ext cx="2531349" cy="292388"/>
          </a:xfrm>
          <a:prstGeom prst="rect">
            <a:avLst/>
          </a:prstGeom>
          <a:noFill/>
        </p:spPr>
        <p:txBody>
          <a:bodyPr wrap="square">
            <a:spAutoFit/>
          </a:bodyPr>
          <a:lstStyle/>
          <a:p>
            <a:pPr algn="ctr"/>
            <a:r>
              <a:rPr kumimoji="1" lang="ja-JP" altLang="en-US" sz="1300" b="1" dirty="0">
                <a:solidFill>
                  <a:schemeClr val="accent4"/>
                </a:solidFill>
              </a:rPr>
              <a:t>原子を選択すれば距離がわかる</a:t>
            </a:r>
          </a:p>
        </p:txBody>
      </p:sp>
      <p:sp>
        <p:nvSpPr>
          <p:cNvPr id="66" name="テキスト ボックス 65">
            <a:extLst>
              <a:ext uri="{FF2B5EF4-FFF2-40B4-BE49-F238E27FC236}">
                <a16:creationId xmlns:a16="http://schemas.microsoft.com/office/drawing/2014/main" id="{DF686748-05E6-CDD5-94E0-D36E3CA43CC0}"/>
              </a:ext>
            </a:extLst>
          </p:cNvPr>
          <p:cNvSpPr txBox="1"/>
          <p:nvPr/>
        </p:nvSpPr>
        <p:spPr>
          <a:xfrm>
            <a:off x="6042381" y="4570279"/>
            <a:ext cx="2531349" cy="292388"/>
          </a:xfrm>
          <a:prstGeom prst="rect">
            <a:avLst/>
          </a:prstGeom>
          <a:noFill/>
        </p:spPr>
        <p:txBody>
          <a:bodyPr wrap="square">
            <a:spAutoFit/>
          </a:bodyPr>
          <a:lstStyle/>
          <a:p>
            <a:pPr algn="ctr"/>
            <a:r>
              <a:rPr kumimoji="1" lang="ja-JP" altLang="en-US" sz="1300" b="1" dirty="0">
                <a:solidFill>
                  <a:schemeClr val="accent4"/>
                </a:solidFill>
              </a:rPr>
              <a:t>右クリックから詳細を確認する</a:t>
            </a:r>
          </a:p>
        </p:txBody>
      </p:sp>
    </p:spTree>
    <p:extLst>
      <p:ext uri="{BB962C8B-B14F-4D97-AF65-F5344CB8AC3E}">
        <p14:creationId xmlns:p14="http://schemas.microsoft.com/office/powerpoint/2010/main" val="1071801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AEA3A0-28F8-B2DE-2569-FEBD3A087921}"/>
            </a:ext>
          </a:extLst>
        </p:cNvPr>
        <p:cNvGrpSpPr/>
        <p:nvPr/>
      </p:nvGrpSpPr>
      <p:grpSpPr>
        <a:xfrm>
          <a:off x="0" y="0"/>
          <a:ext cx="0" cy="0"/>
          <a:chOff x="0" y="0"/>
          <a:chExt cx="0" cy="0"/>
        </a:xfrm>
      </p:grpSpPr>
      <p:pic>
        <p:nvPicPr>
          <p:cNvPr id="9" name="コンテンツ プレースホルダー 8">
            <a:extLst>
              <a:ext uri="{FF2B5EF4-FFF2-40B4-BE49-F238E27FC236}">
                <a16:creationId xmlns:a16="http://schemas.microsoft.com/office/drawing/2014/main" id="{C0905915-1344-F983-4DFA-3C969201668A}"/>
              </a:ext>
            </a:extLst>
          </p:cNvPr>
          <p:cNvPicPr>
            <a:picLocks noGrp="1" noChangeAspect="1"/>
          </p:cNvPicPr>
          <p:nvPr>
            <p:ph idx="1"/>
          </p:nvPr>
        </p:nvPicPr>
        <p:blipFill>
          <a:blip r:embed="rId2"/>
          <a:stretch>
            <a:fillRect/>
          </a:stretch>
        </p:blipFill>
        <p:spPr>
          <a:xfrm>
            <a:off x="622403" y="842963"/>
            <a:ext cx="2427081" cy="3457575"/>
          </a:xfrm>
        </p:spPr>
      </p:pic>
      <p:pic>
        <p:nvPicPr>
          <p:cNvPr id="11" name="コンテンツ プレースホルダー 10">
            <a:extLst>
              <a:ext uri="{FF2B5EF4-FFF2-40B4-BE49-F238E27FC236}">
                <a16:creationId xmlns:a16="http://schemas.microsoft.com/office/drawing/2014/main" id="{71D79C24-58D6-6B62-2E0D-D572ED82DFDF}"/>
              </a:ext>
            </a:extLst>
          </p:cNvPr>
          <p:cNvPicPr>
            <a:picLocks noGrp="1" noChangeAspect="1"/>
          </p:cNvPicPr>
          <p:nvPr>
            <p:ph idx="14"/>
          </p:nvPr>
        </p:nvPicPr>
        <p:blipFill>
          <a:blip r:embed="rId3"/>
          <a:stretch>
            <a:fillRect/>
          </a:stretch>
        </p:blipFill>
        <p:spPr>
          <a:xfrm>
            <a:off x="3358459" y="842963"/>
            <a:ext cx="2427081" cy="3457575"/>
          </a:xfrm>
        </p:spPr>
      </p:pic>
      <p:pic>
        <p:nvPicPr>
          <p:cNvPr id="13" name="コンテンツ プレースホルダー 12">
            <a:extLst>
              <a:ext uri="{FF2B5EF4-FFF2-40B4-BE49-F238E27FC236}">
                <a16:creationId xmlns:a16="http://schemas.microsoft.com/office/drawing/2014/main" id="{3220471B-5368-83DE-2813-6296CD77BCCF}"/>
              </a:ext>
            </a:extLst>
          </p:cNvPr>
          <p:cNvPicPr>
            <a:picLocks noGrp="1" noChangeAspect="1"/>
          </p:cNvPicPr>
          <p:nvPr>
            <p:ph idx="15"/>
          </p:nvPr>
        </p:nvPicPr>
        <p:blipFill>
          <a:blip r:embed="rId4"/>
          <a:stretch>
            <a:fillRect/>
          </a:stretch>
        </p:blipFill>
        <p:spPr>
          <a:xfrm>
            <a:off x="6094516" y="842963"/>
            <a:ext cx="2427081" cy="3457575"/>
          </a:xfrm>
        </p:spPr>
      </p:pic>
      <p:sp>
        <p:nvSpPr>
          <p:cNvPr id="6" name="タイトル 5">
            <a:extLst>
              <a:ext uri="{FF2B5EF4-FFF2-40B4-BE49-F238E27FC236}">
                <a16:creationId xmlns:a16="http://schemas.microsoft.com/office/drawing/2014/main" id="{A4404CE8-8D18-1719-AFB8-AFBB592A8C1F}"/>
              </a:ext>
            </a:extLst>
          </p:cNvPr>
          <p:cNvSpPr>
            <a:spLocks noGrp="1"/>
          </p:cNvSpPr>
          <p:nvPr>
            <p:ph type="title"/>
          </p:nvPr>
        </p:nvSpPr>
        <p:spPr/>
        <p:txBody>
          <a:bodyPr/>
          <a:lstStyle/>
          <a:p>
            <a:r>
              <a:rPr kumimoji="1" lang="ja-JP" altLang="en-US" dirty="0"/>
              <a:t>確認すべきところ</a:t>
            </a:r>
          </a:p>
        </p:txBody>
      </p:sp>
      <p:sp>
        <p:nvSpPr>
          <p:cNvPr id="7" name="スライド番号プレースホルダー 6">
            <a:extLst>
              <a:ext uri="{FF2B5EF4-FFF2-40B4-BE49-F238E27FC236}">
                <a16:creationId xmlns:a16="http://schemas.microsoft.com/office/drawing/2014/main" id="{AA5684BE-1BFB-6898-2261-9F6871F4B47B}"/>
              </a:ext>
            </a:extLst>
          </p:cNvPr>
          <p:cNvSpPr>
            <a:spLocks noGrp="1"/>
          </p:cNvSpPr>
          <p:nvPr>
            <p:ph type="sldNum" sz="quarter" idx="12"/>
          </p:nvPr>
        </p:nvSpPr>
        <p:spPr/>
        <p:txBody>
          <a:bodyPr/>
          <a:lstStyle/>
          <a:p>
            <a:fld id="{44CC7441-4F6D-4D99-AEAC-28C0433C7008}" type="slidenum">
              <a:rPr kumimoji="1" lang="ja-JP" altLang="en-US" smtClean="0"/>
              <a:pPr/>
              <a:t>26</a:t>
            </a:fld>
            <a:endParaRPr kumimoji="1" lang="ja-JP" altLang="en-US" dirty="0"/>
          </a:p>
        </p:txBody>
      </p:sp>
      <p:sp>
        <p:nvSpPr>
          <p:cNvPr id="8" name="テキスト プレースホルダー 7">
            <a:extLst>
              <a:ext uri="{FF2B5EF4-FFF2-40B4-BE49-F238E27FC236}">
                <a16:creationId xmlns:a16="http://schemas.microsoft.com/office/drawing/2014/main" id="{2B907522-007B-9B19-41FF-AE504A3ACE69}"/>
              </a:ext>
            </a:extLst>
          </p:cNvPr>
          <p:cNvSpPr>
            <a:spLocks noGrp="1"/>
          </p:cNvSpPr>
          <p:nvPr>
            <p:ph type="body" sz="quarter" idx="13"/>
          </p:nvPr>
        </p:nvSpPr>
        <p:spPr/>
        <p:txBody>
          <a:bodyPr/>
          <a:lstStyle/>
          <a:p>
            <a:r>
              <a:rPr lang="en-US" altLang="ja-JP" dirty="0"/>
              <a:t>* </a:t>
            </a:r>
            <a:r>
              <a:rPr lang="ja-JP" altLang="en-US" dirty="0"/>
              <a:t>右クリック </a:t>
            </a:r>
            <a:r>
              <a:rPr lang="en-US" altLang="ja-JP" dirty="0"/>
              <a:t>&gt; Results &gt; Summary </a:t>
            </a:r>
            <a:r>
              <a:rPr lang="ja-JP" altLang="en-US" dirty="0"/>
              <a:t>に</a:t>
            </a:r>
            <a:r>
              <a:rPr lang="en-US" altLang="ja-JP" dirty="0" err="1"/>
              <a:t>Thermo</a:t>
            </a:r>
            <a:r>
              <a:rPr lang="ja-JP" altLang="en-US" dirty="0"/>
              <a:t>や</a:t>
            </a:r>
            <a:r>
              <a:rPr lang="en-US" altLang="ja-JP" dirty="0" err="1"/>
              <a:t>Opt</a:t>
            </a:r>
            <a:r>
              <a:rPr lang="ja-JP" altLang="en-US" dirty="0"/>
              <a:t>のタブが表示されない場合</a:t>
            </a:r>
            <a:r>
              <a:rPr lang="en-US" altLang="ja-JP" dirty="0"/>
              <a:t>, </a:t>
            </a:r>
            <a:r>
              <a:rPr lang="en-US" altLang="ja-JP" dirty="0" err="1"/>
              <a:t>chk</a:t>
            </a:r>
            <a:r>
              <a:rPr lang="ja-JP" altLang="en-US" dirty="0"/>
              <a:t>ファイルではなく</a:t>
            </a:r>
            <a:r>
              <a:rPr lang="en-US" altLang="ja-JP" dirty="0"/>
              <a:t>log</a:t>
            </a:r>
            <a:r>
              <a:rPr lang="ja-JP" altLang="en-US" dirty="0"/>
              <a:t>ファイルか</a:t>
            </a:r>
            <a:r>
              <a:rPr lang="en-US" altLang="ja-JP" dirty="0"/>
              <a:t>out</a:t>
            </a:r>
            <a:r>
              <a:rPr lang="ja-JP" altLang="en-US" dirty="0"/>
              <a:t>ファイルを開いていることを確認しよう</a:t>
            </a:r>
            <a:r>
              <a:rPr lang="en-US" altLang="ja-JP" dirty="0"/>
              <a:t>.</a:t>
            </a:r>
          </a:p>
        </p:txBody>
      </p:sp>
      <p:pic>
        <p:nvPicPr>
          <p:cNvPr id="16" name="グラフィックス 15" descr="カーソル 単色塗りつぶし">
            <a:extLst>
              <a:ext uri="{FF2B5EF4-FFF2-40B4-BE49-F238E27FC236}">
                <a16:creationId xmlns:a16="http://schemas.microsoft.com/office/drawing/2014/main" id="{202AE0C5-8125-D711-06C9-76B55CDEC00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65682" y="1035677"/>
            <a:ext cx="415274" cy="415274"/>
          </a:xfrm>
          <a:prstGeom prst="rect">
            <a:avLst/>
          </a:prstGeom>
        </p:spPr>
      </p:pic>
      <p:sp>
        <p:nvSpPr>
          <p:cNvPr id="17" name="正方形/長方形 16">
            <a:extLst>
              <a:ext uri="{FF2B5EF4-FFF2-40B4-BE49-F238E27FC236}">
                <a16:creationId xmlns:a16="http://schemas.microsoft.com/office/drawing/2014/main" id="{0DEB1CE1-A16E-2E68-103D-BB59998D1256}"/>
              </a:ext>
            </a:extLst>
          </p:cNvPr>
          <p:cNvSpPr/>
          <p:nvPr/>
        </p:nvSpPr>
        <p:spPr>
          <a:xfrm>
            <a:off x="7543454" y="1401139"/>
            <a:ext cx="468000" cy="720000"/>
          </a:xfrm>
          <a:prstGeom prst="rect">
            <a:avLst/>
          </a:prstGeom>
          <a:noFill/>
          <a:ln w="3810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19C8127D-0D4D-209A-1BC4-CE757444B899}"/>
              </a:ext>
            </a:extLst>
          </p:cNvPr>
          <p:cNvSpPr txBox="1"/>
          <p:nvPr/>
        </p:nvSpPr>
        <p:spPr>
          <a:xfrm>
            <a:off x="6070297" y="4383110"/>
            <a:ext cx="2475515" cy="292388"/>
          </a:xfrm>
          <a:prstGeom prst="rect">
            <a:avLst/>
          </a:prstGeom>
          <a:noFill/>
        </p:spPr>
        <p:txBody>
          <a:bodyPr wrap="square">
            <a:spAutoFit/>
          </a:bodyPr>
          <a:lstStyle/>
          <a:p>
            <a:pPr algn="ctr"/>
            <a:r>
              <a:rPr kumimoji="1" lang="ja-JP" altLang="en-US" sz="1300" b="1" dirty="0">
                <a:solidFill>
                  <a:schemeClr val="accent4"/>
                </a:solidFill>
              </a:rPr>
              <a:t>収束判定を満たしたか確認</a:t>
            </a:r>
            <a:r>
              <a:rPr kumimoji="1" lang="en-US" altLang="ja-JP" sz="1300" b="1" dirty="0">
                <a:solidFill>
                  <a:schemeClr val="accent4"/>
                </a:solidFill>
              </a:rPr>
              <a:t>*</a:t>
            </a:r>
            <a:endParaRPr kumimoji="1" lang="ja-JP" altLang="en-US" sz="1300" b="1" dirty="0">
              <a:solidFill>
                <a:schemeClr val="accent4"/>
              </a:solidFill>
            </a:endParaRPr>
          </a:p>
        </p:txBody>
      </p:sp>
      <p:sp>
        <p:nvSpPr>
          <p:cNvPr id="37" name="正方形/長方形 36">
            <a:extLst>
              <a:ext uri="{FF2B5EF4-FFF2-40B4-BE49-F238E27FC236}">
                <a16:creationId xmlns:a16="http://schemas.microsoft.com/office/drawing/2014/main" id="{961140CC-C77E-FDF9-36DA-52247E31ECF6}"/>
              </a:ext>
            </a:extLst>
          </p:cNvPr>
          <p:cNvSpPr/>
          <p:nvPr/>
        </p:nvSpPr>
        <p:spPr>
          <a:xfrm>
            <a:off x="3438000" y="2769619"/>
            <a:ext cx="2268000" cy="1207157"/>
          </a:xfrm>
          <a:prstGeom prst="rect">
            <a:avLst/>
          </a:prstGeom>
          <a:noFill/>
          <a:ln w="3810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テキスト ボックス 37">
            <a:extLst>
              <a:ext uri="{FF2B5EF4-FFF2-40B4-BE49-F238E27FC236}">
                <a16:creationId xmlns:a16="http://schemas.microsoft.com/office/drawing/2014/main" id="{5DAC5B1E-164E-F9A0-DC9B-ADF3C8305C60}"/>
              </a:ext>
            </a:extLst>
          </p:cNvPr>
          <p:cNvSpPr txBox="1"/>
          <p:nvPr/>
        </p:nvSpPr>
        <p:spPr>
          <a:xfrm>
            <a:off x="3334242" y="4383110"/>
            <a:ext cx="2475515" cy="292388"/>
          </a:xfrm>
          <a:prstGeom prst="rect">
            <a:avLst/>
          </a:prstGeom>
          <a:noFill/>
        </p:spPr>
        <p:txBody>
          <a:bodyPr wrap="square">
            <a:spAutoFit/>
          </a:bodyPr>
          <a:lstStyle/>
          <a:p>
            <a:pPr algn="ctr"/>
            <a:r>
              <a:rPr kumimoji="1" lang="ja-JP" altLang="en-US" sz="1300" b="1" dirty="0">
                <a:solidFill>
                  <a:schemeClr val="accent4"/>
                </a:solidFill>
              </a:rPr>
              <a:t>色々な熱力学量が得られる</a:t>
            </a:r>
            <a:r>
              <a:rPr kumimoji="1" lang="en-US" altLang="ja-JP" sz="1300" b="1" dirty="0">
                <a:solidFill>
                  <a:schemeClr val="accent4"/>
                </a:solidFill>
              </a:rPr>
              <a:t>*</a:t>
            </a:r>
            <a:endParaRPr kumimoji="1" lang="ja-JP" altLang="en-US" sz="1300" b="1" dirty="0">
              <a:solidFill>
                <a:schemeClr val="accent4"/>
              </a:solidFill>
            </a:endParaRPr>
          </a:p>
        </p:txBody>
      </p:sp>
      <p:sp>
        <p:nvSpPr>
          <p:cNvPr id="39" name="テキスト ボックス 38">
            <a:extLst>
              <a:ext uri="{FF2B5EF4-FFF2-40B4-BE49-F238E27FC236}">
                <a16:creationId xmlns:a16="http://schemas.microsoft.com/office/drawing/2014/main" id="{70867589-A523-EECF-EB25-5C34DC50E545}"/>
              </a:ext>
            </a:extLst>
          </p:cNvPr>
          <p:cNvSpPr txBox="1"/>
          <p:nvPr/>
        </p:nvSpPr>
        <p:spPr>
          <a:xfrm>
            <a:off x="598186" y="4384299"/>
            <a:ext cx="2475515" cy="292388"/>
          </a:xfrm>
          <a:prstGeom prst="rect">
            <a:avLst/>
          </a:prstGeom>
          <a:noFill/>
        </p:spPr>
        <p:txBody>
          <a:bodyPr wrap="square">
            <a:spAutoFit/>
          </a:bodyPr>
          <a:lstStyle/>
          <a:p>
            <a:pPr algn="ctr"/>
            <a:r>
              <a:rPr kumimoji="1" lang="ja-JP" altLang="en-US" sz="1300" b="1" dirty="0">
                <a:solidFill>
                  <a:schemeClr val="accent4"/>
                </a:solidFill>
              </a:rPr>
              <a:t>虚振動が出ていないか確認</a:t>
            </a:r>
          </a:p>
        </p:txBody>
      </p:sp>
      <p:pic>
        <p:nvPicPr>
          <p:cNvPr id="40" name="グラフィックス 39" descr="カーソル 単色塗りつぶし">
            <a:extLst>
              <a:ext uri="{FF2B5EF4-FFF2-40B4-BE49-F238E27FC236}">
                <a16:creationId xmlns:a16="http://schemas.microsoft.com/office/drawing/2014/main" id="{20EDEA8D-93F3-F572-2CD6-4042C2A8EA2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117735" y="1035677"/>
            <a:ext cx="415274" cy="415274"/>
          </a:xfrm>
          <a:prstGeom prst="rect">
            <a:avLst/>
          </a:prstGeom>
        </p:spPr>
      </p:pic>
      <p:pic>
        <p:nvPicPr>
          <p:cNvPr id="41" name="グラフィックス 40" descr="カーソル 単色塗りつぶし">
            <a:extLst>
              <a:ext uri="{FF2B5EF4-FFF2-40B4-BE49-F238E27FC236}">
                <a16:creationId xmlns:a16="http://schemas.microsoft.com/office/drawing/2014/main" id="{03111732-6BE7-DA16-F984-CED4BDFC1E9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65197" y="1035677"/>
            <a:ext cx="415274" cy="415274"/>
          </a:xfrm>
          <a:prstGeom prst="rect">
            <a:avLst/>
          </a:prstGeom>
        </p:spPr>
      </p:pic>
      <p:sp>
        <p:nvSpPr>
          <p:cNvPr id="42" name="正方形/長方形 41">
            <a:extLst>
              <a:ext uri="{FF2B5EF4-FFF2-40B4-BE49-F238E27FC236}">
                <a16:creationId xmlns:a16="http://schemas.microsoft.com/office/drawing/2014/main" id="{D20536FD-0557-9ECA-203D-4A62DA00EEDA}"/>
              </a:ext>
            </a:extLst>
          </p:cNvPr>
          <p:cNvSpPr/>
          <p:nvPr/>
        </p:nvSpPr>
        <p:spPr>
          <a:xfrm>
            <a:off x="717084" y="3007894"/>
            <a:ext cx="1224000" cy="216000"/>
          </a:xfrm>
          <a:prstGeom prst="rect">
            <a:avLst/>
          </a:prstGeom>
          <a:noFill/>
          <a:ln w="3810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B3E4C2C3-037D-D2A2-205E-3EC64BB90D09}"/>
              </a:ext>
            </a:extLst>
          </p:cNvPr>
          <p:cNvSpPr/>
          <p:nvPr/>
        </p:nvSpPr>
        <p:spPr>
          <a:xfrm>
            <a:off x="717084" y="2671779"/>
            <a:ext cx="1731476" cy="216000"/>
          </a:xfrm>
          <a:prstGeom prst="rect">
            <a:avLst/>
          </a:prstGeom>
          <a:noFill/>
          <a:ln w="3810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id="{1D2F11FD-3923-ADA2-A6F5-152CAE2253B8}"/>
              </a:ext>
            </a:extLst>
          </p:cNvPr>
          <p:cNvSpPr txBox="1"/>
          <p:nvPr/>
        </p:nvSpPr>
        <p:spPr>
          <a:xfrm>
            <a:off x="1835943" y="2379391"/>
            <a:ext cx="1387164" cy="292388"/>
          </a:xfrm>
          <a:prstGeom prst="rect">
            <a:avLst/>
          </a:prstGeom>
          <a:noFill/>
        </p:spPr>
        <p:txBody>
          <a:bodyPr wrap="square">
            <a:spAutoFit/>
          </a:bodyPr>
          <a:lstStyle/>
          <a:p>
            <a:pPr algn="ctr"/>
            <a:r>
              <a:rPr kumimoji="1" lang="ja-JP" altLang="en-US" sz="1300" b="1" dirty="0">
                <a:solidFill>
                  <a:schemeClr val="accent4"/>
                </a:solidFill>
              </a:rPr>
              <a:t>先ほどと同じ値</a:t>
            </a:r>
          </a:p>
        </p:txBody>
      </p:sp>
    </p:spTree>
    <p:extLst>
      <p:ext uri="{BB962C8B-B14F-4D97-AF65-F5344CB8AC3E}">
        <p14:creationId xmlns:p14="http://schemas.microsoft.com/office/powerpoint/2010/main" val="16629326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 name="コンテンツ プレースホルダー 63">
            <a:extLst>
              <a:ext uri="{FF2B5EF4-FFF2-40B4-BE49-F238E27FC236}">
                <a16:creationId xmlns:a16="http://schemas.microsoft.com/office/drawing/2014/main" id="{A7264BE9-107E-6331-B1C5-254BF1A5CE6F}"/>
              </a:ext>
            </a:extLst>
          </p:cNvPr>
          <p:cNvPicPr>
            <a:picLocks noGrp="1" noChangeAspect="1"/>
          </p:cNvPicPr>
          <p:nvPr>
            <p:ph idx="15"/>
          </p:nvPr>
        </p:nvPicPr>
        <p:blipFill>
          <a:blip r:embed="rId2"/>
          <a:stretch>
            <a:fillRect/>
          </a:stretch>
        </p:blipFill>
        <p:spPr>
          <a:xfrm>
            <a:off x="5951122" y="842963"/>
            <a:ext cx="2713869" cy="1728787"/>
          </a:xfrm>
        </p:spPr>
      </p:pic>
      <p:pic>
        <p:nvPicPr>
          <p:cNvPr id="60" name="コンテンツ プレースホルダー 59">
            <a:extLst>
              <a:ext uri="{FF2B5EF4-FFF2-40B4-BE49-F238E27FC236}">
                <a16:creationId xmlns:a16="http://schemas.microsoft.com/office/drawing/2014/main" id="{308B17EB-0274-00BF-7772-1E3D0043ACA7}"/>
              </a:ext>
            </a:extLst>
          </p:cNvPr>
          <p:cNvPicPr>
            <a:picLocks noGrp="1" noChangeAspect="1"/>
          </p:cNvPicPr>
          <p:nvPr>
            <p:ph idx="14"/>
          </p:nvPr>
        </p:nvPicPr>
        <p:blipFill>
          <a:blip r:embed="rId3"/>
          <a:stretch>
            <a:fillRect/>
          </a:stretch>
        </p:blipFill>
        <p:spPr>
          <a:xfrm>
            <a:off x="3215065" y="842963"/>
            <a:ext cx="2713869" cy="1728787"/>
          </a:xfrm>
        </p:spPr>
      </p:pic>
      <p:sp>
        <p:nvSpPr>
          <p:cNvPr id="2" name="タイトル 1">
            <a:extLst>
              <a:ext uri="{FF2B5EF4-FFF2-40B4-BE49-F238E27FC236}">
                <a16:creationId xmlns:a16="http://schemas.microsoft.com/office/drawing/2014/main" id="{B1C9083D-40FF-6879-B4A0-C1B7D969DCCB}"/>
              </a:ext>
            </a:extLst>
          </p:cNvPr>
          <p:cNvSpPr>
            <a:spLocks noGrp="1"/>
          </p:cNvSpPr>
          <p:nvPr>
            <p:ph type="title"/>
          </p:nvPr>
        </p:nvSpPr>
        <p:spPr/>
        <p:txBody>
          <a:bodyPr/>
          <a:lstStyle/>
          <a:p>
            <a:r>
              <a:rPr kumimoji="1" lang="ja-JP" altLang="en-US" dirty="0"/>
              <a:t>軌道の可視化</a:t>
            </a:r>
          </a:p>
        </p:txBody>
      </p:sp>
      <p:pic>
        <p:nvPicPr>
          <p:cNvPr id="12" name="コンテンツ プレースホルダー 11">
            <a:extLst>
              <a:ext uri="{FF2B5EF4-FFF2-40B4-BE49-F238E27FC236}">
                <a16:creationId xmlns:a16="http://schemas.microsoft.com/office/drawing/2014/main" id="{51F9A968-7F1E-6BF8-BF27-613C8AD6F06E}"/>
              </a:ext>
            </a:extLst>
          </p:cNvPr>
          <p:cNvPicPr>
            <a:picLocks noGrp="1" noChangeAspect="1"/>
          </p:cNvPicPr>
          <p:nvPr>
            <p:ph idx="1"/>
          </p:nvPr>
        </p:nvPicPr>
        <p:blipFill>
          <a:blip r:embed="rId4"/>
          <a:stretch>
            <a:fillRect/>
          </a:stretch>
        </p:blipFill>
        <p:spPr>
          <a:xfrm>
            <a:off x="570270" y="842963"/>
            <a:ext cx="2531347" cy="1728787"/>
          </a:xfrm>
        </p:spPr>
      </p:pic>
      <p:sp>
        <p:nvSpPr>
          <p:cNvPr id="4" name="スライド番号プレースホルダー 3">
            <a:extLst>
              <a:ext uri="{FF2B5EF4-FFF2-40B4-BE49-F238E27FC236}">
                <a16:creationId xmlns:a16="http://schemas.microsoft.com/office/drawing/2014/main" id="{88EECB66-5D38-7A00-C38D-BB78A1FA41AF}"/>
              </a:ext>
            </a:extLst>
          </p:cNvPr>
          <p:cNvSpPr>
            <a:spLocks noGrp="1"/>
          </p:cNvSpPr>
          <p:nvPr>
            <p:ph type="sldNum" sz="quarter" idx="12"/>
          </p:nvPr>
        </p:nvSpPr>
        <p:spPr/>
        <p:txBody>
          <a:bodyPr/>
          <a:lstStyle/>
          <a:p>
            <a:fld id="{44CC7441-4F6D-4D99-AEAC-28C0433C7008}" type="slidenum">
              <a:rPr kumimoji="1" lang="ja-JP" altLang="en-US" smtClean="0"/>
              <a:t>27</a:t>
            </a:fld>
            <a:endParaRPr kumimoji="1" lang="ja-JP" altLang="en-US"/>
          </a:p>
        </p:txBody>
      </p:sp>
      <p:sp>
        <p:nvSpPr>
          <p:cNvPr id="5" name="テキスト プレースホルダー 4">
            <a:extLst>
              <a:ext uri="{FF2B5EF4-FFF2-40B4-BE49-F238E27FC236}">
                <a16:creationId xmlns:a16="http://schemas.microsoft.com/office/drawing/2014/main" id="{449635CB-4069-49C0-A2DE-EEEB130DCA4F}"/>
              </a:ext>
            </a:extLst>
          </p:cNvPr>
          <p:cNvSpPr>
            <a:spLocks noGrp="1"/>
          </p:cNvSpPr>
          <p:nvPr>
            <p:ph type="body" sz="quarter" idx="13"/>
          </p:nvPr>
        </p:nvSpPr>
        <p:spPr/>
        <p:txBody>
          <a:bodyPr/>
          <a:lstStyle/>
          <a:p>
            <a:endParaRPr kumimoji="1" lang="ja-JP" altLang="en-US"/>
          </a:p>
        </p:txBody>
      </p:sp>
      <p:pic>
        <p:nvPicPr>
          <p:cNvPr id="30" name="コンテンツ プレースホルダー 29">
            <a:extLst>
              <a:ext uri="{FF2B5EF4-FFF2-40B4-BE49-F238E27FC236}">
                <a16:creationId xmlns:a16="http://schemas.microsoft.com/office/drawing/2014/main" id="{D11DB0BD-2EE1-5F6A-A886-93324C9C7DA4}"/>
              </a:ext>
            </a:extLst>
          </p:cNvPr>
          <p:cNvPicPr>
            <a:picLocks noGrp="1" noChangeAspect="1"/>
          </p:cNvPicPr>
          <p:nvPr>
            <p:ph idx="16"/>
          </p:nvPr>
        </p:nvPicPr>
        <p:blipFill>
          <a:blip r:embed="rId5"/>
          <a:srcRect/>
          <a:stretch/>
        </p:blipFill>
        <p:spPr>
          <a:xfrm>
            <a:off x="479008" y="2759230"/>
            <a:ext cx="2713871" cy="1728788"/>
          </a:xfrm>
        </p:spPr>
      </p:pic>
      <p:pic>
        <p:nvPicPr>
          <p:cNvPr id="34" name="コンテンツ プレースホルダー 33">
            <a:extLst>
              <a:ext uri="{FF2B5EF4-FFF2-40B4-BE49-F238E27FC236}">
                <a16:creationId xmlns:a16="http://schemas.microsoft.com/office/drawing/2014/main" id="{7B45AB56-8D1B-3500-8C7A-FA95D1D1C5DA}"/>
              </a:ext>
            </a:extLst>
          </p:cNvPr>
          <p:cNvPicPr>
            <a:picLocks noGrp="1" noChangeAspect="1"/>
          </p:cNvPicPr>
          <p:nvPr>
            <p:ph idx="17"/>
          </p:nvPr>
        </p:nvPicPr>
        <p:blipFill>
          <a:blip r:embed="rId6"/>
          <a:srcRect/>
          <a:stretch/>
        </p:blipFill>
        <p:spPr>
          <a:xfrm>
            <a:off x="3215064" y="2759230"/>
            <a:ext cx="2713871" cy="1728788"/>
          </a:xfrm>
        </p:spPr>
      </p:pic>
      <p:pic>
        <p:nvPicPr>
          <p:cNvPr id="40" name="コンテンツ プレースホルダー 39">
            <a:extLst>
              <a:ext uri="{FF2B5EF4-FFF2-40B4-BE49-F238E27FC236}">
                <a16:creationId xmlns:a16="http://schemas.microsoft.com/office/drawing/2014/main" id="{2BB4F711-B2F4-930F-56F8-726D4B9B210C}"/>
              </a:ext>
            </a:extLst>
          </p:cNvPr>
          <p:cNvPicPr>
            <a:picLocks noGrp="1" noChangeAspect="1"/>
          </p:cNvPicPr>
          <p:nvPr>
            <p:ph idx="18"/>
          </p:nvPr>
        </p:nvPicPr>
        <p:blipFill>
          <a:blip r:embed="rId7"/>
          <a:srcRect/>
          <a:stretch/>
        </p:blipFill>
        <p:spPr>
          <a:xfrm>
            <a:off x="5940425" y="3064216"/>
            <a:ext cx="2735263" cy="1118815"/>
          </a:xfrm>
        </p:spPr>
      </p:pic>
      <p:pic>
        <p:nvPicPr>
          <p:cNvPr id="41" name="グラフィックス 40" descr="カーソル 単色塗りつぶし">
            <a:extLst>
              <a:ext uri="{FF2B5EF4-FFF2-40B4-BE49-F238E27FC236}">
                <a16:creationId xmlns:a16="http://schemas.microsoft.com/office/drawing/2014/main" id="{33F778AE-C283-90CF-90AA-D524711DAA3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264174" y="2097723"/>
            <a:ext cx="415274" cy="415274"/>
          </a:xfrm>
          <a:prstGeom prst="rect">
            <a:avLst/>
          </a:prstGeom>
        </p:spPr>
      </p:pic>
      <p:pic>
        <p:nvPicPr>
          <p:cNvPr id="42" name="グラフィックス 41" descr="カーソル 単色塗りつぶし">
            <a:extLst>
              <a:ext uri="{FF2B5EF4-FFF2-40B4-BE49-F238E27FC236}">
                <a16:creationId xmlns:a16="http://schemas.microsoft.com/office/drawing/2014/main" id="{D2F9676A-CE40-2980-E87C-9565EDF4BB0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072654" y="1948838"/>
            <a:ext cx="415274" cy="415274"/>
          </a:xfrm>
          <a:prstGeom prst="rect">
            <a:avLst/>
          </a:prstGeom>
        </p:spPr>
      </p:pic>
      <p:pic>
        <p:nvPicPr>
          <p:cNvPr id="43" name="グラフィックス 42" descr="カーソル 単色塗りつぶし">
            <a:extLst>
              <a:ext uri="{FF2B5EF4-FFF2-40B4-BE49-F238E27FC236}">
                <a16:creationId xmlns:a16="http://schemas.microsoft.com/office/drawing/2014/main" id="{B07A1DEF-A183-7861-78FF-28528044254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050466" y="2042181"/>
            <a:ext cx="415274" cy="415274"/>
          </a:xfrm>
          <a:prstGeom prst="rect">
            <a:avLst/>
          </a:prstGeom>
        </p:spPr>
      </p:pic>
      <p:pic>
        <p:nvPicPr>
          <p:cNvPr id="44" name="グラフィックス 43" descr="カーソル 単色塗りつぶし">
            <a:extLst>
              <a:ext uri="{FF2B5EF4-FFF2-40B4-BE49-F238E27FC236}">
                <a16:creationId xmlns:a16="http://schemas.microsoft.com/office/drawing/2014/main" id="{4E712CFE-3D0A-626C-B818-F8C1305155E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624098" y="2263030"/>
            <a:ext cx="415274" cy="415274"/>
          </a:xfrm>
          <a:prstGeom prst="rect">
            <a:avLst/>
          </a:prstGeom>
        </p:spPr>
      </p:pic>
      <p:pic>
        <p:nvPicPr>
          <p:cNvPr id="45" name="グラフィックス 44" descr="カーソル 単色塗りつぶし">
            <a:extLst>
              <a:ext uri="{FF2B5EF4-FFF2-40B4-BE49-F238E27FC236}">
                <a16:creationId xmlns:a16="http://schemas.microsoft.com/office/drawing/2014/main" id="{8ADD57D0-DA84-4384-3328-69A6BA9402B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683014" y="2242213"/>
            <a:ext cx="415274" cy="415274"/>
          </a:xfrm>
          <a:prstGeom prst="rect">
            <a:avLst/>
          </a:prstGeom>
        </p:spPr>
      </p:pic>
      <p:pic>
        <p:nvPicPr>
          <p:cNvPr id="46" name="グラフィックス 45" descr="カーソル 単色塗りつぶし">
            <a:extLst>
              <a:ext uri="{FF2B5EF4-FFF2-40B4-BE49-F238E27FC236}">
                <a16:creationId xmlns:a16="http://schemas.microsoft.com/office/drawing/2014/main" id="{03D276A0-BD10-806A-1C6A-63E632898C2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778813" y="1915273"/>
            <a:ext cx="415274" cy="415274"/>
          </a:xfrm>
          <a:prstGeom prst="rect">
            <a:avLst/>
          </a:prstGeom>
        </p:spPr>
      </p:pic>
      <p:pic>
        <p:nvPicPr>
          <p:cNvPr id="47" name="グラフィックス 46" descr="カーソル 単色塗りつぶし">
            <a:extLst>
              <a:ext uri="{FF2B5EF4-FFF2-40B4-BE49-F238E27FC236}">
                <a16:creationId xmlns:a16="http://schemas.microsoft.com/office/drawing/2014/main" id="{88925777-F093-48D1-A24F-0C5D69FF2F1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278654" y="3725251"/>
            <a:ext cx="415274" cy="415274"/>
          </a:xfrm>
          <a:prstGeom prst="rect">
            <a:avLst/>
          </a:prstGeom>
        </p:spPr>
      </p:pic>
      <p:pic>
        <p:nvPicPr>
          <p:cNvPr id="48" name="グラフィックス 47" descr="カーソル 単色塗りつぶし">
            <a:extLst>
              <a:ext uri="{FF2B5EF4-FFF2-40B4-BE49-F238E27FC236}">
                <a16:creationId xmlns:a16="http://schemas.microsoft.com/office/drawing/2014/main" id="{B337F33C-D2C8-3CE0-044A-BDCBF95F141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280291" y="3121192"/>
            <a:ext cx="415274" cy="415274"/>
          </a:xfrm>
          <a:prstGeom prst="rect">
            <a:avLst/>
          </a:prstGeom>
        </p:spPr>
      </p:pic>
      <p:sp>
        <p:nvSpPr>
          <p:cNvPr id="49" name="テキスト ボックス 48">
            <a:extLst>
              <a:ext uri="{FF2B5EF4-FFF2-40B4-BE49-F238E27FC236}">
                <a16:creationId xmlns:a16="http://schemas.microsoft.com/office/drawing/2014/main" id="{E2AB1F17-8A6A-C989-8500-3C9CAE8A1930}"/>
              </a:ext>
            </a:extLst>
          </p:cNvPr>
          <p:cNvSpPr txBox="1"/>
          <p:nvPr/>
        </p:nvSpPr>
        <p:spPr>
          <a:xfrm>
            <a:off x="479008" y="550575"/>
            <a:ext cx="2001083" cy="292388"/>
          </a:xfrm>
          <a:prstGeom prst="rect">
            <a:avLst/>
          </a:prstGeom>
          <a:noFill/>
        </p:spPr>
        <p:txBody>
          <a:bodyPr wrap="square">
            <a:spAutoFit/>
          </a:bodyPr>
          <a:lstStyle/>
          <a:p>
            <a:r>
              <a:rPr kumimoji="1" lang="ja-JP" altLang="en-US" sz="1300" b="1" dirty="0">
                <a:solidFill>
                  <a:schemeClr val="accent4"/>
                </a:solidFill>
              </a:rPr>
              <a:t>① </a:t>
            </a:r>
            <a:r>
              <a:rPr kumimoji="1" lang="en-US" altLang="ja-JP" sz="1300" b="1" dirty="0" err="1">
                <a:solidFill>
                  <a:schemeClr val="accent4"/>
                </a:solidFill>
              </a:rPr>
              <a:t>Chk</a:t>
            </a:r>
            <a:r>
              <a:rPr kumimoji="1" lang="ja-JP" altLang="en-US" sz="1300" b="1" dirty="0">
                <a:solidFill>
                  <a:schemeClr val="accent4"/>
                </a:solidFill>
              </a:rPr>
              <a:t>ファイルを開く</a:t>
            </a:r>
          </a:p>
        </p:txBody>
      </p:sp>
      <p:sp>
        <p:nvSpPr>
          <p:cNvPr id="52" name="テキスト ボックス 51">
            <a:extLst>
              <a:ext uri="{FF2B5EF4-FFF2-40B4-BE49-F238E27FC236}">
                <a16:creationId xmlns:a16="http://schemas.microsoft.com/office/drawing/2014/main" id="{3EE22231-370A-6B42-FC56-204787CFCC36}"/>
              </a:ext>
            </a:extLst>
          </p:cNvPr>
          <p:cNvSpPr txBox="1"/>
          <p:nvPr/>
        </p:nvSpPr>
        <p:spPr>
          <a:xfrm>
            <a:off x="6957403" y="2249818"/>
            <a:ext cx="2186597" cy="292388"/>
          </a:xfrm>
          <a:prstGeom prst="rect">
            <a:avLst/>
          </a:prstGeom>
          <a:noFill/>
        </p:spPr>
        <p:txBody>
          <a:bodyPr wrap="square">
            <a:spAutoFit/>
          </a:bodyPr>
          <a:lstStyle/>
          <a:p>
            <a:r>
              <a:rPr kumimoji="1" lang="ja-JP" altLang="en-US" sz="1300" b="1" dirty="0">
                <a:solidFill>
                  <a:schemeClr val="accent4"/>
                </a:solidFill>
              </a:rPr>
              <a:t>⑥ </a:t>
            </a:r>
            <a:r>
              <a:rPr kumimoji="1" lang="en-US" altLang="ja-JP" sz="1300" b="1" dirty="0" err="1">
                <a:solidFill>
                  <a:schemeClr val="accent4"/>
                </a:solidFill>
              </a:rPr>
              <a:t>Positionig</a:t>
            </a:r>
            <a:r>
              <a:rPr kumimoji="1" lang="en-US" altLang="ja-JP" sz="1300" b="1" dirty="0">
                <a:solidFill>
                  <a:schemeClr val="accent4"/>
                </a:solidFill>
              </a:rPr>
              <a:t> Tools</a:t>
            </a:r>
            <a:r>
              <a:rPr kumimoji="1" lang="ja-JP" altLang="en-US" sz="1300" b="1" dirty="0">
                <a:solidFill>
                  <a:schemeClr val="accent4"/>
                </a:solidFill>
              </a:rPr>
              <a:t>を起動</a:t>
            </a:r>
          </a:p>
        </p:txBody>
      </p:sp>
      <p:sp>
        <p:nvSpPr>
          <p:cNvPr id="53" name="テキスト ボックス 52">
            <a:extLst>
              <a:ext uri="{FF2B5EF4-FFF2-40B4-BE49-F238E27FC236}">
                <a16:creationId xmlns:a16="http://schemas.microsoft.com/office/drawing/2014/main" id="{B9FE88B2-D9D6-3700-7858-46134EAFE77C}"/>
              </a:ext>
            </a:extLst>
          </p:cNvPr>
          <p:cNvSpPr txBox="1"/>
          <p:nvPr/>
        </p:nvSpPr>
        <p:spPr>
          <a:xfrm>
            <a:off x="4268599" y="1876689"/>
            <a:ext cx="1539534" cy="492443"/>
          </a:xfrm>
          <a:prstGeom prst="rect">
            <a:avLst/>
          </a:prstGeom>
          <a:noFill/>
        </p:spPr>
        <p:txBody>
          <a:bodyPr wrap="square">
            <a:spAutoFit/>
          </a:bodyPr>
          <a:lstStyle/>
          <a:p>
            <a:r>
              <a:rPr kumimoji="1" lang="ja-JP" altLang="en-US" sz="1300" b="1" dirty="0">
                <a:solidFill>
                  <a:schemeClr val="accent4"/>
                </a:solidFill>
              </a:rPr>
              <a:t>② </a:t>
            </a:r>
            <a:r>
              <a:rPr kumimoji="1" lang="en-US" altLang="ja-JP" sz="1300" b="1" dirty="0">
                <a:solidFill>
                  <a:schemeClr val="accent4"/>
                </a:solidFill>
              </a:rPr>
              <a:t>Visualize</a:t>
            </a:r>
            <a:r>
              <a:rPr kumimoji="1" lang="ja-JP" altLang="en-US" sz="1300" b="1" dirty="0">
                <a:solidFill>
                  <a:schemeClr val="accent4"/>
                </a:solidFill>
              </a:rPr>
              <a:t>タブ</a:t>
            </a:r>
            <a:endParaRPr kumimoji="1" lang="en-US" altLang="ja-JP" sz="1300" b="1" dirty="0">
              <a:solidFill>
                <a:schemeClr val="accent4"/>
              </a:solidFill>
            </a:endParaRPr>
          </a:p>
          <a:p>
            <a:r>
              <a:rPr kumimoji="1" lang="ja-JP" altLang="en-US" sz="1300" b="1" dirty="0">
                <a:solidFill>
                  <a:schemeClr val="accent4"/>
                </a:solidFill>
              </a:rPr>
              <a:t>③ </a:t>
            </a:r>
            <a:r>
              <a:rPr kumimoji="1" lang="en-US" altLang="ja-JP" sz="1300" b="1" dirty="0" err="1">
                <a:solidFill>
                  <a:schemeClr val="accent4"/>
                </a:solidFill>
              </a:rPr>
              <a:t>Isovalue</a:t>
            </a:r>
            <a:r>
              <a:rPr kumimoji="1" lang="en-US" altLang="ja-JP" sz="1300" b="1" dirty="0">
                <a:solidFill>
                  <a:schemeClr val="accent4"/>
                </a:solidFill>
              </a:rPr>
              <a:t>=0.05</a:t>
            </a:r>
            <a:endParaRPr kumimoji="1" lang="ja-JP" altLang="en-US" sz="1300" b="1" dirty="0">
              <a:solidFill>
                <a:schemeClr val="accent4"/>
              </a:solidFill>
            </a:endParaRPr>
          </a:p>
        </p:txBody>
      </p:sp>
      <p:sp>
        <p:nvSpPr>
          <p:cNvPr id="54" name="テキスト ボックス 53">
            <a:extLst>
              <a:ext uri="{FF2B5EF4-FFF2-40B4-BE49-F238E27FC236}">
                <a16:creationId xmlns:a16="http://schemas.microsoft.com/office/drawing/2014/main" id="{ABA93D8B-EF99-058A-E1B4-BEA282D1D6E7}"/>
              </a:ext>
            </a:extLst>
          </p:cNvPr>
          <p:cNvSpPr txBox="1"/>
          <p:nvPr/>
        </p:nvSpPr>
        <p:spPr>
          <a:xfrm>
            <a:off x="5078456" y="2531894"/>
            <a:ext cx="1838811" cy="292388"/>
          </a:xfrm>
          <a:prstGeom prst="rect">
            <a:avLst/>
          </a:prstGeom>
          <a:noFill/>
        </p:spPr>
        <p:txBody>
          <a:bodyPr wrap="square">
            <a:spAutoFit/>
          </a:bodyPr>
          <a:lstStyle/>
          <a:p>
            <a:r>
              <a:rPr kumimoji="1" lang="ja-JP" altLang="en-US" sz="1300" b="1" dirty="0">
                <a:solidFill>
                  <a:schemeClr val="accent4"/>
                </a:solidFill>
              </a:rPr>
              <a:t>⑤ </a:t>
            </a:r>
            <a:r>
              <a:rPr kumimoji="1" lang="en-US" altLang="ja-JP" sz="1300" b="1" dirty="0">
                <a:solidFill>
                  <a:schemeClr val="accent4"/>
                </a:solidFill>
              </a:rPr>
              <a:t>Update</a:t>
            </a:r>
            <a:r>
              <a:rPr kumimoji="1" lang="ja-JP" altLang="en-US" sz="1300" b="1" dirty="0">
                <a:solidFill>
                  <a:schemeClr val="accent4"/>
                </a:solidFill>
              </a:rPr>
              <a:t>をクリック</a:t>
            </a:r>
          </a:p>
        </p:txBody>
      </p:sp>
      <p:sp>
        <p:nvSpPr>
          <p:cNvPr id="55" name="テキスト ボックス 54">
            <a:extLst>
              <a:ext uri="{FF2B5EF4-FFF2-40B4-BE49-F238E27FC236}">
                <a16:creationId xmlns:a16="http://schemas.microsoft.com/office/drawing/2014/main" id="{B4CA0B27-F34D-F4A8-35F3-AECFD15CB541}"/>
              </a:ext>
            </a:extLst>
          </p:cNvPr>
          <p:cNvSpPr txBox="1"/>
          <p:nvPr/>
        </p:nvSpPr>
        <p:spPr>
          <a:xfrm>
            <a:off x="3908495" y="2393658"/>
            <a:ext cx="1539534" cy="292388"/>
          </a:xfrm>
          <a:prstGeom prst="rect">
            <a:avLst/>
          </a:prstGeom>
          <a:noFill/>
        </p:spPr>
        <p:txBody>
          <a:bodyPr wrap="square">
            <a:spAutoFit/>
          </a:bodyPr>
          <a:lstStyle/>
          <a:p>
            <a:r>
              <a:rPr kumimoji="1" lang="ja-JP" altLang="en-US" sz="1300" b="1" dirty="0">
                <a:solidFill>
                  <a:schemeClr val="accent4"/>
                </a:solidFill>
              </a:rPr>
              <a:t>④ 軌道を選択</a:t>
            </a:r>
          </a:p>
        </p:txBody>
      </p:sp>
      <p:pic>
        <p:nvPicPr>
          <p:cNvPr id="65" name="グラフィックス 64" descr="カーソル 単色塗りつぶし">
            <a:extLst>
              <a:ext uri="{FF2B5EF4-FFF2-40B4-BE49-F238E27FC236}">
                <a16:creationId xmlns:a16="http://schemas.microsoft.com/office/drawing/2014/main" id="{B1B5A9D5-AF28-E026-BABC-B3FC822313D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892782" y="964049"/>
            <a:ext cx="415274" cy="415274"/>
          </a:xfrm>
          <a:prstGeom prst="rect">
            <a:avLst/>
          </a:prstGeom>
        </p:spPr>
      </p:pic>
      <p:pic>
        <p:nvPicPr>
          <p:cNvPr id="66" name="グラフィックス 65" descr="カーソル 単色塗りつぶし">
            <a:extLst>
              <a:ext uri="{FF2B5EF4-FFF2-40B4-BE49-F238E27FC236}">
                <a16:creationId xmlns:a16="http://schemas.microsoft.com/office/drawing/2014/main" id="{7D274D9A-503F-8C7B-B4C9-15A6CC7BFED6}"/>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160746" y="964049"/>
            <a:ext cx="415274" cy="415274"/>
          </a:xfrm>
          <a:prstGeom prst="rect">
            <a:avLst/>
          </a:prstGeom>
        </p:spPr>
      </p:pic>
      <p:sp>
        <p:nvSpPr>
          <p:cNvPr id="67" name="テキスト ボックス 66">
            <a:extLst>
              <a:ext uri="{FF2B5EF4-FFF2-40B4-BE49-F238E27FC236}">
                <a16:creationId xmlns:a16="http://schemas.microsoft.com/office/drawing/2014/main" id="{C38C088F-8EC6-A590-B027-F932CA3D4872}"/>
              </a:ext>
            </a:extLst>
          </p:cNvPr>
          <p:cNvSpPr txBox="1"/>
          <p:nvPr/>
        </p:nvSpPr>
        <p:spPr>
          <a:xfrm>
            <a:off x="6428237" y="728203"/>
            <a:ext cx="2186597" cy="292388"/>
          </a:xfrm>
          <a:prstGeom prst="rect">
            <a:avLst/>
          </a:prstGeom>
          <a:noFill/>
        </p:spPr>
        <p:txBody>
          <a:bodyPr wrap="square">
            <a:spAutoFit/>
          </a:bodyPr>
          <a:lstStyle/>
          <a:p>
            <a:r>
              <a:rPr kumimoji="1" lang="ja-JP" altLang="en-US" sz="1300" b="1" dirty="0">
                <a:solidFill>
                  <a:schemeClr val="accent4"/>
                </a:solidFill>
              </a:rPr>
              <a:t>⑦ 向きを調整する</a:t>
            </a:r>
          </a:p>
        </p:txBody>
      </p:sp>
      <p:pic>
        <p:nvPicPr>
          <p:cNvPr id="68" name="グラフィックス 67" descr="カーソル 単色塗りつぶし">
            <a:extLst>
              <a:ext uri="{FF2B5EF4-FFF2-40B4-BE49-F238E27FC236}">
                <a16:creationId xmlns:a16="http://schemas.microsoft.com/office/drawing/2014/main" id="{86A6F0F2-08B1-1834-C811-581FC2375903}"/>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551374" y="874397"/>
            <a:ext cx="415274" cy="415274"/>
          </a:xfrm>
          <a:prstGeom prst="rect">
            <a:avLst/>
          </a:prstGeom>
        </p:spPr>
      </p:pic>
      <p:sp>
        <p:nvSpPr>
          <p:cNvPr id="69" name="テキスト ボックス 68">
            <a:extLst>
              <a:ext uri="{FF2B5EF4-FFF2-40B4-BE49-F238E27FC236}">
                <a16:creationId xmlns:a16="http://schemas.microsoft.com/office/drawing/2014/main" id="{FCBA7600-C620-3291-7C02-1356867DA250}"/>
              </a:ext>
            </a:extLst>
          </p:cNvPr>
          <p:cNvSpPr txBox="1"/>
          <p:nvPr/>
        </p:nvSpPr>
        <p:spPr>
          <a:xfrm>
            <a:off x="8249716" y="1208276"/>
            <a:ext cx="895430" cy="292388"/>
          </a:xfrm>
          <a:prstGeom prst="rect">
            <a:avLst/>
          </a:prstGeom>
          <a:noFill/>
        </p:spPr>
        <p:txBody>
          <a:bodyPr wrap="square">
            <a:spAutoFit/>
          </a:bodyPr>
          <a:lstStyle/>
          <a:p>
            <a:r>
              <a:rPr kumimoji="1" lang="ja-JP" altLang="en-US" sz="1300" b="1" dirty="0">
                <a:solidFill>
                  <a:schemeClr val="accent4"/>
                </a:solidFill>
              </a:rPr>
              <a:t>⑧ 閉じる</a:t>
            </a:r>
          </a:p>
        </p:txBody>
      </p:sp>
      <p:sp>
        <p:nvSpPr>
          <p:cNvPr id="76" name="テキスト ボックス 75">
            <a:extLst>
              <a:ext uri="{FF2B5EF4-FFF2-40B4-BE49-F238E27FC236}">
                <a16:creationId xmlns:a16="http://schemas.microsoft.com/office/drawing/2014/main" id="{AA6BD041-01E2-34DF-7046-99BDD0CF7C8C}"/>
              </a:ext>
            </a:extLst>
          </p:cNvPr>
          <p:cNvSpPr txBox="1"/>
          <p:nvPr/>
        </p:nvSpPr>
        <p:spPr>
          <a:xfrm>
            <a:off x="1289335" y="4071825"/>
            <a:ext cx="1903544" cy="292388"/>
          </a:xfrm>
          <a:prstGeom prst="rect">
            <a:avLst/>
          </a:prstGeom>
          <a:noFill/>
        </p:spPr>
        <p:txBody>
          <a:bodyPr wrap="square">
            <a:spAutoFit/>
          </a:bodyPr>
          <a:lstStyle/>
          <a:p>
            <a:r>
              <a:rPr kumimoji="1" lang="ja-JP" altLang="en-US" sz="1300" b="1" dirty="0">
                <a:solidFill>
                  <a:schemeClr val="accent4"/>
                </a:solidFill>
              </a:rPr>
              <a:t>⑨ 表示の設定を変える</a:t>
            </a:r>
          </a:p>
        </p:txBody>
      </p:sp>
      <p:sp>
        <p:nvSpPr>
          <p:cNvPr id="77" name="テキスト ボックス 76">
            <a:extLst>
              <a:ext uri="{FF2B5EF4-FFF2-40B4-BE49-F238E27FC236}">
                <a16:creationId xmlns:a16="http://schemas.microsoft.com/office/drawing/2014/main" id="{FC21A3CB-36CA-ADBB-62B5-6CF24B96A867}"/>
              </a:ext>
            </a:extLst>
          </p:cNvPr>
          <p:cNvSpPr txBox="1"/>
          <p:nvPr/>
        </p:nvSpPr>
        <p:spPr>
          <a:xfrm>
            <a:off x="3785478" y="3630604"/>
            <a:ext cx="2143456" cy="692497"/>
          </a:xfrm>
          <a:prstGeom prst="rect">
            <a:avLst/>
          </a:prstGeom>
          <a:noFill/>
        </p:spPr>
        <p:txBody>
          <a:bodyPr wrap="square">
            <a:spAutoFit/>
          </a:bodyPr>
          <a:lstStyle/>
          <a:p>
            <a:r>
              <a:rPr kumimoji="1" lang="ja-JP" altLang="en-US" sz="1300" b="1" dirty="0">
                <a:solidFill>
                  <a:schemeClr val="accent4"/>
                </a:solidFill>
              </a:rPr>
              <a:t>⑩ </a:t>
            </a:r>
            <a:r>
              <a:rPr kumimoji="1" lang="en-US" altLang="ja-JP" sz="1300" b="1" dirty="0">
                <a:solidFill>
                  <a:schemeClr val="accent4"/>
                </a:solidFill>
              </a:rPr>
              <a:t>File&gt; Save Image File</a:t>
            </a:r>
            <a:br>
              <a:rPr kumimoji="1" lang="en-US" altLang="ja-JP" sz="1300" b="1" dirty="0">
                <a:solidFill>
                  <a:schemeClr val="accent4"/>
                </a:solidFill>
              </a:rPr>
            </a:br>
            <a:r>
              <a:rPr kumimoji="1" lang="ja-JP" altLang="en-US" sz="1300" b="1" dirty="0">
                <a:solidFill>
                  <a:schemeClr val="accent4"/>
                </a:solidFill>
              </a:rPr>
              <a:t>　 から背景色を変更し</a:t>
            </a:r>
            <a:r>
              <a:rPr kumimoji="1" lang="en-US" altLang="ja-JP" sz="1300" b="1" dirty="0">
                <a:solidFill>
                  <a:schemeClr val="accent4"/>
                </a:solidFill>
              </a:rPr>
              <a:t>, </a:t>
            </a:r>
            <a:br>
              <a:rPr kumimoji="1" lang="en-US" altLang="ja-JP" sz="1300" b="1" dirty="0">
                <a:solidFill>
                  <a:schemeClr val="accent4"/>
                </a:solidFill>
              </a:rPr>
            </a:br>
            <a:r>
              <a:rPr kumimoji="1" lang="ja-JP" altLang="en-US" sz="1300" b="1" dirty="0">
                <a:solidFill>
                  <a:schemeClr val="accent4"/>
                </a:solidFill>
              </a:rPr>
              <a:t>　 </a:t>
            </a:r>
            <a:r>
              <a:rPr kumimoji="1" lang="en-US" altLang="ja-JP" sz="1300" b="1" dirty="0">
                <a:solidFill>
                  <a:schemeClr val="accent4"/>
                </a:solidFill>
              </a:rPr>
              <a:t>PNG</a:t>
            </a:r>
            <a:r>
              <a:rPr kumimoji="1" lang="ja-JP" altLang="en-US" sz="1300" b="1" dirty="0">
                <a:solidFill>
                  <a:schemeClr val="accent4"/>
                </a:solidFill>
              </a:rPr>
              <a:t>で保存する</a:t>
            </a:r>
            <a:r>
              <a:rPr kumimoji="1" lang="en-US" altLang="ja-JP" sz="1300" b="1" dirty="0">
                <a:solidFill>
                  <a:schemeClr val="accent4"/>
                </a:solidFill>
              </a:rPr>
              <a:t>.</a:t>
            </a:r>
            <a:endParaRPr kumimoji="1" lang="ja-JP" altLang="en-US" sz="1300" b="1" dirty="0">
              <a:solidFill>
                <a:schemeClr val="accent4"/>
              </a:solidFill>
            </a:endParaRPr>
          </a:p>
        </p:txBody>
      </p:sp>
    </p:spTree>
    <p:extLst>
      <p:ext uri="{BB962C8B-B14F-4D97-AF65-F5344CB8AC3E}">
        <p14:creationId xmlns:p14="http://schemas.microsoft.com/office/powerpoint/2010/main" val="35662594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E3C2D9D-FD4F-43D8-3C8F-10E7E1C4D23D}"/>
              </a:ext>
            </a:extLst>
          </p:cNvPr>
          <p:cNvSpPr>
            <a:spLocks noGrp="1"/>
          </p:cNvSpPr>
          <p:nvPr>
            <p:ph type="title"/>
          </p:nvPr>
        </p:nvSpPr>
        <p:spPr>
          <a:xfrm>
            <a:off x="0" y="0"/>
            <a:ext cx="9144000" cy="468000"/>
          </a:xfrm>
        </p:spPr>
        <p:txBody>
          <a:bodyPr/>
          <a:lstStyle/>
          <a:p>
            <a:r>
              <a:rPr lang="ja-JP" altLang="en-US" dirty="0"/>
              <a:t>演習：結合次数</a:t>
            </a:r>
          </a:p>
        </p:txBody>
      </p:sp>
      <mc:AlternateContent xmlns:mc="http://schemas.openxmlformats.org/markup-compatibility/2006" xmlns:a14="http://schemas.microsoft.com/office/drawing/2010/main">
        <mc:Choice Requires="a14">
          <p:sp>
            <p:nvSpPr>
              <p:cNvPr id="3" name="コンテンツ プレースホルダー 2">
                <a:extLst>
                  <a:ext uri="{FF2B5EF4-FFF2-40B4-BE49-F238E27FC236}">
                    <a16:creationId xmlns:a16="http://schemas.microsoft.com/office/drawing/2014/main" id="{9EDE0A4C-90A5-1464-9E1C-0233ADD13ABF}"/>
                  </a:ext>
                </a:extLst>
              </p:cNvPr>
              <p:cNvSpPr>
                <a:spLocks noGrp="1"/>
              </p:cNvSpPr>
              <p:nvPr>
                <p:ph idx="1"/>
              </p:nvPr>
            </p:nvSpPr>
            <p:spPr>
              <a:xfrm>
                <a:off x="468313" y="842963"/>
                <a:ext cx="4103687" cy="3732483"/>
              </a:xfrm>
            </p:spPr>
            <p:txBody>
              <a:bodyPr/>
              <a:lstStyle/>
              <a:p>
                <a:r>
                  <a:rPr lang="en-US" altLang="ja-JP" dirty="0"/>
                  <a:t>examples/bond</a:t>
                </a:r>
                <a:r>
                  <a:rPr lang="ja-JP" altLang="en-US" dirty="0"/>
                  <a:t>内のファイルを用いて計算を実行し</a:t>
                </a:r>
                <a:r>
                  <a:rPr lang="en-US" altLang="ja-JP" dirty="0"/>
                  <a:t>, C₂H₆</a:t>
                </a:r>
                <a:r>
                  <a:rPr lang="ja-JP" altLang="en-US" dirty="0"/>
                  <a:t>・</a:t>
                </a:r>
                <a:r>
                  <a:rPr lang="en-US" altLang="ja-JP" dirty="0"/>
                  <a:t>C₂H₄</a:t>
                </a:r>
                <a:r>
                  <a:rPr lang="ja-JP" altLang="en-US" dirty="0"/>
                  <a:t>・</a:t>
                </a:r>
                <a:r>
                  <a:rPr lang="en-US" altLang="ja-JP" dirty="0"/>
                  <a:t>C₂H₂</a:t>
                </a:r>
                <a:r>
                  <a:rPr lang="ja-JP" altLang="en-US" dirty="0"/>
                  <a:t>の炭素間距離と分子軌道を比較せよ</a:t>
                </a:r>
                <a:r>
                  <a:rPr lang="en-US" altLang="ja-JP" dirty="0"/>
                  <a:t>. </a:t>
                </a:r>
                <a:r>
                  <a:rPr lang="ja-JP" altLang="en-US" dirty="0"/>
                  <a:t>結合次数の伝統的な定義は次式で与えらえる</a:t>
                </a:r>
                <a:r>
                  <a:rPr lang="en-US" altLang="ja-JP" dirty="0"/>
                  <a:t>[1].</a:t>
                </a:r>
              </a:p>
              <a:p>
                <a:pPr/>
                <a14:m>
                  <m:oMathPara xmlns:m="http://schemas.openxmlformats.org/officeDocument/2006/math">
                    <m:oMathParaPr>
                      <m:jc m:val="centerGroup"/>
                    </m:oMathParaPr>
                    <m:oMath xmlns:m="http://schemas.openxmlformats.org/officeDocument/2006/math">
                      <m:r>
                        <a:rPr lang="ja-JP" altLang="en-US" dirty="0">
                          <a:latin typeface="Cambria Math" panose="02040503050406030204" pitchFamily="18" charset="0"/>
                        </a:rPr>
                        <m:t>結合次数＝</m:t>
                      </m:r>
                      <m:f>
                        <m:fPr>
                          <m:ctrlPr>
                            <a:rPr lang="en-US" altLang="ja-JP" i="1" dirty="0" smtClean="0">
                              <a:latin typeface="Cambria Math" panose="02040503050406030204" pitchFamily="18" charset="0"/>
                            </a:rPr>
                          </m:ctrlPr>
                        </m:fPr>
                        <m:num>
                          <m:sSub>
                            <m:sSubPr>
                              <m:ctrlPr>
                                <a:rPr lang="en-US" altLang="ja-JP" i="1" dirty="0">
                                  <a:latin typeface="Cambria Math" panose="02040503050406030204" pitchFamily="18" charset="0"/>
                                </a:rPr>
                              </m:ctrlPr>
                            </m:sSubPr>
                            <m:e>
                              <m:r>
                                <a:rPr lang="en-US" altLang="ja-JP" dirty="0">
                                  <a:latin typeface="Cambria Math" panose="02040503050406030204" pitchFamily="18" charset="0"/>
                                </a:rPr>
                                <m:t>𝑁</m:t>
                              </m:r>
                            </m:e>
                            <m:sub>
                              <m:r>
                                <m:rPr>
                                  <m:sty m:val="p"/>
                                </m:rPr>
                                <a:rPr lang="en-US" altLang="ja-JP" dirty="0" smtClean="0">
                                  <a:latin typeface="Cambria Math" panose="02040503050406030204" pitchFamily="18" charset="0"/>
                                </a:rPr>
                                <m:t>B</m:t>
                              </m:r>
                            </m:sub>
                          </m:sSub>
                          <m:r>
                            <a:rPr lang="en-US" altLang="ja-JP" dirty="0">
                              <a:latin typeface="Cambria Math" panose="02040503050406030204" pitchFamily="18" charset="0"/>
                            </a:rPr>
                            <m:t>−</m:t>
                          </m:r>
                          <m:sSub>
                            <m:sSubPr>
                              <m:ctrlPr>
                                <a:rPr lang="en-US" altLang="ja-JP" i="1" dirty="0">
                                  <a:latin typeface="Cambria Math" panose="02040503050406030204" pitchFamily="18" charset="0"/>
                                </a:rPr>
                              </m:ctrlPr>
                            </m:sSubPr>
                            <m:e>
                              <m:r>
                                <a:rPr lang="en-US" altLang="ja-JP" dirty="0">
                                  <a:latin typeface="Cambria Math" panose="02040503050406030204" pitchFamily="18" charset="0"/>
                                </a:rPr>
                                <m:t>𝑁</m:t>
                              </m:r>
                            </m:e>
                            <m:sub>
                              <m:r>
                                <m:rPr>
                                  <m:sty m:val="p"/>
                                </m:rPr>
                                <a:rPr lang="en-US" altLang="ja-JP" dirty="0" smtClean="0">
                                  <a:latin typeface="Cambria Math" panose="02040503050406030204" pitchFamily="18" charset="0"/>
                                </a:rPr>
                                <m:t>AB</m:t>
                              </m:r>
                            </m:sub>
                          </m:sSub>
                        </m:num>
                        <m:den>
                          <m:r>
                            <a:rPr lang="en-US" altLang="ja-JP" dirty="0" smtClean="0">
                              <a:latin typeface="Cambria Math" panose="02040503050406030204" pitchFamily="18" charset="0"/>
                            </a:rPr>
                            <m:t>2</m:t>
                          </m:r>
                        </m:den>
                      </m:f>
                    </m:oMath>
                  </m:oMathPara>
                </a14:m>
                <a:endParaRPr lang="en-US" altLang="ja-JP" dirty="0"/>
              </a:p>
              <a:p>
                <a:r>
                  <a:rPr lang="ja-JP" altLang="en-US" dirty="0"/>
                  <a:t>ただし</a:t>
                </a:r>
                <a:r>
                  <a:rPr lang="en-US" altLang="ja-JP" dirty="0"/>
                  <a:t>, </a:t>
                </a:r>
                <a14:m>
                  <m:oMath xmlns:m="http://schemas.openxmlformats.org/officeDocument/2006/math">
                    <m:sSub>
                      <m:sSubPr>
                        <m:ctrlPr>
                          <a:rPr lang="en-US" altLang="ja-JP" i="1" dirty="0" smtClean="0">
                            <a:latin typeface="Cambria Math" panose="02040503050406030204" pitchFamily="18" charset="0"/>
                          </a:rPr>
                        </m:ctrlPr>
                      </m:sSubPr>
                      <m:e>
                        <m:r>
                          <a:rPr lang="en-US" altLang="ja-JP" dirty="0">
                            <a:latin typeface="Cambria Math" panose="02040503050406030204" pitchFamily="18" charset="0"/>
                          </a:rPr>
                          <m:t>𝑁</m:t>
                        </m:r>
                      </m:e>
                      <m:sub>
                        <m:r>
                          <m:rPr>
                            <m:sty m:val="p"/>
                          </m:rPr>
                          <a:rPr lang="en-US" altLang="ja-JP" dirty="0" smtClean="0">
                            <a:latin typeface="Cambria Math" panose="02040503050406030204" pitchFamily="18" charset="0"/>
                          </a:rPr>
                          <m:t>B</m:t>
                        </m:r>
                      </m:sub>
                    </m:sSub>
                    <m:r>
                      <a:rPr lang="ja-JP" altLang="en-US" dirty="0">
                        <a:latin typeface="Cambria Math" panose="02040503050406030204" pitchFamily="18" charset="0"/>
                      </a:rPr>
                      <m:t>は</m:t>
                    </m:r>
                  </m:oMath>
                </a14:m>
                <a:r>
                  <a:rPr lang="ja-JP" altLang="en-US" dirty="0"/>
                  <a:t>結合性軌道に入った電子の数</a:t>
                </a:r>
                <a:r>
                  <a:rPr lang="en-US" altLang="ja-JP" dirty="0"/>
                  <a:t>, </a:t>
                </a:r>
                <a14:m>
                  <m:oMath xmlns:m="http://schemas.openxmlformats.org/officeDocument/2006/math">
                    <m:sSub>
                      <m:sSubPr>
                        <m:ctrlPr>
                          <a:rPr lang="en-US" altLang="ja-JP" i="1" dirty="0">
                            <a:latin typeface="Cambria Math" panose="02040503050406030204" pitchFamily="18" charset="0"/>
                          </a:rPr>
                        </m:ctrlPr>
                      </m:sSubPr>
                      <m:e>
                        <m:r>
                          <a:rPr lang="en-US" altLang="ja-JP" dirty="0">
                            <a:latin typeface="Cambria Math" panose="02040503050406030204" pitchFamily="18" charset="0"/>
                          </a:rPr>
                          <m:t>𝑁</m:t>
                        </m:r>
                      </m:e>
                      <m:sub>
                        <m:r>
                          <m:rPr>
                            <m:sty m:val="p"/>
                          </m:rPr>
                          <a:rPr lang="en-US" altLang="ja-JP" dirty="0">
                            <a:latin typeface="Cambria Math" panose="02040503050406030204" pitchFamily="18" charset="0"/>
                          </a:rPr>
                          <m:t>AB</m:t>
                        </m:r>
                      </m:sub>
                    </m:sSub>
                  </m:oMath>
                </a14:m>
                <a:r>
                  <a:rPr lang="ja-JP" altLang="en-US" dirty="0"/>
                  <a:t>は反結合性軌道に入った電子の数である</a:t>
                </a:r>
                <a:r>
                  <a:rPr lang="en-US" altLang="ja-JP" dirty="0"/>
                  <a:t>. </a:t>
                </a:r>
              </a:p>
              <a:p>
                <a:r>
                  <a:rPr lang="en-US" altLang="ja-JP" dirty="0" err="1"/>
                  <a:t>chk</a:t>
                </a:r>
                <a:r>
                  <a:rPr lang="ja-JP" altLang="en-US" dirty="0"/>
                  <a:t>ファイルを</a:t>
                </a:r>
                <a:r>
                  <a:rPr lang="en-US" altLang="ja-JP" dirty="0" err="1"/>
                  <a:t>GaussView</a:t>
                </a:r>
                <a:r>
                  <a:rPr lang="ja-JP" altLang="en-US" dirty="0"/>
                  <a:t>で開き</a:t>
                </a:r>
                <a:r>
                  <a:rPr lang="en-US" altLang="ja-JP" dirty="0"/>
                  <a:t>, </a:t>
                </a:r>
                <a:r>
                  <a:rPr lang="ja-JP" altLang="en-US" dirty="0"/>
                  <a:t>右クリック</a:t>
                </a:r>
                <a:r>
                  <a:rPr lang="en-US" altLang="ja-JP" dirty="0"/>
                  <a:t>&gt;Tools&gt;MOs&gt;Gaussian Mos form&gt;Add Type: Occupied&gt;Update</a:t>
                </a:r>
                <a:r>
                  <a:rPr lang="ja-JP" altLang="en-US" dirty="0"/>
                  <a:t>で占有軌道をまとめて描写できる</a:t>
                </a:r>
                <a:r>
                  <a:rPr lang="en-US" altLang="ja-JP" dirty="0"/>
                  <a:t>.</a:t>
                </a:r>
              </a:p>
              <a:p>
                <a:r>
                  <a:rPr lang="ja-JP" altLang="en-US" dirty="0"/>
                  <a:t>正確な数え方ではないが</a:t>
                </a:r>
                <a:r>
                  <a:rPr lang="en-US" altLang="ja-JP" dirty="0"/>
                  <a:t>, </a:t>
                </a:r>
                <a:r>
                  <a:rPr lang="ja-JP" altLang="en-US" dirty="0"/>
                  <a:t>ここでは</a:t>
                </a:r>
                <a:r>
                  <a:rPr lang="en-US" altLang="ja-JP" dirty="0"/>
                  <a:t>C-C</a:t>
                </a:r>
                <a:r>
                  <a:rPr lang="ja-JP" altLang="en-US" dirty="0"/>
                  <a:t>間の中央に</a:t>
                </a:r>
                <a:br>
                  <a:rPr lang="en-US" altLang="ja-JP" dirty="0"/>
                </a:br>
                <a:r>
                  <a:rPr lang="ja-JP" altLang="en-US" dirty="0"/>
                  <a:t>逆位相の節があるものを反結合性軌道</a:t>
                </a:r>
                <a:r>
                  <a:rPr lang="en-US" altLang="ja-JP" dirty="0"/>
                  <a:t>,</a:t>
                </a:r>
                <a:r>
                  <a:rPr lang="ja-JP" altLang="en-US" dirty="0"/>
                  <a:t> そうでないものを結合性軌道と数えてよい</a:t>
                </a:r>
                <a:r>
                  <a:rPr lang="en-US" altLang="ja-JP" dirty="0"/>
                  <a:t>. </a:t>
                </a:r>
                <a:r>
                  <a:rPr lang="ja-JP" altLang="en-US" dirty="0"/>
                  <a:t>また</a:t>
                </a:r>
                <a:r>
                  <a:rPr lang="en-US" altLang="ja-JP" dirty="0"/>
                  <a:t>,</a:t>
                </a:r>
                <a:r>
                  <a:rPr lang="ja-JP" altLang="en-US" dirty="0"/>
                  <a:t> サンプルのファイルの計算レベルは</a:t>
                </a:r>
                <a:r>
                  <a:rPr lang="en-US" altLang="ja-JP" dirty="0"/>
                  <a:t>HF/6-311++G(</a:t>
                </a:r>
                <a:r>
                  <a:rPr lang="en-US" altLang="ja-JP" dirty="0" err="1"/>
                  <a:t>d,p</a:t>
                </a:r>
                <a:r>
                  <a:rPr lang="en-US" altLang="ja-JP" dirty="0"/>
                  <a:t>)</a:t>
                </a:r>
                <a:r>
                  <a:rPr lang="ja-JP" altLang="en-US" dirty="0"/>
                  <a:t>である</a:t>
                </a:r>
                <a:r>
                  <a:rPr lang="en-US" altLang="ja-JP" dirty="0"/>
                  <a:t>.</a:t>
                </a:r>
                <a:endParaRPr lang="ja-JP" altLang="en-US" dirty="0"/>
              </a:p>
            </p:txBody>
          </p:sp>
        </mc:Choice>
        <mc:Fallback xmlns="">
          <p:sp>
            <p:nvSpPr>
              <p:cNvPr id="3" name="コンテンツ プレースホルダー 2">
                <a:extLst>
                  <a:ext uri="{FF2B5EF4-FFF2-40B4-BE49-F238E27FC236}">
                    <a16:creationId xmlns:a16="http://schemas.microsoft.com/office/drawing/2014/main" id="{9EDE0A4C-90A5-1464-9E1C-0233ADD13ABF}"/>
                  </a:ext>
                </a:extLst>
              </p:cNvPr>
              <p:cNvSpPr>
                <a:spLocks noGrp="1" noRot="1" noChangeAspect="1" noMove="1" noResize="1" noEditPoints="1" noAdjustHandles="1" noChangeArrowheads="1" noChangeShapeType="1" noTextEdit="1"/>
              </p:cNvSpPr>
              <p:nvPr>
                <p:ph idx="1"/>
              </p:nvPr>
            </p:nvSpPr>
            <p:spPr>
              <a:xfrm>
                <a:off x="468313" y="842963"/>
                <a:ext cx="4103687" cy="3732483"/>
              </a:xfrm>
              <a:blipFill>
                <a:blip r:embed="rId3"/>
                <a:stretch>
                  <a:fillRect r="-446" b="-163"/>
                </a:stretch>
              </a:blipFill>
            </p:spPr>
            <p:txBody>
              <a:bodyPr/>
              <a:lstStyle/>
              <a:p>
                <a:r>
                  <a:rPr lang="ja-JP" altLang="en-US">
                    <a:noFill/>
                  </a:rPr>
                  <a:t> </a:t>
                </a:r>
              </a:p>
            </p:txBody>
          </p:sp>
        </mc:Fallback>
      </mc:AlternateContent>
      <p:sp>
        <p:nvSpPr>
          <p:cNvPr id="11" name="テキスト プレースホルダー 10">
            <a:extLst>
              <a:ext uri="{FF2B5EF4-FFF2-40B4-BE49-F238E27FC236}">
                <a16:creationId xmlns:a16="http://schemas.microsoft.com/office/drawing/2014/main" id="{FFE48210-60FE-0290-8523-7D33BDF5F6EC}"/>
              </a:ext>
            </a:extLst>
          </p:cNvPr>
          <p:cNvSpPr>
            <a:spLocks noGrp="1"/>
          </p:cNvSpPr>
          <p:nvPr>
            <p:ph type="body" sz="quarter" idx="13"/>
          </p:nvPr>
        </p:nvSpPr>
        <p:spPr>
          <a:xfrm>
            <a:off x="0" y="4675188"/>
            <a:ext cx="9144000" cy="468312"/>
          </a:xfrm>
        </p:spPr>
        <p:txBody>
          <a:bodyPr anchor="b"/>
          <a:lstStyle/>
          <a:p>
            <a:r>
              <a:rPr lang="en-US" altLang="ja-JP" dirty="0"/>
              <a:t>[1] D. A. McQuarrie, J. D. Simon</a:t>
            </a:r>
            <a:r>
              <a:rPr lang="ja-JP" altLang="en-US" dirty="0"/>
              <a:t>著</a:t>
            </a:r>
            <a:r>
              <a:rPr lang="en-US" altLang="ja-JP" dirty="0"/>
              <a:t>『</a:t>
            </a:r>
            <a:r>
              <a:rPr lang="ja-JP" altLang="en-US" dirty="0"/>
              <a:t>マッカーリ・サイモン物理化学　上　分子論的アプローチ</a:t>
            </a:r>
            <a:r>
              <a:rPr lang="en-US" altLang="ja-JP" dirty="0"/>
              <a:t>』(</a:t>
            </a:r>
            <a:r>
              <a:rPr lang="ja-JP" altLang="en-US" dirty="0"/>
              <a:t>東京化学同人</a:t>
            </a:r>
            <a:r>
              <a:rPr lang="en-US" altLang="ja-JP" dirty="0"/>
              <a:t>, 1999)</a:t>
            </a:r>
            <a:r>
              <a:rPr lang="ja-JP" altLang="en-US" dirty="0"/>
              <a:t> </a:t>
            </a:r>
            <a:r>
              <a:rPr lang="en-US" altLang="ja-JP" dirty="0"/>
              <a:t>p.370</a:t>
            </a:r>
          </a:p>
          <a:p>
            <a:r>
              <a:rPr lang="en-US" altLang="ja-JP" dirty="0"/>
              <a:t>[2] Computational Chemistry Comparison and Benchmark </a:t>
            </a:r>
            <a:r>
              <a:rPr lang="en-US" altLang="ja-JP" dirty="0" err="1"/>
              <a:t>DataBase</a:t>
            </a:r>
            <a:r>
              <a:rPr lang="en-US" altLang="ja-JP" dirty="0"/>
              <a:t>, https://cccbdb.nist.gov/exp1x.asp</a:t>
            </a:r>
          </a:p>
        </p:txBody>
      </p:sp>
      <p:graphicFrame>
        <p:nvGraphicFramePr>
          <p:cNvPr id="14" name="コンテンツ プレースホルダー 13">
            <a:extLst>
              <a:ext uri="{FF2B5EF4-FFF2-40B4-BE49-F238E27FC236}">
                <a16:creationId xmlns:a16="http://schemas.microsoft.com/office/drawing/2014/main" id="{7D92A015-9B09-0393-3FBC-F72A8FDD0127}"/>
              </a:ext>
            </a:extLst>
          </p:cNvPr>
          <p:cNvGraphicFramePr>
            <a:graphicFrameLocks noGrp="1"/>
          </p:cNvGraphicFramePr>
          <p:nvPr>
            <p:ph idx="14"/>
            <p:extLst>
              <p:ext uri="{D42A27DB-BD31-4B8C-83A1-F6EECF244321}">
                <p14:modId xmlns:p14="http://schemas.microsoft.com/office/powerpoint/2010/main" val="64433601"/>
              </p:ext>
            </p:extLst>
          </p:nvPr>
        </p:nvGraphicFramePr>
        <p:xfrm>
          <a:off x="4572000" y="842963"/>
          <a:ext cx="4103688" cy="1483360"/>
        </p:xfrm>
        <a:graphic>
          <a:graphicData uri="http://schemas.openxmlformats.org/drawingml/2006/table">
            <a:tbl>
              <a:tblPr>
                <a:tableStyleId>{5C22544A-7EE6-4342-B048-85BDC9FD1C3A}</a:tableStyleId>
              </a:tblPr>
              <a:tblGrid>
                <a:gridCol w="1367896">
                  <a:extLst>
                    <a:ext uri="{9D8B030D-6E8A-4147-A177-3AD203B41FA5}">
                      <a16:colId xmlns:a16="http://schemas.microsoft.com/office/drawing/2014/main" val="2050228499"/>
                    </a:ext>
                  </a:extLst>
                </a:gridCol>
                <a:gridCol w="1367896">
                  <a:extLst>
                    <a:ext uri="{9D8B030D-6E8A-4147-A177-3AD203B41FA5}">
                      <a16:colId xmlns:a16="http://schemas.microsoft.com/office/drawing/2014/main" val="1618038336"/>
                    </a:ext>
                  </a:extLst>
                </a:gridCol>
                <a:gridCol w="1367896">
                  <a:extLst>
                    <a:ext uri="{9D8B030D-6E8A-4147-A177-3AD203B41FA5}">
                      <a16:colId xmlns:a16="http://schemas.microsoft.com/office/drawing/2014/main" val="3810244360"/>
                    </a:ext>
                  </a:extLst>
                </a:gridCol>
              </a:tblGrid>
              <a:tr h="370840">
                <a:tc>
                  <a:txBody>
                    <a:bodyPr/>
                    <a:lstStyle/>
                    <a:p>
                      <a:pPr algn="ctr"/>
                      <a:r>
                        <a:rPr kumimoji="1" lang="ja-JP" altLang="en-US" sz="1300" b="1" dirty="0">
                          <a:solidFill>
                            <a:schemeClr val="bg1"/>
                          </a:solidFill>
                        </a:rPr>
                        <a:t>炭素間距離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a:r>
                        <a:rPr kumimoji="1" lang="ja-JP" altLang="en-US" sz="1300" b="1" dirty="0">
                          <a:solidFill>
                            <a:schemeClr val="bg1"/>
                          </a:solidFill>
                        </a:rPr>
                        <a:t>計算値</a:t>
                      </a:r>
                      <a:r>
                        <a:rPr kumimoji="1" lang="en-US" altLang="ja-JP" sz="1300" b="1" dirty="0">
                          <a:solidFill>
                            <a:schemeClr val="bg1"/>
                          </a:solidFill>
                        </a:rPr>
                        <a:t>*</a:t>
                      </a:r>
                      <a:r>
                        <a:rPr kumimoji="1" lang="ja-JP" altLang="en-US" sz="1300" b="1" dirty="0">
                          <a:solidFill>
                            <a:schemeClr val="bg1"/>
                          </a:solidFill>
                        </a:rPr>
                        <a:t> </a:t>
                      </a:r>
                      <a:r>
                        <a:rPr kumimoji="1" lang="en-US" altLang="ja-JP" sz="1300" b="1" dirty="0">
                          <a:solidFill>
                            <a:schemeClr val="bg1"/>
                          </a:solidFill>
                        </a:rPr>
                        <a:t>/ Å</a:t>
                      </a:r>
                      <a:endParaRPr kumimoji="1" lang="ja-JP" altLang="en-US" sz="1300" b="1" dirty="0">
                        <a:solidFill>
                          <a:schemeClr val="bg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a:r>
                        <a:rPr kumimoji="1" lang="ja-JP" altLang="en-US" sz="1300" b="1" dirty="0">
                          <a:solidFill>
                            <a:schemeClr val="bg1"/>
                          </a:solidFill>
                        </a:rPr>
                        <a:t>実験値</a:t>
                      </a:r>
                      <a:r>
                        <a:rPr kumimoji="1" lang="en-US" altLang="ja-JP" sz="1300" b="1" dirty="0">
                          <a:solidFill>
                            <a:schemeClr val="bg1"/>
                          </a:solidFill>
                        </a:rPr>
                        <a:t>[2]/ Å</a:t>
                      </a:r>
                      <a:endParaRPr kumimoji="1" lang="ja-JP" altLang="en-US" sz="1300" b="1" dirty="0">
                        <a:solidFill>
                          <a:schemeClr val="bg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173906156"/>
                  </a:ext>
                </a:extLst>
              </a:tr>
              <a:tr h="370840">
                <a:tc>
                  <a:txBody>
                    <a:bodyPr/>
                    <a:lstStyle/>
                    <a:p>
                      <a:pPr algn="ctr"/>
                      <a:r>
                        <a:rPr kumimoji="1" lang="en-US" altLang="ja-JP" sz="1300" dirty="0"/>
                        <a:t>C₂H₆</a:t>
                      </a:r>
                      <a:endParaRPr kumimoji="1" lang="ja-JP" altLang="en-US" sz="13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300" dirty="0"/>
                        <a:t>1.5407</a:t>
                      </a:r>
                      <a:endParaRPr kumimoji="1" lang="ja-JP" altLang="en-US" sz="13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r>
                        <a:rPr kumimoji="1" lang="en-US" altLang="ja-JP" sz="1300" dirty="0"/>
                        <a:t>1.5360</a:t>
                      </a:r>
                      <a:endParaRPr kumimoji="1" lang="ja-JP" altLang="en-US" sz="13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891093052"/>
                  </a:ext>
                </a:extLst>
              </a:tr>
              <a:tr h="370840">
                <a:tc>
                  <a:txBody>
                    <a:bodyPr/>
                    <a:lstStyle/>
                    <a:p>
                      <a:pPr algn="ctr"/>
                      <a:r>
                        <a:rPr kumimoji="1" lang="en-US" altLang="ja-JP" sz="1300" dirty="0"/>
                        <a:t>C₂H₄</a:t>
                      </a:r>
                      <a:endParaRPr kumimoji="1" lang="ja-JP" altLang="en-US" sz="13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r>
                        <a:rPr kumimoji="1" lang="en-US" altLang="ja-JP" sz="1300" dirty="0"/>
                        <a:t>1.3184</a:t>
                      </a:r>
                      <a:endParaRPr kumimoji="1" lang="ja-JP" altLang="en-US" sz="13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r>
                        <a:rPr kumimoji="1" lang="en-US" altLang="ja-JP" sz="1300" dirty="0"/>
                        <a:t>1.3390</a:t>
                      </a:r>
                      <a:endParaRPr kumimoji="1" lang="ja-JP" altLang="en-US" sz="13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87508156"/>
                  </a:ext>
                </a:extLst>
              </a:tr>
              <a:tr h="370840">
                <a:tc>
                  <a:txBody>
                    <a:bodyPr/>
                    <a:lstStyle/>
                    <a:p>
                      <a:pPr algn="ctr"/>
                      <a:r>
                        <a:rPr kumimoji="1" lang="en-US" altLang="ja-JP" sz="1300" dirty="0"/>
                        <a:t>C₂H₂</a:t>
                      </a:r>
                      <a:endParaRPr kumimoji="1" lang="ja-JP" altLang="en-US" sz="1300" dirty="0"/>
                    </a:p>
                  </a:txBody>
                  <a:tcPr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300" dirty="0"/>
                        <a:t>1.1834</a:t>
                      </a:r>
                      <a:endParaRPr kumimoji="1" lang="ja-JP" altLang="en-US" sz="1300" dirty="0"/>
                    </a:p>
                  </a:txBody>
                  <a:tcPr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kumimoji="1" lang="en-US" altLang="ja-JP" sz="1300" dirty="0"/>
                        <a:t>1.2026</a:t>
                      </a:r>
                      <a:endParaRPr kumimoji="1" lang="ja-JP" altLang="en-US" sz="1300" dirty="0"/>
                    </a:p>
                  </a:txBody>
                  <a:tcPr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256983891"/>
                  </a:ext>
                </a:extLst>
              </a:tr>
            </a:tbl>
          </a:graphicData>
        </a:graphic>
      </p:graphicFrame>
      <mc:AlternateContent xmlns:mc="http://schemas.openxmlformats.org/markup-compatibility/2006" xmlns:a14="http://schemas.microsoft.com/office/drawing/2010/main">
        <mc:Choice Requires="a14">
          <p:graphicFrame>
            <p:nvGraphicFramePr>
              <p:cNvPr id="4" name="コンテンツ プレースホルダー 13">
                <a:extLst>
                  <a:ext uri="{FF2B5EF4-FFF2-40B4-BE49-F238E27FC236}">
                    <a16:creationId xmlns:a16="http://schemas.microsoft.com/office/drawing/2014/main" id="{F5DC9FDE-BDC0-EA48-B535-0B0E5C166BEC}"/>
                  </a:ext>
                </a:extLst>
              </p:cNvPr>
              <p:cNvGraphicFramePr>
                <a:graphicFrameLocks noGrp="1"/>
              </p:cNvGraphicFramePr>
              <p:nvPr>
                <p:ph idx="15"/>
                <p:extLst>
                  <p:ext uri="{D42A27DB-BD31-4B8C-83A1-F6EECF244321}">
                    <p14:modId xmlns:p14="http://schemas.microsoft.com/office/powerpoint/2010/main" val="1069192638"/>
                  </p:ext>
                </p:extLst>
              </p:nvPr>
            </p:nvGraphicFramePr>
            <p:xfrm>
              <a:off x="4572000" y="2571750"/>
              <a:ext cx="4104000" cy="1483360"/>
            </p:xfrm>
            <a:graphic>
              <a:graphicData uri="http://schemas.openxmlformats.org/drawingml/2006/table">
                <a:tbl>
                  <a:tblPr>
                    <a:tableStyleId>{5C22544A-7EE6-4342-B048-85BDC9FD1C3A}</a:tableStyleId>
                  </a:tblPr>
                  <a:tblGrid>
                    <a:gridCol w="1026000">
                      <a:extLst>
                        <a:ext uri="{9D8B030D-6E8A-4147-A177-3AD203B41FA5}">
                          <a16:colId xmlns:a16="http://schemas.microsoft.com/office/drawing/2014/main" val="2050228499"/>
                        </a:ext>
                      </a:extLst>
                    </a:gridCol>
                    <a:gridCol w="1026000">
                      <a:extLst>
                        <a:ext uri="{9D8B030D-6E8A-4147-A177-3AD203B41FA5}">
                          <a16:colId xmlns:a16="http://schemas.microsoft.com/office/drawing/2014/main" val="1618038336"/>
                        </a:ext>
                      </a:extLst>
                    </a:gridCol>
                    <a:gridCol w="1026000">
                      <a:extLst>
                        <a:ext uri="{9D8B030D-6E8A-4147-A177-3AD203B41FA5}">
                          <a16:colId xmlns:a16="http://schemas.microsoft.com/office/drawing/2014/main" val="2734010046"/>
                        </a:ext>
                      </a:extLst>
                    </a:gridCol>
                    <a:gridCol w="1026000">
                      <a:extLst>
                        <a:ext uri="{9D8B030D-6E8A-4147-A177-3AD203B41FA5}">
                          <a16:colId xmlns:a16="http://schemas.microsoft.com/office/drawing/2014/main" val="1947492570"/>
                        </a:ext>
                      </a:extLst>
                    </a:gridCol>
                  </a:tblGrid>
                  <a:tr h="370840">
                    <a:tc>
                      <a:txBody>
                        <a:bodyPr/>
                        <a:lstStyle/>
                        <a:p>
                          <a:pPr algn="ctr"/>
                          <a:endParaRPr kumimoji="1" lang="ja-JP" altLang="en-US" sz="1300" b="1" dirty="0">
                            <a:solidFill>
                              <a:schemeClr val="bg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a14:m>
                            <m:oMathPara xmlns:m="http://schemas.openxmlformats.org/officeDocument/2006/math">
                              <m:oMathParaPr>
                                <m:jc m:val="centerGroup"/>
                              </m:oMathParaPr>
                              <m:oMath xmlns:m="http://schemas.openxmlformats.org/officeDocument/2006/math">
                                <m:sSub>
                                  <m:sSubPr>
                                    <m:ctrlPr>
                                      <a:rPr kumimoji="1" lang="en-US" altLang="ja-JP" sz="1300" b="1" i="1" smtClean="0">
                                        <a:solidFill>
                                          <a:schemeClr val="bg1"/>
                                        </a:solidFill>
                                        <a:latin typeface="Cambria Math" panose="02040503050406030204" pitchFamily="18" charset="0"/>
                                      </a:rPr>
                                    </m:ctrlPr>
                                  </m:sSubPr>
                                  <m:e>
                                    <m:r>
                                      <a:rPr kumimoji="1" lang="en-US" altLang="ja-JP" sz="1300" b="1" i="1" smtClean="0">
                                        <a:solidFill>
                                          <a:schemeClr val="bg1"/>
                                        </a:solidFill>
                                        <a:latin typeface="Cambria Math" panose="02040503050406030204" pitchFamily="18" charset="0"/>
                                      </a:rPr>
                                      <m:t>𝑵</m:t>
                                    </m:r>
                                  </m:e>
                                  <m:sub>
                                    <m:r>
                                      <a:rPr kumimoji="1" lang="en-US" altLang="ja-JP" sz="1300" b="1" i="0" smtClean="0">
                                        <a:solidFill>
                                          <a:schemeClr val="bg1"/>
                                        </a:solidFill>
                                        <a:latin typeface="Cambria Math" panose="02040503050406030204" pitchFamily="18" charset="0"/>
                                      </a:rPr>
                                      <m:t>𝐁</m:t>
                                    </m:r>
                                  </m:sub>
                                </m:sSub>
                              </m:oMath>
                            </m:oMathPara>
                          </a14:m>
                          <a:endParaRPr kumimoji="1" lang="ja-JP" altLang="en-US" sz="1300" b="1" dirty="0">
                            <a:solidFill>
                              <a:schemeClr val="bg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a14:m>
                            <m:oMathPara xmlns:m="http://schemas.openxmlformats.org/officeDocument/2006/math">
                              <m:oMathParaPr>
                                <m:jc m:val="centerGroup"/>
                              </m:oMathParaPr>
                              <m:oMath xmlns:m="http://schemas.openxmlformats.org/officeDocument/2006/math">
                                <m:sSub>
                                  <m:sSubPr>
                                    <m:ctrlPr>
                                      <a:rPr kumimoji="1" lang="en-US" altLang="ja-JP" sz="1300" b="1" i="1" smtClean="0">
                                        <a:solidFill>
                                          <a:schemeClr val="bg1"/>
                                        </a:solidFill>
                                        <a:latin typeface="Cambria Math" panose="02040503050406030204" pitchFamily="18" charset="0"/>
                                      </a:rPr>
                                    </m:ctrlPr>
                                  </m:sSubPr>
                                  <m:e>
                                    <m:r>
                                      <a:rPr kumimoji="1" lang="en-US" altLang="ja-JP" sz="1300" b="1" i="1" smtClean="0">
                                        <a:solidFill>
                                          <a:schemeClr val="bg1"/>
                                        </a:solidFill>
                                        <a:latin typeface="Cambria Math" panose="02040503050406030204" pitchFamily="18" charset="0"/>
                                      </a:rPr>
                                      <m:t>𝑵</m:t>
                                    </m:r>
                                  </m:e>
                                  <m:sub>
                                    <m:r>
                                      <a:rPr kumimoji="1" lang="en-US" altLang="ja-JP" sz="1300" b="1" i="0" smtClean="0">
                                        <a:solidFill>
                                          <a:schemeClr val="bg1"/>
                                        </a:solidFill>
                                        <a:latin typeface="Cambria Math" panose="02040503050406030204" pitchFamily="18" charset="0"/>
                                      </a:rPr>
                                      <m:t>𝐀𝐁</m:t>
                                    </m:r>
                                  </m:sub>
                                </m:sSub>
                              </m:oMath>
                            </m:oMathPara>
                          </a14:m>
                          <a:endParaRPr kumimoji="1" lang="ja-JP" altLang="en-US" sz="1300" b="1" dirty="0">
                            <a:solidFill>
                              <a:schemeClr val="bg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a:r>
                            <a:rPr kumimoji="1" lang="ja-JP" altLang="en-US" sz="1300" b="1" dirty="0">
                              <a:solidFill>
                                <a:schemeClr val="bg1"/>
                              </a:solidFill>
                            </a:rPr>
                            <a:t>結合次数</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173906156"/>
                      </a:ext>
                    </a:extLst>
                  </a:tr>
                  <a:tr h="370840">
                    <a:tc>
                      <a:txBody>
                        <a:bodyPr/>
                        <a:lstStyle/>
                        <a:p>
                          <a:pPr algn="ctr"/>
                          <a:r>
                            <a:rPr kumimoji="1" lang="en-US" altLang="ja-JP" sz="1300" dirty="0"/>
                            <a:t>C₂H₆</a:t>
                          </a:r>
                          <a:endParaRPr kumimoji="1" lang="ja-JP" altLang="en-US" sz="13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r>
                            <a:rPr kumimoji="1" lang="en-US" altLang="ja-JP" sz="1300" dirty="0"/>
                            <a:t>10</a:t>
                          </a:r>
                          <a:endParaRPr kumimoji="1" lang="ja-JP" altLang="en-US" sz="13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r>
                            <a:rPr kumimoji="1" lang="en-US" altLang="ja-JP" sz="1300" dirty="0"/>
                            <a:t>8</a:t>
                          </a:r>
                          <a:endParaRPr kumimoji="1" lang="ja-JP" altLang="en-US" sz="13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r>
                            <a:rPr kumimoji="1" lang="en-US" altLang="ja-JP" sz="1300" dirty="0"/>
                            <a:t>1</a:t>
                          </a:r>
                          <a:endParaRPr kumimoji="1" lang="ja-JP" altLang="en-US" sz="13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891093052"/>
                      </a:ext>
                    </a:extLst>
                  </a:tr>
                  <a:tr h="370840">
                    <a:tc>
                      <a:txBody>
                        <a:bodyPr/>
                        <a:lstStyle/>
                        <a:p>
                          <a:pPr algn="ctr"/>
                          <a:r>
                            <a:rPr kumimoji="1" lang="en-US" altLang="ja-JP" sz="1300" dirty="0"/>
                            <a:t>C₂H₄</a:t>
                          </a:r>
                          <a:endParaRPr kumimoji="1" lang="ja-JP" altLang="en-US" sz="13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r>
                            <a:rPr kumimoji="1" lang="en-US" altLang="ja-JP" sz="1300" dirty="0"/>
                            <a:t>10</a:t>
                          </a:r>
                          <a:endParaRPr kumimoji="1" lang="ja-JP" altLang="en-US" sz="13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r>
                            <a:rPr kumimoji="1" lang="en-US" altLang="ja-JP" sz="1300" dirty="0"/>
                            <a:t>6</a:t>
                          </a:r>
                          <a:endParaRPr kumimoji="1" lang="ja-JP" altLang="en-US" sz="13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r>
                            <a:rPr kumimoji="1" lang="en-US" altLang="ja-JP" sz="1300" dirty="0"/>
                            <a:t>2</a:t>
                          </a:r>
                          <a:endParaRPr kumimoji="1" lang="ja-JP" altLang="en-US" sz="13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87508156"/>
                      </a:ext>
                    </a:extLst>
                  </a:tr>
                  <a:tr h="370840">
                    <a:tc>
                      <a:txBody>
                        <a:bodyPr/>
                        <a:lstStyle/>
                        <a:p>
                          <a:pPr algn="ctr"/>
                          <a:r>
                            <a:rPr kumimoji="1" lang="en-US" altLang="ja-JP" sz="1300" dirty="0"/>
                            <a:t>C₂H₂</a:t>
                          </a:r>
                          <a:endParaRPr kumimoji="1" lang="ja-JP" altLang="en-US" sz="1300" dirty="0"/>
                        </a:p>
                      </a:txBody>
                      <a:tcPr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kumimoji="1" lang="en-US" altLang="ja-JP" sz="1300" dirty="0"/>
                            <a:t>10</a:t>
                          </a:r>
                          <a:endParaRPr kumimoji="1" lang="ja-JP" altLang="en-US" sz="1300" dirty="0"/>
                        </a:p>
                      </a:txBody>
                      <a:tcPr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kumimoji="1" lang="en-US" altLang="ja-JP" sz="1300" dirty="0"/>
                            <a:t>4</a:t>
                          </a:r>
                          <a:endParaRPr kumimoji="1" lang="ja-JP" altLang="en-US" sz="1300" dirty="0"/>
                        </a:p>
                      </a:txBody>
                      <a:tcPr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kumimoji="1" lang="en-US" altLang="ja-JP" sz="1300" dirty="0"/>
                            <a:t>3</a:t>
                          </a:r>
                          <a:endParaRPr kumimoji="1" lang="ja-JP" altLang="en-US" sz="1300" dirty="0"/>
                        </a:p>
                      </a:txBody>
                      <a:tcPr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256983891"/>
                      </a:ext>
                    </a:extLst>
                  </a:tr>
                </a:tbl>
              </a:graphicData>
            </a:graphic>
          </p:graphicFrame>
        </mc:Choice>
        <mc:Fallback xmlns="">
          <p:graphicFrame>
            <p:nvGraphicFramePr>
              <p:cNvPr id="4" name="コンテンツ プレースホルダー 13">
                <a:extLst>
                  <a:ext uri="{FF2B5EF4-FFF2-40B4-BE49-F238E27FC236}">
                    <a16:creationId xmlns:a16="http://schemas.microsoft.com/office/drawing/2014/main" id="{F5DC9FDE-BDC0-EA48-B535-0B0E5C166BEC}"/>
                  </a:ext>
                </a:extLst>
              </p:cNvPr>
              <p:cNvGraphicFramePr>
                <a:graphicFrameLocks noGrp="1"/>
              </p:cNvGraphicFramePr>
              <p:nvPr>
                <p:ph idx="15"/>
                <p:extLst>
                  <p:ext uri="{D42A27DB-BD31-4B8C-83A1-F6EECF244321}">
                    <p14:modId xmlns:p14="http://schemas.microsoft.com/office/powerpoint/2010/main" val="1069192638"/>
                  </p:ext>
                </p:extLst>
              </p:nvPr>
            </p:nvGraphicFramePr>
            <p:xfrm>
              <a:off x="4572000" y="2571750"/>
              <a:ext cx="4104000" cy="1483360"/>
            </p:xfrm>
            <a:graphic>
              <a:graphicData uri="http://schemas.openxmlformats.org/drawingml/2006/table">
                <a:tbl>
                  <a:tblPr>
                    <a:tableStyleId>{5C22544A-7EE6-4342-B048-85BDC9FD1C3A}</a:tableStyleId>
                  </a:tblPr>
                  <a:tblGrid>
                    <a:gridCol w="1026000">
                      <a:extLst>
                        <a:ext uri="{9D8B030D-6E8A-4147-A177-3AD203B41FA5}">
                          <a16:colId xmlns:a16="http://schemas.microsoft.com/office/drawing/2014/main" val="2050228499"/>
                        </a:ext>
                      </a:extLst>
                    </a:gridCol>
                    <a:gridCol w="1026000">
                      <a:extLst>
                        <a:ext uri="{9D8B030D-6E8A-4147-A177-3AD203B41FA5}">
                          <a16:colId xmlns:a16="http://schemas.microsoft.com/office/drawing/2014/main" val="1618038336"/>
                        </a:ext>
                      </a:extLst>
                    </a:gridCol>
                    <a:gridCol w="1026000">
                      <a:extLst>
                        <a:ext uri="{9D8B030D-6E8A-4147-A177-3AD203B41FA5}">
                          <a16:colId xmlns:a16="http://schemas.microsoft.com/office/drawing/2014/main" val="2734010046"/>
                        </a:ext>
                      </a:extLst>
                    </a:gridCol>
                    <a:gridCol w="1026000">
                      <a:extLst>
                        <a:ext uri="{9D8B030D-6E8A-4147-A177-3AD203B41FA5}">
                          <a16:colId xmlns:a16="http://schemas.microsoft.com/office/drawing/2014/main" val="1947492570"/>
                        </a:ext>
                      </a:extLst>
                    </a:gridCol>
                  </a:tblGrid>
                  <a:tr h="370840">
                    <a:tc>
                      <a:txBody>
                        <a:bodyPr/>
                        <a:lstStyle/>
                        <a:p>
                          <a:pPr algn="ctr"/>
                          <a:endParaRPr kumimoji="1" lang="ja-JP" altLang="en-US" sz="1300" b="1" dirty="0">
                            <a:solidFill>
                              <a:schemeClr val="bg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endParaRPr lang="ja-JP"/>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4"/>
                          <a:stretch>
                            <a:fillRect l="-100595" r="-201190" b="-303279"/>
                          </a:stretch>
                        </a:blipFill>
                      </a:tcPr>
                    </a:tc>
                    <a:tc>
                      <a:txBody>
                        <a:bodyPr/>
                        <a:lstStyle/>
                        <a:p>
                          <a:endParaRPr lang="ja-JP"/>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4"/>
                          <a:stretch>
                            <a:fillRect l="-199408" r="-100000" b="-303279"/>
                          </a:stretch>
                        </a:blipFill>
                      </a:tcPr>
                    </a:tc>
                    <a:tc>
                      <a:txBody>
                        <a:bodyPr/>
                        <a:lstStyle/>
                        <a:p>
                          <a:pPr algn="ctr"/>
                          <a:r>
                            <a:rPr kumimoji="1" lang="ja-JP" altLang="en-US" sz="1300" b="1" dirty="0">
                              <a:solidFill>
                                <a:schemeClr val="bg1"/>
                              </a:solidFill>
                            </a:rPr>
                            <a:t>結合次数</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173906156"/>
                      </a:ext>
                    </a:extLst>
                  </a:tr>
                  <a:tr h="370840">
                    <a:tc>
                      <a:txBody>
                        <a:bodyPr/>
                        <a:lstStyle/>
                        <a:p>
                          <a:pPr algn="ctr"/>
                          <a:r>
                            <a:rPr kumimoji="1" lang="en-US" altLang="ja-JP" sz="1300" dirty="0"/>
                            <a:t>C₂H₆</a:t>
                          </a:r>
                          <a:endParaRPr kumimoji="1" lang="ja-JP" altLang="en-US" sz="13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r>
                            <a:rPr kumimoji="1" lang="en-US" altLang="ja-JP" sz="1300" dirty="0"/>
                            <a:t>10</a:t>
                          </a:r>
                          <a:endParaRPr kumimoji="1" lang="ja-JP" altLang="en-US" sz="13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r>
                            <a:rPr kumimoji="1" lang="en-US" altLang="ja-JP" sz="1300" dirty="0"/>
                            <a:t>8</a:t>
                          </a:r>
                          <a:endParaRPr kumimoji="1" lang="ja-JP" altLang="en-US" sz="13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r>
                            <a:rPr kumimoji="1" lang="en-US" altLang="ja-JP" sz="1300" dirty="0"/>
                            <a:t>1</a:t>
                          </a:r>
                          <a:endParaRPr kumimoji="1" lang="ja-JP" altLang="en-US" sz="13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891093052"/>
                      </a:ext>
                    </a:extLst>
                  </a:tr>
                  <a:tr h="370840">
                    <a:tc>
                      <a:txBody>
                        <a:bodyPr/>
                        <a:lstStyle/>
                        <a:p>
                          <a:pPr algn="ctr"/>
                          <a:r>
                            <a:rPr kumimoji="1" lang="en-US" altLang="ja-JP" sz="1300" dirty="0"/>
                            <a:t>C₂H₄</a:t>
                          </a:r>
                          <a:endParaRPr kumimoji="1" lang="ja-JP" altLang="en-US" sz="13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r>
                            <a:rPr kumimoji="1" lang="en-US" altLang="ja-JP" sz="1300" dirty="0"/>
                            <a:t>10</a:t>
                          </a:r>
                          <a:endParaRPr kumimoji="1" lang="ja-JP" altLang="en-US" sz="13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r>
                            <a:rPr kumimoji="1" lang="en-US" altLang="ja-JP" sz="1300" dirty="0"/>
                            <a:t>6</a:t>
                          </a:r>
                          <a:endParaRPr kumimoji="1" lang="ja-JP" altLang="en-US" sz="13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r>
                            <a:rPr kumimoji="1" lang="en-US" altLang="ja-JP" sz="1300" dirty="0"/>
                            <a:t>2</a:t>
                          </a:r>
                          <a:endParaRPr kumimoji="1" lang="ja-JP" altLang="en-US" sz="13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87508156"/>
                      </a:ext>
                    </a:extLst>
                  </a:tr>
                  <a:tr h="370840">
                    <a:tc>
                      <a:txBody>
                        <a:bodyPr/>
                        <a:lstStyle/>
                        <a:p>
                          <a:pPr algn="ctr"/>
                          <a:r>
                            <a:rPr kumimoji="1" lang="en-US" altLang="ja-JP" sz="1300" dirty="0"/>
                            <a:t>C₂H₂</a:t>
                          </a:r>
                          <a:endParaRPr kumimoji="1" lang="ja-JP" altLang="en-US" sz="1300" dirty="0"/>
                        </a:p>
                      </a:txBody>
                      <a:tcPr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kumimoji="1" lang="en-US" altLang="ja-JP" sz="1300" dirty="0"/>
                            <a:t>10</a:t>
                          </a:r>
                          <a:endParaRPr kumimoji="1" lang="ja-JP" altLang="en-US" sz="1300" dirty="0"/>
                        </a:p>
                      </a:txBody>
                      <a:tcPr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kumimoji="1" lang="en-US" altLang="ja-JP" sz="1300" dirty="0"/>
                            <a:t>4</a:t>
                          </a:r>
                          <a:endParaRPr kumimoji="1" lang="ja-JP" altLang="en-US" sz="1300" dirty="0"/>
                        </a:p>
                      </a:txBody>
                      <a:tcPr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kumimoji="1" lang="en-US" altLang="ja-JP" sz="1300" dirty="0"/>
                            <a:t>3</a:t>
                          </a:r>
                          <a:endParaRPr kumimoji="1" lang="ja-JP" altLang="en-US" sz="1300" dirty="0"/>
                        </a:p>
                      </a:txBody>
                      <a:tcPr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256983891"/>
                      </a:ext>
                    </a:extLst>
                  </a:tr>
                </a:tbl>
              </a:graphicData>
            </a:graphic>
          </p:graphicFrame>
        </mc:Fallback>
      </mc:AlternateContent>
      <p:sp>
        <p:nvSpPr>
          <p:cNvPr id="5" name="スライド番号プレースホルダー 4">
            <a:extLst>
              <a:ext uri="{FF2B5EF4-FFF2-40B4-BE49-F238E27FC236}">
                <a16:creationId xmlns:a16="http://schemas.microsoft.com/office/drawing/2014/main" id="{39D0A5ED-83A1-6EAC-EA56-65D9F6FDD55F}"/>
              </a:ext>
            </a:extLst>
          </p:cNvPr>
          <p:cNvSpPr>
            <a:spLocks noGrp="1"/>
          </p:cNvSpPr>
          <p:nvPr>
            <p:ph type="sldNum" sz="quarter" idx="16"/>
          </p:nvPr>
        </p:nvSpPr>
        <p:spPr>
          <a:xfrm>
            <a:off x="8496000" y="0"/>
            <a:ext cx="576000" cy="468000"/>
          </a:xfrm>
        </p:spPr>
        <p:txBody>
          <a:bodyPr/>
          <a:lstStyle/>
          <a:p>
            <a:fld id="{44CC7441-4F6D-4D99-AEAC-28C0433C7008}" type="slidenum">
              <a:rPr lang="ja-JP" altLang="en-US" smtClean="0"/>
              <a:pPr/>
              <a:t>28</a:t>
            </a:fld>
            <a:endParaRPr lang="ja-JP" altLang="en-US" dirty="0"/>
          </a:p>
        </p:txBody>
      </p:sp>
      <p:sp>
        <p:nvSpPr>
          <p:cNvPr id="8" name="正方形/長方形 7">
            <a:extLst>
              <a:ext uri="{FF2B5EF4-FFF2-40B4-BE49-F238E27FC236}">
                <a16:creationId xmlns:a16="http://schemas.microsoft.com/office/drawing/2014/main" id="{1C9389C3-4312-F595-2C52-46B822D12121}"/>
              </a:ext>
            </a:extLst>
          </p:cNvPr>
          <p:cNvSpPr/>
          <p:nvPr/>
        </p:nvSpPr>
        <p:spPr>
          <a:xfrm>
            <a:off x="5789415" y="1245936"/>
            <a:ext cx="1668857" cy="1044000"/>
          </a:xfrm>
          <a:prstGeom prst="rect">
            <a:avLst/>
          </a:prstGeom>
          <a:solidFill>
            <a:schemeClr val="accent4">
              <a:lumMod val="40000"/>
              <a:lumOff val="6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300" b="1" dirty="0">
                <a:solidFill>
                  <a:schemeClr val="accent4"/>
                </a:solidFill>
              </a:rPr>
              <a:t>計算してみよう</a:t>
            </a:r>
          </a:p>
        </p:txBody>
      </p:sp>
      <p:sp>
        <p:nvSpPr>
          <p:cNvPr id="19" name="正方形/長方形 18">
            <a:extLst>
              <a:ext uri="{FF2B5EF4-FFF2-40B4-BE49-F238E27FC236}">
                <a16:creationId xmlns:a16="http://schemas.microsoft.com/office/drawing/2014/main" id="{3EEE94F2-B046-CDFF-F74C-11E1A09D188F}"/>
              </a:ext>
            </a:extLst>
          </p:cNvPr>
          <p:cNvSpPr/>
          <p:nvPr/>
        </p:nvSpPr>
        <p:spPr>
          <a:xfrm>
            <a:off x="5789415" y="2970367"/>
            <a:ext cx="2886272" cy="1044000"/>
          </a:xfrm>
          <a:prstGeom prst="rect">
            <a:avLst/>
          </a:prstGeom>
          <a:solidFill>
            <a:schemeClr val="accent4">
              <a:lumMod val="40000"/>
              <a:lumOff val="6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300" b="1" dirty="0">
                <a:solidFill>
                  <a:schemeClr val="accent4"/>
                </a:solidFill>
              </a:rPr>
              <a:t>計算してみよう</a:t>
            </a:r>
          </a:p>
        </p:txBody>
      </p:sp>
    </p:spTree>
    <p:extLst>
      <p:ext uri="{BB962C8B-B14F-4D97-AF65-F5344CB8AC3E}">
        <p14:creationId xmlns:p14="http://schemas.microsoft.com/office/powerpoint/2010/main" val="1875964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961519-A3EF-F88C-696C-00325F35A197}"/>
            </a:ext>
          </a:extLst>
        </p:cNvPr>
        <p:cNvGrpSpPr/>
        <p:nvPr/>
      </p:nvGrpSpPr>
      <p:grpSpPr>
        <a:xfrm>
          <a:off x="0" y="0"/>
          <a:ext cx="0" cy="0"/>
          <a:chOff x="0" y="0"/>
          <a:chExt cx="0" cy="0"/>
        </a:xfrm>
      </p:grpSpPr>
      <p:sp>
        <p:nvSpPr>
          <p:cNvPr id="9" name="タイトル 8">
            <a:extLst>
              <a:ext uri="{FF2B5EF4-FFF2-40B4-BE49-F238E27FC236}">
                <a16:creationId xmlns:a16="http://schemas.microsoft.com/office/drawing/2014/main" id="{7DC4A662-1F54-8819-0B1D-D66291987D2E}"/>
              </a:ext>
            </a:extLst>
          </p:cNvPr>
          <p:cNvSpPr>
            <a:spLocks noGrp="1"/>
          </p:cNvSpPr>
          <p:nvPr>
            <p:ph type="title"/>
          </p:nvPr>
        </p:nvSpPr>
        <p:spPr/>
        <p:txBody>
          <a:bodyPr/>
          <a:lstStyle/>
          <a:p>
            <a:r>
              <a:rPr lang="ja-JP" altLang="en-US" dirty="0"/>
              <a:t>著作権について</a:t>
            </a:r>
          </a:p>
        </p:txBody>
      </p:sp>
      <p:sp>
        <p:nvSpPr>
          <p:cNvPr id="10" name="コンテンツ プレースホルダー 9">
            <a:extLst>
              <a:ext uri="{FF2B5EF4-FFF2-40B4-BE49-F238E27FC236}">
                <a16:creationId xmlns:a16="http://schemas.microsoft.com/office/drawing/2014/main" id="{DD903AF3-AA99-A8A8-88E0-C64D55B80694}"/>
              </a:ext>
            </a:extLst>
          </p:cNvPr>
          <p:cNvSpPr>
            <a:spLocks noGrp="1"/>
          </p:cNvSpPr>
          <p:nvPr>
            <p:ph idx="1"/>
          </p:nvPr>
        </p:nvSpPr>
        <p:spPr>
          <a:xfrm>
            <a:off x="468000" y="843749"/>
            <a:ext cx="8208000" cy="3669196"/>
          </a:xfrm>
        </p:spPr>
        <p:txBody>
          <a:bodyPr/>
          <a:lstStyle/>
          <a:p>
            <a:pPr marL="900113" indent="-900113" defTabSz="900113">
              <a:spcAft>
                <a:spcPts val="900"/>
              </a:spcAft>
            </a:pPr>
            <a:r>
              <a:rPr lang="ja-JP" altLang="en-US" b="1" dirty="0">
                <a:solidFill>
                  <a:schemeClr val="tx2"/>
                </a:solidFill>
              </a:rPr>
              <a:t>表示</a:t>
            </a:r>
            <a:r>
              <a:rPr lang="en-US" altLang="ja-JP" dirty="0"/>
              <a:t>	© 2024 Shuhei Ohno</a:t>
            </a:r>
          </a:p>
          <a:p>
            <a:pPr marL="900113" indent="-900113" defTabSz="900113">
              <a:spcAft>
                <a:spcPts val="900"/>
              </a:spcAft>
            </a:pPr>
            <a:r>
              <a:rPr lang="ja-JP" altLang="en-US" b="1" dirty="0">
                <a:solidFill>
                  <a:schemeClr val="tx2"/>
                </a:solidFill>
              </a:rPr>
              <a:t>著者</a:t>
            </a:r>
            <a:r>
              <a:rPr lang="en-US" altLang="ja-JP" dirty="0"/>
              <a:t>	</a:t>
            </a:r>
            <a:r>
              <a:rPr lang="ja-JP" altLang="en-US" dirty="0"/>
              <a:t>大野 周平</a:t>
            </a:r>
            <a:endParaRPr lang="en-US" altLang="ja-JP" dirty="0"/>
          </a:p>
          <a:p>
            <a:pPr marL="900113" indent="-900113" defTabSz="900113">
              <a:spcAft>
                <a:spcPts val="900"/>
              </a:spcAft>
            </a:pPr>
            <a:r>
              <a:rPr lang="ja-JP" altLang="en-US" b="1" dirty="0">
                <a:solidFill>
                  <a:schemeClr val="tx2"/>
                </a:solidFill>
              </a:rPr>
              <a:t>所属</a:t>
            </a:r>
            <a:r>
              <a:rPr lang="en-US" altLang="ja-JP" dirty="0"/>
              <a:t>	</a:t>
            </a:r>
            <a:r>
              <a:rPr lang="ja-JP" altLang="en-US" dirty="0"/>
              <a:t>横浜市立大学大学院 生命ナノシステム科学研究科  物質システム科学専攻 計算物質科学部門</a:t>
            </a:r>
            <a:br>
              <a:rPr lang="ja-JP" altLang="en-US" dirty="0"/>
            </a:br>
            <a:r>
              <a:rPr lang="ja-JP" altLang="en-US" dirty="0"/>
              <a:t>量子物理化学研究室 博士後期課程１年 （</a:t>
            </a:r>
            <a:r>
              <a:rPr lang="en-US" altLang="ja-JP" dirty="0"/>
              <a:t>D1</a:t>
            </a:r>
            <a:r>
              <a:rPr lang="ja-JP" altLang="en-US" dirty="0"/>
              <a:t>）</a:t>
            </a:r>
            <a:endParaRPr lang="en-US" altLang="ja-JP" dirty="0"/>
          </a:p>
          <a:p>
            <a:pPr marL="900113" indent="-900113" defTabSz="900113">
              <a:spcAft>
                <a:spcPts val="900"/>
              </a:spcAft>
            </a:pPr>
            <a:r>
              <a:rPr lang="en-US" altLang="ja-JP" dirty="0"/>
              <a:t>	</a:t>
            </a:r>
            <a:r>
              <a:rPr lang="ja-JP" altLang="en-US" dirty="0"/>
              <a:t>理化学研究所 仁科加速器研究センター 原子核研究部門 </a:t>
            </a:r>
            <a:br>
              <a:rPr lang="ja-JP" altLang="en-US" dirty="0"/>
            </a:br>
            <a:r>
              <a:rPr lang="ja-JP" altLang="en-US" dirty="0"/>
              <a:t>少数多体系物理研究室 大学院生リサーチ・アソシエイト（</a:t>
            </a:r>
            <a:r>
              <a:rPr lang="en-US" altLang="ja-JP" dirty="0"/>
              <a:t>JRA</a:t>
            </a:r>
            <a:r>
              <a:rPr lang="ja-JP" altLang="en-US" dirty="0"/>
              <a:t>）</a:t>
            </a:r>
            <a:endParaRPr lang="en-US" altLang="ja-JP" dirty="0"/>
          </a:p>
          <a:p>
            <a:pPr marL="900113" indent="-900113" defTabSz="900113">
              <a:spcAft>
                <a:spcPts val="900"/>
              </a:spcAft>
            </a:pPr>
            <a:r>
              <a:rPr lang="ja-JP" altLang="en-US" b="1" dirty="0">
                <a:solidFill>
                  <a:schemeClr val="tx2"/>
                </a:solidFill>
              </a:rPr>
              <a:t>リポジトリ</a:t>
            </a:r>
            <a:r>
              <a:rPr lang="en-US" altLang="ja-JP" dirty="0"/>
              <a:t>	</a:t>
            </a:r>
            <a:r>
              <a:rPr lang="en-US" altLang="ja-JP" dirty="0">
                <a:hlinkClick r:id="rId3"/>
              </a:rPr>
              <a:t>https://github.com/ohno/gaussian</a:t>
            </a:r>
            <a:endParaRPr lang="en-US" altLang="ja-JP" dirty="0"/>
          </a:p>
          <a:p>
            <a:pPr marL="900113" indent="-900113" defTabSz="900113">
              <a:spcAft>
                <a:spcPts val="900"/>
              </a:spcAft>
            </a:pPr>
            <a:r>
              <a:rPr lang="ja-JP" altLang="en-US" b="1" dirty="0">
                <a:solidFill>
                  <a:schemeClr val="tx2"/>
                </a:solidFill>
              </a:rPr>
              <a:t>ライセンス</a:t>
            </a:r>
            <a:r>
              <a:rPr lang="en-US" altLang="ja-JP" dirty="0"/>
              <a:t>	</a:t>
            </a:r>
            <a:r>
              <a:rPr lang="ja-JP" altLang="en-US" dirty="0"/>
              <a:t>このリポジトリ内のスライド</a:t>
            </a:r>
            <a:r>
              <a:rPr lang="en-US" altLang="ja-JP" dirty="0"/>
              <a:t>, </a:t>
            </a:r>
            <a:r>
              <a:rPr lang="ja-JP" altLang="en-US" dirty="0"/>
              <a:t>文章</a:t>
            </a:r>
            <a:r>
              <a:rPr lang="en-US" altLang="ja-JP" dirty="0"/>
              <a:t>,</a:t>
            </a:r>
            <a:r>
              <a:rPr lang="ja-JP" altLang="en-US" dirty="0"/>
              <a:t> 図表</a:t>
            </a:r>
            <a:r>
              <a:rPr lang="en-US" altLang="ja-JP" dirty="0"/>
              <a:t>, </a:t>
            </a:r>
            <a:r>
              <a:rPr lang="ja-JP" altLang="en-US" dirty="0"/>
              <a:t>プログラムは </a:t>
            </a:r>
            <a:r>
              <a:rPr lang="en-US" altLang="ja-JP" dirty="0">
                <a:hlinkClick r:id="rId4"/>
              </a:rPr>
              <a:t>CC-BY 4.0</a:t>
            </a:r>
            <a:r>
              <a:rPr lang="en-US" altLang="ja-JP" dirty="0"/>
              <a:t> </a:t>
            </a:r>
            <a:r>
              <a:rPr lang="ja-JP" altLang="en-US" dirty="0"/>
              <a:t>ライセンスに基づいて公開する</a:t>
            </a:r>
            <a:r>
              <a:rPr lang="en-US" altLang="ja-JP" dirty="0"/>
              <a:t>*. </a:t>
            </a:r>
            <a:r>
              <a:rPr lang="ja-JP" altLang="en-US" dirty="0"/>
              <a:t>要は名前とライセンスだけ残せばほぼフリー素材</a:t>
            </a:r>
            <a:r>
              <a:rPr lang="en-US" altLang="ja-JP" dirty="0"/>
              <a:t>. </a:t>
            </a:r>
            <a:r>
              <a:rPr lang="ja-JP" altLang="en-US" dirty="0"/>
              <a:t>通常の学術的な慣例に則って引用すれば問題ない</a:t>
            </a:r>
            <a:r>
              <a:rPr lang="en-US" altLang="ja-JP" dirty="0"/>
              <a:t>. </a:t>
            </a:r>
            <a:r>
              <a:rPr lang="ja-JP" altLang="en-US" dirty="0"/>
              <a:t>また</a:t>
            </a:r>
            <a:r>
              <a:rPr lang="en-US" altLang="ja-JP" dirty="0"/>
              <a:t>, </a:t>
            </a:r>
            <a:r>
              <a:rPr lang="ja-JP" altLang="en-US" dirty="0"/>
              <a:t>著作権の所在やライセンスの不明なプログラムは研究活動の妨げになることから</a:t>
            </a:r>
            <a:r>
              <a:rPr lang="en-US" altLang="ja-JP" dirty="0"/>
              <a:t>, </a:t>
            </a:r>
            <a:r>
              <a:rPr lang="ja-JP" altLang="en-US" dirty="0"/>
              <a:t>プログラム上部の表示を削除させないため上記ライセンスを選択した</a:t>
            </a:r>
            <a:r>
              <a:rPr lang="en-US" altLang="ja-JP" dirty="0"/>
              <a:t>**.</a:t>
            </a:r>
          </a:p>
          <a:p>
            <a:pPr marL="900113" indent="-900113" defTabSz="900113">
              <a:spcAft>
                <a:spcPts val="900"/>
              </a:spcAft>
            </a:pPr>
            <a:r>
              <a:rPr lang="ja-JP" altLang="en-US" b="1" dirty="0">
                <a:solidFill>
                  <a:schemeClr val="tx2"/>
                </a:solidFill>
              </a:rPr>
              <a:t>引用方法</a:t>
            </a:r>
            <a:r>
              <a:rPr lang="en-US" altLang="ja-JP" dirty="0"/>
              <a:t>	</a:t>
            </a:r>
            <a:r>
              <a:rPr lang="ja-JP" altLang="en-US" dirty="0"/>
              <a:t>大野 周平</a:t>
            </a:r>
            <a:r>
              <a:rPr lang="en-US" altLang="ja-JP" dirty="0"/>
              <a:t>『Gaussian</a:t>
            </a:r>
            <a:r>
              <a:rPr lang="ja-JP" altLang="en-US" dirty="0"/>
              <a:t>講習会 </a:t>
            </a:r>
            <a:r>
              <a:rPr lang="en-US" altLang="ja-JP" dirty="0"/>
              <a:t>2024』(2024) https://github.com/ohno/gaussian</a:t>
            </a:r>
          </a:p>
        </p:txBody>
      </p:sp>
      <p:sp>
        <p:nvSpPr>
          <p:cNvPr id="20" name="テキスト プレースホルダー 19">
            <a:extLst>
              <a:ext uri="{FF2B5EF4-FFF2-40B4-BE49-F238E27FC236}">
                <a16:creationId xmlns:a16="http://schemas.microsoft.com/office/drawing/2014/main" id="{B79CD4BC-F05E-53DC-8217-D4EE0500FE64}"/>
              </a:ext>
            </a:extLst>
          </p:cNvPr>
          <p:cNvSpPr>
            <a:spLocks noGrp="1"/>
          </p:cNvSpPr>
          <p:nvPr>
            <p:ph type="body" sz="quarter" idx="13"/>
          </p:nvPr>
        </p:nvSpPr>
        <p:spPr/>
        <p:txBody>
          <a:bodyPr/>
          <a:lstStyle/>
          <a:p>
            <a:r>
              <a:rPr lang="en-US" altLang="ja-JP" dirty="0"/>
              <a:t>*</a:t>
            </a:r>
            <a:r>
              <a:rPr lang="ja-JP" altLang="en-US" dirty="0"/>
              <a:t>インプットファイルについては著作権は生じえないと考えており</a:t>
            </a:r>
            <a:r>
              <a:rPr lang="en-US" altLang="ja-JP" dirty="0"/>
              <a:t>, </a:t>
            </a:r>
            <a:r>
              <a:rPr lang="ja-JP" altLang="en-US" dirty="0"/>
              <a:t>生じる場合のライセンスは</a:t>
            </a:r>
            <a:r>
              <a:rPr lang="en-US" altLang="ja-JP" dirty="0"/>
              <a:t>CC0</a:t>
            </a:r>
            <a:r>
              <a:rPr lang="ja-JP" altLang="en-US" dirty="0"/>
              <a:t>とする</a:t>
            </a:r>
            <a:r>
              <a:rPr lang="en-US" altLang="ja-JP" dirty="0"/>
              <a:t>. </a:t>
            </a:r>
            <a:r>
              <a:rPr lang="ja-JP" altLang="en-US" dirty="0"/>
              <a:t>出典の表示は不要である</a:t>
            </a:r>
            <a:r>
              <a:rPr lang="en-US" altLang="ja-JP" dirty="0"/>
              <a:t>.</a:t>
            </a:r>
          </a:p>
          <a:p>
            <a:r>
              <a:rPr lang="en-US" altLang="ja-JP" dirty="0"/>
              <a:t>** </a:t>
            </a:r>
            <a:r>
              <a:rPr lang="ja-JP" altLang="en-US" dirty="0"/>
              <a:t>プログラム等に関しては</a:t>
            </a:r>
            <a:r>
              <a:rPr lang="en-US" altLang="ja-JP" dirty="0"/>
              <a:t>MIT</a:t>
            </a:r>
            <a:r>
              <a:rPr lang="ja-JP" altLang="en-US" dirty="0"/>
              <a:t>ライセンス等が推奨されるが</a:t>
            </a:r>
            <a:r>
              <a:rPr lang="en-US" altLang="ja-JP" dirty="0"/>
              <a:t>, </a:t>
            </a:r>
            <a:r>
              <a:rPr lang="ja-JP" altLang="en-US" dirty="0"/>
              <a:t>ファイルごとにライセンスが異なると面倒なため</a:t>
            </a:r>
            <a:r>
              <a:rPr lang="en-US" altLang="ja-JP" dirty="0"/>
              <a:t>CC-By 4.0</a:t>
            </a:r>
            <a:r>
              <a:rPr lang="ja-JP" altLang="en-US" dirty="0"/>
              <a:t>に統一した</a:t>
            </a:r>
            <a:r>
              <a:rPr lang="en-US" altLang="ja-JP" dirty="0"/>
              <a:t>.</a:t>
            </a:r>
          </a:p>
          <a:p>
            <a:r>
              <a:rPr lang="en-US" altLang="ja-JP" dirty="0"/>
              <a:t>https://github.com/ohno/gaussian/blob/main/LICENSE</a:t>
            </a:r>
          </a:p>
        </p:txBody>
      </p:sp>
      <p:sp>
        <p:nvSpPr>
          <p:cNvPr id="4" name="スライド番号プレースホルダー 3">
            <a:extLst>
              <a:ext uri="{FF2B5EF4-FFF2-40B4-BE49-F238E27FC236}">
                <a16:creationId xmlns:a16="http://schemas.microsoft.com/office/drawing/2014/main" id="{62DBA914-C50F-528C-3EA6-6E2A431BBB6A}"/>
              </a:ext>
            </a:extLst>
          </p:cNvPr>
          <p:cNvSpPr>
            <a:spLocks noGrp="1"/>
          </p:cNvSpPr>
          <p:nvPr>
            <p:ph type="sldNum" sz="quarter" idx="14"/>
          </p:nvPr>
        </p:nvSpPr>
        <p:spPr/>
        <p:txBody>
          <a:bodyPr/>
          <a:lstStyle/>
          <a:p>
            <a:fld id="{44CC7441-4F6D-4D99-AEAC-28C0433C7008}" type="slidenum">
              <a:rPr lang="ja-JP" altLang="en-US" smtClean="0"/>
              <a:pPr/>
              <a:t>2</a:t>
            </a:fld>
            <a:endParaRPr lang="ja-JP" altLang="en-US"/>
          </a:p>
        </p:txBody>
      </p:sp>
    </p:spTree>
    <p:extLst>
      <p:ext uri="{BB962C8B-B14F-4D97-AF65-F5344CB8AC3E}">
        <p14:creationId xmlns:p14="http://schemas.microsoft.com/office/powerpoint/2010/main" val="32082742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タイトル 7">
            <a:extLst>
              <a:ext uri="{FF2B5EF4-FFF2-40B4-BE49-F238E27FC236}">
                <a16:creationId xmlns:a16="http://schemas.microsoft.com/office/drawing/2014/main" id="{07E589A5-3098-CD7F-84AA-21986E00F24E}"/>
              </a:ext>
            </a:extLst>
          </p:cNvPr>
          <p:cNvSpPr>
            <a:spLocks noGrp="1"/>
          </p:cNvSpPr>
          <p:nvPr>
            <p:ph type="title"/>
          </p:nvPr>
        </p:nvSpPr>
        <p:spPr/>
        <p:txBody>
          <a:bodyPr/>
          <a:lstStyle/>
          <a:p>
            <a:r>
              <a:rPr lang="en-US" altLang="ja-JP" dirty="0"/>
              <a:t>C</a:t>
            </a:r>
            <a:r>
              <a:rPr lang="ja-JP" altLang="en-US" dirty="0"/>
              <a:t>₂</a:t>
            </a:r>
            <a:r>
              <a:rPr lang="en-US" altLang="ja-JP" dirty="0"/>
              <a:t>H</a:t>
            </a:r>
            <a:r>
              <a:rPr lang="ja-JP" altLang="en-US" dirty="0"/>
              <a:t>₄の例</a:t>
            </a:r>
          </a:p>
        </p:txBody>
      </p:sp>
      <p:sp>
        <p:nvSpPr>
          <p:cNvPr id="10" name="テキスト プレースホルダー 9">
            <a:extLst>
              <a:ext uri="{FF2B5EF4-FFF2-40B4-BE49-F238E27FC236}">
                <a16:creationId xmlns:a16="http://schemas.microsoft.com/office/drawing/2014/main" id="{E622F750-1DC0-4075-35D8-30D1DB7545B7}"/>
              </a:ext>
            </a:extLst>
          </p:cNvPr>
          <p:cNvSpPr>
            <a:spLocks noGrp="1"/>
          </p:cNvSpPr>
          <p:nvPr>
            <p:ph type="body" sz="quarter" idx="13"/>
          </p:nvPr>
        </p:nvSpPr>
        <p:spPr/>
        <p:txBody>
          <a:bodyPr/>
          <a:lstStyle/>
          <a:p>
            <a:endParaRPr lang="ja-JP" altLang="en-US"/>
          </a:p>
        </p:txBody>
      </p:sp>
      <p:sp>
        <p:nvSpPr>
          <p:cNvPr id="7" name="スライド番号プレースホルダー 6">
            <a:extLst>
              <a:ext uri="{FF2B5EF4-FFF2-40B4-BE49-F238E27FC236}">
                <a16:creationId xmlns:a16="http://schemas.microsoft.com/office/drawing/2014/main" id="{6996B5DA-3BB3-F20A-D59B-F79DD65CFA5A}"/>
              </a:ext>
            </a:extLst>
          </p:cNvPr>
          <p:cNvSpPr>
            <a:spLocks noGrp="1"/>
          </p:cNvSpPr>
          <p:nvPr>
            <p:ph type="sldNum" sz="quarter" idx="15"/>
          </p:nvPr>
        </p:nvSpPr>
        <p:spPr/>
        <p:txBody>
          <a:bodyPr/>
          <a:lstStyle/>
          <a:p>
            <a:fld id="{44CC7441-4F6D-4D99-AEAC-28C0433C7008}" type="slidenum">
              <a:rPr kumimoji="1" lang="ja-JP" altLang="en-US" smtClean="0"/>
              <a:pPr/>
              <a:t>29</a:t>
            </a:fld>
            <a:endParaRPr kumimoji="1" lang="ja-JP" altLang="en-US" dirty="0"/>
          </a:p>
        </p:txBody>
      </p:sp>
      <p:pic>
        <p:nvPicPr>
          <p:cNvPr id="39" name="コンテンツ プレースホルダー 38">
            <a:extLst>
              <a:ext uri="{FF2B5EF4-FFF2-40B4-BE49-F238E27FC236}">
                <a16:creationId xmlns:a16="http://schemas.microsoft.com/office/drawing/2014/main" id="{3291350E-5E7B-D460-C9C7-EA80668D761A}"/>
              </a:ext>
            </a:extLst>
          </p:cNvPr>
          <p:cNvPicPr>
            <a:picLocks noGrp="1" noChangeAspect="1"/>
          </p:cNvPicPr>
          <p:nvPr>
            <p:ph idx="16"/>
          </p:nvPr>
        </p:nvPicPr>
        <p:blipFill>
          <a:blip r:embed="rId2"/>
          <a:stretch>
            <a:fillRect/>
          </a:stretch>
        </p:blipFill>
        <p:spPr>
          <a:xfrm>
            <a:off x="4572000" y="859396"/>
            <a:ext cx="2052638" cy="1695920"/>
          </a:xfrm>
        </p:spPr>
      </p:pic>
      <p:pic>
        <p:nvPicPr>
          <p:cNvPr id="41" name="コンテンツ プレースホルダー 40">
            <a:extLst>
              <a:ext uri="{FF2B5EF4-FFF2-40B4-BE49-F238E27FC236}">
                <a16:creationId xmlns:a16="http://schemas.microsoft.com/office/drawing/2014/main" id="{D1B463D2-AA60-B49C-ED3A-6CFB2EF5782F}"/>
              </a:ext>
            </a:extLst>
          </p:cNvPr>
          <p:cNvPicPr>
            <a:picLocks noGrp="1" noChangeAspect="1"/>
          </p:cNvPicPr>
          <p:nvPr>
            <p:ph idx="17"/>
          </p:nvPr>
        </p:nvPicPr>
        <p:blipFill>
          <a:blip r:embed="rId3"/>
          <a:stretch>
            <a:fillRect/>
          </a:stretch>
        </p:blipFill>
        <p:spPr>
          <a:xfrm>
            <a:off x="6624638" y="860052"/>
            <a:ext cx="2051050" cy="1694608"/>
          </a:xfrm>
        </p:spPr>
      </p:pic>
      <p:pic>
        <p:nvPicPr>
          <p:cNvPr id="43" name="コンテンツ プレースホルダー 42">
            <a:extLst>
              <a:ext uri="{FF2B5EF4-FFF2-40B4-BE49-F238E27FC236}">
                <a16:creationId xmlns:a16="http://schemas.microsoft.com/office/drawing/2014/main" id="{EF03DE4E-12DE-BEAC-3D53-ADEEAFB65A38}"/>
              </a:ext>
            </a:extLst>
          </p:cNvPr>
          <p:cNvPicPr>
            <a:picLocks noGrp="1" noChangeAspect="1"/>
          </p:cNvPicPr>
          <p:nvPr>
            <p:ph idx="18"/>
          </p:nvPr>
        </p:nvPicPr>
        <p:blipFill>
          <a:blip r:embed="rId4"/>
          <a:stretch>
            <a:fillRect/>
          </a:stretch>
        </p:blipFill>
        <p:spPr>
          <a:xfrm>
            <a:off x="468313" y="2588840"/>
            <a:ext cx="2051050" cy="1694608"/>
          </a:xfrm>
        </p:spPr>
      </p:pic>
      <p:pic>
        <p:nvPicPr>
          <p:cNvPr id="45" name="コンテンツ プレースホルダー 44">
            <a:extLst>
              <a:ext uri="{FF2B5EF4-FFF2-40B4-BE49-F238E27FC236}">
                <a16:creationId xmlns:a16="http://schemas.microsoft.com/office/drawing/2014/main" id="{9DB7AC05-C672-49A0-D062-EF7ACB7CD6E9}"/>
              </a:ext>
            </a:extLst>
          </p:cNvPr>
          <p:cNvPicPr>
            <a:picLocks noGrp="1" noChangeAspect="1"/>
          </p:cNvPicPr>
          <p:nvPr>
            <p:ph idx="19"/>
          </p:nvPr>
        </p:nvPicPr>
        <p:blipFill>
          <a:blip r:embed="rId5"/>
          <a:stretch>
            <a:fillRect/>
          </a:stretch>
        </p:blipFill>
        <p:spPr>
          <a:xfrm>
            <a:off x="2519363" y="2588184"/>
            <a:ext cx="2052637" cy="1695919"/>
          </a:xfrm>
        </p:spPr>
      </p:pic>
      <p:pic>
        <p:nvPicPr>
          <p:cNvPr id="47" name="コンテンツ プレースホルダー 46">
            <a:extLst>
              <a:ext uri="{FF2B5EF4-FFF2-40B4-BE49-F238E27FC236}">
                <a16:creationId xmlns:a16="http://schemas.microsoft.com/office/drawing/2014/main" id="{763B551B-C8E7-0E44-430E-3F4DFDAE0DE5}"/>
              </a:ext>
            </a:extLst>
          </p:cNvPr>
          <p:cNvPicPr>
            <a:picLocks noGrp="1" noChangeAspect="1"/>
          </p:cNvPicPr>
          <p:nvPr>
            <p:ph idx="20"/>
          </p:nvPr>
        </p:nvPicPr>
        <p:blipFill>
          <a:blip r:embed="rId6"/>
          <a:stretch>
            <a:fillRect/>
          </a:stretch>
        </p:blipFill>
        <p:spPr>
          <a:xfrm>
            <a:off x="4572000" y="2588184"/>
            <a:ext cx="2052638" cy="1695920"/>
          </a:xfrm>
        </p:spPr>
      </p:pic>
      <p:pic>
        <p:nvPicPr>
          <p:cNvPr id="35" name="コンテンツ プレースホルダー 34">
            <a:extLst>
              <a:ext uri="{FF2B5EF4-FFF2-40B4-BE49-F238E27FC236}">
                <a16:creationId xmlns:a16="http://schemas.microsoft.com/office/drawing/2014/main" id="{E8E07D81-8447-A252-8FFE-42F2140E9542}"/>
              </a:ext>
            </a:extLst>
          </p:cNvPr>
          <p:cNvPicPr>
            <a:picLocks noGrp="1" noChangeAspect="1"/>
          </p:cNvPicPr>
          <p:nvPr>
            <p:ph idx="1"/>
          </p:nvPr>
        </p:nvPicPr>
        <p:blipFill>
          <a:blip r:embed="rId7"/>
          <a:stretch>
            <a:fillRect/>
          </a:stretch>
        </p:blipFill>
        <p:spPr>
          <a:xfrm>
            <a:off x="468313" y="860052"/>
            <a:ext cx="2051050" cy="1694608"/>
          </a:xfrm>
        </p:spPr>
      </p:pic>
      <p:pic>
        <p:nvPicPr>
          <p:cNvPr id="37" name="コンテンツ プレースホルダー 36">
            <a:extLst>
              <a:ext uri="{FF2B5EF4-FFF2-40B4-BE49-F238E27FC236}">
                <a16:creationId xmlns:a16="http://schemas.microsoft.com/office/drawing/2014/main" id="{6AAFDA8E-5682-0BA1-49B8-406FB6CDF553}"/>
              </a:ext>
            </a:extLst>
          </p:cNvPr>
          <p:cNvPicPr>
            <a:picLocks noGrp="1" noChangeAspect="1"/>
          </p:cNvPicPr>
          <p:nvPr>
            <p:ph idx="14"/>
          </p:nvPr>
        </p:nvPicPr>
        <p:blipFill>
          <a:blip r:embed="rId8"/>
          <a:stretch>
            <a:fillRect/>
          </a:stretch>
        </p:blipFill>
        <p:spPr>
          <a:xfrm>
            <a:off x="2519363" y="859397"/>
            <a:ext cx="2052637" cy="1695919"/>
          </a:xfrm>
        </p:spPr>
      </p:pic>
      <p:pic>
        <p:nvPicPr>
          <p:cNvPr id="53" name="コンテンツ プレースホルダー 52">
            <a:extLst>
              <a:ext uri="{FF2B5EF4-FFF2-40B4-BE49-F238E27FC236}">
                <a16:creationId xmlns:a16="http://schemas.microsoft.com/office/drawing/2014/main" id="{D693AEDF-9091-BA43-39F6-428987BC1CB4}"/>
              </a:ext>
            </a:extLst>
          </p:cNvPr>
          <p:cNvPicPr>
            <a:picLocks noGrp="1" noChangeAspect="1"/>
          </p:cNvPicPr>
          <p:nvPr>
            <p:ph idx="21"/>
          </p:nvPr>
        </p:nvPicPr>
        <p:blipFill>
          <a:blip r:embed="rId9"/>
          <a:stretch>
            <a:fillRect/>
          </a:stretch>
        </p:blipFill>
        <p:spPr>
          <a:xfrm>
            <a:off x="6624638" y="2588840"/>
            <a:ext cx="2051050" cy="1694608"/>
          </a:xfrm>
        </p:spPr>
      </p:pic>
      <p:sp>
        <p:nvSpPr>
          <p:cNvPr id="55" name="テキスト ボックス 54">
            <a:extLst>
              <a:ext uri="{FF2B5EF4-FFF2-40B4-BE49-F238E27FC236}">
                <a16:creationId xmlns:a16="http://schemas.microsoft.com/office/drawing/2014/main" id="{CDAFDCB0-503D-7A56-0599-44423AFEFADA}"/>
              </a:ext>
            </a:extLst>
          </p:cNvPr>
          <p:cNvSpPr txBox="1"/>
          <p:nvPr/>
        </p:nvSpPr>
        <p:spPr>
          <a:xfrm>
            <a:off x="468313" y="564796"/>
            <a:ext cx="2051050" cy="292388"/>
          </a:xfrm>
          <a:prstGeom prst="rect">
            <a:avLst/>
          </a:prstGeom>
          <a:noFill/>
        </p:spPr>
        <p:txBody>
          <a:bodyPr wrap="square">
            <a:spAutoFit/>
          </a:bodyPr>
          <a:lstStyle/>
          <a:p>
            <a:pPr algn="ctr"/>
            <a:r>
              <a:rPr kumimoji="1" lang="ja-JP" altLang="en-US" sz="1300" b="1" dirty="0">
                <a:solidFill>
                  <a:schemeClr val="accent4"/>
                </a:solidFill>
              </a:rPr>
              <a:t>結合性</a:t>
            </a:r>
            <a:endParaRPr lang="ja-JP" altLang="en-US" sz="1300" dirty="0"/>
          </a:p>
        </p:txBody>
      </p:sp>
      <p:sp>
        <p:nvSpPr>
          <p:cNvPr id="56" name="テキスト ボックス 55">
            <a:extLst>
              <a:ext uri="{FF2B5EF4-FFF2-40B4-BE49-F238E27FC236}">
                <a16:creationId xmlns:a16="http://schemas.microsoft.com/office/drawing/2014/main" id="{A4529944-CCDF-B08A-EB1A-AFE827D69A8F}"/>
              </a:ext>
            </a:extLst>
          </p:cNvPr>
          <p:cNvSpPr txBox="1"/>
          <p:nvPr/>
        </p:nvSpPr>
        <p:spPr>
          <a:xfrm>
            <a:off x="2519362" y="564796"/>
            <a:ext cx="2051050" cy="292388"/>
          </a:xfrm>
          <a:prstGeom prst="rect">
            <a:avLst/>
          </a:prstGeom>
          <a:noFill/>
        </p:spPr>
        <p:txBody>
          <a:bodyPr wrap="square">
            <a:spAutoFit/>
          </a:bodyPr>
          <a:lstStyle/>
          <a:p>
            <a:pPr algn="ctr"/>
            <a:r>
              <a:rPr kumimoji="1" lang="ja-JP" altLang="en-US" sz="1300" b="1" dirty="0">
                <a:solidFill>
                  <a:schemeClr val="accent1"/>
                </a:solidFill>
              </a:rPr>
              <a:t>反結合性</a:t>
            </a:r>
            <a:endParaRPr lang="ja-JP" altLang="en-US" sz="1300" dirty="0">
              <a:solidFill>
                <a:schemeClr val="accent1"/>
              </a:solidFill>
            </a:endParaRPr>
          </a:p>
        </p:txBody>
      </p:sp>
      <p:sp>
        <p:nvSpPr>
          <p:cNvPr id="57" name="テキスト ボックス 56">
            <a:extLst>
              <a:ext uri="{FF2B5EF4-FFF2-40B4-BE49-F238E27FC236}">
                <a16:creationId xmlns:a16="http://schemas.microsoft.com/office/drawing/2014/main" id="{2869D822-F7EF-3CBF-4584-6EDFCDC810DF}"/>
              </a:ext>
            </a:extLst>
          </p:cNvPr>
          <p:cNvSpPr txBox="1"/>
          <p:nvPr/>
        </p:nvSpPr>
        <p:spPr>
          <a:xfrm>
            <a:off x="4573588" y="564796"/>
            <a:ext cx="2051050" cy="292388"/>
          </a:xfrm>
          <a:prstGeom prst="rect">
            <a:avLst/>
          </a:prstGeom>
          <a:noFill/>
        </p:spPr>
        <p:txBody>
          <a:bodyPr wrap="square">
            <a:spAutoFit/>
          </a:bodyPr>
          <a:lstStyle/>
          <a:p>
            <a:pPr algn="ctr"/>
            <a:r>
              <a:rPr kumimoji="1" lang="ja-JP" altLang="en-US" sz="1300" b="1" dirty="0">
                <a:solidFill>
                  <a:schemeClr val="accent4"/>
                </a:solidFill>
              </a:rPr>
              <a:t>結合性</a:t>
            </a:r>
            <a:endParaRPr lang="ja-JP" altLang="en-US" sz="1300" dirty="0"/>
          </a:p>
        </p:txBody>
      </p:sp>
      <p:sp>
        <p:nvSpPr>
          <p:cNvPr id="58" name="テキスト ボックス 57">
            <a:extLst>
              <a:ext uri="{FF2B5EF4-FFF2-40B4-BE49-F238E27FC236}">
                <a16:creationId xmlns:a16="http://schemas.microsoft.com/office/drawing/2014/main" id="{7CA058DD-EB68-A4DE-9879-38F068EF736E}"/>
              </a:ext>
            </a:extLst>
          </p:cNvPr>
          <p:cNvSpPr txBox="1"/>
          <p:nvPr/>
        </p:nvSpPr>
        <p:spPr>
          <a:xfrm>
            <a:off x="6624637" y="564796"/>
            <a:ext cx="2051050" cy="292388"/>
          </a:xfrm>
          <a:prstGeom prst="rect">
            <a:avLst/>
          </a:prstGeom>
          <a:noFill/>
        </p:spPr>
        <p:txBody>
          <a:bodyPr wrap="square">
            <a:spAutoFit/>
          </a:bodyPr>
          <a:lstStyle/>
          <a:p>
            <a:pPr algn="ctr"/>
            <a:r>
              <a:rPr kumimoji="1" lang="ja-JP" altLang="en-US" sz="1300" b="1" dirty="0">
                <a:solidFill>
                  <a:schemeClr val="accent1"/>
                </a:solidFill>
              </a:rPr>
              <a:t>反結合性</a:t>
            </a:r>
            <a:endParaRPr lang="ja-JP" altLang="en-US" sz="1300" dirty="0">
              <a:solidFill>
                <a:schemeClr val="accent1"/>
              </a:solidFill>
            </a:endParaRPr>
          </a:p>
        </p:txBody>
      </p:sp>
      <p:sp>
        <p:nvSpPr>
          <p:cNvPr id="59" name="テキスト ボックス 58">
            <a:extLst>
              <a:ext uri="{FF2B5EF4-FFF2-40B4-BE49-F238E27FC236}">
                <a16:creationId xmlns:a16="http://schemas.microsoft.com/office/drawing/2014/main" id="{FFB4D2F6-B427-6E03-0AA9-063F390C2AB6}"/>
              </a:ext>
            </a:extLst>
          </p:cNvPr>
          <p:cNvSpPr txBox="1"/>
          <p:nvPr/>
        </p:nvSpPr>
        <p:spPr>
          <a:xfrm>
            <a:off x="468312" y="4283448"/>
            <a:ext cx="2051050" cy="292388"/>
          </a:xfrm>
          <a:prstGeom prst="rect">
            <a:avLst/>
          </a:prstGeom>
          <a:noFill/>
        </p:spPr>
        <p:txBody>
          <a:bodyPr wrap="square">
            <a:spAutoFit/>
          </a:bodyPr>
          <a:lstStyle/>
          <a:p>
            <a:pPr algn="ctr"/>
            <a:r>
              <a:rPr kumimoji="1" lang="ja-JP" altLang="en-US" sz="1300" b="1" dirty="0">
                <a:solidFill>
                  <a:schemeClr val="accent4"/>
                </a:solidFill>
              </a:rPr>
              <a:t>結合性</a:t>
            </a:r>
            <a:endParaRPr lang="ja-JP" altLang="en-US" sz="1300" dirty="0"/>
          </a:p>
        </p:txBody>
      </p:sp>
      <p:sp>
        <p:nvSpPr>
          <p:cNvPr id="60" name="テキスト ボックス 59">
            <a:extLst>
              <a:ext uri="{FF2B5EF4-FFF2-40B4-BE49-F238E27FC236}">
                <a16:creationId xmlns:a16="http://schemas.microsoft.com/office/drawing/2014/main" id="{F785A7F6-7236-A16C-1AE4-A7E7C890124E}"/>
              </a:ext>
            </a:extLst>
          </p:cNvPr>
          <p:cNvSpPr txBox="1"/>
          <p:nvPr/>
        </p:nvSpPr>
        <p:spPr>
          <a:xfrm>
            <a:off x="2519361" y="4283448"/>
            <a:ext cx="2051050" cy="292388"/>
          </a:xfrm>
          <a:prstGeom prst="rect">
            <a:avLst/>
          </a:prstGeom>
          <a:noFill/>
        </p:spPr>
        <p:txBody>
          <a:bodyPr wrap="square">
            <a:spAutoFit/>
          </a:bodyPr>
          <a:lstStyle/>
          <a:p>
            <a:pPr algn="ctr"/>
            <a:r>
              <a:rPr kumimoji="1" lang="ja-JP" altLang="en-US" sz="1300" b="1" dirty="0">
                <a:solidFill>
                  <a:schemeClr val="accent4"/>
                </a:solidFill>
              </a:rPr>
              <a:t>結合性</a:t>
            </a:r>
            <a:endParaRPr lang="ja-JP" altLang="en-US" sz="1300" dirty="0"/>
          </a:p>
        </p:txBody>
      </p:sp>
      <p:sp>
        <p:nvSpPr>
          <p:cNvPr id="61" name="テキスト ボックス 60">
            <a:extLst>
              <a:ext uri="{FF2B5EF4-FFF2-40B4-BE49-F238E27FC236}">
                <a16:creationId xmlns:a16="http://schemas.microsoft.com/office/drawing/2014/main" id="{237C1779-DAD9-EDB4-FABC-AB293322D3BD}"/>
              </a:ext>
            </a:extLst>
          </p:cNvPr>
          <p:cNvSpPr txBox="1"/>
          <p:nvPr/>
        </p:nvSpPr>
        <p:spPr>
          <a:xfrm>
            <a:off x="4573587" y="4283448"/>
            <a:ext cx="2051050" cy="292388"/>
          </a:xfrm>
          <a:prstGeom prst="rect">
            <a:avLst/>
          </a:prstGeom>
          <a:noFill/>
        </p:spPr>
        <p:txBody>
          <a:bodyPr wrap="square">
            <a:spAutoFit/>
          </a:bodyPr>
          <a:lstStyle/>
          <a:p>
            <a:pPr algn="ctr"/>
            <a:r>
              <a:rPr kumimoji="1" lang="ja-JP" altLang="en-US" sz="1300" b="1" dirty="0">
                <a:solidFill>
                  <a:schemeClr val="accent1"/>
                </a:solidFill>
              </a:rPr>
              <a:t>反結合性</a:t>
            </a:r>
            <a:endParaRPr lang="ja-JP" altLang="en-US" sz="1300" dirty="0">
              <a:solidFill>
                <a:schemeClr val="accent1"/>
              </a:solidFill>
            </a:endParaRPr>
          </a:p>
        </p:txBody>
      </p:sp>
      <p:sp>
        <p:nvSpPr>
          <p:cNvPr id="62" name="テキスト ボックス 61">
            <a:extLst>
              <a:ext uri="{FF2B5EF4-FFF2-40B4-BE49-F238E27FC236}">
                <a16:creationId xmlns:a16="http://schemas.microsoft.com/office/drawing/2014/main" id="{8C3C7BC3-14D4-C05A-F0F3-0902D7D51DD9}"/>
              </a:ext>
            </a:extLst>
          </p:cNvPr>
          <p:cNvSpPr txBox="1"/>
          <p:nvPr/>
        </p:nvSpPr>
        <p:spPr>
          <a:xfrm>
            <a:off x="6624636" y="4283448"/>
            <a:ext cx="2051050" cy="292388"/>
          </a:xfrm>
          <a:prstGeom prst="rect">
            <a:avLst/>
          </a:prstGeom>
          <a:noFill/>
        </p:spPr>
        <p:txBody>
          <a:bodyPr wrap="square">
            <a:spAutoFit/>
          </a:bodyPr>
          <a:lstStyle/>
          <a:p>
            <a:pPr algn="ctr"/>
            <a:r>
              <a:rPr kumimoji="1" lang="ja-JP" altLang="en-US" sz="1300" b="1" dirty="0">
                <a:solidFill>
                  <a:schemeClr val="accent4"/>
                </a:solidFill>
              </a:rPr>
              <a:t>結合性</a:t>
            </a:r>
            <a:endParaRPr lang="ja-JP" altLang="en-US" sz="1300" dirty="0"/>
          </a:p>
        </p:txBody>
      </p:sp>
      <mc:AlternateContent xmlns:mc="http://schemas.openxmlformats.org/markup-compatibility/2006" xmlns:a14="http://schemas.microsoft.com/office/drawing/2010/main">
        <mc:Choice Requires="a14">
          <p:sp>
            <p:nvSpPr>
              <p:cNvPr id="64" name="テキスト ボックス 63">
                <a:extLst>
                  <a:ext uri="{FF2B5EF4-FFF2-40B4-BE49-F238E27FC236}">
                    <a16:creationId xmlns:a16="http://schemas.microsoft.com/office/drawing/2014/main" id="{1A5EA72E-6681-F98B-9872-AFCA9AA42500}"/>
                  </a:ext>
                </a:extLst>
              </p:cNvPr>
              <p:cNvSpPr txBox="1"/>
              <p:nvPr/>
            </p:nvSpPr>
            <p:spPr>
              <a:xfrm>
                <a:off x="2916261" y="4534423"/>
                <a:ext cx="3311478" cy="627929"/>
              </a:xfrm>
              <a:prstGeom prst="rect">
                <a:avLst/>
              </a:prstGeom>
              <a:noFill/>
            </p:spPr>
            <p:txBody>
              <a:bodyPr wrap="square">
                <a:spAutoFit/>
              </a:bodyPr>
              <a:lstStyle/>
              <a:p>
                <a:pPr/>
                <a14:m>
                  <m:oMathPara xmlns:m="http://schemas.openxmlformats.org/officeDocument/2006/math">
                    <m:oMathParaPr>
                      <m:jc m:val="center"/>
                    </m:oMathParaPr>
                    <m:oMath xmlns:m="http://schemas.openxmlformats.org/officeDocument/2006/math">
                      <m:r>
                        <a:rPr lang="ja-JP" altLang="en-US" dirty="0" smtClean="0">
                          <a:latin typeface="Cambria Math" panose="02040503050406030204" pitchFamily="18" charset="0"/>
                        </a:rPr>
                        <m:t>結合次数＝</m:t>
                      </m:r>
                      <m:f>
                        <m:fPr>
                          <m:ctrlPr>
                            <a:rPr lang="en-US" altLang="ja-JP" i="1" dirty="0" smtClean="0">
                              <a:latin typeface="Cambria Math" panose="02040503050406030204" pitchFamily="18" charset="0"/>
                            </a:rPr>
                          </m:ctrlPr>
                        </m:fPr>
                        <m:num>
                          <m:r>
                            <a:rPr lang="en-US" altLang="ja-JP" b="0" i="0" dirty="0" smtClean="0">
                              <a:solidFill>
                                <a:schemeClr val="accent4"/>
                              </a:solidFill>
                              <a:latin typeface="Cambria Math" panose="02040503050406030204" pitchFamily="18" charset="0"/>
                            </a:rPr>
                            <m:t>10</m:t>
                          </m:r>
                          <m:r>
                            <a:rPr lang="en-US" altLang="ja-JP" dirty="0">
                              <a:latin typeface="Cambria Math" panose="02040503050406030204" pitchFamily="18" charset="0"/>
                            </a:rPr>
                            <m:t>−</m:t>
                          </m:r>
                          <m:r>
                            <a:rPr lang="en-US" altLang="ja-JP" b="0" i="1" dirty="0" smtClean="0">
                              <a:solidFill>
                                <a:schemeClr val="accent1"/>
                              </a:solidFill>
                              <a:latin typeface="Cambria Math" panose="02040503050406030204" pitchFamily="18" charset="0"/>
                            </a:rPr>
                            <m:t>6</m:t>
                          </m:r>
                        </m:num>
                        <m:den>
                          <m:r>
                            <a:rPr lang="en-US" altLang="ja-JP" dirty="0" smtClean="0">
                              <a:latin typeface="Cambria Math" panose="02040503050406030204" pitchFamily="18" charset="0"/>
                            </a:rPr>
                            <m:t>2</m:t>
                          </m:r>
                        </m:den>
                      </m:f>
                      <m:r>
                        <a:rPr lang="en-US" altLang="ja-JP" b="0" i="1" dirty="0" smtClean="0">
                          <a:latin typeface="Cambria Math" panose="02040503050406030204" pitchFamily="18" charset="0"/>
                        </a:rPr>
                        <m:t>=2</m:t>
                      </m:r>
                    </m:oMath>
                  </m:oMathPara>
                </a14:m>
                <a:endParaRPr lang="ja-JP" altLang="en-US" dirty="0"/>
              </a:p>
            </p:txBody>
          </p:sp>
        </mc:Choice>
        <mc:Fallback xmlns="">
          <p:sp>
            <p:nvSpPr>
              <p:cNvPr id="64" name="テキスト ボックス 63">
                <a:extLst>
                  <a:ext uri="{FF2B5EF4-FFF2-40B4-BE49-F238E27FC236}">
                    <a16:creationId xmlns:a16="http://schemas.microsoft.com/office/drawing/2014/main" id="{1A5EA72E-6681-F98B-9872-AFCA9AA42500}"/>
                  </a:ext>
                </a:extLst>
              </p:cNvPr>
              <p:cNvSpPr txBox="1">
                <a:spLocks noRot="1" noChangeAspect="1" noMove="1" noResize="1" noEditPoints="1" noAdjustHandles="1" noChangeArrowheads="1" noChangeShapeType="1" noTextEdit="1"/>
              </p:cNvSpPr>
              <p:nvPr/>
            </p:nvSpPr>
            <p:spPr>
              <a:xfrm>
                <a:off x="2916261" y="4534423"/>
                <a:ext cx="3311478" cy="627929"/>
              </a:xfrm>
              <a:prstGeom prst="rect">
                <a:avLst/>
              </a:prstGeom>
              <a:blipFill>
                <a:blip r:embed="rId10"/>
                <a:stretch>
                  <a:fillRect/>
                </a:stretch>
              </a:blipFill>
            </p:spPr>
            <p:txBody>
              <a:bodyPr/>
              <a:lstStyle/>
              <a:p>
                <a:r>
                  <a:rPr lang="ja-JP" altLang="en-US">
                    <a:noFill/>
                  </a:rPr>
                  <a:t> </a:t>
                </a:r>
              </a:p>
            </p:txBody>
          </p:sp>
        </mc:Fallback>
      </mc:AlternateContent>
    </p:spTree>
    <p:extLst>
      <p:ext uri="{BB962C8B-B14F-4D97-AF65-F5344CB8AC3E}">
        <p14:creationId xmlns:p14="http://schemas.microsoft.com/office/powerpoint/2010/main" val="19552023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FCC0D7B6-9CBB-CA70-0939-7C4605C948F8}"/>
              </a:ext>
            </a:extLst>
          </p:cNvPr>
          <p:cNvSpPr>
            <a:spLocks noGrp="1"/>
          </p:cNvSpPr>
          <p:nvPr>
            <p:ph idx="1"/>
          </p:nvPr>
        </p:nvSpPr>
        <p:spPr>
          <a:xfrm>
            <a:off x="468000" y="843750"/>
            <a:ext cx="2736000" cy="1604144"/>
          </a:xfrm>
        </p:spPr>
        <p:txBody>
          <a:bodyPr/>
          <a:lstStyle/>
          <a:p>
            <a:pPr>
              <a:spcAft>
                <a:spcPts val="1200"/>
              </a:spcAft>
            </a:pPr>
            <a:r>
              <a:rPr kumimoji="1" lang="en-US" altLang="ja-JP" sz="1300" dirty="0"/>
              <a:t>DL-</a:t>
            </a:r>
            <a:r>
              <a:rPr kumimoji="1" lang="ja-JP" altLang="en-US" sz="1300" dirty="0"/>
              <a:t>メントールを作り</a:t>
            </a:r>
            <a:r>
              <a:rPr lang="en-US" altLang="ja-JP" dirty="0"/>
              <a:t>PM6</a:t>
            </a:r>
            <a:r>
              <a:rPr kumimoji="1" lang="ja-JP" altLang="en-US" sz="1300" dirty="0"/>
              <a:t>で</a:t>
            </a:r>
            <a:br>
              <a:rPr kumimoji="1" lang="en-US" altLang="ja-JP" sz="1300" dirty="0"/>
            </a:br>
            <a:r>
              <a:rPr lang="en-US" altLang="ja-JP" dirty="0" err="1"/>
              <a:t>Opt+Freq</a:t>
            </a:r>
            <a:r>
              <a:rPr lang="ja-JP" altLang="en-US" dirty="0"/>
              <a:t>を計算</a:t>
            </a:r>
            <a:r>
              <a:rPr kumimoji="1" lang="ja-JP" altLang="en-US" sz="1300" dirty="0"/>
              <a:t>しなさい</a:t>
            </a:r>
            <a:r>
              <a:rPr kumimoji="1" lang="en-US" altLang="ja-JP" sz="1300" dirty="0"/>
              <a:t>.</a:t>
            </a:r>
          </a:p>
          <a:p>
            <a:pPr marL="285750" indent="-285750">
              <a:buFont typeface="Arial" panose="020B0604020202020204" pitchFamily="34" charset="0"/>
              <a:buChar char="•"/>
            </a:pPr>
            <a:r>
              <a:rPr kumimoji="1" lang="ja-JP" altLang="en-US" sz="1300" dirty="0"/>
              <a:t>ドラッグ で角度を変える</a:t>
            </a:r>
            <a:endParaRPr lang="en-US" altLang="ja-JP" dirty="0"/>
          </a:p>
          <a:p>
            <a:pPr marL="285750" indent="-285750">
              <a:buFont typeface="Arial" panose="020B0604020202020204" pitchFamily="34" charset="0"/>
              <a:buChar char="•"/>
            </a:pPr>
            <a:r>
              <a:rPr kumimoji="1" lang="en-US" altLang="ja-JP" sz="1300" dirty="0"/>
              <a:t>Ctrl</a:t>
            </a:r>
            <a:r>
              <a:rPr lang="ja-JP" altLang="en-US" dirty="0"/>
              <a:t> </a:t>
            </a:r>
            <a:r>
              <a:rPr kumimoji="1" lang="en-US" altLang="ja-JP" sz="1300" dirty="0"/>
              <a:t>+ </a:t>
            </a:r>
            <a:r>
              <a:rPr kumimoji="1" lang="ja-JP" altLang="en-US" sz="1300" dirty="0"/>
              <a:t>ドラッグ で拡大</a:t>
            </a:r>
            <a:endParaRPr lang="en-US" altLang="ja-JP" dirty="0"/>
          </a:p>
          <a:p>
            <a:pPr marL="285750" indent="-285750">
              <a:buFont typeface="Arial" panose="020B0604020202020204" pitchFamily="34" charset="0"/>
              <a:buChar char="•"/>
            </a:pPr>
            <a:r>
              <a:rPr kumimoji="1" lang="en-US" altLang="ja-JP" sz="1300" dirty="0"/>
              <a:t>Shift </a:t>
            </a:r>
            <a:r>
              <a:rPr kumimoji="1" lang="ja-JP" altLang="en-US" sz="1300" dirty="0"/>
              <a:t>＋ ドラッグ で平行移動</a:t>
            </a:r>
          </a:p>
        </p:txBody>
      </p:sp>
      <p:sp>
        <p:nvSpPr>
          <p:cNvPr id="11" name="テキスト プレースホルダー 10">
            <a:extLst>
              <a:ext uri="{FF2B5EF4-FFF2-40B4-BE49-F238E27FC236}">
                <a16:creationId xmlns:a16="http://schemas.microsoft.com/office/drawing/2014/main" id="{E21BE5B8-147D-05DF-5A2C-9138DAD93EB3}"/>
              </a:ext>
            </a:extLst>
          </p:cNvPr>
          <p:cNvSpPr>
            <a:spLocks noGrp="1"/>
          </p:cNvSpPr>
          <p:nvPr>
            <p:ph type="body" sz="quarter" idx="13"/>
          </p:nvPr>
        </p:nvSpPr>
        <p:spPr/>
        <p:txBody>
          <a:bodyPr/>
          <a:lstStyle/>
          <a:p>
            <a:r>
              <a:rPr lang="en-US" altLang="ja-JP" dirty="0"/>
              <a:t>https://pubchem.ncbi.nlm.nih.gov/compound/1254#section=3D-Conformer</a:t>
            </a:r>
            <a:endParaRPr lang="ja-JP" altLang="en-US" dirty="0"/>
          </a:p>
        </p:txBody>
      </p:sp>
      <p:sp>
        <p:nvSpPr>
          <p:cNvPr id="2" name="タイトル 1">
            <a:extLst>
              <a:ext uri="{FF2B5EF4-FFF2-40B4-BE49-F238E27FC236}">
                <a16:creationId xmlns:a16="http://schemas.microsoft.com/office/drawing/2014/main" id="{1199B740-CA55-FB62-32E9-28702F337A04}"/>
              </a:ext>
            </a:extLst>
          </p:cNvPr>
          <p:cNvSpPr>
            <a:spLocks noGrp="1"/>
          </p:cNvSpPr>
          <p:nvPr>
            <p:ph type="title"/>
          </p:nvPr>
        </p:nvSpPr>
        <p:spPr/>
        <p:txBody>
          <a:bodyPr/>
          <a:lstStyle/>
          <a:p>
            <a:r>
              <a:rPr lang="ja-JP" altLang="en-US" dirty="0"/>
              <a:t>演習</a:t>
            </a:r>
            <a:r>
              <a:rPr kumimoji="1" lang="ja-JP" altLang="en-US" dirty="0"/>
              <a:t>：分子モデリング</a:t>
            </a:r>
          </a:p>
        </p:txBody>
      </p:sp>
      <p:sp>
        <p:nvSpPr>
          <p:cNvPr id="4" name="スライド番号プレースホルダー 3">
            <a:extLst>
              <a:ext uri="{FF2B5EF4-FFF2-40B4-BE49-F238E27FC236}">
                <a16:creationId xmlns:a16="http://schemas.microsoft.com/office/drawing/2014/main" id="{F70F0D7F-81DA-F1C5-AED6-A74BC19810D0}"/>
              </a:ext>
            </a:extLst>
          </p:cNvPr>
          <p:cNvSpPr>
            <a:spLocks noGrp="1"/>
          </p:cNvSpPr>
          <p:nvPr>
            <p:ph type="sldNum" sz="quarter" idx="15"/>
          </p:nvPr>
        </p:nvSpPr>
        <p:spPr/>
        <p:txBody>
          <a:bodyPr/>
          <a:lstStyle/>
          <a:p>
            <a:fld id="{44CC7441-4F6D-4D99-AEAC-28C0433C7008}" type="slidenum">
              <a:rPr kumimoji="1" lang="ja-JP" altLang="en-US" smtClean="0"/>
              <a:t>30</a:t>
            </a:fld>
            <a:endParaRPr kumimoji="1" lang="ja-JP" altLang="en-US"/>
          </a:p>
        </p:txBody>
      </p:sp>
      <p:pic>
        <p:nvPicPr>
          <p:cNvPr id="21" name="コンテンツ プレースホルダー 17" descr="グラフィカル ユーザー インターフェイス, アプリケーション&#10;&#10;自動的に生成された説明">
            <a:extLst>
              <a:ext uri="{FF2B5EF4-FFF2-40B4-BE49-F238E27FC236}">
                <a16:creationId xmlns:a16="http://schemas.microsoft.com/office/drawing/2014/main" id="{FC901552-A0DB-B418-7477-42D29B9DCA3F}"/>
              </a:ext>
            </a:extLst>
          </p:cNvPr>
          <p:cNvPicPr>
            <a:picLocks noChangeAspect="1"/>
          </p:cNvPicPr>
          <p:nvPr/>
        </p:nvPicPr>
        <p:blipFill>
          <a:blip r:embed="rId3"/>
          <a:stretch>
            <a:fillRect/>
          </a:stretch>
        </p:blipFill>
        <p:spPr>
          <a:xfrm>
            <a:off x="468000" y="2571750"/>
            <a:ext cx="2684570" cy="1728000"/>
          </a:xfrm>
          <a:prstGeom prst="rect">
            <a:avLst/>
          </a:prstGeom>
          <a:noFill/>
          <a:ln>
            <a:noFill/>
          </a:ln>
        </p:spPr>
      </p:pic>
      <p:pic>
        <p:nvPicPr>
          <p:cNvPr id="24" name="グラフィックス 23" descr="カーソル 単色塗りつぶし">
            <a:extLst>
              <a:ext uri="{FF2B5EF4-FFF2-40B4-BE49-F238E27FC236}">
                <a16:creationId xmlns:a16="http://schemas.microsoft.com/office/drawing/2014/main" id="{7F5AF69C-DBF1-DA12-318A-092C18C66B8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9075" y="2822856"/>
            <a:ext cx="415274" cy="415274"/>
          </a:xfrm>
          <a:prstGeom prst="rect">
            <a:avLst/>
          </a:prstGeom>
        </p:spPr>
      </p:pic>
      <p:pic>
        <p:nvPicPr>
          <p:cNvPr id="25" name="グラフィックス 24" descr="カーソル 単色塗りつぶし">
            <a:extLst>
              <a:ext uri="{FF2B5EF4-FFF2-40B4-BE49-F238E27FC236}">
                <a16:creationId xmlns:a16="http://schemas.microsoft.com/office/drawing/2014/main" id="{42F998BA-E0A9-A88F-F95D-D329A8D1787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63373" y="3030493"/>
            <a:ext cx="415274" cy="415274"/>
          </a:xfrm>
          <a:prstGeom prst="rect">
            <a:avLst/>
          </a:prstGeom>
        </p:spPr>
      </p:pic>
      <p:pic>
        <p:nvPicPr>
          <p:cNvPr id="29" name="コンテンツ プレースホルダー 28" descr="屋内, 小さい, テーブル, 座る が含まれている画像&#10;&#10;自動的に生成された説明">
            <a:extLst>
              <a:ext uri="{FF2B5EF4-FFF2-40B4-BE49-F238E27FC236}">
                <a16:creationId xmlns:a16="http://schemas.microsoft.com/office/drawing/2014/main" id="{8E3F0E74-8A6F-B1F6-62F8-4B271BA3EA08}"/>
              </a:ext>
            </a:extLst>
          </p:cNvPr>
          <p:cNvPicPr>
            <a:picLocks noGrp="1" noChangeAspect="1"/>
          </p:cNvPicPr>
          <p:nvPr>
            <p:ph idx="14"/>
          </p:nvPr>
        </p:nvPicPr>
        <p:blipFill>
          <a:blip r:embed="rId6"/>
          <a:stretch>
            <a:fillRect/>
          </a:stretch>
        </p:blipFill>
        <p:spPr>
          <a:xfrm>
            <a:off x="3357300" y="842963"/>
            <a:ext cx="5164662" cy="3457575"/>
          </a:xfrm>
        </p:spPr>
      </p:pic>
    </p:spTree>
    <p:extLst>
      <p:ext uri="{BB962C8B-B14F-4D97-AF65-F5344CB8AC3E}">
        <p14:creationId xmlns:p14="http://schemas.microsoft.com/office/powerpoint/2010/main" val="176927117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コンテンツ プレースホルダー 21">
            <a:extLst>
              <a:ext uri="{FF2B5EF4-FFF2-40B4-BE49-F238E27FC236}">
                <a16:creationId xmlns:a16="http://schemas.microsoft.com/office/drawing/2014/main" id="{620AD8E3-4EDF-63A5-DF9B-687E39F38BFE}"/>
              </a:ext>
            </a:extLst>
          </p:cNvPr>
          <p:cNvPicPr>
            <a:picLocks noGrp="1" noChangeAspect="1"/>
          </p:cNvPicPr>
          <p:nvPr>
            <p:ph idx="1"/>
          </p:nvPr>
        </p:nvPicPr>
        <p:blipFill>
          <a:blip r:embed="rId2"/>
          <a:stretch>
            <a:fillRect/>
          </a:stretch>
        </p:blipFill>
        <p:spPr>
          <a:xfrm>
            <a:off x="619222" y="842963"/>
            <a:ext cx="2433443" cy="3457575"/>
          </a:xfrm>
        </p:spPr>
      </p:pic>
      <p:sp>
        <p:nvSpPr>
          <p:cNvPr id="3" name="テキスト プレースホルダー 2">
            <a:extLst>
              <a:ext uri="{FF2B5EF4-FFF2-40B4-BE49-F238E27FC236}">
                <a16:creationId xmlns:a16="http://schemas.microsoft.com/office/drawing/2014/main" id="{BCF46643-65FB-2E46-3553-109F17824E37}"/>
              </a:ext>
            </a:extLst>
          </p:cNvPr>
          <p:cNvSpPr>
            <a:spLocks noGrp="1"/>
          </p:cNvSpPr>
          <p:nvPr>
            <p:ph type="body" sz="quarter" idx="13"/>
          </p:nvPr>
        </p:nvSpPr>
        <p:spPr/>
        <p:txBody>
          <a:bodyPr/>
          <a:lstStyle/>
          <a:p>
            <a:endParaRPr kumimoji="1" lang="ja-JP" altLang="en-US"/>
          </a:p>
        </p:txBody>
      </p:sp>
      <p:sp>
        <p:nvSpPr>
          <p:cNvPr id="5" name="タイトル 4">
            <a:extLst>
              <a:ext uri="{FF2B5EF4-FFF2-40B4-BE49-F238E27FC236}">
                <a16:creationId xmlns:a16="http://schemas.microsoft.com/office/drawing/2014/main" id="{B724FD79-99E2-3B94-F5BF-99BC9AD776F0}"/>
              </a:ext>
            </a:extLst>
          </p:cNvPr>
          <p:cNvSpPr>
            <a:spLocks noGrp="1"/>
          </p:cNvSpPr>
          <p:nvPr>
            <p:ph type="title"/>
          </p:nvPr>
        </p:nvSpPr>
        <p:spPr/>
        <p:txBody>
          <a:bodyPr/>
          <a:lstStyle/>
          <a:p>
            <a:r>
              <a:rPr kumimoji="1" lang="ja-JP" altLang="en-US" dirty="0"/>
              <a:t>結果 </a:t>
            </a:r>
            <a:r>
              <a:rPr kumimoji="1" lang="en-US" altLang="ja-JP" dirty="0"/>
              <a:t>(1/2)</a:t>
            </a:r>
            <a:endParaRPr kumimoji="1" lang="ja-JP" altLang="en-US" dirty="0"/>
          </a:p>
        </p:txBody>
      </p:sp>
      <p:sp>
        <p:nvSpPr>
          <p:cNvPr id="6" name="スライド番号プレースホルダー 5">
            <a:extLst>
              <a:ext uri="{FF2B5EF4-FFF2-40B4-BE49-F238E27FC236}">
                <a16:creationId xmlns:a16="http://schemas.microsoft.com/office/drawing/2014/main" id="{7530DFB2-3275-5E64-97A3-0F81967A98A4}"/>
              </a:ext>
            </a:extLst>
          </p:cNvPr>
          <p:cNvSpPr>
            <a:spLocks noGrp="1"/>
          </p:cNvSpPr>
          <p:nvPr>
            <p:ph type="sldNum" sz="quarter" idx="15"/>
          </p:nvPr>
        </p:nvSpPr>
        <p:spPr/>
        <p:txBody>
          <a:bodyPr/>
          <a:lstStyle/>
          <a:p>
            <a:fld id="{44CC7441-4F6D-4D99-AEAC-28C0433C7008}" type="slidenum">
              <a:rPr kumimoji="1" lang="ja-JP" altLang="en-US" smtClean="0"/>
              <a:pPr/>
              <a:t>31</a:t>
            </a:fld>
            <a:endParaRPr kumimoji="1" lang="ja-JP" altLang="en-US" dirty="0"/>
          </a:p>
        </p:txBody>
      </p:sp>
      <p:sp>
        <p:nvSpPr>
          <p:cNvPr id="17" name="テキスト ボックス 16">
            <a:extLst>
              <a:ext uri="{FF2B5EF4-FFF2-40B4-BE49-F238E27FC236}">
                <a16:creationId xmlns:a16="http://schemas.microsoft.com/office/drawing/2014/main" id="{ADA2BBAA-26EA-F8D3-3CC4-B30A7D565E0F}"/>
              </a:ext>
            </a:extLst>
          </p:cNvPr>
          <p:cNvSpPr txBox="1"/>
          <p:nvPr/>
        </p:nvSpPr>
        <p:spPr>
          <a:xfrm>
            <a:off x="2001016" y="4404351"/>
            <a:ext cx="1789000" cy="492443"/>
          </a:xfrm>
          <a:prstGeom prst="rect">
            <a:avLst/>
          </a:prstGeom>
          <a:noFill/>
        </p:spPr>
        <p:txBody>
          <a:bodyPr wrap="square">
            <a:spAutoFit/>
          </a:bodyPr>
          <a:lstStyle/>
          <a:p>
            <a:pPr algn="ctr"/>
            <a:r>
              <a:rPr lang="ja-JP" altLang="en-US" sz="1300" b="1" i="0" u="none" strike="noStrike" dirty="0">
                <a:solidFill>
                  <a:schemeClr val="accent4"/>
                </a:solidFill>
                <a:effectLst/>
                <a:latin typeface="游ゴシック" panose="020B0400000000000000" pitchFamily="50" charset="-128"/>
                <a:ea typeface="游ゴシック" panose="020B0400000000000000" pitchFamily="50" charset="-128"/>
              </a:rPr>
              <a:t>虚振動が出ていない</a:t>
            </a:r>
            <a:br>
              <a:rPr lang="en-US" altLang="ja-JP" sz="1300" b="1" i="0" u="none" strike="noStrike" dirty="0">
                <a:solidFill>
                  <a:schemeClr val="accent4"/>
                </a:solidFill>
                <a:effectLst/>
                <a:latin typeface="游ゴシック" panose="020B0400000000000000" pitchFamily="50" charset="-128"/>
                <a:ea typeface="游ゴシック" panose="020B0400000000000000" pitchFamily="50" charset="-128"/>
              </a:rPr>
            </a:br>
            <a:r>
              <a:rPr lang="ja-JP" altLang="en-US" sz="1300" b="1" i="0" u="none" strike="noStrike" dirty="0">
                <a:solidFill>
                  <a:schemeClr val="accent4"/>
                </a:solidFill>
                <a:effectLst/>
                <a:latin typeface="游ゴシック" panose="020B0400000000000000" pitchFamily="50" charset="-128"/>
                <a:ea typeface="游ゴシック" panose="020B0400000000000000" pitchFamily="50" charset="-128"/>
              </a:rPr>
              <a:t>極小点には到達した</a:t>
            </a:r>
            <a:endParaRPr lang="ja-JP" altLang="en-US" sz="1300" b="1" dirty="0">
              <a:solidFill>
                <a:schemeClr val="accent4"/>
              </a:solidFill>
            </a:endParaRPr>
          </a:p>
        </p:txBody>
      </p:sp>
      <p:cxnSp>
        <p:nvCxnSpPr>
          <p:cNvPr id="19" name="直線矢印コネクタ 18">
            <a:extLst>
              <a:ext uri="{FF2B5EF4-FFF2-40B4-BE49-F238E27FC236}">
                <a16:creationId xmlns:a16="http://schemas.microsoft.com/office/drawing/2014/main" id="{413B4830-9947-8F60-95E6-5A06C68E70CF}"/>
              </a:ext>
            </a:extLst>
          </p:cNvPr>
          <p:cNvCxnSpPr>
            <a:cxnSpLocks/>
            <a:stCxn id="17" idx="0"/>
          </p:cNvCxnSpPr>
          <p:nvPr/>
        </p:nvCxnSpPr>
        <p:spPr>
          <a:xfrm flipH="1" flipV="1">
            <a:off x="1936750" y="3124200"/>
            <a:ext cx="958766" cy="1280151"/>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pic>
        <p:nvPicPr>
          <p:cNvPr id="15" name="コンテンツ プレースホルダー 14">
            <a:extLst>
              <a:ext uri="{FF2B5EF4-FFF2-40B4-BE49-F238E27FC236}">
                <a16:creationId xmlns:a16="http://schemas.microsoft.com/office/drawing/2014/main" id="{5A10CF5B-14FF-723A-9F90-04D10EBF5F84}"/>
              </a:ext>
            </a:extLst>
          </p:cNvPr>
          <p:cNvPicPr>
            <a:picLocks noGrp="1" noChangeAspect="1"/>
          </p:cNvPicPr>
          <p:nvPr>
            <p:ph idx="14"/>
          </p:nvPr>
        </p:nvPicPr>
        <p:blipFill>
          <a:blip r:embed="rId3"/>
          <a:stretch>
            <a:fillRect/>
          </a:stretch>
        </p:blipFill>
        <p:spPr>
          <a:xfrm>
            <a:off x="3225761" y="842963"/>
            <a:ext cx="5427740" cy="3457575"/>
          </a:xfrm>
        </p:spPr>
      </p:pic>
      <p:cxnSp>
        <p:nvCxnSpPr>
          <p:cNvPr id="24" name="直線矢印コネクタ 23">
            <a:extLst>
              <a:ext uri="{FF2B5EF4-FFF2-40B4-BE49-F238E27FC236}">
                <a16:creationId xmlns:a16="http://schemas.microsoft.com/office/drawing/2014/main" id="{936B5DAD-1C15-E65E-627D-BF49AE41F951}"/>
              </a:ext>
            </a:extLst>
          </p:cNvPr>
          <p:cNvCxnSpPr>
            <a:cxnSpLocks/>
          </p:cNvCxnSpPr>
          <p:nvPr/>
        </p:nvCxnSpPr>
        <p:spPr>
          <a:xfrm flipH="1">
            <a:off x="1765300" y="596257"/>
            <a:ext cx="736600" cy="555810"/>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26" name="テキスト ボックス 25">
            <a:extLst>
              <a:ext uri="{FF2B5EF4-FFF2-40B4-BE49-F238E27FC236}">
                <a16:creationId xmlns:a16="http://schemas.microsoft.com/office/drawing/2014/main" id="{E32EA97E-BD1C-6399-4030-06C16D16A1D9}"/>
              </a:ext>
            </a:extLst>
          </p:cNvPr>
          <p:cNvSpPr txBox="1"/>
          <p:nvPr/>
        </p:nvSpPr>
        <p:spPr>
          <a:xfrm>
            <a:off x="2416133" y="459750"/>
            <a:ext cx="1789000" cy="292388"/>
          </a:xfrm>
          <a:prstGeom prst="rect">
            <a:avLst/>
          </a:prstGeom>
          <a:noFill/>
        </p:spPr>
        <p:txBody>
          <a:bodyPr wrap="square">
            <a:spAutoFit/>
          </a:bodyPr>
          <a:lstStyle/>
          <a:p>
            <a:pPr algn="ctr"/>
            <a:r>
              <a:rPr lang="ja-JP" altLang="en-US" sz="1300" b="1" i="0" u="none" strike="noStrike" dirty="0">
                <a:solidFill>
                  <a:schemeClr val="accent4"/>
                </a:solidFill>
                <a:effectLst/>
                <a:latin typeface="游ゴシック" panose="020B0400000000000000" pitchFamily="50" charset="-128"/>
                <a:ea typeface="游ゴシック" panose="020B0400000000000000" pitchFamily="50" charset="-128"/>
              </a:rPr>
              <a:t>収束判定も確認せよ</a:t>
            </a:r>
            <a:endParaRPr lang="ja-JP" altLang="en-US" sz="1300" b="1" dirty="0">
              <a:solidFill>
                <a:schemeClr val="accent4"/>
              </a:solidFill>
            </a:endParaRPr>
          </a:p>
        </p:txBody>
      </p:sp>
    </p:spTree>
    <p:extLst>
      <p:ext uri="{BB962C8B-B14F-4D97-AF65-F5344CB8AC3E}">
        <p14:creationId xmlns:p14="http://schemas.microsoft.com/office/powerpoint/2010/main" val="11156358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コンテンツ プレースホルダー 8">
            <a:extLst>
              <a:ext uri="{FF2B5EF4-FFF2-40B4-BE49-F238E27FC236}">
                <a16:creationId xmlns:a16="http://schemas.microsoft.com/office/drawing/2014/main" id="{3EFA2386-D46F-A539-FC04-9A05C5CD5F22}"/>
              </a:ext>
            </a:extLst>
          </p:cNvPr>
          <p:cNvPicPr>
            <a:picLocks noGrp="1" noChangeAspect="1"/>
          </p:cNvPicPr>
          <p:nvPr>
            <p:ph idx="1"/>
          </p:nvPr>
        </p:nvPicPr>
        <p:blipFill>
          <a:blip r:embed="rId3"/>
          <a:srcRect/>
          <a:stretch/>
        </p:blipFill>
        <p:spPr>
          <a:xfrm>
            <a:off x="468312" y="1063294"/>
            <a:ext cx="2966264" cy="2982765"/>
          </a:xfrm>
        </p:spPr>
      </p:pic>
      <p:sp>
        <p:nvSpPr>
          <p:cNvPr id="3" name="テキスト プレースホルダー 2">
            <a:extLst>
              <a:ext uri="{FF2B5EF4-FFF2-40B4-BE49-F238E27FC236}">
                <a16:creationId xmlns:a16="http://schemas.microsoft.com/office/drawing/2014/main" id="{E856CA27-857C-86BA-D07A-DDF2A76AAADF}"/>
              </a:ext>
            </a:extLst>
          </p:cNvPr>
          <p:cNvSpPr>
            <a:spLocks noGrp="1"/>
          </p:cNvSpPr>
          <p:nvPr>
            <p:ph type="body" sz="quarter" idx="13"/>
          </p:nvPr>
        </p:nvSpPr>
        <p:spPr/>
        <p:txBody>
          <a:bodyPr/>
          <a:lstStyle/>
          <a:p>
            <a:endParaRPr kumimoji="1" lang="ja-JP" altLang="en-US" dirty="0"/>
          </a:p>
        </p:txBody>
      </p:sp>
      <p:pic>
        <p:nvPicPr>
          <p:cNvPr id="7" name="コンテンツ プレースホルダー 6">
            <a:extLst>
              <a:ext uri="{FF2B5EF4-FFF2-40B4-BE49-F238E27FC236}">
                <a16:creationId xmlns:a16="http://schemas.microsoft.com/office/drawing/2014/main" id="{3E1D1614-980B-438F-4626-5975B334D2BC}"/>
              </a:ext>
            </a:extLst>
          </p:cNvPr>
          <p:cNvPicPr>
            <a:picLocks noGrp="1" noChangeAspect="1"/>
          </p:cNvPicPr>
          <p:nvPr>
            <p:ph idx="14"/>
          </p:nvPr>
        </p:nvPicPr>
        <p:blipFill>
          <a:blip r:embed="rId4"/>
          <a:srcRect/>
          <a:stretch/>
        </p:blipFill>
        <p:spPr>
          <a:xfrm>
            <a:off x="3529682" y="1079424"/>
            <a:ext cx="4819898" cy="2984653"/>
          </a:xfrm>
          <a:prstGeom prst="rect">
            <a:avLst/>
          </a:prstGeom>
        </p:spPr>
      </p:pic>
      <p:sp>
        <p:nvSpPr>
          <p:cNvPr id="5" name="タイトル 4">
            <a:extLst>
              <a:ext uri="{FF2B5EF4-FFF2-40B4-BE49-F238E27FC236}">
                <a16:creationId xmlns:a16="http://schemas.microsoft.com/office/drawing/2014/main" id="{038508E6-3D4B-4197-D948-B2CD89FF8F8A}"/>
              </a:ext>
            </a:extLst>
          </p:cNvPr>
          <p:cNvSpPr>
            <a:spLocks noGrp="1"/>
          </p:cNvSpPr>
          <p:nvPr>
            <p:ph type="title"/>
          </p:nvPr>
        </p:nvSpPr>
        <p:spPr/>
        <p:txBody>
          <a:bodyPr/>
          <a:lstStyle/>
          <a:p>
            <a:r>
              <a:rPr kumimoji="1" lang="ja-JP" altLang="en-US" dirty="0"/>
              <a:t>結果 </a:t>
            </a:r>
            <a:r>
              <a:rPr kumimoji="1" lang="en-US" altLang="ja-JP" dirty="0"/>
              <a:t>(2/2)</a:t>
            </a:r>
            <a:endParaRPr kumimoji="1" lang="ja-JP" altLang="en-US" dirty="0"/>
          </a:p>
        </p:txBody>
      </p:sp>
      <p:sp>
        <p:nvSpPr>
          <p:cNvPr id="6" name="スライド番号プレースホルダー 5">
            <a:extLst>
              <a:ext uri="{FF2B5EF4-FFF2-40B4-BE49-F238E27FC236}">
                <a16:creationId xmlns:a16="http://schemas.microsoft.com/office/drawing/2014/main" id="{5BCE9349-FE08-3D42-44F3-10BD2CF7EB5E}"/>
              </a:ext>
            </a:extLst>
          </p:cNvPr>
          <p:cNvSpPr>
            <a:spLocks noGrp="1"/>
          </p:cNvSpPr>
          <p:nvPr>
            <p:ph type="sldNum" sz="quarter" idx="15"/>
          </p:nvPr>
        </p:nvSpPr>
        <p:spPr/>
        <p:txBody>
          <a:bodyPr/>
          <a:lstStyle/>
          <a:p>
            <a:fld id="{44CC7441-4F6D-4D99-AEAC-28C0433C7008}" type="slidenum">
              <a:rPr kumimoji="1" lang="ja-JP" altLang="en-US" smtClean="0"/>
              <a:pPr/>
              <a:t>32</a:t>
            </a:fld>
            <a:endParaRPr kumimoji="1" lang="ja-JP" altLang="en-US" dirty="0"/>
          </a:p>
        </p:txBody>
      </p:sp>
      <p:sp>
        <p:nvSpPr>
          <p:cNvPr id="8" name="テキスト ボックス 7">
            <a:extLst>
              <a:ext uri="{FF2B5EF4-FFF2-40B4-BE49-F238E27FC236}">
                <a16:creationId xmlns:a16="http://schemas.microsoft.com/office/drawing/2014/main" id="{D7A3DDF5-EA14-489B-AD2D-24CC1AEECBEC}"/>
              </a:ext>
            </a:extLst>
          </p:cNvPr>
          <p:cNvSpPr txBox="1"/>
          <p:nvPr/>
        </p:nvSpPr>
        <p:spPr>
          <a:xfrm>
            <a:off x="3529682" y="4126579"/>
            <a:ext cx="4819898" cy="600164"/>
          </a:xfrm>
          <a:prstGeom prst="rect">
            <a:avLst/>
          </a:prstGeom>
          <a:noFill/>
        </p:spPr>
        <p:txBody>
          <a:bodyPr wrap="square">
            <a:spAutoFit/>
          </a:bodyPr>
          <a:lstStyle/>
          <a:p>
            <a:r>
              <a:rPr kumimoji="1" lang="ja-JP" altLang="en-US" sz="1100" b="1" dirty="0">
                <a:solidFill>
                  <a:schemeClr val="accent4"/>
                </a:solidFill>
              </a:rPr>
              <a:t>スペクトルをクリックしてピークを選択しよう</a:t>
            </a:r>
            <a:r>
              <a:rPr kumimoji="1" lang="en-US" altLang="ja-JP" sz="1100" b="1" dirty="0">
                <a:solidFill>
                  <a:schemeClr val="accent4"/>
                </a:solidFill>
              </a:rPr>
              <a:t>. </a:t>
            </a:r>
            <a:r>
              <a:rPr kumimoji="1" lang="ja-JP" altLang="en-US" sz="1100" b="1" dirty="0">
                <a:solidFill>
                  <a:schemeClr val="accent4"/>
                </a:solidFill>
              </a:rPr>
              <a:t>右クリック</a:t>
            </a:r>
            <a:r>
              <a:rPr kumimoji="1" lang="en-US" altLang="ja-JP" sz="1100" b="1" dirty="0">
                <a:solidFill>
                  <a:schemeClr val="accent4"/>
                </a:solidFill>
              </a:rPr>
              <a:t>&gt;</a:t>
            </a:r>
            <a:r>
              <a:rPr kumimoji="1" lang="en-US" altLang="ja-JP" sz="1100" b="1" dirty="0" err="1">
                <a:solidFill>
                  <a:schemeClr val="accent4"/>
                </a:solidFill>
              </a:rPr>
              <a:t>Porperties</a:t>
            </a:r>
            <a:r>
              <a:rPr kumimoji="1" lang="ja-JP" altLang="en-US" sz="1100" b="1" dirty="0">
                <a:solidFill>
                  <a:schemeClr val="accent4"/>
                </a:solidFill>
              </a:rPr>
              <a:t>から軸の向きや色合いなどの設定を変えることもできる</a:t>
            </a:r>
            <a:r>
              <a:rPr kumimoji="1" lang="en-US" altLang="ja-JP" sz="1100" b="1" dirty="0">
                <a:solidFill>
                  <a:schemeClr val="accent4"/>
                </a:solidFill>
              </a:rPr>
              <a:t>. </a:t>
            </a:r>
            <a:r>
              <a:rPr kumimoji="1" lang="ja-JP" altLang="en-US" sz="1100" b="1" dirty="0">
                <a:solidFill>
                  <a:schemeClr val="accent4"/>
                </a:solidFill>
              </a:rPr>
              <a:t>数値データとして書き出すこともできる</a:t>
            </a:r>
            <a:r>
              <a:rPr kumimoji="1" lang="en-US" altLang="ja-JP" sz="1100" b="1" dirty="0">
                <a:solidFill>
                  <a:schemeClr val="accent4"/>
                </a:solidFill>
              </a:rPr>
              <a:t>. </a:t>
            </a:r>
            <a:r>
              <a:rPr kumimoji="1" lang="ja-JP" altLang="en-US" sz="1100" b="1" dirty="0">
                <a:solidFill>
                  <a:schemeClr val="accent4"/>
                </a:solidFill>
              </a:rPr>
              <a:t>実験値と比較してみよう</a:t>
            </a:r>
            <a:r>
              <a:rPr kumimoji="1" lang="en-US" altLang="ja-JP" sz="1100" b="1" dirty="0">
                <a:solidFill>
                  <a:schemeClr val="accent4"/>
                </a:solidFill>
              </a:rPr>
              <a:t>.</a:t>
            </a:r>
          </a:p>
        </p:txBody>
      </p:sp>
      <p:sp>
        <p:nvSpPr>
          <p:cNvPr id="10" name="テキスト ボックス 9">
            <a:extLst>
              <a:ext uri="{FF2B5EF4-FFF2-40B4-BE49-F238E27FC236}">
                <a16:creationId xmlns:a16="http://schemas.microsoft.com/office/drawing/2014/main" id="{C463DFDE-3CEA-7C1C-757B-2206CF39D396}"/>
              </a:ext>
            </a:extLst>
          </p:cNvPr>
          <p:cNvSpPr txBox="1"/>
          <p:nvPr/>
        </p:nvSpPr>
        <p:spPr>
          <a:xfrm>
            <a:off x="468312" y="4098847"/>
            <a:ext cx="2966264" cy="600164"/>
          </a:xfrm>
          <a:prstGeom prst="rect">
            <a:avLst/>
          </a:prstGeom>
          <a:noFill/>
        </p:spPr>
        <p:txBody>
          <a:bodyPr wrap="square">
            <a:spAutoFit/>
          </a:bodyPr>
          <a:lstStyle/>
          <a:p>
            <a:r>
              <a:rPr kumimoji="1" lang="ja-JP" altLang="en-US" sz="1100" b="1" dirty="0">
                <a:solidFill>
                  <a:schemeClr val="accent4"/>
                </a:solidFill>
              </a:rPr>
              <a:t>振動数や振動子強度でソートできる</a:t>
            </a:r>
            <a:r>
              <a:rPr kumimoji="1" lang="en-US" altLang="ja-JP" sz="1100" b="1" dirty="0">
                <a:solidFill>
                  <a:schemeClr val="accent4"/>
                </a:solidFill>
              </a:rPr>
              <a:t>.</a:t>
            </a:r>
          </a:p>
          <a:p>
            <a:r>
              <a:rPr kumimoji="1" lang="ja-JP" altLang="en-US" sz="1100" b="1" dirty="0">
                <a:solidFill>
                  <a:schemeClr val="accent4"/>
                </a:solidFill>
              </a:rPr>
              <a:t>●</a:t>
            </a:r>
            <a:r>
              <a:rPr kumimoji="1" lang="en-US" altLang="ja-JP" sz="1100" b="1" dirty="0">
                <a:solidFill>
                  <a:schemeClr val="accent4"/>
                </a:solidFill>
              </a:rPr>
              <a:t>Start Animation</a:t>
            </a:r>
            <a:r>
              <a:rPr kumimoji="1" lang="ja-JP" altLang="en-US" sz="1100" b="1" dirty="0">
                <a:solidFill>
                  <a:schemeClr val="accent4"/>
                </a:solidFill>
              </a:rPr>
              <a:t>をクリックすると振動の様子を可視化でき</a:t>
            </a:r>
            <a:r>
              <a:rPr kumimoji="1" lang="en-US" altLang="ja-JP" sz="1100" b="1" dirty="0">
                <a:solidFill>
                  <a:schemeClr val="accent4"/>
                </a:solidFill>
              </a:rPr>
              <a:t>, </a:t>
            </a:r>
            <a:r>
              <a:rPr kumimoji="1" lang="ja-JP" altLang="en-US" sz="1100" b="1" dirty="0">
                <a:solidFill>
                  <a:schemeClr val="accent4"/>
                </a:solidFill>
              </a:rPr>
              <a:t>ピークを帰属できる</a:t>
            </a:r>
            <a:r>
              <a:rPr kumimoji="1" lang="en-US" altLang="ja-JP" sz="1100" b="1" dirty="0">
                <a:solidFill>
                  <a:schemeClr val="accent4"/>
                </a:solidFill>
              </a:rPr>
              <a:t>.</a:t>
            </a:r>
          </a:p>
        </p:txBody>
      </p:sp>
      <p:pic>
        <p:nvPicPr>
          <p:cNvPr id="2" name="グラフィックス 1" descr="カーソル 単色塗りつぶし">
            <a:extLst>
              <a:ext uri="{FF2B5EF4-FFF2-40B4-BE49-F238E27FC236}">
                <a16:creationId xmlns:a16="http://schemas.microsoft.com/office/drawing/2014/main" id="{6FCECB82-30A9-435D-B2A5-64331887204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536170" y="2554676"/>
            <a:ext cx="415274" cy="415274"/>
          </a:xfrm>
          <a:prstGeom prst="rect">
            <a:avLst/>
          </a:prstGeom>
        </p:spPr>
      </p:pic>
      <p:pic>
        <p:nvPicPr>
          <p:cNvPr id="11" name="グラフィックス 10" descr="カーソル 単色塗りつぶし">
            <a:extLst>
              <a:ext uri="{FF2B5EF4-FFF2-40B4-BE49-F238E27FC236}">
                <a16:creationId xmlns:a16="http://schemas.microsoft.com/office/drawing/2014/main" id="{0C02F1B5-B385-2179-60E6-F4DC90ED902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093457" y="3823635"/>
            <a:ext cx="415274" cy="415274"/>
          </a:xfrm>
          <a:prstGeom prst="rect">
            <a:avLst/>
          </a:prstGeom>
        </p:spPr>
      </p:pic>
      <p:pic>
        <p:nvPicPr>
          <p:cNvPr id="12" name="グラフィックス 11" descr="カーソル 単色塗りつぶし">
            <a:extLst>
              <a:ext uri="{FF2B5EF4-FFF2-40B4-BE49-F238E27FC236}">
                <a16:creationId xmlns:a16="http://schemas.microsoft.com/office/drawing/2014/main" id="{E43323CC-EDFB-A39A-387E-BCD667125FF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093457" y="1456170"/>
            <a:ext cx="415274" cy="415274"/>
          </a:xfrm>
          <a:prstGeom prst="rect">
            <a:avLst/>
          </a:prstGeom>
        </p:spPr>
      </p:pic>
    </p:spTree>
    <p:extLst>
      <p:ext uri="{BB962C8B-B14F-4D97-AF65-F5344CB8AC3E}">
        <p14:creationId xmlns:p14="http://schemas.microsoft.com/office/powerpoint/2010/main" val="354993800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140EF113-1A56-0CFE-469A-5EF693CA7D19}"/>
              </a:ext>
            </a:extLst>
          </p:cNvPr>
          <p:cNvSpPr>
            <a:spLocks noGrp="1"/>
          </p:cNvSpPr>
          <p:nvPr>
            <p:ph type="title"/>
          </p:nvPr>
        </p:nvSpPr>
        <p:spPr/>
        <p:txBody>
          <a:bodyPr/>
          <a:lstStyle/>
          <a:p>
            <a:r>
              <a:rPr kumimoji="1" lang="ja-JP" altLang="en-US" dirty="0"/>
              <a:t>データベースの紹介</a:t>
            </a:r>
          </a:p>
        </p:txBody>
      </p:sp>
      <p:sp>
        <p:nvSpPr>
          <p:cNvPr id="7" name="コンテンツ プレースホルダー 6">
            <a:extLst>
              <a:ext uri="{FF2B5EF4-FFF2-40B4-BE49-F238E27FC236}">
                <a16:creationId xmlns:a16="http://schemas.microsoft.com/office/drawing/2014/main" id="{5B4B9C49-3C2C-5311-26C1-4898334D80B1}"/>
              </a:ext>
            </a:extLst>
          </p:cNvPr>
          <p:cNvSpPr>
            <a:spLocks noGrp="1"/>
          </p:cNvSpPr>
          <p:nvPr>
            <p:ph idx="1"/>
          </p:nvPr>
        </p:nvSpPr>
        <p:spPr>
          <a:xfrm>
            <a:off x="468000" y="843749"/>
            <a:ext cx="8208000" cy="3793974"/>
          </a:xfrm>
        </p:spPr>
        <p:txBody>
          <a:bodyPr/>
          <a:lstStyle/>
          <a:p>
            <a:pPr>
              <a:lnSpc>
                <a:spcPct val="100000"/>
              </a:lnSpc>
              <a:spcAft>
                <a:spcPts val="1200"/>
              </a:spcAft>
            </a:pPr>
            <a:r>
              <a:rPr lang="ja-JP" altLang="en-US" b="1" dirty="0">
                <a:solidFill>
                  <a:schemeClr val="tx2"/>
                </a:solidFill>
              </a:rPr>
              <a:t>基底関数データベース</a:t>
            </a:r>
          </a:p>
          <a:p>
            <a:pPr marL="285750" indent="-285750">
              <a:buFont typeface="Arial" panose="020B0604020202020204" pitchFamily="34" charset="0"/>
              <a:buChar char="•"/>
            </a:pPr>
            <a:r>
              <a:rPr lang="en-US" altLang="ja-JP" dirty="0">
                <a:hlinkClick r:id="rId2"/>
              </a:rPr>
              <a:t>Basis Set Exchange</a:t>
            </a:r>
            <a:endParaRPr lang="en-US" altLang="ja-JP" dirty="0"/>
          </a:p>
          <a:p>
            <a:pPr algn="l">
              <a:lnSpc>
                <a:spcPct val="100000"/>
              </a:lnSpc>
              <a:spcBef>
                <a:spcPts val="1200"/>
              </a:spcBef>
              <a:spcAft>
                <a:spcPts val="1200"/>
              </a:spcAft>
            </a:pPr>
            <a:r>
              <a:rPr lang="ja-JP" altLang="en-US" b="1" i="0" dirty="0">
                <a:solidFill>
                  <a:schemeClr val="tx2"/>
                </a:solidFill>
                <a:effectLst/>
              </a:rPr>
              <a:t>計算値・実験値データベース</a:t>
            </a:r>
            <a:endParaRPr lang="en-US" altLang="ja-JP" b="1" i="0" dirty="0">
              <a:solidFill>
                <a:schemeClr val="tx2"/>
              </a:solidFill>
              <a:effectLst/>
            </a:endParaRPr>
          </a:p>
          <a:p>
            <a:pPr marL="285750" indent="-285750" algn="l">
              <a:lnSpc>
                <a:spcPct val="150000"/>
              </a:lnSpc>
              <a:buFont typeface="Arial" panose="020B0604020202020204" pitchFamily="34" charset="0"/>
              <a:buChar char="•"/>
            </a:pPr>
            <a:r>
              <a:rPr lang="en-US" altLang="ja-JP" i="0" dirty="0">
                <a:solidFill>
                  <a:schemeClr val="tx2"/>
                </a:solidFill>
                <a:effectLst/>
                <a:hlinkClick r:id="rId3"/>
              </a:rPr>
              <a:t>PubChem</a:t>
            </a:r>
            <a:r>
              <a:rPr lang="ja-JP" altLang="en-US" dirty="0">
                <a:solidFill>
                  <a:srgbClr val="24292F"/>
                </a:solidFill>
              </a:rPr>
              <a:t> 　</a:t>
            </a:r>
            <a:r>
              <a:rPr lang="en-US" altLang="ja-JP" dirty="0">
                <a:solidFill>
                  <a:srgbClr val="24292F"/>
                </a:solidFill>
              </a:rPr>
              <a:t>-</a:t>
            </a:r>
            <a:r>
              <a:rPr lang="ja-JP" altLang="en-US" dirty="0">
                <a:solidFill>
                  <a:srgbClr val="24292F"/>
                </a:solidFill>
              </a:rPr>
              <a:t>　</a:t>
            </a:r>
            <a:r>
              <a:rPr lang="ja-JP" altLang="en-US" i="0" dirty="0">
                <a:effectLst/>
              </a:rPr>
              <a:t>各種情報</a:t>
            </a:r>
            <a:endParaRPr lang="en-US" altLang="ja-JP" dirty="0">
              <a:hlinkClick r:id="rId4"/>
            </a:endParaRPr>
          </a:p>
          <a:p>
            <a:pPr marL="285750" indent="-285750">
              <a:buFont typeface="Arial" panose="020B0604020202020204" pitchFamily="34" charset="0"/>
              <a:buChar char="•"/>
            </a:pPr>
            <a:r>
              <a:rPr lang="en-US" altLang="ja-JP" b="0" i="0" u="none" strike="noStrike" dirty="0">
                <a:solidFill>
                  <a:srgbClr val="24292F"/>
                </a:solidFill>
                <a:effectLst/>
                <a:hlinkClick r:id="rId5"/>
              </a:rPr>
              <a:t>The PubChemQC Project</a:t>
            </a:r>
            <a:r>
              <a:rPr lang="ja-JP" altLang="en-US" dirty="0">
                <a:solidFill>
                  <a:srgbClr val="24292F"/>
                </a:solidFill>
              </a:rPr>
              <a:t> 　 </a:t>
            </a:r>
            <a:r>
              <a:rPr lang="en-US" altLang="ja-JP" dirty="0">
                <a:solidFill>
                  <a:srgbClr val="24292F"/>
                </a:solidFill>
              </a:rPr>
              <a:t>- </a:t>
            </a:r>
            <a:r>
              <a:rPr lang="ja-JP" altLang="en-US" dirty="0">
                <a:solidFill>
                  <a:srgbClr val="24292F"/>
                </a:solidFill>
              </a:rPr>
              <a:t>　</a:t>
            </a:r>
            <a:r>
              <a:rPr lang="ja-JP" altLang="en-US" b="0" i="0" u="none" strike="noStrike" dirty="0">
                <a:solidFill>
                  <a:srgbClr val="24292F"/>
                </a:solidFill>
                <a:effectLst/>
              </a:rPr>
              <a:t>最適化構造</a:t>
            </a:r>
            <a:endParaRPr lang="en-US" altLang="ja-JP" b="0" i="0" u="none" strike="noStrike" dirty="0">
              <a:solidFill>
                <a:srgbClr val="24292F"/>
              </a:solidFill>
              <a:effectLst/>
            </a:endParaRPr>
          </a:p>
          <a:p>
            <a:pPr marL="285750" indent="-285750" algn="l">
              <a:buFont typeface="Arial" panose="020B0604020202020204" pitchFamily="34" charset="0"/>
              <a:buChar char="•"/>
            </a:pPr>
            <a:r>
              <a:rPr lang="en-US" altLang="ja-JP" dirty="0">
                <a:solidFill>
                  <a:srgbClr val="24292F"/>
                </a:solidFill>
                <a:hlinkClick r:id="rId4"/>
              </a:rPr>
              <a:t>Computational Chemistry Comparison and Benchmark </a:t>
            </a:r>
            <a:r>
              <a:rPr lang="en-US" altLang="ja-JP" dirty="0" err="1">
                <a:solidFill>
                  <a:srgbClr val="24292F"/>
                </a:solidFill>
                <a:hlinkClick r:id="rId4"/>
              </a:rPr>
              <a:t>DataBase</a:t>
            </a:r>
            <a:r>
              <a:rPr lang="ja-JP" altLang="en-US" dirty="0">
                <a:solidFill>
                  <a:srgbClr val="24292F"/>
                </a:solidFill>
              </a:rPr>
              <a:t> 　</a:t>
            </a:r>
            <a:r>
              <a:rPr lang="en-US" altLang="ja-JP" dirty="0">
                <a:solidFill>
                  <a:srgbClr val="24292F"/>
                </a:solidFill>
              </a:rPr>
              <a:t>-</a:t>
            </a:r>
            <a:r>
              <a:rPr lang="ja-JP" altLang="en-US" dirty="0">
                <a:solidFill>
                  <a:srgbClr val="24292F"/>
                </a:solidFill>
              </a:rPr>
              <a:t>　 </a:t>
            </a:r>
            <a:r>
              <a:rPr lang="zh-TW" altLang="en-US" dirty="0">
                <a:solidFill>
                  <a:srgbClr val="24292F"/>
                </a:solidFill>
              </a:rPr>
              <a:t>各種物性</a:t>
            </a:r>
            <a:r>
              <a:rPr lang="en-US" altLang="zh-TW" dirty="0">
                <a:solidFill>
                  <a:srgbClr val="24292F"/>
                </a:solidFill>
              </a:rPr>
              <a:t>, </a:t>
            </a:r>
            <a:r>
              <a:rPr lang="zh-TW" altLang="en-US" dirty="0">
                <a:solidFill>
                  <a:srgbClr val="24292F"/>
                </a:solidFill>
              </a:rPr>
              <a:t>計算値</a:t>
            </a:r>
            <a:r>
              <a:rPr lang="en-US" altLang="zh-TW" dirty="0">
                <a:solidFill>
                  <a:srgbClr val="24292F"/>
                </a:solidFill>
              </a:rPr>
              <a:t>&amp;</a:t>
            </a:r>
            <a:r>
              <a:rPr lang="zh-TW" altLang="en-US" dirty="0">
                <a:solidFill>
                  <a:srgbClr val="24292F"/>
                </a:solidFill>
              </a:rPr>
              <a:t>実験値</a:t>
            </a:r>
            <a:endParaRPr lang="en-US" altLang="ja-JP" b="0" i="0" u="none" strike="noStrike" dirty="0">
              <a:solidFill>
                <a:srgbClr val="24292F"/>
              </a:solidFill>
              <a:effectLst/>
            </a:endParaRPr>
          </a:p>
          <a:p>
            <a:pPr marL="285750" indent="-285750" algn="l">
              <a:buFont typeface="Arial" panose="020B0604020202020204" pitchFamily="34" charset="0"/>
              <a:buChar char="•"/>
            </a:pPr>
            <a:r>
              <a:rPr lang="en-US" altLang="ja-JP" dirty="0">
                <a:solidFill>
                  <a:srgbClr val="24292F"/>
                </a:solidFill>
                <a:hlinkClick r:id="rId6"/>
              </a:rPr>
              <a:t>Benchmark Energy &amp; Geometry Database</a:t>
            </a:r>
            <a:r>
              <a:rPr lang="ja-JP" altLang="en-US" dirty="0">
                <a:solidFill>
                  <a:srgbClr val="24292F"/>
                </a:solidFill>
              </a:rPr>
              <a:t> 　</a:t>
            </a:r>
            <a:r>
              <a:rPr lang="en-US" altLang="ja-JP" dirty="0">
                <a:solidFill>
                  <a:srgbClr val="24292F"/>
                </a:solidFill>
              </a:rPr>
              <a:t>-</a:t>
            </a:r>
            <a:r>
              <a:rPr lang="ja-JP" altLang="en-US" dirty="0">
                <a:solidFill>
                  <a:srgbClr val="24292F"/>
                </a:solidFill>
              </a:rPr>
              <a:t>　エネルギー</a:t>
            </a:r>
            <a:r>
              <a:rPr lang="en-US" altLang="ja-JP" dirty="0">
                <a:solidFill>
                  <a:srgbClr val="24292F"/>
                </a:solidFill>
              </a:rPr>
              <a:t>&amp;</a:t>
            </a:r>
            <a:r>
              <a:rPr lang="ja-JP" altLang="en-US" dirty="0">
                <a:solidFill>
                  <a:srgbClr val="24292F"/>
                </a:solidFill>
              </a:rPr>
              <a:t>構造</a:t>
            </a:r>
            <a:endParaRPr lang="en-US" altLang="ja-JP" dirty="0">
              <a:solidFill>
                <a:srgbClr val="24292F"/>
              </a:solidFill>
            </a:endParaRPr>
          </a:p>
          <a:p>
            <a:pPr marL="285750" indent="-285750" algn="l">
              <a:buFont typeface="Arial" panose="020B0604020202020204" pitchFamily="34" charset="0"/>
              <a:buChar char="•"/>
            </a:pPr>
            <a:r>
              <a:rPr lang="en-US" altLang="ja-JP" b="0" i="0" u="none" strike="noStrike" dirty="0">
                <a:solidFill>
                  <a:srgbClr val="24292F"/>
                </a:solidFill>
                <a:effectLst/>
                <a:hlinkClick r:id="rId7"/>
              </a:rPr>
              <a:t>OQMD</a:t>
            </a:r>
            <a:r>
              <a:rPr lang="ja-JP" altLang="en-US" dirty="0">
                <a:solidFill>
                  <a:srgbClr val="24292F"/>
                </a:solidFill>
              </a:rPr>
              <a:t> 　</a:t>
            </a:r>
            <a:r>
              <a:rPr lang="en-US" altLang="ja-JP" dirty="0">
                <a:solidFill>
                  <a:srgbClr val="24292F"/>
                </a:solidFill>
              </a:rPr>
              <a:t>-</a:t>
            </a:r>
            <a:r>
              <a:rPr lang="ja-JP" altLang="en-US" dirty="0">
                <a:solidFill>
                  <a:srgbClr val="24292F"/>
                </a:solidFill>
              </a:rPr>
              <a:t>　 </a:t>
            </a:r>
            <a:r>
              <a:rPr lang="en-US" altLang="ja-JP" b="0" i="0" u="none" strike="noStrike" dirty="0">
                <a:solidFill>
                  <a:srgbClr val="24292F"/>
                </a:solidFill>
                <a:effectLst/>
              </a:rPr>
              <a:t>DFT</a:t>
            </a:r>
            <a:r>
              <a:rPr lang="ja-JP" altLang="en-US" b="0" i="0" u="none" strike="noStrike" dirty="0">
                <a:solidFill>
                  <a:srgbClr val="24292F"/>
                </a:solidFill>
                <a:effectLst/>
              </a:rPr>
              <a:t>によるエネルギー</a:t>
            </a:r>
            <a:r>
              <a:rPr lang="en-US" altLang="ja-JP" b="0" i="0" u="none" strike="noStrike" dirty="0">
                <a:solidFill>
                  <a:srgbClr val="24292F"/>
                </a:solidFill>
                <a:effectLst/>
              </a:rPr>
              <a:t>&amp;</a:t>
            </a:r>
            <a:r>
              <a:rPr lang="ja-JP" altLang="en-US" b="0" i="0" u="none" strike="noStrike" dirty="0">
                <a:solidFill>
                  <a:srgbClr val="24292F"/>
                </a:solidFill>
                <a:effectLst/>
              </a:rPr>
              <a:t>構造</a:t>
            </a:r>
            <a:endParaRPr lang="en-US" altLang="ja-JP" b="0" i="0" u="none" strike="noStrike" dirty="0">
              <a:solidFill>
                <a:srgbClr val="24292F"/>
              </a:solidFill>
              <a:effectLst/>
            </a:endParaRPr>
          </a:p>
          <a:p>
            <a:pPr marL="285750" indent="-285750" algn="l">
              <a:buFont typeface="Arial" panose="020B0604020202020204" pitchFamily="34" charset="0"/>
              <a:buChar char="•"/>
            </a:pPr>
            <a:r>
              <a:rPr lang="en-US" altLang="ja-JP" dirty="0">
                <a:solidFill>
                  <a:srgbClr val="24292F"/>
                </a:solidFill>
                <a:hlinkClick r:id="rId8"/>
              </a:rPr>
              <a:t>Chem Tube 3D</a:t>
            </a:r>
            <a:r>
              <a:rPr lang="ja-JP" altLang="en-US" dirty="0">
                <a:solidFill>
                  <a:srgbClr val="24292F"/>
                </a:solidFill>
              </a:rPr>
              <a:t> 　 </a:t>
            </a:r>
            <a:r>
              <a:rPr lang="en-US" altLang="ja-JP" dirty="0">
                <a:solidFill>
                  <a:srgbClr val="24292F"/>
                </a:solidFill>
              </a:rPr>
              <a:t>- </a:t>
            </a:r>
            <a:r>
              <a:rPr lang="ja-JP" altLang="en-US" dirty="0">
                <a:solidFill>
                  <a:srgbClr val="24292F"/>
                </a:solidFill>
              </a:rPr>
              <a:t>　遷移構造</a:t>
            </a:r>
            <a:endParaRPr lang="en-US" altLang="ja-JP" b="0" i="0" u="none" strike="noStrike" dirty="0">
              <a:solidFill>
                <a:srgbClr val="24292F"/>
              </a:solidFill>
              <a:effectLst/>
            </a:endParaRPr>
          </a:p>
          <a:p>
            <a:pPr marL="285750" indent="-285750" algn="l">
              <a:buFont typeface="Arial" panose="020B0604020202020204" pitchFamily="34" charset="0"/>
              <a:buChar char="•"/>
            </a:pPr>
            <a:r>
              <a:rPr lang="en-US" altLang="ja-JP" dirty="0">
                <a:solidFill>
                  <a:srgbClr val="24292F"/>
                </a:solidFill>
                <a:hlinkClick r:id="rId9"/>
              </a:rPr>
              <a:t>CHESHIRE</a:t>
            </a:r>
            <a:r>
              <a:rPr lang="ja-JP" altLang="en-US" dirty="0">
                <a:solidFill>
                  <a:srgbClr val="24292F"/>
                </a:solidFill>
              </a:rPr>
              <a:t> 　 </a:t>
            </a:r>
            <a:r>
              <a:rPr lang="en-US" altLang="ja-JP" dirty="0">
                <a:solidFill>
                  <a:srgbClr val="24292F"/>
                </a:solidFill>
              </a:rPr>
              <a:t>- </a:t>
            </a:r>
            <a:r>
              <a:rPr lang="ja-JP" altLang="en-US" dirty="0">
                <a:solidFill>
                  <a:srgbClr val="24292F"/>
                </a:solidFill>
              </a:rPr>
              <a:t>　</a:t>
            </a:r>
            <a:r>
              <a:rPr lang="en-US" altLang="ja-JP" dirty="0">
                <a:solidFill>
                  <a:srgbClr val="24292F"/>
                </a:solidFill>
              </a:rPr>
              <a:t>NMR</a:t>
            </a:r>
            <a:r>
              <a:rPr lang="ja-JP" altLang="en-US" dirty="0">
                <a:solidFill>
                  <a:srgbClr val="24292F"/>
                </a:solidFill>
              </a:rPr>
              <a:t>スペクトル</a:t>
            </a:r>
            <a:endParaRPr lang="en-US" altLang="ja-JP" dirty="0">
              <a:solidFill>
                <a:srgbClr val="24292F"/>
              </a:solidFill>
            </a:endParaRPr>
          </a:p>
          <a:p>
            <a:pPr marL="285750" indent="-285750" algn="l">
              <a:buFont typeface="Arial" panose="020B0604020202020204" pitchFamily="34" charset="0"/>
              <a:buChar char="•"/>
            </a:pPr>
            <a:r>
              <a:rPr kumimoji="1" lang="en-US" altLang="ja-JP" dirty="0">
                <a:hlinkClick r:id="rId10"/>
              </a:rPr>
              <a:t>COD</a:t>
            </a:r>
            <a:r>
              <a:rPr lang="en-US" altLang="ja-JP" b="0" i="0" dirty="0">
                <a:solidFill>
                  <a:srgbClr val="24292F"/>
                </a:solidFill>
                <a:effectLst/>
              </a:rPr>
              <a:t> </a:t>
            </a:r>
            <a:r>
              <a:rPr lang="ja-JP" altLang="en-US" b="0" i="0" dirty="0">
                <a:solidFill>
                  <a:srgbClr val="24292F"/>
                </a:solidFill>
                <a:effectLst/>
              </a:rPr>
              <a:t>　</a:t>
            </a:r>
            <a:r>
              <a:rPr lang="en-US" altLang="ja-JP" b="0" i="0" dirty="0">
                <a:solidFill>
                  <a:srgbClr val="24292F"/>
                </a:solidFill>
                <a:effectLst/>
              </a:rPr>
              <a:t> - </a:t>
            </a:r>
            <a:r>
              <a:rPr lang="ja-JP" altLang="en-US" b="0" i="0" dirty="0">
                <a:solidFill>
                  <a:srgbClr val="24292F"/>
                </a:solidFill>
                <a:effectLst/>
              </a:rPr>
              <a:t>　 結晶構造データベース</a:t>
            </a:r>
            <a:r>
              <a:rPr lang="en-US" altLang="ja-JP" b="0" i="0" dirty="0">
                <a:solidFill>
                  <a:srgbClr val="24292F"/>
                </a:solidFill>
                <a:effectLst/>
              </a:rPr>
              <a:t> </a:t>
            </a:r>
            <a:endParaRPr lang="ja-JP" altLang="en-US" b="0" i="0" dirty="0">
              <a:solidFill>
                <a:srgbClr val="24292F"/>
              </a:solidFill>
              <a:effectLst/>
            </a:endParaRPr>
          </a:p>
        </p:txBody>
      </p:sp>
      <p:sp>
        <p:nvSpPr>
          <p:cNvPr id="8" name="テキスト プレースホルダー 7">
            <a:extLst>
              <a:ext uri="{FF2B5EF4-FFF2-40B4-BE49-F238E27FC236}">
                <a16:creationId xmlns:a16="http://schemas.microsoft.com/office/drawing/2014/main" id="{EB85D566-6A52-8AF8-1FAB-B1B36E270B34}"/>
              </a:ext>
            </a:extLst>
          </p:cNvPr>
          <p:cNvSpPr>
            <a:spLocks noGrp="1"/>
          </p:cNvSpPr>
          <p:nvPr>
            <p:ph type="body" sz="quarter" idx="13"/>
          </p:nvPr>
        </p:nvSpPr>
        <p:spPr/>
        <p:txBody>
          <a:bodyPr/>
          <a:lstStyle/>
          <a:p>
            <a:endParaRPr lang="ja-JP" altLang="en-US"/>
          </a:p>
        </p:txBody>
      </p:sp>
      <p:sp>
        <p:nvSpPr>
          <p:cNvPr id="6" name="スライド番号プレースホルダー 5">
            <a:extLst>
              <a:ext uri="{FF2B5EF4-FFF2-40B4-BE49-F238E27FC236}">
                <a16:creationId xmlns:a16="http://schemas.microsoft.com/office/drawing/2014/main" id="{A6363D55-2CAD-F1C2-0119-54F7E374F1CC}"/>
              </a:ext>
            </a:extLst>
          </p:cNvPr>
          <p:cNvSpPr>
            <a:spLocks noGrp="1"/>
          </p:cNvSpPr>
          <p:nvPr>
            <p:ph type="sldNum" sz="quarter" idx="14"/>
          </p:nvPr>
        </p:nvSpPr>
        <p:spPr/>
        <p:txBody>
          <a:bodyPr/>
          <a:lstStyle/>
          <a:p>
            <a:fld id="{44CC7441-4F6D-4D99-AEAC-28C0433C7008}" type="slidenum">
              <a:rPr kumimoji="1" lang="ja-JP" altLang="en-US" smtClean="0"/>
              <a:pPr/>
              <a:t>33</a:t>
            </a:fld>
            <a:endParaRPr kumimoji="1" lang="ja-JP" altLang="en-US" dirty="0"/>
          </a:p>
        </p:txBody>
      </p:sp>
    </p:spTree>
    <p:extLst>
      <p:ext uri="{BB962C8B-B14F-4D97-AF65-F5344CB8AC3E}">
        <p14:creationId xmlns:p14="http://schemas.microsoft.com/office/powerpoint/2010/main" val="423153760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422EFDFC-A42F-EF60-2BDF-3D1CB295B022}"/>
              </a:ext>
            </a:extLst>
          </p:cNvPr>
          <p:cNvSpPr>
            <a:spLocks noGrp="1"/>
          </p:cNvSpPr>
          <p:nvPr>
            <p:ph type="title"/>
          </p:nvPr>
        </p:nvSpPr>
        <p:spPr/>
        <p:txBody>
          <a:bodyPr/>
          <a:lstStyle/>
          <a:p>
            <a:r>
              <a:rPr lang="ja-JP" altLang="en-US" dirty="0"/>
              <a:t>演習：</a:t>
            </a:r>
            <a:r>
              <a:rPr lang="en-US" altLang="ja-JP" dirty="0"/>
              <a:t>PubChem</a:t>
            </a:r>
            <a:endParaRPr lang="ja-JP" altLang="en-US" dirty="0"/>
          </a:p>
        </p:txBody>
      </p:sp>
      <p:pic>
        <p:nvPicPr>
          <p:cNvPr id="25" name="コンテンツ プレースホルダー 24" descr="グラフィカル ユーザー インターフェイス, アプリケーション&#10;&#10;自動的に生成された説明">
            <a:extLst>
              <a:ext uri="{FF2B5EF4-FFF2-40B4-BE49-F238E27FC236}">
                <a16:creationId xmlns:a16="http://schemas.microsoft.com/office/drawing/2014/main" id="{E15435F5-003F-6C5D-EC5A-FEA68AC125D2}"/>
              </a:ext>
            </a:extLst>
          </p:cNvPr>
          <p:cNvPicPr>
            <a:picLocks noGrp="1" noChangeAspect="1"/>
          </p:cNvPicPr>
          <p:nvPr>
            <p:ph idx="1"/>
          </p:nvPr>
        </p:nvPicPr>
        <p:blipFill>
          <a:blip r:embed="rId2"/>
          <a:stretch>
            <a:fillRect/>
          </a:stretch>
        </p:blipFill>
        <p:spPr>
          <a:xfrm>
            <a:off x="468313" y="1027686"/>
            <a:ext cx="4103687" cy="3088128"/>
          </a:xfrm>
        </p:spPr>
      </p:pic>
      <p:sp>
        <p:nvSpPr>
          <p:cNvPr id="19" name="テキスト プレースホルダー 18">
            <a:extLst>
              <a:ext uri="{FF2B5EF4-FFF2-40B4-BE49-F238E27FC236}">
                <a16:creationId xmlns:a16="http://schemas.microsoft.com/office/drawing/2014/main" id="{73B00A72-0E48-F38F-740D-27BC23B743FB}"/>
              </a:ext>
            </a:extLst>
          </p:cNvPr>
          <p:cNvSpPr>
            <a:spLocks noGrp="1"/>
          </p:cNvSpPr>
          <p:nvPr>
            <p:ph type="body" sz="quarter" idx="13"/>
          </p:nvPr>
        </p:nvSpPr>
        <p:spPr/>
        <p:txBody>
          <a:bodyPr/>
          <a:lstStyle/>
          <a:p>
            <a:r>
              <a:rPr lang="en-US" altLang="ja-JP" dirty="0"/>
              <a:t>https://pubchem.ncbi.nlm.nih.gov/compound/1254</a:t>
            </a:r>
            <a:endParaRPr lang="ja-JP" altLang="en-US" dirty="0"/>
          </a:p>
        </p:txBody>
      </p:sp>
      <p:pic>
        <p:nvPicPr>
          <p:cNvPr id="27" name="コンテンツ プレースホルダー 26" descr="グラフィカル ユーザー インターフェイス, テキスト, アプリケーション, メール&#10;&#10;自動的に生成された説明">
            <a:extLst>
              <a:ext uri="{FF2B5EF4-FFF2-40B4-BE49-F238E27FC236}">
                <a16:creationId xmlns:a16="http://schemas.microsoft.com/office/drawing/2014/main" id="{D869BB5F-4AFD-6690-2F5E-6C7C937486BD}"/>
              </a:ext>
            </a:extLst>
          </p:cNvPr>
          <p:cNvPicPr>
            <a:picLocks noGrp="1" noChangeAspect="1"/>
          </p:cNvPicPr>
          <p:nvPr>
            <p:ph idx="14"/>
          </p:nvPr>
        </p:nvPicPr>
        <p:blipFill>
          <a:blip r:embed="rId3"/>
          <a:stretch>
            <a:fillRect/>
          </a:stretch>
        </p:blipFill>
        <p:spPr>
          <a:xfrm>
            <a:off x="4572000" y="1027686"/>
            <a:ext cx="4103688" cy="3088128"/>
          </a:xfrm>
        </p:spPr>
      </p:pic>
      <p:sp>
        <p:nvSpPr>
          <p:cNvPr id="5" name="スライド番号プレースホルダー 4">
            <a:extLst>
              <a:ext uri="{FF2B5EF4-FFF2-40B4-BE49-F238E27FC236}">
                <a16:creationId xmlns:a16="http://schemas.microsoft.com/office/drawing/2014/main" id="{7FE95154-6D08-B349-C8F9-02BB6313F7BB}"/>
              </a:ext>
            </a:extLst>
          </p:cNvPr>
          <p:cNvSpPr>
            <a:spLocks noGrp="1"/>
          </p:cNvSpPr>
          <p:nvPr>
            <p:ph type="sldNum" sz="quarter" idx="15"/>
          </p:nvPr>
        </p:nvSpPr>
        <p:spPr/>
        <p:txBody>
          <a:bodyPr/>
          <a:lstStyle/>
          <a:p>
            <a:fld id="{44CC7441-4F6D-4D99-AEAC-28C0433C7008}" type="slidenum">
              <a:rPr kumimoji="1" lang="ja-JP" altLang="en-US" smtClean="0"/>
              <a:pPr/>
              <a:t>34</a:t>
            </a:fld>
            <a:endParaRPr kumimoji="1" lang="ja-JP" altLang="en-US" dirty="0"/>
          </a:p>
        </p:txBody>
      </p:sp>
      <p:pic>
        <p:nvPicPr>
          <p:cNvPr id="28" name="グラフィックス 27" descr="カーソル 単色塗りつぶし">
            <a:extLst>
              <a:ext uri="{FF2B5EF4-FFF2-40B4-BE49-F238E27FC236}">
                <a16:creationId xmlns:a16="http://schemas.microsoft.com/office/drawing/2014/main" id="{FDC0464D-39BF-A88C-F756-3B03AFF70C6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438080" y="2413315"/>
            <a:ext cx="415274" cy="415274"/>
          </a:xfrm>
          <a:prstGeom prst="rect">
            <a:avLst/>
          </a:prstGeom>
        </p:spPr>
      </p:pic>
      <p:pic>
        <p:nvPicPr>
          <p:cNvPr id="29" name="グラフィックス 28" descr="カーソル 単色塗りつぶし">
            <a:extLst>
              <a:ext uri="{FF2B5EF4-FFF2-40B4-BE49-F238E27FC236}">
                <a16:creationId xmlns:a16="http://schemas.microsoft.com/office/drawing/2014/main" id="{2DE438F5-89AC-BE18-D7B2-1D40591BE90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969876" y="2199193"/>
            <a:ext cx="415274" cy="415274"/>
          </a:xfrm>
          <a:prstGeom prst="rect">
            <a:avLst/>
          </a:prstGeom>
        </p:spPr>
      </p:pic>
      <p:sp>
        <p:nvSpPr>
          <p:cNvPr id="2" name="テキスト ボックス 1">
            <a:extLst>
              <a:ext uri="{FF2B5EF4-FFF2-40B4-BE49-F238E27FC236}">
                <a16:creationId xmlns:a16="http://schemas.microsoft.com/office/drawing/2014/main" id="{0CCF8738-0834-6486-0001-328A427AD774}"/>
              </a:ext>
            </a:extLst>
          </p:cNvPr>
          <p:cNvSpPr txBox="1"/>
          <p:nvPr/>
        </p:nvSpPr>
        <p:spPr>
          <a:xfrm>
            <a:off x="468313" y="4383112"/>
            <a:ext cx="8207375" cy="292388"/>
          </a:xfrm>
          <a:prstGeom prst="rect">
            <a:avLst/>
          </a:prstGeom>
          <a:noFill/>
        </p:spPr>
        <p:txBody>
          <a:bodyPr wrap="square">
            <a:spAutoFit/>
          </a:bodyPr>
          <a:lstStyle/>
          <a:p>
            <a:pPr algn="ctr"/>
            <a:r>
              <a:rPr lang="en-US" altLang="ja-JP" sz="1300" b="0" i="0" u="none" strike="noStrike" dirty="0">
                <a:effectLst/>
                <a:latin typeface="游ゴシック" panose="020B0400000000000000" pitchFamily="50" charset="-128"/>
                <a:ea typeface="游ゴシック" panose="020B0400000000000000" pitchFamily="50" charset="-128"/>
              </a:rPr>
              <a:t>SDF</a:t>
            </a:r>
            <a:r>
              <a:rPr lang="ja-JP" altLang="en-US" sz="1300" b="0" i="0" u="none" strike="noStrike" dirty="0">
                <a:effectLst/>
                <a:latin typeface="游ゴシック" panose="020B0400000000000000" pitchFamily="50" charset="-128"/>
                <a:ea typeface="游ゴシック" panose="020B0400000000000000" pitchFamily="50" charset="-128"/>
              </a:rPr>
              <a:t>ファイルを</a:t>
            </a:r>
            <a:r>
              <a:rPr lang="en-US" altLang="ja-JP" sz="1300" b="0" i="0" u="none" strike="noStrike" dirty="0" err="1">
                <a:effectLst/>
                <a:latin typeface="游ゴシック" panose="020B0400000000000000" pitchFamily="50" charset="-128"/>
                <a:ea typeface="游ゴシック" panose="020B0400000000000000" pitchFamily="50" charset="-128"/>
              </a:rPr>
              <a:t>GaussView</a:t>
            </a:r>
            <a:r>
              <a:rPr lang="ja-JP" altLang="en-US" sz="1300" b="0" i="0" u="none" strike="noStrike" dirty="0">
                <a:effectLst/>
                <a:latin typeface="游ゴシック" panose="020B0400000000000000" pitchFamily="50" charset="-128"/>
                <a:ea typeface="游ゴシック" panose="020B0400000000000000" pitchFamily="50" charset="-128"/>
              </a:rPr>
              <a:t>で開いて同じ計算を行い</a:t>
            </a:r>
            <a:r>
              <a:rPr lang="en-US" altLang="ja-JP" sz="1300" b="0" i="0" u="none" strike="noStrike" dirty="0">
                <a:effectLst/>
                <a:latin typeface="游ゴシック" panose="020B0400000000000000" pitchFamily="50" charset="-128"/>
                <a:ea typeface="游ゴシック" panose="020B0400000000000000" pitchFamily="50" charset="-128"/>
              </a:rPr>
              <a:t>, </a:t>
            </a:r>
            <a:r>
              <a:rPr lang="ja-JP" altLang="en-US" sz="1300" b="0" i="0" u="none" strike="noStrike" dirty="0">
                <a:effectLst/>
                <a:latin typeface="游ゴシック" panose="020B0400000000000000" pitchFamily="50" charset="-128"/>
                <a:ea typeface="游ゴシック" panose="020B0400000000000000" pitchFamily="50" charset="-128"/>
              </a:rPr>
              <a:t>自分で作った構造とエネルギーを比べてみよう！</a:t>
            </a:r>
            <a:endParaRPr lang="ja-JP" altLang="en-US" sz="1300" dirty="0"/>
          </a:p>
        </p:txBody>
      </p:sp>
    </p:spTree>
    <p:extLst>
      <p:ext uri="{BB962C8B-B14F-4D97-AF65-F5344CB8AC3E}">
        <p14:creationId xmlns:p14="http://schemas.microsoft.com/office/powerpoint/2010/main" val="13129977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コンテンツ プレースホルダー 18">
            <a:extLst>
              <a:ext uri="{FF2B5EF4-FFF2-40B4-BE49-F238E27FC236}">
                <a16:creationId xmlns:a16="http://schemas.microsoft.com/office/drawing/2014/main" id="{00B91187-04DE-D517-3960-E0E80CAE5C1E}"/>
              </a:ext>
            </a:extLst>
          </p:cNvPr>
          <p:cNvPicPr>
            <a:picLocks noGrp="1" noChangeAspect="1"/>
          </p:cNvPicPr>
          <p:nvPr>
            <p:ph idx="1"/>
          </p:nvPr>
        </p:nvPicPr>
        <p:blipFill>
          <a:blip r:embed="rId2"/>
          <a:srcRect/>
          <a:stretch/>
        </p:blipFill>
        <p:spPr>
          <a:xfrm>
            <a:off x="645740" y="842963"/>
            <a:ext cx="2380407" cy="3457575"/>
          </a:xfrm>
        </p:spPr>
      </p:pic>
      <p:sp>
        <p:nvSpPr>
          <p:cNvPr id="10" name="テキスト プレースホルダー 9">
            <a:extLst>
              <a:ext uri="{FF2B5EF4-FFF2-40B4-BE49-F238E27FC236}">
                <a16:creationId xmlns:a16="http://schemas.microsoft.com/office/drawing/2014/main" id="{9A4B056D-2C4C-6D8D-D486-0977D00E1AE3}"/>
              </a:ext>
            </a:extLst>
          </p:cNvPr>
          <p:cNvSpPr>
            <a:spLocks noGrp="1"/>
          </p:cNvSpPr>
          <p:nvPr>
            <p:ph type="body" sz="quarter" idx="13"/>
          </p:nvPr>
        </p:nvSpPr>
        <p:spPr/>
        <p:txBody>
          <a:bodyPr/>
          <a:lstStyle/>
          <a:p>
            <a:r>
              <a:rPr lang="en-US" altLang="ja-JP" dirty="0"/>
              <a:t>https://pubchem.ncbi.nlm.nih.gov/compound/1254</a:t>
            </a:r>
            <a:endParaRPr lang="ja-JP" altLang="en-US" dirty="0"/>
          </a:p>
        </p:txBody>
      </p:sp>
      <p:sp>
        <p:nvSpPr>
          <p:cNvPr id="2" name="タイトル 1">
            <a:extLst>
              <a:ext uri="{FF2B5EF4-FFF2-40B4-BE49-F238E27FC236}">
                <a16:creationId xmlns:a16="http://schemas.microsoft.com/office/drawing/2014/main" id="{4C0BDE6D-2CCD-F41D-4727-787F344E0E4B}"/>
              </a:ext>
            </a:extLst>
          </p:cNvPr>
          <p:cNvSpPr>
            <a:spLocks noGrp="1"/>
          </p:cNvSpPr>
          <p:nvPr>
            <p:ph type="title"/>
          </p:nvPr>
        </p:nvSpPr>
        <p:spPr/>
        <p:txBody>
          <a:bodyPr/>
          <a:lstStyle/>
          <a:p>
            <a:r>
              <a:rPr kumimoji="1" lang="ja-JP" altLang="en-US" dirty="0"/>
              <a:t>結果</a:t>
            </a:r>
          </a:p>
        </p:txBody>
      </p:sp>
      <p:sp>
        <p:nvSpPr>
          <p:cNvPr id="4" name="スライド番号プレースホルダー 3">
            <a:extLst>
              <a:ext uri="{FF2B5EF4-FFF2-40B4-BE49-F238E27FC236}">
                <a16:creationId xmlns:a16="http://schemas.microsoft.com/office/drawing/2014/main" id="{537F43C3-75F3-474D-3105-92E4EA72B694}"/>
              </a:ext>
            </a:extLst>
          </p:cNvPr>
          <p:cNvSpPr>
            <a:spLocks noGrp="1"/>
          </p:cNvSpPr>
          <p:nvPr>
            <p:ph type="sldNum" sz="quarter" idx="15"/>
          </p:nvPr>
        </p:nvSpPr>
        <p:spPr/>
        <p:txBody>
          <a:bodyPr/>
          <a:lstStyle/>
          <a:p>
            <a:fld id="{44CC7441-4F6D-4D99-AEAC-28C0433C7008}" type="slidenum">
              <a:rPr kumimoji="1" lang="ja-JP" altLang="en-US" smtClean="0"/>
              <a:t>35</a:t>
            </a:fld>
            <a:endParaRPr kumimoji="1" lang="ja-JP" altLang="en-US"/>
          </a:p>
        </p:txBody>
      </p:sp>
      <p:sp>
        <p:nvSpPr>
          <p:cNvPr id="21" name="テキスト ボックス 20">
            <a:extLst>
              <a:ext uri="{FF2B5EF4-FFF2-40B4-BE49-F238E27FC236}">
                <a16:creationId xmlns:a16="http://schemas.microsoft.com/office/drawing/2014/main" id="{9E641D43-06E3-F562-4C79-1FE5545BE5D3}"/>
              </a:ext>
            </a:extLst>
          </p:cNvPr>
          <p:cNvSpPr txBox="1"/>
          <p:nvPr/>
        </p:nvSpPr>
        <p:spPr>
          <a:xfrm>
            <a:off x="1954966" y="4387936"/>
            <a:ext cx="2018397" cy="292388"/>
          </a:xfrm>
          <a:prstGeom prst="rect">
            <a:avLst/>
          </a:prstGeom>
          <a:noFill/>
        </p:spPr>
        <p:txBody>
          <a:bodyPr wrap="square">
            <a:spAutoFit/>
          </a:bodyPr>
          <a:lstStyle/>
          <a:p>
            <a:pPr algn="ctr"/>
            <a:r>
              <a:rPr lang="ja-JP" altLang="en-US" sz="1300" b="1" i="0" u="none" strike="noStrike" dirty="0">
                <a:solidFill>
                  <a:schemeClr val="accent4"/>
                </a:solidFill>
                <a:effectLst/>
                <a:latin typeface="游ゴシック" panose="020B0400000000000000" pitchFamily="50" charset="-128"/>
                <a:ea typeface="游ゴシック" panose="020B0400000000000000" pitchFamily="50" charset="-128"/>
              </a:rPr>
              <a:t>より安定な極小点に到達</a:t>
            </a:r>
            <a:endParaRPr lang="ja-JP" altLang="en-US" sz="1300" b="1" dirty="0">
              <a:solidFill>
                <a:schemeClr val="accent4"/>
              </a:solidFill>
            </a:endParaRPr>
          </a:p>
        </p:txBody>
      </p:sp>
      <p:cxnSp>
        <p:nvCxnSpPr>
          <p:cNvPr id="22" name="直線矢印コネクタ 21">
            <a:extLst>
              <a:ext uri="{FF2B5EF4-FFF2-40B4-BE49-F238E27FC236}">
                <a16:creationId xmlns:a16="http://schemas.microsoft.com/office/drawing/2014/main" id="{96A1A0B6-A620-BF88-97B9-B87AC775ECF3}"/>
              </a:ext>
            </a:extLst>
          </p:cNvPr>
          <p:cNvCxnSpPr>
            <a:cxnSpLocks/>
            <a:stCxn id="21" idx="0"/>
          </p:cNvCxnSpPr>
          <p:nvPr/>
        </p:nvCxnSpPr>
        <p:spPr>
          <a:xfrm flipH="1" flipV="1">
            <a:off x="1905000" y="2832100"/>
            <a:ext cx="1059165" cy="1555836"/>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pic>
        <p:nvPicPr>
          <p:cNvPr id="17" name="コンテンツ プレースホルダー 16">
            <a:extLst>
              <a:ext uri="{FF2B5EF4-FFF2-40B4-BE49-F238E27FC236}">
                <a16:creationId xmlns:a16="http://schemas.microsoft.com/office/drawing/2014/main" id="{29707D2A-1BBA-D1B0-D724-94C76B605570}"/>
              </a:ext>
            </a:extLst>
          </p:cNvPr>
          <p:cNvPicPr>
            <a:picLocks noGrp="1" noChangeAspect="1"/>
          </p:cNvPicPr>
          <p:nvPr>
            <p:ph idx="14"/>
          </p:nvPr>
        </p:nvPicPr>
        <p:blipFill>
          <a:blip r:embed="rId3"/>
          <a:stretch>
            <a:fillRect/>
          </a:stretch>
        </p:blipFill>
        <p:spPr>
          <a:xfrm>
            <a:off x="3225761" y="842963"/>
            <a:ext cx="5427740" cy="3457575"/>
          </a:xfrm>
        </p:spPr>
      </p:pic>
    </p:spTree>
    <p:extLst>
      <p:ext uri="{BB962C8B-B14F-4D97-AF65-F5344CB8AC3E}">
        <p14:creationId xmlns:p14="http://schemas.microsoft.com/office/powerpoint/2010/main" val="14692961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CE1347CA-E9CD-6A91-E186-CA6476E29CB9}"/>
              </a:ext>
            </a:extLst>
          </p:cNvPr>
          <p:cNvSpPr>
            <a:spLocks noGrp="1"/>
          </p:cNvSpPr>
          <p:nvPr>
            <p:ph idx="1"/>
          </p:nvPr>
        </p:nvSpPr>
        <p:spPr>
          <a:xfrm>
            <a:off x="468313" y="842963"/>
            <a:ext cx="2735262" cy="3764735"/>
          </a:xfrm>
        </p:spPr>
        <p:txBody>
          <a:bodyPr/>
          <a:lstStyle/>
          <a:p>
            <a:r>
              <a:rPr lang="ja-JP" altLang="en-US" dirty="0"/>
              <a:t>ナフタレン</a:t>
            </a:r>
            <a:r>
              <a:rPr lang="en-US" altLang="ja-JP" dirty="0"/>
              <a:t>C</a:t>
            </a:r>
            <a:r>
              <a:rPr lang="ja-JP" altLang="en-US" dirty="0"/>
              <a:t>₁₀</a:t>
            </a:r>
            <a:r>
              <a:rPr lang="en-US" altLang="ja-JP" dirty="0"/>
              <a:t>H</a:t>
            </a:r>
            <a:r>
              <a:rPr lang="ja-JP" altLang="en-US" dirty="0"/>
              <a:t>₈の</a:t>
            </a:r>
            <a:r>
              <a:rPr lang="en-US" altLang="ja-JP" dirty="0"/>
              <a:t>HOMO</a:t>
            </a:r>
            <a:r>
              <a:rPr lang="ja-JP" altLang="en-US" dirty="0"/>
              <a:t>を可視化し</a:t>
            </a:r>
            <a:r>
              <a:rPr lang="en-US" altLang="ja-JP" dirty="0"/>
              <a:t>, α</a:t>
            </a:r>
            <a:r>
              <a:rPr lang="ja-JP" altLang="en-US" dirty="0"/>
              <a:t>位と</a:t>
            </a:r>
            <a:r>
              <a:rPr lang="en-US" altLang="ja-JP" dirty="0"/>
              <a:t>β</a:t>
            </a:r>
            <a:r>
              <a:rPr lang="ja-JP" altLang="en-US" dirty="0"/>
              <a:t>位の値を比較せよ</a:t>
            </a:r>
            <a:r>
              <a:rPr lang="en-US" altLang="ja-JP" dirty="0"/>
              <a:t>.</a:t>
            </a:r>
          </a:p>
          <a:p>
            <a:r>
              <a:rPr lang="ja-JP" altLang="en-US" dirty="0"/>
              <a:t>　　　　　　　　  </a:t>
            </a:r>
            <a:r>
              <a:rPr lang="en-US" altLang="ja-JP" dirty="0"/>
              <a:t>α</a:t>
            </a:r>
          </a:p>
          <a:p>
            <a:r>
              <a:rPr lang="en-US" altLang="ja-JP" dirty="0"/>
              <a:t>                                       β</a:t>
            </a:r>
          </a:p>
          <a:p>
            <a:br>
              <a:rPr lang="en-US" altLang="ja-JP" dirty="0"/>
            </a:br>
            <a:br>
              <a:rPr lang="en-US" altLang="ja-JP" dirty="0"/>
            </a:br>
            <a:r>
              <a:rPr lang="en-US" altLang="ja-JP" dirty="0"/>
              <a:t>|</a:t>
            </a:r>
            <a:r>
              <a:rPr lang="en-US" altLang="ja-JP" dirty="0" err="1"/>
              <a:t>Isovalue</a:t>
            </a:r>
            <a:r>
              <a:rPr lang="en-US" altLang="ja-JP" dirty="0"/>
              <a:t>|</a:t>
            </a:r>
            <a:r>
              <a:rPr lang="ja-JP" altLang="en-US" dirty="0"/>
              <a:t>は</a:t>
            </a:r>
            <a:r>
              <a:rPr lang="en-US" altLang="ja-JP" dirty="0"/>
              <a:t>MO=0.05</a:t>
            </a:r>
            <a:r>
              <a:rPr lang="ja-JP" altLang="en-US" dirty="0"/>
              <a:t>とせよ</a:t>
            </a:r>
            <a:r>
              <a:rPr lang="en-US" altLang="ja-JP" dirty="0"/>
              <a:t>.</a:t>
            </a:r>
          </a:p>
          <a:p>
            <a:r>
              <a:rPr lang="ja-JP" altLang="en-US" dirty="0"/>
              <a:t>ナフタレンの求電子置換反応では</a:t>
            </a:r>
            <a:r>
              <a:rPr lang="en-US" altLang="ja-JP" dirty="0"/>
              <a:t>β</a:t>
            </a:r>
            <a:r>
              <a:rPr lang="ja-JP" altLang="en-US" dirty="0"/>
              <a:t>位よりも</a:t>
            </a:r>
            <a:r>
              <a:rPr lang="en-US" altLang="ja-JP" dirty="0"/>
              <a:t>α</a:t>
            </a:r>
            <a:r>
              <a:rPr lang="ja-JP" altLang="en-US" dirty="0"/>
              <a:t>位の方が反応性が高い</a:t>
            </a:r>
            <a:r>
              <a:rPr lang="en-US" altLang="ja-JP" dirty="0"/>
              <a:t>. </a:t>
            </a:r>
            <a:r>
              <a:rPr lang="ja-JP" altLang="en-US" dirty="0"/>
              <a:t>福井謙一博士はこれをフロンティア軌道（</a:t>
            </a:r>
            <a:r>
              <a:rPr lang="en-US" altLang="ja-JP" dirty="0"/>
              <a:t>HOMO</a:t>
            </a:r>
            <a:r>
              <a:rPr lang="ja-JP" altLang="en-US" dirty="0"/>
              <a:t>と</a:t>
            </a:r>
            <a:r>
              <a:rPr lang="en-US" altLang="ja-JP" dirty="0"/>
              <a:t>LUMO</a:t>
            </a:r>
            <a:r>
              <a:rPr lang="ja-JP" altLang="en-US" dirty="0"/>
              <a:t>）の密度から説明した</a:t>
            </a:r>
            <a:r>
              <a:rPr lang="en-US" altLang="ja-JP" dirty="0"/>
              <a:t>. </a:t>
            </a:r>
            <a:r>
              <a:rPr lang="ja-JP" altLang="en-US" dirty="0"/>
              <a:t>これらの功績で</a:t>
            </a:r>
            <a:r>
              <a:rPr lang="en-US" altLang="ja-JP" dirty="0"/>
              <a:t>1958</a:t>
            </a:r>
            <a:r>
              <a:rPr lang="ja-JP" altLang="en-US" dirty="0"/>
              <a:t>年にノーベル化学賞を受賞している</a:t>
            </a:r>
            <a:r>
              <a:rPr lang="en-US" altLang="ja-JP" dirty="0"/>
              <a:t>. </a:t>
            </a:r>
            <a:r>
              <a:rPr lang="ja-JP" altLang="en-US" dirty="0"/>
              <a:t>詳細は下記文献に譲る</a:t>
            </a:r>
            <a:r>
              <a:rPr lang="en-US" altLang="ja-JP" dirty="0"/>
              <a:t>.</a:t>
            </a:r>
          </a:p>
        </p:txBody>
      </p:sp>
      <p:sp>
        <p:nvSpPr>
          <p:cNvPr id="4" name="テキスト プレースホルダー 3">
            <a:extLst>
              <a:ext uri="{FF2B5EF4-FFF2-40B4-BE49-F238E27FC236}">
                <a16:creationId xmlns:a16="http://schemas.microsoft.com/office/drawing/2014/main" id="{C93C797D-0C0F-45C5-4758-ABA469672FB4}"/>
              </a:ext>
            </a:extLst>
          </p:cNvPr>
          <p:cNvSpPr>
            <a:spLocks noGrp="1"/>
          </p:cNvSpPr>
          <p:nvPr>
            <p:ph type="body" sz="quarter" idx="13"/>
          </p:nvPr>
        </p:nvSpPr>
        <p:spPr>
          <a:xfrm>
            <a:off x="0" y="4675500"/>
            <a:ext cx="9144000" cy="468000"/>
          </a:xfrm>
        </p:spPr>
        <p:txBody>
          <a:bodyPr/>
          <a:lstStyle/>
          <a:p>
            <a:r>
              <a:rPr lang="en-US" altLang="ja-JP" dirty="0"/>
              <a:t>examples/frontier/</a:t>
            </a:r>
            <a:r>
              <a:rPr lang="en-US" altLang="ja-JP" dirty="0" err="1"/>
              <a:t>naphthalene.gjf</a:t>
            </a:r>
            <a:r>
              <a:rPr lang="en-US" altLang="ja-JP" dirty="0"/>
              <a:t> </a:t>
            </a:r>
            <a:r>
              <a:rPr lang="ja-JP" altLang="en-US" dirty="0"/>
              <a:t>を参照</a:t>
            </a:r>
            <a:r>
              <a:rPr lang="en-US" altLang="ja-JP" dirty="0"/>
              <a:t>.</a:t>
            </a:r>
          </a:p>
          <a:p>
            <a:r>
              <a:rPr lang="ja-JP" altLang="en-US" dirty="0"/>
              <a:t>稲垣 都士</a:t>
            </a:r>
            <a:r>
              <a:rPr lang="en-US" altLang="ja-JP" dirty="0"/>
              <a:t>, </a:t>
            </a:r>
            <a:r>
              <a:rPr lang="ja-JP" altLang="en-US" dirty="0"/>
              <a:t>池田 博隆</a:t>
            </a:r>
            <a:r>
              <a:rPr lang="en-US" altLang="ja-JP" dirty="0"/>
              <a:t>, </a:t>
            </a:r>
            <a:r>
              <a:rPr lang="ja-JP" altLang="en-US" dirty="0"/>
              <a:t>化学と教育</a:t>
            </a:r>
            <a:r>
              <a:rPr lang="en-US" altLang="ja-JP" dirty="0"/>
              <a:t>, 67, 28 (2019) https://doi.org/10.20665/kakyoshi.67.1_28</a:t>
            </a:r>
          </a:p>
          <a:p>
            <a:r>
              <a:rPr lang="en-US" altLang="ja-JP" dirty="0"/>
              <a:t>The Nobel Prize in Chemistry 1981, Kenichi Fukui Nobel Lecture</a:t>
            </a:r>
            <a:r>
              <a:rPr lang="ja-JP" altLang="en-US" dirty="0"/>
              <a:t> </a:t>
            </a:r>
            <a:r>
              <a:rPr lang="en-US" altLang="ja-JP" dirty="0"/>
              <a:t>https://www.nobelprize.org/prizes/chemistry/1981/fukui/lecture/</a:t>
            </a:r>
          </a:p>
        </p:txBody>
      </p:sp>
      <p:pic>
        <p:nvPicPr>
          <p:cNvPr id="24" name="コンテンツ プレースホルダー 23" descr="座る, 小さい, 持つ, 野球 が含まれている画像&#10;&#10;自動的に生成された説明">
            <a:extLst>
              <a:ext uri="{FF2B5EF4-FFF2-40B4-BE49-F238E27FC236}">
                <a16:creationId xmlns:a16="http://schemas.microsoft.com/office/drawing/2014/main" id="{8A2C55D2-8636-C520-BC9E-3C366FB6DB79}"/>
              </a:ext>
            </a:extLst>
          </p:cNvPr>
          <p:cNvPicPr>
            <a:picLocks noGrp="1" noChangeAspect="1"/>
          </p:cNvPicPr>
          <p:nvPr>
            <p:ph idx="14"/>
          </p:nvPr>
        </p:nvPicPr>
        <p:blipFill rotWithShape="1">
          <a:blip r:embed="rId2"/>
          <a:srcRect l="25007" t="17407" r="24994" b="17439"/>
          <a:stretch/>
        </p:blipFill>
        <p:spPr>
          <a:xfrm>
            <a:off x="3728520" y="842963"/>
            <a:ext cx="4422222" cy="3457575"/>
          </a:xfrm>
        </p:spPr>
      </p:pic>
      <p:sp>
        <p:nvSpPr>
          <p:cNvPr id="2" name="タイトル 1">
            <a:extLst>
              <a:ext uri="{FF2B5EF4-FFF2-40B4-BE49-F238E27FC236}">
                <a16:creationId xmlns:a16="http://schemas.microsoft.com/office/drawing/2014/main" id="{9F07C81E-95A6-3439-4509-EAF774C5B3E5}"/>
              </a:ext>
            </a:extLst>
          </p:cNvPr>
          <p:cNvSpPr>
            <a:spLocks noGrp="1"/>
          </p:cNvSpPr>
          <p:nvPr>
            <p:ph type="title"/>
          </p:nvPr>
        </p:nvSpPr>
        <p:spPr>
          <a:xfrm>
            <a:off x="0" y="0"/>
            <a:ext cx="9144000" cy="468000"/>
          </a:xfrm>
        </p:spPr>
        <p:txBody>
          <a:bodyPr/>
          <a:lstStyle/>
          <a:p>
            <a:r>
              <a:rPr lang="ja-JP" altLang="en-US" dirty="0"/>
              <a:t>演習：フロンティア軌道理論</a:t>
            </a:r>
          </a:p>
        </p:txBody>
      </p:sp>
      <p:sp>
        <p:nvSpPr>
          <p:cNvPr id="5" name="スライド番号プレースホルダー 4">
            <a:extLst>
              <a:ext uri="{FF2B5EF4-FFF2-40B4-BE49-F238E27FC236}">
                <a16:creationId xmlns:a16="http://schemas.microsoft.com/office/drawing/2014/main" id="{2C0E1848-F27A-463E-E0A1-3C28EE716849}"/>
              </a:ext>
            </a:extLst>
          </p:cNvPr>
          <p:cNvSpPr>
            <a:spLocks noGrp="1"/>
          </p:cNvSpPr>
          <p:nvPr>
            <p:ph type="sldNum" sz="quarter" idx="15"/>
          </p:nvPr>
        </p:nvSpPr>
        <p:spPr>
          <a:xfrm>
            <a:off x="8496000" y="0"/>
            <a:ext cx="576000" cy="468000"/>
          </a:xfrm>
        </p:spPr>
        <p:txBody>
          <a:bodyPr/>
          <a:lstStyle/>
          <a:p>
            <a:fld id="{44CC7441-4F6D-4D99-AEAC-28C0433C7008}" type="slidenum">
              <a:rPr lang="ja-JP" altLang="en-US" smtClean="0"/>
              <a:pPr/>
              <a:t>36</a:t>
            </a:fld>
            <a:endParaRPr lang="ja-JP" altLang="en-US" dirty="0"/>
          </a:p>
        </p:txBody>
      </p:sp>
      <p:pic>
        <p:nvPicPr>
          <p:cNvPr id="17" name="コンテンツ プレースホルダー 13">
            <a:extLst>
              <a:ext uri="{FF2B5EF4-FFF2-40B4-BE49-F238E27FC236}">
                <a16:creationId xmlns:a16="http://schemas.microsoft.com/office/drawing/2014/main" id="{E1FD703C-F660-DE68-3326-924CE247027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316887" y="1734829"/>
            <a:ext cx="1038225" cy="619125"/>
          </a:xfrm>
          <a:prstGeom prst="rect">
            <a:avLst/>
          </a:prstGeom>
          <a:noFill/>
          <a:ln>
            <a:noFill/>
          </a:ln>
        </p:spPr>
      </p:pic>
      <p:sp>
        <p:nvSpPr>
          <p:cNvPr id="31" name="正方形/長方形 30">
            <a:extLst>
              <a:ext uri="{FF2B5EF4-FFF2-40B4-BE49-F238E27FC236}">
                <a16:creationId xmlns:a16="http://schemas.microsoft.com/office/drawing/2014/main" id="{81B0B549-0763-96B4-52F3-F717C421E609}"/>
              </a:ext>
            </a:extLst>
          </p:cNvPr>
          <p:cNvSpPr/>
          <p:nvPr/>
        </p:nvSpPr>
        <p:spPr>
          <a:xfrm>
            <a:off x="4111943" y="1318528"/>
            <a:ext cx="3655376" cy="2506444"/>
          </a:xfrm>
          <a:prstGeom prst="rect">
            <a:avLst/>
          </a:prstGeom>
          <a:solidFill>
            <a:schemeClr val="accent4">
              <a:lumMod val="40000"/>
              <a:lumOff val="60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solidFill>
                  <a:schemeClr val="accent4"/>
                </a:solidFill>
              </a:rPr>
              <a:t>計算してみよう</a:t>
            </a:r>
          </a:p>
        </p:txBody>
      </p:sp>
    </p:spTree>
    <p:extLst>
      <p:ext uri="{BB962C8B-B14F-4D97-AF65-F5344CB8AC3E}">
        <p14:creationId xmlns:p14="http://schemas.microsoft.com/office/powerpoint/2010/main" val="1620665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タイトル 7">
            <a:extLst>
              <a:ext uri="{FF2B5EF4-FFF2-40B4-BE49-F238E27FC236}">
                <a16:creationId xmlns:a16="http://schemas.microsoft.com/office/drawing/2014/main" id="{70DA12E1-DC50-4E0E-99BB-98D191A8DA55}"/>
              </a:ext>
            </a:extLst>
          </p:cNvPr>
          <p:cNvSpPr>
            <a:spLocks noGrp="1"/>
          </p:cNvSpPr>
          <p:nvPr>
            <p:ph type="ctrTitle"/>
          </p:nvPr>
        </p:nvSpPr>
        <p:spPr/>
        <p:txBody>
          <a:bodyPr/>
          <a:lstStyle/>
          <a:p>
            <a:r>
              <a:rPr lang="en-US" altLang="ja-JP" dirty="0"/>
              <a:t>3. Hartree-</a:t>
            </a:r>
            <a:r>
              <a:rPr lang="en-US" altLang="ja-JP" dirty="0" err="1"/>
              <a:t>Fock</a:t>
            </a:r>
            <a:r>
              <a:rPr lang="ja-JP" altLang="en-US" dirty="0"/>
              <a:t>法</a:t>
            </a:r>
          </a:p>
        </p:txBody>
      </p:sp>
      <p:sp>
        <p:nvSpPr>
          <p:cNvPr id="9" name="字幕 8">
            <a:extLst>
              <a:ext uri="{FF2B5EF4-FFF2-40B4-BE49-F238E27FC236}">
                <a16:creationId xmlns:a16="http://schemas.microsoft.com/office/drawing/2014/main" id="{F2F989C5-4851-4121-8833-B42B25761422}"/>
              </a:ext>
            </a:extLst>
          </p:cNvPr>
          <p:cNvSpPr>
            <a:spLocks noGrp="1"/>
          </p:cNvSpPr>
          <p:nvPr>
            <p:ph type="subTitle" idx="1"/>
          </p:nvPr>
        </p:nvSpPr>
        <p:spPr/>
        <p:txBody>
          <a:bodyPr/>
          <a:lstStyle/>
          <a:p>
            <a:r>
              <a:rPr lang="en-US" altLang="ja-JP" dirty="0"/>
              <a:t>HF</a:t>
            </a:r>
            <a:r>
              <a:rPr lang="ja-JP" altLang="en-US" dirty="0"/>
              <a:t>法の入力を一言で言えばハミルトニアンと基底関数であり</a:t>
            </a:r>
            <a:r>
              <a:rPr lang="en-US" altLang="ja-JP" dirty="0"/>
              <a:t>, </a:t>
            </a:r>
            <a:r>
              <a:rPr lang="ja-JP" altLang="en-US" dirty="0"/>
              <a:t>近似的なエネルギーと固有関数を出力する</a:t>
            </a:r>
            <a:r>
              <a:rPr lang="en-US" altLang="ja-JP" dirty="0"/>
              <a:t>. </a:t>
            </a:r>
            <a:r>
              <a:rPr lang="ja-JP" altLang="en-US" dirty="0"/>
              <a:t>このハミルトニアンを決めるために核の座標と電荷（原子番号）が必要なのである</a:t>
            </a:r>
            <a:r>
              <a:rPr lang="en-US" altLang="ja-JP" dirty="0"/>
              <a:t>. </a:t>
            </a:r>
          </a:p>
        </p:txBody>
      </p:sp>
    </p:spTree>
    <p:extLst>
      <p:ext uri="{BB962C8B-B14F-4D97-AF65-F5344CB8AC3E}">
        <p14:creationId xmlns:p14="http://schemas.microsoft.com/office/powerpoint/2010/main" val="250115670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3279B7-BD89-AD01-16E0-7A2D254758AA}"/>
            </a:ext>
          </a:extLst>
        </p:cNvPr>
        <p:cNvGrpSpPr/>
        <p:nvPr/>
      </p:nvGrpSpPr>
      <p:grpSpPr>
        <a:xfrm>
          <a:off x="0" y="0"/>
          <a:ext cx="0" cy="0"/>
          <a:chOff x="0" y="0"/>
          <a:chExt cx="0" cy="0"/>
        </a:xfrm>
      </p:grpSpPr>
      <p:graphicFrame>
        <p:nvGraphicFramePr>
          <p:cNvPr id="12" name="表 12">
            <a:extLst>
              <a:ext uri="{FF2B5EF4-FFF2-40B4-BE49-F238E27FC236}">
                <a16:creationId xmlns:a16="http://schemas.microsoft.com/office/drawing/2014/main" id="{1393D492-F558-C4D7-2608-834588A4A9E7}"/>
              </a:ext>
            </a:extLst>
          </p:cNvPr>
          <p:cNvGraphicFramePr>
            <a:graphicFrameLocks noGrp="1"/>
          </p:cNvGraphicFramePr>
          <p:nvPr>
            <p:extLst>
              <p:ext uri="{D42A27DB-BD31-4B8C-83A1-F6EECF244321}">
                <p14:modId xmlns:p14="http://schemas.microsoft.com/office/powerpoint/2010/main" val="1012548063"/>
              </p:ext>
            </p:extLst>
          </p:nvPr>
        </p:nvGraphicFramePr>
        <p:xfrm>
          <a:off x="2088994" y="2330952"/>
          <a:ext cx="5400000" cy="1044000"/>
        </p:xfrm>
        <a:graphic>
          <a:graphicData uri="http://schemas.openxmlformats.org/drawingml/2006/table">
            <a:tbl>
              <a:tblPr>
                <a:tableStyleId>{5C22544A-7EE6-4342-B048-85BDC9FD1C3A}</a:tableStyleId>
              </a:tblPr>
              <a:tblGrid>
                <a:gridCol w="864000">
                  <a:extLst>
                    <a:ext uri="{9D8B030D-6E8A-4147-A177-3AD203B41FA5}">
                      <a16:colId xmlns:a16="http://schemas.microsoft.com/office/drawing/2014/main" val="579604397"/>
                    </a:ext>
                  </a:extLst>
                </a:gridCol>
                <a:gridCol w="1080000">
                  <a:extLst>
                    <a:ext uri="{9D8B030D-6E8A-4147-A177-3AD203B41FA5}">
                      <a16:colId xmlns:a16="http://schemas.microsoft.com/office/drawing/2014/main" val="2737936191"/>
                    </a:ext>
                  </a:extLst>
                </a:gridCol>
                <a:gridCol w="972000">
                  <a:extLst>
                    <a:ext uri="{9D8B030D-6E8A-4147-A177-3AD203B41FA5}">
                      <a16:colId xmlns:a16="http://schemas.microsoft.com/office/drawing/2014/main" val="292635881"/>
                    </a:ext>
                  </a:extLst>
                </a:gridCol>
                <a:gridCol w="1188000">
                  <a:extLst>
                    <a:ext uri="{9D8B030D-6E8A-4147-A177-3AD203B41FA5}">
                      <a16:colId xmlns:a16="http://schemas.microsoft.com/office/drawing/2014/main" val="581832027"/>
                    </a:ext>
                  </a:extLst>
                </a:gridCol>
                <a:gridCol w="1296000">
                  <a:extLst>
                    <a:ext uri="{9D8B030D-6E8A-4147-A177-3AD203B41FA5}">
                      <a16:colId xmlns:a16="http://schemas.microsoft.com/office/drawing/2014/main" val="482121293"/>
                    </a:ext>
                  </a:extLst>
                </a:gridCol>
              </a:tblGrid>
              <a:tr h="756000">
                <a:tc>
                  <a:txBody>
                    <a:bodyPr/>
                    <a:lstStyle/>
                    <a:p>
                      <a:endParaRPr kumimoji="1" lang="ja-JP" alt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endParaRPr kumimoji="1" lang="ja-JP" alt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5">
                        <a:lumMod val="20000"/>
                        <a:lumOff val="80000"/>
                      </a:schemeClr>
                    </a:solidFill>
                  </a:tcPr>
                </a:tc>
                <a:tc>
                  <a:txBody>
                    <a:bodyPr/>
                    <a:lstStyle/>
                    <a:p>
                      <a:endParaRPr kumimoji="1" lang="ja-JP" alt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4">
                        <a:lumMod val="20000"/>
                        <a:lumOff val="80000"/>
                      </a:schemeClr>
                    </a:solidFill>
                  </a:tcPr>
                </a:tc>
                <a:tc>
                  <a:txBody>
                    <a:bodyPr/>
                    <a:lstStyle/>
                    <a:p>
                      <a:endParaRPr kumimoji="1" lang="ja-JP" alt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3">
                        <a:lumMod val="20000"/>
                        <a:lumOff val="80000"/>
                      </a:schemeClr>
                    </a:solidFill>
                  </a:tcPr>
                </a:tc>
                <a:tc>
                  <a:txBody>
                    <a:bodyPr/>
                    <a:lstStyle/>
                    <a:p>
                      <a:endParaRPr kumimoji="1" lang="ja-JP" alt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2269352869"/>
                  </a:ext>
                </a:extLst>
              </a:tr>
              <a:tr h="288000">
                <a:tc>
                  <a:txBody>
                    <a:bodyPr/>
                    <a:lstStyle/>
                    <a:p>
                      <a:pPr algn="ctr"/>
                      <a:r>
                        <a:rPr kumimoji="1" lang="ja-JP" altLang="en-US" sz="1050" dirty="0">
                          <a:solidFill>
                            <a:schemeClr val="accent6"/>
                          </a:solidFill>
                        </a:rPr>
                        <a:t>電子の運動</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kumimoji="1" lang="ja-JP" altLang="en-US" sz="1050" dirty="0">
                          <a:solidFill>
                            <a:schemeClr val="accent5"/>
                          </a:solidFill>
                        </a:rPr>
                        <a:t>電子</a:t>
                      </a:r>
                      <a:r>
                        <a:rPr kumimoji="1" lang="en-US" altLang="ja-JP" sz="1050" dirty="0">
                          <a:solidFill>
                            <a:schemeClr val="accent5"/>
                          </a:solidFill>
                        </a:rPr>
                        <a:t>-</a:t>
                      </a:r>
                      <a:r>
                        <a:rPr kumimoji="1" lang="ja-JP" altLang="en-US" sz="1050" dirty="0">
                          <a:solidFill>
                            <a:schemeClr val="accent5"/>
                          </a:solidFill>
                        </a:rPr>
                        <a:t>核間引力</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dirty="0">
                          <a:solidFill>
                            <a:schemeClr val="accent4"/>
                          </a:solidFill>
                        </a:rPr>
                        <a:t>電子間反発</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kumimoji="1" lang="ja-JP" altLang="en-US" sz="1050" dirty="0">
                          <a:solidFill>
                            <a:schemeClr val="accent3"/>
                          </a:solidFill>
                        </a:rPr>
                        <a:t>核の運動</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dirty="0">
                          <a:solidFill>
                            <a:schemeClr val="accent2"/>
                          </a:solidFill>
                        </a:rPr>
                        <a:t>核間反発</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3941605"/>
                  </a:ext>
                </a:extLst>
              </a:tr>
            </a:tbl>
          </a:graphicData>
        </a:graphic>
      </p:graphicFrame>
      <p:sp>
        <p:nvSpPr>
          <p:cNvPr id="9" name="タイトル 8">
            <a:extLst>
              <a:ext uri="{FF2B5EF4-FFF2-40B4-BE49-F238E27FC236}">
                <a16:creationId xmlns:a16="http://schemas.microsoft.com/office/drawing/2014/main" id="{51AD7708-03D9-DA44-C63A-8A720D68F21E}"/>
              </a:ext>
            </a:extLst>
          </p:cNvPr>
          <p:cNvSpPr>
            <a:spLocks noGrp="1"/>
          </p:cNvSpPr>
          <p:nvPr>
            <p:ph type="title"/>
          </p:nvPr>
        </p:nvSpPr>
        <p:spPr>
          <a:xfrm>
            <a:off x="0" y="0"/>
            <a:ext cx="9144000" cy="468000"/>
          </a:xfrm>
        </p:spPr>
        <p:txBody>
          <a:bodyPr/>
          <a:lstStyle/>
          <a:p>
            <a:r>
              <a:rPr lang="ja-JP" altLang="en-US" dirty="0"/>
              <a:t>ハミルトニアン</a:t>
            </a:r>
          </a:p>
        </p:txBody>
      </p:sp>
      <mc:AlternateContent xmlns:mc="http://schemas.openxmlformats.org/markup-compatibility/2006" xmlns:a14="http://schemas.microsoft.com/office/drawing/2010/main">
        <mc:Choice Requires="a14">
          <p:sp>
            <p:nvSpPr>
              <p:cNvPr id="10" name="コンテンツ プレースホルダー 9">
                <a:extLst>
                  <a:ext uri="{FF2B5EF4-FFF2-40B4-BE49-F238E27FC236}">
                    <a16:creationId xmlns:a16="http://schemas.microsoft.com/office/drawing/2014/main" id="{4FF78FF1-64B8-9583-115A-9800E347FC17}"/>
                  </a:ext>
                </a:extLst>
              </p:cNvPr>
              <p:cNvSpPr>
                <a:spLocks noGrp="1"/>
              </p:cNvSpPr>
              <p:nvPr>
                <p:ph idx="1"/>
              </p:nvPr>
            </p:nvSpPr>
            <p:spPr>
              <a:xfrm>
                <a:off x="468313" y="842963"/>
                <a:ext cx="8207375" cy="3509857"/>
              </a:xfrm>
            </p:spPr>
            <p:txBody>
              <a:bodyPr/>
              <a:lstStyle/>
              <a:p>
                <a:r>
                  <a:rPr lang="en-US" altLang="ja-JP" dirty="0"/>
                  <a:t>HF</a:t>
                </a:r>
                <a:r>
                  <a:rPr lang="ja-JP" altLang="en-US" dirty="0"/>
                  <a:t>法に限らず</a:t>
                </a:r>
                <a:r>
                  <a:rPr lang="en-US" altLang="ja-JP" dirty="0"/>
                  <a:t>, </a:t>
                </a:r>
                <a:r>
                  <a:rPr kumimoji="1" lang="ja-JP" altLang="en-US" dirty="0"/>
                  <a:t>電子状態理論における</a:t>
                </a:r>
                <a:r>
                  <a:rPr lang="ja-JP" altLang="en-US" dirty="0"/>
                  <a:t>分子の全ハミルトニアン</a:t>
                </a:r>
                <a:r>
                  <a:rPr lang="en-US" altLang="ja-JP" dirty="0"/>
                  <a:t>(2.2)</a:t>
                </a:r>
                <a:r>
                  <a:rPr lang="ja-JP" altLang="en-US" dirty="0"/>
                  <a:t>は</a:t>
                </a:r>
                <a:r>
                  <a:rPr kumimoji="1" lang="ja-JP" altLang="en-US" dirty="0"/>
                  <a:t>共通</a:t>
                </a:r>
                <a:r>
                  <a:rPr lang="ja-JP" altLang="en-US" dirty="0"/>
                  <a:t>であり</a:t>
                </a:r>
                <a:endParaRPr kumimoji="1" lang="en-US" altLang="ja-JP" dirty="0"/>
              </a:p>
              <a:p>
                <a:pPr marL="285750" indent="-285750">
                  <a:buFont typeface="Arial" panose="020B0604020202020204" pitchFamily="34" charset="0"/>
                  <a:buChar char="•"/>
                </a:pPr>
                <a:r>
                  <a:rPr lang="ja-JP" altLang="en-US" dirty="0"/>
                  <a:t>質点</a:t>
                </a:r>
                <a:r>
                  <a:rPr lang="en-US" altLang="ja-JP" dirty="0"/>
                  <a:t>, </a:t>
                </a:r>
                <a:r>
                  <a:rPr lang="ja-JP" altLang="en-US" dirty="0"/>
                  <a:t>点電荷とみなされた核</a:t>
                </a:r>
                <a:r>
                  <a:rPr lang="en-US" altLang="ja-JP" dirty="0"/>
                  <a:t>, </a:t>
                </a:r>
                <a:r>
                  <a:rPr lang="ja-JP" altLang="en-US" dirty="0"/>
                  <a:t>電子のクーロン相互作用のみを考える（質点</a:t>
                </a:r>
                <a:r>
                  <a:rPr lang="en-US" altLang="ja-JP" dirty="0"/>
                  <a:t>*, </a:t>
                </a:r>
                <a:r>
                  <a:rPr lang="ja-JP" altLang="en-US" dirty="0"/>
                  <a:t>クーロン相互作用）</a:t>
                </a:r>
                <a:endParaRPr lang="en-US" altLang="ja-JP" dirty="0"/>
              </a:p>
              <a:p>
                <a:pPr marL="285750" indent="-285750">
                  <a:buFont typeface="Arial" panose="020B0604020202020204" pitchFamily="34" charset="0"/>
                  <a:buChar char="•"/>
                </a:pPr>
                <a:r>
                  <a:rPr lang="ja-JP" altLang="en-US" dirty="0"/>
                  <a:t>非相対論的な運動エネルギーを扱う（非相対論</a:t>
                </a:r>
                <a:r>
                  <a:rPr lang="en-US" altLang="ja-JP" dirty="0"/>
                  <a:t>**</a:t>
                </a:r>
                <a:r>
                  <a:rPr lang="ja-JP" altLang="en-US" dirty="0"/>
                  <a:t>）</a:t>
                </a:r>
                <a:endParaRPr lang="en-US" altLang="ja-JP" dirty="0"/>
              </a:p>
              <a:p>
                <a:r>
                  <a:rPr lang="ja-JP" altLang="en-US" dirty="0"/>
                  <a:t>というモデルの下で定式化される</a:t>
                </a:r>
                <a:r>
                  <a:rPr lang="en-US" altLang="ja-JP" dirty="0"/>
                  <a:t>.</a:t>
                </a:r>
                <a:endParaRPr lang="en-US" altLang="ja-JP" b="1" dirty="0">
                  <a:solidFill>
                    <a:schemeClr val="tx2"/>
                  </a:solidFill>
                </a:endParaRPr>
              </a:p>
              <a:p>
                <a:pPr>
                  <a:lnSpc>
                    <a:spcPct val="130000"/>
                  </a:lnSpc>
                </a:pPr>
                <a14:m>
                  <m:oMathPara xmlns:m="http://schemas.openxmlformats.org/officeDocument/2006/math">
                    <m:oMathParaPr>
                      <m:jc m:val="centerGroup"/>
                    </m:oMathParaPr>
                    <m:oMath xmlns:m="http://schemas.openxmlformats.org/officeDocument/2006/math">
                      <m:acc>
                        <m:accPr>
                          <m:chr m:val="̂"/>
                          <m:ctrlPr>
                            <a:rPr lang="en-US" altLang="ja-JP" sz="1500" i="1" smtClean="0">
                              <a:latin typeface="Cambria Math" panose="02040503050406030204" pitchFamily="18" charset="0"/>
                            </a:rPr>
                          </m:ctrlPr>
                        </m:accPr>
                        <m:e>
                          <m:r>
                            <a:rPr lang="en-US" altLang="ja-JP" sz="1500">
                              <a:latin typeface="Cambria Math" panose="02040503050406030204" pitchFamily="18" charset="0"/>
                            </a:rPr>
                            <m:t>𝐻</m:t>
                          </m:r>
                        </m:e>
                      </m:acc>
                      <m:r>
                        <a:rPr lang="en-US" altLang="ja-JP" sz="1500" dirty="0">
                          <a:latin typeface="Cambria Math" panose="02040503050406030204" pitchFamily="18" charset="0"/>
                        </a:rPr>
                        <m:t>=−</m:t>
                      </m:r>
                      <m:nary>
                        <m:naryPr>
                          <m:chr m:val="∑"/>
                          <m:ctrlPr>
                            <a:rPr lang="en-US" altLang="ja-JP" sz="1500" i="1" dirty="0">
                              <a:latin typeface="Cambria Math" panose="02040503050406030204" pitchFamily="18" charset="0"/>
                            </a:rPr>
                          </m:ctrlPr>
                        </m:naryPr>
                        <m:sub>
                          <m:r>
                            <m:rPr>
                              <m:brk m:alnAt="23"/>
                            </m:rPr>
                            <a:rPr lang="en-US" altLang="ja-JP" sz="1500" dirty="0">
                              <a:latin typeface="Cambria Math" panose="02040503050406030204" pitchFamily="18" charset="0"/>
                            </a:rPr>
                            <m:t>𝑖</m:t>
                          </m:r>
                          <m:r>
                            <a:rPr lang="en-US" altLang="ja-JP" sz="1500" dirty="0">
                              <a:latin typeface="Cambria Math" panose="02040503050406030204" pitchFamily="18" charset="0"/>
                            </a:rPr>
                            <m:t>=1</m:t>
                          </m:r>
                        </m:sub>
                        <m:sup>
                          <m:r>
                            <a:rPr lang="en-US" altLang="ja-JP" sz="1500" dirty="0">
                              <a:latin typeface="Cambria Math" panose="02040503050406030204" pitchFamily="18" charset="0"/>
                            </a:rPr>
                            <m:t>𝑁</m:t>
                          </m:r>
                        </m:sup>
                        <m:e>
                          <m:f>
                            <m:fPr>
                              <m:ctrlPr>
                                <a:rPr lang="en-US" altLang="ja-JP" sz="1500" i="1" dirty="0">
                                  <a:latin typeface="Cambria Math" panose="02040503050406030204" pitchFamily="18" charset="0"/>
                                </a:rPr>
                              </m:ctrlPr>
                            </m:fPr>
                            <m:num>
                              <m:r>
                                <a:rPr lang="en-US" altLang="ja-JP" sz="1500" dirty="0">
                                  <a:latin typeface="Cambria Math" panose="02040503050406030204" pitchFamily="18" charset="0"/>
                                </a:rPr>
                                <m:t>1</m:t>
                              </m:r>
                            </m:num>
                            <m:den>
                              <m:r>
                                <a:rPr lang="en-US" altLang="ja-JP" sz="1500" dirty="0">
                                  <a:latin typeface="Cambria Math" panose="02040503050406030204" pitchFamily="18" charset="0"/>
                                </a:rPr>
                                <m:t>2</m:t>
                              </m:r>
                            </m:den>
                          </m:f>
                          <m:sSup>
                            <m:sSupPr>
                              <m:ctrlPr>
                                <a:rPr lang="en-US" altLang="ja-JP" sz="1500" i="1" dirty="0">
                                  <a:latin typeface="Cambria Math" panose="02040503050406030204" pitchFamily="18" charset="0"/>
                                </a:rPr>
                              </m:ctrlPr>
                            </m:sSupPr>
                            <m:e>
                              <m:sSub>
                                <m:sSubPr>
                                  <m:ctrlPr>
                                    <a:rPr lang="en-US" altLang="ja-JP" sz="1500" i="1" dirty="0">
                                      <a:latin typeface="Cambria Math" panose="02040503050406030204" pitchFamily="18" charset="0"/>
                                    </a:rPr>
                                  </m:ctrlPr>
                                </m:sSubPr>
                                <m:e>
                                  <m:r>
                                    <m:rPr>
                                      <m:sty m:val="p"/>
                                    </m:rPr>
                                    <a:rPr lang="en-US" altLang="ja-JP" sz="1500" dirty="0">
                                      <a:latin typeface="Cambria Math" panose="02040503050406030204" pitchFamily="18" charset="0"/>
                                    </a:rPr>
                                    <m:t>∇</m:t>
                                  </m:r>
                                </m:e>
                                <m:sub>
                                  <m:r>
                                    <a:rPr lang="en-US" altLang="ja-JP" sz="1500" dirty="0">
                                      <a:latin typeface="Cambria Math" panose="02040503050406030204" pitchFamily="18" charset="0"/>
                                    </a:rPr>
                                    <m:t>𝑖</m:t>
                                  </m:r>
                                </m:sub>
                              </m:sSub>
                            </m:e>
                            <m:sup>
                              <m:r>
                                <a:rPr lang="en-US" altLang="ja-JP" sz="1500" dirty="0">
                                  <a:latin typeface="Cambria Math" panose="02040503050406030204" pitchFamily="18" charset="0"/>
                                </a:rPr>
                                <m:t>2</m:t>
                              </m:r>
                            </m:sup>
                          </m:sSup>
                        </m:e>
                      </m:nary>
                      <m:r>
                        <a:rPr lang="en-US" altLang="ja-JP" sz="1500" dirty="0">
                          <a:latin typeface="Cambria Math" panose="02040503050406030204" pitchFamily="18" charset="0"/>
                        </a:rPr>
                        <m:t>−</m:t>
                      </m:r>
                      <m:nary>
                        <m:naryPr>
                          <m:chr m:val="∑"/>
                          <m:ctrlPr>
                            <a:rPr lang="en-US" altLang="ja-JP" sz="1500" i="1" dirty="0">
                              <a:latin typeface="Cambria Math" panose="02040503050406030204" pitchFamily="18" charset="0"/>
                            </a:rPr>
                          </m:ctrlPr>
                        </m:naryPr>
                        <m:sub>
                          <m:r>
                            <m:rPr>
                              <m:brk m:alnAt="23"/>
                            </m:rPr>
                            <a:rPr lang="en-US" altLang="ja-JP" sz="1500" dirty="0">
                              <a:latin typeface="Cambria Math" panose="02040503050406030204" pitchFamily="18" charset="0"/>
                            </a:rPr>
                            <m:t>𝑖</m:t>
                          </m:r>
                          <m:r>
                            <a:rPr lang="en-US" altLang="ja-JP" sz="1500" dirty="0">
                              <a:latin typeface="Cambria Math" panose="02040503050406030204" pitchFamily="18" charset="0"/>
                            </a:rPr>
                            <m:t>=1</m:t>
                          </m:r>
                        </m:sub>
                        <m:sup>
                          <m:r>
                            <a:rPr lang="en-US" altLang="ja-JP" sz="1500" dirty="0">
                              <a:latin typeface="Cambria Math" panose="02040503050406030204" pitchFamily="18" charset="0"/>
                            </a:rPr>
                            <m:t>𝑁</m:t>
                          </m:r>
                        </m:sup>
                        <m:e>
                          <m:nary>
                            <m:naryPr>
                              <m:chr m:val="∑"/>
                              <m:ctrlPr>
                                <a:rPr lang="en-US" altLang="ja-JP" sz="1500" i="1" dirty="0">
                                  <a:latin typeface="Cambria Math" panose="02040503050406030204" pitchFamily="18" charset="0"/>
                                </a:rPr>
                              </m:ctrlPr>
                            </m:naryPr>
                            <m:sub>
                              <m:r>
                                <a:rPr lang="en-US" altLang="ja-JP" sz="1500" dirty="0">
                                  <a:latin typeface="Cambria Math" panose="02040503050406030204" pitchFamily="18" charset="0"/>
                                </a:rPr>
                                <m:t>𝐴</m:t>
                              </m:r>
                              <m:r>
                                <a:rPr lang="en-US" altLang="ja-JP" sz="1500" dirty="0">
                                  <a:latin typeface="Cambria Math" panose="02040503050406030204" pitchFamily="18" charset="0"/>
                                </a:rPr>
                                <m:t>=1</m:t>
                              </m:r>
                            </m:sub>
                            <m:sup>
                              <m:r>
                                <a:rPr lang="en-US" altLang="ja-JP" sz="1500" dirty="0">
                                  <a:latin typeface="Cambria Math" panose="02040503050406030204" pitchFamily="18" charset="0"/>
                                </a:rPr>
                                <m:t>𝑀</m:t>
                              </m:r>
                            </m:sup>
                            <m:e>
                              <m:f>
                                <m:fPr>
                                  <m:ctrlPr>
                                    <a:rPr lang="en-US" altLang="ja-JP" sz="1500" i="1" dirty="0">
                                      <a:latin typeface="Cambria Math" panose="02040503050406030204" pitchFamily="18" charset="0"/>
                                    </a:rPr>
                                  </m:ctrlPr>
                                </m:fPr>
                                <m:num>
                                  <m:sSub>
                                    <m:sSubPr>
                                      <m:ctrlPr>
                                        <a:rPr lang="en-US" altLang="ja-JP" sz="1500" i="1" dirty="0">
                                          <a:latin typeface="Cambria Math" panose="02040503050406030204" pitchFamily="18" charset="0"/>
                                        </a:rPr>
                                      </m:ctrlPr>
                                    </m:sSubPr>
                                    <m:e>
                                      <m:r>
                                        <a:rPr lang="en-US" altLang="ja-JP" sz="1500" dirty="0">
                                          <a:latin typeface="Cambria Math" panose="02040503050406030204" pitchFamily="18" charset="0"/>
                                        </a:rPr>
                                        <m:t>𝑍</m:t>
                                      </m:r>
                                    </m:e>
                                    <m:sub>
                                      <m:r>
                                        <a:rPr lang="en-US" altLang="ja-JP" sz="1500" dirty="0">
                                          <a:latin typeface="Cambria Math" panose="02040503050406030204" pitchFamily="18" charset="0"/>
                                        </a:rPr>
                                        <m:t>𝐴</m:t>
                                      </m:r>
                                    </m:sub>
                                  </m:sSub>
                                </m:num>
                                <m:den>
                                  <m:sSub>
                                    <m:sSubPr>
                                      <m:ctrlPr>
                                        <a:rPr lang="en-US" altLang="ja-JP" sz="1500" i="1" dirty="0">
                                          <a:latin typeface="Cambria Math" panose="02040503050406030204" pitchFamily="18" charset="0"/>
                                        </a:rPr>
                                      </m:ctrlPr>
                                    </m:sSubPr>
                                    <m:e>
                                      <m:r>
                                        <a:rPr lang="en-US" altLang="ja-JP" sz="1500" dirty="0">
                                          <a:latin typeface="Cambria Math" panose="02040503050406030204" pitchFamily="18" charset="0"/>
                                        </a:rPr>
                                        <m:t>𝑟</m:t>
                                      </m:r>
                                    </m:e>
                                    <m:sub>
                                      <m:r>
                                        <a:rPr lang="en-US" altLang="ja-JP" sz="1500" dirty="0">
                                          <a:latin typeface="Cambria Math" panose="02040503050406030204" pitchFamily="18" charset="0"/>
                                        </a:rPr>
                                        <m:t>𝑖𝐴</m:t>
                                      </m:r>
                                    </m:sub>
                                  </m:sSub>
                                </m:den>
                              </m:f>
                            </m:e>
                          </m:nary>
                        </m:e>
                      </m:nary>
                      <m:r>
                        <a:rPr lang="en-US" altLang="ja-JP" sz="1500" dirty="0">
                          <a:latin typeface="Cambria Math" panose="02040503050406030204" pitchFamily="18" charset="0"/>
                        </a:rPr>
                        <m:t>+</m:t>
                      </m:r>
                      <m:nary>
                        <m:naryPr>
                          <m:chr m:val="∑"/>
                          <m:ctrlPr>
                            <a:rPr lang="en-US" altLang="ja-JP" sz="1500" i="1" dirty="0">
                              <a:latin typeface="Cambria Math" panose="02040503050406030204" pitchFamily="18" charset="0"/>
                            </a:rPr>
                          </m:ctrlPr>
                        </m:naryPr>
                        <m:sub>
                          <m:r>
                            <m:rPr>
                              <m:brk m:alnAt="23"/>
                            </m:rPr>
                            <a:rPr lang="en-US" altLang="ja-JP" sz="1500" dirty="0">
                              <a:latin typeface="Cambria Math" panose="02040503050406030204" pitchFamily="18" charset="0"/>
                            </a:rPr>
                            <m:t>𝑖</m:t>
                          </m:r>
                          <m:r>
                            <a:rPr lang="en-US" altLang="ja-JP" sz="1500" dirty="0">
                              <a:latin typeface="Cambria Math" panose="02040503050406030204" pitchFamily="18" charset="0"/>
                            </a:rPr>
                            <m:t>=1</m:t>
                          </m:r>
                        </m:sub>
                        <m:sup>
                          <m:r>
                            <a:rPr lang="en-US" altLang="ja-JP" sz="1500" dirty="0">
                              <a:latin typeface="Cambria Math" panose="02040503050406030204" pitchFamily="18" charset="0"/>
                            </a:rPr>
                            <m:t>𝑁</m:t>
                          </m:r>
                        </m:sup>
                        <m:e>
                          <m:nary>
                            <m:naryPr>
                              <m:chr m:val="∑"/>
                              <m:ctrlPr>
                                <a:rPr lang="en-US" altLang="ja-JP" sz="1500" i="1" dirty="0">
                                  <a:latin typeface="Cambria Math" panose="02040503050406030204" pitchFamily="18" charset="0"/>
                                </a:rPr>
                              </m:ctrlPr>
                            </m:naryPr>
                            <m:sub>
                              <m:r>
                                <a:rPr lang="en-US" altLang="ja-JP" sz="1500" dirty="0">
                                  <a:latin typeface="Cambria Math" panose="02040503050406030204" pitchFamily="18" charset="0"/>
                                </a:rPr>
                                <m:t>𝑗</m:t>
                              </m:r>
                              <m:r>
                                <a:rPr lang="en-US" altLang="ja-JP" sz="1500" dirty="0">
                                  <a:latin typeface="Cambria Math" panose="02040503050406030204" pitchFamily="18" charset="0"/>
                                </a:rPr>
                                <m:t>&gt;</m:t>
                              </m:r>
                              <m:r>
                                <a:rPr lang="en-US" altLang="ja-JP" sz="1500" dirty="0">
                                  <a:latin typeface="Cambria Math" panose="02040503050406030204" pitchFamily="18" charset="0"/>
                                </a:rPr>
                                <m:t>𝑖</m:t>
                              </m:r>
                            </m:sub>
                            <m:sup>
                              <m:r>
                                <a:rPr lang="en-US" altLang="ja-JP" sz="1500" dirty="0">
                                  <a:latin typeface="Cambria Math" panose="02040503050406030204" pitchFamily="18" charset="0"/>
                                </a:rPr>
                                <m:t>𝑁</m:t>
                              </m:r>
                            </m:sup>
                            <m:e>
                              <m:f>
                                <m:fPr>
                                  <m:ctrlPr>
                                    <a:rPr lang="en-US" altLang="ja-JP" sz="1500" i="1" dirty="0">
                                      <a:latin typeface="Cambria Math" panose="02040503050406030204" pitchFamily="18" charset="0"/>
                                    </a:rPr>
                                  </m:ctrlPr>
                                </m:fPr>
                                <m:num>
                                  <m:r>
                                    <a:rPr lang="en-US" altLang="ja-JP" sz="1500" dirty="0">
                                      <a:latin typeface="Cambria Math" panose="02040503050406030204" pitchFamily="18" charset="0"/>
                                    </a:rPr>
                                    <m:t>1</m:t>
                                  </m:r>
                                </m:num>
                                <m:den>
                                  <m:sSub>
                                    <m:sSubPr>
                                      <m:ctrlPr>
                                        <a:rPr lang="en-US" altLang="ja-JP" sz="1500" i="1" dirty="0">
                                          <a:latin typeface="Cambria Math" panose="02040503050406030204" pitchFamily="18" charset="0"/>
                                        </a:rPr>
                                      </m:ctrlPr>
                                    </m:sSubPr>
                                    <m:e>
                                      <m:r>
                                        <a:rPr lang="en-US" altLang="ja-JP" sz="1500" dirty="0">
                                          <a:latin typeface="Cambria Math" panose="02040503050406030204" pitchFamily="18" charset="0"/>
                                        </a:rPr>
                                        <m:t>𝑟</m:t>
                                      </m:r>
                                    </m:e>
                                    <m:sub>
                                      <m:r>
                                        <a:rPr lang="en-US" altLang="ja-JP" sz="1500" dirty="0">
                                          <a:latin typeface="Cambria Math" panose="02040503050406030204" pitchFamily="18" charset="0"/>
                                        </a:rPr>
                                        <m:t>𝑖𝑗</m:t>
                                      </m:r>
                                    </m:sub>
                                  </m:sSub>
                                </m:den>
                              </m:f>
                            </m:e>
                          </m:nary>
                        </m:e>
                      </m:nary>
                      <m:r>
                        <a:rPr lang="en-US" altLang="ja-JP" sz="1500" dirty="0" smtClean="0">
                          <a:latin typeface="Cambria Math" panose="02040503050406030204" pitchFamily="18" charset="0"/>
                        </a:rPr>
                        <m:t>−</m:t>
                      </m:r>
                      <m:nary>
                        <m:naryPr>
                          <m:chr m:val="∑"/>
                          <m:ctrlPr>
                            <a:rPr lang="en-US" altLang="ja-JP" sz="1500" i="1" dirty="0">
                              <a:latin typeface="Cambria Math" panose="02040503050406030204" pitchFamily="18" charset="0"/>
                            </a:rPr>
                          </m:ctrlPr>
                        </m:naryPr>
                        <m:sub>
                          <m:r>
                            <m:rPr>
                              <m:brk m:alnAt="23"/>
                            </m:rPr>
                            <a:rPr lang="en-US" altLang="ja-JP" sz="1500" dirty="0">
                              <a:latin typeface="Cambria Math" panose="02040503050406030204" pitchFamily="18" charset="0"/>
                            </a:rPr>
                            <m:t>𝑖</m:t>
                          </m:r>
                          <m:r>
                            <a:rPr lang="en-US" altLang="ja-JP" sz="1500" dirty="0">
                              <a:latin typeface="Cambria Math" panose="02040503050406030204" pitchFamily="18" charset="0"/>
                            </a:rPr>
                            <m:t>=1</m:t>
                          </m:r>
                        </m:sub>
                        <m:sup>
                          <m:r>
                            <a:rPr lang="en-US" altLang="ja-JP" sz="1500" dirty="0">
                              <a:latin typeface="Cambria Math" panose="02040503050406030204" pitchFamily="18" charset="0"/>
                            </a:rPr>
                            <m:t>𝑁</m:t>
                          </m:r>
                        </m:sup>
                        <m:e>
                          <m:f>
                            <m:fPr>
                              <m:ctrlPr>
                                <a:rPr lang="en-US" altLang="ja-JP" sz="1500" i="1" dirty="0">
                                  <a:latin typeface="Cambria Math" panose="02040503050406030204" pitchFamily="18" charset="0"/>
                                </a:rPr>
                              </m:ctrlPr>
                            </m:fPr>
                            <m:num>
                              <m:r>
                                <a:rPr lang="en-US" altLang="ja-JP" sz="1500" dirty="0">
                                  <a:latin typeface="Cambria Math" panose="02040503050406030204" pitchFamily="18" charset="0"/>
                                </a:rPr>
                                <m:t>1</m:t>
                              </m:r>
                            </m:num>
                            <m:den>
                              <m:r>
                                <a:rPr lang="en-US" altLang="ja-JP" sz="1500" dirty="0">
                                  <a:latin typeface="Cambria Math" panose="02040503050406030204" pitchFamily="18" charset="0"/>
                                </a:rPr>
                                <m:t>2</m:t>
                              </m:r>
                              <m:sSub>
                                <m:sSubPr>
                                  <m:ctrlPr>
                                    <a:rPr lang="en-US" altLang="ja-JP" sz="1500" i="1" dirty="0">
                                      <a:latin typeface="Cambria Math" panose="02040503050406030204" pitchFamily="18" charset="0"/>
                                    </a:rPr>
                                  </m:ctrlPr>
                                </m:sSubPr>
                                <m:e>
                                  <m:r>
                                    <a:rPr lang="en-US" altLang="ja-JP" sz="1500" dirty="0">
                                      <a:latin typeface="Cambria Math" panose="02040503050406030204" pitchFamily="18" charset="0"/>
                                    </a:rPr>
                                    <m:t>𝑀</m:t>
                                  </m:r>
                                </m:e>
                                <m:sub>
                                  <m:r>
                                    <a:rPr lang="en-US" altLang="ja-JP" sz="1500" dirty="0">
                                      <a:latin typeface="Cambria Math" panose="02040503050406030204" pitchFamily="18" charset="0"/>
                                    </a:rPr>
                                    <m:t>𝐴</m:t>
                                  </m:r>
                                </m:sub>
                              </m:sSub>
                            </m:den>
                          </m:f>
                          <m:sSup>
                            <m:sSupPr>
                              <m:ctrlPr>
                                <a:rPr lang="en-US" altLang="ja-JP" sz="1500" i="1" dirty="0">
                                  <a:latin typeface="Cambria Math" panose="02040503050406030204" pitchFamily="18" charset="0"/>
                                </a:rPr>
                              </m:ctrlPr>
                            </m:sSupPr>
                            <m:e>
                              <m:sSub>
                                <m:sSubPr>
                                  <m:ctrlPr>
                                    <a:rPr lang="en-US" altLang="ja-JP" sz="1500" i="1" dirty="0">
                                      <a:latin typeface="Cambria Math" panose="02040503050406030204" pitchFamily="18" charset="0"/>
                                    </a:rPr>
                                  </m:ctrlPr>
                                </m:sSubPr>
                                <m:e>
                                  <m:r>
                                    <m:rPr>
                                      <m:sty m:val="p"/>
                                    </m:rPr>
                                    <a:rPr lang="en-US" altLang="ja-JP" sz="1500" dirty="0">
                                      <a:latin typeface="Cambria Math" panose="02040503050406030204" pitchFamily="18" charset="0"/>
                                    </a:rPr>
                                    <m:t>∇</m:t>
                                  </m:r>
                                </m:e>
                                <m:sub>
                                  <m:r>
                                    <a:rPr lang="en-US" altLang="ja-JP" sz="1500" dirty="0">
                                      <a:latin typeface="Cambria Math" panose="02040503050406030204" pitchFamily="18" charset="0"/>
                                    </a:rPr>
                                    <m:t>𝐴</m:t>
                                  </m:r>
                                </m:sub>
                              </m:sSub>
                            </m:e>
                            <m:sup>
                              <m:r>
                                <a:rPr lang="en-US" altLang="ja-JP" sz="1500" dirty="0">
                                  <a:latin typeface="Cambria Math" panose="02040503050406030204" pitchFamily="18" charset="0"/>
                                </a:rPr>
                                <m:t>2</m:t>
                              </m:r>
                            </m:sup>
                          </m:sSup>
                        </m:e>
                      </m:nary>
                      <m:r>
                        <a:rPr lang="en-US" altLang="ja-JP" sz="1500" dirty="0">
                          <a:latin typeface="Cambria Math" panose="02040503050406030204" pitchFamily="18" charset="0"/>
                        </a:rPr>
                        <m:t>+</m:t>
                      </m:r>
                      <m:nary>
                        <m:naryPr>
                          <m:chr m:val="∑"/>
                          <m:ctrlPr>
                            <a:rPr lang="en-US" altLang="ja-JP" sz="1500" i="1" dirty="0">
                              <a:latin typeface="Cambria Math" panose="02040503050406030204" pitchFamily="18" charset="0"/>
                            </a:rPr>
                          </m:ctrlPr>
                        </m:naryPr>
                        <m:sub>
                          <m:r>
                            <a:rPr lang="en-US" altLang="ja-JP" sz="1500" dirty="0">
                              <a:latin typeface="Cambria Math" panose="02040503050406030204" pitchFamily="18" charset="0"/>
                            </a:rPr>
                            <m:t>𝐴</m:t>
                          </m:r>
                          <m:r>
                            <a:rPr lang="en-US" altLang="ja-JP" sz="1500" dirty="0">
                              <a:latin typeface="Cambria Math" panose="02040503050406030204" pitchFamily="18" charset="0"/>
                            </a:rPr>
                            <m:t>=1</m:t>
                          </m:r>
                        </m:sub>
                        <m:sup>
                          <m:r>
                            <a:rPr lang="en-US" altLang="ja-JP" sz="1500" dirty="0">
                              <a:latin typeface="Cambria Math" panose="02040503050406030204" pitchFamily="18" charset="0"/>
                            </a:rPr>
                            <m:t>𝑀</m:t>
                          </m:r>
                        </m:sup>
                        <m:e>
                          <m:nary>
                            <m:naryPr>
                              <m:chr m:val="∑"/>
                              <m:ctrlPr>
                                <a:rPr lang="en-US" altLang="ja-JP" sz="1500" i="1" dirty="0">
                                  <a:latin typeface="Cambria Math" panose="02040503050406030204" pitchFamily="18" charset="0"/>
                                </a:rPr>
                              </m:ctrlPr>
                            </m:naryPr>
                            <m:sub>
                              <m:r>
                                <a:rPr lang="en-US" altLang="ja-JP" sz="1500" dirty="0">
                                  <a:latin typeface="Cambria Math" panose="02040503050406030204" pitchFamily="18" charset="0"/>
                                </a:rPr>
                                <m:t>𝐵</m:t>
                              </m:r>
                              <m:r>
                                <a:rPr lang="en-US" altLang="ja-JP" sz="1500" dirty="0">
                                  <a:latin typeface="Cambria Math" panose="02040503050406030204" pitchFamily="18" charset="0"/>
                                </a:rPr>
                                <m:t>&gt;</m:t>
                              </m:r>
                              <m:r>
                                <a:rPr lang="en-US" altLang="ja-JP" sz="1500" dirty="0">
                                  <a:latin typeface="Cambria Math" panose="02040503050406030204" pitchFamily="18" charset="0"/>
                                </a:rPr>
                                <m:t>𝐴</m:t>
                              </m:r>
                            </m:sub>
                            <m:sup>
                              <m:r>
                                <a:rPr lang="en-US" altLang="ja-JP" sz="1500" dirty="0">
                                  <a:latin typeface="Cambria Math" panose="02040503050406030204" pitchFamily="18" charset="0"/>
                                </a:rPr>
                                <m:t>𝑀</m:t>
                              </m:r>
                            </m:sup>
                            <m:e>
                              <m:f>
                                <m:fPr>
                                  <m:ctrlPr>
                                    <a:rPr lang="en-US" altLang="ja-JP" sz="1500" i="1" dirty="0">
                                      <a:latin typeface="Cambria Math" panose="02040503050406030204" pitchFamily="18" charset="0"/>
                                    </a:rPr>
                                  </m:ctrlPr>
                                </m:fPr>
                                <m:num>
                                  <m:sSub>
                                    <m:sSubPr>
                                      <m:ctrlPr>
                                        <a:rPr lang="en-US" altLang="ja-JP" sz="1500" i="1" dirty="0">
                                          <a:latin typeface="Cambria Math" panose="02040503050406030204" pitchFamily="18" charset="0"/>
                                        </a:rPr>
                                      </m:ctrlPr>
                                    </m:sSubPr>
                                    <m:e>
                                      <m:r>
                                        <a:rPr lang="en-US" altLang="ja-JP" sz="1500" dirty="0">
                                          <a:latin typeface="Cambria Math" panose="02040503050406030204" pitchFamily="18" charset="0"/>
                                        </a:rPr>
                                        <m:t>𝑍</m:t>
                                      </m:r>
                                    </m:e>
                                    <m:sub>
                                      <m:r>
                                        <a:rPr lang="en-US" altLang="ja-JP" sz="1500" dirty="0">
                                          <a:latin typeface="Cambria Math" panose="02040503050406030204" pitchFamily="18" charset="0"/>
                                        </a:rPr>
                                        <m:t>𝐴</m:t>
                                      </m:r>
                                    </m:sub>
                                  </m:sSub>
                                  <m:sSub>
                                    <m:sSubPr>
                                      <m:ctrlPr>
                                        <a:rPr lang="en-US" altLang="ja-JP" sz="1500" i="1" dirty="0">
                                          <a:latin typeface="Cambria Math" panose="02040503050406030204" pitchFamily="18" charset="0"/>
                                        </a:rPr>
                                      </m:ctrlPr>
                                    </m:sSubPr>
                                    <m:e>
                                      <m:r>
                                        <a:rPr lang="en-US" altLang="ja-JP" sz="1500" dirty="0">
                                          <a:latin typeface="Cambria Math" panose="02040503050406030204" pitchFamily="18" charset="0"/>
                                        </a:rPr>
                                        <m:t>𝑍</m:t>
                                      </m:r>
                                    </m:e>
                                    <m:sub>
                                      <m:r>
                                        <a:rPr lang="en-US" altLang="ja-JP" sz="1500" dirty="0">
                                          <a:latin typeface="Cambria Math" panose="02040503050406030204" pitchFamily="18" charset="0"/>
                                        </a:rPr>
                                        <m:t>𝐵</m:t>
                                      </m:r>
                                    </m:sub>
                                  </m:sSub>
                                </m:num>
                                <m:den>
                                  <m:sSub>
                                    <m:sSubPr>
                                      <m:ctrlPr>
                                        <a:rPr lang="en-US" altLang="ja-JP" sz="1500" i="1" dirty="0">
                                          <a:latin typeface="Cambria Math" panose="02040503050406030204" pitchFamily="18" charset="0"/>
                                        </a:rPr>
                                      </m:ctrlPr>
                                    </m:sSubPr>
                                    <m:e>
                                      <m:r>
                                        <a:rPr lang="en-US" altLang="ja-JP" sz="1500" dirty="0">
                                          <a:latin typeface="Cambria Math" panose="02040503050406030204" pitchFamily="18" charset="0"/>
                                        </a:rPr>
                                        <m:t>𝑅</m:t>
                                      </m:r>
                                    </m:e>
                                    <m:sub>
                                      <m:r>
                                        <a:rPr lang="en-US" altLang="ja-JP" sz="1500" dirty="0" smtClean="0">
                                          <a:latin typeface="Cambria Math" panose="02040503050406030204" pitchFamily="18" charset="0"/>
                                        </a:rPr>
                                        <m:t>𝐴𝐵</m:t>
                                      </m:r>
                                    </m:sub>
                                  </m:sSub>
                                </m:den>
                              </m:f>
                            </m:e>
                          </m:nary>
                        </m:e>
                      </m:nary>
                    </m:oMath>
                  </m:oMathPara>
                </a14:m>
                <a:endParaRPr lang="en-US" altLang="ja-JP" sz="1500" dirty="0"/>
              </a:p>
              <a:p>
                <a:endParaRPr lang="en-US" altLang="ja-JP" dirty="0"/>
              </a:p>
              <a:p>
                <a:pPr algn="ctr"/>
                <a:r>
                  <a:rPr lang="ja-JP" altLang="en-US" b="1" dirty="0">
                    <a:solidFill>
                      <a:schemeClr val="tx2"/>
                    </a:solidFill>
                  </a:rPr>
                  <a:t>演習：水素原子</a:t>
                </a:r>
                <a:r>
                  <a:rPr lang="en-US" altLang="ja-JP" b="1" dirty="0">
                    <a:solidFill>
                      <a:schemeClr val="tx2"/>
                    </a:solidFill>
                  </a:rPr>
                  <a:t>, </a:t>
                </a:r>
                <a:r>
                  <a:rPr lang="ja-JP" altLang="en-US" b="1" dirty="0">
                    <a:solidFill>
                      <a:schemeClr val="tx2"/>
                    </a:solidFill>
                  </a:rPr>
                  <a:t>水素分子イオン</a:t>
                </a:r>
                <a:r>
                  <a:rPr lang="en-US" altLang="ja-JP" b="1" dirty="0">
                    <a:solidFill>
                      <a:schemeClr val="tx2"/>
                    </a:solidFill>
                  </a:rPr>
                  <a:t>, </a:t>
                </a:r>
                <a:r>
                  <a:rPr lang="ja-JP" altLang="en-US" b="1" dirty="0">
                    <a:solidFill>
                      <a:schemeClr val="tx2"/>
                    </a:solidFill>
                  </a:rPr>
                  <a:t>ヘリウム原子</a:t>
                </a:r>
                <a:r>
                  <a:rPr lang="en-US" altLang="ja-JP" b="1" dirty="0">
                    <a:solidFill>
                      <a:schemeClr val="tx2"/>
                    </a:solidFill>
                  </a:rPr>
                  <a:t>, </a:t>
                </a:r>
                <a:r>
                  <a:rPr lang="ja-JP" altLang="en-US" b="1" dirty="0">
                    <a:solidFill>
                      <a:schemeClr val="tx2"/>
                    </a:solidFill>
                  </a:rPr>
                  <a:t>水素分子の全ハミルトニアンを書き下しなさい</a:t>
                </a:r>
                <a:r>
                  <a:rPr lang="en-US" altLang="ja-JP" b="1" dirty="0">
                    <a:solidFill>
                      <a:schemeClr val="tx2"/>
                    </a:solidFill>
                  </a:rPr>
                  <a:t>.</a:t>
                </a:r>
              </a:p>
              <a:p>
                <a:r>
                  <a:rPr lang="ja-JP" altLang="en-US" dirty="0"/>
                  <a:t>上記に加え</a:t>
                </a:r>
                <a:r>
                  <a:rPr lang="en-US" altLang="ja-JP" dirty="0"/>
                  <a:t>, </a:t>
                </a:r>
                <a:r>
                  <a:rPr lang="ja-JP" altLang="en-US" dirty="0"/>
                  <a:t>次の近似によって電子のみを考えていく</a:t>
                </a:r>
                <a:r>
                  <a:rPr lang="en-US" altLang="ja-JP" dirty="0"/>
                  <a:t>.</a:t>
                </a:r>
              </a:p>
              <a:p>
                <a:pPr marL="285750" indent="-285750">
                  <a:buFont typeface="Arial" panose="020B0604020202020204" pitchFamily="34" charset="0"/>
                  <a:buChar char="•"/>
                </a:pPr>
                <a:r>
                  <a:rPr kumimoji="1" lang="ja-JP" altLang="en-US" dirty="0"/>
                  <a:t>電子と核の運動を分け</a:t>
                </a:r>
                <a:r>
                  <a:rPr kumimoji="1" lang="en-US" altLang="ja-JP" dirty="0"/>
                  <a:t>, </a:t>
                </a:r>
                <a:r>
                  <a:rPr kumimoji="1" lang="ja-JP" altLang="en-US" dirty="0"/>
                  <a:t>電子の運動のみを考える</a:t>
                </a:r>
                <a:r>
                  <a:rPr lang="ja-JP" altLang="en-US" dirty="0"/>
                  <a:t>（</a:t>
                </a:r>
                <a:r>
                  <a:rPr kumimoji="1" lang="en-US" altLang="ja-JP" dirty="0"/>
                  <a:t>Born-Oppenheimer</a:t>
                </a:r>
                <a:r>
                  <a:rPr kumimoji="1" lang="ja-JP" altLang="en-US" dirty="0"/>
                  <a:t>近似</a:t>
                </a:r>
                <a:r>
                  <a:rPr lang="ja-JP" altLang="en-US" dirty="0"/>
                  <a:t>）</a:t>
                </a:r>
                <a:endParaRPr kumimoji="1" lang="en-US" altLang="ja-JP" dirty="0"/>
              </a:p>
            </p:txBody>
          </p:sp>
        </mc:Choice>
        <mc:Fallback xmlns="">
          <p:sp>
            <p:nvSpPr>
              <p:cNvPr id="10" name="コンテンツ プレースホルダー 9">
                <a:extLst>
                  <a:ext uri="{FF2B5EF4-FFF2-40B4-BE49-F238E27FC236}">
                    <a16:creationId xmlns:a16="http://schemas.microsoft.com/office/drawing/2014/main" id="{4FF78FF1-64B8-9583-115A-9800E347FC17}"/>
                  </a:ext>
                </a:extLst>
              </p:cNvPr>
              <p:cNvSpPr>
                <a:spLocks noGrp="1" noRot="1" noChangeAspect="1" noMove="1" noResize="1" noEditPoints="1" noAdjustHandles="1" noChangeArrowheads="1" noChangeShapeType="1" noTextEdit="1"/>
              </p:cNvSpPr>
              <p:nvPr>
                <p:ph idx="1"/>
              </p:nvPr>
            </p:nvSpPr>
            <p:spPr>
              <a:xfrm>
                <a:off x="468313" y="842963"/>
                <a:ext cx="8207375" cy="3509857"/>
              </a:xfrm>
              <a:blipFill>
                <a:blip r:embed="rId2"/>
                <a:stretch>
                  <a:fillRect b="-347"/>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7" name="テキスト プレースホルダー 6">
                <a:extLst>
                  <a:ext uri="{FF2B5EF4-FFF2-40B4-BE49-F238E27FC236}">
                    <a16:creationId xmlns:a16="http://schemas.microsoft.com/office/drawing/2014/main" id="{4AEE9415-B055-F126-8510-6C111584A398}"/>
                  </a:ext>
                </a:extLst>
              </p:cNvPr>
              <p:cNvSpPr>
                <a:spLocks noGrp="1"/>
              </p:cNvSpPr>
              <p:nvPr>
                <p:ph type="body" sz="quarter" idx="13"/>
              </p:nvPr>
            </p:nvSpPr>
            <p:spPr/>
            <p:txBody>
              <a:bodyPr anchor="b"/>
              <a:lstStyle/>
              <a:p>
                <a:pPr marL="177800" indent="-177800">
                  <a:tabLst>
                    <a:tab pos="177800" algn="l"/>
                  </a:tabLst>
                </a:pPr>
                <a:r>
                  <a:rPr kumimoji="1" lang="en-US" altLang="ja-JP" dirty="0"/>
                  <a:t>*	</a:t>
                </a:r>
                <a:r>
                  <a:rPr kumimoji="1" lang="ja-JP" altLang="en-US" dirty="0"/>
                  <a:t>「量子力学では電子は雲のように分布している</a:t>
                </a:r>
                <a:r>
                  <a:rPr lang="ja-JP" altLang="en-US" dirty="0"/>
                  <a:t>」と言われるが</a:t>
                </a:r>
                <a:r>
                  <a:rPr lang="en-US" altLang="ja-JP" dirty="0"/>
                  <a:t>, </a:t>
                </a:r>
                <a:r>
                  <a:rPr lang="ja-JP" altLang="en-US" dirty="0"/>
                  <a:t>これは電子が大きくなっているという意味ではなく</a:t>
                </a:r>
                <a:r>
                  <a:rPr lang="en-US" altLang="ja-JP" dirty="0"/>
                  <a:t>, </a:t>
                </a:r>
                <a:r>
                  <a:rPr lang="ja-JP" altLang="en-US" dirty="0"/>
                  <a:t>質点・点電荷である電子の存在する位置がただ</a:t>
                </a:r>
                <a:r>
                  <a:rPr lang="en-US" altLang="ja-JP" dirty="0"/>
                  <a:t>1</a:t>
                </a:r>
                <a:r>
                  <a:rPr lang="ja-JP" altLang="en-US" dirty="0"/>
                  <a:t>点には</a:t>
                </a:r>
                <a:br>
                  <a:rPr lang="en-US" altLang="ja-JP" dirty="0"/>
                </a:br>
                <a:r>
                  <a:rPr lang="ja-JP" altLang="en-US" dirty="0"/>
                  <a:t>決まらず</a:t>
                </a:r>
                <a:r>
                  <a:rPr lang="en-US" altLang="ja-JP" dirty="0"/>
                  <a:t>, </a:t>
                </a:r>
                <a:r>
                  <a:rPr lang="ja-JP" altLang="en-US" dirty="0"/>
                  <a:t>その位置を決める波動関数（および確率密度関数として解釈されるその絶対値の</a:t>
                </a:r>
                <a:r>
                  <a:rPr lang="en-US" altLang="ja-JP" dirty="0"/>
                  <a:t>2</a:t>
                </a:r>
                <a:r>
                  <a:rPr lang="ja-JP" altLang="en-US" dirty="0"/>
                  <a:t>乗）が空間的な広がりを持っているという意味である</a:t>
                </a:r>
                <a:r>
                  <a:rPr lang="en-US" altLang="ja-JP" dirty="0"/>
                  <a:t>.</a:t>
                </a:r>
              </a:p>
              <a:p>
                <a:pPr marL="177800" indent="-177800">
                  <a:lnSpc>
                    <a:spcPct val="100000"/>
                  </a:lnSpc>
                  <a:tabLst>
                    <a:tab pos="177800" algn="l"/>
                  </a:tabLst>
                </a:pPr>
                <a:r>
                  <a:rPr lang="en-US" altLang="ja-JP" dirty="0"/>
                  <a:t>**	</a:t>
                </a:r>
                <a:r>
                  <a:rPr lang="ja-JP" altLang="en-US" dirty="0"/>
                  <a:t>相対論的な運動エネルギー</a:t>
                </a:r>
                <a14:m>
                  <m:oMath xmlns:m="http://schemas.openxmlformats.org/officeDocument/2006/math">
                    <m:rad>
                      <m:radPr>
                        <m:degHide m:val="on"/>
                        <m:ctrlPr>
                          <a:rPr lang="en-US" altLang="ja-JP" b="0" i="1" dirty="0" smtClean="0">
                            <a:latin typeface="Cambria Math" panose="02040503050406030204" pitchFamily="18" charset="0"/>
                          </a:rPr>
                        </m:ctrlPr>
                      </m:radPr>
                      <m:deg/>
                      <m:e>
                        <m:sSup>
                          <m:sSupPr>
                            <m:ctrlPr>
                              <a:rPr lang="en-US" altLang="ja-JP" b="0" i="1" dirty="0" smtClean="0">
                                <a:latin typeface="Cambria Math" panose="02040503050406030204" pitchFamily="18" charset="0"/>
                              </a:rPr>
                            </m:ctrlPr>
                          </m:sSupPr>
                          <m:e>
                            <m:r>
                              <a:rPr lang="en-US" altLang="ja-JP" b="1" i="1" dirty="0" smtClean="0">
                                <a:latin typeface="Cambria Math" panose="02040503050406030204" pitchFamily="18" charset="0"/>
                              </a:rPr>
                              <m:t>𝒑</m:t>
                            </m:r>
                          </m:e>
                          <m:sup>
                            <m:r>
                              <a:rPr lang="en-US" altLang="ja-JP" b="0" i="1" dirty="0" smtClean="0">
                                <a:latin typeface="Cambria Math" panose="02040503050406030204" pitchFamily="18" charset="0"/>
                              </a:rPr>
                              <m:t>2</m:t>
                            </m:r>
                          </m:sup>
                        </m:sSup>
                        <m:sSup>
                          <m:sSupPr>
                            <m:ctrlPr>
                              <a:rPr lang="en-US" altLang="ja-JP" b="0" i="1" dirty="0" smtClean="0">
                                <a:latin typeface="Cambria Math" panose="02040503050406030204" pitchFamily="18" charset="0"/>
                              </a:rPr>
                            </m:ctrlPr>
                          </m:sSupPr>
                          <m:e>
                            <m:r>
                              <a:rPr lang="en-US" altLang="ja-JP" b="0" i="1" dirty="0" smtClean="0">
                                <a:latin typeface="Cambria Math" panose="02040503050406030204" pitchFamily="18" charset="0"/>
                              </a:rPr>
                              <m:t>𝑐</m:t>
                            </m:r>
                          </m:e>
                          <m:sup>
                            <m:r>
                              <a:rPr lang="en-US" altLang="ja-JP" b="0" i="1" dirty="0" smtClean="0">
                                <a:latin typeface="Cambria Math" panose="02040503050406030204" pitchFamily="18" charset="0"/>
                              </a:rPr>
                              <m:t>2</m:t>
                            </m:r>
                          </m:sup>
                        </m:sSup>
                        <m:r>
                          <a:rPr lang="en-US" altLang="ja-JP" b="0" i="1" dirty="0" smtClean="0">
                            <a:latin typeface="Cambria Math" panose="02040503050406030204" pitchFamily="18" charset="0"/>
                          </a:rPr>
                          <m:t>+</m:t>
                        </m:r>
                        <m:sSup>
                          <m:sSupPr>
                            <m:ctrlPr>
                              <a:rPr lang="en-US" altLang="ja-JP" b="0" i="1" dirty="0" smtClean="0">
                                <a:latin typeface="Cambria Math" panose="02040503050406030204" pitchFamily="18" charset="0"/>
                              </a:rPr>
                            </m:ctrlPr>
                          </m:sSupPr>
                          <m:e>
                            <m:r>
                              <a:rPr lang="en-US" altLang="ja-JP" b="0" i="1" dirty="0" smtClean="0">
                                <a:latin typeface="Cambria Math" panose="02040503050406030204" pitchFamily="18" charset="0"/>
                              </a:rPr>
                              <m:t>𝑚</m:t>
                            </m:r>
                          </m:e>
                          <m:sup>
                            <m:r>
                              <a:rPr lang="en-US" altLang="ja-JP" b="0" i="1" dirty="0" smtClean="0">
                                <a:latin typeface="Cambria Math" panose="02040503050406030204" pitchFamily="18" charset="0"/>
                              </a:rPr>
                              <m:t>2</m:t>
                            </m:r>
                          </m:sup>
                        </m:sSup>
                        <m:sSup>
                          <m:sSupPr>
                            <m:ctrlPr>
                              <a:rPr lang="en-US" altLang="ja-JP" b="0" i="1" dirty="0" smtClean="0">
                                <a:latin typeface="Cambria Math" panose="02040503050406030204" pitchFamily="18" charset="0"/>
                              </a:rPr>
                            </m:ctrlPr>
                          </m:sSupPr>
                          <m:e>
                            <m:r>
                              <a:rPr lang="en-US" altLang="ja-JP" b="0" i="1" dirty="0" smtClean="0">
                                <a:latin typeface="Cambria Math" panose="02040503050406030204" pitchFamily="18" charset="0"/>
                              </a:rPr>
                              <m:t>𝑐</m:t>
                            </m:r>
                          </m:e>
                          <m:sup>
                            <m:r>
                              <a:rPr lang="en-US" altLang="ja-JP" b="0" i="1" dirty="0" smtClean="0">
                                <a:latin typeface="Cambria Math" panose="02040503050406030204" pitchFamily="18" charset="0"/>
                              </a:rPr>
                              <m:t>4</m:t>
                            </m:r>
                          </m:sup>
                        </m:sSup>
                      </m:e>
                    </m:rad>
                    <m:r>
                      <a:rPr lang="en-US" altLang="ja-JP" b="0" i="1" dirty="0" smtClean="0">
                        <a:latin typeface="Cambria Math" panose="02040503050406030204" pitchFamily="18" charset="0"/>
                      </a:rPr>
                      <m:t>=</m:t>
                    </m:r>
                    <m:r>
                      <a:rPr lang="en-US" altLang="ja-JP" b="0" i="1" dirty="0" smtClean="0">
                        <a:latin typeface="Cambria Math" panose="02040503050406030204" pitchFamily="18" charset="0"/>
                      </a:rPr>
                      <m:t>𝑚</m:t>
                    </m:r>
                    <m:sSup>
                      <m:sSupPr>
                        <m:ctrlPr>
                          <a:rPr lang="en-US" altLang="ja-JP" b="0" i="1" dirty="0" smtClean="0">
                            <a:latin typeface="Cambria Math" panose="02040503050406030204" pitchFamily="18" charset="0"/>
                          </a:rPr>
                        </m:ctrlPr>
                      </m:sSupPr>
                      <m:e>
                        <m:r>
                          <a:rPr lang="en-US" altLang="ja-JP" b="0" i="1" dirty="0" smtClean="0">
                            <a:latin typeface="Cambria Math" panose="02040503050406030204" pitchFamily="18" charset="0"/>
                          </a:rPr>
                          <m:t>𝑐</m:t>
                        </m:r>
                      </m:e>
                      <m:sup>
                        <m:r>
                          <a:rPr lang="en-US" altLang="ja-JP" b="0" i="1" dirty="0" smtClean="0">
                            <a:latin typeface="Cambria Math" panose="02040503050406030204" pitchFamily="18" charset="0"/>
                          </a:rPr>
                          <m:t>2</m:t>
                        </m:r>
                      </m:sup>
                    </m:sSup>
                    <m:r>
                      <a:rPr lang="en-US" altLang="ja-JP" b="0" i="1" dirty="0" smtClean="0">
                        <a:latin typeface="Cambria Math" panose="02040503050406030204" pitchFamily="18" charset="0"/>
                      </a:rPr>
                      <m:t>+</m:t>
                    </m:r>
                    <m:f>
                      <m:fPr>
                        <m:ctrlPr>
                          <a:rPr lang="en-US" altLang="ja-JP" b="0" i="1" dirty="0" smtClean="0">
                            <a:latin typeface="Cambria Math" panose="02040503050406030204" pitchFamily="18" charset="0"/>
                          </a:rPr>
                        </m:ctrlPr>
                      </m:fPr>
                      <m:num>
                        <m:sSup>
                          <m:sSupPr>
                            <m:ctrlPr>
                              <a:rPr lang="en-US" altLang="ja-JP" b="0" i="1" dirty="0" smtClean="0">
                                <a:latin typeface="Cambria Math" panose="02040503050406030204" pitchFamily="18" charset="0"/>
                              </a:rPr>
                            </m:ctrlPr>
                          </m:sSupPr>
                          <m:e>
                            <m:r>
                              <a:rPr lang="en-US" altLang="ja-JP" b="1" i="1" dirty="0" smtClean="0">
                                <a:latin typeface="Cambria Math" panose="02040503050406030204" pitchFamily="18" charset="0"/>
                              </a:rPr>
                              <m:t>𝒑</m:t>
                            </m:r>
                          </m:e>
                          <m:sup>
                            <m:r>
                              <a:rPr lang="en-US" altLang="ja-JP" b="0" i="1" dirty="0" smtClean="0">
                                <a:latin typeface="Cambria Math" panose="02040503050406030204" pitchFamily="18" charset="0"/>
                              </a:rPr>
                              <m:t>2</m:t>
                            </m:r>
                          </m:sup>
                        </m:sSup>
                      </m:num>
                      <m:den>
                        <m:r>
                          <a:rPr lang="en-US" altLang="ja-JP" b="0" i="1" dirty="0" smtClean="0">
                            <a:latin typeface="Cambria Math" panose="02040503050406030204" pitchFamily="18" charset="0"/>
                          </a:rPr>
                          <m:t>2</m:t>
                        </m:r>
                        <m:r>
                          <a:rPr lang="en-US" altLang="ja-JP" b="0" i="1" dirty="0" smtClean="0">
                            <a:latin typeface="Cambria Math" panose="02040503050406030204" pitchFamily="18" charset="0"/>
                          </a:rPr>
                          <m:t>𝑚</m:t>
                        </m:r>
                      </m:den>
                    </m:f>
                    <m:r>
                      <a:rPr lang="en-US" altLang="ja-JP" b="0" i="1" dirty="0" smtClean="0">
                        <a:latin typeface="Cambria Math" panose="02040503050406030204" pitchFamily="18" charset="0"/>
                      </a:rPr>
                      <m:t>−</m:t>
                    </m:r>
                    <m:f>
                      <m:fPr>
                        <m:ctrlPr>
                          <a:rPr lang="en-US" altLang="ja-JP" b="0" i="1" dirty="0" smtClean="0">
                            <a:latin typeface="Cambria Math" panose="02040503050406030204" pitchFamily="18" charset="0"/>
                          </a:rPr>
                        </m:ctrlPr>
                      </m:fPr>
                      <m:num>
                        <m:sSup>
                          <m:sSupPr>
                            <m:ctrlPr>
                              <a:rPr lang="en-US" altLang="ja-JP" b="0" i="1" dirty="0" smtClean="0">
                                <a:latin typeface="Cambria Math" panose="02040503050406030204" pitchFamily="18" charset="0"/>
                              </a:rPr>
                            </m:ctrlPr>
                          </m:sSupPr>
                          <m:e>
                            <m:r>
                              <a:rPr lang="en-US" altLang="ja-JP" b="1" i="1" dirty="0" smtClean="0">
                                <a:latin typeface="Cambria Math" panose="02040503050406030204" pitchFamily="18" charset="0"/>
                              </a:rPr>
                              <m:t>𝒑</m:t>
                            </m:r>
                          </m:e>
                          <m:sup>
                            <m:r>
                              <a:rPr lang="en-US" altLang="ja-JP" b="0" i="1" dirty="0" smtClean="0">
                                <a:latin typeface="Cambria Math" panose="02040503050406030204" pitchFamily="18" charset="0"/>
                              </a:rPr>
                              <m:t>4</m:t>
                            </m:r>
                          </m:sup>
                        </m:sSup>
                      </m:num>
                      <m:den>
                        <m:r>
                          <a:rPr lang="en-US" altLang="ja-JP" b="0" i="1" dirty="0" smtClean="0">
                            <a:latin typeface="Cambria Math" panose="02040503050406030204" pitchFamily="18" charset="0"/>
                          </a:rPr>
                          <m:t>8</m:t>
                        </m:r>
                        <m:sSup>
                          <m:sSupPr>
                            <m:ctrlPr>
                              <a:rPr lang="en-US" altLang="ja-JP" b="0" i="1" dirty="0" smtClean="0">
                                <a:latin typeface="Cambria Math" panose="02040503050406030204" pitchFamily="18" charset="0"/>
                              </a:rPr>
                            </m:ctrlPr>
                          </m:sSupPr>
                          <m:e>
                            <m:r>
                              <a:rPr lang="en-US" altLang="ja-JP" b="0" i="1" dirty="0" smtClean="0">
                                <a:latin typeface="Cambria Math" panose="02040503050406030204" pitchFamily="18" charset="0"/>
                              </a:rPr>
                              <m:t>𝑚</m:t>
                            </m:r>
                          </m:e>
                          <m:sup>
                            <m:r>
                              <a:rPr lang="en-US" altLang="ja-JP" b="0" i="1" dirty="0" smtClean="0">
                                <a:latin typeface="Cambria Math" panose="02040503050406030204" pitchFamily="18" charset="0"/>
                              </a:rPr>
                              <m:t>3</m:t>
                            </m:r>
                          </m:sup>
                        </m:sSup>
                        <m:sSup>
                          <m:sSupPr>
                            <m:ctrlPr>
                              <a:rPr lang="en-US" altLang="ja-JP" b="0" i="1" dirty="0" smtClean="0">
                                <a:latin typeface="Cambria Math" panose="02040503050406030204" pitchFamily="18" charset="0"/>
                              </a:rPr>
                            </m:ctrlPr>
                          </m:sSupPr>
                          <m:e>
                            <m:r>
                              <a:rPr lang="en-US" altLang="ja-JP" b="0" i="1" dirty="0" smtClean="0">
                                <a:latin typeface="Cambria Math" panose="02040503050406030204" pitchFamily="18" charset="0"/>
                              </a:rPr>
                              <m:t>𝑐</m:t>
                            </m:r>
                          </m:e>
                          <m:sup>
                            <m:r>
                              <a:rPr lang="en-US" altLang="ja-JP" b="0" i="1" dirty="0" smtClean="0">
                                <a:latin typeface="Cambria Math" panose="02040503050406030204" pitchFamily="18" charset="0"/>
                              </a:rPr>
                              <m:t>2</m:t>
                            </m:r>
                          </m:sup>
                        </m:sSup>
                      </m:den>
                    </m:f>
                    <m:r>
                      <a:rPr lang="en-US" altLang="ja-JP" b="0" i="1" dirty="0" smtClean="0">
                        <a:latin typeface="Cambria Math" panose="02040503050406030204" pitchFamily="18" charset="0"/>
                      </a:rPr>
                      <m:t>+…</m:t>
                    </m:r>
                  </m:oMath>
                </a14:m>
                <a:r>
                  <a:rPr lang="ja-JP" altLang="en-US" dirty="0"/>
                  <a:t>のうち</a:t>
                </a:r>
                <a:r>
                  <a:rPr lang="en-US" altLang="ja-JP" dirty="0"/>
                  <a:t>, </a:t>
                </a:r>
                <a:r>
                  <a:rPr lang="ja-JP" altLang="en-US" dirty="0"/>
                  <a:t>我々は</a:t>
                </a:r>
                <a14:m>
                  <m:oMath xmlns:m="http://schemas.openxmlformats.org/officeDocument/2006/math">
                    <m:sSup>
                      <m:sSupPr>
                        <m:ctrlPr>
                          <a:rPr lang="en-US" altLang="ja-JP" i="1" dirty="0">
                            <a:latin typeface="Cambria Math" panose="02040503050406030204" pitchFamily="18" charset="0"/>
                          </a:rPr>
                        </m:ctrlPr>
                      </m:sSupPr>
                      <m:e>
                        <m:r>
                          <a:rPr lang="en-US" altLang="ja-JP" b="1" i="1" dirty="0">
                            <a:latin typeface="Cambria Math" panose="02040503050406030204" pitchFamily="18" charset="0"/>
                          </a:rPr>
                          <m:t>𝒑</m:t>
                        </m:r>
                      </m:e>
                      <m:sup>
                        <m:r>
                          <a:rPr lang="en-US" altLang="ja-JP" i="1" dirty="0">
                            <a:latin typeface="Cambria Math" panose="02040503050406030204" pitchFamily="18" charset="0"/>
                          </a:rPr>
                          <m:t>2</m:t>
                        </m:r>
                      </m:sup>
                    </m:sSup>
                  </m:oMath>
                </a14:m>
                <a:r>
                  <a:rPr lang="ja-JP" altLang="en-US" dirty="0"/>
                  <a:t>の項のみを扱っている</a:t>
                </a:r>
                <a:r>
                  <a:rPr lang="en-US" altLang="ja-JP" dirty="0"/>
                  <a:t>. </a:t>
                </a:r>
                <a:r>
                  <a:rPr lang="ja-JP" altLang="en-US" dirty="0"/>
                  <a:t>相対論補正として摂動的に</a:t>
                </a:r>
                <a14:m>
                  <m:oMath xmlns:m="http://schemas.openxmlformats.org/officeDocument/2006/math">
                    <m:sSup>
                      <m:sSupPr>
                        <m:ctrlPr>
                          <a:rPr lang="en-US" altLang="ja-JP" i="1" dirty="0">
                            <a:latin typeface="Cambria Math" panose="02040503050406030204" pitchFamily="18" charset="0"/>
                          </a:rPr>
                        </m:ctrlPr>
                      </m:sSupPr>
                      <m:e>
                        <m:r>
                          <a:rPr lang="en-US" altLang="ja-JP" b="1" i="1" dirty="0">
                            <a:latin typeface="Cambria Math" panose="02040503050406030204" pitchFamily="18" charset="0"/>
                          </a:rPr>
                          <m:t>𝒑</m:t>
                        </m:r>
                      </m:e>
                      <m:sup>
                        <m:r>
                          <a:rPr lang="en-US" altLang="ja-JP" b="0" i="1" dirty="0" smtClean="0">
                            <a:latin typeface="Cambria Math" panose="02040503050406030204" pitchFamily="18" charset="0"/>
                          </a:rPr>
                          <m:t>4</m:t>
                        </m:r>
                      </m:sup>
                    </m:sSup>
                  </m:oMath>
                </a14:m>
                <a:r>
                  <a:rPr lang="ja-JP" altLang="en-US" dirty="0"/>
                  <a:t>の項を取り入れることがある</a:t>
                </a:r>
                <a:r>
                  <a:rPr lang="en-US" altLang="ja-JP" dirty="0"/>
                  <a:t>.</a:t>
                </a:r>
              </a:p>
              <a:p>
                <a:r>
                  <a:rPr lang="en-US" altLang="ja-JP" dirty="0"/>
                  <a:t>A. </a:t>
                </a:r>
                <a:r>
                  <a:rPr lang="ja-JP" altLang="en-US" dirty="0"/>
                  <a:t>ザボ</a:t>
                </a:r>
                <a:r>
                  <a:rPr lang="en-US" altLang="ja-JP" dirty="0"/>
                  <a:t>, N.S. </a:t>
                </a:r>
                <a:r>
                  <a:rPr lang="ja-JP" altLang="en-US" dirty="0"/>
                  <a:t>オストランド著</a:t>
                </a:r>
                <a:r>
                  <a:rPr lang="en-US" altLang="ja-JP" dirty="0"/>
                  <a:t>, </a:t>
                </a:r>
                <a:r>
                  <a:rPr lang="ja-JP" altLang="en-US" dirty="0"/>
                  <a:t>大野公男</a:t>
                </a:r>
                <a:r>
                  <a:rPr lang="en-US" altLang="ja-JP" dirty="0"/>
                  <a:t>, </a:t>
                </a:r>
                <a:r>
                  <a:rPr lang="ja-JP" altLang="en-US" dirty="0"/>
                  <a:t>阪井健男</a:t>
                </a:r>
                <a:r>
                  <a:rPr lang="en-US" altLang="ja-JP" dirty="0"/>
                  <a:t>, </a:t>
                </a:r>
                <a:r>
                  <a:rPr lang="ja-JP" altLang="en-US" dirty="0"/>
                  <a:t>望月祐志訳</a:t>
                </a:r>
                <a:r>
                  <a:rPr lang="en-US" altLang="ja-JP" dirty="0"/>
                  <a:t>. 『</a:t>
                </a:r>
                <a:r>
                  <a:rPr lang="ja-JP" altLang="en-US" dirty="0"/>
                  <a:t>新しい量子化学電子構造の理論入門 上</a:t>
                </a:r>
                <a:r>
                  <a:rPr lang="en-US" altLang="ja-JP" dirty="0"/>
                  <a:t>』, </a:t>
                </a:r>
                <a:r>
                  <a:rPr lang="ja-JP" altLang="en-US" dirty="0"/>
                  <a:t>東京大学出版会</a:t>
                </a:r>
                <a:r>
                  <a:rPr lang="en-US" altLang="ja-JP" dirty="0"/>
                  <a:t>, 1987. p.43 (2.2)</a:t>
                </a:r>
                <a:endParaRPr kumimoji="1" lang="ja-JP" altLang="en-US" dirty="0"/>
              </a:p>
            </p:txBody>
          </p:sp>
        </mc:Choice>
        <mc:Fallback xmlns="">
          <p:sp>
            <p:nvSpPr>
              <p:cNvPr id="7" name="テキスト プレースホルダー 6">
                <a:extLst>
                  <a:ext uri="{FF2B5EF4-FFF2-40B4-BE49-F238E27FC236}">
                    <a16:creationId xmlns:a16="http://schemas.microsoft.com/office/drawing/2014/main" id="{4AEE9415-B055-F126-8510-6C111584A398}"/>
                  </a:ext>
                </a:extLst>
              </p:cNvPr>
              <p:cNvSpPr>
                <a:spLocks noGrp="1" noRot="1" noChangeAspect="1" noMove="1" noResize="1" noEditPoints="1" noAdjustHandles="1" noChangeArrowheads="1" noChangeShapeType="1" noTextEdit="1"/>
              </p:cNvSpPr>
              <p:nvPr>
                <p:ph type="body" sz="quarter" idx="13"/>
              </p:nvPr>
            </p:nvSpPr>
            <p:spPr>
              <a:blipFill>
                <a:blip r:embed="rId3"/>
                <a:stretch>
                  <a:fillRect t="-51948"/>
                </a:stretch>
              </a:blipFill>
            </p:spPr>
            <p:txBody>
              <a:bodyPr/>
              <a:lstStyle/>
              <a:p>
                <a:r>
                  <a:rPr lang="ja-JP" altLang="en-US">
                    <a:noFill/>
                  </a:rPr>
                  <a:t> </a:t>
                </a:r>
              </a:p>
            </p:txBody>
          </p:sp>
        </mc:Fallback>
      </mc:AlternateContent>
      <p:sp>
        <p:nvSpPr>
          <p:cNvPr id="8" name="スライド番号プレースホルダー 7">
            <a:extLst>
              <a:ext uri="{FF2B5EF4-FFF2-40B4-BE49-F238E27FC236}">
                <a16:creationId xmlns:a16="http://schemas.microsoft.com/office/drawing/2014/main" id="{1F841D2A-F05B-81B9-DDA0-32ED52BF4765}"/>
              </a:ext>
            </a:extLst>
          </p:cNvPr>
          <p:cNvSpPr>
            <a:spLocks noGrp="1"/>
          </p:cNvSpPr>
          <p:nvPr>
            <p:ph type="sldNum" sz="quarter" idx="14"/>
          </p:nvPr>
        </p:nvSpPr>
        <p:spPr>
          <a:xfrm>
            <a:off x="8496000" y="0"/>
            <a:ext cx="576000" cy="468000"/>
          </a:xfrm>
        </p:spPr>
        <p:txBody>
          <a:bodyPr/>
          <a:lstStyle/>
          <a:p>
            <a:fld id="{44CC7441-4F6D-4D99-AEAC-28C0433C7008}" type="slidenum">
              <a:rPr lang="ja-JP" altLang="en-US" smtClean="0"/>
              <a:pPr/>
              <a:t>38</a:t>
            </a:fld>
            <a:endParaRPr lang="ja-JP" altLang="en-US" dirty="0"/>
          </a:p>
        </p:txBody>
      </p:sp>
    </p:spTree>
    <p:extLst>
      <p:ext uri="{BB962C8B-B14F-4D97-AF65-F5344CB8AC3E}">
        <p14:creationId xmlns:p14="http://schemas.microsoft.com/office/powerpoint/2010/main" val="17067073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EA6309-6278-7254-41F8-4149312AA3A9}"/>
            </a:ext>
          </a:extLst>
        </p:cNvPr>
        <p:cNvGrpSpPr/>
        <p:nvPr/>
      </p:nvGrpSpPr>
      <p:grpSpPr>
        <a:xfrm>
          <a:off x="0" y="0"/>
          <a:ext cx="0" cy="0"/>
          <a:chOff x="0" y="0"/>
          <a:chExt cx="0" cy="0"/>
        </a:xfrm>
      </p:grpSpPr>
      <p:sp>
        <p:nvSpPr>
          <p:cNvPr id="9" name="タイトル 8">
            <a:extLst>
              <a:ext uri="{FF2B5EF4-FFF2-40B4-BE49-F238E27FC236}">
                <a16:creationId xmlns:a16="http://schemas.microsoft.com/office/drawing/2014/main" id="{5CC0A7B2-B6ED-326B-14F6-0931D4A05D18}"/>
              </a:ext>
            </a:extLst>
          </p:cNvPr>
          <p:cNvSpPr>
            <a:spLocks noGrp="1"/>
          </p:cNvSpPr>
          <p:nvPr>
            <p:ph type="title"/>
          </p:nvPr>
        </p:nvSpPr>
        <p:spPr>
          <a:xfrm>
            <a:off x="0" y="0"/>
            <a:ext cx="9144000" cy="468000"/>
          </a:xfrm>
        </p:spPr>
        <p:txBody>
          <a:bodyPr/>
          <a:lstStyle/>
          <a:p>
            <a:r>
              <a:rPr lang="ja-JP" altLang="en-US" dirty="0"/>
              <a:t>目次</a:t>
            </a:r>
          </a:p>
        </p:txBody>
      </p:sp>
      <p:graphicFrame>
        <p:nvGraphicFramePr>
          <p:cNvPr id="12" name="表 12">
            <a:extLst>
              <a:ext uri="{FF2B5EF4-FFF2-40B4-BE49-F238E27FC236}">
                <a16:creationId xmlns:a16="http://schemas.microsoft.com/office/drawing/2014/main" id="{9958ABCE-B865-B243-FA7E-2FAB8A064EE8}"/>
              </a:ext>
            </a:extLst>
          </p:cNvPr>
          <p:cNvGraphicFramePr>
            <a:graphicFrameLocks noGrp="1"/>
          </p:cNvGraphicFramePr>
          <p:nvPr>
            <p:ph idx="1"/>
            <p:extLst>
              <p:ext uri="{D42A27DB-BD31-4B8C-83A1-F6EECF244321}">
                <p14:modId xmlns:p14="http://schemas.microsoft.com/office/powerpoint/2010/main" val="1413192826"/>
              </p:ext>
            </p:extLst>
          </p:nvPr>
        </p:nvGraphicFramePr>
        <p:xfrm>
          <a:off x="468313" y="842963"/>
          <a:ext cx="8207374" cy="4032000"/>
        </p:xfrm>
        <a:graphic>
          <a:graphicData uri="http://schemas.openxmlformats.org/drawingml/2006/table">
            <a:tbl>
              <a:tblPr>
                <a:tableStyleId>{5C22544A-7EE6-4342-B048-85BDC9FD1C3A}</a:tableStyleId>
              </a:tblPr>
              <a:tblGrid>
                <a:gridCol w="3923701">
                  <a:extLst>
                    <a:ext uri="{9D8B030D-6E8A-4147-A177-3AD203B41FA5}">
                      <a16:colId xmlns:a16="http://schemas.microsoft.com/office/drawing/2014/main" val="3654170823"/>
                    </a:ext>
                  </a:extLst>
                </a:gridCol>
                <a:gridCol w="359972">
                  <a:extLst>
                    <a:ext uri="{9D8B030D-6E8A-4147-A177-3AD203B41FA5}">
                      <a16:colId xmlns:a16="http://schemas.microsoft.com/office/drawing/2014/main" val="470332582"/>
                    </a:ext>
                  </a:extLst>
                </a:gridCol>
                <a:gridCol w="3923701">
                  <a:extLst>
                    <a:ext uri="{9D8B030D-6E8A-4147-A177-3AD203B41FA5}">
                      <a16:colId xmlns:a16="http://schemas.microsoft.com/office/drawing/2014/main" val="1574521250"/>
                    </a:ext>
                  </a:extLst>
                </a:gridCol>
              </a:tblGrid>
              <a:tr h="36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b="1" dirty="0">
                          <a:solidFill>
                            <a:schemeClr val="bg1"/>
                          </a:solidFill>
                        </a:rPr>
                        <a:t>１日目</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endParaRPr kumimoji="1" lang="ja-JP" altLang="en-US" sz="1400" dirty="0">
                        <a:solidFill>
                          <a:schemeClr val="bg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b="1" dirty="0">
                          <a:solidFill>
                            <a:schemeClr val="bg1"/>
                          </a:solidFill>
                        </a:rPr>
                        <a:t>２日目</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887577829"/>
                  </a:ext>
                </a:extLst>
              </a:tr>
              <a:tr h="342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b="1" dirty="0">
                          <a:solidFill>
                            <a:schemeClr val="tx2"/>
                          </a:solidFill>
                        </a:rPr>
                        <a:t>1. </a:t>
                      </a:r>
                      <a:r>
                        <a:rPr lang="ja-JP" altLang="en-US" sz="1100" b="1" dirty="0">
                          <a:solidFill>
                            <a:schemeClr val="tx2"/>
                          </a:solidFill>
                        </a:rPr>
                        <a:t>はじめに</a:t>
                      </a:r>
                      <a:endParaRPr lang="ja-JP" altLang="en-US" sz="1100" b="0"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endParaRPr kumimoji="1" lang="ja-JP" altLang="en-US" sz="11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b="1" dirty="0">
                          <a:solidFill>
                            <a:schemeClr val="tx2"/>
                          </a:solidFill>
                        </a:rPr>
                        <a:t>6. </a:t>
                      </a:r>
                      <a:r>
                        <a:rPr lang="ja-JP" altLang="en-US" sz="1100" b="1" dirty="0">
                          <a:solidFill>
                            <a:schemeClr val="tx2"/>
                          </a:solidFill>
                        </a:rPr>
                        <a:t>構造最適化</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194775463"/>
                  </a:ext>
                </a:extLst>
              </a:tr>
              <a:tr h="360000">
                <a:tc>
                  <a:txBody>
                    <a:bodyPr/>
                    <a:lstStyle/>
                    <a:p>
                      <a:pPr marL="0" indent="0">
                        <a:lnSpc>
                          <a:spcPct val="120000"/>
                        </a:lnSpc>
                        <a:buFont typeface="Arial" panose="020B0604020202020204" pitchFamily="34" charset="0"/>
                        <a:buNone/>
                      </a:pPr>
                      <a:r>
                        <a:rPr lang="ja-JP" altLang="en-US" sz="900" strike="noStrike" dirty="0"/>
                        <a:t>計算の面白さ</a:t>
                      </a:r>
                      <a:r>
                        <a:rPr lang="en-US" altLang="ja-JP" sz="900" strike="noStrike" dirty="0"/>
                        <a:t>, </a:t>
                      </a:r>
                      <a:r>
                        <a:rPr lang="ja-JP" altLang="en-US" sz="900" strike="noStrike" dirty="0"/>
                        <a:t>目標</a:t>
                      </a:r>
                      <a:r>
                        <a:rPr lang="en-US" altLang="ja-JP" sz="900" strike="noStrike" dirty="0"/>
                        <a:t>, </a:t>
                      </a:r>
                      <a:r>
                        <a:rPr lang="ja-JP" altLang="en-US" sz="900" strike="noStrike" dirty="0"/>
                        <a:t>教科書の紹介</a:t>
                      </a:r>
                      <a:r>
                        <a:rPr lang="en-US" altLang="ja-JP" sz="900" strike="noStrike" dirty="0"/>
                        <a:t>, </a:t>
                      </a:r>
                      <a:r>
                        <a:rPr lang="ja-JP" altLang="en-US" sz="900" strike="noStrike" dirty="0"/>
                        <a:t>計算手法の分類</a:t>
                      </a:r>
                      <a:r>
                        <a:rPr lang="en-US" altLang="ja-JP" sz="900" strike="noStrike" dirty="0"/>
                        <a:t>, </a:t>
                      </a:r>
                      <a:r>
                        <a:rPr lang="ja-JP" altLang="en-US" sz="900" strike="noStrike" dirty="0"/>
                        <a:t>インプットの比較</a:t>
                      </a:r>
                      <a:endParaRPr lang="ja-JP" altLang="en-US" sz="900" strike="dblStrike" baseline="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nSpc>
                          <a:spcPct val="120000"/>
                        </a:lnSpc>
                      </a:pPr>
                      <a:endParaRPr kumimoji="1" lang="ja-JP" altLang="en-US" sz="9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ja-JP" altLang="en-US" sz="900" dirty="0"/>
                        <a:t>構造最適化</a:t>
                      </a:r>
                      <a:r>
                        <a:rPr lang="en-US" altLang="ja-JP" sz="900" dirty="0"/>
                        <a:t>, 10</a:t>
                      </a:r>
                      <a:r>
                        <a:rPr lang="ja-JP" altLang="en-US" sz="900" dirty="0"/>
                        <a:t>電子系</a:t>
                      </a:r>
                      <a:r>
                        <a:rPr lang="en-US" altLang="ja-JP" sz="900" dirty="0"/>
                        <a:t>, NMR</a:t>
                      </a:r>
                      <a:r>
                        <a:rPr lang="ja-JP" altLang="en-US" sz="900" dirty="0"/>
                        <a:t>スペクトル</a:t>
                      </a:r>
                      <a:r>
                        <a:rPr lang="en-US" altLang="ja-JP" sz="900" dirty="0"/>
                        <a:t>, </a:t>
                      </a:r>
                      <a:r>
                        <a:rPr lang="ja-JP" altLang="en-US" sz="900" dirty="0"/>
                        <a:t>溶媒効果</a:t>
                      </a:r>
                      <a:r>
                        <a:rPr lang="en-US" altLang="ja-JP" sz="900" dirty="0"/>
                        <a:t>, </a:t>
                      </a:r>
                      <a:r>
                        <a:rPr lang="ja-JP" altLang="en-US" sz="900" dirty="0"/>
                        <a:t>周期的境界条件</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184135607"/>
                  </a:ext>
                </a:extLst>
              </a:tr>
              <a:tr h="342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b="1" dirty="0">
                          <a:solidFill>
                            <a:schemeClr val="tx2"/>
                          </a:solidFill>
                        </a:rPr>
                        <a:t>2. </a:t>
                      </a:r>
                      <a:r>
                        <a:rPr lang="ja-JP" altLang="en-US" sz="1100" b="1" dirty="0">
                          <a:solidFill>
                            <a:schemeClr val="tx2"/>
                          </a:solidFill>
                        </a:rPr>
                        <a:t>基本操作</a:t>
                      </a:r>
                      <a:endParaRPr lang="ja-JP" altLang="en-US" sz="1100" b="0"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endParaRPr kumimoji="1" lang="ja-JP" altLang="en-US" sz="11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b="1" dirty="0">
                          <a:solidFill>
                            <a:schemeClr val="tx2"/>
                          </a:solidFill>
                        </a:rPr>
                        <a:t>7. </a:t>
                      </a:r>
                      <a:r>
                        <a:rPr lang="ja-JP" altLang="en-US" sz="1100" b="1" dirty="0">
                          <a:solidFill>
                            <a:schemeClr val="tx2"/>
                          </a:solidFill>
                        </a:rPr>
                        <a:t>振動解析</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479860721"/>
                  </a:ext>
                </a:extLst>
              </a:tr>
              <a:tr h="414000">
                <a:tc>
                  <a:txBody>
                    <a:bodyPr/>
                    <a:lstStyle/>
                    <a:p>
                      <a:pPr marL="0" indent="0">
                        <a:lnSpc>
                          <a:spcPct val="120000"/>
                        </a:lnSpc>
                        <a:buFont typeface="Arial" panose="020B0604020202020204" pitchFamily="34" charset="0"/>
                        <a:buNone/>
                      </a:pPr>
                      <a:r>
                        <a:rPr lang="ja-JP" altLang="en-US" sz="900" dirty="0"/>
                        <a:t>最低限の計算</a:t>
                      </a:r>
                      <a:r>
                        <a:rPr lang="en-US" altLang="ja-JP" sz="900" dirty="0"/>
                        <a:t>, </a:t>
                      </a:r>
                      <a:r>
                        <a:rPr lang="ja-JP" altLang="en-US" sz="900" dirty="0"/>
                        <a:t>最小基底系</a:t>
                      </a:r>
                      <a:r>
                        <a:rPr lang="en-US" altLang="ja-JP" sz="900" dirty="0"/>
                        <a:t>, </a:t>
                      </a:r>
                      <a:r>
                        <a:rPr lang="ja-JP" altLang="en-US" sz="900" dirty="0"/>
                        <a:t>軌道の可視化</a:t>
                      </a:r>
                      <a:r>
                        <a:rPr lang="en-US" altLang="ja-JP" sz="900" dirty="0"/>
                        <a:t>, </a:t>
                      </a:r>
                      <a:r>
                        <a:rPr lang="ja-JP" altLang="en-US" sz="900" dirty="0"/>
                        <a:t>演習（結合次数）</a:t>
                      </a:r>
                      <a:r>
                        <a:rPr lang="en-US" altLang="ja-JP" sz="900" dirty="0"/>
                        <a:t>, </a:t>
                      </a:r>
                      <a:r>
                        <a:rPr lang="ja-JP" altLang="en-US" sz="900" dirty="0"/>
                        <a:t>演習（フロンティア軌道理論）</a:t>
                      </a:r>
                      <a:r>
                        <a:rPr lang="en-US" altLang="ja-JP" sz="900" dirty="0"/>
                        <a:t>, </a:t>
                      </a:r>
                      <a:r>
                        <a:rPr lang="ja-JP" altLang="en-US" sz="900" dirty="0"/>
                        <a:t>演習（分子モデリング）</a:t>
                      </a:r>
                      <a:r>
                        <a:rPr lang="en-US" altLang="ja-JP" sz="900" dirty="0"/>
                        <a:t>, </a:t>
                      </a:r>
                      <a:r>
                        <a:rPr lang="ja-JP" altLang="en-US" sz="900" dirty="0"/>
                        <a:t>データベースの活用</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nSpc>
                          <a:spcPct val="120000"/>
                        </a:lnSpc>
                      </a:pPr>
                      <a:endParaRPr kumimoji="1" lang="ja-JP" altLang="en-US" sz="9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ja-JP" altLang="en-US" sz="900" dirty="0"/>
                        <a:t>零点振動</a:t>
                      </a:r>
                      <a:r>
                        <a:rPr lang="en-US" altLang="ja-JP" sz="900" dirty="0"/>
                        <a:t>, </a:t>
                      </a:r>
                      <a:r>
                        <a:rPr lang="ja-JP" altLang="en-US" sz="900" dirty="0"/>
                        <a:t>調和振動子近似</a:t>
                      </a:r>
                      <a:r>
                        <a:rPr lang="en-US" altLang="ja-JP" sz="900" dirty="0"/>
                        <a:t>, </a:t>
                      </a:r>
                      <a:r>
                        <a:rPr lang="ja-JP" altLang="en-US" sz="900" dirty="0"/>
                        <a:t>非調和振動解析</a:t>
                      </a:r>
                      <a:r>
                        <a:rPr lang="en-US" altLang="ja-JP" sz="900" dirty="0"/>
                        <a:t>, </a:t>
                      </a:r>
                      <a:r>
                        <a:rPr lang="ja-JP" altLang="en-US" sz="900" dirty="0"/>
                        <a:t>平衡結合長と期待値のズレ</a:t>
                      </a:r>
                      <a:r>
                        <a:rPr lang="en-US" altLang="ja-JP" sz="900" dirty="0"/>
                        <a:t>, </a:t>
                      </a:r>
                      <a:r>
                        <a:rPr lang="ja-JP" altLang="en-US" sz="900" dirty="0"/>
                        <a:t>ヘッシアン</a:t>
                      </a:r>
                      <a:r>
                        <a:rPr lang="en-US" altLang="ja-JP" sz="900" dirty="0"/>
                        <a:t>, IR</a:t>
                      </a:r>
                      <a:r>
                        <a:rPr lang="ja-JP" altLang="en-US" sz="900" dirty="0"/>
                        <a:t>スペクトル</a:t>
                      </a:r>
                      <a:r>
                        <a:rPr lang="en-US" altLang="ja-JP" sz="900" dirty="0"/>
                        <a:t>, </a:t>
                      </a:r>
                      <a:r>
                        <a:rPr lang="ja-JP" altLang="en-US" sz="900" dirty="0"/>
                        <a:t>ラマンスペクトル</a:t>
                      </a:r>
                      <a:r>
                        <a:rPr lang="en-US" altLang="ja-JP" sz="900" dirty="0"/>
                        <a:t>, </a:t>
                      </a:r>
                      <a:r>
                        <a:rPr lang="ja-JP" altLang="en-US" sz="900" dirty="0"/>
                        <a:t>同位体効果</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401747787"/>
                  </a:ext>
                </a:extLst>
              </a:tr>
              <a:tr h="342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b="1" dirty="0">
                          <a:solidFill>
                            <a:schemeClr val="tx2"/>
                          </a:solidFill>
                        </a:rPr>
                        <a:t>3. Hartree-</a:t>
                      </a:r>
                      <a:r>
                        <a:rPr lang="en-US" altLang="ja-JP" sz="1100" b="1" dirty="0" err="1">
                          <a:solidFill>
                            <a:schemeClr val="tx2"/>
                          </a:solidFill>
                        </a:rPr>
                        <a:t>Fock</a:t>
                      </a:r>
                      <a:r>
                        <a:rPr lang="ja-JP" altLang="en-US" sz="1100" b="1" dirty="0">
                          <a:solidFill>
                            <a:schemeClr val="tx2"/>
                          </a:solidFill>
                        </a:rPr>
                        <a:t>法</a:t>
                      </a:r>
                      <a:endParaRPr lang="en-US" altLang="ja-JP" sz="1100" b="0"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endParaRPr kumimoji="1" lang="ja-JP" altLang="en-US" sz="11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b="1" dirty="0">
                          <a:solidFill>
                            <a:schemeClr val="tx2"/>
                          </a:solidFill>
                        </a:rPr>
                        <a:t>8. </a:t>
                      </a:r>
                      <a:r>
                        <a:rPr lang="ja-JP" altLang="en-US" sz="1100" b="1" dirty="0">
                          <a:solidFill>
                            <a:schemeClr val="tx2"/>
                          </a:solidFill>
                        </a:rPr>
                        <a:t>化学反応</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604704783"/>
                  </a:ext>
                </a:extLst>
              </a:tr>
              <a:tr h="414000">
                <a:tc>
                  <a:txBody>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ja-JP" altLang="en-US" sz="900" dirty="0"/>
                        <a:t>ハミルトニアン</a:t>
                      </a:r>
                      <a:r>
                        <a:rPr lang="en-US" altLang="ja-JP" sz="900" dirty="0"/>
                        <a:t>, BO</a:t>
                      </a:r>
                      <a:r>
                        <a:rPr lang="ja-JP" altLang="en-US" sz="900" dirty="0"/>
                        <a:t>近似と</a:t>
                      </a:r>
                      <a:r>
                        <a:rPr lang="en-US" altLang="ja-JP" sz="900" dirty="0"/>
                        <a:t>PEC, HF</a:t>
                      </a:r>
                      <a:r>
                        <a:rPr lang="ja-JP" altLang="en-US" sz="900" dirty="0"/>
                        <a:t>近似</a:t>
                      </a:r>
                      <a:r>
                        <a:rPr lang="en-US" altLang="ja-JP" sz="900" dirty="0"/>
                        <a:t>, </a:t>
                      </a:r>
                      <a:r>
                        <a:rPr lang="ja-JP" altLang="en-US" sz="900" dirty="0"/>
                        <a:t>変分原理</a:t>
                      </a:r>
                      <a:r>
                        <a:rPr lang="en-US" altLang="ja-JP" sz="900" dirty="0"/>
                        <a:t>, </a:t>
                      </a:r>
                      <a:r>
                        <a:rPr lang="ja-JP" altLang="en-US" sz="900" dirty="0"/>
                        <a:t>基底関数の比較</a:t>
                      </a:r>
                      <a:r>
                        <a:rPr lang="en-US" altLang="ja-JP" sz="900" dirty="0"/>
                        <a:t>, CI</a:t>
                      </a:r>
                      <a:r>
                        <a:rPr lang="ja-JP" altLang="en-US" sz="900" dirty="0"/>
                        <a:t>法の計算例</a:t>
                      </a:r>
                      <a:endParaRPr lang="en-US" altLang="ja-JP" sz="9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nSpc>
                          <a:spcPct val="120000"/>
                        </a:lnSpc>
                      </a:pPr>
                      <a:endParaRPr kumimoji="1" lang="ja-JP" altLang="en-US" sz="9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ja-JP" altLang="en-US" sz="900" dirty="0"/>
                        <a:t>解離チャネル</a:t>
                      </a:r>
                      <a:r>
                        <a:rPr lang="en-US" altLang="ja-JP" sz="900" dirty="0"/>
                        <a:t>, </a:t>
                      </a:r>
                      <a:r>
                        <a:rPr lang="ja-JP" altLang="en-US" sz="900" dirty="0"/>
                        <a:t>反応障壁</a:t>
                      </a:r>
                      <a:r>
                        <a:rPr lang="en-US" altLang="ja-JP" sz="900" dirty="0"/>
                        <a:t>, </a:t>
                      </a:r>
                      <a:r>
                        <a:rPr lang="ja-JP" altLang="en-US" sz="900" dirty="0"/>
                        <a:t>遷移状態</a:t>
                      </a:r>
                      <a:r>
                        <a:rPr lang="en-US" altLang="ja-JP" sz="900" dirty="0"/>
                        <a:t>, IRC</a:t>
                      </a:r>
                      <a:r>
                        <a:rPr lang="ja-JP" altLang="en-US" sz="900" dirty="0"/>
                        <a:t>計算</a:t>
                      </a:r>
                      <a:r>
                        <a:rPr lang="en-US" altLang="ja-JP" sz="900" dirty="0"/>
                        <a:t>, </a:t>
                      </a:r>
                      <a:r>
                        <a:rPr lang="ja-JP" altLang="en-US" sz="900" dirty="0"/>
                        <a:t>触媒反応</a:t>
                      </a:r>
                      <a:r>
                        <a:rPr lang="en-US" altLang="ja-JP" sz="900" dirty="0"/>
                        <a:t>, </a:t>
                      </a:r>
                      <a:r>
                        <a:rPr lang="ja-JP" altLang="en-US" sz="900" dirty="0"/>
                        <a:t>界面</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168126345"/>
                  </a:ext>
                </a:extLst>
              </a:tr>
              <a:tr h="342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b="1" dirty="0">
                          <a:solidFill>
                            <a:schemeClr val="tx2"/>
                          </a:solidFill>
                        </a:rPr>
                        <a:t>4. </a:t>
                      </a:r>
                      <a:r>
                        <a:rPr lang="ja-JP" altLang="en-US" sz="1100" b="1" dirty="0">
                          <a:solidFill>
                            <a:schemeClr val="tx2"/>
                          </a:solidFill>
                        </a:rPr>
                        <a:t>相関法</a:t>
                      </a:r>
                      <a:endParaRPr lang="ja-JP" altLang="en-US" sz="1100" b="0"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endParaRPr kumimoji="1" lang="ja-JP" altLang="en-US" sz="11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b="1" dirty="0">
                          <a:solidFill>
                            <a:schemeClr val="tx2"/>
                          </a:solidFill>
                        </a:rPr>
                        <a:t>9. </a:t>
                      </a:r>
                      <a:r>
                        <a:rPr lang="ja-JP" altLang="en-US" sz="1100" b="1" dirty="0">
                          <a:solidFill>
                            <a:schemeClr val="tx2"/>
                          </a:solidFill>
                        </a:rPr>
                        <a:t>電子励起</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289190683"/>
                  </a:ext>
                </a:extLst>
              </a:tr>
              <a:tr h="414000">
                <a:tc>
                  <a:txBody>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en-US" altLang="ja-JP" sz="900" dirty="0"/>
                        <a:t>HF</a:t>
                      </a:r>
                      <a:r>
                        <a:rPr lang="ja-JP" altLang="en-US" sz="900" dirty="0"/>
                        <a:t>極限と相関エネルギー</a:t>
                      </a:r>
                      <a:r>
                        <a:rPr lang="en-US" altLang="ja-JP" sz="900" dirty="0"/>
                        <a:t>, CI</a:t>
                      </a:r>
                      <a:r>
                        <a:rPr lang="ja-JP" altLang="en-US" sz="900" dirty="0"/>
                        <a:t>法の計算例</a:t>
                      </a:r>
                      <a:r>
                        <a:rPr lang="en-US" altLang="ja-JP" sz="900" dirty="0"/>
                        <a:t>, </a:t>
                      </a:r>
                      <a:r>
                        <a:rPr lang="ja-JP" altLang="en-US" sz="900" dirty="0"/>
                        <a:t>電子相関の具体例</a:t>
                      </a:r>
                      <a:r>
                        <a:rPr lang="en-US" altLang="ja-JP" sz="900" dirty="0"/>
                        <a:t>, CI</a:t>
                      </a:r>
                      <a:r>
                        <a:rPr lang="ja-JP" altLang="en-US" sz="900" dirty="0"/>
                        <a:t>・</a:t>
                      </a:r>
                      <a:r>
                        <a:rPr lang="en-US" altLang="ja-JP" sz="900" dirty="0"/>
                        <a:t>MP</a:t>
                      </a:r>
                      <a:r>
                        <a:rPr lang="ja-JP" altLang="en-US" sz="900" dirty="0"/>
                        <a:t>・</a:t>
                      </a:r>
                      <a:r>
                        <a:rPr lang="en-US" altLang="ja-JP" sz="900" dirty="0"/>
                        <a:t>CC</a:t>
                      </a:r>
                      <a:r>
                        <a:rPr lang="ja-JP" altLang="en-US" sz="900" dirty="0"/>
                        <a:t>・</a:t>
                      </a:r>
                      <a:r>
                        <a:rPr lang="en-US" altLang="ja-JP" sz="900" dirty="0"/>
                        <a:t>DFT</a:t>
                      </a:r>
                      <a:r>
                        <a:rPr lang="ja-JP" altLang="en-US" sz="900" dirty="0"/>
                        <a:t>の比較</a:t>
                      </a:r>
                      <a:r>
                        <a:rPr lang="en-US" altLang="ja-JP" sz="900" dirty="0"/>
                        <a:t>, PEC</a:t>
                      </a:r>
                      <a:r>
                        <a:rPr lang="ja-JP" altLang="en-US" sz="900" dirty="0"/>
                        <a:t>の計算</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nSpc>
                          <a:spcPct val="120000"/>
                        </a:lnSpc>
                      </a:pPr>
                      <a:endParaRPr kumimoji="1" lang="ja-JP" altLang="en-US" sz="9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ja-JP" altLang="en-US" sz="900" dirty="0"/>
                        <a:t>吸光・蛍光・燐光</a:t>
                      </a:r>
                      <a:r>
                        <a:rPr lang="en-US" altLang="ja-JP" sz="900" dirty="0"/>
                        <a:t>, 3</a:t>
                      </a:r>
                      <a:r>
                        <a:rPr lang="ja-JP" altLang="en-US" sz="900" dirty="0"/>
                        <a:t>重項励起</a:t>
                      </a:r>
                      <a:r>
                        <a:rPr lang="en-US" altLang="ja-JP" sz="900" dirty="0"/>
                        <a:t>, CIS, TD-DFT, CASSCF, UV-Vis</a:t>
                      </a:r>
                      <a:endParaRPr lang="ja-JP" altLang="en-US" sz="9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876513665"/>
                  </a:ext>
                </a:extLst>
              </a:tr>
              <a:tr h="342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b="1" dirty="0">
                          <a:solidFill>
                            <a:schemeClr val="tx2"/>
                          </a:solidFill>
                        </a:rPr>
                        <a:t>5. </a:t>
                      </a:r>
                      <a:r>
                        <a:rPr lang="ja-JP" altLang="en-US" sz="1100" b="1" dirty="0">
                          <a:solidFill>
                            <a:schemeClr val="tx2"/>
                          </a:solidFill>
                        </a:rPr>
                        <a:t>密度汎関数法</a:t>
                      </a:r>
                      <a:endParaRPr lang="en-US" altLang="ja-JP" sz="11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nSpc>
                          <a:spcPct val="120000"/>
                        </a:lnSpc>
                      </a:pPr>
                      <a:endParaRPr kumimoji="1" lang="ja-JP" altLang="en-US" sz="11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b="1" dirty="0">
                          <a:solidFill>
                            <a:schemeClr val="tx2"/>
                          </a:solidFill>
                        </a:rPr>
                        <a:t>10. </a:t>
                      </a:r>
                      <a:r>
                        <a:rPr lang="ja-JP" altLang="en-US" sz="1100" b="1" dirty="0">
                          <a:solidFill>
                            <a:schemeClr val="tx2"/>
                          </a:solidFill>
                        </a:rPr>
                        <a:t>おわりに</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012779564"/>
                  </a:ext>
                </a:extLst>
              </a:tr>
              <a:tr h="360000">
                <a:tc>
                  <a:txBody>
                    <a:bodyPr/>
                    <a:lstStyle/>
                    <a:p>
                      <a:pPr marL="0" indent="0">
                        <a:lnSpc>
                          <a:spcPct val="120000"/>
                        </a:lnSpc>
                        <a:buFont typeface="Arial" panose="020B0604020202020204" pitchFamily="34" charset="0"/>
                        <a:buNone/>
                      </a:pPr>
                      <a:r>
                        <a:rPr lang="ja-JP" altLang="en-US" sz="900" dirty="0"/>
                        <a:t>汎関数の比較</a:t>
                      </a:r>
                      <a:r>
                        <a:rPr lang="en-US" altLang="ja-JP" sz="900" dirty="0"/>
                        <a:t>, DFT</a:t>
                      </a:r>
                      <a:r>
                        <a:rPr lang="ja-JP" altLang="en-US" sz="900" dirty="0"/>
                        <a:t>による</a:t>
                      </a:r>
                      <a:r>
                        <a:rPr lang="en-US" altLang="ja-JP" sz="900" dirty="0"/>
                        <a:t>PEC</a:t>
                      </a:r>
                      <a:r>
                        <a:rPr lang="ja-JP" altLang="en-US" sz="900" dirty="0"/>
                        <a:t>の計算いろいろな補正</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nSpc>
                          <a:spcPct val="120000"/>
                        </a:lnSpc>
                      </a:pPr>
                      <a:endParaRPr kumimoji="1" lang="ja-JP" altLang="en-US" sz="9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ja-JP" altLang="en-US" sz="900" dirty="0"/>
                        <a:t>伝えきれなかったこと</a:t>
                      </a:r>
                      <a:r>
                        <a:rPr lang="en-US" altLang="ja-JP" sz="900" dirty="0"/>
                        <a:t>, </a:t>
                      </a:r>
                      <a:r>
                        <a:rPr lang="ja-JP" altLang="en-US" sz="900" dirty="0"/>
                        <a:t>アンチパターン集</a:t>
                      </a:r>
                      <a:r>
                        <a:rPr lang="en-US" altLang="ja-JP" sz="900" dirty="0"/>
                        <a:t>, </a:t>
                      </a:r>
                      <a:r>
                        <a:rPr lang="ja-JP" altLang="en-US" sz="900" dirty="0"/>
                        <a:t>各自演習</a:t>
                      </a:r>
                      <a:r>
                        <a:rPr lang="en-US" altLang="ja-JP" sz="900" dirty="0"/>
                        <a:t>, </a:t>
                      </a:r>
                      <a:r>
                        <a:rPr lang="ja-JP" altLang="en-US" sz="900" dirty="0"/>
                        <a:t>随時質問対応</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91862182"/>
                  </a:ext>
                </a:extLst>
              </a:tr>
            </a:tbl>
          </a:graphicData>
        </a:graphic>
      </p:graphicFrame>
      <p:sp>
        <p:nvSpPr>
          <p:cNvPr id="6" name="スライド番号プレースホルダー 5">
            <a:extLst>
              <a:ext uri="{FF2B5EF4-FFF2-40B4-BE49-F238E27FC236}">
                <a16:creationId xmlns:a16="http://schemas.microsoft.com/office/drawing/2014/main" id="{EE55A5B9-3F6E-D964-B446-1ECF7B495E8C}"/>
              </a:ext>
            </a:extLst>
          </p:cNvPr>
          <p:cNvSpPr>
            <a:spLocks noGrp="1"/>
          </p:cNvSpPr>
          <p:nvPr>
            <p:ph type="sldNum" sz="quarter" idx="12"/>
          </p:nvPr>
        </p:nvSpPr>
        <p:spPr>
          <a:xfrm>
            <a:off x="8496000" y="0"/>
            <a:ext cx="576000" cy="468000"/>
          </a:xfrm>
        </p:spPr>
        <p:txBody>
          <a:bodyPr/>
          <a:lstStyle/>
          <a:p>
            <a:fld id="{44CC7441-4F6D-4D99-AEAC-28C0433C7008}" type="slidenum">
              <a:rPr lang="ja-JP" altLang="en-US" smtClean="0"/>
              <a:pPr/>
              <a:t>3</a:t>
            </a:fld>
            <a:endParaRPr lang="ja-JP" altLang="en-US" dirty="0"/>
          </a:p>
        </p:txBody>
      </p:sp>
    </p:spTree>
    <p:extLst>
      <p:ext uri="{BB962C8B-B14F-4D97-AF65-F5344CB8AC3E}">
        <p14:creationId xmlns:p14="http://schemas.microsoft.com/office/powerpoint/2010/main" val="161127720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正方形/長方形 67">
            <a:extLst>
              <a:ext uri="{FF2B5EF4-FFF2-40B4-BE49-F238E27FC236}">
                <a16:creationId xmlns:a16="http://schemas.microsoft.com/office/drawing/2014/main" id="{5E258919-772E-5D41-BD59-332666D5ECE0}"/>
              </a:ext>
            </a:extLst>
          </p:cNvPr>
          <p:cNvSpPr/>
          <p:nvPr/>
        </p:nvSpPr>
        <p:spPr>
          <a:xfrm>
            <a:off x="467376" y="2002624"/>
            <a:ext cx="3958500" cy="2484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0BE4FFA-F3E0-455C-89EF-86DA04DB55BC}"/>
              </a:ext>
            </a:extLst>
          </p:cNvPr>
          <p:cNvSpPr>
            <a:spLocks noGrp="1"/>
          </p:cNvSpPr>
          <p:nvPr>
            <p:ph type="title"/>
          </p:nvPr>
        </p:nvSpPr>
        <p:spPr/>
        <p:txBody>
          <a:bodyPr/>
          <a:lstStyle/>
          <a:p>
            <a:r>
              <a:rPr kumimoji="1" lang="en-US" altLang="ja-JP" dirty="0"/>
              <a:t>Born-Oppenheimer</a:t>
            </a:r>
            <a:r>
              <a:rPr kumimoji="1" lang="ja-JP" altLang="en-US" dirty="0"/>
              <a:t>近似とポテンシャルエネルギー曲線</a:t>
            </a:r>
            <a:endParaRPr lang="ja-JP" altLang="en-US" dirty="0"/>
          </a:p>
        </p:txBody>
      </p:sp>
      <p:sp>
        <p:nvSpPr>
          <p:cNvPr id="7" name="テキスト プレースホルダー 6">
            <a:extLst>
              <a:ext uri="{FF2B5EF4-FFF2-40B4-BE49-F238E27FC236}">
                <a16:creationId xmlns:a16="http://schemas.microsoft.com/office/drawing/2014/main" id="{EBA65A50-4215-4E21-974E-46171F35FB87}"/>
              </a:ext>
            </a:extLst>
          </p:cNvPr>
          <p:cNvSpPr>
            <a:spLocks noGrp="1"/>
          </p:cNvSpPr>
          <p:nvPr>
            <p:ph type="body" sz="quarter" idx="13"/>
          </p:nvPr>
        </p:nvSpPr>
        <p:spPr/>
        <p:txBody>
          <a:bodyPr/>
          <a:lstStyle/>
          <a:p>
            <a:r>
              <a:rPr lang="it-IT" altLang="ja-JP" dirty="0"/>
              <a:t>Attila Szabo, Neil S. Ostlund, </a:t>
            </a:r>
            <a:r>
              <a:rPr lang="en-US" altLang="ja-JP" i="1" dirty="0"/>
              <a:t>Modern Quantum Chemistry: Introduction to Advanced Electronic Structure Theory</a:t>
            </a:r>
            <a:r>
              <a:rPr lang="en-US" altLang="ja-JP" dirty="0"/>
              <a:t> (McGraw-Hill, 1989)</a:t>
            </a:r>
          </a:p>
          <a:p>
            <a:r>
              <a:rPr lang="en-US" altLang="ja-JP" dirty="0"/>
              <a:t>A. </a:t>
            </a:r>
            <a:r>
              <a:rPr lang="ja-JP" altLang="en-US" dirty="0"/>
              <a:t>ザボ</a:t>
            </a:r>
            <a:r>
              <a:rPr lang="en-US" altLang="ja-JP" dirty="0"/>
              <a:t>, N.S. </a:t>
            </a:r>
            <a:r>
              <a:rPr lang="ja-JP" altLang="en-US" dirty="0"/>
              <a:t>オストランド著</a:t>
            </a:r>
            <a:r>
              <a:rPr lang="en-US" altLang="ja-JP" dirty="0"/>
              <a:t>, </a:t>
            </a:r>
            <a:r>
              <a:rPr lang="ja-JP" altLang="en-US" dirty="0"/>
              <a:t>大野公男</a:t>
            </a:r>
            <a:r>
              <a:rPr lang="en-US" altLang="ja-JP" dirty="0"/>
              <a:t>, </a:t>
            </a:r>
            <a:r>
              <a:rPr lang="ja-JP" altLang="en-US" dirty="0"/>
              <a:t>阪井健男</a:t>
            </a:r>
            <a:r>
              <a:rPr lang="en-US" altLang="ja-JP" dirty="0"/>
              <a:t>, </a:t>
            </a:r>
            <a:r>
              <a:rPr lang="ja-JP" altLang="en-US" dirty="0"/>
              <a:t>望月祐志訳</a:t>
            </a:r>
            <a:r>
              <a:rPr lang="en-US" altLang="ja-JP" dirty="0"/>
              <a:t>. 『</a:t>
            </a:r>
            <a:r>
              <a:rPr lang="ja-JP" altLang="en-US" dirty="0"/>
              <a:t>新しい量子化学電子構造の理論入門 上</a:t>
            </a:r>
            <a:r>
              <a:rPr lang="en-US" altLang="ja-JP" dirty="0"/>
              <a:t>』, </a:t>
            </a:r>
            <a:r>
              <a:rPr lang="ja-JP" altLang="en-US" dirty="0"/>
              <a:t>東京大学出版会</a:t>
            </a:r>
            <a:r>
              <a:rPr lang="en-US" altLang="ja-JP" dirty="0"/>
              <a:t>, 1987. pp.42-47</a:t>
            </a:r>
          </a:p>
        </p:txBody>
      </p:sp>
      <p:pic>
        <p:nvPicPr>
          <p:cNvPr id="24" name="コンテンツ プレースホルダー 23">
            <a:extLst>
              <a:ext uri="{FF2B5EF4-FFF2-40B4-BE49-F238E27FC236}">
                <a16:creationId xmlns:a16="http://schemas.microsoft.com/office/drawing/2014/main" id="{D4A66B31-1244-49AF-B870-E31E7894D0ED}"/>
              </a:ext>
            </a:extLst>
          </p:cNvPr>
          <p:cNvPicPr>
            <a:picLocks noGrp="1" noChangeAspect="1"/>
          </p:cNvPicPr>
          <p:nvPr>
            <p:ph idx="14"/>
          </p:nvPr>
        </p:nvPicPr>
        <p:blipFill>
          <a:blip r:embed="rId3">
            <a:extLst>
              <a:ext uri="{96DAC541-7B7A-43D3-8B79-37D633B846F1}">
                <asvg:svgBlip xmlns:asvg="http://schemas.microsoft.com/office/drawing/2016/SVG/main" r:embed="rId4"/>
              </a:ext>
            </a:extLst>
          </a:blip>
          <a:srcRect/>
          <a:stretch/>
        </p:blipFill>
        <p:spPr>
          <a:xfrm>
            <a:off x="4254549" y="832307"/>
            <a:ext cx="4549675" cy="3831306"/>
          </a:xfrm>
        </p:spPr>
      </p:pic>
      <p:sp>
        <p:nvSpPr>
          <p:cNvPr id="6" name="スライド番号プレースホルダー 5">
            <a:extLst>
              <a:ext uri="{FF2B5EF4-FFF2-40B4-BE49-F238E27FC236}">
                <a16:creationId xmlns:a16="http://schemas.microsoft.com/office/drawing/2014/main" id="{BCF54CF6-E125-4191-BC65-AC9607B4EDBF}"/>
              </a:ext>
            </a:extLst>
          </p:cNvPr>
          <p:cNvSpPr>
            <a:spLocks noGrp="1"/>
          </p:cNvSpPr>
          <p:nvPr>
            <p:ph type="sldNum" sz="quarter" idx="16"/>
          </p:nvPr>
        </p:nvSpPr>
        <p:spPr/>
        <p:txBody>
          <a:bodyPr/>
          <a:lstStyle/>
          <a:p>
            <a:fld id="{44CC7441-4F6D-4D99-AEAC-28C0433C7008}" type="slidenum">
              <a:rPr lang="ja-JP" altLang="en-US" smtClean="0"/>
              <a:pPr/>
              <a:t>39</a:t>
            </a:fld>
            <a:endParaRPr lang="ja-JP" altLang="en-US" dirty="0"/>
          </a:p>
        </p:txBody>
      </p:sp>
      <p:graphicFrame>
        <p:nvGraphicFramePr>
          <p:cNvPr id="4" name="表 12">
            <a:extLst>
              <a:ext uri="{FF2B5EF4-FFF2-40B4-BE49-F238E27FC236}">
                <a16:creationId xmlns:a16="http://schemas.microsoft.com/office/drawing/2014/main" id="{E7D94510-1EB7-111A-61DB-8A58EDBF5424}"/>
              </a:ext>
            </a:extLst>
          </p:cNvPr>
          <p:cNvGraphicFramePr>
            <a:graphicFrameLocks noGrp="1"/>
          </p:cNvGraphicFramePr>
          <p:nvPr/>
        </p:nvGraphicFramePr>
        <p:xfrm>
          <a:off x="775816" y="2315283"/>
          <a:ext cx="3618000" cy="486000"/>
        </p:xfrm>
        <a:graphic>
          <a:graphicData uri="http://schemas.openxmlformats.org/drawingml/2006/table">
            <a:tbl>
              <a:tblPr>
                <a:tableStyleId>{5C22544A-7EE6-4342-B048-85BDC9FD1C3A}</a:tableStyleId>
              </a:tblPr>
              <a:tblGrid>
                <a:gridCol w="612000">
                  <a:extLst>
                    <a:ext uri="{9D8B030D-6E8A-4147-A177-3AD203B41FA5}">
                      <a16:colId xmlns:a16="http://schemas.microsoft.com/office/drawing/2014/main" val="579604397"/>
                    </a:ext>
                  </a:extLst>
                </a:gridCol>
                <a:gridCol w="702000">
                  <a:extLst>
                    <a:ext uri="{9D8B030D-6E8A-4147-A177-3AD203B41FA5}">
                      <a16:colId xmlns:a16="http://schemas.microsoft.com/office/drawing/2014/main" val="2737936191"/>
                    </a:ext>
                  </a:extLst>
                </a:gridCol>
                <a:gridCol w="666000">
                  <a:extLst>
                    <a:ext uri="{9D8B030D-6E8A-4147-A177-3AD203B41FA5}">
                      <a16:colId xmlns:a16="http://schemas.microsoft.com/office/drawing/2014/main" val="292635881"/>
                    </a:ext>
                  </a:extLst>
                </a:gridCol>
                <a:gridCol w="774000">
                  <a:extLst>
                    <a:ext uri="{9D8B030D-6E8A-4147-A177-3AD203B41FA5}">
                      <a16:colId xmlns:a16="http://schemas.microsoft.com/office/drawing/2014/main" val="581832027"/>
                    </a:ext>
                  </a:extLst>
                </a:gridCol>
                <a:gridCol w="864000">
                  <a:extLst>
                    <a:ext uri="{9D8B030D-6E8A-4147-A177-3AD203B41FA5}">
                      <a16:colId xmlns:a16="http://schemas.microsoft.com/office/drawing/2014/main" val="482121293"/>
                    </a:ext>
                  </a:extLst>
                </a:gridCol>
              </a:tblGrid>
              <a:tr h="486000">
                <a:tc>
                  <a:txBody>
                    <a:bodyPr/>
                    <a:lstStyle/>
                    <a:p>
                      <a:endParaRPr kumimoji="1" lang="ja-JP" alt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endParaRPr kumimoji="1" lang="ja-JP" alt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5">
                        <a:lumMod val="20000"/>
                        <a:lumOff val="80000"/>
                      </a:schemeClr>
                    </a:solidFill>
                  </a:tcPr>
                </a:tc>
                <a:tc>
                  <a:txBody>
                    <a:bodyPr/>
                    <a:lstStyle/>
                    <a:p>
                      <a:endParaRPr kumimoji="1" lang="ja-JP" alt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4">
                        <a:lumMod val="20000"/>
                        <a:lumOff val="80000"/>
                      </a:schemeClr>
                    </a:solidFill>
                  </a:tcPr>
                </a:tc>
                <a:tc>
                  <a:txBody>
                    <a:bodyPr/>
                    <a:lstStyle/>
                    <a:p>
                      <a:endParaRPr kumimoji="1" lang="ja-JP" alt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3">
                        <a:lumMod val="20000"/>
                        <a:lumOff val="80000"/>
                      </a:schemeClr>
                    </a:solidFill>
                  </a:tcPr>
                </a:tc>
                <a:tc>
                  <a:txBody>
                    <a:bodyPr/>
                    <a:lstStyle/>
                    <a:p>
                      <a:endParaRPr kumimoji="1" lang="ja-JP" alt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lumMod val="20000"/>
                        <a:lumOff val="80000"/>
                      </a:schemeClr>
                    </a:solidFill>
                  </a:tcPr>
                </a:tc>
                <a:extLst>
                  <a:ext uri="{0D108BD9-81ED-4DB2-BD59-A6C34878D82A}">
                    <a16:rowId xmlns:a16="http://schemas.microsoft.com/office/drawing/2014/main" val="2269352869"/>
                  </a:ext>
                </a:extLst>
              </a:tr>
            </a:tbl>
          </a:graphicData>
        </a:graphic>
      </p:graphicFrame>
      <p:graphicFrame>
        <p:nvGraphicFramePr>
          <p:cNvPr id="36" name="表 12">
            <a:extLst>
              <a:ext uri="{FF2B5EF4-FFF2-40B4-BE49-F238E27FC236}">
                <a16:creationId xmlns:a16="http://schemas.microsoft.com/office/drawing/2014/main" id="{D990AEB3-F0A7-447A-B7C7-B2D4B3C8E363}"/>
              </a:ext>
            </a:extLst>
          </p:cNvPr>
          <p:cNvGraphicFramePr>
            <a:graphicFrameLocks noGrp="1"/>
          </p:cNvGraphicFramePr>
          <p:nvPr/>
        </p:nvGraphicFramePr>
        <p:xfrm>
          <a:off x="949174" y="3143525"/>
          <a:ext cx="1962000" cy="486000"/>
        </p:xfrm>
        <a:graphic>
          <a:graphicData uri="http://schemas.openxmlformats.org/drawingml/2006/table">
            <a:tbl>
              <a:tblPr>
                <a:tableStyleId>{5C22544A-7EE6-4342-B048-85BDC9FD1C3A}</a:tableStyleId>
              </a:tblPr>
              <a:tblGrid>
                <a:gridCol w="612000">
                  <a:extLst>
                    <a:ext uri="{9D8B030D-6E8A-4147-A177-3AD203B41FA5}">
                      <a16:colId xmlns:a16="http://schemas.microsoft.com/office/drawing/2014/main" val="579604397"/>
                    </a:ext>
                  </a:extLst>
                </a:gridCol>
                <a:gridCol w="702000">
                  <a:extLst>
                    <a:ext uri="{9D8B030D-6E8A-4147-A177-3AD203B41FA5}">
                      <a16:colId xmlns:a16="http://schemas.microsoft.com/office/drawing/2014/main" val="292635881"/>
                    </a:ext>
                  </a:extLst>
                </a:gridCol>
                <a:gridCol w="648000">
                  <a:extLst>
                    <a:ext uri="{9D8B030D-6E8A-4147-A177-3AD203B41FA5}">
                      <a16:colId xmlns:a16="http://schemas.microsoft.com/office/drawing/2014/main" val="581832027"/>
                    </a:ext>
                  </a:extLst>
                </a:gridCol>
              </a:tblGrid>
              <a:tr h="486000">
                <a:tc>
                  <a:txBody>
                    <a:bodyPr/>
                    <a:lstStyle/>
                    <a:p>
                      <a:endParaRPr kumimoji="1" lang="ja-JP" alt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endParaRPr kumimoji="1" lang="ja-JP" alt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5">
                        <a:lumMod val="20000"/>
                        <a:lumOff val="80000"/>
                      </a:schemeClr>
                    </a:solidFill>
                  </a:tcPr>
                </a:tc>
                <a:tc>
                  <a:txBody>
                    <a:bodyPr/>
                    <a:lstStyle/>
                    <a:p>
                      <a:endParaRPr kumimoji="1" lang="ja-JP" alt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269352869"/>
                  </a:ext>
                </a:extLst>
              </a:tr>
            </a:tbl>
          </a:graphicData>
        </a:graphic>
      </p:graphicFrame>
      <mc:AlternateContent xmlns:mc="http://schemas.openxmlformats.org/markup-compatibility/2006" xmlns:a14="http://schemas.microsoft.com/office/drawing/2010/main">
        <mc:Choice Requires="a14">
          <p:graphicFrame>
            <p:nvGraphicFramePr>
              <p:cNvPr id="33" name="表 12">
                <a:extLst>
                  <a:ext uri="{FF2B5EF4-FFF2-40B4-BE49-F238E27FC236}">
                    <a16:creationId xmlns:a16="http://schemas.microsoft.com/office/drawing/2014/main" id="{4EA9C845-E546-4B50-B68D-5DCE52364DE7}"/>
                  </a:ext>
                </a:extLst>
              </p:cNvPr>
              <p:cNvGraphicFramePr>
                <a:graphicFrameLocks noGrp="1"/>
              </p:cNvGraphicFramePr>
              <p:nvPr>
                <p:extLst>
                  <p:ext uri="{D42A27DB-BD31-4B8C-83A1-F6EECF244321}">
                    <p14:modId xmlns:p14="http://schemas.microsoft.com/office/powerpoint/2010/main" val="4262293780"/>
                  </p:ext>
                </p:extLst>
              </p:nvPr>
            </p:nvGraphicFramePr>
            <p:xfrm>
              <a:off x="942475" y="3978118"/>
              <a:ext cx="2412000" cy="774000"/>
            </p:xfrm>
            <a:graphic>
              <a:graphicData uri="http://schemas.openxmlformats.org/drawingml/2006/table">
                <a:tbl>
                  <a:tblPr>
                    <a:tableStyleId>{5C22544A-7EE6-4342-B048-85BDC9FD1C3A}</a:tableStyleId>
                  </a:tblPr>
                  <a:tblGrid>
                    <a:gridCol w="792000">
                      <a:extLst>
                        <a:ext uri="{9D8B030D-6E8A-4147-A177-3AD203B41FA5}">
                          <a16:colId xmlns:a16="http://schemas.microsoft.com/office/drawing/2014/main" val="2737936191"/>
                        </a:ext>
                      </a:extLst>
                    </a:gridCol>
                    <a:gridCol w="864000">
                      <a:extLst>
                        <a:ext uri="{9D8B030D-6E8A-4147-A177-3AD203B41FA5}">
                          <a16:colId xmlns:a16="http://schemas.microsoft.com/office/drawing/2014/main" val="482121293"/>
                        </a:ext>
                      </a:extLst>
                    </a:gridCol>
                    <a:gridCol w="756000">
                      <a:extLst>
                        <a:ext uri="{9D8B030D-6E8A-4147-A177-3AD203B41FA5}">
                          <a16:colId xmlns:a16="http://schemas.microsoft.com/office/drawing/2014/main" val="2374860159"/>
                        </a:ext>
                      </a:extLst>
                    </a:gridCol>
                  </a:tblGrid>
                  <a:tr h="486000">
                    <a:tc>
                      <a:txBody>
                        <a:bodyPr/>
                        <a:lstStyle/>
                        <a:p>
                          <a:endParaRPr kumimoji="1" lang="ja-JP" alt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3">
                            <a:lumMod val="20000"/>
                            <a:lumOff val="80000"/>
                          </a:schemeClr>
                        </a:solidFill>
                      </a:tcPr>
                    </a:tc>
                    <a:tc>
                      <a:txBody>
                        <a:bodyPr/>
                        <a:lstStyle/>
                        <a:p>
                          <a:endParaRPr kumimoji="1" lang="ja-JP" altLang="en-US" dirty="0"/>
                        </a:p>
                      </a:txBody>
                      <a:tcPr>
                        <a:lnL w="12700" cmpd="sng">
                          <a:noFill/>
                        </a:lnL>
                        <a:lnR w="12700" cmpd="sng">
                          <a:noFill/>
                        </a:lnR>
                        <a:lnT w="12700" cmpd="sng">
                          <a:noFill/>
                        </a:lnT>
                        <a:lnB w="381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endParaRPr kumimoji="1" lang="ja-JP" altLang="en-US" dirty="0"/>
                        </a:p>
                      </a:txBody>
                      <a:tcPr>
                        <a:lnL w="12700" cmpd="sng">
                          <a:noFill/>
                        </a:lnL>
                        <a:lnR w="12700" cmpd="sng">
                          <a:noFill/>
                        </a:lnR>
                        <a:lnT w="12700" cmpd="sng">
                          <a:noFill/>
                        </a:lnT>
                        <a:lnB w="381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69352869"/>
                      </a:ext>
                    </a:extLst>
                  </a:tr>
                  <a:tr h="288000">
                    <a:tc>
                      <a:txBody>
                        <a:bodyPr/>
                        <a:lstStyle/>
                        <a:p>
                          <a:pPr algn="ctr"/>
                          <a:endParaRPr kumimoji="1" lang="ja-JP" altLang="en-US" sz="10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gridSpan="2">
                      <a:txBody>
                        <a:bodyPr/>
                        <a:lstStyle/>
                        <a:p>
                          <a:pPr algn="l"/>
                          <a:r>
                            <a:rPr lang="ja-JP" altLang="en-US" sz="1000" b="0" dirty="0">
                              <a:solidFill>
                                <a:schemeClr val="accent4"/>
                              </a:solidFill>
                            </a:rPr>
                            <a:t>　　　</a:t>
                          </a:r>
                          <a14:m>
                            <m:oMath xmlns:m="http://schemas.openxmlformats.org/officeDocument/2006/math">
                              <m:r>
                                <a:rPr lang="en-US" altLang="ja-JP" sz="1200" b="0" i="1" dirty="0" smtClean="0">
                                  <a:solidFill>
                                    <a:schemeClr val="accent4"/>
                                  </a:solidFill>
                                  <a:latin typeface="Cambria Math" panose="02040503050406030204" pitchFamily="18" charset="0"/>
                                </a:rPr>
                                <m:t>=:</m:t>
                              </m:r>
                              <m:sSub>
                                <m:sSubPr>
                                  <m:ctrlPr>
                                    <a:rPr lang="en-US" altLang="ja-JP" sz="1200" i="1" dirty="0" smtClean="0">
                                      <a:solidFill>
                                        <a:schemeClr val="accent4"/>
                                      </a:solidFill>
                                      <a:latin typeface="Cambria Math" panose="02040503050406030204" pitchFamily="18" charset="0"/>
                                    </a:rPr>
                                  </m:ctrlPr>
                                </m:sSubPr>
                                <m:e>
                                  <m:r>
                                    <a:rPr lang="en-US" altLang="ja-JP" sz="1200" dirty="0" smtClean="0">
                                      <a:solidFill>
                                        <a:schemeClr val="accent4"/>
                                      </a:solidFill>
                                      <a:latin typeface="Cambria Math" panose="02040503050406030204" pitchFamily="18" charset="0"/>
                                    </a:rPr>
                                    <m:t>𝐸</m:t>
                                  </m:r>
                                </m:e>
                                <m:sub>
                                  <m:r>
                                    <m:rPr>
                                      <m:sty m:val="p"/>
                                    </m:rPr>
                                    <a:rPr lang="en-US" altLang="ja-JP" sz="1200" dirty="0" smtClean="0">
                                      <a:solidFill>
                                        <a:schemeClr val="accent4"/>
                                      </a:solidFill>
                                      <a:latin typeface="Cambria Math" panose="02040503050406030204" pitchFamily="18" charset="0"/>
                                    </a:rPr>
                                    <m:t>tot</m:t>
                                  </m:r>
                                </m:sub>
                              </m:sSub>
                              <m:d>
                                <m:dPr>
                                  <m:ctrlPr>
                                    <a:rPr lang="en-US" altLang="ja-JP" sz="1200" i="1" dirty="0" smtClean="0">
                                      <a:solidFill>
                                        <a:schemeClr val="accent4"/>
                                      </a:solidFill>
                                      <a:latin typeface="Cambria Math" panose="02040503050406030204" pitchFamily="18" charset="0"/>
                                    </a:rPr>
                                  </m:ctrlPr>
                                </m:dPr>
                                <m:e>
                                  <m:d>
                                    <m:dPr>
                                      <m:begChr m:val="{"/>
                                      <m:endChr m:val="}"/>
                                      <m:ctrlPr>
                                        <a:rPr lang="en-US" altLang="ja-JP" sz="1200" i="1" dirty="0" smtClean="0">
                                          <a:solidFill>
                                            <a:schemeClr val="accent4"/>
                                          </a:solidFill>
                                          <a:latin typeface="Cambria Math" panose="02040503050406030204" pitchFamily="18" charset="0"/>
                                        </a:rPr>
                                      </m:ctrlPr>
                                    </m:dPr>
                                    <m:e>
                                      <m:sSub>
                                        <m:sSubPr>
                                          <m:ctrlPr>
                                            <a:rPr lang="en-US" altLang="ja-JP" sz="1200" i="1" dirty="0" smtClean="0">
                                              <a:solidFill>
                                                <a:schemeClr val="accent4"/>
                                              </a:solidFill>
                                              <a:latin typeface="Cambria Math" panose="02040503050406030204" pitchFamily="18" charset="0"/>
                                            </a:rPr>
                                          </m:ctrlPr>
                                        </m:sSubPr>
                                        <m:e>
                                          <m:r>
                                            <a:rPr lang="en-US" altLang="ja-JP" sz="1200" dirty="0" smtClean="0">
                                              <a:solidFill>
                                                <a:schemeClr val="accent4"/>
                                              </a:solidFill>
                                              <a:latin typeface="Cambria Math" panose="02040503050406030204" pitchFamily="18" charset="0"/>
                                            </a:rPr>
                                            <m:t>𝑹</m:t>
                                          </m:r>
                                        </m:e>
                                        <m:sub>
                                          <m:r>
                                            <a:rPr lang="en-US" altLang="ja-JP" sz="1200" dirty="0" smtClean="0">
                                              <a:solidFill>
                                                <a:schemeClr val="accent4"/>
                                              </a:solidFill>
                                              <a:latin typeface="Cambria Math" panose="02040503050406030204" pitchFamily="18" charset="0"/>
                                            </a:rPr>
                                            <m:t>𝐴</m:t>
                                          </m:r>
                                        </m:sub>
                                      </m:sSub>
                                    </m:e>
                                  </m:d>
                                </m:e>
                              </m:d>
                            </m:oMath>
                          </a14:m>
                          <a:endParaRPr kumimoji="1" lang="ja-JP" altLang="en-US" sz="1000" dirty="0"/>
                        </a:p>
                      </a:txBody>
                      <a:tcPr>
                        <a:lnL w="12700" cmpd="sng">
                          <a:noFill/>
                        </a:lnL>
                        <a:lnR w="12700" cmpd="sng">
                          <a:noFill/>
                        </a:lnR>
                        <a:lnT w="38100" cap="flat" cmpd="sng" algn="ctr">
                          <a:solidFill>
                            <a:schemeClr val="accent4"/>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hMerge="1">
                      <a:txBody>
                        <a:bodyPr/>
                        <a:lstStyle/>
                        <a:p>
                          <a:pPr algn="ctr"/>
                          <a14:m>
                            <m:oMathPara xmlns:m="http://schemas.openxmlformats.org/officeDocument/2006/math">
                              <m:oMathParaPr>
                                <m:jc m:val="centerGroup"/>
                              </m:oMathParaPr>
                              <m:oMath xmlns:m="http://schemas.openxmlformats.org/officeDocument/2006/math">
                                <m:r>
                                  <a:rPr lang="en-US" altLang="ja-JP" sz="1000" b="0" i="1" dirty="0" smtClean="0">
                                    <a:solidFill>
                                      <a:schemeClr val="accent4"/>
                                    </a:solidFill>
                                    <a:latin typeface="Cambria Math" panose="02040503050406030204" pitchFamily="18" charset="0"/>
                                  </a:rPr>
                                  <m:t>=:</m:t>
                                </m:r>
                                <m:sSub>
                                  <m:sSubPr>
                                    <m:ctrlPr>
                                      <a:rPr lang="en-US" altLang="ja-JP" sz="1000" i="1" dirty="0" smtClean="0">
                                        <a:solidFill>
                                          <a:schemeClr val="accent4"/>
                                        </a:solidFill>
                                        <a:latin typeface="Cambria Math" panose="02040503050406030204" pitchFamily="18" charset="0"/>
                                      </a:rPr>
                                    </m:ctrlPr>
                                  </m:sSubPr>
                                  <m:e>
                                    <m:r>
                                      <a:rPr lang="en-US" altLang="ja-JP" sz="1000" dirty="0" smtClean="0">
                                        <a:solidFill>
                                          <a:schemeClr val="accent4"/>
                                        </a:solidFill>
                                        <a:latin typeface="Cambria Math" panose="02040503050406030204" pitchFamily="18" charset="0"/>
                                      </a:rPr>
                                      <m:t>𝐸</m:t>
                                    </m:r>
                                  </m:e>
                                  <m:sub>
                                    <m:r>
                                      <m:rPr>
                                        <m:sty m:val="p"/>
                                      </m:rPr>
                                      <a:rPr lang="en-US" altLang="ja-JP" sz="1000" dirty="0" smtClean="0">
                                        <a:solidFill>
                                          <a:schemeClr val="accent4"/>
                                        </a:solidFill>
                                        <a:latin typeface="Cambria Math" panose="02040503050406030204" pitchFamily="18" charset="0"/>
                                      </a:rPr>
                                      <m:t>tot</m:t>
                                    </m:r>
                                  </m:sub>
                                </m:sSub>
                                <m:d>
                                  <m:dPr>
                                    <m:ctrlPr>
                                      <a:rPr lang="en-US" altLang="ja-JP" sz="1000" i="1" dirty="0" smtClean="0">
                                        <a:solidFill>
                                          <a:schemeClr val="accent4"/>
                                        </a:solidFill>
                                        <a:latin typeface="Cambria Math" panose="02040503050406030204" pitchFamily="18" charset="0"/>
                                      </a:rPr>
                                    </m:ctrlPr>
                                  </m:dPr>
                                  <m:e>
                                    <m:d>
                                      <m:dPr>
                                        <m:begChr m:val="{"/>
                                        <m:endChr m:val="}"/>
                                        <m:ctrlPr>
                                          <a:rPr lang="en-US" altLang="ja-JP" sz="1000" i="1" dirty="0" smtClean="0">
                                            <a:solidFill>
                                              <a:schemeClr val="accent4"/>
                                            </a:solidFill>
                                            <a:latin typeface="Cambria Math" panose="02040503050406030204" pitchFamily="18" charset="0"/>
                                          </a:rPr>
                                        </m:ctrlPr>
                                      </m:dPr>
                                      <m:e>
                                        <m:sSub>
                                          <m:sSubPr>
                                            <m:ctrlPr>
                                              <a:rPr lang="en-US" altLang="ja-JP" sz="1000" i="1" dirty="0" smtClean="0">
                                                <a:solidFill>
                                                  <a:schemeClr val="accent4"/>
                                                </a:solidFill>
                                                <a:latin typeface="Cambria Math" panose="02040503050406030204" pitchFamily="18" charset="0"/>
                                              </a:rPr>
                                            </m:ctrlPr>
                                          </m:sSubPr>
                                          <m:e>
                                            <m:r>
                                              <a:rPr lang="en-US" altLang="ja-JP" sz="1000" dirty="0" smtClean="0">
                                                <a:solidFill>
                                                  <a:schemeClr val="accent4"/>
                                                </a:solidFill>
                                                <a:latin typeface="Cambria Math" panose="02040503050406030204" pitchFamily="18" charset="0"/>
                                              </a:rPr>
                                              <m:t>𝑹</m:t>
                                            </m:r>
                                          </m:e>
                                          <m:sub>
                                            <m:r>
                                              <a:rPr lang="en-US" altLang="ja-JP" sz="1000" dirty="0" smtClean="0">
                                                <a:solidFill>
                                                  <a:schemeClr val="accent4"/>
                                                </a:solidFill>
                                                <a:latin typeface="Cambria Math" panose="02040503050406030204" pitchFamily="18" charset="0"/>
                                              </a:rPr>
                                              <m:t>𝐴</m:t>
                                            </m:r>
                                          </m:sub>
                                        </m:sSub>
                                      </m:e>
                                    </m:d>
                                  </m:e>
                                </m:d>
                              </m:oMath>
                            </m:oMathPara>
                          </a14:m>
                          <a:endParaRPr kumimoji="1" lang="ja-JP" altLang="en-US" sz="1000" dirty="0"/>
                        </a:p>
                      </a:txBody>
                      <a:tcPr>
                        <a:lnL w="12700" cmpd="sng">
                          <a:noFill/>
                        </a:lnL>
                        <a:lnR w="12700" cmpd="sng">
                          <a:noFill/>
                        </a:lnR>
                        <a:lnT w="38100" cap="flat" cmpd="sng" algn="ctr">
                          <a:solidFill>
                            <a:schemeClr val="accent4"/>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207781295"/>
                      </a:ext>
                    </a:extLst>
                  </a:tr>
                </a:tbl>
              </a:graphicData>
            </a:graphic>
          </p:graphicFrame>
        </mc:Choice>
        <mc:Fallback xmlns="">
          <p:graphicFrame>
            <p:nvGraphicFramePr>
              <p:cNvPr id="33" name="表 12">
                <a:extLst>
                  <a:ext uri="{FF2B5EF4-FFF2-40B4-BE49-F238E27FC236}">
                    <a16:creationId xmlns:a16="http://schemas.microsoft.com/office/drawing/2014/main" id="{4EA9C845-E546-4B50-B68D-5DCE52364DE7}"/>
                  </a:ext>
                </a:extLst>
              </p:cNvPr>
              <p:cNvGraphicFramePr>
                <a:graphicFrameLocks noGrp="1"/>
              </p:cNvGraphicFramePr>
              <p:nvPr>
                <p:extLst>
                  <p:ext uri="{D42A27DB-BD31-4B8C-83A1-F6EECF244321}">
                    <p14:modId xmlns:p14="http://schemas.microsoft.com/office/powerpoint/2010/main" val="4262293780"/>
                  </p:ext>
                </p:extLst>
              </p:nvPr>
            </p:nvGraphicFramePr>
            <p:xfrm>
              <a:off x="942475" y="3978118"/>
              <a:ext cx="2412000" cy="774000"/>
            </p:xfrm>
            <a:graphic>
              <a:graphicData uri="http://schemas.openxmlformats.org/drawingml/2006/table">
                <a:tbl>
                  <a:tblPr>
                    <a:tableStyleId>{5C22544A-7EE6-4342-B048-85BDC9FD1C3A}</a:tableStyleId>
                  </a:tblPr>
                  <a:tblGrid>
                    <a:gridCol w="792000">
                      <a:extLst>
                        <a:ext uri="{9D8B030D-6E8A-4147-A177-3AD203B41FA5}">
                          <a16:colId xmlns:a16="http://schemas.microsoft.com/office/drawing/2014/main" val="2737936191"/>
                        </a:ext>
                      </a:extLst>
                    </a:gridCol>
                    <a:gridCol w="864000">
                      <a:extLst>
                        <a:ext uri="{9D8B030D-6E8A-4147-A177-3AD203B41FA5}">
                          <a16:colId xmlns:a16="http://schemas.microsoft.com/office/drawing/2014/main" val="482121293"/>
                        </a:ext>
                      </a:extLst>
                    </a:gridCol>
                    <a:gridCol w="756000">
                      <a:extLst>
                        <a:ext uri="{9D8B030D-6E8A-4147-A177-3AD203B41FA5}">
                          <a16:colId xmlns:a16="http://schemas.microsoft.com/office/drawing/2014/main" val="2374860159"/>
                        </a:ext>
                      </a:extLst>
                    </a:gridCol>
                  </a:tblGrid>
                  <a:tr h="486000">
                    <a:tc>
                      <a:txBody>
                        <a:bodyPr/>
                        <a:lstStyle/>
                        <a:p>
                          <a:endParaRPr kumimoji="1" lang="ja-JP" alt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3">
                            <a:lumMod val="20000"/>
                            <a:lumOff val="80000"/>
                          </a:schemeClr>
                        </a:solidFill>
                      </a:tcPr>
                    </a:tc>
                    <a:tc>
                      <a:txBody>
                        <a:bodyPr/>
                        <a:lstStyle/>
                        <a:p>
                          <a:endParaRPr kumimoji="1" lang="ja-JP" altLang="en-US" dirty="0"/>
                        </a:p>
                      </a:txBody>
                      <a:tcPr>
                        <a:lnL w="12700" cmpd="sng">
                          <a:noFill/>
                        </a:lnL>
                        <a:lnR w="12700" cmpd="sng">
                          <a:noFill/>
                        </a:lnR>
                        <a:lnT w="12700" cmpd="sng">
                          <a:noFill/>
                        </a:lnT>
                        <a:lnB w="381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endParaRPr kumimoji="1" lang="ja-JP" altLang="en-US" dirty="0"/>
                        </a:p>
                      </a:txBody>
                      <a:tcPr>
                        <a:lnL w="12700" cmpd="sng">
                          <a:noFill/>
                        </a:lnL>
                        <a:lnR w="12700" cmpd="sng">
                          <a:noFill/>
                        </a:lnR>
                        <a:lnT w="12700" cmpd="sng">
                          <a:noFill/>
                        </a:lnT>
                        <a:lnB w="381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69352869"/>
                      </a:ext>
                    </a:extLst>
                  </a:tr>
                  <a:tr h="288000">
                    <a:tc>
                      <a:txBody>
                        <a:bodyPr/>
                        <a:lstStyle/>
                        <a:p>
                          <a:pPr algn="ctr"/>
                          <a:endParaRPr kumimoji="1" lang="ja-JP" altLang="en-US" sz="10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gridSpan="2">
                      <a:txBody>
                        <a:bodyPr/>
                        <a:lstStyle/>
                        <a:p>
                          <a:endParaRPr lang="ja-JP"/>
                        </a:p>
                      </a:txBody>
                      <a:tcPr>
                        <a:lnL w="12700" cmpd="sng">
                          <a:noFill/>
                        </a:lnL>
                        <a:lnR w="12700" cmpd="sng">
                          <a:noFill/>
                        </a:lnR>
                        <a:lnT w="38100" cap="flat" cmpd="sng" algn="ctr">
                          <a:solidFill>
                            <a:schemeClr val="accent4"/>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5"/>
                          <a:stretch>
                            <a:fillRect l="-48689" t="-166667" r="-1124"/>
                          </a:stretch>
                        </a:blipFill>
                      </a:tcPr>
                    </a:tc>
                    <a:tc hMerge="1">
                      <a:txBody>
                        <a:bodyPr/>
                        <a:lstStyle/>
                        <a:p>
                          <a:pPr algn="ctr"/>
                          <a14:m xmlns:a14="http://schemas.microsoft.com/office/drawing/2010/main">
                            <m:oMathPara xmlns:m="http://schemas.openxmlformats.org/officeDocument/2006/math">
                              <m:oMathParaPr>
                                <m:jc m:val="centerGroup"/>
                              </m:oMathParaPr>
                              <m:oMath xmlns:m="http://schemas.openxmlformats.org/officeDocument/2006/math">
                                <m:r>
                                  <a:rPr lang="en-US" altLang="ja-JP" sz="1000" b="0" i="1" dirty="0" smtClean="0">
                                    <a:solidFill>
                                      <a:schemeClr val="accent4"/>
                                    </a:solidFill>
                                    <a:latin typeface="Cambria Math" panose="02040503050406030204" pitchFamily="18" charset="0"/>
                                  </a:rPr>
                                  <m:t>=:</m:t>
                                </m:r>
                                <m:sSub>
                                  <m:sSubPr>
                                    <m:ctrlPr>
                                      <a:rPr lang="en-US" altLang="ja-JP" sz="1000" i="1" dirty="0" smtClean="0">
                                        <a:solidFill>
                                          <a:schemeClr val="accent4"/>
                                        </a:solidFill>
                                        <a:latin typeface="Cambria Math" panose="02040503050406030204" pitchFamily="18" charset="0"/>
                                      </a:rPr>
                                    </m:ctrlPr>
                                  </m:sSubPr>
                                  <m:e>
                                    <m:r>
                                      <a:rPr lang="en-US" altLang="ja-JP" sz="1000" dirty="0" smtClean="0">
                                        <a:solidFill>
                                          <a:schemeClr val="accent4"/>
                                        </a:solidFill>
                                        <a:latin typeface="Cambria Math" panose="02040503050406030204" pitchFamily="18" charset="0"/>
                                      </a:rPr>
                                      <m:t>𝐸</m:t>
                                    </m:r>
                                  </m:e>
                                  <m:sub>
                                    <m:r>
                                      <m:rPr>
                                        <m:sty m:val="p"/>
                                      </m:rPr>
                                      <a:rPr lang="en-US" altLang="ja-JP" sz="1000" dirty="0" smtClean="0">
                                        <a:solidFill>
                                          <a:schemeClr val="accent4"/>
                                        </a:solidFill>
                                        <a:latin typeface="Cambria Math" panose="02040503050406030204" pitchFamily="18" charset="0"/>
                                      </a:rPr>
                                      <m:t>tot</m:t>
                                    </m:r>
                                  </m:sub>
                                </m:sSub>
                                <m:d>
                                  <m:dPr>
                                    <m:ctrlPr>
                                      <a:rPr lang="en-US" altLang="ja-JP" sz="1000" i="1" dirty="0" smtClean="0">
                                        <a:solidFill>
                                          <a:schemeClr val="accent4"/>
                                        </a:solidFill>
                                        <a:latin typeface="Cambria Math" panose="02040503050406030204" pitchFamily="18" charset="0"/>
                                      </a:rPr>
                                    </m:ctrlPr>
                                  </m:dPr>
                                  <m:e>
                                    <m:d>
                                      <m:dPr>
                                        <m:begChr m:val="{"/>
                                        <m:endChr m:val="}"/>
                                        <m:ctrlPr>
                                          <a:rPr lang="en-US" altLang="ja-JP" sz="1000" i="1" dirty="0" smtClean="0">
                                            <a:solidFill>
                                              <a:schemeClr val="accent4"/>
                                            </a:solidFill>
                                            <a:latin typeface="Cambria Math" panose="02040503050406030204" pitchFamily="18" charset="0"/>
                                          </a:rPr>
                                        </m:ctrlPr>
                                      </m:dPr>
                                      <m:e>
                                        <m:sSub>
                                          <m:sSubPr>
                                            <m:ctrlPr>
                                              <a:rPr lang="en-US" altLang="ja-JP" sz="1000" i="1" dirty="0" smtClean="0">
                                                <a:solidFill>
                                                  <a:schemeClr val="accent4"/>
                                                </a:solidFill>
                                                <a:latin typeface="Cambria Math" panose="02040503050406030204" pitchFamily="18" charset="0"/>
                                              </a:rPr>
                                            </m:ctrlPr>
                                          </m:sSubPr>
                                          <m:e>
                                            <m:r>
                                              <a:rPr lang="en-US" altLang="ja-JP" sz="1000" dirty="0" smtClean="0">
                                                <a:solidFill>
                                                  <a:schemeClr val="accent4"/>
                                                </a:solidFill>
                                                <a:latin typeface="Cambria Math" panose="02040503050406030204" pitchFamily="18" charset="0"/>
                                              </a:rPr>
                                              <m:t>𝑹</m:t>
                                            </m:r>
                                          </m:e>
                                          <m:sub>
                                            <m:r>
                                              <a:rPr lang="en-US" altLang="ja-JP" sz="1000" dirty="0" smtClean="0">
                                                <a:solidFill>
                                                  <a:schemeClr val="accent4"/>
                                                </a:solidFill>
                                                <a:latin typeface="Cambria Math" panose="02040503050406030204" pitchFamily="18" charset="0"/>
                                              </a:rPr>
                                              <m:t>𝐴</m:t>
                                            </m:r>
                                          </m:sub>
                                        </m:sSub>
                                      </m:e>
                                    </m:d>
                                  </m:e>
                                </m:d>
                              </m:oMath>
                            </m:oMathPara>
                          </a14:m>
                          <a:endParaRPr kumimoji="1" lang="ja-JP" altLang="en-US" sz="1000" dirty="0"/>
                        </a:p>
                      </a:txBody>
                      <a:tcPr>
                        <a:lnL w="12700" cmpd="sng">
                          <a:noFill/>
                        </a:lnL>
                        <a:lnR w="12700" cmpd="sng">
                          <a:noFill/>
                        </a:lnR>
                        <a:lnT w="38100" cap="flat" cmpd="sng" algn="ctr">
                          <a:solidFill>
                            <a:schemeClr val="accent4"/>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207781295"/>
                      </a:ext>
                    </a:extLst>
                  </a:tr>
                </a:tbl>
              </a:graphicData>
            </a:graphic>
          </p:graphicFrame>
        </mc:Fallback>
      </mc:AlternateContent>
      <mc:AlternateContent xmlns:mc="http://schemas.openxmlformats.org/markup-compatibility/2006" xmlns:a14="http://schemas.microsoft.com/office/drawing/2010/main">
        <mc:Choice Requires="a14">
          <p:sp>
            <p:nvSpPr>
              <p:cNvPr id="34" name="テキスト ボックス 33">
                <a:extLst>
                  <a:ext uri="{FF2B5EF4-FFF2-40B4-BE49-F238E27FC236}">
                    <a16:creationId xmlns:a16="http://schemas.microsoft.com/office/drawing/2014/main" id="{38796FE5-A5D3-494C-8470-250196DBEA59}"/>
                  </a:ext>
                </a:extLst>
              </p:cNvPr>
              <p:cNvSpPr txBox="1"/>
              <p:nvPr/>
            </p:nvSpPr>
            <p:spPr>
              <a:xfrm rot="16200000">
                <a:off x="3884487" y="2375508"/>
                <a:ext cx="1512711"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altLang="ja-JP" sz="1800" i="1" dirty="0" smtClean="0">
                              <a:latin typeface="Cambria Math" panose="02040503050406030204" pitchFamily="18" charset="0"/>
                            </a:rPr>
                          </m:ctrlPr>
                        </m:sSubPr>
                        <m:e>
                          <m:r>
                            <a:rPr lang="en-US" altLang="ja-JP" sz="1800" dirty="0" smtClean="0">
                              <a:latin typeface="Cambria Math" panose="02040503050406030204" pitchFamily="18" charset="0"/>
                            </a:rPr>
                            <m:t>𝐸</m:t>
                          </m:r>
                        </m:e>
                        <m:sub>
                          <m:r>
                            <m:rPr>
                              <m:sty m:val="p"/>
                            </m:rPr>
                            <a:rPr lang="en-US" altLang="ja-JP" sz="1800" dirty="0" smtClean="0">
                              <a:latin typeface="Cambria Math" panose="02040503050406030204" pitchFamily="18" charset="0"/>
                            </a:rPr>
                            <m:t>tot</m:t>
                          </m:r>
                        </m:sub>
                      </m:sSub>
                      <m:d>
                        <m:dPr>
                          <m:ctrlPr>
                            <a:rPr lang="en-US" altLang="ja-JP" sz="1800" i="1" dirty="0" smtClean="0">
                              <a:latin typeface="Cambria Math" panose="02040503050406030204" pitchFamily="18" charset="0"/>
                            </a:rPr>
                          </m:ctrlPr>
                        </m:dPr>
                        <m:e>
                          <m:d>
                            <m:dPr>
                              <m:begChr m:val="{"/>
                              <m:endChr m:val="}"/>
                              <m:ctrlPr>
                                <a:rPr lang="en-US" altLang="ja-JP" sz="1800" i="1" dirty="0" smtClean="0">
                                  <a:latin typeface="Cambria Math" panose="02040503050406030204" pitchFamily="18" charset="0"/>
                                </a:rPr>
                              </m:ctrlPr>
                            </m:dPr>
                            <m:e>
                              <m:sSub>
                                <m:sSubPr>
                                  <m:ctrlPr>
                                    <a:rPr lang="en-US" altLang="ja-JP" sz="1800" i="1" dirty="0" smtClean="0">
                                      <a:latin typeface="Cambria Math" panose="02040503050406030204" pitchFamily="18" charset="0"/>
                                    </a:rPr>
                                  </m:ctrlPr>
                                </m:sSubPr>
                                <m:e>
                                  <m:r>
                                    <a:rPr lang="en-US" altLang="ja-JP" sz="1800" dirty="0" smtClean="0">
                                      <a:latin typeface="Cambria Math" panose="02040503050406030204" pitchFamily="18" charset="0"/>
                                    </a:rPr>
                                    <m:t>𝑹</m:t>
                                  </m:r>
                                </m:e>
                                <m:sub>
                                  <m:r>
                                    <a:rPr lang="en-US" altLang="ja-JP" sz="1800" dirty="0" smtClean="0">
                                      <a:latin typeface="Cambria Math" panose="02040503050406030204" pitchFamily="18" charset="0"/>
                                    </a:rPr>
                                    <m:t>𝐴</m:t>
                                  </m:r>
                                </m:sub>
                              </m:sSub>
                            </m:e>
                          </m:d>
                        </m:e>
                      </m:d>
                    </m:oMath>
                  </m:oMathPara>
                </a14:m>
                <a:endParaRPr lang="ja-JP" altLang="en-US" dirty="0"/>
              </a:p>
            </p:txBody>
          </p:sp>
        </mc:Choice>
        <mc:Fallback xmlns="">
          <p:sp>
            <p:nvSpPr>
              <p:cNvPr id="34" name="テキスト ボックス 33">
                <a:extLst>
                  <a:ext uri="{FF2B5EF4-FFF2-40B4-BE49-F238E27FC236}">
                    <a16:creationId xmlns:a16="http://schemas.microsoft.com/office/drawing/2014/main" id="{38796FE5-A5D3-494C-8470-250196DBEA59}"/>
                  </a:ext>
                </a:extLst>
              </p:cNvPr>
              <p:cNvSpPr txBox="1">
                <a:spLocks noRot="1" noChangeAspect="1" noMove="1" noResize="1" noEditPoints="1" noAdjustHandles="1" noChangeArrowheads="1" noChangeShapeType="1" noTextEdit="1"/>
              </p:cNvSpPr>
              <p:nvPr/>
            </p:nvSpPr>
            <p:spPr>
              <a:xfrm rot="16200000">
                <a:off x="3884487" y="2375508"/>
                <a:ext cx="1512711" cy="369332"/>
              </a:xfrm>
              <a:prstGeom prst="rect">
                <a:avLst/>
              </a:prstGeom>
              <a:blipFill>
                <a:blip r:embed="rId6"/>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5" name="テキスト ボックス 34">
                <a:extLst>
                  <a:ext uri="{FF2B5EF4-FFF2-40B4-BE49-F238E27FC236}">
                    <a16:creationId xmlns:a16="http://schemas.microsoft.com/office/drawing/2014/main" id="{78B3D7F1-76DD-407E-AA56-EF5C803CE2AF}"/>
                  </a:ext>
                </a:extLst>
              </p:cNvPr>
              <p:cNvSpPr txBox="1"/>
              <p:nvPr/>
            </p:nvSpPr>
            <p:spPr>
              <a:xfrm>
                <a:off x="6131679" y="4195301"/>
                <a:ext cx="1512711"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d>
                        <m:dPr>
                          <m:begChr m:val="{"/>
                          <m:endChr m:val="}"/>
                          <m:ctrlPr>
                            <a:rPr lang="en-US" altLang="ja-JP" i="1" dirty="0">
                              <a:latin typeface="Cambria Math" panose="02040503050406030204" pitchFamily="18" charset="0"/>
                            </a:rPr>
                          </m:ctrlPr>
                        </m:dPr>
                        <m:e>
                          <m:sSub>
                            <m:sSubPr>
                              <m:ctrlPr>
                                <a:rPr lang="en-US" altLang="ja-JP" i="1" dirty="0">
                                  <a:latin typeface="Cambria Math" panose="02040503050406030204" pitchFamily="18" charset="0"/>
                                </a:rPr>
                              </m:ctrlPr>
                            </m:sSubPr>
                            <m:e>
                              <m:r>
                                <a:rPr lang="en-US" altLang="ja-JP" dirty="0">
                                  <a:latin typeface="Cambria Math" panose="02040503050406030204" pitchFamily="18" charset="0"/>
                                </a:rPr>
                                <m:t>𝑹</m:t>
                              </m:r>
                            </m:e>
                            <m:sub>
                              <m:r>
                                <a:rPr lang="en-US" altLang="ja-JP" dirty="0">
                                  <a:latin typeface="Cambria Math" panose="02040503050406030204" pitchFamily="18" charset="0"/>
                                </a:rPr>
                                <m:t>𝐴</m:t>
                              </m:r>
                            </m:sub>
                          </m:sSub>
                        </m:e>
                      </m:d>
                    </m:oMath>
                  </m:oMathPara>
                </a14:m>
                <a:endParaRPr lang="ja-JP" altLang="en-US" dirty="0"/>
              </a:p>
            </p:txBody>
          </p:sp>
        </mc:Choice>
        <mc:Fallback xmlns="">
          <p:sp>
            <p:nvSpPr>
              <p:cNvPr id="35" name="テキスト ボックス 34">
                <a:extLst>
                  <a:ext uri="{FF2B5EF4-FFF2-40B4-BE49-F238E27FC236}">
                    <a16:creationId xmlns:a16="http://schemas.microsoft.com/office/drawing/2014/main" id="{78B3D7F1-76DD-407E-AA56-EF5C803CE2AF}"/>
                  </a:ext>
                </a:extLst>
              </p:cNvPr>
              <p:cNvSpPr txBox="1">
                <a:spLocks noRot="1" noChangeAspect="1" noMove="1" noResize="1" noEditPoints="1" noAdjustHandles="1" noChangeArrowheads="1" noChangeShapeType="1" noTextEdit="1"/>
              </p:cNvSpPr>
              <p:nvPr/>
            </p:nvSpPr>
            <p:spPr>
              <a:xfrm>
                <a:off x="6131679" y="4195301"/>
                <a:ext cx="1512711" cy="369332"/>
              </a:xfrm>
              <a:prstGeom prst="rect">
                <a:avLst/>
              </a:prstGeom>
              <a:blipFill>
                <a:blip r:embed="rId7"/>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7" name="テキスト ボックス 36">
                <a:extLst>
                  <a:ext uri="{FF2B5EF4-FFF2-40B4-BE49-F238E27FC236}">
                    <a16:creationId xmlns:a16="http://schemas.microsoft.com/office/drawing/2014/main" id="{14D93C07-B7DD-45F1-BE04-AF9934F3460E}"/>
                  </a:ext>
                </a:extLst>
              </p:cNvPr>
              <p:cNvSpPr txBox="1"/>
              <p:nvPr/>
            </p:nvSpPr>
            <p:spPr>
              <a:xfrm>
                <a:off x="5873875" y="4147816"/>
                <a:ext cx="403225"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altLang="ja-JP" sz="1800" i="1" dirty="0" smtClean="0">
                              <a:latin typeface="Cambria Math" panose="02040503050406030204" pitchFamily="18" charset="0"/>
                            </a:rPr>
                          </m:ctrlPr>
                        </m:sSubPr>
                        <m:e>
                          <m:r>
                            <a:rPr lang="en-US" altLang="ja-JP" sz="1800" b="0" i="1" dirty="0" smtClean="0">
                              <a:latin typeface="Cambria Math" panose="02040503050406030204" pitchFamily="18" charset="0"/>
                            </a:rPr>
                            <m:t>𝑟</m:t>
                          </m:r>
                        </m:e>
                        <m:sub>
                          <m:r>
                            <m:rPr>
                              <m:sty m:val="p"/>
                            </m:rPr>
                            <a:rPr lang="en-US" altLang="ja-JP" sz="1800" b="0" i="0" dirty="0" smtClean="0">
                              <a:latin typeface="Cambria Math" panose="02040503050406030204" pitchFamily="18" charset="0"/>
                            </a:rPr>
                            <m:t>e</m:t>
                          </m:r>
                        </m:sub>
                      </m:sSub>
                    </m:oMath>
                  </m:oMathPara>
                </a14:m>
                <a:endParaRPr lang="ja-JP" altLang="en-US" dirty="0"/>
              </a:p>
            </p:txBody>
          </p:sp>
        </mc:Choice>
        <mc:Fallback xmlns="">
          <p:sp>
            <p:nvSpPr>
              <p:cNvPr id="37" name="テキスト ボックス 36">
                <a:extLst>
                  <a:ext uri="{FF2B5EF4-FFF2-40B4-BE49-F238E27FC236}">
                    <a16:creationId xmlns:a16="http://schemas.microsoft.com/office/drawing/2014/main" id="{14D93C07-B7DD-45F1-BE04-AF9934F3460E}"/>
                  </a:ext>
                </a:extLst>
              </p:cNvPr>
              <p:cNvSpPr txBox="1">
                <a:spLocks noRot="1" noChangeAspect="1" noMove="1" noResize="1" noEditPoints="1" noAdjustHandles="1" noChangeArrowheads="1" noChangeShapeType="1" noTextEdit="1"/>
              </p:cNvSpPr>
              <p:nvPr/>
            </p:nvSpPr>
            <p:spPr>
              <a:xfrm>
                <a:off x="5873875" y="4147816"/>
                <a:ext cx="403225" cy="369332"/>
              </a:xfrm>
              <a:prstGeom prst="rect">
                <a:avLst/>
              </a:prstGeom>
              <a:blipFill>
                <a:blip r:embed="rId8"/>
                <a:stretch>
                  <a:fillRect/>
                </a:stretch>
              </a:blipFill>
            </p:spPr>
            <p:txBody>
              <a:bodyPr/>
              <a:lstStyle/>
              <a:p>
                <a:r>
                  <a:rPr lang="ja-JP" altLang="en-US">
                    <a:noFill/>
                  </a:rPr>
                  <a:t> </a:t>
                </a:r>
              </a:p>
            </p:txBody>
          </p:sp>
        </mc:Fallback>
      </mc:AlternateContent>
      <p:sp>
        <p:nvSpPr>
          <p:cNvPr id="40" name="テキスト ボックス 39">
            <a:extLst>
              <a:ext uri="{FF2B5EF4-FFF2-40B4-BE49-F238E27FC236}">
                <a16:creationId xmlns:a16="http://schemas.microsoft.com/office/drawing/2014/main" id="{5F33AB9B-8C95-4D4B-A497-D28003A4F890}"/>
              </a:ext>
            </a:extLst>
          </p:cNvPr>
          <p:cNvSpPr txBox="1"/>
          <p:nvPr/>
        </p:nvSpPr>
        <p:spPr>
          <a:xfrm>
            <a:off x="5250882" y="3765415"/>
            <a:ext cx="667213" cy="261610"/>
          </a:xfrm>
          <a:prstGeom prst="rect">
            <a:avLst/>
          </a:prstGeom>
          <a:noFill/>
        </p:spPr>
        <p:txBody>
          <a:bodyPr wrap="square" anchor="ctr">
            <a:spAutoFit/>
          </a:bodyPr>
          <a:lstStyle/>
          <a:p>
            <a:r>
              <a:rPr lang="en-US" altLang="ja-JP" sz="1100" dirty="0" err="1"/>
              <a:t>ZPE</a:t>
            </a:r>
            <a:endParaRPr lang="ja-JP" altLang="en-US" sz="1100" dirty="0"/>
          </a:p>
        </p:txBody>
      </p:sp>
      <mc:AlternateContent xmlns:mc="http://schemas.openxmlformats.org/markup-compatibility/2006" xmlns:a14="http://schemas.microsoft.com/office/drawing/2010/main">
        <mc:Choice Requires="a14">
          <p:sp>
            <p:nvSpPr>
              <p:cNvPr id="43" name="テキスト ボックス 42">
                <a:extLst>
                  <a:ext uri="{FF2B5EF4-FFF2-40B4-BE49-F238E27FC236}">
                    <a16:creationId xmlns:a16="http://schemas.microsoft.com/office/drawing/2014/main" id="{D693C56B-CAFB-4159-A212-2B8F5A475B5B}"/>
                  </a:ext>
                </a:extLst>
              </p:cNvPr>
              <p:cNvSpPr txBox="1"/>
              <p:nvPr/>
            </p:nvSpPr>
            <p:spPr>
              <a:xfrm>
                <a:off x="4505050" y="3525969"/>
                <a:ext cx="403225"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altLang="ja-JP" b="0" i="1" dirty="0" smtClean="0">
                              <a:latin typeface="Cambria Math" panose="02040503050406030204" pitchFamily="18" charset="0"/>
                            </a:rPr>
                          </m:ctrlPr>
                        </m:sSubPr>
                        <m:e>
                          <m:r>
                            <a:rPr lang="en-US" altLang="ja-JP" b="0" i="1" dirty="0" smtClean="0">
                              <a:latin typeface="Cambria Math" panose="02040503050406030204" pitchFamily="18" charset="0"/>
                            </a:rPr>
                            <m:t>𝐸</m:t>
                          </m:r>
                        </m:e>
                        <m:sub>
                          <m:r>
                            <a:rPr lang="en-US" altLang="ja-JP" b="0" i="1" dirty="0" smtClean="0">
                              <a:latin typeface="Cambria Math" panose="02040503050406030204" pitchFamily="18" charset="0"/>
                            </a:rPr>
                            <m:t>0</m:t>
                          </m:r>
                        </m:sub>
                      </m:sSub>
                    </m:oMath>
                  </m:oMathPara>
                </a14:m>
                <a:endParaRPr lang="ja-JP" altLang="en-US" dirty="0"/>
              </a:p>
            </p:txBody>
          </p:sp>
        </mc:Choice>
        <mc:Fallback xmlns="">
          <p:sp>
            <p:nvSpPr>
              <p:cNvPr id="43" name="テキスト ボックス 42">
                <a:extLst>
                  <a:ext uri="{FF2B5EF4-FFF2-40B4-BE49-F238E27FC236}">
                    <a16:creationId xmlns:a16="http://schemas.microsoft.com/office/drawing/2014/main" id="{D693C56B-CAFB-4159-A212-2B8F5A475B5B}"/>
                  </a:ext>
                </a:extLst>
              </p:cNvPr>
              <p:cNvSpPr txBox="1">
                <a:spLocks noRot="1" noChangeAspect="1" noMove="1" noResize="1" noEditPoints="1" noAdjustHandles="1" noChangeArrowheads="1" noChangeShapeType="1" noTextEdit="1"/>
              </p:cNvSpPr>
              <p:nvPr/>
            </p:nvSpPr>
            <p:spPr>
              <a:xfrm>
                <a:off x="4505050" y="3525969"/>
                <a:ext cx="403225" cy="369332"/>
              </a:xfrm>
              <a:prstGeom prst="rect">
                <a:avLst/>
              </a:prstGeom>
              <a:blipFill>
                <a:blip r:embed="rId10"/>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 name="テキスト ボックス 2">
                <a:extLst>
                  <a:ext uri="{FF2B5EF4-FFF2-40B4-BE49-F238E27FC236}">
                    <a16:creationId xmlns:a16="http://schemas.microsoft.com/office/drawing/2014/main" id="{CDD6923F-2C12-4F69-A6DA-BC9C7A17DA80}"/>
                  </a:ext>
                </a:extLst>
              </p:cNvPr>
              <p:cNvSpPr txBox="1"/>
              <p:nvPr/>
            </p:nvSpPr>
            <p:spPr>
              <a:xfrm>
                <a:off x="7383831" y="2926246"/>
                <a:ext cx="1759491" cy="1245854"/>
              </a:xfrm>
              <a:prstGeom prst="rect">
                <a:avLst/>
              </a:prstGeom>
              <a:noFill/>
            </p:spPr>
            <p:txBody>
              <a:bodyPr wrap="square" rtlCol="0">
                <a:spAutoFit/>
              </a:bodyPr>
              <a:lstStyle/>
              <a:p>
                <a:pPr/>
                <a14:m>
                  <m:oMathPara xmlns:m="http://schemas.openxmlformats.org/officeDocument/2006/math">
                    <m:oMathParaPr>
                      <m:jc m:val="left"/>
                    </m:oMathParaPr>
                    <m:oMath xmlns:m="http://schemas.openxmlformats.org/officeDocument/2006/math">
                      <m:r>
                        <a:rPr kumimoji="1" lang="en-US" altLang="ja-JP" sz="1100" i="1" dirty="0" smtClean="0">
                          <a:solidFill>
                            <a:schemeClr val="accent4"/>
                          </a:solidFill>
                          <a:latin typeface="Cambria Math" panose="02040503050406030204" pitchFamily="18" charset="0"/>
                        </a:rPr>
                        <m:t>𝑣</m:t>
                      </m:r>
                      <m:r>
                        <a:rPr kumimoji="1" lang="en-US" altLang="ja-JP" sz="1100" i="1" dirty="0" smtClean="0">
                          <a:solidFill>
                            <a:schemeClr val="accent4"/>
                          </a:solidFill>
                          <a:latin typeface="Cambria Math" panose="02040503050406030204" pitchFamily="18" charset="0"/>
                        </a:rPr>
                        <m:t>=2</m:t>
                      </m:r>
                    </m:oMath>
                  </m:oMathPara>
                </a14:m>
                <a:endParaRPr kumimoji="1" lang="en-US" altLang="ja-JP" sz="1100" dirty="0">
                  <a:solidFill>
                    <a:schemeClr val="accent4"/>
                  </a:solidFill>
                </a:endParaRPr>
              </a:p>
              <a:p>
                <a:pPr>
                  <a:spcAft>
                    <a:spcPts val="600"/>
                  </a:spcAft>
                </a:pPr>
                <a:br>
                  <a:rPr kumimoji="1" lang="en-US" altLang="ja-JP" sz="1100" dirty="0">
                    <a:solidFill>
                      <a:schemeClr val="accent4"/>
                    </a:solidFill>
                  </a:rPr>
                </a:br>
                <a14:m>
                  <m:oMathPara xmlns:m="http://schemas.openxmlformats.org/officeDocument/2006/math">
                    <m:oMathParaPr>
                      <m:jc m:val="left"/>
                    </m:oMathParaPr>
                    <m:oMath xmlns:m="http://schemas.openxmlformats.org/officeDocument/2006/math">
                      <m:r>
                        <a:rPr kumimoji="1" lang="en-US" altLang="ja-JP" sz="1100" i="1" dirty="0" smtClean="0">
                          <a:solidFill>
                            <a:schemeClr val="accent4"/>
                          </a:solidFill>
                          <a:latin typeface="Cambria Math" panose="02040503050406030204" pitchFamily="18" charset="0"/>
                        </a:rPr>
                        <m:t>𝑣</m:t>
                      </m:r>
                      <m:r>
                        <a:rPr kumimoji="1" lang="en-US" altLang="ja-JP" sz="1100" i="1" dirty="0" smtClean="0">
                          <a:solidFill>
                            <a:schemeClr val="accent4"/>
                          </a:solidFill>
                          <a:latin typeface="Cambria Math" panose="02040503050406030204" pitchFamily="18" charset="0"/>
                        </a:rPr>
                        <m:t>=1</m:t>
                      </m:r>
                    </m:oMath>
                  </m:oMathPara>
                </a14:m>
                <a:endParaRPr kumimoji="1" lang="en-US" altLang="ja-JP" sz="1100" dirty="0">
                  <a:solidFill>
                    <a:schemeClr val="accent4"/>
                  </a:solidFill>
                </a:endParaRPr>
              </a:p>
              <a:p>
                <a:pPr/>
                <a:br>
                  <a:rPr kumimoji="1" lang="en-US" altLang="ja-JP" sz="1100" dirty="0">
                    <a:solidFill>
                      <a:schemeClr val="accent4"/>
                    </a:solidFill>
                  </a:rPr>
                </a:br>
                <a14:m>
                  <m:oMathPara xmlns:m="http://schemas.openxmlformats.org/officeDocument/2006/math">
                    <m:oMathParaPr>
                      <m:jc m:val="left"/>
                    </m:oMathParaPr>
                    <m:oMath xmlns:m="http://schemas.openxmlformats.org/officeDocument/2006/math">
                      <m:r>
                        <a:rPr kumimoji="1" lang="en-US" altLang="ja-JP" sz="1100" i="1" dirty="0" smtClean="0">
                          <a:solidFill>
                            <a:schemeClr val="accent4"/>
                          </a:solidFill>
                          <a:latin typeface="Cambria Math" panose="02040503050406030204" pitchFamily="18" charset="0"/>
                        </a:rPr>
                        <m:t>𝑣</m:t>
                      </m:r>
                      <m:r>
                        <a:rPr kumimoji="1" lang="en-US" altLang="ja-JP" sz="1100" i="1" dirty="0" smtClean="0">
                          <a:solidFill>
                            <a:schemeClr val="accent4"/>
                          </a:solidFill>
                          <a:latin typeface="Cambria Math" panose="02040503050406030204" pitchFamily="18" charset="0"/>
                        </a:rPr>
                        <m:t>=0</m:t>
                      </m:r>
                    </m:oMath>
                  </m:oMathPara>
                </a14:m>
                <a:endParaRPr kumimoji="1" lang="en-US" altLang="ja-JP" sz="1100" dirty="0">
                  <a:solidFill>
                    <a:schemeClr val="accent4"/>
                  </a:solidFill>
                </a:endParaRPr>
              </a:p>
              <a:p>
                <a:pPr>
                  <a:lnSpc>
                    <a:spcPct val="130000"/>
                  </a:lnSpc>
                </a:pPr>
                <a:r>
                  <a:rPr kumimoji="1" lang="en-US" altLang="ja-JP" sz="1100" dirty="0">
                    <a:solidFill>
                      <a:schemeClr val="accent4"/>
                    </a:solidFill>
                  </a:rPr>
                  <a:t>7</a:t>
                </a:r>
                <a:r>
                  <a:rPr kumimoji="1" lang="ja-JP" altLang="en-US" sz="1100" dirty="0">
                    <a:solidFill>
                      <a:schemeClr val="accent4"/>
                    </a:solidFill>
                  </a:rPr>
                  <a:t>章で探す点</a:t>
                </a:r>
                <a:r>
                  <a:rPr kumimoji="1" lang="en-US" altLang="ja-JP" sz="1100" dirty="0">
                    <a:solidFill>
                      <a:schemeClr val="accent4"/>
                    </a:solidFill>
                  </a:rPr>
                  <a:t>.</a:t>
                </a:r>
              </a:p>
            </p:txBody>
          </p:sp>
        </mc:Choice>
        <mc:Fallback xmlns="">
          <p:sp>
            <p:nvSpPr>
              <p:cNvPr id="3" name="テキスト ボックス 2">
                <a:extLst>
                  <a:ext uri="{FF2B5EF4-FFF2-40B4-BE49-F238E27FC236}">
                    <a16:creationId xmlns:a16="http://schemas.microsoft.com/office/drawing/2014/main" id="{CDD6923F-2C12-4F69-A6DA-BC9C7A17DA80}"/>
                  </a:ext>
                </a:extLst>
              </p:cNvPr>
              <p:cNvSpPr txBox="1">
                <a:spLocks noRot="1" noChangeAspect="1" noMove="1" noResize="1" noEditPoints="1" noAdjustHandles="1" noChangeArrowheads="1" noChangeShapeType="1" noTextEdit="1"/>
              </p:cNvSpPr>
              <p:nvPr/>
            </p:nvSpPr>
            <p:spPr>
              <a:xfrm>
                <a:off x="7383831" y="2926246"/>
                <a:ext cx="1759491" cy="1245854"/>
              </a:xfrm>
              <a:prstGeom prst="rect">
                <a:avLst/>
              </a:prstGeom>
              <a:blipFill>
                <a:blip r:embed="rId11"/>
                <a:stretch>
                  <a:fillRect b="-980"/>
                </a:stretch>
              </a:blipFill>
            </p:spPr>
            <p:txBody>
              <a:bodyPr/>
              <a:lstStyle/>
              <a:p>
                <a:r>
                  <a:rPr lang="ja-JP" altLang="en-US">
                    <a:noFill/>
                  </a:rPr>
                  <a:t> </a:t>
                </a:r>
              </a:p>
            </p:txBody>
          </p:sp>
        </mc:Fallback>
      </mc:AlternateContent>
      <p:sp>
        <p:nvSpPr>
          <p:cNvPr id="21" name="テキスト ボックス 20">
            <a:extLst>
              <a:ext uri="{FF2B5EF4-FFF2-40B4-BE49-F238E27FC236}">
                <a16:creationId xmlns:a16="http://schemas.microsoft.com/office/drawing/2014/main" id="{88FC6CB2-2D87-4D30-994E-8EB0A685F62B}"/>
              </a:ext>
            </a:extLst>
          </p:cNvPr>
          <p:cNvSpPr txBox="1"/>
          <p:nvPr/>
        </p:nvSpPr>
        <p:spPr>
          <a:xfrm>
            <a:off x="6326966" y="339951"/>
            <a:ext cx="2348722" cy="1785104"/>
          </a:xfrm>
          <a:prstGeom prst="rect">
            <a:avLst/>
          </a:prstGeom>
          <a:noFill/>
        </p:spPr>
        <p:txBody>
          <a:bodyPr wrap="square" lIns="72000" rIns="0" rtlCol="0">
            <a:spAutoFit/>
          </a:bodyPr>
          <a:lstStyle/>
          <a:p>
            <a:endParaRPr kumimoji="1" lang="en-US" altLang="ja-JP" sz="1100" dirty="0">
              <a:solidFill>
                <a:schemeClr val="accent4"/>
              </a:solidFill>
            </a:endParaRPr>
          </a:p>
          <a:p>
            <a:endParaRPr kumimoji="1" lang="en-US" altLang="ja-JP" sz="1100" dirty="0">
              <a:solidFill>
                <a:schemeClr val="accent4"/>
              </a:solidFill>
            </a:endParaRPr>
          </a:p>
          <a:p>
            <a:endParaRPr kumimoji="1" lang="en-US" altLang="ja-JP" sz="1100" dirty="0">
              <a:solidFill>
                <a:schemeClr val="accent4"/>
              </a:solidFill>
            </a:endParaRPr>
          </a:p>
          <a:p>
            <a:r>
              <a:rPr kumimoji="1" lang="ja-JP" altLang="en-US" sz="1100" dirty="0">
                <a:solidFill>
                  <a:schemeClr val="accent4"/>
                </a:solidFill>
              </a:rPr>
              <a:t>これをポテンシャルエネルギー曲線という</a:t>
            </a:r>
            <a:r>
              <a:rPr kumimoji="1" lang="en-US" altLang="ja-JP" sz="1100" dirty="0">
                <a:solidFill>
                  <a:schemeClr val="accent4"/>
                </a:solidFill>
              </a:rPr>
              <a:t>.</a:t>
            </a:r>
            <a:r>
              <a:rPr kumimoji="1" lang="ja-JP" altLang="en-US" sz="1100" dirty="0">
                <a:solidFill>
                  <a:schemeClr val="accent4"/>
                </a:solidFill>
              </a:rPr>
              <a:t> この曲線の一点一点が</a:t>
            </a:r>
            <a:r>
              <a:rPr kumimoji="1" lang="en-US" altLang="ja-JP" sz="1100" dirty="0">
                <a:solidFill>
                  <a:schemeClr val="accent4"/>
                </a:solidFill>
              </a:rPr>
              <a:t>(2.11)</a:t>
            </a:r>
            <a:r>
              <a:rPr kumimoji="1" lang="ja-JP" altLang="en-US" sz="1100" dirty="0">
                <a:solidFill>
                  <a:schemeClr val="accent4"/>
                </a:solidFill>
              </a:rPr>
              <a:t>を解いて得られる値であり</a:t>
            </a:r>
            <a:r>
              <a:rPr kumimoji="1" lang="en-US" altLang="ja-JP" sz="1100" dirty="0">
                <a:solidFill>
                  <a:schemeClr val="accent4"/>
                </a:solidFill>
              </a:rPr>
              <a:t>, 3~6</a:t>
            </a:r>
            <a:r>
              <a:rPr kumimoji="1" lang="ja-JP" altLang="en-US" sz="1100" dirty="0">
                <a:solidFill>
                  <a:schemeClr val="accent4"/>
                </a:solidFill>
              </a:rPr>
              <a:t>章で求めるもの</a:t>
            </a:r>
            <a:r>
              <a:rPr kumimoji="1" lang="en-US" altLang="ja-JP" sz="1100" dirty="0">
                <a:solidFill>
                  <a:schemeClr val="accent4"/>
                </a:solidFill>
              </a:rPr>
              <a:t>. </a:t>
            </a:r>
          </a:p>
          <a:p>
            <a:endParaRPr kumimoji="1" lang="en-US" altLang="ja-JP" sz="1100" dirty="0">
              <a:solidFill>
                <a:schemeClr val="accent4"/>
              </a:solidFill>
            </a:endParaRPr>
          </a:p>
          <a:p>
            <a:endParaRPr kumimoji="1" lang="en-US" altLang="ja-JP" sz="1100" dirty="0">
              <a:solidFill>
                <a:schemeClr val="accent4"/>
              </a:solidFill>
            </a:endParaRPr>
          </a:p>
          <a:p>
            <a:endParaRPr kumimoji="1" lang="en-US" altLang="ja-JP" sz="1100" dirty="0">
              <a:solidFill>
                <a:schemeClr val="accent4"/>
              </a:solidFill>
            </a:endParaRPr>
          </a:p>
        </p:txBody>
      </p:sp>
      <p:cxnSp>
        <p:nvCxnSpPr>
          <p:cNvPr id="22" name="直線矢印コネクタ 21">
            <a:extLst>
              <a:ext uri="{FF2B5EF4-FFF2-40B4-BE49-F238E27FC236}">
                <a16:creationId xmlns:a16="http://schemas.microsoft.com/office/drawing/2014/main" id="{AEC393F5-A273-4530-8AD8-30B08B0D7020}"/>
              </a:ext>
            </a:extLst>
          </p:cNvPr>
          <p:cNvCxnSpPr>
            <a:cxnSpLocks/>
            <a:stCxn id="21" idx="1"/>
          </p:cNvCxnSpPr>
          <p:nvPr/>
        </p:nvCxnSpPr>
        <p:spPr>
          <a:xfrm flipH="1">
            <a:off x="5552957" y="1232503"/>
            <a:ext cx="774009" cy="274428"/>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28" name="直線矢印コネクタ 27">
            <a:extLst>
              <a:ext uri="{FF2B5EF4-FFF2-40B4-BE49-F238E27FC236}">
                <a16:creationId xmlns:a16="http://schemas.microsoft.com/office/drawing/2014/main" id="{02A6B7F4-2A1A-4B88-A4A0-D3245E885C56}"/>
              </a:ext>
            </a:extLst>
          </p:cNvPr>
          <p:cNvCxnSpPr>
            <a:cxnSpLocks/>
            <a:stCxn id="21" idx="1"/>
          </p:cNvCxnSpPr>
          <p:nvPr/>
        </p:nvCxnSpPr>
        <p:spPr>
          <a:xfrm flipH="1">
            <a:off x="5552957" y="1232503"/>
            <a:ext cx="774009" cy="413417"/>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29" name="直線矢印コネクタ 28">
            <a:extLst>
              <a:ext uri="{FF2B5EF4-FFF2-40B4-BE49-F238E27FC236}">
                <a16:creationId xmlns:a16="http://schemas.microsoft.com/office/drawing/2014/main" id="{175B189E-9B82-4C38-9D34-C5A5B4C0F751}"/>
              </a:ext>
            </a:extLst>
          </p:cNvPr>
          <p:cNvCxnSpPr>
            <a:cxnSpLocks/>
            <a:stCxn id="21" idx="1"/>
          </p:cNvCxnSpPr>
          <p:nvPr/>
        </p:nvCxnSpPr>
        <p:spPr>
          <a:xfrm flipH="1">
            <a:off x="5567075" y="1232503"/>
            <a:ext cx="759891" cy="571315"/>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42" name="直線矢印コネクタ 41">
            <a:extLst>
              <a:ext uri="{FF2B5EF4-FFF2-40B4-BE49-F238E27FC236}">
                <a16:creationId xmlns:a16="http://schemas.microsoft.com/office/drawing/2014/main" id="{7DDE1152-C7F9-4D37-A901-6F54645D14EB}"/>
              </a:ext>
            </a:extLst>
          </p:cNvPr>
          <p:cNvCxnSpPr>
            <a:cxnSpLocks/>
          </p:cNvCxnSpPr>
          <p:nvPr/>
        </p:nvCxnSpPr>
        <p:spPr>
          <a:xfrm flipH="1" flipV="1">
            <a:off x="6398586" y="3782255"/>
            <a:ext cx="972000" cy="13490"/>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61" name="直線矢印コネクタ 60">
            <a:extLst>
              <a:ext uri="{FF2B5EF4-FFF2-40B4-BE49-F238E27FC236}">
                <a16:creationId xmlns:a16="http://schemas.microsoft.com/office/drawing/2014/main" id="{48F2BAC3-9174-3D8A-71B7-5BF463E8C588}"/>
              </a:ext>
            </a:extLst>
          </p:cNvPr>
          <p:cNvCxnSpPr>
            <a:cxnSpLocks/>
          </p:cNvCxnSpPr>
          <p:nvPr/>
        </p:nvCxnSpPr>
        <p:spPr>
          <a:xfrm flipH="1" flipV="1">
            <a:off x="6727277" y="3388970"/>
            <a:ext cx="648000" cy="0"/>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62" name="直線矢印コネクタ 61">
            <a:extLst>
              <a:ext uri="{FF2B5EF4-FFF2-40B4-BE49-F238E27FC236}">
                <a16:creationId xmlns:a16="http://schemas.microsoft.com/office/drawing/2014/main" id="{2B7C5BD2-FB0D-ACD2-1AD8-04ACB479D36C}"/>
              </a:ext>
            </a:extLst>
          </p:cNvPr>
          <p:cNvCxnSpPr>
            <a:cxnSpLocks/>
          </p:cNvCxnSpPr>
          <p:nvPr/>
        </p:nvCxnSpPr>
        <p:spPr>
          <a:xfrm flipH="1" flipV="1">
            <a:off x="6192786" y="3995634"/>
            <a:ext cx="1188000" cy="0"/>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graphicFrame>
            <p:nvGraphicFramePr>
              <p:cNvPr id="13" name="表 12">
                <a:extLst>
                  <a:ext uri="{FF2B5EF4-FFF2-40B4-BE49-F238E27FC236}">
                    <a16:creationId xmlns:a16="http://schemas.microsoft.com/office/drawing/2014/main" id="{6786DDF0-F80D-437F-BD30-1ECB4FAFDF66}"/>
                  </a:ext>
                </a:extLst>
              </p:cNvPr>
              <p:cNvGraphicFramePr>
                <a:graphicFrameLocks noGrp="1"/>
              </p:cNvGraphicFramePr>
              <p:nvPr>
                <p:extLst>
                  <p:ext uri="{D42A27DB-BD31-4B8C-83A1-F6EECF244321}">
                    <p14:modId xmlns:p14="http://schemas.microsoft.com/office/powerpoint/2010/main" val="2586946766"/>
                  </p:ext>
                </p:extLst>
              </p:nvPr>
            </p:nvGraphicFramePr>
            <p:xfrm>
              <a:off x="467688" y="2003186"/>
              <a:ext cx="3960000" cy="2484000"/>
            </p:xfrm>
            <a:graphic>
              <a:graphicData uri="http://schemas.openxmlformats.org/drawingml/2006/table">
                <a:tbl>
                  <a:tblPr>
                    <a:tableStyleId>{5C22544A-7EE6-4342-B048-85BDC9FD1C3A}</a:tableStyleId>
                  </a:tblPr>
                  <a:tblGrid>
                    <a:gridCol w="3960000">
                      <a:extLst>
                        <a:ext uri="{9D8B030D-6E8A-4147-A177-3AD203B41FA5}">
                          <a16:colId xmlns:a16="http://schemas.microsoft.com/office/drawing/2014/main" val="846016642"/>
                        </a:ext>
                      </a:extLst>
                    </a:gridCol>
                  </a:tblGrid>
                  <a:tr h="288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b="1" dirty="0">
                              <a:solidFill>
                                <a:schemeClr val="bg1"/>
                              </a:solidFill>
                            </a:rPr>
                            <a:t>(2.10) </a:t>
                          </a:r>
                          <a:r>
                            <a:rPr lang="ja-JP" altLang="en-US" sz="1100" b="1" dirty="0">
                              <a:solidFill>
                                <a:schemeClr val="bg1"/>
                              </a:solidFill>
                            </a:rPr>
                            <a:t>分子の全ハミルトニアン</a:t>
                          </a:r>
                          <a:endParaRPr kumimoji="1" lang="en-US" altLang="ja-JP" sz="1100" b="1" dirty="0">
                            <a:solidFill>
                              <a:schemeClr val="bg1"/>
                            </a:solidFill>
                          </a:endParaRPr>
                        </a:p>
                      </a:txBody>
                      <a:tcPr anchor="ctr">
                        <a:lnL w="12700" cmpd="sng">
                          <a:noFill/>
                        </a:lnL>
                        <a:lnR w="12700" cmpd="sng">
                          <a:noFill/>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4173531224"/>
                      </a:ext>
                    </a:extLst>
                  </a:tr>
                  <a:tr h="540000">
                    <a:tc>
                      <a:txBody>
                        <a:bodyPr/>
                        <a:lstStyle/>
                        <a:p>
                          <a:pPr/>
                          <a14:m>
                            <m:oMathPara xmlns:m="http://schemas.openxmlformats.org/officeDocument/2006/math">
                              <m:oMathParaPr>
                                <m:jc m:val="left"/>
                              </m:oMathParaPr>
                              <m:oMath xmlns:m="http://schemas.openxmlformats.org/officeDocument/2006/math">
                                <m:acc>
                                  <m:accPr>
                                    <m:chr m:val="̂"/>
                                    <m:ctrlPr>
                                      <a:rPr lang="en-US" altLang="ja-JP" sz="1000" i="1" smtClean="0">
                                        <a:latin typeface="Cambria Math" panose="02040503050406030204" pitchFamily="18" charset="0"/>
                                      </a:rPr>
                                    </m:ctrlPr>
                                  </m:accPr>
                                  <m:e>
                                    <m:r>
                                      <a:rPr lang="en-US" altLang="ja-JP" sz="1000" i="1">
                                        <a:latin typeface="Cambria Math" panose="02040503050406030204" pitchFamily="18" charset="0"/>
                                      </a:rPr>
                                      <m:t>𝐻</m:t>
                                    </m:r>
                                  </m:e>
                                </m:acc>
                                <m:r>
                                  <a:rPr lang="en-US" altLang="ja-JP" sz="1000" i="1" dirty="0">
                                    <a:latin typeface="Cambria Math" panose="02040503050406030204" pitchFamily="18" charset="0"/>
                                  </a:rPr>
                                  <m:t>=−</m:t>
                                </m:r>
                                <m:nary>
                                  <m:naryPr>
                                    <m:chr m:val="∑"/>
                                    <m:ctrlPr>
                                      <a:rPr lang="en-US" altLang="ja-JP" sz="1000" i="1" dirty="0">
                                        <a:latin typeface="Cambria Math" panose="02040503050406030204" pitchFamily="18" charset="0"/>
                                      </a:rPr>
                                    </m:ctrlPr>
                                  </m:naryPr>
                                  <m:sub>
                                    <m:r>
                                      <m:rPr>
                                        <m:brk m:alnAt="23"/>
                                      </m:rPr>
                                      <a:rPr lang="en-US" altLang="ja-JP" sz="1000" i="1" dirty="0">
                                        <a:latin typeface="Cambria Math" panose="02040503050406030204" pitchFamily="18" charset="0"/>
                                      </a:rPr>
                                      <m:t>𝑖</m:t>
                                    </m:r>
                                    <m:r>
                                      <a:rPr lang="en-US" altLang="ja-JP" sz="1000" i="1" dirty="0">
                                        <a:latin typeface="Cambria Math" panose="02040503050406030204" pitchFamily="18" charset="0"/>
                                      </a:rPr>
                                      <m:t>=1</m:t>
                                    </m:r>
                                  </m:sub>
                                  <m:sup>
                                    <m:r>
                                      <a:rPr lang="en-US" altLang="ja-JP" sz="1000" i="1" dirty="0">
                                        <a:latin typeface="Cambria Math" panose="02040503050406030204" pitchFamily="18" charset="0"/>
                                      </a:rPr>
                                      <m:t>𝑁</m:t>
                                    </m:r>
                                  </m:sup>
                                  <m:e>
                                    <m:f>
                                      <m:fPr>
                                        <m:ctrlPr>
                                          <a:rPr lang="en-US" altLang="ja-JP" sz="1000" i="1" dirty="0">
                                            <a:latin typeface="Cambria Math" panose="02040503050406030204" pitchFamily="18" charset="0"/>
                                          </a:rPr>
                                        </m:ctrlPr>
                                      </m:fPr>
                                      <m:num>
                                        <m:r>
                                          <a:rPr lang="en-US" altLang="ja-JP" sz="1000" i="1" dirty="0">
                                            <a:latin typeface="Cambria Math" panose="02040503050406030204" pitchFamily="18" charset="0"/>
                                          </a:rPr>
                                          <m:t>1</m:t>
                                        </m:r>
                                      </m:num>
                                      <m:den>
                                        <m:r>
                                          <a:rPr lang="en-US" altLang="ja-JP" sz="1000" i="1" dirty="0">
                                            <a:latin typeface="Cambria Math" panose="02040503050406030204" pitchFamily="18" charset="0"/>
                                          </a:rPr>
                                          <m:t>2</m:t>
                                        </m:r>
                                      </m:den>
                                    </m:f>
                                    <m:sSup>
                                      <m:sSupPr>
                                        <m:ctrlPr>
                                          <a:rPr lang="en-US" altLang="ja-JP" sz="1000" i="1" dirty="0">
                                            <a:latin typeface="Cambria Math" panose="02040503050406030204" pitchFamily="18" charset="0"/>
                                          </a:rPr>
                                        </m:ctrlPr>
                                      </m:sSupPr>
                                      <m:e>
                                        <m:sSub>
                                          <m:sSubPr>
                                            <m:ctrlPr>
                                              <a:rPr lang="en-US" altLang="ja-JP" sz="1000" i="1" dirty="0">
                                                <a:latin typeface="Cambria Math" panose="02040503050406030204" pitchFamily="18" charset="0"/>
                                              </a:rPr>
                                            </m:ctrlPr>
                                          </m:sSubPr>
                                          <m:e>
                                            <m:r>
                                              <m:rPr>
                                                <m:sty m:val="p"/>
                                              </m:rPr>
                                              <a:rPr lang="en-US" altLang="ja-JP" sz="1000" dirty="0">
                                                <a:latin typeface="Cambria Math" panose="02040503050406030204" pitchFamily="18" charset="0"/>
                                              </a:rPr>
                                              <m:t>∇</m:t>
                                            </m:r>
                                          </m:e>
                                          <m:sub>
                                            <m:r>
                                              <a:rPr lang="en-US" altLang="ja-JP" sz="1000" i="1" dirty="0">
                                                <a:latin typeface="Cambria Math" panose="02040503050406030204" pitchFamily="18" charset="0"/>
                                              </a:rPr>
                                              <m:t>𝑖</m:t>
                                            </m:r>
                                          </m:sub>
                                        </m:sSub>
                                      </m:e>
                                      <m:sup>
                                        <m:r>
                                          <a:rPr lang="en-US" altLang="ja-JP" sz="1000" i="1" dirty="0">
                                            <a:latin typeface="Cambria Math" panose="02040503050406030204" pitchFamily="18" charset="0"/>
                                          </a:rPr>
                                          <m:t>2</m:t>
                                        </m:r>
                                      </m:sup>
                                    </m:sSup>
                                  </m:e>
                                </m:nary>
                                <m:r>
                                  <a:rPr lang="en-US" altLang="ja-JP" sz="1000" i="1" dirty="0">
                                    <a:latin typeface="Cambria Math" panose="02040503050406030204" pitchFamily="18" charset="0"/>
                                  </a:rPr>
                                  <m:t>−</m:t>
                                </m:r>
                                <m:nary>
                                  <m:naryPr>
                                    <m:chr m:val="∑"/>
                                    <m:ctrlPr>
                                      <a:rPr lang="en-US" altLang="ja-JP" sz="1000" i="1" dirty="0">
                                        <a:latin typeface="Cambria Math" panose="02040503050406030204" pitchFamily="18" charset="0"/>
                                      </a:rPr>
                                    </m:ctrlPr>
                                  </m:naryPr>
                                  <m:sub>
                                    <m:r>
                                      <m:rPr>
                                        <m:brk m:alnAt="23"/>
                                      </m:rPr>
                                      <a:rPr lang="en-US" altLang="ja-JP" sz="1000" i="1" dirty="0">
                                        <a:latin typeface="Cambria Math" panose="02040503050406030204" pitchFamily="18" charset="0"/>
                                      </a:rPr>
                                      <m:t>𝑖</m:t>
                                    </m:r>
                                    <m:r>
                                      <a:rPr lang="en-US" altLang="ja-JP" sz="1000" i="1" dirty="0">
                                        <a:latin typeface="Cambria Math" panose="02040503050406030204" pitchFamily="18" charset="0"/>
                                      </a:rPr>
                                      <m:t>=1</m:t>
                                    </m:r>
                                  </m:sub>
                                  <m:sup>
                                    <m:r>
                                      <a:rPr lang="en-US" altLang="ja-JP" sz="1000" i="1" dirty="0">
                                        <a:latin typeface="Cambria Math" panose="02040503050406030204" pitchFamily="18" charset="0"/>
                                      </a:rPr>
                                      <m:t>𝑁</m:t>
                                    </m:r>
                                  </m:sup>
                                  <m:e>
                                    <m:nary>
                                      <m:naryPr>
                                        <m:chr m:val="∑"/>
                                        <m:ctrlPr>
                                          <a:rPr lang="en-US" altLang="ja-JP" sz="1000" i="1" dirty="0">
                                            <a:latin typeface="Cambria Math" panose="02040503050406030204" pitchFamily="18" charset="0"/>
                                          </a:rPr>
                                        </m:ctrlPr>
                                      </m:naryPr>
                                      <m:sub>
                                        <m:r>
                                          <a:rPr lang="en-US" altLang="ja-JP" sz="1000" i="1" dirty="0">
                                            <a:latin typeface="Cambria Math" panose="02040503050406030204" pitchFamily="18" charset="0"/>
                                          </a:rPr>
                                          <m:t>𝐴</m:t>
                                        </m:r>
                                        <m:r>
                                          <a:rPr lang="en-US" altLang="ja-JP" sz="1000" i="1" dirty="0">
                                            <a:latin typeface="Cambria Math" panose="02040503050406030204" pitchFamily="18" charset="0"/>
                                          </a:rPr>
                                          <m:t>=1</m:t>
                                        </m:r>
                                      </m:sub>
                                      <m:sup>
                                        <m:r>
                                          <a:rPr lang="en-US" altLang="ja-JP" sz="1000" i="1" dirty="0">
                                            <a:latin typeface="Cambria Math" panose="02040503050406030204" pitchFamily="18" charset="0"/>
                                          </a:rPr>
                                          <m:t>𝑀</m:t>
                                        </m:r>
                                      </m:sup>
                                      <m:e>
                                        <m:f>
                                          <m:fPr>
                                            <m:ctrlPr>
                                              <a:rPr lang="en-US" altLang="ja-JP" sz="1000" i="1" dirty="0">
                                                <a:latin typeface="Cambria Math" panose="02040503050406030204" pitchFamily="18" charset="0"/>
                                              </a:rPr>
                                            </m:ctrlPr>
                                          </m:fPr>
                                          <m:num>
                                            <m:sSub>
                                              <m:sSubPr>
                                                <m:ctrlPr>
                                                  <a:rPr lang="en-US" altLang="ja-JP" sz="1000" i="1" dirty="0">
                                                    <a:latin typeface="Cambria Math" panose="02040503050406030204" pitchFamily="18" charset="0"/>
                                                  </a:rPr>
                                                </m:ctrlPr>
                                              </m:sSubPr>
                                              <m:e>
                                                <m:r>
                                                  <a:rPr lang="en-US" altLang="ja-JP" sz="1000" i="1" dirty="0">
                                                    <a:latin typeface="Cambria Math" panose="02040503050406030204" pitchFamily="18" charset="0"/>
                                                  </a:rPr>
                                                  <m:t>𝑍</m:t>
                                                </m:r>
                                              </m:e>
                                              <m:sub>
                                                <m:r>
                                                  <a:rPr lang="en-US" altLang="ja-JP" sz="1000" i="1" dirty="0">
                                                    <a:latin typeface="Cambria Math" panose="02040503050406030204" pitchFamily="18" charset="0"/>
                                                  </a:rPr>
                                                  <m:t>𝐴</m:t>
                                                </m:r>
                                              </m:sub>
                                            </m:sSub>
                                          </m:num>
                                          <m:den>
                                            <m:sSub>
                                              <m:sSubPr>
                                                <m:ctrlPr>
                                                  <a:rPr lang="en-US" altLang="ja-JP" sz="1000" i="1" dirty="0">
                                                    <a:latin typeface="Cambria Math" panose="02040503050406030204" pitchFamily="18" charset="0"/>
                                                  </a:rPr>
                                                </m:ctrlPr>
                                              </m:sSubPr>
                                              <m:e>
                                                <m:r>
                                                  <a:rPr lang="en-US" altLang="ja-JP" sz="1000" i="1" dirty="0">
                                                    <a:latin typeface="Cambria Math" panose="02040503050406030204" pitchFamily="18" charset="0"/>
                                                  </a:rPr>
                                                  <m:t>𝑟</m:t>
                                                </m:r>
                                              </m:e>
                                              <m:sub>
                                                <m:r>
                                                  <a:rPr lang="en-US" altLang="ja-JP" sz="1000" i="1" dirty="0">
                                                    <a:latin typeface="Cambria Math" panose="02040503050406030204" pitchFamily="18" charset="0"/>
                                                  </a:rPr>
                                                  <m:t>𝑖𝐴</m:t>
                                                </m:r>
                                              </m:sub>
                                            </m:sSub>
                                          </m:den>
                                        </m:f>
                                      </m:e>
                                    </m:nary>
                                  </m:e>
                                </m:nary>
                                <m:r>
                                  <a:rPr lang="en-US" altLang="ja-JP" sz="1000" i="1" dirty="0">
                                    <a:latin typeface="Cambria Math" panose="02040503050406030204" pitchFamily="18" charset="0"/>
                                  </a:rPr>
                                  <m:t>+</m:t>
                                </m:r>
                                <m:nary>
                                  <m:naryPr>
                                    <m:chr m:val="∑"/>
                                    <m:ctrlPr>
                                      <a:rPr lang="en-US" altLang="ja-JP" sz="1000" i="1" dirty="0">
                                        <a:latin typeface="Cambria Math" panose="02040503050406030204" pitchFamily="18" charset="0"/>
                                      </a:rPr>
                                    </m:ctrlPr>
                                  </m:naryPr>
                                  <m:sub>
                                    <m:r>
                                      <m:rPr>
                                        <m:brk m:alnAt="23"/>
                                      </m:rPr>
                                      <a:rPr lang="en-US" altLang="ja-JP" sz="1000" i="1" dirty="0">
                                        <a:latin typeface="Cambria Math" panose="02040503050406030204" pitchFamily="18" charset="0"/>
                                      </a:rPr>
                                      <m:t>𝑖</m:t>
                                    </m:r>
                                    <m:r>
                                      <a:rPr lang="en-US" altLang="ja-JP" sz="1000" i="1" dirty="0">
                                        <a:latin typeface="Cambria Math" panose="02040503050406030204" pitchFamily="18" charset="0"/>
                                      </a:rPr>
                                      <m:t>=1</m:t>
                                    </m:r>
                                  </m:sub>
                                  <m:sup>
                                    <m:r>
                                      <a:rPr lang="en-US" altLang="ja-JP" sz="1000" i="1" dirty="0">
                                        <a:latin typeface="Cambria Math" panose="02040503050406030204" pitchFamily="18" charset="0"/>
                                      </a:rPr>
                                      <m:t>𝑁</m:t>
                                    </m:r>
                                  </m:sup>
                                  <m:e>
                                    <m:nary>
                                      <m:naryPr>
                                        <m:chr m:val="∑"/>
                                        <m:ctrlPr>
                                          <a:rPr lang="en-US" altLang="ja-JP" sz="1000" i="1" dirty="0">
                                            <a:latin typeface="Cambria Math" panose="02040503050406030204" pitchFamily="18" charset="0"/>
                                          </a:rPr>
                                        </m:ctrlPr>
                                      </m:naryPr>
                                      <m:sub>
                                        <m:r>
                                          <a:rPr lang="en-US" altLang="ja-JP" sz="1000" i="1" dirty="0">
                                            <a:latin typeface="Cambria Math" panose="02040503050406030204" pitchFamily="18" charset="0"/>
                                          </a:rPr>
                                          <m:t>𝑗</m:t>
                                        </m:r>
                                        <m:r>
                                          <a:rPr lang="en-US" altLang="ja-JP" sz="1000" i="1" dirty="0">
                                            <a:latin typeface="Cambria Math" panose="02040503050406030204" pitchFamily="18" charset="0"/>
                                          </a:rPr>
                                          <m:t>&gt;</m:t>
                                        </m:r>
                                        <m:r>
                                          <a:rPr lang="en-US" altLang="ja-JP" sz="1000" i="1" dirty="0">
                                            <a:latin typeface="Cambria Math" panose="02040503050406030204" pitchFamily="18" charset="0"/>
                                          </a:rPr>
                                          <m:t>𝑖</m:t>
                                        </m:r>
                                      </m:sub>
                                      <m:sup>
                                        <m:r>
                                          <a:rPr lang="en-US" altLang="ja-JP" sz="1000" i="1" dirty="0">
                                            <a:latin typeface="Cambria Math" panose="02040503050406030204" pitchFamily="18" charset="0"/>
                                          </a:rPr>
                                          <m:t>𝑁</m:t>
                                        </m:r>
                                      </m:sup>
                                      <m:e>
                                        <m:f>
                                          <m:fPr>
                                            <m:ctrlPr>
                                              <a:rPr lang="en-US" altLang="ja-JP" sz="1000" i="1" dirty="0">
                                                <a:latin typeface="Cambria Math" panose="02040503050406030204" pitchFamily="18" charset="0"/>
                                              </a:rPr>
                                            </m:ctrlPr>
                                          </m:fPr>
                                          <m:num>
                                            <m:r>
                                              <a:rPr lang="en-US" altLang="ja-JP" sz="1000" i="1" dirty="0">
                                                <a:latin typeface="Cambria Math" panose="02040503050406030204" pitchFamily="18" charset="0"/>
                                              </a:rPr>
                                              <m:t>1</m:t>
                                            </m:r>
                                          </m:num>
                                          <m:den>
                                            <m:sSub>
                                              <m:sSubPr>
                                                <m:ctrlPr>
                                                  <a:rPr lang="en-US" altLang="ja-JP" sz="1000" i="1" dirty="0">
                                                    <a:latin typeface="Cambria Math" panose="02040503050406030204" pitchFamily="18" charset="0"/>
                                                  </a:rPr>
                                                </m:ctrlPr>
                                              </m:sSubPr>
                                              <m:e>
                                                <m:r>
                                                  <a:rPr lang="en-US" altLang="ja-JP" sz="1000" i="1" dirty="0">
                                                    <a:latin typeface="Cambria Math" panose="02040503050406030204" pitchFamily="18" charset="0"/>
                                                  </a:rPr>
                                                  <m:t>𝑟</m:t>
                                                </m:r>
                                              </m:e>
                                              <m:sub>
                                                <m:r>
                                                  <a:rPr lang="en-US" altLang="ja-JP" sz="1000" i="1" dirty="0">
                                                    <a:latin typeface="Cambria Math" panose="02040503050406030204" pitchFamily="18" charset="0"/>
                                                  </a:rPr>
                                                  <m:t>𝑖𝑗</m:t>
                                                </m:r>
                                              </m:sub>
                                            </m:sSub>
                                          </m:den>
                                        </m:f>
                                      </m:e>
                                    </m:nary>
                                  </m:e>
                                </m:nary>
                                <m:r>
                                  <a:rPr lang="en-US" altLang="ja-JP" sz="1000" i="1" dirty="0" smtClean="0">
                                    <a:latin typeface="Cambria Math" panose="02040503050406030204" pitchFamily="18" charset="0"/>
                                  </a:rPr>
                                  <m:t>−</m:t>
                                </m:r>
                                <m:nary>
                                  <m:naryPr>
                                    <m:chr m:val="∑"/>
                                    <m:ctrlPr>
                                      <a:rPr lang="en-US" altLang="ja-JP" sz="1000" i="1" dirty="0">
                                        <a:latin typeface="Cambria Math" panose="02040503050406030204" pitchFamily="18" charset="0"/>
                                      </a:rPr>
                                    </m:ctrlPr>
                                  </m:naryPr>
                                  <m:sub>
                                    <m:r>
                                      <m:rPr>
                                        <m:brk m:alnAt="23"/>
                                      </m:rPr>
                                      <a:rPr lang="en-US" altLang="ja-JP" sz="1000" i="1" dirty="0">
                                        <a:latin typeface="Cambria Math" panose="02040503050406030204" pitchFamily="18" charset="0"/>
                                      </a:rPr>
                                      <m:t>𝑖</m:t>
                                    </m:r>
                                    <m:r>
                                      <a:rPr lang="en-US" altLang="ja-JP" sz="1000" i="1" dirty="0">
                                        <a:latin typeface="Cambria Math" panose="02040503050406030204" pitchFamily="18" charset="0"/>
                                      </a:rPr>
                                      <m:t>=1</m:t>
                                    </m:r>
                                  </m:sub>
                                  <m:sup>
                                    <m:r>
                                      <a:rPr lang="en-US" altLang="ja-JP" sz="1000" i="1" dirty="0">
                                        <a:latin typeface="Cambria Math" panose="02040503050406030204" pitchFamily="18" charset="0"/>
                                      </a:rPr>
                                      <m:t>𝑁</m:t>
                                    </m:r>
                                  </m:sup>
                                  <m:e>
                                    <m:f>
                                      <m:fPr>
                                        <m:ctrlPr>
                                          <a:rPr lang="en-US" altLang="ja-JP" sz="1000" i="1" dirty="0">
                                            <a:latin typeface="Cambria Math" panose="02040503050406030204" pitchFamily="18" charset="0"/>
                                          </a:rPr>
                                        </m:ctrlPr>
                                      </m:fPr>
                                      <m:num>
                                        <m:r>
                                          <a:rPr lang="en-US" altLang="ja-JP" sz="1000" i="1" dirty="0">
                                            <a:latin typeface="Cambria Math" panose="02040503050406030204" pitchFamily="18" charset="0"/>
                                          </a:rPr>
                                          <m:t>1</m:t>
                                        </m:r>
                                      </m:num>
                                      <m:den>
                                        <m:r>
                                          <a:rPr lang="en-US" altLang="ja-JP" sz="1000" i="1" dirty="0">
                                            <a:latin typeface="Cambria Math" panose="02040503050406030204" pitchFamily="18" charset="0"/>
                                          </a:rPr>
                                          <m:t>2</m:t>
                                        </m:r>
                                        <m:sSub>
                                          <m:sSubPr>
                                            <m:ctrlPr>
                                              <a:rPr lang="en-US" altLang="ja-JP" sz="1000" i="1" dirty="0">
                                                <a:latin typeface="Cambria Math" panose="02040503050406030204" pitchFamily="18" charset="0"/>
                                              </a:rPr>
                                            </m:ctrlPr>
                                          </m:sSubPr>
                                          <m:e>
                                            <m:r>
                                              <a:rPr lang="en-US" altLang="ja-JP" sz="1000" i="1" dirty="0">
                                                <a:latin typeface="Cambria Math" panose="02040503050406030204" pitchFamily="18" charset="0"/>
                                              </a:rPr>
                                              <m:t>𝑀</m:t>
                                            </m:r>
                                          </m:e>
                                          <m:sub>
                                            <m:r>
                                              <a:rPr lang="en-US" altLang="ja-JP" sz="1000" i="1" dirty="0">
                                                <a:latin typeface="Cambria Math" panose="02040503050406030204" pitchFamily="18" charset="0"/>
                                              </a:rPr>
                                              <m:t>𝐴</m:t>
                                            </m:r>
                                          </m:sub>
                                        </m:sSub>
                                      </m:den>
                                    </m:f>
                                    <m:sSup>
                                      <m:sSupPr>
                                        <m:ctrlPr>
                                          <a:rPr lang="en-US" altLang="ja-JP" sz="1000" i="1" dirty="0">
                                            <a:latin typeface="Cambria Math" panose="02040503050406030204" pitchFamily="18" charset="0"/>
                                          </a:rPr>
                                        </m:ctrlPr>
                                      </m:sSupPr>
                                      <m:e>
                                        <m:sSub>
                                          <m:sSubPr>
                                            <m:ctrlPr>
                                              <a:rPr lang="en-US" altLang="ja-JP" sz="1000" i="1" dirty="0">
                                                <a:latin typeface="Cambria Math" panose="02040503050406030204" pitchFamily="18" charset="0"/>
                                              </a:rPr>
                                            </m:ctrlPr>
                                          </m:sSubPr>
                                          <m:e>
                                            <m:r>
                                              <m:rPr>
                                                <m:sty m:val="p"/>
                                              </m:rPr>
                                              <a:rPr lang="en-US" altLang="ja-JP" sz="1000" dirty="0">
                                                <a:latin typeface="Cambria Math" panose="02040503050406030204" pitchFamily="18" charset="0"/>
                                              </a:rPr>
                                              <m:t>∇</m:t>
                                            </m:r>
                                          </m:e>
                                          <m:sub>
                                            <m:r>
                                              <a:rPr lang="en-US" altLang="ja-JP" sz="1000" i="1" dirty="0">
                                                <a:latin typeface="Cambria Math" panose="02040503050406030204" pitchFamily="18" charset="0"/>
                                              </a:rPr>
                                              <m:t>𝐴</m:t>
                                            </m:r>
                                          </m:sub>
                                        </m:sSub>
                                      </m:e>
                                      <m:sup>
                                        <m:r>
                                          <a:rPr lang="en-US" altLang="ja-JP" sz="1000" i="1" dirty="0">
                                            <a:latin typeface="Cambria Math" panose="02040503050406030204" pitchFamily="18" charset="0"/>
                                          </a:rPr>
                                          <m:t>2</m:t>
                                        </m:r>
                                      </m:sup>
                                    </m:sSup>
                                  </m:e>
                                </m:nary>
                                <m:r>
                                  <a:rPr lang="en-US" altLang="ja-JP" sz="1000" i="1" dirty="0">
                                    <a:latin typeface="Cambria Math" panose="02040503050406030204" pitchFamily="18" charset="0"/>
                                  </a:rPr>
                                  <m:t>+</m:t>
                                </m:r>
                                <m:nary>
                                  <m:naryPr>
                                    <m:chr m:val="∑"/>
                                    <m:ctrlPr>
                                      <a:rPr lang="en-US" altLang="ja-JP" sz="1000" i="1" dirty="0">
                                        <a:latin typeface="Cambria Math" panose="02040503050406030204" pitchFamily="18" charset="0"/>
                                      </a:rPr>
                                    </m:ctrlPr>
                                  </m:naryPr>
                                  <m:sub>
                                    <m:r>
                                      <a:rPr lang="en-US" altLang="ja-JP" sz="1000" i="1" dirty="0">
                                        <a:latin typeface="Cambria Math" panose="02040503050406030204" pitchFamily="18" charset="0"/>
                                      </a:rPr>
                                      <m:t>𝐴</m:t>
                                    </m:r>
                                    <m:r>
                                      <a:rPr lang="en-US" altLang="ja-JP" sz="1000" i="1" dirty="0">
                                        <a:latin typeface="Cambria Math" panose="02040503050406030204" pitchFamily="18" charset="0"/>
                                      </a:rPr>
                                      <m:t>=1</m:t>
                                    </m:r>
                                  </m:sub>
                                  <m:sup>
                                    <m:r>
                                      <a:rPr lang="en-US" altLang="ja-JP" sz="1000" i="1" dirty="0">
                                        <a:latin typeface="Cambria Math" panose="02040503050406030204" pitchFamily="18" charset="0"/>
                                      </a:rPr>
                                      <m:t>𝑀</m:t>
                                    </m:r>
                                  </m:sup>
                                  <m:e>
                                    <m:nary>
                                      <m:naryPr>
                                        <m:chr m:val="∑"/>
                                        <m:ctrlPr>
                                          <a:rPr lang="en-US" altLang="ja-JP" sz="1000" i="1" dirty="0">
                                            <a:latin typeface="Cambria Math" panose="02040503050406030204" pitchFamily="18" charset="0"/>
                                          </a:rPr>
                                        </m:ctrlPr>
                                      </m:naryPr>
                                      <m:sub>
                                        <m:r>
                                          <a:rPr lang="en-US" altLang="ja-JP" sz="1000" i="1" dirty="0">
                                            <a:latin typeface="Cambria Math" panose="02040503050406030204" pitchFamily="18" charset="0"/>
                                          </a:rPr>
                                          <m:t>𝐵</m:t>
                                        </m:r>
                                        <m:r>
                                          <a:rPr lang="en-US" altLang="ja-JP" sz="1000" i="1" dirty="0">
                                            <a:latin typeface="Cambria Math" panose="02040503050406030204" pitchFamily="18" charset="0"/>
                                          </a:rPr>
                                          <m:t>&gt;</m:t>
                                        </m:r>
                                        <m:r>
                                          <a:rPr lang="en-US" altLang="ja-JP" sz="1000" i="1" dirty="0">
                                            <a:latin typeface="Cambria Math" panose="02040503050406030204" pitchFamily="18" charset="0"/>
                                          </a:rPr>
                                          <m:t>𝐴</m:t>
                                        </m:r>
                                      </m:sub>
                                      <m:sup>
                                        <m:r>
                                          <a:rPr lang="en-US" altLang="ja-JP" sz="1000" i="1" dirty="0">
                                            <a:latin typeface="Cambria Math" panose="02040503050406030204" pitchFamily="18" charset="0"/>
                                          </a:rPr>
                                          <m:t>𝑀</m:t>
                                        </m:r>
                                      </m:sup>
                                      <m:e>
                                        <m:f>
                                          <m:fPr>
                                            <m:ctrlPr>
                                              <a:rPr lang="en-US" altLang="ja-JP" sz="1000" i="1" dirty="0">
                                                <a:latin typeface="Cambria Math" panose="02040503050406030204" pitchFamily="18" charset="0"/>
                                              </a:rPr>
                                            </m:ctrlPr>
                                          </m:fPr>
                                          <m:num>
                                            <m:sSub>
                                              <m:sSubPr>
                                                <m:ctrlPr>
                                                  <a:rPr lang="en-US" altLang="ja-JP" sz="1000" i="1" dirty="0">
                                                    <a:latin typeface="Cambria Math" panose="02040503050406030204" pitchFamily="18" charset="0"/>
                                                  </a:rPr>
                                                </m:ctrlPr>
                                              </m:sSubPr>
                                              <m:e>
                                                <m:r>
                                                  <a:rPr lang="en-US" altLang="ja-JP" sz="1000" i="1" dirty="0">
                                                    <a:latin typeface="Cambria Math" panose="02040503050406030204" pitchFamily="18" charset="0"/>
                                                  </a:rPr>
                                                  <m:t>𝑍</m:t>
                                                </m:r>
                                              </m:e>
                                              <m:sub>
                                                <m:r>
                                                  <a:rPr lang="en-US" altLang="ja-JP" sz="1000" i="1" dirty="0">
                                                    <a:latin typeface="Cambria Math" panose="02040503050406030204" pitchFamily="18" charset="0"/>
                                                  </a:rPr>
                                                  <m:t>𝐴</m:t>
                                                </m:r>
                                              </m:sub>
                                            </m:sSub>
                                            <m:sSub>
                                              <m:sSubPr>
                                                <m:ctrlPr>
                                                  <a:rPr lang="en-US" altLang="ja-JP" sz="1000" i="1" dirty="0">
                                                    <a:latin typeface="Cambria Math" panose="02040503050406030204" pitchFamily="18" charset="0"/>
                                                  </a:rPr>
                                                </m:ctrlPr>
                                              </m:sSubPr>
                                              <m:e>
                                                <m:r>
                                                  <a:rPr lang="en-US" altLang="ja-JP" sz="1000" i="1" dirty="0">
                                                    <a:latin typeface="Cambria Math" panose="02040503050406030204" pitchFamily="18" charset="0"/>
                                                  </a:rPr>
                                                  <m:t>𝑍</m:t>
                                                </m:r>
                                              </m:e>
                                              <m:sub>
                                                <m:r>
                                                  <a:rPr lang="en-US" altLang="ja-JP" sz="1000" i="1" dirty="0">
                                                    <a:latin typeface="Cambria Math" panose="02040503050406030204" pitchFamily="18" charset="0"/>
                                                  </a:rPr>
                                                  <m:t>𝐵</m:t>
                                                </m:r>
                                              </m:sub>
                                            </m:sSub>
                                          </m:num>
                                          <m:den>
                                            <m:sSub>
                                              <m:sSubPr>
                                                <m:ctrlPr>
                                                  <a:rPr lang="en-US" altLang="ja-JP" sz="1000" i="1" dirty="0">
                                                    <a:latin typeface="Cambria Math" panose="02040503050406030204" pitchFamily="18" charset="0"/>
                                                  </a:rPr>
                                                </m:ctrlPr>
                                              </m:sSubPr>
                                              <m:e>
                                                <m:r>
                                                  <a:rPr lang="en-US" altLang="ja-JP" sz="1000" i="1" dirty="0">
                                                    <a:latin typeface="Cambria Math" panose="02040503050406030204" pitchFamily="18" charset="0"/>
                                                  </a:rPr>
                                                  <m:t>𝑅</m:t>
                                                </m:r>
                                              </m:e>
                                              <m:sub>
                                                <m:r>
                                                  <a:rPr lang="en-US" altLang="ja-JP" sz="1000" b="0" i="1" dirty="0" smtClean="0">
                                                    <a:latin typeface="Cambria Math" panose="02040503050406030204" pitchFamily="18" charset="0"/>
                                                  </a:rPr>
                                                  <m:t>𝐴𝐵</m:t>
                                                </m:r>
                                              </m:sub>
                                            </m:sSub>
                                          </m:den>
                                        </m:f>
                                      </m:e>
                                    </m:nary>
                                  </m:e>
                                </m:nary>
                              </m:oMath>
                            </m:oMathPara>
                          </a14:m>
                          <a:endParaRPr kumimoji="1" lang="en-US" altLang="ja-JP" sz="1000" dirty="0"/>
                        </a:p>
                      </a:txBody>
                      <a:tcPr marL="72000" marR="0" marT="0" marB="0" anchor="ctr">
                        <a:lnL w="12700" cmpd="sng">
                          <a:noFill/>
                        </a:lnL>
                        <a:lnR w="12700" cmpd="sng">
                          <a:noFill/>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10378422"/>
                      </a:ext>
                    </a:extLst>
                  </a:tr>
                  <a:tr h="288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b="1" dirty="0">
                              <a:solidFill>
                                <a:schemeClr val="bg1"/>
                              </a:solidFill>
                            </a:rPr>
                            <a:t>(2.10) </a:t>
                          </a:r>
                          <a:r>
                            <a:rPr lang="ja-JP" altLang="en-US" sz="1050" b="1" dirty="0">
                              <a:solidFill>
                                <a:schemeClr val="bg1"/>
                              </a:solidFill>
                            </a:rPr>
                            <a:t>電子ハミルトニアン</a:t>
                          </a:r>
                          <a:endParaRPr kumimoji="1" lang="en-US" altLang="ja-JP" sz="1050" b="1" dirty="0">
                            <a:solidFill>
                              <a:schemeClr val="bg1"/>
                            </a:solidFill>
                          </a:endParaRPr>
                        </a:p>
                      </a:txBody>
                      <a:tcPr anchor="ctr">
                        <a:lnL w="12700" cmpd="sng">
                          <a:noFill/>
                        </a:lnL>
                        <a:lnR w="12700" cmpd="sng">
                          <a:noFill/>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3061579041"/>
                      </a:ext>
                    </a:extLst>
                  </a:tr>
                  <a:tr h="540000">
                    <a:tc>
                      <a:txBody>
                        <a:bodyPr/>
                        <a:lstStyle/>
                        <a:p>
                          <a:pPr/>
                          <a14:m>
                            <m:oMathPara xmlns:m="http://schemas.openxmlformats.org/officeDocument/2006/math">
                              <m:oMathParaPr>
                                <m:jc m:val="left"/>
                              </m:oMathParaPr>
                              <m:oMath xmlns:m="http://schemas.openxmlformats.org/officeDocument/2006/math">
                                <m:sSub>
                                  <m:sSubPr>
                                    <m:ctrlPr>
                                      <a:rPr lang="en-US" altLang="ja-JP" sz="1000" i="1" dirty="0" smtClean="0">
                                        <a:latin typeface="Cambria Math" panose="02040503050406030204" pitchFamily="18" charset="0"/>
                                      </a:rPr>
                                    </m:ctrlPr>
                                  </m:sSubPr>
                                  <m:e>
                                    <m:acc>
                                      <m:accPr>
                                        <m:chr m:val="̂"/>
                                        <m:ctrlPr>
                                          <a:rPr lang="en-US" altLang="ja-JP" sz="1000" i="1">
                                            <a:latin typeface="Cambria Math" panose="02040503050406030204" pitchFamily="18" charset="0"/>
                                          </a:rPr>
                                        </m:ctrlPr>
                                      </m:accPr>
                                      <m:e>
                                        <m:r>
                                          <a:rPr lang="en-US" altLang="ja-JP" sz="1000" i="1">
                                            <a:latin typeface="Cambria Math" panose="02040503050406030204" pitchFamily="18" charset="0"/>
                                          </a:rPr>
                                          <m:t>𝐻</m:t>
                                        </m:r>
                                      </m:e>
                                    </m:acc>
                                  </m:e>
                                  <m:sub>
                                    <m:r>
                                      <m:rPr>
                                        <m:sty m:val="p"/>
                                      </m:rPr>
                                      <a:rPr lang="en-US" altLang="ja-JP" sz="1000" b="0" i="0" smtClean="0">
                                        <a:latin typeface="Cambria Math" panose="02040503050406030204" pitchFamily="18" charset="0"/>
                                      </a:rPr>
                                      <m:t>elec</m:t>
                                    </m:r>
                                  </m:sub>
                                </m:sSub>
                                <m:r>
                                  <a:rPr lang="en-US" altLang="ja-JP" sz="1000" i="1" dirty="0">
                                    <a:latin typeface="Cambria Math" panose="02040503050406030204" pitchFamily="18" charset="0"/>
                                  </a:rPr>
                                  <m:t>=−</m:t>
                                </m:r>
                                <m:nary>
                                  <m:naryPr>
                                    <m:chr m:val="∑"/>
                                    <m:ctrlPr>
                                      <a:rPr lang="en-US" altLang="ja-JP" sz="1000" i="1" dirty="0">
                                        <a:latin typeface="Cambria Math" panose="02040503050406030204" pitchFamily="18" charset="0"/>
                                      </a:rPr>
                                    </m:ctrlPr>
                                  </m:naryPr>
                                  <m:sub>
                                    <m:r>
                                      <m:rPr>
                                        <m:brk m:alnAt="23"/>
                                      </m:rPr>
                                      <a:rPr lang="en-US" altLang="ja-JP" sz="1000" i="1" dirty="0">
                                        <a:latin typeface="Cambria Math" panose="02040503050406030204" pitchFamily="18" charset="0"/>
                                      </a:rPr>
                                      <m:t>𝑖</m:t>
                                    </m:r>
                                    <m:r>
                                      <a:rPr lang="en-US" altLang="ja-JP" sz="1000" i="1" dirty="0">
                                        <a:latin typeface="Cambria Math" panose="02040503050406030204" pitchFamily="18" charset="0"/>
                                      </a:rPr>
                                      <m:t>=1</m:t>
                                    </m:r>
                                  </m:sub>
                                  <m:sup>
                                    <m:r>
                                      <a:rPr lang="en-US" altLang="ja-JP" sz="1000" i="1" dirty="0">
                                        <a:latin typeface="Cambria Math" panose="02040503050406030204" pitchFamily="18" charset="0"/>
                                      </a:rPr>
                                      <m:t>𝑁</m:t>
                                    </m:r>
                                  </m:sup>
                                  <m:e>
                                    <m:f>
                                      <m:fPr>
                                        <m:ctrlPr>
                                          <a:rPr lang="en-US" altLang="ja-JP" sz="1000" i="1" dirty="0">
                                            <a:latin typeface="Cambria Math" panose="02040503050406030204" pitchFamily="18" charset="0"/>
                                          </a:rPr>
                                        </m:ctrlPr>
                                      </m:fPr>
                                      <m:num>
                                        <m:r>
                                          <a:rPr lang="en-US" altLang="ja-JP" sz="1000" i="1" dirty="0">
                                            <a:latin typeface="Cambria Math" panose="02040503050406030204" pitchFamily="18" charset="0"/>
                                          </a:rPr>
                                          <m:t>1</m:t>
                                        </m:r>
                                      </m:num>
                                      <m:den>
                                        <m:r>
                                          <a:rPr lang="en-US" altLang="ja-JP" sz="1000" i="1" dirty="0">
                                            <a:latin typeface="Cambria Math" panose="02040503050406030204" pitchFamily="18" charset="0"/>
                                          </a:rPr>
                                          <m:t>2</m:t>
                                        </m:r>
                                      </m:den>
                                    </m:f>
                                    <m:sSup>
                                      <m:sSupPr>
                                        <m:ctrlPr>
                                          <a:rPr lang="en-US" altLang="ja-JP" sz="1000" i="1" dirty="0">
                                            <a:latin typeface="Cambria Math" panose="02040503050406030204" pitchFamily="18" charset="0"/>
                                          </a:rPr>
                                        </m:ctrlPr>
                                      </m:sSupPr>
                                      <m:e>
                                        <m:sSub>
                                          <m:sSubPr>
                                            <m:ctrlPr>
                                              <a:rPr lang="en-US" altLang="ja-JP" sz="1000" i="1" dirty="0">
                                                <a:latin typeface="Cambria Math" panose="02040503050406030204" pitchFamily="18" charset="0"/>
                                              </a:rPr>
                                            </m:ctrlPr>
                                          </m:sSubPr>
                                          <m:e>
                                            <m:r>
                                              <m:rPr>
                                                <m:sty m:val="p"/>
                                              </m:rPr>
                                              <a:rPr lang="en-US" altLang="ja-JP" sz="1000" dirty="0">
                                                <a:latin typeface="Cambria Math" panose="02040503050406030204" pitchFamily="18" charset="0"/>
                                              </a:rPr>
                                              <m:t>∇</m:t>
                                            </m:r>
                                          </m:e>
                                          <m:sub>
                                            <m:r>
                                              <a:rPr lang="en-US" altLang="ja-JP" sz="1000" i="1" dirty="0">
                                                <a:latin typeface="Cambria Math" panose="02040503050406030204" pitchFamily="18" charset="0"/>
                                              </a:rPr>
                                              <m:t>𝑖</m:t>
                                            </m:r>
                                          </m:sub>
                                        </m:sSub>
                                      </m:e>
                                      <m:sup>
                                        <m:r>
                                          <a:rPr lang="en-US" altLang="ja-JP" sz="1000" i="1" dirty="0">
                                            <a:latin typeface="Cambria Math" panose="02040503050406030204" pitchFamily="18" charset="0"/>
                                          </a:rPr>
                                          <m:t>2</m:t>
                                        </m:r>
                                      </m:sup>
                                    </m:sSup>
                                  </m:e>
                                </m:nary>
                                <m:r>
                                  <a:rPr lang="en-US" altLang="ja-JP" sz="1000" i="1" dirty="0">
                                    <a:latin typeface="Cambria Math" panose="02040503050406030204" pitchFamily="18" charset="0"/>
                                  </a:rPr>
                                  <m:t>−</m:t>
                                </m:r>
                                <m:nary>
                                  <m:naryPr>
                                    <m:chr m:val="∑"/>
                                    <m:ctrlPr>
                                      <a:rPr lang="en-US" altLang="ja-JP" sz="1000" i="1" dirty="0">
                                        <a:latin typeface="Cambria Math" panose="02040503050406030204" pitchFamily="18" charset="0"/>
                                      </a:rPr>
                                    </m:ctrlPr>
                                  </m:naryPr>
                                  <m:sub>
                                    <m:r>
                                      <m:rPr>
                                        <m:brk m:alnAt="23"/>
                                      </m:rPr>
                                      <a:rPr lang="en-US" altLang="ja-JP" sz="1000" i="1" dirty="0">
                                        <a:latin typeface="Cambria Math" panose="02040503050406030204" pitchFamily="18" charset="0"/>
                                      </a:rPr>
                                      <m:t>𝑖</m:t>
                                    </m:r>
                                    <m:r>
                                      <a:rPr lang="en-US" altLang="ja-JP" sz="1000" i="1" dirty="0">
                                        <a:latin typeface="Cambria Math" panose="02040503050406030204" pitchFamily="18" charset="0"/>
                                      </a:rPr>
                                      <m:t>=1</m:t>
                                    </m:r>
                                  </m:sub>
                                  <m:sup>
                                    <m:r>
                                      <a:rPr lang="en-US" altLang="ja-JP" sz="1000" i="1" dirty="0">
                                        <a:latin typeface="Cambria Math" panose="02040503050406030204" pitchFamily="18" charset="0"/>
                                      </a:rPr>
                                      <m:t>𝑁</m:t>
                                    </m:r>
                                  </m:sup>
                                  <m:e>
                                    <m:nary>
                                      <m:naryPr>
                                        <m:chr m:val="∑"/>
                                        <m:ctrlPr>
                                          <a:rPr lang="en-US" altLang="ja-JP" sz="1000" i="1" dirty="0">
                                            <a:latin typeface="Cambria Math" panose="02040503050406030204" pitchFamily="18" charset="0"/>
                                          </a:rPr>
                                        </m:ctrlPr>
                                      </m:naryPr>
                                      <m:sub>
                                        <m:r>
                                          <a:rPr lang="en-US" altLang="ja-JP" sz="1000" i="1" dirty="0">
                                            <a:latin typeface="Cambria Math" panose="02040503050406030204" pitchFamily="18" charset="0"/>
                                          </a:rPr>
                                          <m:t>𝐴</m:t>
                                        </m:r>
                                        <m:r>
                                          <a:rPr lang="en-US" altLang="ja-JP" sz="1000" i="1" dirty="0">
                                            <a:latin typeface="Cambria Math" panose="02040503050406030204" pitchFamily="18" charset="0"/>
                                          </a:rPr>
                                          <m:t>=1</m:t>
                                        </m:r>
                                      </m:sub>
                                      <m:sup>
                                        <m:r>
                                          <a:rPr lang="en-US" altLang="ja-JP" sz="1000" i="1" dirty="0">
                                            <a:latin typeface="Cambria Math" panose="02040503050406030204" pitchFamily="18" charset="0"/>
                                          </a:rPr>
                                          <m:t>𝑀</m:t>
                                        </m:r>
                                      </m:sup>
                                      <m:e>
                                        <m:f>
                                          <m:fPr>
                                            <m:ctrlPr>
                                              <a:rPr lang="en-US" altLang="ja-JP" sz="1000" i="1" dirty="0">
                                                <a:latin typeface="Cambria Math" panose="02040503050406030204" pitchFamily="18" charset="0"/>
                                              </a:rPr>
                                            </m:ctrlPr>
                                          </m:fPr>
                                          <m:num>
                                            <m:sSub>
                                              <m:sSubPr>
                                                <m:ctrlPr>
                                                  <a:rPr lang="en-US" altLang="ja-JP" sz="1000" i="1" dirty="0">
                                                    <a:latin typeface="Cambria Math" panose="02040503050406030204" pitchFamily="18" charset="0"/>
                                                  </a:rPr>
                                                </m:ctrlPr>
                                              </m:sSubPr>
                                              <m:e>
                                                <m:r>
                                                  <a:rPr lang="en-US" altLang="ja-JP" sz="1000" i="1" dirty="0">
                                                    <a:latin typeface="Cambria Math" panose="02040503050406030204" pitchFamily="18" charset="0"/>
                                                  </a:rPr>
                                                  <m:t>𝑍</m:t>
                                                </m:r>
                                              </m:e>
                                              <m:sub>
                                                <m:r>
                                                  <a:rPr lang="en-US" altLang="ja-JP" sz="1000" i="1" dirty="0">
                                                    <a:latin typeface="Cambria Math" panose="02040503050406030204" pitchFamily="18" charset="0"/>
                                                  </a:rPr>
                                                  <m:t>𝐴</m:t>
                                                </m:r>
                                              </m:sub>
                                            </m:sSub>
                                          </m:num>
                                          <m:den>
                                            <m:sSub>
                                              <m:sSubPr>
                                                <m:ctrlPr>
                                                  <a:rPr lang="en-US" altLang="ja-JP" sz="1000" i="1" dirty="0">
                                                    <a:latin typeface="Cambria Math" panose="02040503050406030204" pitchFamily="18" charset="0"/>
                                                  </a:rPr>
                                                </m:ctrlPr>
                                              </m:sSubPr>
                                              <m:e>
                                                <m:r>
                                                  <a:rPr lang="en-US" altLang="ja-JP" sz="1000" i="1" dirty="0">
                                                    <a:latin typeface="Cambria Math" panose="02040503050406030204" pitchFamily="18" charset="0"/>
                                                  </a:rPr>
                                                  <m:t>𝑟</m:t>
                                                </m:r>
                                              </m:e>
                                              <m:sub>
                                                <m:r>
                                                  <a:rPr lang="en-US" altLang="ja-JP" sz="1000" i="1" dirty="0">
                                                    <a:latin typeface="Cambria Math" panose="02040503050406030204" pitchFamily="18" charset="0"/>
                                                  </a:rPr>
                                                  <m:t>𝑖𝐴</m:t>
                                                </m:r>
                                              </m:sub>
                                            </m:sSub>
                                          </m:den>
                                        </m:f>
                                      </m:e>
                                    </m:nary>
                                  </m:e>
                                </m:nary>
                                <m:r>
                                  <a:rPr lang="en-US" altLang="ja-JP" sz="1000" i="1" dirty="0">
                                    <a:latin typeface="Cambria Math" panose="02040503050406030204" pitchFamily="18" charset="0"/>
                                  </a:rPr>
                                  <m:t>+</m:t>
                                </m:r>
                                <m:nary>
                                  <m:naryPr>
                                    <m:chr m:val="∑"/>
                                    <m:ctrlPr>
                                      <a:rPr lang="en-US" altLang="ja-JP" sz="1000" i="1" dirty="0">
                                        <a:latin typeface="Cambria Math" panose="02040503050406030204" pitchFamily="18" charset="0"/>
                                      </a:rPr>
                                    </m:ctrlPr>
                                  </m:naryPr>
                                  <m:sub>
                                    <m:r>
                                      <m:rPr>
                                        <m:brk m:alnAt="23"/>
                                      </m:rPr>
                                      <a:rPr lang="en-US" altLang="ja-JP" sz="1000" i="1" dirty="0">
                                        <a:latin typeface="Cambria Math" panose="02040503050406030204" pitchFamily="18" charset="0"/>
                                      </a:rPr>
                                      <m:t>𝑖</m:t>
                                    </m:r>
                                    <m:r>
                                      <a:rPr lang="en-US" altLang="ja-JP" sz="1000" i="1" dirty="0">
                                        <a:latin typeface="Cambria Math" panose="02040503050406030204" pitchFamily="18" charset="0"/>
                                      </a:rPr>
                                      <m:t>=1</m:t>
                                    </m:r>
                                  </m:sub>
                                  <m:sup>
                                    <m:r>
                                      <a:rPr lang="en-US" altLang="ja-JP" sz="1000" i="1" dirty="0">
                                        <a:latin typeface="Cambria Math" panose="02040503050406030204" pitchFamily="18" charset="0"/>
                                      </a:rPr>
                                      <m:t>𝑁</m:t>
                                    </m:r>
                                  </m:sup>
                                  <m:e>
                                    <m:nary>
                                      <m:naryPr>
                                        <m:chr m:val="∑"/>
                                        <m:ctrlPr>
                                          <a:rPr lang="en-US" altLang="ja-JP" sz="1000" i="1" dirty="0">
                                            <a:latin typeface="Cambria Math" panose="02040503050406030204" pitchFamily="18" charset="0"/>
                                          </a:rPr>
                                        </m:ctrlPr>
                                      </m:naryPr>
                                      <m:sub>
                                        <m:r>
                                          <a:rPr lang="en-US" altLang="ja-JP" sz="1000" i="1" dirty="0">
                                            <a:latin typeface="Cambria Math" panose="02040503050406030204" pitchFamily="18" charset="0"/>
                                          </a:rPr>
                                          <m:t>𝑗</m:t>
                                        </m:r>
                                        <m:r>
                                          <a:rPr lang="en-US" altLang="ja-JP" sz="1000" i="1" dirty="0">
                                            <a:latin typeface="Cambria Math" panose="02040503050406030204" pitchFamily="18" charset="0"/>
                                          </a:rPr>
                                          <m:t>&gt;</m:t>
                                        </m:r>
                                        <m:r>
                                          <a:rPr lang="en-US" altLang="ja-JP" sz="1000" i="1" dirty="0">
                                            <a:latin typeface="Cambria Math" panose="02040503050406030204" pitchFamily="18" charset="0"/>
                                          </a:rPr>
                                          <m:t>𝑖</m:t>
                                        </m:r>
                                      </m:sub>
                                      <m:sup>
                                        <m:r>
                                          <a:rPr lang="en-US" altLang="ja-JP" sz="1000" i="1" dirty="0">
                                            <a:latin typeface="Cambria Math" panose="02040503050406030204" pitchFamily="18" charset="0"/>
                                          </a:rPr>
                                          <m:t>𝑁</m:t>
                                        </m:r>
                                      </m:sup>
                                      <m:e>
                                        <m:f>
                                          <m:fPr>
                                            <m:ctrlPr>
                                              <a:rPr lang="en-US" altLang="ja-JP" sz="1000" i="1" dirty="0">
                                                <a:latin typeface="Cambria Math" panose="02040503050406030204" pitchFamily="18" charset="0"/>
                                              </a:rPr>
                                            </m:ctrlPr>
                                          </m:fPr>
                                          <m:num>
                                            <m:r>
                                              <a:rPr lang="en-US" altLang="ja-JP" sz="1000" i="1" dirty="0">
                                                <a:latin typeface="Cambria Math" panose="02040503050406030204" pitchFamily="18" charset="0"/>
                                              </a:rPr>
                                              <m:t>1</m:t>
                                            </m:r>
                                          </m:num>
                                          <m:den>
                                            <m:sSub>
                                              <m:sSubPr>
                                                <m:ctrlPr>
                                                  <a:rPr lang="en-US" altLang="ja-JP" sz="1000" i="1" dirty="0">
                                                    <a:latin typeface="Cambria Math" panose="02040503050406030204" pitchFamily="18" charset="0"/>
                                                  </a:rPr>
                                                </m:ctrlPr>
                                              </m:sSubPr>
                                              <m:e>
                                                <m:r>
                                                  <a:rPr lang="en-US" altLang="ja-JP" sz="1000" i="1" dirty="0">
                                                    <a:latin typeface="Cambria Math" panose="02040503050406030204" pitchFamily="18" charset="0"/>
                                                  </a:rPr>
                                                  <m:t>𝑟</m:t>
                                                </m:r>
                                              </m:e>
                                              <m:sub>
                                                <m:r>
                                                  <a:rPr lang="en-US" altLang="ja-JP" sz="1000" i="1" dirty="0">
                                                    <a:latin typeface="Cambria Math" panose="02040503050406030204" pitchFamily="18" charset="0"/>
                                                  </a:rPr>
                                                  <m:t>𝑖𝑗</m:t>
                                                </m:r>
                                              </m:sub>
                                            </m:sSub>
                                          </m:den>
                                        </m:f>
                                      </m:e>
                                    </m:nary>
                                  </m:e>
                                </m:nary>
                              </m:oMath>
                            </m:oMathPara>
                          </a14:m>
                          <a:endParaRPr kumimoji="1" lang="en-US" altLang="ja-JP" sz="1000" dirty="0"/>
                        </a:p>
                      </a:txBody>
                      <a:tcPr marL="72000" marR="0" marT="0" marB="0" anchor="ctr">
                        <a:lnL w="12700" cmpd="sng">
                          <a:noFill/>
                        </a:lnL>
                        <a:lnR w="12700" cmpd="sng">
                          <a:noFill/>
                        </a:lnR>
                        <a:lnT w="381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40955750"/>
                      </a:ext>
                    </a:extLst>
                  </a:tr>
                  <a:tr h="288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b="1" dirty="0">
                              <a:solidFill>
                                <a:schemeClr val="bg1"/>
                              </a:solidFill>
                            </a:rPr>
                            <a:t>(2.15) </a:t>
                          </a:r>
                          <a:r>
                            <a:rPr lang="ja-JP" altLang="en-US" sz="1050" b="1" dirty="0">
                              <a:solidFill>
                                <a:schemeClr val="bg1"/>
                              </a:solidFill>
                            </a:rPr>
                            <a:t>核ハミルトニアン</a:t>
                          </a:r>
                          <a:endParaRPr kumimoji="1" lang="en-US" altLang="ja-JP" sz="1050" b="1" dirty="0">
                            <a:solidFill>
                              <a:schemeClr val="bg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3886660060"/>
                      </a:ext>
                    </a:extLst>
                  </a:tr>
                  <a:tr h="540000">
                    <a:tc>
                      <a:txBody>
                        <a:bodyPr/>
                        <a:lstStyle/>
                        <a:p>
                          <a:pPr/>
                          <a14:m>
                            <m:oMathPara xmlns:m="http://schemas.openxmlformats.org/officeDocument/2006/math">
                              <m:oMathParaPr>
                                <m:jc m:val="left"/>
                              </m:oMathParaPr>
                              <m:oMath xmlns:m="http://schemas.openxmlformats.org/officeDocument/2006/math">
                                <m:sSub>
                                  <m:sSubPr>
                                    <m:ctrlPr>
                                      <a:rPr lang="en-US" altLang="ja-JP" sz="1000" i="1" dirty="0" smtClean="0">
                                        <a:latin typeface="Cambria Math" panose="02040503050406030204" pitchFamily="18" charset="0"/>
                                      </a:rPr>
                                    </m:ctrlPr>
                                  </m:sSubPr>
                                  <m:e>
                                    <m:acc>
                                      <m:accPr>
                                        <m:chr m:val="̂"/>
                                        <m:ctrlPr>
                                          <a:rPr lang="en-US" altLang="ja-JP" sz="1000" i="1">
                                            <a:latin typeface="Cambria Math" panose="02040503050406030204" pitchFamily="18" charset="0"/>
                                          </a:rPr>
                                        </m:ctrlPr>
                                      </m:accPr>
                                      <m:e>
                                        <m:r>
                                          <a:rPr lang="en-US" altLang="ja-JP" sz="1000" i="1">
                                            <a:latin typeface="Cambria Math" panose="02040503050406030204" pitchFamily="18" charset="0"/>
                                          </a:rPr>
                                          <m:t>𝐻</m:t>
                                        </m:r>
                                      </m:e>
                                    </m:acc>
                                  </m:e>
                                  <m:sub>
                                    <m:r>
                                      <m:rPr>
                                        <m:sty m:val="p"/>
                                      </m:rPr>
                                      <a:rPr lang="en-US" altLang="ja-JP" sz="1000" b="0" i="0" smtClean="0">
                                        <a:latin typeface="Cambria Math" panose="02040503050406030204" pitchFamily="18" charset="0"/>
                                      </a:rPr>
                                      <m:t>nuc</m:t>
                                    </m:r>
                                  </m:sub>
                                </m:sSub>
                                <m:r>
                                  <a:rPr lang="en-US" altLang="ja-JP" sz="1000" i="1" dirty="0">
                                    <a:latin typeface="Cambria Math" panose="02040503050406030204" pitchFamily="18" charset="0"/>
                                  </a:rPr>
                                  <m:t>=−</m:t>
                                </m:r>
                                <m:nary>
                                  <m:naryPr>
                                    <m:chr m:val="∑"/>
                                    <m:ctrlPr>
                                      <a:rPr lang="en-US" altLang="ja-JP" sz="1000" i="1" dirty="0">
                                        <a:latin typeface="Cambria Math" panose="02040503050406030204" pitchFamily="18" charset="0"/>
                                      </a:rPr>
                                    </m:ctrlPr>
                                  </m:naryPr>
                                  <m:sub>
                                    <m:r>
                                      <m:rPr>
                                        <m:brk m:alnAt="23"/>
                                      </m:rPr>
                                      <a:rPr lang="en-US" altLang="ja-JP" sz="1000" i="1" dirty="0">
                                        <a:latin typeface="Cambria Math" panose="02040503050406030204" pitchFamily="18" charset="0"/>
                                      </a:rPr>
                                      <m:t>𝑖</m:t>
                                    </m:r>
                                    <m:r>
                                      <a:rPr lang="en-US" altLang="ja-JP" sz="1000" i="1" dirty="0">
                                        <a:latin typeface="Cambria Math" panose="02040503050406030204" pitchFamily="18" charset="0"/>
                                      </a:rPr>
                                      <m:t>=1</m:t>
                                    </m:r>
                                  </m:sub>
                                  <m:sup>
                                    <m:r>
                                      <a:rPr lang="en-US" altLang="ja-JP" sz="1000" i="1" dirty="0">
                                        <a:latin typeface="Cambria Math" panose="02040503050406030204" pitchFamily="18" charset="0"/>
                                      </a:rPr>
                                      <m:t>𝑁</m:t>
                                    </m:r>
                                  </m:sup>
                                  <m:e>
                                    <m:f>
                                      <m:fPr>
                                        <m:ctrlPr>
                                          <a:rPr lang="en-US" altLang="ja-JP" sz="1000" i="1" dirty="0">
                                            <a:latin typeface="Cambria Math" panose="02040503050406030204" pitchFamily="18" charset="0"/>
                                          </a:rPr>
                                        </m:ctrlPr>
                                      </m:fPr>
                                      <m:num>
                                        <m:r>
                                          <a:rPr lang="en-US" altLang="ja-JP" sz="1000" i="1" dirty="0">
                                            <a:latin typeface="Cambria Math" panose="02040503050406030204" pitchFamily="18" charset="0"/>
                                          </a:rPr>
                                          <m:t>1</m:t>
                                        </m:r>
                                      </m:num>
                                      <m:den>
                                        <m:r>
                                          <a:rPr lang="en-US" altLang="ja-JP" sz="1000" i="1" dirty="0">
                                            <a:latin typeface="Cambria Math" panose="02040503050406030204" pitchFamily="18" charset="0"/>
                                          </a:rPr>
                                          <m:t>2</m:t>
                                        </m:r>
                                        <m:sSub>
                                          <m:sSubPr>
                                            <m:ctrlPr>
                                              <a:rPr lang="en-US" altLang="ja-JP" sz="1000" i="1" dirty="0">
                                                <a:latin typeface="Cambria Math" panose="02040503050406030204" pitchFamily="18" charset="0"/>
                                              </a:rPr>
                                            </m:ctrlPr>
                                          </m:sSubPr>
                                          <m:e>
                                            <m:r>
                                              <a:rPr lang="en-US" altLang="ja-JP" sz="1000" i="1" dirty="0">
                                                <a:latin typeface="Cambria Math" panose="02040503050406030204" pitchFamily="18" charset="0"/>
                                              </a:rPr>
                                              <m:t>𝑀</m:t>
                                            </m:r>
                                          </m:e>
                                          <m:sub>
                                            <m:r>
                                              <a:rPr lang="en-US" altLang="ja-JP" sz="1000" i="1" dirty="0">
                                                <a:latin typeface="Cambria Math" panose="02040503050406030204" pitchFamily="18" charset="0"/>
                                              </a:rPr>
                                              <m:t>𝐴</m:t>
                                            </m:r>
                                          </m:sub>
                                        </m:sSub>
                                      </m:den>
                                    </m:f>
                                    <m:sSup>
                                      <m:sSupPr>
                                        <m:ctrlPr>
                                          <a:rPr lang="en-US" altLang="ja-JP" sz="1000" i="1" dirty="0">
                                            <a:latin typeface="Cambria Math" panose="02040503050406030204" pitchFamily="18" charset="0"/>
                                          </a:rPr>
                                        </m:ctrlPr>
                                      </m:sSupPr>
                                      <m:e>
                                        <m:sSub>
                                          <m:sSubPr>
                                            <m:ctrlPr>
                                              <a:rPr lang="en-US" altLang="ja-JP" sz="1000" i="1" dirty="0">
                                                <a:latin typeface="Cambria Math" panose="02040503050406030204" pitchFamily="18" charset="0"/>
                                              </a:rPr>
                                            </m:ctrlPr>
                                          </m:sSubPr>
                                          <m:e>
                                            <m:r>
                                              <m:rPr>
                                                <m:sty m:val="p"/>
                                              </m:rPr>
                                              <a:rPr lang="en-US" altLang="ja-JP" sz="1000" dirty="0">
                                                <a:latin typeface="Cambria Math" panose="02040503050406030204" pitchFamily="18" charset="0"/>
                                              </a:rPr>
                                              <m:t>∇</m:t>
                                            </m:r>
                                          </m:e>
                                          <m:sub>
                                            <m:r>
                                              <a:rPr lang="en-US" altLang="ja-JP" sz="1000" i="1" dirty="0">
                                                <a:latin typeface="Cambria Math" panose="02040503050406030204" pitchFamily="18" charset="0"/>
                                              </a:rPr>
                                              <m:t>𝐴</m:t>
                                            </m:r>
                                          </m:sub>
                                        </m:sSub>
                                      </m:e>
                                      <m:sup>
                                        <m:r>
                                          <a:rPr lang="en-US" altLang="ja-JP" sz="1000" i="1" dirty="0">
                                            <a:latin typeface="Cambria Math" panose="02040503050406030204" pitchFamily="18" charset="0"/>
                                          </a:rPr>
                                          <m:t>2</m:t>
                                        </m:r>
                                      </m:sup>
                                    </m:sSup>
                                  </m:e>
                                </m:nary>
                                <m:r>
                                  <a:rPr lang="en-US" altLang="ja-JP" sz="1000" i="1" dirty="0">
                                    <a:latin typeface="Cambria Math" panose="02040503050406030204" pitchFamily="18" charset="0"/>
                                  </a:rPr>
                                  <m:t>+</m:t>
                                </m:r>
                                <m:nary>
                                  <m:naryPr>
                                    <m:chr m:val="∑"/>
                                    <m:ctrlPr>
                                      <a:rPr lang="en-US" altLang="ja-JP" sz="1000" i="1" dirty="0">
                                        <a:latin typeface="Cambria Math" panose="02040503050406030204" pitchFamily="18" charset="0"/>
                                      </a:rPr>
                                    </m:ctrlPr>
                                  </m:naryPr>
                                  <m:sub>
                                    <m:r>
                                      <a:rPr lang="en-US" altLang="ja-JP" sz="1000" i="1" dirty="0">
                                        <a:latin typeface="Cambria Math" panose="02040503050406030204" pitchFamily="18" charset="0"/>
                                      </a:rPr>
                                      <m:t>𝐴</m:t>
                                    </m:r>
                                    <m:r>
                                      <a:rPr lang="en-US" altLang="ja-JP" sz="1000" i="1" dirty="0">
                                        <a:latin typeface="Cambria Math" panose="02040503050406030204" pitchFamily="18" charset="0"/>
                                      </a:rPr>
                                      <m:t>=1</m:t>
                                    </m:r>
                                  </m:sub>
                                  <m:sup>
                                    <m:r>
                                      <a:rPr lang="en-US" altLang="ja-JP" sz="1000" i="1" dirty="0">
                                        <a:latin typeface="Cambria Math" panose="02040503050406030204" pitchFamily="18" charset="0"/>
                                      </a:rPr>
                                      <m:t>𝑀</m:t>
                                    </m:r>
                                  </m:sup>
                                  <m:e>
                                    <m:nary>
                                      <m:naryPr>
                                        <m:chr m:val="∑"/>
                                        <m:ctrlPr>
                                          <a:rPr lang="en-US" altLang="ja-JP" sz="1000" i="1" dirty="0">
                                            <a:latin typeface="Cambria Math" panose="02040503050406030204" pitchFamily="18" charset="0"/>
                                          </a:rPr>
                                        </m:ctrlPr>
                                      </m:naryPr>
                                      <m:sub>
                                        <m:r>
                                          <a:rPr lang="en-US" altLang="ja-JP" sz="1000" i="1" dirty="0">
                                            <a:latin typeface="Cambria Math" panose="02040503050406030204" pitchFamily="18" charset="0"/>
                                          </a:rPr>
                                          <m:t>𝐵</m:t>
                                        </m:r>
                                        <m:r>
                                          <a:rPr lang="en-US" altLang="ja-JP" sz="1000" i="1" dirty="0">
                                            <a:latin typeface="Cambria Math" panose="02040503050406030204" pitchFamily="18" charset="0"/>
                                          </a:rPr>
                                          <m:t>&gt;</m:t>
                                        </m:r>
                                        <m:r>
                                          <a:rPr lang="en-US" altLang="ja-JP" sz="1000" i="1" dirty="0">
                                            <a:latin typeface="Cambria Math" panose="02040503050406030204" pitchFamily="18" charset="0"/>
                                          </a:rPr>
                                          <m:t>𝐴</m:t>
                                        </m:r>
                                      </m:sub>
                                      <m:sup>
                                        <m:r>
                                          <a:rPr lang="en-US" altLang="ja-JP" sz="1000" i="1" dirty="0">
                                            <a:latin typeface="Cambria Math" panose="02040503050406030204" pitchFamily="18" charset="0"/>
                                          </a:rPr>
                                          <m:t>𝑀</m:t>
                                        </m:r>
                                      </m:sup>
                                      <m:e>
                                        <m:f>
                                          <m:fPr>
                                            <m:ctrlPr>
                                              <a:rPr lang="en-US" altLang="ja-JP" sz="1000" i="1" dirty="0">
                                                <a:latin typeface="Cambria Math" panose="02040503050406030204" pitchFamily="18" charset="0"/>
                                              </a:rPr>
                                            </m:ctrlPr>
                                          </m:fPr>
                                          <m:num>
                                            <m:sSub>
                                              <m:sSubPr>
                                                <m:ctrlPr>
                                                  <a:rPr lang="en-US" altLang="ja-JP" sz="1000" i="1" dirty="0">
                                                    <a:latin typeface="Cambria Math" panose="02040503050406030204" pitchFamily="18" charset="0"/>
                                                  </a:rPr>
                                                </m:ctrlPr>
                                              </m:sSubPr>
                                              <m:e>
                                                <m:r>
                                                  <a:rPr lang="en-US" altLang="ja-JP" sz="1000" i="1" dirty="0">
                                                    <a:latin typeface="Cambria Math" panose="02040503050406030204" pitchFamily="18" charset="0"/>
                                                  </a:rPr>
                                                  <m:t>𝑍</m:t>
                                                </m:r>
                                              </m:e>
                                              <m:sub>
                                                <m:r>
                                                  <a:rPr lang="en-US" altLang="ja-JP" sz="1000" i="1" dirty="0">
                                                    <a:latin typeface="Cambria Math" panose="02040503050406030204" pitchFamily="18" charset="0"/>
                                                  </a:rPr>
                                                  <m:t>𝐴</m:t>
                                                </m:r>
                                              </m:sub>
                                            </m:sSub>
                                            <m:sSub>
                                              <m:sSubPr>
                                                <m:ctrlPr>
                                                  <a:rPr lang="en-US" altLang="ja-JP" sz="1000" i="1" dirty="0">
                                                    <a:latin typeface="Cambria Math" panose="02040503050406030204" pitchFamily="18" charset="0"/>
                                                  </a:rPr>
                                                </m:ctrlPr>
                                              </m:sSubPr>
                                              <m:e>
                                                <m:r>
                                                  <a:rPr lang="en-US" altLang="ja-JP" sz="1000" i="1" dirty="0">
                                                    <a:latin typeface="Cambria Math" panose="02040503050406030204" pitchFamily="18" charset="0"/>
                                                  </a:rPr>
                                                  <m:t>𝑍</m:t>
                                                </m:r>
                                              </m:e>
                                              <m:sub>
                                                <m:r>
                                                  <a:rPr lang="en-US" altLang="ja-JP" sz="1000" i="1" dirty="0">
                                                    <a:latin typeface="Cambria Math" panose="02040503050406030204" pitchFamily="18" charset="0"/>
                                                  </a:rPr>
                                                  <m:t>𝐵</m:t>
                                                </m:r>
                                              </m:sub>
                                            </m:sSub>
                                          </m:num>
                                          <m:den>
                                            <m:sSub>
                                              <m:sSubPr>
                                                <m:ctrlPr>
                                                  <a:rPr lang="en-US" altLang="ja-JP" sz="1000" i="1" dirty="0">
                                                    <a:latin typeface="Cambria Math" panose="02040503050406030204" pitchFamily="18" charset="0"/>
                                                  </a:rPr>
                                                </m:ctrlPr>
                                              </m:sSubPr>
                                              <m:e>
                                                <m:r>
                                                  <a:rPr lang="en-US" altLang="ja-JP" sz="1000" i="1" dirty="0">
                                                    <a:latin typeface="Cambria Math" panose="02040503050406030204" pitchFamily="18" charset="0"/>
                                                  </a:rPr>
                                                  <m:t>𝑅</m:t>
                                                </m:r>
                                              </m:e>
                                              <m:sub>
                                                <m:r>
                                                  <a:rPr lang="en-US" altLang="ja-JP" sz="1000" b="0" i="1" dirty="0" smtClean="0">
                                                    <a:latin typeface="Cambria Math" panose="02040503050406030204" pitchFamily="18" charset="0"/>
                                                  </a:rPr>
                                                  <m:t>𝐴𝐵</m:t>
                                                </m:r>
                                              </m:sub>
                                            </m:sSub>
                                          </m:den>
                                        </m:f>
                                      </m:e>
                                    </m:nary>
                                  </m:e>
                                </m:nary>
                                <m:r>
                                  <a:rPr lang="en-US" altLang="ja-JP" sz="1000" b="0" i="1" dirty="0" smtClean="0">
                                    <a:latin typeface="Cambria Math" panose="02040503050406030204" pitchFamily="18" charset="0"/>
                                  </a:rPr>
                                  <m:t>+</m:t>
                                </m:r>
                                <m:sSub>
                                  <m:sSubPr>
                                    <m:ctrlPr>
                                      <a:rPr lang="en-US" altLang="ja-JP" sz="1000" b="0" i="1" dirty="0" smtClean="0">
                                        <a:latin typeface="Cambria Math" panose="02040503050406030204" pitchFamily="18" charset="0"/>
                                        <a:ea typeface="Cambria Math" panose="02040503050406030204" pitchFamily="18" charset="0"/>
                                      </a:rPr>
                                    </m:ctrlPr>
                                  </m:sSubPr>
                                  <m:e>
                                    <m:r>
                                      <a:rPr lang="en-US" altLang="ja-JP" sz="1000" b="0" i="1" dirty="0" smtClean="0">
                                        <a:latin typeface="Cambria Math" panose="02040503050406030204" pitchFamily="18" charset="0"/>
                                        <a:ea typeface="Cambria Math" panose="02040503050406030204" pitchFamily="18" charset="0"/>
                                      </a:rPr>
                                      <m:t>𝐸</m:t>
                                    </m:r>
                                  </m:e>
                                  <m:sub>
                                    <m:r>
                                      <m:rPr>
                                        <m:sty m:val="p"/>
                                      </m:rPr>
                                      <a:rPr lang="en-US" altLang="ja-JP" sz="1000" b="0" i="0" dirty="0" smtClean="0">
                                        <a:latin typeface="Cambria Math" panose="02040503050406030204" pitchFamily="18" charset="0"/>
                                        <a:ea typeface="Cambria Math" panose="02040503050406030204" pitchFamily="18" charset="0"/>
                                      </a:rPr>
                                      <m:t>elec</m:t>
                                    </m:r>
                                  </m:sub>
                                </m:sSub>
                                <m:d>
                                  <m:dPr>
                                    <m:ctrlPr>
                                      <a:rPr lang="en-US" altLang="ja-JP" sz="1000" b="0" i="1" dirty="0" smtClean="0">
                                        <a:latin typeface="Cambria Math" panose="02040503050406030204" pitchFamily="18" charset="0"/>
                                        <a:ea typeface="Cambria Math" panose="02040503050406030204" pitchFamily="18" charset="0"/>
                                      </a:rPr>
                                    </m:ctrlPr>
                                  </m:dPr>
                                  <m:e>
                                    <m:d>
                                      <m:dPr>
                                        <m:begChr m:val="{"/>
                                        <m:endChr m:val="}"/>
                                        <m:ctrlPr>
                                          <a:rPr lang="en-US" altLang="ja-JP" sz="1000" b="0" i="1" dirty="0" smtClean="0">
                                            <a:latin typeface="Cambria Math" panose="02040503050406030204" pitchFamily="18" charset="0"/>
                                            <a:ea typeface="Cambria Math" panose="02040503050406030204" pitchFamily="18" charset="0"/>
                                          </a:rPr>
                                        </m:ctrlPr>
                                      </m:dPr>
                                      <m:e>
                                        <m:sSub>
                                          <m:sSubPr>
                                            <m:ctrlPr>
                                              <a:rPr lang="en-US" altLang="ja-JP" sz="1000" b="0" i="1" dirty="0" smtClean="0">
                                                <a:latin typeface="Cambria Math" panose="02040503050406030204" pitchFamily="18" charset="0"/>
                                                <a:ea typeface="Cambria Math" panose="02040503050406030204" pitchFamily="18" charset="0"/>
                                              </a:rPr>
                                            </m:ctrlPr>
                                          </m:sSubPr>
                                          <m:e>
                                            <m:r>
                                              <a:rPr lang="en-US" altLang="ja-JP" sz="1000" b="1" i="1" dirty="0" smtClean="0">
                                                <a:latin typeface="Cambria Math" panose="02040503050406030204" pitchFamily="18" charset="0"/>
                                                <a:ea typeface="Cambria Math" panose="02040503050406030204" pitchFamily="18" charset="0"/>
                                              </a:rPr>
                                              <m:t>𝑹</m:t>
                                            </m:r>
                                          </m:e>
                                          <m:sub>
                                            <m:r>
                                              <a:rPr lang="en-US" altLang="ja-JP" sz="1000" b="0" i="1" dirty="0" smtClean="0">
                                                <a:latin typeface="Cambria Math" panose="02040503050406030204" pitchFamily="18" charset="0"/>
                                                <a:ea typeface="Cambria Math" panose="02040503050406030204" pitchFamily="18" charset="0"/>
                                              </a:rPr>
                                              <m:t>𝐴</m:t>
                                            </m:r>
                                          </m:sub>
                                        </m:sSub>
                                      </m:e>
                                    </m:d>
                                  </m:e>
                                </m:d>
                              </m:oMath>
                            </m:oMathPara>
                          </a14:m>
                          <a:endParaRPr kumimoji="1" lang="en-US" altLang="ja-JP" sz="1000" dirty="0"/>
                        </a:p>
                      </a:txBody>
                      <a:tcPr marL="7200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01360778"/>
                      </a:ext>
                    </a:extLst>
                  </a:tr>
                </a:tbl>
              </a:graphicData>
            </a:graphic>
          </p:graphicFrame>
        </mc:Choice>
        <mc:Fallback xmlns="">
          <p:graphicFrame>
            <p:nvGraphicFramePr>
              <p:cNvPr id="13" name="表 12">
                <a:extLst>
                  <a:ext uri="{FF2B5EF4-FFF2-40B4-BE49-F238E27FC236}">
                    <a16:creationId xmlns:a16="http://schemas.microsoft.com/office/drawing/2014/main" id="{6786DDF0-F80D-437F-BD30-1ECB4FAFDF66}"/>
                  </a:ext>
                </a:extLst>
              </p:cNvPr>
              <p:cNvGraphicFramePr>
                <a:graphicFrameLocks noGrp="1"/>
              </p:cNvGraphicFramePr>
              <p:nvPr>
                <p:extLst>
                  <p:ext uri="{D42A27DB-BD31-4B8C-83A1-F6EECF244321}">
                    <p14:modId xmlns:p14="http://schemas.microsoft.com/office/powerpoint/2010/main" val="2586946766"/>
                  </p:ext>
                </p:extLst>
              </p:nvPr>
            </p:nvGraphicFramePr>
            <p:xfrm>
              <a:off x="467688" y="2003186"/>
              <a:ext cx="3960000" cy="2484000"/>
            </p:xfrm>
            <a:graphic>
              <a:graphicData uri="http://schemas.openxmlformats.org/drawingml/2006/table">
                <a:tbl>
                  <a:tblPr>
                    <a:tableStyleId>{5C22544A-7EE6-4342-B048-85BDC9FD1C3A}</a:tableStyleId>
                  </a:tblPr>
                  <a:tblGrid>
                    <a:gridCol w="3960000">
                      <a:extLst>
                        <a:ext uri="{9D8B030D-6E8A-4147-A177-3AD203B41FA5}">
                          <a16:colId xmlns:a16="http://schemas.microsoft.com/office/drawing/2014/main" val="846016642"/>
                        </a:ext>
                      </a:extLst>
                    </a:gridCol>
                  </a:tblGrid>
                  <a:tr h="288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b="1" dirty="0">
                              <a:solidFill>
                                <a:schemeClr val="bg1"/>
                              </a:solidFill>
                            </a:rPr>
                            <a:t>(2.10) </a:t>
                          </a:r>
                          <a:r>
                            <a:rPr lang="ja-JP" altLang="en-US" sz="1100" b="1" dirty="0">
                              <a:solidFill>
                                <a:schemeClr val="bg1"/>
                              </a:solidFill>
                            </a:rPr>
                            <a:t>分子の全ハミルトニアン</a:t>
                          </a:r>
                          <a:endParaRPr kumimoji="1" lang="en-US" altLang="ja-JP" sz="1100" b="1" dirty="0">
                            <a:solidFill>
                              <a:schemeClr val="bg1"/>
                            </a:solidFill>
                          </a:endParaRPr>
                        </a:p>
                      </a:txBody>
                      <a:tcPr anchor="ctr">
                        <a:lnL w="12700" cmpd="sng">
                          <a:noFill/>
                        </a:lnL>
                        <a:lnR w="12700" cmpd="sng">
                          <a:noFill/>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4173531224"/>
                      </a:ext>
                    </a:extLst>
                  </a:tr>
                  <a:tr h="540000">
                    <a:tc>
                      <a:txBody>
                        <a:bodyPr/>
                        <a:lstStyle/>
                        <a:p>
                          <a:endParaRPr lang="ja-JP"/>
                        </a:p>
                      </a:txBody>
                      <a:tcPr marL="72000" marR="0" marT="0" marB="0" anchor="ctr">
                        <a:lnL w="12700" cmpd="sng">
                          <a:noFill/>
                        </a:lnL>
                        <a:lnR w="12700" cmpd="sng">
                          <a:noFill/>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blipFill>
                          <a:blip r:embed="rId13"/>
                          <a:stretch>
                            <a:fillRect t="-83146" b="-439326"/>
                          </a:stretch>
                        </a:blipFill>
                      </a:tcPr>
                    </a:tc>
                    <a:extLst>
                      <a:ext uri="{0D108BD9-81ED-4DB2-BD59-A6C34878D82A}">
                        <a16:rowId xmlns:a16="http://schemas.microsoft.com/office/drawing/2014/main" val="1010378422"/>
                      </a:ext>
                    </a:extLst>
                  </a:tr>
                  <a:tr h="288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b="1" dirty="0">
                              <a:solidFill>
                                <a:schemeClr val="bg1"/>
                              </a:solidFill>
                            </a:rPr>
                            <a:t>(2.10) </a:t>
                          </a:r>
                          <a:r>
                            <a:rPr lang="ja-JP" altLang="en-US" sz="1050" b="1" dirty="0">
                              <a:solidFill>
                                <a:schemeClr val="bg1"/>
                              </a:solidFill>
                            </a:rPr>
                            <a:t>電子ハミルトニアン</a:t>
                          </a:r>
                          <a:endParaRPr kumimoji="1" lang="en-US" altLang="ja-JP" sz="1050" b="1" dirty="0">
                            <a:solidFill>
                              <a:schemeClr val="bg1"/>
                            </a:solidFill>
                          </a:endParaRPr>
                        </a:p>
                      </a:txBody>
                      <a:tcPr anchor="ctr">
                        <a:lnL w="12700" cmpd="sng">
                          <a:noFill/>
                        </a:lnL>
                        <a:lnR w="12700" cmpd="sng">
                          <a:noFill/>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3061579041"/>
                      </a:ext>
                    </a:extLst>
                  </a:tr>
                  <a:tr h="540000">
                    <a:tc>
                      <a:txBody>
                        <a:bodyPr/>
                        <a:lstStyle/>
                        <a:p>
                          <a:endParaRPr lang="ja-JP"/>
                        </a:p>
                      </a:txBody>
                      <a:tcPr marL="72000" marR="0" marT="0" marB="0" anchor="ctr">
                        <a:lnL w="12700" cmpd="sng">
                          <a:noFill/>
                        </a:lnL>
                        <a:lnR w="12700" cmpd="sng">
                          <a:noFill/>
                        </a:lnR>
                        <a:lnT w="381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blipFill>
                          <a:blip r:embed="rId13"/>
                          <a:stretch>
                            <a:fillRect t="-237079" b="-285393"/>
                          </a:stretch>
                        </a:blipFill>
                      </a:tcPr>
                    </a:tc>
                    <a:extLst>
                      <a:ext uri="{0D108BD9-81ED-4DB2-BD59-A6C34878D82A}">
                        <a16:rowId xmlns:a16="http://schemas.microsoft.com/office/drawing/2014/main" val="1840955750"/>
                      </a:ext>
                    </a:extLst>
                  </a:tr>
                  <a:tr h="288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b="1" dirty="0">
                              <a:solidFill>
                                <a:schemeClr val="bg1"/>
                              </a:solidFill>
                            </a:rPr>
                            <a:t>(2.15) </a:t>
                          </a:r>
                          <a:r>
                            <a:rPr lang="ja-JP" altLang="en-US" sz="1050" b="1" dirty="0">
                              <a:solidFill>
                                <a:schemeClr val="bg1"/>
                              </a:solidFill>
                            </a:rPr>
                            <a:t>核ハミルトニアン</a:t>
                          </a:r>
                          <a:endParaRPr kumimoji="1" lang="en-US" altLang="ja-JP" sz="1050" b="1" dirty="0">
                            <a:solidFill>
                              <a:schemeClr val="bg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3886660060"/>
                      </a:ext>
                    </a:extLst>
                  </a:tr>
                  <a:tr h="540000">
                    <a:tc>
                      <a:txBody>
                        <a:bodyPr/>
                        <a:lstStyle/>
                        <a:p>
                          <a:endParaRPr lang="ja-JP"/>
                        </a:p>
                      </a:txBody>
                      <a:tcPr marL="7200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13"/>
                          <a:stretch>
                            <a:fillRect t="-389888" b="-132584"/>
                          </a:stretch>
                        </a:blipFill>
                      </a:tcPr>
                    </a:tc>
                    <a:extLst>
                      <a:ext uri="{0D108BD9-81ED-4DB2-BD59-A6C34878D82A}">
                        <a16:rowId xmlns:a16="http://schemas.microsoft.com/office/drawing/2014/main" val="2601360778"/>
                      </a:ext>
                    </a:extLst>
                  </a:tr>
                </a:tbl>
              </a:graphicData>
            </a:graphic>
          </p:graphicFrame>
        </mc:Fallback>
      </mc:AlternateContent>
      <p:cxnSp>
        <p:nvCxnSpPr>
          <p:cNvPr id="67" name="直線矢印コネクタ 66">
            <a:extLst>
              <a:ext uri="{FF2B5EF4-FFF2-40B4-BE49-F238E27FC236}">
                <a16:creationId xmlns:a16="http://schemas.microsoft.com/office/drawing/2014/main" id="{319483E6-FB10-000A-1B1E-A9A29F67941F}"/>
              </a:ext>
            </a:extLst>
          </p:cNvPr>
          <p:cNvCxnSpPr>
            <a:cxnSpLocks/>
          </p:cNvCxnSpPr>
          <p:nvPr/>
        </p:nvCxnSpPr>
        <p:spPr>
          <a:xfrm flipH="1" flipV="1">
            <a:off x="7082526" y="3064638"/>
            <a:ext cx="288000" cy="0"/>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38" name="直線矢印コネクタ 37">
            <a:extLst>
              <a:ext uri="{FF2B5EF4-FFF2-40B4-BE49-F238E27FC236}">
                <a16:creationId xmlns:a16="http://schemas.microsoft.com/office/drawing/2014/main" id="{0D0DFAFC-DBE8-4028-B359-389F96255E78}"/>
              </a:ext>
            </a:extLst>
          </p:cNvPr>
          <p:cNvCxnSpPr>
            <a:cxnSpLocks/>
          </p:cNvCxnSpPr>
          <p:nvPr/>
        </p:nvCxnSpPr>
        <p:spPr>
          <a:xfrm flipV="1">
            <a:off x="3344534" y="3176142"/>
            <a:ext cx="1224000" cy="1296000"/>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5" name="直線矢印コネクタ 4">
            <a:extLst>
              <a:ext uri="{FF2B5EF4-FFF2-40B4-BE49-F238E27FC236}">
                <a16:creationId xmlns:a16="http://schemas.microsoft.com/office/drawing/2014/main" id="{ADF90582-8A1C-B51D-1BE4-5BA8504CF9E4}"/>
              </a:ext>
            </a:extLst>
          </p:cNvPr>
          <p:cNvCxnSpPr>
            <a:cxnSpLocks/>
          </p:cNvCxnSpPr>
          <p:nvPr/>
        </p:nvCxnSpPr>
        <p:spPr>
          <a:xfrm flipH="1">
            <a:off x="3014960" y="3553232"/>
            <a:ext cx="0" cy="570579"/>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2" name="テキスト ボックス 11">
                <a:extLst>
                  <a:ext uri="{FF2B5EF4-FFF2-40B4-BE49-F238E27FC236}">
                    <a16:creationId xmlns:a16="http://schemas.microsoft.com/office/drawing/2014/main" id="{666B92B9-A063-F542-76FA-2719C04EBEE0}"/>
                  </a:ext>
                </a:extLst>
              </p:cNvPr>
              <p:cNvSpPr txBox="1"/>
              <p:nvPr/>
            </p:nvSpPr>
            <p:spPr>
              <a:xfrm>
                <a:off x="2966667" y="3173612"/>
                <a:ext cx="1538285" cy="430887"/>
              </a:xfrm>
              <a:prstGeom prst="rect">
                <a:avLst/>
              </a:prstGeom>
              <a:noFill/>
            </p:spPr>
            <p:txBody>
              <a:bodyPr wrap="square" rtlCol="0">
                <a:spAutoFit/>
              </a:bodyPr>
              <a:lstStyle/>
              <a:p>
                <a:r>
                  <a:rPr kumimoji="1" lang="en-US" altLang="ja-JP" sz="1100" dirty="0">
                    <a:solidFill>
                      <a:schemeClr val="accent4"/>
                    </a:solidFill>
                  </a:rPr>
                  <a:t>(2.11)</a:t>
                </a:r>
                <a:r>
                  <a:rPr kumimoji="1" lang="ja-JP" altLang="en-US" sz="1100" dirty="0">
                    <a:solidFill>
                      <a:schemeClr val="accent4"/>
                    </a:solidFill>
                  </a:rPr>
                  <a:t>を解いて</a:t>
                </a:r>
                <a:endParaRPr kumimoji="1" lang="en-US" altLang="ja-JP" sz="1100" dirty="0">
                  <a:solidFill>
                    <a:schemeClr val="accent4"/>
                  </a:solidFill>
                </a:endParaRPr>
              </a:p>
              <a:p>
                <a14:m>
                  <m:oMath xmlns:m="http://schemas.openxmlformats.org/officeDocument/2006/math">
                    <m:sSub>
                      <m:sSubPr>
                        <m:ctrlPr>
                          <a:rPr lang="en-US" altLang="ja-JP" sz="1100" b="0" i="1" dirty="0" smtClean="0">
                            <a:solidFill>
                              <a:schemeClr val="accent4"/>
                            </a:solidFill>
                            <a:latin typeface="Cambria Math" panose="02040503050406030204" pitchFamily="18" charset="0"/>
                            <a:ea typeface="Cambria Math" panose="02040503050406030204" pitchFamily="18" charset="0"/>
                          </a:rPr>
                        </m:ctrlPr>
                      </m:sSubPr>
                      <m:e>
                        <m:r>
                          <a:rPr lang="en-US" altLang="ja-JP" sz="1100" b="0" i="1" dirty="0" smtClean="0">
                            <a:solidFill>
                              <a:schemeClr val="accent4"/>
                            </a:solidFill>
                            <a:latin typeface="Cambria Math" panose="02040503050406030204" pitchFamily="18" charset="0"/>
                            <a:ea typeface="Cambria Math" panose="02040503050406030204" pitchFamily="18" charset="0"/>
                          </a:rPr>
                          <m:t>𝐸</m:t>
                        </m:r>
                      </m:e>
                      <m:sub>
                        <m:r>
                          <m:rPr>
                            <m:sty m:val="p"/>
                          </m:rPr>
                          <a:rPr lang="en-US" altLang="ja-JP" sz="1100" b="0" i="0" dirty="0" smtClean="0">
                            <a:solidFill>
                              <a:schemeClr val="accent4"/>
                            </a:solidFill>
                            <a:latin typeface="Cambria Math" panose="02040503050406030204" pitchFamily="18" charset="0"/>
                            <a:ea typeface="Cambria Math" panose="02040503050406030204" pitchFamily="18" charset="0"/>
                          </a:rPr>
                          <m:t>elec</m:t>
                        </m:r>
                      </m:sub>
                    </m:sSub>
                    <m:d>
                      <m:dPr>
                        <m:ctrlPr>
                          <a:rPr lang="en-US" altLang="ja-JP" sz="1100" b="0" i="1" dirty="0" smtClean="0">
                            <a:solidFill>
                              <a:schemeClr val="accent4"/>
                            </a:solidFill>
                            <a:latin typeface="Cambria Math" panose="02040503050406030204" pitchFamily="18" charset="0"/>
                            <a:ea typeface="Cambria Math" panose="02040503050406030204" pitchFamily="18" charset="0"/>
                          </a:rPr>
                        </m:ctrlPr>
                      </m:dPr>
                      <m:e>
                        <m:d>
                          <m:dPr>
                            <m:begChr m:val="{"/>
                            <m:endChr m:val="}"/>
                            <m:ctrlPr>
                              <a:rPr lang="en-US" altLang="ja-JP" sz="1100" b="0" i="1" dirty="0" smtClean="0">
                                <a:solidFill>
                                  <a:schemeClr val="accent4"/>
                                </a:solidFill>
                                <a:latin typeface="Cambria Math" panose="02040503050406030204" pitchFamily="18" charset="0"/>
                                <a:ea typeface="Cambria Math" panose="02040503050406030204" pitchFamily="18" charset="0"/>
                              </a:rPr>
                            </m:ctrlPr>
                          </m:dPr>
                          <m:e>
                            <m:sSub>
                              <m:sSubPr>
                                <m:ctrlPr>
                                  <a:rPr lang="en-US" altLang="ja-JP" sz="1100" b="0" i="1" dirty="0" smtClean="0">
                                    <a:solidFill>
                                      <a:schemeClr val="accent4"/>
                                    </a:solidFill>
                                    <a:latin typeface="Cambria Math" panose="02040503050406030204" pitchFamily="18" charset="0"/>
                                    <a:ea typeface="Cambria Math" panose="02040503050406030204" pitchFamily="18" charset="0"/>
                                  </a:rPr>
                                </m:ctrlPr>
                              </m:sSubPr>
                              <m:e>
                                <m:r>
                                  <a:rPr lang="en-US" altLang="ja-JP" sz="1100" b="1" i="1" dirty="0" smtClean="0">
                                    <a:solidFill>
                                      <a:schemeClr val="accent4"/>
                                    </a:solidFill>
                                    <a:latin typeface="Cambria Math" panose="02040503050406030204" pitchFamily="18" charset="0"/>
                                    <a:ea typeface="Cambria Math" panose="02040503050406030204" pitchFamily="18" charset="0"/>
                                  </a:rPr>
                                  <m:t>𝑹</m:t>
                                </m:r>
                              </m:e>
                              <m:sub>
                                <m:r>
                                  <a:rPr lang="en-US" altLang="ja-JP" sz="1100" b="0" i="1" dirty="0" smtClean="0">
                                    <a:solidFill>
                                      <a:schemeClr val="accent4"/>
                                    </a:solidFill>
                                    <a:latin typeface="Cambria Math" panose="02040503050406030204" pitchFamily="18" charset="0"/>
                                    <a:ea typeface="Cambria Math" panose="02040503050406030204" pitchFamily="18" charset="0"/>
                                  </a:rPr>
                                  <m:t>𝐴</m:t>
                                </m:r>
                              </m:sub>
                            </m:sSub>
                          </m:e>
                        </m:d>
                      </m:e>
                    </m:d>
                  </m:oMath>
                </a14:m>
                <a:r>
                  <a:rPr kumimoji="1" lang="ja-JP" altLang="en-US" sz="1100" dirty="0">
                    <a:solidFill>
                      <a:schemeClr val="accent4"/>
                    </a:solidFill>
                  </a:rPr>
                  <a:t>を得る</a:t>
                </a:r>
                <a:endParaRPr kumimoji="1" lang="en-US" altLang="ja-JP" sz="1100" dirty="0">
                  <a:solidFill>
                    <a:schemeClr val="accent4"/>
                  </a:solidFill>
                </a:endParaRPr>
              </a:p>
            </p:txBody>
          </p:sp>
        </mc:Choice>
        <mc:Fallback xmlns="">
          <p:sp>
            <p:nvSpPr>
              <p:cNvPr id="12" name="テキスト ボックス 11">
                <a:extLst>
                  <a:ext uri="{FF2B5EF4-FFF2-40B4-BE49-F238E27FC236}">
                    <a16:creationId xmlns:a16="http://schemas.microsoft.com/office/drawing/2014/main" id="{666B92B9-A063-F542-76FA-2719C04EBEE0}"/>
                  </a:ext>
                </a:extLst>
              </p:cNvPr>
              <p:cNvSpPr txBox="1">
                <a:spLocks noRot="1" noChangeAspect="1" noMove="1" noResize="1" noEditPoints="1" noAdjustHandles="1" noChangeArrowheads="1" noChangeShapeType="1" noTextEdit="1"/>
              </p:cNvSpPr>
              <p:nvPr/>
            </p:nvSpPr>
            <p:spPr>
              <a:xfrm>
                <a:off x="2966667" y="3173612"/>
                <a:ext cx="1538285" cy="430887"/>
              </a:xfrm>
              <a:prstGeom prst="rect">
                <a:avLst/>
              </a:prstGeom>
              <a:blipFill>
                <a:blip r:embed="rId14"/>
                <a:stretch>
                  <a:fillRect b="-11429"/>
                </a:stretch>
              </a:blipFill>
            </p:spPr>
            <p:txBody>
              <a:bodyPr/>
              <a:lstStyle/>
              <a:p>
                <a:r>
                  <a:rPr lang="ja-JP" altLang="en-US">
                    <a:noFill/>
                  </a:rPr>
                  <a:t> </a:t>
                </a:r>
              </a:p>
            </p:txBody>
          </p:sp>
        </mc:Fallback>
      </mc:AlternateContent>
      <p:sp>
        <p:nvSpPr>
          <p:cNvPr id="69" name="テキスト ボックス 68">
            <a:extLst>
              <a:ext uri="{FF2B5EF4-FFF2-40B4-BE49-F238E27FC236}">
                <a16:creationId xmlns:a16="http://schemas.microsoft.com/office/drawing/2014/main" id="{E56E5A66-AFB5-45ED-A643-5EFE205232B9}"/>
              </a:ext>
            </a:extLst>
          </p:cNvPr>
          <p:cNvSpPr txBox="1"/>
          <p:nvPr/>
        </p:nvSpPr>
        <p:spPr>
          <a:xfrm>
            <a:off x="8031441" y="3214555"/>
            <a:ext cx="974410" cy="430887"/>
          </a:xfrm>
          <a:prstGeom prst="rect">
            <a:avLst/>
          </a:prstGeom>
          <a:noFill/>
        </p:spPr>
        <p:txBody>
          <a:bodyPr wrap="square" lIns="72000" rIns="0" rtlCol="0">
            <a:spAutoFit/>
          </a:bodyPr>
          <a:lstStyle/>
          <a:p>
            <a:r>
              <a:rPr kumimoji="1" lang="en-US" altLang="ja-JP" sz="1100" dirty="0">
                <a:solidFill>
                  <a:schemeClr val="accent4"/>
                </a:solidFill>
              </a:rPr>
              <a:t>(2.16) </a:t>
            </a:r>
            <a:r>
              <a:rPr kumimoji="1" lang="ja-JP" altLang="en-US" sz="1100" dirty="0">
                <a:solidFill>
                  <a:schemeClr val="accent4"/>
                </a:solidFill>
              </a:rPr>
              <a:t>の解</a:t>
            </a:r>
            <a:r>
              <a:rPr kumimoji="1" lang="en-US" altLang="ja-JP" sz="1100" dirty="0">
                <a:solidFill>
                  <a:schemeClr val="accent4"/>
                </a:solidFill>
              </a:rPr>
              <a:t>.</a:t>
            </a:r>
          </a:p>
          <a:p>
            <a:r>
              <a:rPr kumimoji="1" lang="en-US" altLang="ja-JP" sz="1100" dirty="0">
                <a:solidFill>
                  <a:schemeClr val="accent4"/>
                </a:solidFill>
              </a:rPr>
              <a:t>8</a:t>
            </a:r>
            <a:r>
              <a:rPr kumimoji="1" lang="ja-JP" altLang="en-US" sz="1100" dirty="0">
                <a:solidFill>
                  <a:schemeClr val="accent4"/>
                </a:solidFill>
              </a:rPr>
              <a:t>章で計算</a:t>
            </a:r>
            <a:r>
              <a:rPr kumimoji="1" lang="en-US" altLang="ja-JP" sz="1100" dirty="0">
                <a:solidFill>
                  <a:schemeClr val="accent4"/>
                </a:solidFill>
              </a:rPr>
              <a:t>.</a:t>
            </a:r>
          </a:p>
        </p:txBody>
      </p:sp>
      <p:graphicFrame>
        <p:nvGraphicFramePr>
          <p:cNvPr id="70" name="表 70">
            <a:extLst>
              <a:ext uri="{FF2B5EF4-FFF2-40B4-BE49-F238E27FC236}">
                <a16:creationId xmlns:a16="http://schemas.microsoft.com/office/drawing/2014/main" id="{F6E27D97-54B9-FA19-0720-5689DE61D79E}"/>
              </a:ext>
            </a:extLst>
          </p:cNvPr>
          <p:cNvGraphicFramePr>
            <a:graphicFrameLocks noGrp="1"/>
          </p:cNvGraphicFramePr>
          <p:nvPr/>
        </p:nvGraphicFramePr>
        <p:xfrm>
          <a:off x="7882246" y="3062496"/>
          <a:ext cx="144000" cy="733249"/>
        </p:xfrm>
        <a:graphic>
          <a:graphicData uri="http://schemas.openxmlformats.org/drawingml/2006/table">
            <a:tbl>
              <a:tblPr firstRow="1" bandRow="1">
                <a:tableStyleId>{5C22544A-7EE6-4342-B048-85BDC9FD1C3A}</a:tableStyleId>
              </a:tblPr>
              <a:tblGrid>
                <a:gridCol w="144000">
                  <a:extLst>
                    <a:ext uri="{9D8B030D-6E8A-4147-A177-3AD203B41FA5}">
                      <a16:colId xmlns:a16="http://schemas.microsoft.com/office/drawing/2014/main" val="2392289462"/>
                    </a:ext>
                  </a:extLst>
                </a:gridCol>
              </a:tblGrid>
              <a:tr h="733249">
                <a:tc>
                  <a:txBody>
                    <a:bodyPr/>
                    <a:lstStyle/>
                    <a:p>
                      <a:endParaRPr kumimoji="1" lang="ja-JP" altLang="en-US" dirty="0"/>
                    </a:p>
                  </a:txBody>
                  <a:tcPr marL="0">
                    <a:lnL w="38100" cap="flat" cmpd="sng" algn="ctr">
                      <a:noFill/>
                      <a:prstDash val="solid"/>
                      <a:round/>
                      <a:headEnd type="none" w="med" len="med"/>
                      <a:tailEnd type="none" w="med" len="med"/>
                    </a:lnL>
                    <a:lnR w="38100" cap="flat" cmpd="sng" algn="ctr">
                      <a:solidFill>
                        <a:schemeClr val="accent4"/>
                      </a:solidFill>
                      <a:prstDash val="solid"/>
                      <a:round/>
                      <a:headEnd type="none" w="med" len="med"/>
                      <a:tailEnd type="none" w="med" len="med"/>
                    </a:lnR>
                    <a:lnT w="38100" cap="flat" cmpd="sng" algn="ctr">
                      <a:solidFill>
                        <a:schemeClr val="accent4"/>
                      </a:solidFill>
                      <a:prstDash val="solid"/>
                      <a:round/>
                      <a:headEnd type="none" w="med" len="med"/>
                      <a:tailEnd type="none" w="med" len="med"/>
                    </a:lnT>
                    <a:lnB w="381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61236609"/>
                  </a:ext>
                </a:extLst>
              </a:tr>
            </a:tbl>
          </a:graphicData>
        </a:graphic>
      </p:graphicFrame>
      <p:grpSp>
        <p:nvGrpSpPr>
          <p:cNvPr id="71" name="グループ化 70">
            <a:extLst>
              <a:ext uri="{FF2B5EF4-FFF2-40B4-BE49-F238E27FC236}">
                <a16:creationId xmlns:a16="http://schemas.microsoft.com/office/drawing/2014/main" id="{BE1C9A63-FBCF-56E5-C839-1A4CF901307F}"/>
              </a:ext>
            </a:extLst>
          </p:cNvPr>
          <p:cNvGrpSpPr/>
          <p:nvPr/>
        </p:nvGrpSpPr>
        <p:grpSpPr>
          <a:xfrm>
            <a:off x="191248" y="1216718"/>
            <a:ext cx="261525" cy="630000"/>
            <a:chOff x="-15876" y="1050390"/>
            <a:chExt cx="435876" cy="1074707"/>
          </a:xfrm>
        </p:grpSpPr>
        <p:cxnSp>
          <p:nvCxnSpPr>
            <p:cNvPr id="72" name="直線矢印コネクタ 71">
              <a:extLst>
                <a:ext uri="{FF2B5EF4-FFF2-40B4-BE49-F238E27FC236}">
                  <a16:creationId xmlns:a16="http://schemas.microsoft.com/office/drawing/2014/main" id="{DB8FEF35-CDBF-EDCC-71C4-AD9C83895E6C}"/>
                </a:ext>
              </a:extLst>
            </p:cNvPr>
            <p:cNvCxnSpPr>
              <a:cxnSpLocks/>
            </p:cNvCxnSpPr>
            <p:nvPr/>
          </p:nvCxnSpPr>
          <p:spPr>
            <a:xfrm>
              <a:off x="-15876" y="2108338"/>
              <a:ext cx="420001" cy="0"/>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73" name="直線コネクタ 72">
              <a:extLst>
                <a:ext uri="{FF2B5EF4-FFF2-40B4-BE49-F238E27FC236}">
                  <a16:creationId xmlns:a16="http://schemas.microsoft.com/office/drawing/2014/main" id="{0F9F4D91-0BC3-4A3D-2809-A5C2BF12AED9}"/>
                </a:ext>
              </a:extLst>
            </p:cNvPr>
            <p:cNvCxnSpPr>
              <a:cxnSpLocks/>
            </p:cNvCxnSpPr>
            <p:nvPr/>
          </p:nvCxnSpPr>
          <p:spPr>
            <a:xfrm>
              <a:off x="15777" y="1050390"/>
              <a:ext cx="0" cy="1074707"/>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4" name="直線矢印コネクタ 73">
              <a:extLst>
                <a:ext uri="{FF2B5EF4-FFF2-40B4-BE49-F238E27FC236}">
                  <a16:creationId xmlns:a16="http://schemas.microsoft.com/office/drawing/2014/main" id="{A9C5D8EA-BA4D-5012-C462-9BB02C08C99F}"/>
                </a:ext>
              </a:extLst>
            </p:cNvPr>
            <p:cNvCxnSpPr>
              <a:cxnSpLocks/>
            </p:cNvCxnSpPr>
            <p:nvPr/>
          </p:nvCxnSpPr>
          <p:spPr>
            <a:xfrm>
              <a:off x="-1" y="1595973"/>
              <a:ext cx="420001" cy="0"/>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75" name="直線矢印コネクタ 74">
              <a:extLst>
                <a:ext uri="{FF2B5EF4-FFF2-40B4-BE49-F238E27FC236}">
                  <a16:creationId xmlns:a16="http://schemas.microsoft.com/office/drawing/2014/main" id="{1C1CDCFC-CE07-F775-BF04-1FFA137CE855}"/>
                </a:ext>
              </a:extLst>
            </p:cNvPr>
            <p:cNvCxnSpPr>
              <a:cxnSpLocks/>
            </p:cNvCxnSpPr>
            <p:nvPr/>
          </p:nvCxnSpPr>
          <p:spPr>
            <a:xfrm>
              <a:off x="0" y="1082664"/>
              <a:ext cx="360000" cy="0"/>
            </a:xfrm>
            <a:prstGeom prst="straightConnector1">
              <a:avLst/>
            </a:prstGeom>
            <a:ln w="38100">
              <a:solidFill>
                <a:schemeClr val="tx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76" name="グループ化 75">
            <a:extLst>
              <a:ext uri="{FF2B5EF4-FFF2-40B4-BE49-F238E27FC236}">
                <a16:creationId xmlns:a16="http://schemas.microsoft.com/office/drawing/2014/main" id="{800453D9-3C0D-1F05-F322-7F6BCBF2D2EA}"/>
              </a:ext>
            </a:extLst>
          </p:cNvPr>
          <p:cNvGrpSpPr/>
          <p:nvPr/>
        </p:nvGrpSpPr>
        <p:grpSpPr>
          <a:xfrm>
            <a:off x="200714" y="2133433"/>
            <a:ext cx="252000" cy="1692001"/>
            <a:chOff x="-15876" y="1037988"/>
            <a:chExt cx="420001" cy="1065804"/>
          </a:xfrm>
        </p:grpSpPr>
        <p:cxnSp>
          <p:nvCxnSpPr>
            <p:cNvPr id="77" name="直線矢印コネクタ 76">
              <a:extLst>
                <a:ext uri="{FF2B5EF4-FFF2-40B4-BE49-F238E27FC236}">
                  <a16:creationId xmlns:a16="http://schemas.microsoft.com/office/drawing/2014/main" id="{A4AC1EAF-702F-E24B-A71D-3A53D24D9C51}"/>
                </a:ext>
              </a:extLst>
            </p:cNvPr>
            <p:cNvCxnSpPr>
              <a:cxnSpLocks/>
            </p:cNvCxnSpPr>
            <p:nvPr/>
          </p:nvCxnSpPr>
          <p:spPr>
            <a:xfrm>
              <a:off x="-15876" y="2091970"/>
              <a:ext cx="420001" cy="0"/>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78" name="直線コネクタ 77">
              <a:extLst>
                <a:ext uri="{FF2B5EF4-FFF2-40B4-BE49-F238E27FC236}">
                  <a16:creationId xmlns:a16="http://schemas.microsoft.com/office/drawing/2014/main" id="{E7AD0A55-5549-BCA7-8565-98BFED0AAF3E}"/>
                </a:ext>
              </a:extLst>
            </p:cNvPr>
            <p:cNvCxnSpPr>
              <a:cxnSpLocks/>
            </p:cNvCxnSpPr>
            <p:nvPr/>
          </p:nvCxnSpPr>
          <p:spPr>
            <a:xfrm>
              <a:off x="15777" y="1037988"/>
              <a:ext cx="0" cy="1065804"/>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9" name="直線矢印コネクタ 78">
              <a:extLst>
                <a:ext uri="{FF2B5EF4-FFF2-40B4-BE49-F238E27FC236}">
                  <a16:creationId xmlns:a16="http://schemas.microsoft.com/office/drawing/2014/main" id="{0CD7E4AA-7307-D58D-7E21-09C5C95DD7FB}"/>
                </a:ext>
              </a:extLst>
            </p:cNvPr>
            <p:cNvCxnSpPr>
              <a:cxnSpLocks/>
            </p:cNvCxnSpPr>
            <p:nvPr/>
          </p:nvCxnSpPr>
          <p:spPr>
            <a:xfrm>
              <a:off x="-15876" y="1570620"/>
              <a:ext cx="420001" cy="0"/>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80" name="直線矢印コネクタ 79">
              <a:extLst>
                <a:ext uri="{FF2B5EF4-FFF2-40B4-BE49-F238E27FC236}">
                  <a16:creationId xmlns:a16="http://schemas.microsoft.com/office/drawing/2014/main" id="{AF4516DB-C8FC-0F23-F5C0-361FF376AD35}"/>
                </a:ext>
              </a:extLst>
            </p:cNvPr>
            <p:cNvCxnSpPr>
              <a:cxnSpLocks/>
            </p:cNvCxnSpPr>
            <p:nvPr/>
          </p:nvCxnSpPr>
          <p:spPr>
            <a:xfrm>
              <a:off x="0" y="1050664"/>
              <a:ext cx="360000" cy="0"/>
            </a:xfrm>
            <a:prstGeom prst="straightConnector1">
              <a:avLst/>
            </a:prstGeom>
            <a:ln w="38100">
              <a:solidFill>
                <a:schemeClr val="tx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graphicFrame>
            <p:nvGraphicFramePr>
              <p:cNvPr id="53" name="コンテンツ プレースホルダー 18">
                <a:extLst>
                  <a:ext uri="{FF2B5EF4-FFF2-40B4-BE49-F238E27FC236}">
                    <a16:creationId xmlns:a16="http://schemas.microsoft.com/office/drawing/2014/main" id="{5C6B3FE2-D7D6-AE8F-EF05-2DB2A2A3C1AB}"/>
                  </a:ext>
                </a:extLst>
              </p:cNvPr>
              <p:cNvGraphicFramePr>
                <a:graphicFrameLocks noGrp="1"/>
              </p:cNvGraphicFramePr>
              <p:nvPr>
                <p:ph idx="1"/>
                <p:extLst>
                  <p:ext uri="{D42A27DB-BD31-4B8C-83A1-F6EECF244321}">
                    <p14:modId xmlns:p14="http://schemas.microsoft.com/office/powerpoint/2010/main" val="2935346919"/>
                  </p:ext>
                </p:extLst>
              </p:nvPr>
            </p:nvGraphicFramePr>
            <p:xfrm>
              <a:off x="467376" y="784737"/>
              <a:ext cx="3960000" cy="1206000"/>
            </p:xfrm>
            <a:graphic>
              <a:graphicData uri="http://schemas.openxmlformats.org/drawingml/2006/table">
                <a:tbl>
                  <a:tblPr>
                    <a:tableStyleId>{5C22544A-7EE6-4342-B048-85BDC9FD1C3A}</a:tableStyleId>
                  </a:tblPr>
                  <a:tblGrid>
                    <a:gridCol w="612000">
                      <a:extLst>
                        <a:ext uri="{9D8B030D-6E8A-4147-A177-3AD203B41FA5}">
                          <a16:colId xmlns:a16="http://schemas.microsoft.com/office/drawing/2014/main" val="348786487"/>
                        </a:ext>
                      </a:extLst>
                    </a:gridCol>
                    <a:gridCol w="1908000">
                      <a:extLst>
                        <a:ext uri="{9D8B030D-6E8A-4147-A177-3AD203B41FA5}">
                          <a16:colId xmlns:a16="http://schemas.microsoft.com/office/drawing/2014/main" val="3028566011"/>
                        </a:ext>
                      </a:extLst>
                    </a:gridCol>
                    <a:gridCol w="1440000">
                      <a:extLst>
                        <a:ext uri="{9D8B030D-6E8A-4147-A177-3AD203B41FA5}">
                          <a16:colId xmlns:a16="http://schemas.microsoft.com/office/drawing/2014/main" val="1900031508"/>
                        </a:ext>
                      </a:extLst>
                    </a:gridCol>
                  </a:tblGrid>
                  <a:tr h="288000">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b="1" dirty="0">
                              <a:solidFill>
                                <a:schemeClr val="tx2"/>
                              </a:solidFill>
                            </a:rPr>
                            <a:t>電子と核を分離して扱う</a:t>
                          </a:r>
                          <a:endParaRPr lang="ja-JP" altLang="en-US" sz="1200" dirty="0"/>
                        </a:p>
                      </a:txBody>
                      <a:tcPr marL="72000" anchor="ctr">
                        <a:lnL w="12700" cmpd="sng">
                          <a:noFill/>
                        </a:lnL>
                        <a:lnR w="38100" cap="flat" cmpd="sng" algn="ctr">
                          <a:noFill/>
                          <a:prstDash val="solid"/>
                          <a:round/>
                          <a:headEnd type="none" w="med" len="med"/>
                          <a:tailEnd type="none" w="med" len="med"/>
                        </a:lnR>
                        <a:lnT w="12700" cmpd="sng">
                          <a:noFill/>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300" dirty="0">
                            <a:solidFill>
                              <a:schemeClr val="bg1"/>
                            </a:solidFill>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12700" cmpd="sng">
                          <a:noFill/>
                        </a:lnT>
                        <a:lnB w="381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dirty="0">
                            <a:solidFill>
                              <a:schemeClr val="accent4"/>
                            </a:solidFill>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12700" cmpd="sng">
                          <a:noFill/>
                        </a:lnT>
                        <a:lnB w="381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3573472"/>
                      </a:ext>
                    </a:extLst>
                  </a:tr>
                  <a:tr h="306000">
                    <a:tc>
                      <a:txBody>
                        <a:bodyPr/>
                        <a:lstStyle/>
                        <a:p>
                          <a:r>
                            <a:rPr lang="en-US" altLang="ja-JP" sz="1100" b="1">
                              <a:solidFill>
                                <a:schemeClr val="bg1"/>
                              </a:solidFill>
                            </a:rPr>
                            <a:t>(2.1)</a:t>
                          </a:r>
                          <a:endParaRPr kumimoji="1" lang="ja-JP" altLang="en-US" sz="1100" dirty="0">
                            <a:solidFill>
                              <a:schemeClr val="bg1"/>
                            </a:solidFill>
                          </a:endParaRPr>
                        </a:p>
                      </a:txBody>
                      <a:tcPr marR="36000" anchor="ctr">
                        <a:lnL w="12700" cmpd="sng">
                          <a:noFill/>
                        </a:lnL>
                        <a:lnR w="3810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acc>
                                  <m:accPr>
                                    <m:chr m:val="̂"/>
                                    <m:ctrlPr>
                                      <a:rPr lang="en-US" altLang="ja-JP" sz="1300" i="1" smtClean="0">
                                        <a:latin typeface="Cambria Math" panose="02040503050406030204" pitchFamily="18" charset="0"/>
                                      </a:rPr>
                                    </m:ctrlPr>
                                  </m:accPr>
                                  <m:e>
                                    <m:r>
                                      <a:rPr lang="en-US" altLang="ja-JP" sz="1300" i="1">
                                        <a:latin typeface="Cambria Math" panose="02040503050406030204" pitchFamily="18" charset="0"/>
                                      </a:rPr>
                                      <m:t>𝐻</m:t>
                                    </m:r>
                                  </m:e>
                                </m:acc>
                                <m:r>
                                  <a:rPr lang="en-US" altLang="ja-JP" sz="1300" i="1">
                                    <a:latin typeface="Cambria Math" panose="02040503050406030204" pitchFamily="18" charset="0"/>
                                  </a:rPr>
                                  <m:t>𝛷</m:t>
                                </m:r>
                                <m:r>
                                  <a:rPr lang="en-US" altLang="ja-JP" sz="1300" b="0" i="1" smtClean="0">
                                    <a:latin typeface="Cambria Math" panose="02040503050406030204" pitchFamily="18" charset="0"/>
                                  </a:rPr>
                                  <m:t>=</m:t>
                                </m:r>
                                <m:r>
                                  <a:rPr lang="en-US" altLang="ja-JP" sz="1300" b="0" i="1" smtClean="0">
                                    <a:latin typeface="Cambria Math" panose="02040503050406030204" pitchFamily="18" charset="0"/>
                                  </a:rPr>
                                  <m:t>𝐸</m:t>
                                </m:r>
                                <m:r>
                                  <a:rPr lang="en-US" altLang="ja-JP" sz="1300" i="1">
                                    <a:latin typeface="Cambria Math" panose="02040503050406030204" pitchFamily="18" charset="0"/>
                                  </a:rPr>
                                  <m:t>𝛷</m:t>
                                </m:r>
                              </m:oMath>
                            </m:oMathPara>
                          </a14:m>
                          <a:endParaRPr kumimoji="1" lang="ja-JP" altLang="en-US" sz="1300" dirty="0">
                            <a:solidFill>
                              <a:schemeClr val="bg1"/>
                            </a:solidFill>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BC1C5F"/>
                              </a:solidFill>
                              <a:effectLst/>
                              <a:uLnTx/>
                              <a:uFillTx/>
                              <a:latin typeface="+mn-lt"/>
                              <a:ea typeface="+mn-ea"/>
                              <a:cs typeface="+mn-cs"/>
                            </a:rPr>
                            <a:t>⬅ 本来の方程式</a:t>
                          </a:r>
                          <a:endParaRPr kumimoji="1" lang="en-US" altLang="ja-JP" sz="1050" dirty="0">
                            <a:solidFill>
                              <a:schemeClr val="accent4"/>
                            </a:solidFill>
                          </a:endParaRPr>
                        </a:p>
                      </a:txBody>
                      <a:tcPr marL="0" marR="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01482673"/>
                      </a:ext>
                    </a:extLst>
                  </a:tr>
                  <a:tr h="306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b="1">
                              <a:solidFill>
                                <a:schemeClr val="bg1"/>
                              </a:solidFill>
                            </a:rPr>
                            <a:t>(2.11)</a:t>
                          </a:r>
                          <a:endParaRPr kumimoji="1" lang="ja-JP" altLang="en-US" sz="1100" dirty="0">
                            <a:solidFill>
                              <a:schemeClr val="bg1"/>
                            </a:solidFill>
                          </a:endParaRPr>
                        </a:p>
                      </a:txBody>
                      <a:tcPr marR="36000" anchor="ctr">
                        <a:lnL w="12700" cmpd="sng">
                          <a:noFill/>
                        </a:lnL>
                        <a:lnR w="3810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14:m>
                            <m:oMathPara xmlns:m="http://schemas.openxmlformats.org/officeDocument/2006/math">
                              <m:oMathParaPr>
                                <m:jc m:val="centerGroup"/>
                              </m:oMathParaPr>
                              <m:oMath xmlns:m="http://schemas.openxmlformats.org/officeDocument/2006/math">
                                <m:sSub>
                                  <m:sSubPr>
                                    <m:ctrlPr>
                                      <a:rPr lang="en-US" altLang="ja-JP" sz="1300" i="1" dirty="0" smtClean="0">
                                        <a:latin typeface="Cambria Math" panose="02040503050406030204" pitchFamily="18" charset="0"/>
                                      </a:rPr>
                                    </m:ctrlPr>
                                  </m:sSubPr>
                                  <m:e>
                                    <m:acc>
                                      <m:accPr>
                                        <m:chr m:val="̂"/>
                                        <m:ctrlPr>
                                          <a:rPr lang="en-US" altLang="ja-JP" sz="1300" i="1">
                                            <a:latin typeface="Cambria Math" panose="02040503050406030204" pitchFamily="18" charset="0"/>
                                          </a:rPr>
                                        </m:ctrlPr>
                                      </m:accPr>
                                      <m:e>
                                        <m:r>
                                          <a:rPr lang="en-US" altLang="ja-JP" sz="1300" i="1">
                                            <a:latin typeface="Cambria Math" panose="02040503050406030204" pitchFamily="18" charset="0"/>
                                          </a:rPr>
                                          <m:t>𝐻</m:t>
                                        </m:r>
                                      </m:e>
                                    </m:acc>
                                  </m:e>
                                  <m:sub>
                                    <m:r>
                                      <m:rPr>
                                        <m:sty m:val="p"/>
                                      </m:rPr>
                                      <a:rPr lang="en-US" altLang="ja-JP" sz="1300" b="0" i="0" smtClean="0">
                                        <a:latin typeface="Cambria Math" panose="02040503050406030204" pitchFamily="18" charset="0"/>
                                      </a:rPr>
                                      <m:t>elec</m:t>
                                    </m:r>
                                  </m:sub>
                                </m:sSub>
                                <m:sSub>
                                  <m:sSubPr>
                                    <m:ctrlPr>
                                      <a:rPr lang="en-US" altLang="ja-JP" sz="1300" i="1" dirty="0">
                                        <a:latin typeface="Cambria Math" panose="02040503050406030204" pitchFamily="18" charset="0"/>
                                      </a:rPr>
                                    </m:ctrlPr>
                                  </m:sSubPr>
                                  <m:e>
                                    <m:r>
                                      <a:rPr lang="en-US" altLang="ja-JP" sz="1300" i="1" dirty="0">
                                        <a:latin typeface="Cambria Math" panose="02040503050406030204" pitchFamily="18" charset="0"/>
                                      </a:rPr>
                                      <m:t>𝛷</m:t>
                                    </m:r>
                                  </m:e>
                                  <m:sub>
                                    <m:r>
                                      <m:rPr>
                                        <m:sty m:val="p"/>
                                      </m:rPr>
                                      <a:rPr lang="en-US" altLang="ja-JP" sz="1300" b="0" i="0" dirty="0" smtClean="0">
                                        <a:latin typeface="Cambria Math" panose="02040503050406030204" pitchFamily="18" charset="0"/>
                                      </a:rPr>
                                      <m:t>elec</m:t>
                                    </m:r>
                                  </m:sub>
                                </m:sSub>
                                <m:r>
                                  <a:rPr lang="en-US" altLang="ja-JP" sz="1300" b="0" i="1" dirty="0" smtClean="0">
                                    <a:latin typeface="Cambria Math" panose="02040503050406030204" pitchFamily="18" charset="0"/>
                                  </a:rPr>
                                  <m:t>=</m:t>
                                </m:r>
                                <m:sSub>
                                  <m:sSubPr>
                                    <m:ctrlPr>
                                      <a:rPr lang="en-US" altLang="ja-JP" sz="1300" i="1" dirty="0">
                                        <a:latin typeface="Cambria Math" panose="02040503050406030204" pitchFamily="18" charset="0"/>
                                      </a:rPr>
                                    </m:ctrlPr>
                                  </m:sSubPr>
                                  <m:e>
                                    <m:r>
                                      <a:rPr lang="en-US" altLang="ja-JP" sz="1300" b="0" i="1" dirty="0" smtClean="0">
                                        <a:latin typeface="Cambria Math" panose="02040503050406030204" pitchFamily="18" charset="0"/>
                                      </a:rPr>
                                      <m:t>𝐸</m:t>
                                    </m:r>
                                  </m:e>
                                  <m:sub>
                                    <m:r>
                                      <m:rPr>
                                        <m:sty m:val="p"/>
                                      </m:rPr>
                                      <a:rPr lang="en-US" altLang="ja-JP" sz="1300">
                                        <a:latin typeface="Cambria Math" panose="02040503050406030204" pitchFamily="18" charset="0"/>
                                      </a:rPr>
                                      <m:t>elec</m:t>
                                    </m:r>
                                  </m:sub>
                                </m:sSub>
                                <m:sSub>
                                  <m:sSubPr>
                                    <m:ctrlPr>
                                      <a:rPr lang="en-US" altLang="ja-JP" sz="1300" i="1" dirty="0">
                                        <a:latin typeface="Cambria Math" panose="02040503050406030204" pitchFamily="18" charset="0"/>
                                      </a:rPr>
                                    </m:ctrlPr>
                                  </m:sSubPr>
                                  <m:e>
                                    <m:r>
                                      <a:rPr lang="en-US" altLang="ja-JP" sz="1300" i="1" dirty="0">
                                        <a:latin typeface="Cambria Math" panose="02040503050406030204" pitchFamily="18" charset="0"/>
                                      </a:rPr>
                                      <m:t>𝛷</m:t>
                                    </m:r>
                                  </m:e>
                                  <m:sub>
                                    <m:r>
                                      <m:rPr>
                                        <m:sty m:val="p"/>
                                      </m:rPr>
                                      <a:rPr lang="en-US" altLang="ja-JP" sz="1300" dirty="0">
                                        <a:latin typeface="Cambria Math" panose="02040503050406030204" pitchFamily="18" charset="0"/>
                                      </a:rPr>
                                      <m:t>elec</m:t>
                                    </m:r>
                                  </m:sub>
                                </m:sSub>
                              </m:oMath>
                            </m:oMathPara>
                          </a14:m>
                          <a:endParaRPr kumimoji="1" lang="ja-JP" altLang="en-US" sz="1300" dirty="0"/>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BC1C5F"/>
                              </a:solidFill>
                              <a:effectLst/>
                              <a:uLnTx/>
                              <a:uFillTx/>
                              <a:latin typeface="+mn-lt"/>
                              <a:ea typeface="+mn-ea"/>
                              <a:cs typeface="+mn-cs"/>
                            </a:rPr>
                            <a:t>⬅ </a:t>
                          </a:r>
                          <a:r>
                            <a:rPr kumimoji="1" lang="en-US" altLang="ja-JP" sz="1050" b="0" i="0" u="none" strike="noStrike" kern="1200" cap="none" spc="0" normalizeH="0" baseline="0" noProof="0" dirty="0">
                              <a:ln>
                                <a:noFill/>
                              </a:ln>
                              <a:solidFill>
                                <a:srgbClr val="BC1C5F"/>
                              </a:solidFill>
                              <a:effectLst/>
                              <a:uLnTx/>
                              <a:uFillTx/>
                              <a:latin typeface="+mn-lt"/>
                              <a:ea typeface="+mn-ea"/>
                              <a:cs typeface="+mn-cs"/>
                            </a:rPr>
                            <a:t>HF, DFT</a:t>
                          </a:r>
                          <a:r>
                            <a:rPr kumimoji="1" lang="ja-JP" altLang="en-US" sz="1050" b="0" i="0" u="none" strike="noStrike" kern="1200" cap="none" spc="0" normalizeH="0" baseline="0" noProof="0" dirty="0">
                              <a:ln>
                                <a:noFill/>
                              </a:ln>
                              <a:solidFill>
                                <a:srgbClr val="BC1C5F"/>
                              </a:solidFill>
                              <a:effectLst/>
                              <a:uLnTx/>
                              <a:uFillTx/>
                              <a:latin typeface="+mn-lt"/>
                              <a:ea typeface="+mn-ea"/>
                              <a:cs typeface="+mn-cs"/>
                            </a:rPr>
                            <a:t>等で解く</a:t>
                          </a:r>
                          <a:endParaRPr kumimoji="1" lang="en-US" altLang="ja-JP" sz="1050" dirty="0">
                            <a:solidFill>
                              <a:schemeClr val="accent4"/>
                            </a:solidFill>
                          </a:endParaRPr>
                        </a:p>
                      </a:txBody>
                      <a:tcPr marL="0" marR="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142562742"/>
                      </a:ext>
                    </a:extLst>
                  </a:tr>
                  <a:tr h="306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b="1">
                              <a:solidFill>
                                <a:schemeClr val="bg1"/>
                              </a:solidFill>
                            </a:rPr>
                            <a:t>(2.16)</a:t>
                          </a:r>
                          <a:endParaRPr kumimoji="1" lang="ja-JP" altLang="en-US" sz="1100" dirty="0">
                            <a:solidFill>
                              <a:schemeClr val="bg1"/>
                            </a:solidFill>
                          </a:endParaRPr>
                        </a:p>
                      </a:txBody>
                      <a:tcPr marR="36000" anchor="ctr">
                        <a:lnL w="12700" cmpd="sng">
                          <a:noFill/>
                        </a:lnL>
                        <a:lnR w="3810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lang="en-US" altLang="ja-JP" sz="1300" i="1" dirty="0" smtClean="0">
                                        <a:latin typeface="Cambria Math" panose="02040503050406030204" pitchFamily="18" charset="0"/>
                                      </a:rPr>
                                    </m:ctrlPr>
                                  </m:sSubPr>
                                  <m:e>
                                    <m:acc>
                                      <m:accPr>
                                        <m:chr m:val="̂"/>
                                        <m:ctrlPr>
                                          <a:rPr lang="en-US" altLang="ja-JP" sz="1300" i="1">
                                            <a:latin typeface="Cambria Math" panose="02040503050406030204" pitchFamily="18" charset="0"/>
                                          </a:rPr>
                                        </m:ctrlPr>
                                      </m:accPr>
                                      <m:e>
                                        <m:r>
                                          <a:rPr lang="en-US" altLang="ja-JP" sz="1300" i="1">
                                            <a:latin typeface="Cambria Math" panose="02040503050406030204" pitchFamily="18" charset="0"/>
                                          </a:rPr>
                                          <m:t>𝐻</m:t>
                                        </m:r>
                                      </m:e>
                                    </m:acc>
                                  </m:e>
                                  <m:sub>
                                    <m:r>
                                      <m:rPr>
                                        <m:sty m:val="p"/>
                                      </m:rPr>
                                      <a:rPr lang="en-US" altLang="ja-JP" sz="1300" b="0" i="0" smtClean="0">
                                        <a:latin typeface="Cambria Math" panose="02040503050406030204" pitchFamily="18" charset="0"/>
                                      </a:rPr>
                                      <m:t>nucl</m:t>
                                    </m:r>
                                  </m:sub>
                                </m:sSub>
                                <m:sSub>
                                  <m:sSubPr>
                                    <m:ctrlPr>
                                      <a:rPr lang="en-US" altLang="ja-JP" sz="1300" i="1" dirty="0">
                                        <a:latin typeface="Cambria Math" panose="02040503050406030204" pitchFamily="18" charset="0"/>
                                      </a:rPr>
                                    </m:ctrlPr>
                                  </m:sSubPr>
                                  <m:e>
                                    <m:r>
                                      <a:rPr lang="en-US" altLang="ja-JP" sz="1300" i="1" dirty="0">
                                        <a:latin typeface="Cambria Math" panose="02040503050406030204" pitchFamily="18" charset="0"/>
                                      </a:rPr>
                                      <m:t>𝛷</m:t>
                                    </m:r>
                                  </m:e>
                                  <m:sub>
                                    <m:r>
                                      <m:rPr>
                                        <m:sty m:val="p"/>
                                      </m:rPr>
                                      <a:rPr lang="en-US" altLang="ja-JP" sz="1300" b="0" i="0" dirty="0" smtClean="0">
                                        <a:latin typeface="Cambria Math" panose="02040503050406030204" pitchFamily="18" charset="0"/>
                                      </a:rPr>
                                      <m:t>nucl</m:t>
                                    </m:r>
                                  </m:sub>
                                </m:sSub>
                                <m:r>
                                  <a:rPr lang="en-US" altLang="ja-JP" sz="1300" b="0" i="1" dirty="0" smtClean="0">
                                    <a:latin typeface="Cambria Math" panose="02040503050406030204" pitchFamily="18" charset="0"/>
                                  </a:rPr>
                                  <m:t>=</m:t>
                                </m:r>
                                <m:r>
                                  <a:rPr lang="en-US" altLang="ja-JP" sz="1300" i="1" dirty="0" smtClean="0">
                                    <a:latin typeface="Cambria Math" panose="02040503050406030204" pitchFamily="18" charset="0"/>
                                  </a:rPr>
                                  <m:t>𝐸</m:t>
                                </m:r>
                                <m:sSub>
                                  <m:sSubPr>
                                    <m:ctrlPr>
                                      <a:rPr lang="en-US" altLang="ja-JP" sz="1300" i="1" dirty="0">
                                        <a:latin typeface="Cambria Math" panose="02040503050406030204" pitchFamily="18" charset="0"/>
                                      </a:rPr>
                                    </m:ctrlPr>
                                  </m:sSubPr>
                                  <m:e>
                                    <m:r>
                                      <a:rPr lang="en-US" altLang="ja-JP" sz="1300" i="1" dirty="0">
                                        <a:latin typeface="Cambria Math" panose="02040503050406030204" pitchFamily="18" charset="0"/>
                                      </a:rPr>
                                      <m:t>𝛷</m:t>
                                    </m:r>
                                  </m:e>
                                  <m:sub>
                                    <m:r>
                                      <m:rPr>
                                        <m:sty m:val="p"/>
                                      </m:rPr>
                                      <a:rPr lang="en-US" altLang="ja-JP" sz="1300" b="0" i="0" dirty="0" smtClean="0">
                                        <a:latin typeface="Cambria Math" panose="02040503050406030204" pitchFamily="18" charset="0"/>
                                      </a:rPr>
                                      <m:t>nucl</m:t>
                                    </m:r>
                                  </m:sub>
                                </m:sSub>
                              </m:oMath>
                            </m:oMathPara>
                          </a14:m>
                          <a:endParaRPr kumimoji="1" lang="ja-JP" altLang="en-US" sz="1300" dirty="0"/>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BC1C5F"/>
                              </a:solidFill>
                              <a:effectLst/>
                              <a:uLnTx/>
                              <a:uFillTx/>
                              <a:latin typeface="+mn-lt"/>
                              <a:ea typeface="+mn-ea"/>
                              <a:cs typeface="+mn-cs"/>
                            </a:rPr>
                            <a:t>⬅ </a:t>
                          </a:r>
                          <a:r>
                            <a:rPr kumimoji="1" lang="en-US" altLang="ja-JP" sz="1050" b="0" i="0" u="none" strike="noStrike" kern="1200" cap="none" spc="0" normalizeH="0" baseline="0" noProof="0" dirty="0" err="1">
                              <a:ln>
                                <a:noFill/>
                              </a:ln>
                              <a:solidFill>
                                <a:srgbClr val="BC1C5F"/>
                              </a:solidFill>
                              <a:effectLst/>
                              <a:uLnTx/>
                              <a:uFillTx/>
                              <a:latin typeface="+mn-lt"/>
                              <a:ea typeface="+mn-ea"/>
                              <a:cs typeface="+mn-cs"/>
                            </a:rPr>
                            <a:t>freq</a:t>
                          </a:r>
                          <a:r>
                            <a:rPr kumimoji="1" lang="en-US" altLang="ja-JP" sz="1050" b="0" i="0" u="none" strike="noStrike" kern="1200" cap="none" spc="0" normalizeH="0" baseline="0" noProof="0" dirty="0">
                              <a:ln>
                                <a:noFill/>
                              </a:ln>
                              <a:solidFill>
                                <a:srgbClr val="BC1C5F"/>
                              </a:solidFill>
                              <a:effectLst/>
                              <a:uLnTx/>
                              <a:uFillTx/>
                              <a:latin typeface="+mn-lt"/>
                              <a:ea typeface="+mn-ea"/>
                              <a:cs typeface="+mn-cs"/>
                            </a:rPr>
                            <a:t>, VSCF</a:t>
                          </a:r>
                          <a:r>
                            <a:rPr kumimoji="1" lang="ja-JP" altLang="en-US" sz="1050" b="0" i="0" u="none" strike="noStrike" kern="1200" cap="none" spc="0" normalizeH="0" baseline="0" noProof="0" dirty="0">
                              <a:ln>
                                <a:noFill/>
                              </a:ln>
                              <a:solidFill>
                                <a:srgbClr val="BC1C5F"/>
                              </a:solidFill>
                              <a:effectLst/>
                              <a:uLnTx/>
                              <a:uFillTx/>
                              <a:latin typeface="+mn-lt"/>
                              <a:ea typeface="+mn-ea"/>
                              <a:cs typeface="+mn-cs"/>
                            </a:rPr>
                            <a:t>等で解く</a:t>
                          </a:r>
                          <a:r>
                            <a:rPr kumimoji="1" lang="en-US" altLang="ja-JP" sz="1050" b="0" i="0" u="none" strike="noStrike" kern="1200" cap="none" spc="0" normalizeH="0" baseline="0" noProof="0" dirty="0">
                              <a:ln>
                                <a:noFill/>
                              </a:ln>
                              <a:solidFill>
                                <a:srgbClr val="BC1C5F"/>
                              </a:solidFill>
                              <a:effectLst/>
                              <a:uLnTx/>
                              <a:uFillTx/>
                              <a:latin typeface="+mn-lt"/>
                              <a:ea typeface="+mn-ea"/>
                              <a:cs typeface="+mn-cs"/>
                            </a:rPr>
                            <a:t> </a:t>
                          </a:r>
                          <a:endParaRPr kumimoji="1" lang="en-US" altLang="ja-JP" sz="1050" dirty="0">
                            <a:solidFill>
                              <a:schemeClr val="accent4"/>
                            </a:solidFill>
                          </a:endParaRPr>
                        </a:p>
                      </a:txBody>
                      <a:tcPr marL="0" marR="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693602801"/>
                      </a:ext>
                    </a:extLst>
                  </a:tr>
                </a:tbl>
              </a:graphicData>
            </a:graphic>
          </p:graphicFrame>
        </mc:Choice>
        <mc:Fallback xmlns="">
          <p:graphicFrame>
            <p:nvGraphicFramePr>
              <p:cNvPr id="53" name="コンテンツ プレースホルダー 18">
                <a:extLst>
                  <a:ext uri="{FF2B5EF4-FFF2-40B4-BE49-F238E27FC236}">
                    <a16:creationId xmlns:a16="http://schemas.microsoft.com/office/drawing/2014/main" id="{5C6B3FE2-D7D6-AE8F-EF05-2DB2A2A3C1AB}"/>
                  </a:ext>
                </a:extLst>
              </p:cNvPr>
              <p:cNvGraphicFramePr>
                <a:graphicFrameLocks noGrp="1"/>
              </p:cNvGraphicFramePr>
              <p:nvPr>
                <p:ph idx="1"/>
                <p:extLst>
                  <p:ext uri="{D42A27DB-BD31-4B8C-83A1-F6EECF244321}">
                    <p14:modId xmlns:p14="http://schemas.microsoft.com/office/powerpoint/2010/main" val="2935346919"/>
                  </p:ext>
                </p:extLst>
              </p:nvPr>
            </p:nvGraphicFramePr>
            <p:xfrm>
              <a:off x="467376" y="784737"/>
              <a:ext cx="3960000" cy="1206000"/>
            </p:xfrm>
            <a:graphic>
              <a:graphicData uri="http://schemas.openxmlformats.org/drawingml/2006/table">
                <a:tbl>
                  <a:tblPr>
                    <a:tableStyleId>{5C22544A-7EE6-4342-B048-85BDC9FD1C3A}</a:tableStyleId>
                  </a:tblPr>
                  <a:tblGrid>
                    <a:gridCol w="612000">
                      <a:extLst>
                        <a:ext uri="{9D8B030D-6E8A-4147-A177-3AD203B41FA5}">
                          <a16:colId xmlns:a16="http://schemas.microsoft.com/office/drawing/2014/main" val="348786487"/>
                        </a:ext>
                      </a:extLst>
                    </a:gridCol>
                    <a:gridCol w="1908000">
                      <a:extLst>
                        <a:ext uri="{9D8B030D-6E8A-4147-A177-3AD203B41FA5}">
                          <a16:colId xmlns:a16="http://schemas.microsoft.com/office/drawing/2014/main" val="3028566011"/>
                        </a:ext>
                      </a:extLst>
                    </a:gridCol>
                    <a:gridCol w="1440000">
                      <a:extLst>
                        <a:ext uri="{9D8B030D-6E8A-4147-A177-3AD203B41FA5}">
                          <a16:colId xmlns:a16="http://schemas.microsoft.com/office/drawing/2014/main" val="1900031508"/>
                        </a:ext>
                      </a:extLst>
                    </a:gridCol>
                  </a:tblGrid>
                  <a:tr h="288000">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b="1" dirty="0">
                              <a:solidFill>
                                <a:schemeClr val="tx2"/>
                              </a:solidFill>
                            </a:rPr>
                            <a:t>電子と核を分離して扱う</a:t>
                          </a:r>
                          <a:endParaRPr lang="ja-JP" altLang="en-US" sz="1200" dirty="0"/>
                        </a:p>
                      </a:txBody>
                      <a:tcPr marL="72000" anchor="ctr">
                        <a:lnL w="12700" cmpd="sng">
                          <a:noFill/>
                        </a:lnL>
                        <a:lnR w="38100" cap="flat" cmpd="sng" algn="ctr">
                          <a:noFill/>
                          <a:prstDash val="solid"/>
                          <a:round/>
                          <a:headEnd type="none" w="med" len="med"/>
                          <a:tailEnd type="none" w="med" len="med"/>
                        </a:lnR>
                        <a:lnT w="12700" cmpd="sng">
                          <a:noFill/>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300" dirty="0">
                            <a:solidFill>
                              <a:schemeClr val="bg1"/>
                            </a:solidFill>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12700" cmpd="sng">
                          <a:noFill/>
                        </a:lnT>
                        <a:lnB w="381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dirty="0">
                            <a:solidFill>
                              <a:schemeClr val="accent4"/>
                            </a:solidFill>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12700" cmpd="sng">
                          <a:noFill/>
                        </a:lnT>
                        <a:lnB w="381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3573472"/>
                      </a:ext>
                    </a:extLst>
                  </a:tr>
                  <a:tr h="306000">
                    <a:tc>
                      <a:txBody>
                        <a:bodyPr/>
                        <a:lstStyle/>
                        <a:p>
                          <a:r>
                            <a:rPr lang="en-US" altLang="ja-JP" sz="1100" b="1">
                              <a:solidFill>
                                <a:schemeClr val="bg1"/>
                              </a:solidFill>
                            </a:rPr>
                            <a:t>(2.1)</a:t>
                          </a:r>
                          <a:endParaRPr kumimoji="1" lang="ja-JP" altLang="en-US" sz="1100" dirty="0">
                            <a:solidFill>
                              <a:schemeClr val="bg1"/>
                            </a:solidFill>
                          </a:endParaRPr>
                        </a:p>
                      </a:txBody>
                      <a:tcPr marR="36000" anchor="ctr">
                        <a:lnL w="12700" cmpd="sng">
                          <a:noFill/>
                        </a:lnL>
                        <a:lnR w="3810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endParaRPr lang="ja-JP"/>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15"/>
                          <a:stretch>
                            <a:fillRect l="-32268" t="-96000" r="-76677" b="-208000"/>
                          </a:stretch>
                        </a:blip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BC1C5F"/>
                              </a:solidFill>
                              <a:effectLst/>
                              <a:uLnTx/>
                              <a:uFillTx/>
                              <a:latin typeface="+mn-lt"/>
                              <a:ea typeface="+mn-ea"/>
                              <a:cs typeface="+mn-cs"/>
                            </a:rPr>
                            <a:t>⬅ 本来の方程式</a:t>
                          </a:r>
                          <a:endParaRPr kumimoji="1" lang="en-US" altLang="ja-JP" sz="1050" dirty="0">
                            <a:solidFill>
                              <a:schemeClr val="accent4"/>
                            </a:solidFill>
                          </a:endParaRPr>
                        </a:p>
                      </a:txBody>
                      <a:tcPr marL="0" marR="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01482673"/>
                      </a:ext>
                    </a:extLst>
                  </a:tr>
                  <a:tr h="306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b="1">
                              <a:solidFill>
                                <a:schemeClr val="bg1"/>
                              </a:solidFill>
                            </a:rPr>
                            <a:t>(2.11)</a:t>
                          </a:r>
                          <a:endParaRPr kumimoji="1" lang="ja-JP" altLang="en-US" sz="1100" dirty="0">
                            <a:solidFill>
                              <a:schemeClr val="bg1"/>
                            </a:solidFill>
                          </a:endParaRPr>
                        </a:p>
                      </a:txBody>
                      <a:tcPr marR="36000" anchor="ctr">
                        <a:lnL w="12700" cmpd="sng">
                          <a:noFill/>
                        </a:lnL>
                        <a:lnR w="3810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endParaRPr lang="ja-JP"/>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15"/>
                          <a:stretch>
                            <a:fillRect l="-32268" t="-192157" r="-76677" b="-103922"/>
                          </a:stretch>
                        </a:blip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BC1C5F"/>
                              </a:solidFill>
                              <a:effectLst/>
                              <a:uLnTx/>
                              <a:uFillTx/>
                              <a:latin typeface="+mn-lt"/>
                              <a:ea typeface="+mn-ea"/>
                              <a:cs typeface="+mn-cs"/>
                            </a:rPr>
                            <a:t>⬅ </a:t>
                          </a:r>
                          <a:r>
                            <a:rPr kumimoji="1" lang="en-US" altLang="ja-JP" sz="1050" b="0" i="0" u="none" strike="noStrike" kern="1200" cap="none" spc="0" normalizeH="0" baseline="0" noProof="0" dirty="0">
                              <a:ln>
                                <a:noFill/>
                              </a:ln>
                              <a:solidFill>
                                <a:srgbClr val="BC1C5F"/>
                              </a:solidFill>
                              <a:effectLst/>
                              <a:uLnTx/>
                              <a:uFillTx/>
                              <a:latin typeface="+mn-lt"/>
                              <a:ea typeface="+mn-ea"/>
                              <a:cs typeface="+mn-cs"/>
                            </a:rPr>
                            <a:t>HF, DFT</a:t>
                          </a:r>
                          <a:r>
                            <a:rPr kumimoji="1" lang="ja-JP" altLang="en-US" sz="1050" b="0" i="0" u="none" strike="noStrike" kern="1200" cap="none" spc="0" normalizeH="0" baseline="0" noProof="0" dirty="0">
                              <a:ln>
                                <a:noFill/>
                              </a:ln>
                              <a:solidFill>
                                <a:srgbClr val="BC1C5F"/>
                              </a:solidFill>
                              <a:effectLst/>
                              <a:uLnTx/>
                              <a:uFillTx/>
                              <a:latin typeface="+mn-lt"/>
                              <a:ea typeface="+mn-ea"/>
                              <a:cs typeface="+mn-cs"/>
                            </a:rPr>
                            <a:t>等で解く</a:t>
                          </a:r>
                          <a:endParaRPr kumimoji="1" lang="en-US" altLang="ja-JP" sz="1050" dirty="0">
                            <a:solidFill>
                              <a:schemeClr val="accent4"/>
                            </a:solidFill>
                          </a:endParaRPr>
                        </a:p>
                      </a:txBody>
                      <a:tcPr marL="0" marR="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142562742"/>
                      </a:ext>
                    </a:extLst>
                  </a:tr>
                  <a:tr h="306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b="1">
                              <a:solidFill>
                                <a:schemeClr val="bg1"/>
                              </a:solidFill>
                            </a:rPr>
                            <a:t>(2.16)</a:t>
                          </a:r>
                          <a:endParaRPr kumimoji="1" lang="ja-JP" altLang="en-US" sz="1100" dirty="0">
                            <a:solidFill>
                              <a:schemeClr val="bg1"/>
                            </a:solidFill>
                          </a:endParaRPr>
                        </a:p>
                      </a:txBody>
                      <a:tcPr marR="36000" anchor="ctr">
                        <a:lnL w="12700" cmpd="sng">
                          <a:noFill/>
                        </a:lnL>
                        <a:lnR w="3810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endParaRPr lang="ja-JP"/>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15"/>
                          <a:stretch>
                            <a:fillRect l="-32268" t="-298000" r="-76677" b="-6000"/>
                          </a:stretch>
                        </a:blip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BC1C5F"/>
                              </a:solidFill>
                              <a:effectLst/>
                              <a:uLnTx/>
                              <a:uFillTx/>
                              <a:latin typeface="+mn-lt"/>
                              <a:ea typeface="+mn-ea"/>
                              <a:cs typeface="+mn-cs"/>
                            </a:rPr>
                            <a:t>⬅ </a:t>
                          </a:r>
                          <a:r>
                            <a:rPr kumimoji="1" lang="en-US" altLang="ja-JP" sz="1050" b="0" i="0" u="none" strike="noStrike" kern="1200" cap="none" spc="0" normalizeH="0" baseline="0" noProof="0" dirty="0" err="1">
                              <a:ln>
                                <a:noFill/>
                              </a:ln>
                              <a:solidFill>
                                <a:srgbClr val="BC1C5F"/>
                              </a:solidFill>
                              <a:effectLst/>
                              <a:uLnTx/>
                              <a:uFillTx/>
                              <a:latin typeface="+mn-lt"/>
                              <a:ea typeface="+mn-ea"/>
                              <a:cs typeface="+mn-cs"/>
                            </a:rPr>
                            <a:t>freq</a:t>
                          </a:r>
                          <a:r>
                            <a:rPr kumimoji="1" lang="en-US" altLang="ja-JP" sz="1050" b="0" i="0" u="none" strike="noStrike" kern="1200" cap="none" spc="0" normalizeH="0" baseline="0" noProof="0" dirty="0">
                              <a:ln>
                                <a:noFill/>
                              </a:ln>
                              <a:solidFill>
                                <a:srgbClr val="BC1C5F"/>
                              </a:solidFill>
                              <a:effectLst/>
                              <a:uLnTx/>
                              <a:uFillTx/>
                              <a:latin typeface="+mn-lt"/>
                              <a:ea typeface="+mn-ea"/>
                              <a:cs typeface="+mn-cs"/>
                            </a:rPr>
                            <a:t>, VSCF</a:t>
                          </a:r>
                          <a:r>
                            <a:rPr kumimoji="1" lang="ja-JP" altLang="en-US" sz="1050" b="0" i="0" u="none" strike="noStrike" kern="1200" cap="none" spc="0" normalizeH="0" baseline="0" noProof="0" dirty="0">
                              <a:ln>
                                <a:noFill/>
                              </a:ln>
                              <a:solidFill>
                                <a:srgbClr val="BC1C5F"/>
                              </a:solidFill>
                              <a:effectLst/>
                              <a:uLnTx/>
                              <a:uFillTx/>
                              <a:latin typeface="+mn-lt"/>
                              <a:ea typeface="+mn-ea"/>
                              <a:cs typeface="+mn-cs"/>
                            </a:rPr>
                            <a:t>等で解く</a:t>
                          </a:r>
                          <a:r>
                            <a:rPr kumimoji="1" lang="en-US" altLang="ja-JP" sz="1050" b="0" i="0" u="none" strike="noStrike" kern="1200" cap="none" spc="0" normalizeH="0" baseline="0" noProof="0" dirty="0">
                              <a:ln>
                                <a:noFill/>
                              </a:ln>
                              <a:solidFill>
                                <a:srgbClr val="BC1C5F"/>
                              </a:solidFill>
                              <a:effectLst/>
                              <a:uLnTx/>
                              <a:uFillTx/>
                              <a:latin typeface="+mn-lt"/>
                              <a:ea typeface="+mn-ea"/>
                              <a:cs typeface="+mn-cs"/>
                            </a:rPr>
                            <a:t> </a:t>
                          </a:r>
                          <a:endParaRPr kumimoji="1" lang="en-US" altLang="ja-JP" sz="1050" dirty="0">
                            <a:solidFill>
                              <a:schemeClr val="accent4"/>
                            </a:solidFill>
                          </a:endParaRPr>
                        </a:p>
                      </a:txBody>
                      <a:tcPr marL="0" marR="0"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693602801"/>
                      </a:ext>
                    </a:extLst>
                  </a:tr>
                </a:tbl>
              </a:graphicData>
            </a:graphic>
          </p:graphicFrame>
        </mc:Fallback>
      </mc:AlternateContent>
    </p:spTree>
    <p:extLst>
      <p:ext uri="{BB962C8B-B14F-4D97-AF65-F5344CB8AC3E}">
        <p14:creationId xmlns:p14="http://schemas.microsoft.com/office/powerpoint/2010/main" val="153938297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383A5413-FC88-3078-6BEF-C29C9399B4B6}"/>
              </a:ext>
            </a:extLst>
          </p:cNvPr>
          <p:cNvSpPr>
            <a:spLocks noGrp="1"/>
          </p:cNvSpPr>
          <p:nvPr>
            <p:ph type="title"/>
          </p:nvPr>
        </p:nvSpPr>
        <p:spPr>
          <a:xfrm>
            <a:off x="0" y="0"/>
            <a:ext cx="9144000" cy="468000"/>
          </a:xfrm>
        </p:spPr>
        <p:txBody>
          <a:bodyPr/>
          <a:lstStyle/>
          <a:p>
            <a:r>
              <a:rPr lang="en-US" altLang="ja-JP" dirty="0"/>
              <a:t>Hartree-</a:t>
            </a:r>
            <a:r>
              <a:rPr lang="en-US" altLang="ja-JP" dirty="0" err="1"/>
              <a:t>Fock</a:t>
            </a:r>
            <a:r>
              <a:rPr lang="ja-JP" altLang="en-US" dirty="0"/>
              <a:t>近似</a:t>
            </a:r>
          </a:p>
        </p:txBody>
      </p:sp>
      <mc:AlternateContent xmlns:mc="http://schemas.openxmlformats.org/markup-compatibility/2006" xmlns:a14="http://schemas.microsoft.com/office/drawing/2010/main">
        <mc:Choice Requires="a14">
          <p:sp>
            <p:nvSpPr>
              <p:cNvPr id="4" name="コンテンツ プレースホルダー 3">
                <a:extLst>
                  <a:ext uri="{FF2B5EF4-FFF2-40B4-BE49-F238E27FC236}">
                    <a16:creationId xmlns:a16="http://schemas.microsoft.com/office/drawing/2014/main" id="{E172E21C-169A-43D3-AC3C-68094EC5A9D9}"/>
                  </a:ext>
                </a:extLst>
              </p:cNvPr>
              <p:cNvSpPr>
                <a:spLocks noGrp="1"/>
              </p:cNvSpPr>
              <p:nvPr>
                <p:ph idx="1"/>
              </p:nvPr>
            </p:nvSpPr>
            <p:spPr>
              <a:xfrm>
                <a:off x="468313" y="842963"/>
                <a:ext cx="8207375" cy="3688561"/>
              </a:xfrm>
            </p:spPr>
            <p:txBody>
              <a:bodyPr/>
              <a:lstStyle/>
              <a:p>
                <a:r>
                  <a:rPr lang="en-US" altLang="ja-JP" dirty="0"/>
                  <a:t>HF</a:t>
                </a:r>
                <a:r>
                  <a:rPr lang="ja-JP" altLang="en-US" dirty="0"/>
                  <a:t>法では</a:t>
                </a:r>
                <a:r>
                  <a:rPr lang="en-US" altLang="ja-JP" dirty="0"/>
                  <a:t>, </a:t>
                </a:r>
                <a:r>
                  <a:rPr lang="ja-JP" altLang="en-US" dirty="0"/>
                  <a:t>さらに次の近似</a:t>
                </a:r>
                <a:r>
                  <a:rPr lang="en-US" altLang="ja-JP" dirty="0"/>
                  <a:t>*</a:t>
                </a:r>
                <a:r>
                  <a:rPr lang="ja-JP" altLang="en-US" dirty="0"/>
                  <a:t>を用いる</a:t>
                </a:r>
                <a:r>
                  <a:rPr lang="en-US" altLang="ja-JP" dirty="0"/>
                  <a:t>.</a:t>
                </a:r>
              </a:p>
              <a:p>
                <a:pPr marL="285750" indent="-285750">
                  <a:buFont typeface="Arial" panose="020B0604020202020204" pitchFamily="34" charset="0"/>
                  <a:buChar char="•"/>
                </a:pPr>
                <a:r>
                  <a:rPr lang="en-US" altLang="ja-JP" dirty="0"/>
                  <a:t>Pauli</a:t>
                </a:r>
                <a:r>
                  <a:rPr lang="ja-JP" altLang="en-US" dirty="0"/>
                  <a:t>の排他原理を満足する試行波動関数として</a:t>
                </a:r>
                <a:r>
                  <a:rPr lang="en-US" altLang="ja-JP" dirty="0"/>
                  <a:t>Slater</a:t>
                </a:r>
                <a:r>
                  <a:rPr lang="ja-JP" altLang="en-US" dirty="0"/>
                  <a:t>行列式</a:t>
                </a:r>
                <a:r>
                  <a:rPr lang="en-US" altLang="ja-JP" dirty="0"/>
                  <a:t>(2.37)</a:t>
                </a:r>
                <a:r>
                  <a:rPr lang="ja-JP" altLang="en-US" dirty="0"/>
                  <a:t>を用いる（</a:t>
                </a:r>
                <a:r>
                  <a:rPr lang="en-US" altLang="ja-JP" dirty="0"/>
                  <a:t>Hartree-</a:t>
                </a:r>
                <a:r>
                  <a:rPr lang="en-US" altLang="ja-JP" dirty="0" err="1"/>
                  <a:t>Fock</a:t>
                </a:r>
                <a:r>
                  <a:rPr lang="ja-JP" altLang="en-US" dirty="0"/>
                  <a:t>近似）</a:t>
                </a:r>
                <a:endParaRPr lang="en-US" altLang="ja-JP" dirty="0"/>
              </a:p>
              <a:p>
                <a:pPr/>
                <a14:m>
                  <m:oMathPara xmlns:m="http://schemas.openxmlformats.org/officeDocument/2006/math">
                    <m:oMathParaPr>
                      <m:jc m:val="centerGroup"/>
                    </m:oMathParaPr>
                    <m:oMath xmlns:m="http://schemas.openxmlformats.org/officeDocument/2006/math">
                      <m:r>
                        <a:rPr lang="en-US" altLang="ja-JP">
                          <a:latin typeface="Cambria Math" panose="02040503050406030204" pitchFamily="18" charset="0"/>
                        </a:rPr>
                        <m:t>𝛹</m:t>
                      </m:r>
                      <m:d>
                        <m:dPr>
                          <m:ctrlPr>
                            <a:rPr lang="ja-JP" altLang="ja-JP" i="1">
                              <a:latin typeface="Cambria Math" panose="02040503050406030204" pitchFamily="18" charset="0"/>
                            </a:rPr>
                          </m:ctrlPr>
                        </m:dPr>
                        <m:e>
                          <m:sSub>
                            <m:sSubPr>
                              <m:ctrlPr>
                                <a:rPr lang="ja-JP" altLang="ja-JP" i="1">
                                  <a:latin typeface="Cambria Math" panose="02040503050406030204" pitchFamily="18" charset="0"/>
                                </a:rPr>
                              </m:ctrlPr>
                            </m:sSubPr>
                            <m:e>
                              <m:r>
                                <a:rPr lang="en-US" altLang="ja-JP">
                                  <a:latin typeface="Cambria Math" panose="02040503050406030204" pitchFamily="18" charset="0"/>
                                </a:rPr>
                                <m:t>𝒙</m:t>
                              </m:r>
                            </m:e>
                            <m:sub>
                              <m:r>
                                <a:rPr lang="en-US" altLang="ja-JP">
                                  <a:latin typeface="Cambria Math" panose="02040503050406030204" pitchFamily="18" charset="0"/>
                                </a:rPr>
                                <m:t>1</m:t>
                              </m:r>
                            </m:sub>
                          </m:sSub>
                          <m:r>
                            <a:rPr lang="en-US" altLang="ja-JP">
                              <a:latin typeface="Cambria Math" panose="02040503050406030204" pitchFamily="18" charset="0"/>
                            </a:rPr>
                            <m:t>,</m:t>
                          </m:r>
                          <m:sSub>
                            <m:sSubPr>
                              <m:ctrlPr>
                                <a:rPr lang="ja-JP" altLang="ja-JP" i="1">
                                  <a:latin typeface="Cambria Math" panose="02040503050406030204" pitchFamily="18" charset="0"/>
                                </a:rPr>
                              </m:ctrlPr>
                            </m:sSubPr>
                            <m:e>
                              <m:r>
                                <a:rPr lang="en-US" altLang="ja-JP">
                                  <a:latin typeface="Cambria Math" panose="02040503050406030204" pitchFamily="18" charset="0"/>
                                </a:rPr>
                                <m:t>𝒙</m:t>
                              </m:r>
                            </m:e>
                            <m:sub>
                              <m:r>
                                <a:rPr lang="en-US" altLang="ja-JP">
                                  <a:latin typeface="Cambria Math" panose="02040503050406030204" pitchFamily="18" charset="0"/>
                                </a:rPr>
                                <m:t>2</m:t>
                              </m:r>
                            </m:sub>
                          </m:sSub>
                          <m:r>
                            <a:rPr lang="en-US" altLang="ja-JP">
                              <a:latin typeface="Cambria Math" panose="02040503050406030204" pitchFamily="18" charset="0"/>
                            </a:rPr>
                            <m:t>,⋯,</m:t>
                          </m:r>
                          <m:sSub>
                            <m:sSubPr>
                              <m:ctrlPr>
                                <a:rPr lang="ja-JP" altLang="ja-JP" i="1">
                                  <a:latin typeface="Cambria Math" panose="02040503050406030204" pitchFamily="18" charset="0"/>
                                </a:rPr>
                              </m:ctrlPr>
                            </m:sSubPr>
                            <m:e>
                              <m:r>
                                <a:rPr lang="en-US" altLang="ja-JP">
                                  <a:latin typeface="Cambria Math" panose="02040503050406030204" pitchFamily="18" charset="0"/>
                                </a:rPr>
                                <m:t>𝒙</m:t>
                              </m:r>
                            </m:e>
                            <m:sub>
                              <m:r>
                                <a:rPr lang="en-US" altLang="ja-JP">
                                  <a:latin typeface="Cambria Math" panose="02040503050406030204" pitchFamily="18" charset="0"/>
                                </a:rPr>
                                <m:t>𝑁</m:t>
                              </m:r>
                            </m:sub>
                          </m:sSub>
                        </m:e>
                      </m:d>
                      <m:r>
                        <a:rPr lang="en-US" altLang="ja-JP">
                          <a:latin typeface="Cambria Math" panose="02040503050406030204" pitchFamily="18" charset="0"/>
                        </a:rPr>
                        <m:t>=(</m:t>
                      </m:r>
                      <m:r>
                        <a:rPr lang="en-US" altLang="ja-JP">
                          <a:latin typeface="Cambria Math" panose="02040503050406030204" pitchFamily="18" charset="0"/>
                        </a:rPr>
                        <m:t>𝑁</m:t>
                      </m:r>
                      <m:r>
                        <a:rPr lang="en-US" altLang="ja-JP">
                          <a:latin typeface="Cambria Math" panose="02040503050406030204" pitchFamily="18" charset="0"/>
                        </a:rPr>
                        <m:t>!</m:t>
                      </m:r>
                      <m:sSup>
                        <m:sSupPr>
                          <m:ctrlPr>
                            <a:rPr lang="ja-JP" altLang="ja-JP" i="1">
                              <a:latin typeface="Cambria Math" panose="02040503050406030204" pitchFamily="18" charset="0"/>
                            </a:rPr>
                          </m:ctrlPr>
                        </m:sSupPr>
                        <m:e>
                          <m:r>
                            <a:rPr lang="en-US" altLang="ja-JP">
                              <a:latin typeface="Cambria Math" panose="02040503050406030204" pitchFamily="18" charset="0"/>
                            </a:rPr>
                            <m:t>)</m:t>
                          </m:r>
                        </m:e>
                        <m:sup>
                          <m:r>
                            <a:rPr lang="en-US" altLang="ja-JP">
                              <a:latin typeface="Cambria Math" panose="02040503050406030204" pitchFamily="18" charset="0"/>
                            </a:rPr>
                            <m:t>−1/2</m:t>
                          </m:r>
                        </m:sup>
                      </m:sSup>
                      <m:d>
                        <m:dPr>
                          <m:begChr m:val="|"/>
                          <m:endChr m:val="|"/>
                          <m:ctrlPr>
                            <a:rPr lang="ja-JP" altLang="ja-JP" i="1">
                              <a:latin typeface="Cambria Math" panose="02040503050406030204" pitchFamily="18" charset="0"/>
                            </a:rPr>
                          </m:ctrlPr>
                        </m:dPr>
                        <m:e>
                          <m:m>
                            <m:mPr>
                              <m:plcHide m:val="on"/>
                              <m:mcs>
                                <m:mc>
                                  <m:mcPr>
                                    <m:count m:val="4"/>
                                    <m:mcJc m:val="center"/>
                                  </m:mcPr>
                                </m:mc>
                              </m:mcs>
                              <m:ctrlPr>
                                <a:rPr lang="ja-JP" altLang="ja-JP" i="1">
                                  <a:latin typeface="Cambria Math" panose="02040503050406030204" pitchFamily="18" charset="0"/>
                                </a:rPr>
                              </m:ctrlPr>
                            </m:mPr>
                            <m:mr>
                              <m:e>
                                <m:sSub>
                                  <m:sSubPr>
                                    <m:ctrlPr>
                                      <a:rPr lang="ja-JP" altLang="ja-JP" i="1">
                                        <a:latin typeface="Cambria Math" panose="02040503050406030204" pitchFamily="18" charset="0"/>
                                      </a:rPr>
                                    </m:ctrlPr>
                                  </m:sSubPr>
                                  <m:e>
                                    <m:r>
                                      <a:rPr lang="en-US" altLang="ja-JP">
                                        <a:latin typeface="Cambria Math" panose="02040503050406030204" pitchFamily="18" charset="0"/>
                                      </a:rPr>
                                      <m:t>𝜒</m:t>
                                    </m:r>
                                  </m:e>
                                  <m:sub>
                                    <m:r>
                                      <a:rPr lang="en-US" altLang="ja-JP">
                                        <a:latin typeface="Cambria Math" panose="02040503050406030204" pitchFamily="18" charset="0"/>
                                      </a:rPr>
                                      <m:t>𝑖</m:t>
                                    </m:r>
                                  </m:sub>
                                </m:sSub>
                                <m:d>
                                  <m:dPr>
                                    <m:ctrlPr>
                                      <a:rPr lang="ja-JP" altLang="ja-JP" i="1">
                                        <a:latin typeface="Cambria Math" panose="02040503050406030204" pitchFamily="18" charset="0"/>
                                      </a:rPr>
                                    </m:ctrlPr>
                                  </m:dPr>
                                  <m:e>
                                    <m:sSub>
                                      <m:sSubPr>
                                        <m:ctrlPr>
                                          <a:rPr lang="ja-JP" altLang="ja-JP" i="1">
                                            <a:latin typeface="Cambria Math" panose="02040503050406030204" pitchFamily="18" charset="0"/>
                                          </a:rPr>
                                        </m:ctrlPr>
                                      </m:sSubPr>
                                      <m:e>
                                        <m:r>
                                          <a:rPr lang="en-US" altLang="ja-JP">
                                            <a:latin typeface="Cambria Math" panose="02040503050406030204" pitchFamily="18" charset="0"/>
                                          </a:rPr>
                                          <m:t>𝒙</m:t>
                                        </m:r>
                                      </m:e>
                                      <m:sub>
                                        <m:r>
                                          <a:rPr lang="en-US" altLang="ja-JP">
                                            <a:latin typeface="Cambria Math" panose="02040503050406030204" pitchFamily="18" charset="0"/>
                                          </a:rPr>
                                          <m:t>1</m:t>
                                        </m:r>
                                      </m:sub>
                                    </m:sSub>
                                  </m:e>
                                </m:d>
                              </m:e>
                              <m:e>
                                <m:sSub>
                                  <m:sSubPr>
                                    <m:ctrlPr>
                                      <a:rPr lang="ja-JP" altLang="ja-JP" i="1">
                                        <a:latin typeface="Cambria Math" panose="02040503050406030204" pitchFamily="18" charset="0"/>
                                      </a:rPr>
                                    </m:ctrlPr>
                                  </m:sSubPr>
                                  <m:e>
                                    <m:r>
                                      <a:rPr lang="en-US" altLang="ja-JP">
                                        <a:latin typeface="Cambria Math" panose="02040503050406030204" pitchFamily="18" charset="0"/>
                                      </a:rPr>
                                      <m:t>𝜒</m:t>
                                    </m:r>
                                  </m:e>
                                  <m:sub>
                                    <m:r>
                                      <a:rPr lang="en-US" altLang="ja-JP">
                                        <a:latin typeface="Cambria Math" panose="02040503050406030204" pitchFamily="18" charset="0"/>
                                      </a:rPr>
                                      <m:t>𝑗</m:t>
                                    </m:r>
                                  </m:sub>
                                </m:sSub>
                                <m:d>
                                  <m:dPr>
                                    <m:ctrlPr>
                                      <a:rPr lang="ja-JP" altLang="ja-JP" i="1">
                                        <a:latin typeface="Cambria Math" panose="02040503050406030204" pitchFamily="18" charset="0"/>
                                      </a:rPr>
                                    </m:ctrlPr>
                                  </m:dPr>
                                  <m:e>
                                    <m:sSub>
                                      <m:sSubPr>
                                        <m:ctrlPr>
                                          <a:rPr lang="ja-JP" altLang="ja-JP" i="1">
                                            <a:latin typeface="Cambria Math" panose="02040503050406030204" pitchFamily="18" charset="0"/>
                                          </a:rPr>
                                        </m:ctrlPr>
                                      </m:sSubPr>
                                      <m:e>
                                        <m:r>
                                          <a:rPr lang="en-US" altLang="ja-JP">
                                            <a:latin typeface="Cambria Math" panose="02040503050406030204" pitchFamily="18" charset="0"/>
                                          </a:rPr>
                                          <m:t>𝒙</m:t>
                                        </m:r>
                                      </m:e>
                                      <m:sub>
                                        <m:r>
                                          <a:rPr lang="en-US" altLang="ja-JP">
                                            <a:latin typeface="Cambria Math" panose="02040503050406030204" pitchFamily="18" charset="0"/>
                                          </a:rPr>
                                          <m:t>1</m:t>
                                        </m:r>
                                      </m:sub>
                                    </m:sSub>
                                  </m:e>
                                </m:d>
                              </m:e>
                              <m:e>
                                <m:r>
                                  <a:rPr lang="en-US" altLang="ja-JP">
                                    <a:latin typeface="Cambria Math" panose="02040503050406030204" pitchFamily="18" charset="0"/>
                                  </a:rPr>
                                  <m:t>⋯</m:t>
                                </m:r>
                              </m:e>
                              <m:e>
                                <m:sSub>
                                  <m:sSubPr>
                                    <m:ctrlPr>
                                      <a:rPr lang="ja-JP" altLang="ja-JP" i="1">
                                        <a:latin typeface="Cambria Math" panose="02040503050406030204" pitchFamily="18" charset="0"/>
                                      </a:rPr>
                                    </m:ctrlPr>
                                  </m:sSubPr>
                                  <m:e>
                                    <m:r>
                                      <a:rPr lang="en-US" altLang="ja-JP">
                                        <a:latin typeface="Cambria Math" panose="02040503050406030204" pitchFamily="18" charset="0"/>
                                      </a:rPr>
                                      <m:t>𝜒</m:t>
                                    </m:r>
                                  </m:e>
                                  <m:sub>
                                    <m:r>
                                      <a:rPr lang="en-US" altLang="ja-JP">
                                        <a:latin typeface="Cambria Math" panose="02040503050406030204" pitchFamily="18" charset="0"/>
                                      </a:rPr>
                                      <m:t>𝑘</m:t>
                                    </m:r>
                                  </m:sub>
                                </m:sSub>
                                <m:d>
                                  <m:dPr>
                                    <m:ctrlPr>
                                      <a:rPr lang="ja-JP" altLang="ja-JP" i="1">
                                        <a:latin typeface="Cambria Math" panose="02040503050406030204" pitchFamily="18" charset="0"/>
                                      </a:rPr>
                                    </m:ctrlPr>
                                  </m:dPr>
                                  <m:e>
                                    <m:sSub>
                                      <m:sSubPr>
                                        <m:ctrlPr>
                                          <a:rPr lang="ja-JP" altLang="ja-JP" i="1">
                                            <a:latin typeface="Cambria Math" panose="02040503050406030204" pitchFamily="18" charset="0"/>
                                          </a:rPr>
                                        </m:ctrlPr>
                                      </m:sSubPr>
                                      <m:e>
                                        <m:r>
                                          <a:rPr lang="en-US" altLang="ja-JP">
                                            <a:latin typeface="Cambria Math" panose="02040503050406030204" pitchFamily="18" charset="0"/>
                                          </a:rPr>
                                          <m:t>𝒙</m:t>
                                        </m:r>
                                      </m:e>
                                      <m:sub>
                                        <m:r>
                                          <a:rPr lang="en-US" altLang="ja-JP">
                                            <a:latin typeface="Cambria Math" panose="02040503050406030204" pitchFamily="18" charset="0"/>
                                          </a:rPr>
                                          <m:t>1</m:t>
                                        </m:r>
                                      </m:sub>
                                    </m:sSub>
                                  </m:e>
                                </m:d>
                              </m:e>
                            </m:mr>
                            <m:mr>
                              <m:e>
                                <m:sSub>
                                  <m:sSubPr>
                                    <m:ctrlPr>
                                      <a:rPr lang="ja-JP" altLang="ja-JP" i="1">
                                        <a:latin typeface="Cambria Math" panose="02040503050406030204" pitchFamily="18" charset="0"/>
                                      </a:rPr>
                                    </m:ctrlPr>
                                  </m:sSubPr>
                                  <m:e>
                                    <m:r>
                                      <a:rPr lang="en-US" altLang="ja-JP">
                                        <a:latin typeface="Cambria Math" panose="02040503050406030204" pitchFamily="18" charset="0"/>
                                      </a:rPr>
                                      <m:t>𝜒</m:t>
                                    </m:r>
                                  </m:e>
                                  <m:sub>
                                    <m:r>
                                      <a:rPr lang="en-US" altLang="ja-JP">
                                        <a:latin typeface="Cambria Math" panose="02040503050406030204" pitchFamily="18" charset="0"/>
                                      </a:rPr>
                                      <m:t>𝑖</m:t>
                                    </m:r>
                                  </m:sub>
                                </m:sSub>
                                <m:d>
                                  <m:dPr>
                                    <m:ctrlPr>
                                      <a:rPr lang="ja-JP" altLang="ja-JP" i="1">
                                        <a:latin typeface="Cambria Math" panose="02040503050406030204" pitchFamily="18" charset="0"/>
                                      </a:rPr>
                                    </m:ctrlPr>
                                  </m:dPr>
                                  <m:e>
                                    <m:sSub>
                                      <m:sSubPr>
                                        <m:ctrlPr>
                                          <a:rPr lang="ja-JP" altLang="ja-JP" i="1">
                                            <a:latin typeface="Cambria Math" panose="02040503050406030204" pitchFamily="18" charset="0"/>
                                          </a:rPr>
                                        </m:ctrlPr>
                                      </m:sSubPr>
                                      <m:e>
                                        <m:r>
                                          <a:rPr lang="en-US" altLang="ja-JP">
                                            <a:latin typeface="Cambria Math" panose="02040503050406030204" pitchFamily="18" charset="0"/>
                                          </a:rPr>
                                          <m:t>𝒙</m:t>
                                        </m:r>
                                      </m:e>
                                      <m:sub>
                                        <m:r>
                                          <a:rPr lang="en-US" altLang="ja-JP">
                                            <a:latin typeface="Cambria Math" panose="02040503050406030204" pitchFamily="18" charset="0"/>
                                          </a:rPr>
                                          <m:t>2</m:t>
                                        </m:r>
                                      </m:sub>
                                    </m:sSub>
                                  </m:e>
                                </m:d>
                              </m:e>
                              <m:e>
                                <m:sSub>
                                  <m:sSubPr>
                                    <m:ctrlPr>
                                      <a:rPr lang="ja-JP" altLang="ja-JP" i="1">
                                        <a:latin typeface="Cambria Math" panose="02040503050406030204" pitchFamily="18" charset="0"/>
                                      </a:rPr>
                                    </m:ctrlPr>
                                  </m:sSubPr>
                                  <m:e>
                                    <m:r>
                                      <a:rPr lang="en-US" altLang="ja-JP">
                                        <a:latin typeface="Cambria Math" panose="02040503050406030204" pitchFamily="18" charset="0"/>
                                      </a:rPr>
                                      <m:t>𝜒</m:t>
                                    </m:r>
                                  </m:e>
                                  <m:sub>
                                    <m:r>
                                      <a:rPr lang="en-US" altLang="ja-JP">
                                        <a:latin typeface="Cambria Math" panose="02040503050406030204" pitchFamily="18" charset="0"/>
                                      </a:rPr>
                                      <m:t>𝑗</m:t>
                                    </m:r>
                                  </m:sub>
                                </m:sSub>
                                <m:d>
                                  <m:dPr>
                                    <m:ctrlPr>
                                      <a:rPr lang="ja-JP" altLang="ja-JP" i="1">
                                        <a:latin typeface="Cambria Math" panose="02040503050406030204" pitchFamily="18" charset="0"/>
                                      </a:rPr>
                                    </m:ctrlPr>
                                  </m:dPr>
                                  <m:e>
                                    <m:sSub>
                                      <m:sSubPr>
                                        <m:ctrlPr>
                                          <a:rPr lang="ja-JP" altLang="ja-JP" i="1">
                                            <a:latin typeface="Cambria Math" panose="02040503050406030204" pitchFamily="18" charset="0"/>
                                          </a:rPr>
                                        </m:ctrlPr>
                                      </m:sSubPr>
                                      <m:e>
                                        <m:r>
                                          <a:rPr lang="en-US" altLang="ja-JP">
                                            <a:latin typeface="Cambria Math" panose="02040503050406030204" pitchFamily="18" charset="0"/>
                                          </a:rPr>
                                          <m:t>𝒙</m:t>
                                        </m:r>
                                      </m:e>
                                      <m:sub>
                                        <m:r>
                                          <a:rPr lang="en-US" altLang="ja-JP">
                                            <a:latin typeface="Cambria Math" panose="02040503050406030204" pitchFamily="18" charset="0"/>
                                          </a:rPr>
                                          <m:t>2</m:t>
                                        </m:r>
                                      </m:sub>
                                    </m:sSub>
                                  </m:e>
                                </m:d>
                              </m:e>
                              <m:e>
                                <m:r>
                                  <a:rPr lang="en-US" altLang="ja-JP">
                                    <a:latin typeface="Cambria Math" panose="02040503050406030204" pitchFamily="18" charset="0"/>
                                  </a:rPr>
                                  <m:t>⋯</m:t>
                                </m:r>
                              </m:e>
                              <m:e>
                                <m:sSub>
                                  <m:sSubPr>
                                    <m:ctrlPr>
                                      <a:rPr lang="ja-JP" altLang="ja-JP" i="1">
                                        <a:latin typeface="Cambria Math" panose="02040503050406030204" pitchFamily="18" charset="0"/>
                                      </a:rPr>
                                    </m:ctrlPr>
                                  </m:sSubPr>
                                  <m:e>
                                    <m:r>
                                      <a:rPr lang="en-US" altLang="ja-JP">
                                        <a:latin typeface="Cambria Math" panose="02040503050406030204" pitchFamily="18" charset="0"/>
                                      </a:rPr>
                                      <m:t>𝜒</m:t>
                                    </m:r>
                                  </m:e>
                                  <m:sub>
                                    <m:r>
                                      <a:rPr lang="en-US" altLang="ja-JP">
                                        <a:latin typeface="Cambria Math" panose="02040503050406030204" pitchFamily="18" charset="0"/>
                                      </a:rPr>
                                      <m:t>𝑘</m:t>
                                    </m:r>
                                  </m:sub>
                                </m:sSub>
                                <m:d>
                                  <m:dPr>
                                    <m:ctrlPr>
                                      <a:rPr lang="ja-JP" altLang="ja-JP" i="1">
                                        <a:latin typeface="Cambria Math" panose="02040503050406030204" pitchFamily="18" charset="0"/>
                                      </a:rPr>
                                    </m:ctrlPr>
                                  </m:dPr>
                                  <m:e>
                                    <m:sSub>
                                      <m:sSubPr>
                                        <m:ctrlPr>
                                          <a:rPr lang="ja-JP" altLang="ja-JP" i="1">
                                            <a:latin typeface="Cambria Math" panose="02040503050406030204" pitchFamily="18" charset="0"/>
                                          </a:rPr>
                                        </m:ctrlPr>
                                      </m:sSubPr>
                                      <m:e>
                                        <m:r>
                                          <a:rPr lang="en-US" altLang="ja-JP">
                                            <a:latin typeface="Cambria Math" panose="02040503050406030204" pitchFamily="18" charset="0"/>
                                          </a:rPr>
                                          <m:t>𝒙</m:t>
                                        </m:r>
                                      </m:e>
                                      <m:sub>
                                        <m:r>
                                          <a:rPr lang="en-US" altLang="ja-JP">
                                            <a:latin typeface="Cambria Math" panose="02040503050406030204" pitchFamily="18" charset="0"/>
                                          </a:rPr>
                                          <m:t>2</m:t>
                                        </m:r>
                                      </m:sub>
                                    </m:sSub>
                                  </m:e>
                                </m:d>
                              </m:e>
                            </m:mr>
                            <m:mr>
                              <m:e>
                                <m:r>
                                  <a:rPr lang="en-US" altLang="ja-JP">
                                    <a:latin typeface="Cambria Math" panose="02040503050406030204" pitchFamily="18" charset="0"/>
                                  </a:rPr>
                                  <m:t>⋮</m:t>
                                </m:r>
                              </m:e>
                              <m:e>
                                <m:r>
                                  <a:rPr lang="en-US" altLang="ja-JP">
                                    <a:latin typeface="Cambria Math" panose="02040503050406030204" pitchFamily="18" charset="0"/>
                                  </a:rPr>
                                  <m:t>⋮</m:t>
                                </m:r>
                              </m:e>
                              <m:e/>
                              <m:e>
                                <m:r>
                                  <a:rPr lang="en-US" altLang="ja-JP">
                                    <a:latin typeface="Cambria Math" panose="02040503050406030204" pitchFamily="18" charset="0"/>
                                  </a:rPr>
                                  <m:t>⋮</m:t>
                                </m:r>
                              </m:e>
                            </m:mr>
                            <m:mr>
                              <m:e>
                                <m:sSub>
                                  <m:sSubPr>
                                    <m:ctrlPr>
                                      <a:rPr lang="ja-JP" altLang="ja-JP" i="1">
                                        <a:latin typeface="Cambria Math" panose="02040503050406030204" pitchFamily="18" charset="0"/>
                                      </a:rPr>
                                    </m:ctrlPr>
                                  </m:sSubPr>
                                  <m:e>
                                    <m:r>
                                      <a:rPr lang="en-US" altLang="ja-JP">
                                        <a:latin typeface="Cambria Math" panose="02040503050406030204" pitchFamily="18" charset="0"/>
                                      </a:rPr>
                                      <m:t>𝜒</m:t>
                                    </m:r>
                                  </m:e>
                                  <m:sub>
                                    <m:r>
                                      <a:rPr lang="en-US" altLang="ja-JP">
                                        <a:latin typeface="Cambria Math" panose="02040503050406030204" pitchFamily="18" charset="0"/>
                                      </a:rPr>
                                      <m:t>𝑖</m:t>
                                    </m:r>
                                  </m:sub>
                                </m:sSub>
                                <m:d>
                                  <m:dPr>
                                    <m:ctrlPr>
                                      <a:rPr lang="ja-JP" altLang="ja-JP" i="1">
                                        <a:latin typeface="Cambria Math" panose="02040503050406030204" pitchFamily="18" charset="0"/>
                                      </a:rPr>
                                    </m:ctrlPr>
                                  </m:dPr>
                                  <m:e>
                                    <m:sSub>
                                      <m:sSubPr>
                                        <m:ctrlPr>
                                          <a:rPr lang="ja-JP" altLang="ja-JP" i="1">
                                            <a:latin typeface="Cambria Math" panose="02040503050406030204" pitchFamily="18" charset="0"/>
                                          </a:rPr>
                                        </m:ctrlPr>
                                      </m:sSubPr>
                                      <m:e>
                                        <m:r>
                                          <a:rPr lang="en-US" altLang="ja-JP">
                                            <a:latin typeface="Cambria Math" panose="02040503050406030204" pitchFamily="18" charset="0"/>
                                          </a:rPr>
                                          <m:t>𝒙</m:t>
                                        </m:r>
                                      </m:e>
                                      <m:sub>
                                        <m:r>
                                          <a:rPr lang="en-US" altLang="ja-JP">
                                            <a:latin typeface="Cambria Math" panose="02040503050406030204" pitchFamily="18" charset="0"/>
                                          </a:rPr>
                                          <m:t>𝑁</m:t>
                                        </m:r>
                                      </m:sub>
                                    </m:sSub>
                                  </m:e>
                                </m:d>
                              </m:e>
                              <m:e>
                                <m:sSub>
                                  <m:sSubPr>
                                    <m:ctrlPr>
                                      <a:rPr lang="ja-JP" altLang="ja-JP" i="1">
                                        <a:latin typeface="Cambria Math" panose="02040503050406030204" pitchFamily="18" charset="0"/>
                                      </a:rPr>
                                    </m:ctrlPr>
                                  </m:sSubPr>
                                  <m:e>
                                    <m:r>
                                      <a:rPr lang="en-US" altLang="ja-JP">
                                        <a:latin typeface="Cambria Math" panose="02040503050406030204" pitchFamily="18" charset="0"/>
                                      </a:rPr>
                                      <m:t>𝜒</m:t>
                                    </m:r>
                                  </m:e>
                                  <m:sub>
                                    <m:r>
                                      <a:rPr lang="en-US" altLang="ja-JP">
                                        <a:latin typeface="Cambria Math" panose="02040503050406030204" pitchFamily="18" charset="0"/>
                                      </a:rPr>
                                      <m:t>𝑗</m:t>
                                    </m:r>
                                  </m:sub>
                                </m:sSub>
                                <m:d>
                                  <m:dPr>
                                    <m:ctrlPr>
                                      <a:rPr lang="ja-JP" altLang="ja-JP" i="1">
                                        <a:latin typeface="Cambria Math" panose="02040503050406030204" pitchFamily="18" charset="0"/>
                                      </a:rPr>
                                    </m:ctrlPr>
                                  </m:dPr>
                                  <m:e>
                                    <m:sSub>
                                      <m:sSubPr>
                                        <m:ctrlPr>
                                          <a:rPr lang="ja-JP" altLang="ja-JP" i="1">
                                            <a:latin typeface="Cambria Math" panose="02040503050406030204" pitchFamily="18" charset="0"/>
                                          </a:rPr>
                                        </m:ctrlPr>
                                      </m:sSubPr>
                                      <m:e>
                                        <m:r>
                                          <a:rPr lang="en-US" altLang="ja-JP">
                                            <a:latin typeface="Cambria Math" panose="02040503050406030204" pitchFamily="18" charset="0"/>
                                          </a:rPr>
                                          <m:t>𝒙</m:t>
                                        </m:r>
                                      </m:e>
                                      <m:sub>
                                        <m:r>
                                          <a:rPr lang="en-US" altLang="ja-JP">
                                            <a:latin typeface="Cambria Math" panose="02040503050406030204" pitchFamily="18" charset="0"/>
                                          </a:rPr>
                                          <m:t>𝑁</m:t>
                                        </m:r>
                                      </m:sub>
                                    </m:sSub>
                                  </m:e>
                                </m:d>
                              </m:e>
                              <m:e>
                                <m:r>
                                  <a:rPr lang="en-US" altLang="ja-JP">
                                    <a:latin typeface="Cambria Math" panose="02040503050406030204" pitchFamily="18" charset="0"/>
                                  </a:rPr>
                                  <m:t>⋯</m:t>
                                </m:r>
                              </m:e>
                              <m:e>
                                <m:sSub>
                                  <m:sSubPr>
                                    <m:ctrlPr>
                                      <a:rPr lang="ja-JP" altLang="ja-JP" i="1">
                                        <a:latin typeface="Cambria Math" panose="02040503050406030204" pitchFamily="18" charset="0"/>
                                      </a:rPr>
                                    </m:ctrlPr>
                                  </m:sSubPr>
                                  <m:e>
                                    <m:r>
                                      <a:rPr lang="en-US" altLang="ja-JP">
                                        <a:latin typeface="Cambria Math" panose="02040503050406030204" pitchFamily="18" charset="0"/>
                                      </a:rPr>
                                      <m:t>𝜒</m:t>
                                    </m:r>
                                  </m:e>
                                  <m:sub>
                                    <m:r>
                                      <a:rPr lang="en-US" altLang="ja-JP">
                                        <a:latin typeface="Cambria Math" panose="02040503050406030204" pitchFamily="18" charset="0"/>
                                      </a:rPr>
                                      <m:t>𝑘</m:t>
                                    </m:r>
                                  </m:sub>
                                </m:sSub>
                                <m:d>
                                  <m:dPr>
                                    <m:ctrlPr>
                                      <a:rPr lang="ja-JP" altLang="ja-JP" i="1">
                                        <a:latin typeface="Cambria Math" panose="02040503050406030204" pitchFamily="18" charset="0"/>
                                      </a:rPr>
                                    </m:ctrlPr>
                                  </m:dPr>
                                  <m:e>
                                    <m:sSub>
                                      <m:sSubPr>
                                        <m:ctrlPr>
                                          <a:rPr lang="ja-JP" altLang="ja-JP" i="1">
                                            <a:latin typeface="Cambria Math" panose="02040503050406030204" pitchFamily="18" charset="0"/>
                                          </a:rPr>
                                        </m:ctrlPr>
                                      </m:sSubPr>
                                      <m:e>
                                        <m:r>
                                          <a:rPr lang="en-US" altLang="ja-JP">
                                            <a:latin typeface="Cambria Math" panose="02040503050406030204" pitchFamily="18" charset="0"/>
                                          </a:rPr>
                                          <m:t>𝒙</m:t>
                                        </m:r>
                                      </m:e>
                                      <m:sub>
                                        <m:r>
                                          <a:rPr lang="en-US" altLang="ja-JP">
                                            <a:latin typeface="Cambria Math" panose="02040503050406030204" pitchFamily="18" charset="0"/>
                                          </a:rPr>
                                          <m:t>𝑁</m:t>
                                        </m:r>
                                      </m:sub>
                                    </m:sSub>
                                  </m:e>
                                </m:d>
                              </m:e>
                            </m:mr>
                          </m:m>
                        </m:e>
                      </m:d>
                    </m:oMath>
                  </m:oMathPara>
                </a14:m>
                <a:endParaRPr lang="en-US" altLang="ja-JP" dirty="0"/>
              </a:p>
              <a:p>
                <a:r>
                  <a:rPr lang="ja-JP" altLang="en-US" dirty="0"/>
                  <a:t>そして分子軌道の空間部分</a:t>
                </a:r>
                <a14:m>
                  <m:oMath xmlns:m="http://schemas.openxmlformats.org/officeDocument/2006/math">
                    <m:sSub>
                      <m:sSubPr>
                        <m:ctrlPr>
                          <a:rPr lang="ja-JP" altLang="ja-JP" i="1" smtClean="0">
                            <a:latin typeface="Cambria Math" panose="02040503050406030204" pitchFamily="18" charset="0"/>
                          </a:rPr>
                        </m:ctrlPr>
                      </m:sSubPr>
                      <m:e>
                        <m:r>
                          <a:rPr lang="en-US" altLang="ja-JP">
                            <a:latin typeface="Cambria Math" panose="02040503050406030204" pitchFamily="18" charset="0"/>
                          </a:rPr>
                          <m:t>𝜓</m:t>
                        </m:r>
                      </m:e>
                      <m:sub>
                        <m:r>
                          <a:rPr lang="en-US" altLang="ja-JP" smtClean="0">
                            <a:latin typeface="Cambria Math" panose="02040503050406030204" pitchFamily="18" charset="0"/>
                          </a:rPr>
                          <m:t>𝑗</m:t>
                        </m:r>
                      </m:sub>
                    </m:sSub>
                    <m:d>
                      <m:dPr>
                        <m:ctrlPr>
                          <a:rPr lang="en-US" altLang="ja-JP" i="1">
                            <a:latin typeface="Cambria Math" panose="02040503050406030204" pitchFamily="18" charset="0"/>
                          </a:rPr>
                        </m:ctrlPr>
                      </m:dPr>
                      <m:e>
                        <m:r>
                          <a:rPr lang="en-US" altLang="ja-JP">
                            <a:latin typeface="Cambria Math" panose="02040503050406030204" pitchFamily="18" charset="0"/>
                          </a:rPr>
                          <m:t>𝒓</m:t>
                        </m:r>
                      </m:e>
                    </m:d>
                  </m:oMath>
                </a14:m>
                <a:r>
                  <a:rPr lang="ja-JP" altLang="en-US" dirty="0"/>
                  <a:t>は基底関数</a:t>
                </a:r>
                <a14:m>
                  <m:oMath xmlns:m="http://schemas.openxmlformats.org/officeDocument/2006/math">
                    <m:sSub>
                      <m:sSubPr>
                        <m:ctrlPr>
                          <a:rPr lang="ja-JP" altLang="ja-JP" i="1">
                            <a:latin typeface="Cambria Math" panose="02040503050406030204" pitchFamily="18" charset="0"/>
                          </a:rPr>
                        </m:ctrlPr>
                      </m:sSubPr>
                      <m:e>
                        <m:r>
                          <a:rPr lang="en-US" altLang="ja-JP">
                            <a:latin typeface="Cambria Math" panose="02040503050406030204" pitchFamily="18" charset="0"/>
                          </a:rPr>
                          <m:t>𝜙</m:t>
                        </m:r>
                      </m:e>
                      <m:sub>
                        <m:r>
                          <a:rPr lang="en-US" altLang="ja-JP">
                            <a:latin typeface="Cambria Math" panose="02040503050406030204" pitchFamily="18" charset="0"/>
                          </a:rPr>
                          <m:t>𝜇</m:t>
                        </m:r>
                      </m:sub>
                    </m:sSub>
                    <m:d>
                      <m:dPr>
                        <m:ctrlPr>
                          <a:rPr lang="en-US" altLang="ja-JP" i="1">
                            <a:latin typeface="Cambria Math" panose="02040503050406030204" pitchFamily="18" charset="0"/>
                          </a:rPr>
                        </m:ctrlPr>
                      </m:dPr>
                      <m:e>
                        <m:r>
                          <a:rPr lang="en-US" altLang="ja-JP">
                            <a:latin typeface="Cambria Math" panose="02040503050406030204" pitchFamily="18" charset="0"/>
                          </a:rPr>
                          <m:t>𝒓</m:t>
                        </m:r>
                      </m:e>
                    </m:d>
                  </m:oMath>
                </a14:m>
                <a:r>
                  <a:rPr lang="ja-JP" altLang="en-US" dirty="0"/>
                  <a:t>の線形結合で作られる</a:t>
                </a:r>
                <a:r>
                  <a:rPr lang="en-US" altLang="ja-JP" dirty="0"/>
                  <a:t>:</a:t>
                </a:r>
              </a:p>
              <a:p>
                <a:pPr/>
                <a14:m>
                  <m:oMathPara xmlns:m="http://schemas.openxmlformats.org/officeDocument/2006/math">
                    <m:oMathParaPr>
                      <m:jc m:val="centerGroup"/>
                    </m:oMathParaPr>
                    <m:oMath xmlns:m="http://schemas.openxmlformats.org/officeDocument/2006/math">
                      <m:sSub>
                        <m:sSubPr>
                          <m:ctrlPr>
                            <a:rPr lang="ja-JP" altLang="ja-JP" i="1" smtClean="0">
                              <a:latin typeface="Cambria Math" panose="02040503050406030204" pitchFamily="18" charset="0"/>
                            </a:rPr>
                          </m:ctrlPr>
                        </m:sSubPr>
                        <m:e>
                          <m:r>
                            <a:rPr lang="en-US" altLang="ja-JP">
                              <a:latin typeface="Cambria Math" panose="02040503050406030204" pitchFamily="18" charset="0"/>
                            </a:rPr>
                            <m:t>𝜒</m:t>
                          </m:r>
                        </m:e>
                        <m:sub>
                          <m:r>
                            <a:rPr lang="en-US" altLang="ja-JP">
                              <a:latin typeface="Cambria Math" panose="02040503050406030204" pitchFamily="18" charset="0"/>
                            </a:rPr>
                            <m:t>𝑖</m:t>
                          </m:r>
                        </m:sub>
                      </m:sSub>
                      <m:d>
                        <m:dPr>
                          <m:ctrlPr>
                            <a:rPr lang="en-US" altLang="ja-JP" i="1">
                              <a:latin typeface="Cambria Math" panose="02040503050406030204" pitchFamily="18" charset="0"/>
                            </a:rPr>
                          </m:ctrlPr>
                        </m:dPr>
                        <m:e>
                          <m:r>
                            <a:rPr lang="en-US" altLang="ja-JP">
                              <a:latin typeface="Cambria Math" panose="02040503050406030204" pitchFamily="18" charset="0"/>
                            </a:rPr>
                            <m:t>𝒙</m:t>
                          </m:r>
                        </m:e>
                      </m:d>
                      <m:r>
                        <a:rPr lang="en-US" altLang="ja-JP">
                          <a:latin typeface="Cambria Math" panose="02040503050406030204" pitchFamily="18" charset="0"/>
                        </a:rPr>
                        <m:t>=</m:t>
                      </m:r>
                      <m:d>
                        <m:dPr>
                          <m:begChr m:val="{"/>
                          <m:endChr m:val=""/>
                          <m:ctrlPr>
                            <a:rPr lang="ja-JP" altLang="ja-JP" i="1">
                              <a:latin typeface="Cambria Math" panose="02040503050406030204" pitchFamily="18" charset="0"/>
                            </a:rPr>
                          </m:ctrlPr>
                        </m:dPr>
                        <m:e>
                          <m:m>
                            <m:mPr>
                              <m:plcHide m:val="on"/>
                              <m:mcs>
                                <m:mc>
                                  <m:mcPr>
                                    <m:count m:val="1"/>
                                    <m:mcJc m:val="center"/>
                                  </m:mcPr>
                                </m:mc>
                              </m:mcs>
                              <m:ctrlPr>
                                <a:rPr lang="ja-JP" altLang="ja-JP" i="1">
                                  <a:latin typeface="Cambria Math" panose="02040503050406030204" pitchFamily="18" charset="0"/>
                                </a:rPr>
                              </m:ctrlPr>
                            </m:mPr>
                            <m:mr>
                              <m:e>
                                <m:sSub>
                                  <m:sSubPr>
                                    <m:ctrlPr>
                                      <a:rPr lang="ja-JP" altLang="ja-JP" i="1">
                                        <a:latin typeface="Cambria Math" panose="02040503050406030204" pitchFamily="18" charset="0"/>
                                      </a:rPr>
                                    </m:ctrlPr>
                                  </m:sSubPr>
                                  <m:e>
                                    <m:r>
                                      <a:rPr lang="en-US" altLang="ja-JP">
                                        <a:latin typeface="Cambria Math" panose="02040503050406030204" pitchFamily="18" charset="0"/>
                                      </a:rPr>
                                      <m:t>𝜓</m:t>
                                    </m:r>
                                  </m:e>
                                  <m:sub>
                                    <m:r>
                                      <a:rPr lang="en-US" altLang="ja-JP">
                                        <a:latin typeface="Cambria Math" panose="02040503050406030204" pitchFamily="18" charset="0"/>
                                      </a:rPr>
                                      <m:t>𝑗</m:t>
                                    </m:r>
                                  </m:sub>
                                </m:sSub>
                                <m:d>
                                  <m:dPr>
                                    <m:ctrlPr>
                                      <a:rPr lang="en-US" altLang="ja-JP" i="1">
                                        <a:latin typeface="Cambria Math" panose="02040503050406030204" pitchFamily="18" charset="0"/>
                                      </a:rPr>
                                    </m:ctrlPr>
                                  </m:dPr>
                                  <m:e>
                                    <m:r>
                                      <a:rPr lang="en-US" altLang="ja-JP">
                                        <a:latin typeface="Cambria Math" panose="02040503050406030204" pitchFamily="18" charset="0"/>
                                      </a:rPr>
                                      <m:t>𝒓</m:t>
                                    </m:r>
                                  </m:e>
                                </m:d>
                                <m:r>
                                  <a:rPr lang="en-US" altLang="ja-JP">
                                    <a:latin typeface="Cambria Math" panose="02040503050406030204" pitchFamily="18" charset="0"/>
                                  </a:rPr>
                                  <m:t>𝛼</m:t>
                                </m:r>
                                <m:d>
                                  <m:dPr>
                                    <m:ctrlPr>
                                      <a:rPr lang="en-US" altLang="ja-JP" i="1">
                                        <a:latin typeface="Cambria Math" panose="02040503050406030204" pitchFamily="18" charset="0"/>
                                      </a:rPr>
                                    </m:ctrlPr>
                                  </m:dPr>
                                  <m:e>
                                    <m:r>
                                      <a:rPr lang="en-US" altLang="ja-JP">
                                        <a:latin typeface="Cambria Math" panose="02040503050406030204" pitchFamily="18" charset="0"/>
                                      </a:rPr>
                                      <m:t>𝜔</m:t>
                                    </m:r>
                                  </m:e>
                                </m:d>
                              </m:e>
                            </m:mr>
                            <m:mr>
                              <m:e>
                                <m:sSub>
                                  <m:sSubPr>
                                    <m:ctrlPr>
                                      <a:rPr lang="ja-JP" altLang="ja-JP" i="1">
                                        <a:latin typeface="Cambria Math" panose="02040503050406030204" pitchFamily="18" charset="0"/>
                                      </a:rPr>
                                    </m:ctrlPr>
                                  </m:sSubPr>
                                  <m:e>
                                    <m:r>
                                      <a:rPr lang="en-US" altLang="ja-JP">
                                        <a:latin typeface="Cambria Math" panose="02040503050406030204" pitchFamily="18" charset="0"/>
                                      </a:rPr>
                                      <m:t>𝜓</m:t>
                                    </m:r>
                                  </m:e>
                                  <m:sub>
                                    <m:r>
                                      <a:rPr lang="en-US" altLang="ja-JP">
                                        <a:latin typeface="Cambria Math" panose="02040503050406030204" pitchFamily="18" charset="0"/>
                                      </a:rPr>
                                      <m:t>𝑗</m:t>
                                    </m:r>
                                  </m:sub>
                                </m:sSub>
                                <m:d>
                                  <m:dPr>
                                    <m:ctrlPr>
                                      <a:rPr lang="en-US" altLang="ja-JP" i="1">
                                        <a:latin typeface="Cambria Math" panose="02040503050406030204" pitchFamily="18" charset="0"/>
                                      </a:rPr>
                                    </m:ctrlPr>
                                  </m:dPr>
                                  <m:e>
                                    <m:r>
                                      <a:rPr lang="en-US" altLang="ja-JP">
                                        <a:latin typeface="Cambria Math" panose="02040503050406030204" pitchFamily="18" charset="0"/>
                                      </a:rPr>
                                      <m:t>𝒓</m:t>
                                    </m:r>
                                  </m:e>
                                </m:d>
                                <m:r>
                                  <a:rPr lang="en-US" altLang="ja-JP">
                                    <a:latin typeface="Cambria Math" panose="02040503050406030204" pitchFamily="18" charset="0"/>
                                  </a:rPr>
                                  <m:t>𝛽</m:t>
                                </m:r>
                                <m:d>
                                  <m:dPr>
                                    <m:ctrlPr>
                                      <a:rPr lang="en-US" altLang="ja-JP" i="1">
                                        <a:latin typeface="Cambria Math" panose="02040503050406030204" pitchFamily="18" charset="0"/>
                                      </a:rPr>
                                    </m:ctrlPr>
                                  </m:dPr>
                                  <m:e>
                                    <m:r>
                                      <a:rPr lang="en-US" altLang="ja-JP">
                                        <a:latin typeface="Cambria Math" panose="02040503050406030204" pitchFamily="18" charset="0"/>
                                      </a:rPr>
                                      <m:t>𝜔</m:t>
                                    </m:r>
                                  </m:e>
                                </m:d>
                              </m:e>
                            </m:mr>
                          </m:m>
                        </m:e>
                      </m:d>
                      <m:r>
                        <a:rPr lang="en-US" altLang="ja-JP" b="0" i="1" smtClean="0">
                          <a:latin typeface="Cambria Math" panose="02040503050406030204" pitchFamily="18" charset="0"/>
                        </a:rPr>
                        <m:t>,  </m:t>
                      </m:r>
                      <m:sSub>
                        <m:sSubPr>
                          <m:ctrlPr>
                            <a:rPr lang="ja-JP" altLang="ja-JP" i="1">
                              <a:latin typeface="Cambria Math" panose="02040503050406030204" pitchFamily="18" charset="0"/>
                            </a:rPr>
                          </m:ctrlPr>
                        </m:sSubPr>
                        <m:e>
                          <m:r>
                            <a:rPr lang="en-US" altLang="ja-JP">
                              <a:latin typeface="Cambria Math" panose="02040503050406030204" pitchFamily="18" charset="0"/>
                            </a:rPr>
                            <m:t>𝜓</m:t>
                          </m:r>
                        </m:e>
                        <m:sub>
                          <m:r>
                            <a:rPr lang="en-US" altLang="ja-JP">
                              <a:latin typeface="Cambria Math" panose="02040503050406030204" pitchFamily="18" charset="0"/>
                            </a:rPr>
                            <m:t>𝑖</m:t>
                          </m:r>
                        </m:sub>
                      </m:sSub>
                      <m:r>
                        <a:rPr lang="en-US" altLang="ja-JP">
                          <a:latin typeface="Cambria Math" panose="02040503050406030204" pitchFamily="18" charset="0"/>
                        </a:rPr>
                        <m:t>=</m:t>
                      </m:r>
                      <m:nary>
                        <m:naryPr>
                          <m:chr m:val="∑"/>
                          <m:ctrlPr>
                            <a:rPr lang="en-US" altLang="ja-JP" b="0" i="1" smtClean="0">
                              <a:latin typeface="Cambria Math" panose="02040503050406030204" pitchFamily="18" charset="0"/>
                            </a:rPr>
                          </m:ctrlPr>
                        </m:naryPr>
                        <m:sub>
                          <m:r>
                            <a:rPr lang="en-US" altLang="ja-JP">
                              <a:latin typeface="Cambria Math" panose="02040503050406030204" pitchFamily="18" charset="0"/>
                            </a:rPr>
                            <m:t>𝜇</m:t>
                          </m:r>
                          <m:r>
                            <a:rPr lang="en-US" altLang="ja-JP" b="0" i="1" smtClean="0">
                              <a:latin typeface="Cambria Math" panose="02040503050406030204" pitchFamily="18" charset="0"/>
                            </a:rPr>
                            <m:t>=1</m:t>
                          </m:r>
                        </m:sub>
                        <m:sup>
                          <m:r>
                            <a:rPr lang="en-US" altLang="ja-JP" b="0" i="1" smtClean="0">
                              <a:latin typeface="Cambria Math" panose="02040503050406030204" pitchFamily="18" charset="0"/>
                            </a:rPr>
                            <m:t>𝐾</m:t>
                          </m:r>
                        </m:sup>
                        <m:e>
                          <m:sSub>
                            <m:sSubPr>
                              <m:ctrlPr>
                                <a:rPr lang="ja-JP" altLang="ja-JP" i="1">
                                  <a:latin typeface="Cambria Math" panose="02040503050406030204" pitchFamily="18" charset="0"/>
                                </a:rPr>
                              </m:ctrlPr>
                            </m:sSubPr>
                            <m:e>
                              <m:r>
                                <a:rPr lang="en-US" altLang="ja-JP">
                                  <a:latin typeface="Cambria Math" panose="02040503050406030204" pitchFamily="18" charset="0"/>
                                </a:rPr>
                                <m:t>𝐶</m:t>
                              </m:r>
                            </m:e>
                            <m:sub>
                              <m:r>
                                <a:rPr lang="en-US" altLang="ja-JP">
                                  <a:latin typeface="Cambria Math" panose="02040503050406030204" pitchFamily="18" charset="0"/>
                                </a:rPr>
                                <m:t>𝜇</m:t>
                              </m:r>
                              <m:r>
                                <a:rPr lang="en-US" altLang="ja-JP">
                                  <a:latin typeface="Cambria Math" panose="02040503050406030204" pitchFamily="18" charset="0"/>
                                </a:rPr>
                                <m:t>𝑖</m:t>
                              </m:r>
                            </m:sub>
                          </m:sSub>
                          <m:sSub>
                            <m:sSubPr>
                              <m:ctrlPr>
                                <a:rPr lang="ja-JP" altLang="ja-JP" i="1">
                                  <a:latin typeface="Cambria Math" panose="02040503050406030204" pitchFamily="18" charset="0"/>
                                </a:rPr>
                              </m:ctrlPr>
                            </m:sSubPr>
                            <m:e>
                              <m:r>
                                <a:rPr lang="en-US" altLang="ja-JP">
                                  <a:latin typeface="Cambria Math" panose="02040503050406030204" pitchFamily="18" charset="0"/>
                                </a:rPr>
                                <m:t>𝜙</m:t>
                              </m:r>
                            </m:e>
                            <m:sub>
                              <m:r>
                                <a:rPr lang="en-US" altLang="ja-JP">
                                  <a:latin typeface="Cambria Math" panose="02040503050406030204" pitchFamily="18" charset="0"/>
                                </a:rPr>
                                <m:t>𝜇</m:t>
                              </m:r>
                            </m:sub>
                          </m:sSub>
                        </m:e>
                      </m:nary>
                    </m:oMath>
                  </m:oMathPara>
                </a14:m>
                <a:endParaRPr lang="en-US" altLang="ja-JP" dirty="0"/>
              </a:p>
              <a:p>
                <a:r>
                  <a:rPr lang="ja-JP" altLang="en-US" dirty="0"/>
                  <a:t>この展開係数</a:t>
                </a:r>
                <a14:m>
                  <m:oMath xmlns:m="http://schemas.openxmlformats.org/officeDocument/2006/math">
                    <m:sSub>
                      <m:sSubPr>
                        <m:ctrlPr>
                          <a:rPr lang="ja-JP" altLang="ja-JP" i="1" smtClean="0">
                            <a:latin typeface="Cambria Math" panose="02040503050406030204" pitchFamily="18" charset="0"/>
                          </a:rPr>
                        </m:ctrlPr>
                      </m:sSubPr>
                      <m:e>
                        <m:r>
                          <a:rPr lang="en-US" altLang="ja-JP">
                            <a:latin typeface="Cambria Math" panose="02040503050406030204" pitchFamily="18" charset="0"/>
                          </a:rPr>
                          <m:t>𝐶</m:t>
                        </m:r>
                      </m:e>
                      <m:sub>
                        <m:r>
                          <a:rPr lang="en-US" altLang="ja-JP">
                            <a:latin typeface="Cambria Math" panose="02040503050406030204" pitchFamily="18" charset="0"/>
                          </a:rPr>
                          <m:t>𝜇</m:t>
                        </m:r>
                        <m:r>
                          <a:rPr lang="en-US" altLang="ja-JP">
                            <a:latin typeface="Cambria Math" panose="02040503050406030204" pitchFamily="18" charset="0"/>
                          </a:rPr>
                          <m:t>𝑖</m:t>
                        </m:r>
                      </m:sub>
                    </m:sSub>
                  </m:oMath>
                </a14:m>
                <a:r>
                  <a:rPr lang="ja-JP" altLang="en-US" dirty="0"/>
                  <a:t>を決める方法（付録を参照）は既にあるので</a:t>
                </a:r>
                <a:r>
                  <a:rPr lang="en-US" altLang="ja-JP" dirty="0"/>
                  <a:t>, </a:t>
                </a:r>
                <a:r>
                  <a:rPr lang="ja-JP" altLang="en-US" dirty="0"/>
                  <a:t>ユーザーとしてはどのような基底関数</a:t>
                </a:r>
                <a14:m>
                  <m:oMath xmlns:m="http://schemas.openxmlformats.org/officeDocument/2006/math">
                    <m:sSub>
                      <m:sSubPr>
                        <m:ctrlPr>
                          <a:rPr lang="ja-JP" altLang="ja-JP" i="1">
                            <a:latin typeface="Cambria Math" panose="02040503050406030204" pitchFamily="18" charset="0"/>
                          </a:rPr>
                        </m:ctrlPr>
                      </m:sSubPr>
                      <m:e>
                        <m:r>
                          <a:rPr lang="en-US" altLang="ja-JP">
                            <a:latin typeface="Cambria Math" panose="02040503050406030204" pitchFamily="18" charset="0"/>
                          </a:rPr>
                          <m:t>𝜙</m:t>
                        </m:r>
                      </m:e>
                      <m:sub>
                        <m:r>
                          <a:rPr lang="en-US" altLang="ja-JP">
                            <a:latin typeface="Cambria Math" panose="02040503050406030204" pitchFamily="18" charset="0"/>
                          </a:rPr>
                          <m:t>𝜇</m:t>
                        </m:r>
                      </m:sub>
                    </m:sSub>
                    <m:d>
                      <m:dPr>
                        <m:ctrlPr>
                          <a:rPr lang="en-US" altLang="ja-JP" i="1">
                            <a:latin typeface="Cambria Math" panose="02040503050406030204" pitchFamily="18" charset="0"/>
                          </a:rPr>
                        </m:ctrlPr>
                      </m:dPr>
                      <m:e>
                        <m:r>
                          <a:rPr lang="en-US" altLang="ja-JP">
                            <a:latin typeface="Cambria Math" panose="02040503050406030204" pitchFamily="18" charset="0"/>
                          </a:rPr>
                          <m:t>𝒓</m:t>
                        </m:r>
                      </m:e>
                    </m:d>
                  </m:oMath>
                </a14:m>
                <a:r>
                  <a:rPr lang="ja-JP" altLang="en-US" dirty="0"/>
                  <a:t>を使えば良いかを知りたい</a:t>
                </a:r>
                <a:r>
                  <a:rPr lang="en-US" altLang="ja-JP" dirty="0"/>
                  <a:t>. </a:t>
                </a:r>
                <a:r>
                  <a:rPr lang="ja-JP" altLang="en-US" dirty="0"/>
                  <a:t>基底関数を増やすほどに正確さは増すだろうが</a:t>
                </a:r>
                <a:r>
                  <a:rPr lang="en-US" altLang="ja-JP" dirty="0"/>
                  <a:t>, </a:t>
                </a:r>
                <a:r>
                  <a:rPr lang="ja-JP" altLang="en-US" dirty="0"/>
                  <a:t>計算コストも増える</a:t>
                </a:r>
                <a:r>
                  <a:rPr lang="en-US" altLang="ja-JP" dirty="0"/>
                  <a:t>. </a:t>
                </a:r>
                <a:r>
                  <a:rPr lang="ja-JP" altLang="en-US" dirty="0"/>
                  <a:t>何を基準に基底関数を選ぶべきか？ そもそも</a:t>
                </a:r>
                <a:r>
                  <a:rPr lang="en-US" altLang="ja-JP" dirty="0"/>
                  <a:t>, </a:t>
                </a:r>
                <a:r>
                  <a:rPr lang="ja-JP" altLang="en-US" dirty="0"/>
                  <a:t>どのような基底関数があるのか？</a:t>
                </a:r>
                <a:endParaRPr lang="en-US" altLang="ja-JP" dirty="0"/>
              </a:p>
            </p:txBody>
          </p:sp>
        </mc:Choice>
        <mc:Fallback xmlns="">
          <p:sp>
            <p:nvSpPr>
              <p:cNvPr id="4" name="コンテンツ プレースホルダー 3">
                <a:extLst>
                  <a:ext uri="{FF2B5EF4-FFF2-40B4-BE49-F238E27FC236}">
                    <a16:creationId xmlns:a16="http://schemas.microsoft.com/office/drawing/2014/main" id="{E172E21C-169A-43D3-AC3C-68094EC5A9D9}"/>
                  </a:ext>
                </a:extLst>
              </p:cNvPr>
              <p:cNvSpPr>
                <a:spLocks noGrp="1" noRot="1" noChangeAspect="1" noMove="1" noResize="1" noEditPoints="1" noAdjustHandles="1" noChangeArrowheads="1" noChangeShapeType="1" noTextEdit="1"/>
              </p:cNvSpPr>
              <p:nvPr>
                <p:ph idx="1"/>
              </p:nvPr>
            </p:nvSpPr>
            <p:spPr>
              <a:xfrm>
                <a:off x="468313" y="842963"/>
                <a:ext cx="8207375" cy="3688561"/>
              </a:xfrm>
              <a:blipFill>
                <a:blip r:embed="rId3"/>
                <a:stretch>
                  <a:fillRect b="-331"/>
                </a:stretch>
              </a:blipFill>
            </p:spPr>
            <p:txBody>
              <a:bodyPr/>
              <a:lstStyle/>
              <a:p>
                <a:r>
                  <a:rPr lang="ja-JP" altLang="en-US">
                    <a:noFill/>
                  </a:rPr>
                  <a:t> </a:t>
                </a:r>
              </a:p>
            </p:txBody>
          </p:sp>
        </mc:Fallback>
      </mc:AlternateContent>
      <p:sp>
        <p:nvSpPr>
          <p:cNvPr id="5" name="テキスト プレースホルダー 4">
            <a:extLst>
              <a:ext uri="{FF2B5EF4-FFF2-40B4-BE49-F238E27FC236}">
                <a16:creationId xmlns:a16="http://schemas.microsoft.com/office/drawing/2014/main" id="{275E3885-D76B-5970-0EA7-CBA6CBB2BF9B}"/>
              </a:ext>
            </a:extLst>
          </p:cNvPr>
          <p:cNvSpPr>
            <a:spLocks noGrp="1"/>
          </p:cNvSpPr>
          <p:nvPr>
            <p:ph type="body" sz="quarter" idx="13"/>
          </p:nvPr>
        </p:nvSpPr>
        <p:spPr>
          <a:xfrm>
            <a:off x="0" y="4675498"/>
            <a:ext cx="9144000" cy="468002"/>
          </a:xfrm>
        </p:spPr>
        <p:txBody>
          <a:bodyPr anchor="b"/>
          <a:lstStyle/>
          <a:p>
            <a:r>
              <a:rPr lang="en-US" altLang="ja-JP" dirty="0"/>
              <a:t>Wikipedia</a:t>
            </a:r>
            <a:r>
              <a:rPr lang="ja-JP" altLang="en-US" dirty="0"/>
              <a:t>をはじめとし</a:t>
            </a:r>
            <a:r>
              <a:rPr lang="en-US" altLang="ja-JP" dirty="0"/>
              <a:t>, </a:t>
            </a:r>
            <a:r>
              <a:rPr lang="ja-JP" altLang="en-US" dirty="0"/>
              <a:t>よく「</a:t>
            </a:r>
            <a:r>
              <a:rPr lang="en-US" altLang="ja-JP" dirty="0"/>
              <a:t>HF</a:t>
            </a:r>
            <a:r>
              <a:rPr lang="ja-JP" altLang="en-US" dirty="0"/>
              <a:t>法には平均場近似が使われている」と言われるが</a:t>
            </a:r>
            <a:r>
              <a:rPr lang="en-US" altLang="ja-JP" dirty="0"/>
              <a:t>, </a:t>
            </a:r>
            <a:r>
              <a:rPr lang="ja-JP" altLang="en-US" dirty="0"/>
              <a:t>違和感がある</a:t>
            </a:r>
            <a:r>
              <a:rPr lang="en-US" altLang="ja-JP" dirty="0"/>
              <a:t>. Hartree-</a:t>
            </a:r>
            <a:r>
              <a:rPr lang="en-US" altLang="ja-JP" dirty="0" err="1"/>
              <a:t>Fock</a:t>
            </a:r>
            <a:r>
              <a:rPr lang="ja-JP" altLang="en-US" dirty="0"/>
              <a:t>近似を使うと結果的に平均場になるということであって</a:t>
            </a:r>
            <a:r>
              <a:rPr lang="en-US" altLang="ja-JP" dirty="0"/>
              <a:t>,</a:t>
            </a:r>
            <a:br>
              <a:rPr lang="en-US" altLang="ja-JP" dirty="0"/>
            </a:br>
            <a:r>
              <a:rPr lang="ja-JP" altLang="en-US" dirty="0"/>
              <a:t>平均場近似と呼ばれる別の近似を導入しているわけではないだろう</a:t>
            </a:r>
            <a:r>
              <a:rPr lang="en-US" altLang="ja-JP" dirty="0"/>
              <a:t>. </a:t>
            </a:r>
          </a:p>
          <a:p>
            <a:pPr lvl="0"/>
            <a:r>
              <a:rPr lang="en-US" altLang="ja-JP" dirty="0"/>
              <a:t>A. </a:t>
            </a:r>
            <a:r>
              <a:rPr lang="ja-JP" altLang="en-US" dirty="0"/>
              <a:t>ザボ</a:t>
            </a:r>
            <a:r>
              <a:rPr lang="en-US" altLang="ja-JP" dirty="0"/>
              <a:t>, N.S. </a:t>
            </a:r>
            <a:r>
              <a:rPr lang="ja-JP" altLang="en-US" dirty="0"/>
              <a:t>オストランド著</a:t>
            </a:r>
            <a:r>
              <a:rPr lang="en-US" altLang="ja-JP" dirty="0"/>
              <a:t>, </a:t>
            </a:r>
            <a:r>
              <a:rPr lang="ja-JP" altLang="en-US" dirty="0"/>
              <a:t>大野公男</a:t>
            </a:r>
            <a:r>
              <a:rPr lang="en-US" altLang="ja-JP" dirty="0"/>
              <a:t>, </a:t>
            </a:r>
            <a:r>
              <a:rPr lang="ja-JP" altLang="en-US" dirty="0"/>
              <a:t>阪井健男</a:t>
            </a:r>
            <a:r>
              <a:rPr lang="en-US" altLang="ja-JP" dirty="0"/>
              <a:t>, </a:t>
            </a:r>
            <a:r>
              <a:rPr lang="ja-JP" altLang="en-US" dirty="0"/>
              <a:t>望月祐志訳</a:t>
            </a:r>
            <a:r>
              <a:rPr lang="en-US" altLang="ja-JP" dirty="0"/>
              <a:t>. 『</a:t>
            </a:r>
            <a:r>
              <a:rPr lang="ja-JP" altLang="en-US" dirty="0"/>
              <a:t>新しい量子化学電子構造の理論入門 上</a:t>
            </a:r>
            <a:r>
              <a:rPr lang="en-US" altLang="ja-JP" dirty="0"/>
              <a:t>』, </a:t>
            </a:r>
            <a:r>
              <a:rPr lang="ja-JP" altLang="en-US" dirty="0"/>
              <a:t>東京大学出版会</a:t>
            </a:r>
            <a:r>
              <a:rPr lang="en-US" altLang="ja-JP" dirty="0"/>
              <a:t>, 1987. p.53 (2.37), p.144 (3.110), p.148 (3.133)</a:t>
            </a:r>
            <a:endParaRPr lang="ja-JP" altLang="en-US" dirty="0"/>
          </a:p>
        </p:txBody>
      </p:sp>
      <p:sp>
        <p:nvSpPr>
          <p:cNvPr id="7" name="スライド番号プレースホルダー 6">
            <a:extLst>
              <a:ext uri="{FF2B5EF4-FFF2-40B4-BE49-F238E27FC236}">
                <a16:creationId xmlns:a16="http://schemas.microsoft.com/office/drawing/2014/main" id="{04E7EC3B-EE43-B0B4-32A1-85EB79A3EA26}"/>
              </a:ext>
            </a:extLst>
          </p:cNvPr>
          <p:cNvSpPr>
            <a:spLocks noGrp="1"/>
          </p:cNvSpPr>
          <p:nvPr>
            <p:ph type="sldNum" sz="quarter" idx="14"/>
          </p:nvPr>
        </p:nvSpPr>
        <p:spPr>
          <a:xfrm>
            <a:off x="8496000" y="0"/>
            <a:ext cx="576000" cy="468000"/>
          </a:xfrm>
        </p:spPr>
        <p:txBody>
          <a:bodyPr/>
          <a:lstStyle/>
          <a:p>
            <a:fld id="{44CC7441-4F6D-4D99-AEAC-28C0433C7008}" type="slidenum">
              <a:rPr lang="ja-JP" altLang="en-US" smtClean="0"/>
              <a:pPr/>
              <a:t>40</a:t>
            </a:fld>
            <a:endParaRPr lang="ja-JP" altLang="en-US" dirty="0"/>
          </a:p>
        </p:txBody>
      </p:sp>
    </p:spTree>
    <p:extLst>
      <p:ext uri="{BB962C8B-B14F-4D97-AF65-F5344CB8AC3E}">
        <p14:creationId xmlns:p14="http://schemas.microsoft.com/office/powerpoint/2010/main" val="416603069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27AE903-057E-4B3D-9F54-D05D1ABDC6D8}"/>
              </a:ext>
            </a:extLst>
          </p:cNvPr>
          <p:cNvSpPr>
            <a:spLocks noGrp="1"/>
          </p:cNvSpPr>
          <p:nvPr>
            <p:ph type="title"/>
          </p:nvPr>
        </p:nvSpPr>
        <p:spPr/>
        <p:txBody>
          <a:bodyPr/>
          <a:lstStyle/>
          <a:p>
            <a:r>
              <a:rPr lang="ja-JP" altLang="en-US" dirty="0"/>
              <a:t>変分原理</a:t>
            </a:r>
          </a:p>
        </p:txBody>
      </p:sp>
      <mc:AlternateContent xmlns:mc="http://schemas.openxmlformats.org/markup-compatibility/2006" xmlns:a14="http://schemas.microsoft.com/office/drawing/2010/main">
        <mc:Choice Requires="a14">
          <p:sp>
            <p:nvSpPr>
              <p:cNvPr id="3" name="コンテンツ プレースホルダー 2">
                <a:extLst>
                  <a:ext uri="{FF2B5EF4-FFF2-40B4-BE49-F238E27FC236}">
                    <a16:creationId xmlns:a16="http://schemas.microsoft.com/office/drawing/2014/main" id="{03AB7CBB-804F-4798-A9AC-348215B9B479}"/>
                  </a:ext>
                </a:extLst>
              </p:cNvPr>
              <p:cNvSpPr>
                <a:spLocks noGrp="1"/>
              </p:cNvSpPr>
              <p:nvPr>
                <p:ph idx="1"/>
              </p:nvPr>
            </p:nvSpPr>
            <p:spPr>
              <a:xfrm>
                <a:off x="468000" y="843750"/>
                <a:ext cx="3672312" cy="3921380"/>
              </a:xfrm>
            </p:spPr>
            <p:txBody>
              <a:bodyPr/>
              <a:lstStyle/>
              <a:p>
                <a:r>
                  <a:rPr lang="en-US" altLang="ja-JP" sz="1400" b="1" dirty="0">
                    <a:solidFill>
                      <a:schemeClr val="tx2"/>
                    </a:solidFill>
                  </a:rPr>
                  <a:t>Schrödinger</a:t>
                </a:r>
                <a:r>
                  <a:rPr lang="ja-JP" altLang="en-US" sz="1400" b="1" dirty="0">
                    <a:solidFill>
                      <a:schemeClr val="tx2"/>
                    </a:solidFill>
                  </a:rPr>
                  <a:t>方程式</a:t>
                </a:r>
                <a:endParaRPr lang="en-US" altLang="ja-JP" sz="1400" b="1" dirty="0">
                  <a:solidFill>
                    <a:schemeClr val="tx2"/>
                  </a:solidFill>
                </a:endParaRPr>
              </a:p>
              <a:p>
                <a:pPr>
                  <a:lnSpc>
                    <a:spcPct val="300000"/>
                  </a:lnSpc>
                </a:pPr>
                <a:endParaRPr lang="en-US" altLang="ja-JP" sz="1400" dirty="0"/>
              </a:p>
              <a:p>
                <a:r>
                  <a:rPr lang="ja-JP" altLang="en-US" dirty="0"/>
                  <a:t>解＝固有値と固有関数の組</a:t>
                </a:r>
                <a14:m>
                  <m:oMath xmlns:m="http://schemas.openxmlformats.org/officeDocument/2006/math">
                    <m:d>
                      <m:dPr>
                        <m:ctrlPr>
                          <a:rPr lang="en-US" altLang="ja-JP" b="0" i="1" smtClean="0">
                            <a:latin typeface="Cambria Math" panose="02040503050406030204" pitchFamily="18" charset="0"/>
                          </a:rPr>
                        </m:ctrlPr>
                      </m:dPr>
                      <m:e>
                        <m:sSub>
                          <m:sSubPr>
                            <m:ctrlPr>
                              <a:rPr lang="en-US" altLang="ja-JP" i="1" smtClean="0">
                                <a:latin typeface="Cambria Math" panose="02040503050406030204" pitchFamily="18" charset="0"/>
                              </a:rPr>
                            </m:ctrlPr>
                          </m:sSubPr>
                          <m:e>
                            <m:r>
                              <a:rPr lang="en-US" altLang="ja-JP">
                                <a:latin typeface="Cambria Math" panose="02040503050406030204" pitchFamily="18" charset="0"/>
                              </a:rPr>
                              <m:t>𝐸</m:t>
                            </m:r>
                          </m:e>
                          <m:sub>
                            <m:r>
                              <a:rPr lang="en-US" altLang="ja-JP" smtClean="0">
                                <a:latin typeface="Cambria Math" panose="02040503050406030204" pitchFamily="18" charset="0"/>
                              </a:rPr>
                              <m:t>0</m:t>
                            </m:r>
                          </m:sub>
                        </m:sSub>
                        <m:r>
                          <a:rPr lang="en-US" altLang="ja-JP">
                            <a:latin typeface="Cambria Math" panose="02040503050406030204" pitchFamily="18" charset="0"/>
                          </a:rPr>
                          <m:t>, </m:t>
                        </m:r>
                        <m:sSub>
                          <m:sSubPr>
                            <m:ctrlPr>
                              <a:rPr lang="en-US" altLang="ja-JP" i="1" smtClean="0">
                                <a:latin typeface="Cambria Math" panose="02040503050406030204" pitchFamily="18" charset="0"/>
                              </a:rPr>
                            </m:ctrlPr>
                          </m:sSubPr>
                          <m:e>
                            <m:r>
                              <a:rPr lang="en-US" altLang="ja-JP">
                                <a:latin typeface="Cambria Math" panose="02040503050406030204" pitchFamily="18" charset="0"/>
                              </a:rPr>
                              <m:t>𝛹</m:t>
                            </m:r>
                          </m:e>
                          <m:sub>
                            <m:r>
                              <a:rPr lang="en-US" altLang="ja-JP" smtClean="0">
                                <a:latin typeface="Cambria Math" panose="02040503050406030204" pitchFamily="18" charset="0"/>
                              </a:rPr>
                              <m:t>0</m:t>
                            </m:r>
                          </m:sub>
                        </m:sSub>
                      </m:e>
                    </m:d>
                    <m:r>
                      <a:rPr lang="en-US" altLang="ja-JP" smtClean="0">
                        <a:latin typeface="Cambria Math" panose="02040503050406030204" pitchFamily="18" charset="0"/>
                      </a:rPr>
                      <m:t>, </m:t>
                    </m:r>
                    <m:d>
                      <m:dPr>
                        <m:ctrlPr>
                          <a:rPr lang="en-US" altLang="ja-JP" i="1">
                            <a:latin typeface="Cambria Math" panose="02040503050406030204" pitchFamily="18" charset="0"/>
                          </a:rPr>
                        </m:ctrlPr>
                      </m:dPr>
                      <m:e>
                        <m:sSub>
                          <m:sSubPr>
                            <m:ctrlPr>
                              <a:rPr lang="en-US" altLang="ja-JP" i="1">
                                <a:latin typeface="Cambria Math" panose="02040503050406030204" pitchFamily="18" charset="0"/>
                              </a:rPr>
                            </m:ctrlPr>
                          </m:sSubPr>
                          <m:e>
                            <m:r>
                              <a:rPr lang="en-US" altLang="ja-JP">
                                <a:latin typeface="Cambria Math" panose="02040503050406030204" pitchFamily="18" charset="0"/>
                              </a:rPr>
                              <m:t>𝐸</m:t>
                            </m:r>
                          </m:e>
                          <m:sub>
                            <m:r>
                              <a:rPr lang="en-US" altLang="ja-JP" b="0" i="0" smtClean="0">
                                <a:latin typeface="Cambria Math" panose="02040503050406030204" pitchFamily="18" charset="0"/>
                              </a:rPr>
                              <m:t>1</m:t>
                            </m:r>
                          </m:sub>
                        </m:sSub>
                        <m:r>
                          <a:rPr lang="en-US" altLang="ja-JP">
                            <a:latin typeface="Cambria Math" panose="02040503050406030204" pitchFamily="18" charset="0"/>
                          </a:rPr>
                          <m:t>, </m:t>
                        </m:r>
                        <m:sSub>
                          <m:sSubPr>
                            <m:ctrlPr>
                              <a:rPr lang="en-US" altLang="ja-JP" i="1">
                                <a:latin typeface="Cambria Math" panose="02040503050406030204" pitchFamily="18" charset="0"/>
                              </a:rPr>
                            </m:ctrlPr>
                          </m:sSubPr>
                          <m:e>
                            <m:r>
                              <a:rPr lang="en-US" altLang="ja-JP">
                                <a:latin typeface="Cambria Math" panose="02040503050406030204" pitchFamily="18" charset="0"/>
                              </a:rPr>
                              <m:t>𝛹</m:t>
                            </m:r>
                          </m:e>
                          <m:sub>
                            <m:r>
                              <a:rPr lang="en-US" altLang="ja-JP" b="0" i="0" smtClean="0">
                                <a:latin typeface="Cambria Math" panose="02040503050406030204" pitchFamily="18" charset="0"/>
                              </a:rPr>
                              <m:t>1</m:t>
                            </m:r>
                          </m:sub>
                        </m:sSub>
                      </m:e>
                    </m:d>
                    <m:r>
                      <a:rPr lang="en-US" altLang="ja-JP" smtClean="0">
                        <a:latin typeface="Cambria Math" panose="02040503050406030204" pitchFamily="18" charset="0"/>
                      </a:rPr>
                      <m:t>…</m:t>
                    </m:r>
                  </m:oMath>
                </a14:m>
                <a:r>
                  <a:rPr lang="en-US" altLang="ja-JP" dirty="0"/>
                  <a:t>. </a:t>
                </a:r>
                <a:r>
                  <a:rPr lang="ja-JP" altLang="en-US" dirty="0"/>
                  <a:t>一般に</a:t>
                </a:r>
                <a:r>
                  <a:rPr lang="en-US" altLang="ja-JP" dirty="0"/>
                  <a:t>, </a:t>
                </a:r>
                <a:r>
                  <a:rPr lang="ja-JP" altLang="en-US" dirty="0"/>
                  <a:t>厳密な解を得ることはできない</a:t>
                </a:r>
                <a:r>
                  <a:rPr lang="en-US" altLang="ja-JP" dirty="0"/>
                  <a:t>.</a:t>
                </a:r>
                <a:br>
                  <a:rPr lang="en-US" altLang="ja-JP" dirty="0"/>
                </a:br>
                <a:r>
                  <a:rPr lang="ja-JP" altLang="en-US" dirty="0"/>
                  <a:t>そこで</a:t>
                </a:r>
                <a:r>
                  <a:rPr lang="en-US" altLang="ja-JP" dirty="0"/>
                  <a:t>, </a:t>
                </a:r>
                <a:r>
                  <a:rPr lang="ja-JP" altLang="en-US" dirty="0"/>
                  <a:t>変分原理を利用して近似解を探す</a:t>
                </a:r>
                <a:r>
                  <a:rPr lang="en-US" altLang="ja-JP" dirty="0"/>
                  <a:t>.</a:t>
                </a:r>
              </a:p>
              <a:p>
                <a:pPr>
                  <a:spcBef>
                    <a:spcPts val="600"/>
                  </a:spcBef>
                </a:pPr>
                <a:r>
                  <a:rPr lang="en-US" altLang="ja-JP" sz="1400" b="1" dirty="0">
                    <a:solidFill>
                      <a:schemeClr val="tx2"/>
                    </a:solidFill>
                  </a:rPr>
                  <a:t>Rayleigh-Ritz</a:t>
                </a:r>
                <a:r>
                  <a:rPr lang="ja-JP" altLang="en-US" sz="1400" b="1" dirty="0">
                    <a:solidFill>
                      <a:schemeClr val="tx2"/>
                    </a:solidFill>
                  </a:rPr>
                  <a:t>の変分原理</a:t>
                </a:r>
                <a:endParaRPr lang="en-US" altLang="ja-JP" sz="1400" b="1" dirty="0">
                  <a:solidFill>
                    <a:schemeClr val="tx2"/>
                  </a:solidFill>
                </a:endParaRPr>
              </a:p>
              <a:p>
                <a:pPr>
                  <a:spcBef>
                    <a:spcPts val="600"/>
                  </a:spcBef>
                </a:pPr>
                <a:endParaRPr lang="en-US" altLang="ja-JP" sz="1400" b="1" i="1" dirty="0">
                  <a:solidFill>
                    <a:schemeClr val="tx2"/>
                  </a:solidFill>
                  <a:latin typeface="Cambria Math" panose="02040503050406030204" pitchFamily="18" charset="0"/>
                </a:endParaRPr>
              </a:p>
              <a:p>
                <a:pPr>
                  <a:spcBef>
                    <a:spcPts val="600"/>
                  </a:spcBef>
                </a:pPr>
                <a:endParaRPr lang="en-US" altLang="ja-JP" sz="1200" b="0" i="1" dirty="0">
                  <a:latin typeface="Cambria Math" panose="02040503050406030204" pitchFamily="18" charset="0"/>
                </a:endParaRPr>
              </a:p>
              <a:p>
                <a:r>
                  <a:rPr lang="ja-JP" altLang="en-US" dirty="0">
                    <a:latin typeface="Cambria Math" panose="02040503050406030204" pitchFamily="18" charset="0"/>
                  </a:rPr>
                  <a:t>厳密解</a:t>
                </a:r>
                <a14:m>
                  <m:oMath xmlns:m="http://schemas.openxmlformats.org/officeDocument/2006/math">
                    <m:sSub>
                      <m:sSubPr>
                        <m:ctrlPr>
                          <a:rPr lang="en-US" altLang="ja-JP" i="1">
                            <a:latin typeface="Cambria Math" panose="02040503050406030204" pitchFamily="18" charset="0"/>
                          </a:rPr>
                        </m:ctrlPr>
                      </m:sSubPr>
                      <m:e>
                        <m:r>
                          <a:rPr lang="en-US" altLang="ja-JP" i="1">
                            <a:latin typeface="Cambria Math" panose="02040503050406030204" pitchFamily="18" charset="0"/>
                          </a:rPr>
                          <m:t>𝐸</m:t>
                        </m:r>
                      </m:e>
                      <m:sub>
                        <m:r>
                          <a:rPr lang="en-US" altLang="ja-JP" i="1">
                            <a:latin typeface="Cambria Math" panose="02040503050406030204" pitchFamily="18" charset="0"/>
                          </a:rPr>
                          <m:t>0</m:t>
                        </m:r>
                      </m:sub>
                    </m:sSub>
                  </m:oMath>
                </a14:m>
                <a:r>
                  <a:rPr lang="ja-JP" altLang="en-US" dirty="0">
                    <a:latin typeface="Cambria Math" panose="02040503050406030204" pitchFamily="18" charset="0"/>
                  </a:rPr>
                  <a:t>よりは下がらないので</a:t>
                </a:r>
                <a:r>
                  <a:rPr lang="en-US" altLang="ja-JP" dirty="0">
                    <a:latin typeface="Cambria Math" panose="02040503050406030204" pitchFamily="18" charset="0"/>
                  </a:rPr>
                  <a:t>, </a:t>
                </a:r>
                <a:r>
                  <a:rPr lang="ja-JP" altLang="en-US" dirty="0">
                    <a:latin typeface="Cambria Math" panose="02040503050406030204" pitchFamily="18" charset="0"/>
                  </a:rPr>
                  <a:t>低ければ低いほど正解に近いと言える</a:t>
                </a:r>
                <a:r>
                  <a:rPr lang="en-US" altLang="ja-JP" dirty="0">
                    <a:latin typeface="Cambria Math" panose="02040503050406030204" pitchFamily="18" charset="0"/>
                  </a:rPr>
                  <a:t>. </a:t>
                </a:r>
                <a:r>
                  <a:rPr lang="ja-JP" altLang="en-US" dirty="0">
                    <a:latin typeface="Cambria Math" panose="02040503050406030204" pitchFamily="18" charset="0"/>
                  </a:rPr>
                  <a:t>試行波動関数</a:t>
                </a:r>
                <a14:m>
                  <m:oMath xmlns:m="http://schemas.openxmlformats.org/officeDocument/2006/math">
                    <m:r>
                      <a:rPr lang="en-US" altLang="ja-JP" i="1">
                        <a:latin typeface="Cambria Math" panose="02040503050406030204" pitchFamily="18" charset="0"/>
                      </a:rPr>
                      <m:t>𝛷</m:t>
                    </m:r>
                  </m:oMath>
                </a14:m>
                <a:r>
                  <a:rPr lang="ja-JP" altLang="en-US" dirty="0">
                    <a:latin typeface="Cambria Math" panose="02040503050406030204" pitchFamily="18" charset="0"/>
                  </a:rPr>
                  <a:t>を変え</a:t>
                </a:r>
                <a:r>
                  <a:rPr lang="en-US" altLang="ja-JP" dirty="0">
                    <a:latin typeface="Cambria Math" panose="02040503050406030204" pitchFamily="18" charset="0"/>
                  </a:rPr>
                  <a:t>, </a:t>
                </a:r>
                <a:r>
                  <a:rPr lang="ja-JP" altLang="en-US" dirty="0">
                    <a:latin typeface="Cambria Math" panose="02040503050406030204" pitchFamily="18" charset="0"/>
                  </a:rPr>
                  <a:t>より低いエネルギー</a:t>
                </a:r>
                <a14:m>
                  <m:oMath xmlns:m="http://schemas.openxmlformats.org/officeDocument/2006/math">
                    <m:d>
                      <m:dPr>
                        <m:begChr m:val="⟨"/>
                        <m:endChr m:val="⟩"/>
                        <m:ctrlPr>
                          <a:rPr lang="en-US" altLang="ja-JP" sz="1400" i="1">
                            <a:latin typeface="Cambria Math" panose="02040503050406030204" pitchFamily="18" charset="0"/>
                          </a:rPr>
                        </m:ctrlPr>
                      </m:dPr>
                      <m:e>
                        <m:r>
                          <a:rPr lang="en-US" altLang="ja-JP" sz="1400" i="1">
                            <a:latin typeface="Cambria Math" panose="02040503050406030204" pitchFamily="18" charset="0"/>
                          </a:rPr>
                          <m:t>𝛷</m:t>
                        </m:r>
                      </m:e>
                      <m:e>
                        <m:acc>
                          <m:accPr>
                            <m:chr m:val="̂"/>
                            <m:ctrlPr>
                              <a:rPr lang="en-US" altLang="ja-JP" sz="1400" i="1">
                                <a:latin typeface="Cambria Math" panose="02040503050406030204" pitchFamily="18" charset="0"/>
                              </a:rPr>
                            </m:ctrlPr>
                          </m:accPr>
                          <m:e>
                            <m:r>
                              <a:rPr lang="en-US" altLang="ja-JP" sz="1400">
                                <a:latin typeface="Cambria Math" panose="02040503050406030204" pitchFamily="18" charset="0"/>
                              </a:rPr>
                              <m:t>𝐻</m:t>
                            </m:r>
                          </m:e>
                        </m:acc>
                      </m:e>
                      <m:e>
                        <m:r>
                          <a:rPr lang="en-US" altLang="ja-JP" sz="1400" i="1">
                            <a:latin typeface="Cambria Math" panose="02040503050406030204" pitchFamily="18" charset="0"/>
                          </a:rPr>
                          <m:t>𝛷</m:t>
                        </m:r>
                      </m:e>
                    </m:d>
                  </m:oMath>
                </a14:m>
                <a:r>
                  <a:rPr lang="ja-JP" altLang="en-US" dirty="0">
                    <a:latin typeface="Cambria Math" panose="02040503050406030204" pitchFamily="18" charset="0"/>
                  </a:rPr>
                  <a:t>を探せばよい</a:t>
                </a:r>
                <a:r>
                  <a:rPr lang="en-US" altLang="ja-JP" dirty="0">
                    <a:latin typeface="Cambria Math" panose="02040503050406030204" pitchFamily="18" charset="0"/>
                  </a:rPr>
                  <a:t>.</a:t>
                </a:r>
              </a:p>
            </p:txBody>
          </p:sp>
        </mc:Choice>
        <mc:Fallback xmlns="">
          <p:sp>
            <p:nvSpPr>
              <p:cNvPr id="3" name="コンテンツ プレースホルダー 2">
                <a:extLst>
                  <a:ext uri="{FF2B5EF4-FFF2-40B4-BE49-F238E27FC236}">
                    <a16:creationId xmlns:a16="http://schemas.microsoft.com/office/drawing/2014/main" id="{03AB7CBB-804F-4798-A9AC-348215B9B479}"/>
                  </a:ext>
                </a:extLst>
              </p:cNvPr>
              <p:cNvSpPr>
                <a:spLocks noGrp="1" noRot="1" noChangeAspect="1" noMove="1" noResize="1" noEditPoints="1" noAdjustHandles="1" noChangeArrowheads="1" noChangeShapeType="1" noTextEdit="1"/>
              </p:cNvSpPr>
              <p:nvPr>
                <p:ph idx="1"/>
              </p:nvPr>
            </p:nvSpPr>
            <p:spPr>
              <a:xfrm>
                <a:off x="468000" y="843750"/>
                <a:ext cx="3672312" cy="3921380"/>
              </a:xfrm>
              <a:blipFill>
                <a:blip r:embed="rId3"/>
                <a:stretch>
                  <a:fillRect l="-166"/>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4" name="テキスト プレースホルダー 13">
                <a:extLst>
                  <a:ext uri="{FF2B5EF4-FFF2-40B4-BE49-F238E27FC236}">
                    <a16:creationId xmlns:a16="http://schemas.microsoft.com/office/drawing/2014/main" id="{3244B4AB-E9FA-475C-A4AD-93BE027CEB93}"/>
                  </a:ext>
                </a:extLst>
              </p:cNvPr>
              <p:cNvSpPr>
                <a:spLocks noGrp="1"/>
              </p:cNvSpPr>
              <p:nvPr>
                <p:ph type="body" sz="quarter" idx="13"/>
              </p:nvPr>
            </p:nvSpPr>
            <p:spPr/>
            <p:txBody>
              <a:bodyPr/>
              <a:lstStyle/>
              <a:p>
                <a:r>
                  <a:rPr lang="en-US" altLang="ja-JP" dirty="0"/>
                  <a:t>A. </a:t>
                </a:r>
                <a:r>
                  <a:rPr lang="ja-JP" altLang="en-US" dirty="0"/>
                  <a:t>ザボ</a:t>
                </a:r>
                <a:r>
                  <a:rPr lang="en-US" altLang="ja-JP" dirty="0"/>
                  <a:t>, </a:t>
                </a:r>
                <a:r>
                  <a:rPr lang="en-US" altLang="ja-JP" dirty="0" err="1"/>
                  <a:t>N.S</a:t>
                </a:r>
                <a:r>
                  <a:rPr lang="en-US" altLang="ja-JP" dirty="0"/>
                  <a:t>. </a:t>
                </a:r>
                <a:r>
                  <a:rPr lang="ja-JP" altLang="en-US" dirty="0"/>
                  <a:t>オストランド著</a:t>
                </a:r>
                <a:r>
                  <a:rPr lang="en-US" altLang="ja-JP" dirty="0"/>
                  <a:t>, </a:t>
                </a:r>
                <a:r>
                  <a:rPr lang="ja-JP" altLang="en-US" dirty="0"/>
                  <a:t>大野公男</a:t>
                </a:r>
                <a:r>
                  <a:rPr lang="en-US" altLang="ja-JP" dirty="0"/>
                  <a:t>, </a:t>
                </a:r>
                <a:r>
                  <a:rPr lang="ja-JP" altLang="en-US" dirty="0"/>
                  <a:t>阪井健男</a:t>
                </a:r>
                <a:r>
                  <a:rPr lang="en-US" altLang="ja-JP" dirty="0"/>
                  <a:t>, </a:t>
                </a:r>
                <a:r>
                  <a:rPr lang="ja-JP" altLang="en-US" dirty="0"/>
                  <a:t>望月祐志訳</a:t>
                </a:r>
                <a:r>
                  <a:rPr lang="en-US" altLang="ja-JP" dirty="0"/>
                  <a:t>. 『</a:t>
                </a:r>
                <a:r>
                  <a:rPr lang="ja-JP" altLang="en-US" dirty="0"/>
                  <a:t>新しい量子化学電子構造の理論入門 上</a:t>
                </a:r>
                <a:r>
                  <a:rPr lang="en-US" altLang="ja-JP" dirty="0"/>
                  <a:t>』, </a:t>
                </a:r>
                <a:r>
                  <a:rPr lang="ja-JP" altLang="en-US" dirty="0"/>
                  <a:t>東京大学出版会</a:t>
                </a:r>
                <a:r>
                  <a:rPr lang="en-US" altLang="ja-JP" dirty="0"/>
                  <a:t>, 1987. </a:t>
                </a:r>
                <a:r>
                  <a:rPr lang="en-US" altLang="ja-JP" dirty="0" err="1"/>
                  <a:t>p.33</a:t>
                </a:r>
                <a:r>
                  <a:rPr lang="en-US" altLang="ja-JP" dirty="0"/>
                  <a:t> (1.149)</a:t>
                </a:r>
              </a:p>
              <a:p>
                <a14:m>
                  <m:oMath xmlns:m="http://schemas.openxmlformats.org/officeDocument/2006/math">
                    <m:d>
                      <m:dPr>
                        <m:begChr m:val="⟨"/>
                        <m:endChr m:val="⟩"/>
                        <m:ctrlPr>
                          <a:rPr lang="en-US" altLang="ja-JP" i="1" smtClean="0">
                            <a:latin typeface="Cambria Math" panose="02040503050406030204" pitchFamily="18" charset="0"/>
                          </a:rPr>
                        </m:ctrlPr>
                      </m:dPr>
                      <m:e>
                        <m:r>
                          <a:rPr lang="en-US" altLang="ja-JP" i="1">
                            <a:latin typeface="Cambria Math" panose="02040503050406030204" pitchFamily="18" charset="0"/>
                          </a:rPr>
                          <m:t>𝛷</m:t>
                        </m:r>
                      </m:e>
                      <m:e>
                        <m:r>
                          <a:rPr lang="en-US" altLang="ja-JP" i="1">
                            <a:latin typeface="Cambria Math" panose="02040503050406030204" pitchFamily="18" charset="0"/>
                          </a:rPr>
                          <m:t>𝛷</m:t>
                        </m:r>
                      </m:e>
                    </m:d>
                    <m:r>
                      <a:rPr lang="en-US" altLang="ja-JP" b="0" i="1" smtClean="0">
                        <a:latin typeface="Cambria Math" panose="02040503050406030204" pitchFamily="18" charset="0"/>
                      </a:rPr>
                      <m:t>=1</m:t>
                    </m:r>
                  </m:oMath>
                </a14:m>
                <a:r>
                  <a:rPr lang="ja-JP" altLang="en-US" dirty="0">
                    <a:latin typeface="Cambria Math" panose="02040503050406030204" pitchFamily="18" charset="0"/>
                  </a:rPr>
                  <a:t>でないときは</a:t>
                </a:r>
                <a14:m>
                  <m:oMath xmlns:m="http://schemas.openxmlformats.org/officeDocument/2006/math">
                    <m:d>
                      <m:dPr>
                        <m:begChr m:val="⟨"/>
                        <m:endChr m:val="⟩"/>
                        <m:ctrlPr>
                          <a:rPr lang="en-US" altLang="ja-JP" i="1">
                            <a:latin typeface="Cambria Math" panose="02040503050406030204" pitchFamily="18" charset="0"/>
                          </a:rPr>
                        </m:ctrlPr>
                      </m:dPr>
                      <m:e>
                        <m:r>
                          <a:rPr lang="en-US" altLang="ja-JP" i="1">
                            <a:latin typeface="Cambria Math" panose="02040503050406030204" pitchFamily="18" charset="0"/>
                          </a:rPr>
                          <m:t>𝛷</m:t>
                        </m:r>
                      </m:e>
                      <m:e>
                        <m:r>
                          <a:rPr lang="en-US" altLang="ja-JP" i="1">
                            <a:latin typeface="Cambria Math" panose="02040503050406030204" pitchFamily="18" charset="0"/>
                          </a:rPr>
                          <m:t>𝛷</m:t>
                        </m:r>
                      </m:e>
                    </m:d>
                  </m:oMath>
                </a14:m>
                <a:r>
                  <a:rPr lang="ja-JP" altLang="en-US" dirty="0">
                    <a:latin typeface="Cambria Math" panose="02040503050406030204" pitchFamily="18" charset="0"/>
                  </a:rPr>
                  <a:t>で割る必要があるので注意</a:t>
                </a:r>
                <a:r>
                  <a:rPr lang="en-US" altLang="ja-JP" dirty="0">
                    <a:latin typeface="Cambria Math" panose="02040503050406030204" pitchFamily="18" charset="0"/>
                  </a:rPr>
                  <a:t>.</a:t>
                </a:r>
              </a:p>
            </p:txBody>
          </p:sp>
        </mc:Choice>
        <mc:Fallback xmlns="">
          <p:sp>
            <p:nvSpPr>
              <p:cNvPr id="14" name="テキスト プレースホルダー 13">
                <a:extLst>
                  <a:ext uri="{FF2B5EF4-FFF2-40B4-BE49-F238E27FC236}">
                    <a16:creationId xmlns:a16="http://schemas.microsoft.com/office/drawing/2014/main" id="{3244B4AB-E9FA-475C-A4AD-93BE027CEB93}"/>
                  </a:ext>
                </a:extLst>
              </p:cNvPr>
              <p:cNvSpPr>
                <a:spLocks noGrp="1" noRot="1" noChangeAspect="1" noMove="1" noResize="1" noEditPoints="1" noAdjustHandles="1" noChangeArrowheads="1" noChangeShapeType="1" noTextEdit="1"/>
              </p:cNvSpPr>
              <p:nvPr>
                <p:ph type="body" sz="quarter" idx="13"/>
              </p:nvPr>
            </p:nvSpPr>
            <p:spPr>
              <a:blipFill>
                <a:blip r:embed="rId4"/>
                <a:stretch>
                  <a:fillRect/>
                </a:stretch>
              </a:blipFill>
            </p:spPr>
            <p:txBody>
              <a:bodyPr/>
              <a:lstStyle/>
              <a:p>
                <a:r>
                  <a:rPr lang="ja-JP" altLang="en-US">
                    <a:noFill/>
                  </a:rPr>
                  <a:t> </a:t>
                </a:r>
              </a:p>
            </p:txBody>
          </p:sp>
        </mc:Fallback>
      </mc:AlternateContent>
      <p:pic>
        <p:nvPicPr>
          <p:cNvPr id="8" name="コンテンツ プレースホルダー 7">
            <a:extLst>
              <a:ext uri="{FF2B5EF4-FFF2-40B4-BE49-F238E27FC236}">
                <a16:creationId xmlns:a16="http://schemas.microsoft.com/office/drawing/2014/main" id="{56553F3F-663D-4D5A-B676-5CDE45068CA9}"/>
              </a:ext>
            </a:extLst>
          </p:cNvPr>
          <p:cNvPicPr>
            <a:picLocks noGrp="1" noChangeAspect="1"/>
          </p:cNvPicPr>
          <p:nvPr>
            <p:ph idx="14"/>
          </p:nvPr>
        </p:nvPicPr>
        <p:blipFill>
          <a:blip r:embed="rId5">
            <a:extLst>
              <a:ext uri="{96DAC541-7B7A-43D3-8B79-37D633B846F1}">
                <asvg:svgBlip xmlns:asvg="http://schemas.microsoft.com/office/drawing/2016/SVG/main" r:embed="rId6"/>
              </a:ext>
            </a:extLst>
          </a:blip>
          <a:stretch>
            <a:fillRect/>
          </a:stretch>
        </p:blipFill>
        <p:spPr>
          <a:xfrm>
            <a:off x="4140312" y="930275"/>
            <a:ext cx="4681532" cy="3745225"/>
          </a:xfrm>
        </p:spPr>
      </p:pic>
      <p:sp>
        <p:nvSpPr>
          <p:cNvPr id="6" name="スライド番号プレースホルダー 5">
            <a:extLst>
              <a:ext uri="{FF2B5EF4-FFF2-40B4-BE49-F238E27FC236}">
                <a16:creationId xmlns:a16="http://schemas.microsoft.com/office/drawing/2014/main" id="{C701C523-4FF4-4846-B107-6E8637662FA1}"/>
              </a:ext>
            </a:extLst>
          </p:cNvPr>
          <p:cNvSpPr>
            <a:spLocks noGrp="1"/>
          </p:cNvSpPr>
          <p:nvPr>
            <p:ph type="sldNum" sz="quarter" idx="15"/>
          </p:nvPr>
        </p:nvSpPr>
        <p:spPr/>
        <p:txBody>
          <a:bodyPr/>
          <a:lstStyle/>
          <a:p>
            <a:fld id="{44CC7441-4F6D-4D99-AEAC-28C0433C7008}" type="slidenum">
              <a:rPr lang="ja-JP" altLang="en-US" smtClean="0"/>
              <a:pPr/>
              <a:t>41</a:t>
            </a:fld>
            <a:endParaRPr lang="ja-JP" altLang="en-US" dirty="0"/>
          </a:p>
        </p:txBody>
      </p:sp>
      <mc:AlternateContent xmlns:mc="http://schemas.openxmlformats.org/markup-compatibility/2006" xmlns:a14="http://schemas.microsoft.com/office/drawing/2010/main">
        <mc:Choice Requires="a14">
          <p:graphicFrame>
            <p:nvGraphicFramePr>
              <p:cNvPr id="10" name="表 15">
                <a:extLst>
                  <a:ext uri="{FF2B5EF4-FFF2-40B4-BE49-F238E27FC236}">
                    <a16:creationId xmlns:a16="http://schemas.microsoft.com/office/drawing/2014/main" id="{CA7F0FF1-72FC-4E94-BCD0-FC1B9D5C41D9}"/>
                  </a:ext>
                </a:extLst>
              </p:cNvPr>
              <p:cNvGraphicFramePr>
                <a:graphicFrameLocks/>
              </p:cNvGraphicFramePr>
              <p:nvPr/>
            </p:nvGraphicFramePr>
            <p:xfrm>
              <a:off x="6300000" y="1046273"/>
              <a:ext cx="2484000" cy="2040940"/>
            </p:xfrm>
            <a:graphic>
              <a:graphicData uri="http://schemas.openxmlformats.org/drawingml/2006/table">
                <a:tbl>
                  <a:tblPr>
                    <a:tableStyleId>{5C22544A-7EE6-4342-B048-85BDC9FD1C3A}</a:tableStyleId>
                  </a:tblPr>
                  <a:tblGrid>
                    <a:gridCol w="756000">
                      <a:extLst>
                        <a:ext uri="{9D8B030D-6E8A-4147-A177-3AD203B41FA5}">
                          <a16:colId xmlns:a16="http://schemas.microsoft.com/office/drawing/2014/main" val="1799556344"/>
                        </a:ext>
                      </a:extLst>
                    </a:gridCol>
                    <a:gridCol w="864000">
                      <a:extLst>
                        <a:ext uri="{9D8B030D-6E8A-4147-A177-3AD203B41FA5}">
                          <a16:colId xmlns:a16="http://schemas.microsoft.com/office/drawing/2014/main" val="1758408024"/>
                        </a:ext>
                      </a:extLst>
                    </a:gridCol>
                    <a:gridCol w="864000">
                      <a:extLst>
                        <a:ext uri="{9D8B030D-6E8A-4147-A177-3AD203B41FA5}">
                          <a16:colId xmlns:a16="http://schemas.microsoft.com/office/drawing/2014/main" val="1014762863"/>
                        </a:ext>
                      </a:extLst>
                    </a:gridCol>
                  </a:tblGrid>
                  <a:tr h="288000">
                    <a:tc>
                      <a:txBody>
                        <a:bodyPr/>
                        <a:lstStyle/>
                        <a:p>
                          <a:pPr algn="ctr" fontAlgn="ctr"/>
                          <a14:m>
                            <m:oMathPara xmlns:m="http://schemas.openxmlformats.org/officeDocument/2006/math">
                              <m:oMathParaPr>
                                <m:jc m:val="centerGroup"/>
                              </m:oMathParaPr>
                              <m:oMath xmlns:m="http://schemas.openxmlformats.org/officeDocument/2006/math">
                                <m:sSubSup>
                                  <m:sSubSupPr>
                                    <m:ctrlPr>
                                      <a:rPr lang="en-US" altLang="ja-JP" sz="1100" i="1" dirty="0" smtClean="0">
                                        <a:solidFill>
                                          <a:schemeClr val="bg1"/>
                                        </a:solidFill>
                                        <a:latin typeface="Cambria Math" panose="02040503050406030204" pitchFamily="18" charset="0"/>
                                      </a:rPr>
                                    </m:ctrlPr>
                                  </m:sSubSupPr>
                                  <m:e>
                                    <m:r>
                                      <a:rPr lang="en-US" altLang="ja-JP" sz="1100" i="1" dirty="0" smtClean="0">
                                        <a:solidFill>
                                          <a:schemeClr val="bg1"/>
                                        </a:solidFill>
                                        <a:latin typeface="Cambria Math" panose="02040503050406030204" pitchFamily="18" charset="0"/>
                                      </a:rPr>
                                      <m:t>𝜙</m:t>
                                    </m:r>
                                  </m:e>
                                  <m:sub>
                                    <m:r>
                                      <a:rPr lang="en-US" altLang="ja-JP" sz="1100" dirty="0" smtClean="0">
                                        <a:solidFill>
                                          <a:schemeClr val="bg1"/>
                                        </a:solidFill>
                                        <a:latin typeface="Cambria Math" panose="02040503050406030204" pitchFamily="18" charset="0"/>
                                      </a:rPr>
                                      <m:t>1</m:t>
                                    </m:r>
                                    <m:r>
                                      <m:rPr>
                                        <m:sty m:val="p"/>
                                      </m:rPr>
                                      <a:rPr lang="en-US" altLang="ja-JP" sz="1100" dirty="0" smtClean="0">
                                        <a:solidFill>
                                          <a:schemeClr val="bg1"/>
                                        </a:solidFill>
                                        <a:latin typeface="Cambria Math" panose="02040503050406030204" pitchFamily="18" charset="0"/>
                                      </a:rPr>
                                      <m:t>s</m:t>
                                    </m:r>
                                  </m:sub>
                                  <m:sup>
                                    <m:r>
                                      <m:rPr>
                                        <m:sty m:val="p"/>
                                      </m:rPr>
                                      <a:rPr lang="en-US" altLang="ja-JP" sz="1100" dirty="0" smtClean="0">
                                        <a:solidFill>
                                          <a:schemeClr val="bg1"/>
                                        </a:solidFill>
                                        <a:latin typeface="Cambria Math" panose="02040503050406030204" pitchFamily="18" charset="0"/>
                                      </a:rPr>
                                      <m:t>STO</m:t>
                                    </m:r>
                                    <m:r>
                                      <a:rPr lang="en-US" altLang="ja-JP" sz="1100" dirty="0" smtClean="0">
                                        <a:solidFill>
                                          <a:schemeClr val="bg1"/>
                                        </a:solidFill>
                                        <a:latin typeface="Cambria Math" panose="02040503050406030204" pitchFamily="18" charset="0"/>
                                      </a:rPr>
                                      <m:t>−</m:t>
                                    </m:r>
                                    <m:r>
                                      <a:rPr lang="en-US" altLang="ja-JP" sz="1100" b="0" i="1" dirty="0" smtClean="0">
                                        <a:solidFill>
                                          <a:schemeClr val="bg1"/>
                                        </a:solidFill>
                                        <a:latin typeface="Cambria Math" panose="02040503050406030204" pitchFamily="18" charset="0"/>
                                      </a:rPr>
                                      <m:t>𝑁</m:t>
                                    </m:r>
                                    <m:r>
                                      <m:rPr>
                                        <m:sty m:val="p"/>
                                      </m:rPr>
                                      <a:rPr lang="en-US" altLang="ja-JP" sz="1100" dirty="0" smtClean="0">
                                        <a:solidFill>
                                          <a:schemeClr val="bg1"/>
                                        </a:solidFill>
                                        <a:latin typeface="Cambria Math" panose="02040503050406030204" pitchFamily="18" charset="0"/>
                                      </a:rPr>
                                      <m:t>G</m:t>
                                    </m:r>
                                  </m:sup>
                                </m:sSubSup>
                              </m:oMath>
                            </m:oMathPara>
                          </a14:m>
                          <a:endParaRPr lang="en-US" altLang="ja-JP" sz="1100" b="1" i="0" u="none" strike="noStrike" dirty="0">
                            <a:solidFill>
                              <a:srgbClr val="20A7FA"/>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2"/>
                        </a:solidFill>
                      </a:tcPr>
                    </a:tc>
                    <a:tc>
                      <a:txBody>
                        <a:bodyPr/>
                        <a:lstStyle/>
                        <a:p>
                          <a:pPr algn="ctr" fontAlgn="ctr"/>
                          <a14:m>
                            <m:oMathPara xmlns:m="http://schemas.openxmlformats.org/officeDocument/2006/math">
                              <m:oMathParaPr>
                                <m:jc m:val="centerGroup"/>
                              </m:oMathParaPr>
                              <m:oMath xmlns:m="http://schemas.openxmlformats.org/officeDocument/2006/math">
                                <m:d>
                                  <m:dPr>
                                    <m:begChr m:val="⟨"/>
                                    <m:endChr m:val="⟩"/>
                                    <m:ctrlPr>
                                      <a:rPr lang="en-US" altLang="ja-JP" sz="1100" i="1" smtClean="0">
                                        <a:solidFill>
                                          <a:schemeClr val="bg1"/>
                                        </a:solidFill>
                                        <a:latin typeface="Cambria Math" panose="02040503050406030204" pitchFamily="18" charset="0"/>
                                      </a:rPr>
                                    </m:ctrlPr>
                                  </m:dPr>
                                  <m:e>
                                    <m:r>
                                      <a:rPr lang="en-US" altLang="ja-JP" sz="1100" i="1" dirty="0" smtClean="0">
                                        <a:solidFill>
                                          <a:schemeClr val="bg1"/>
                                        </a:solidFill>
                                        <a:latin typeface="Cambria Math" panose="02040503050406030204" pitchFamily="18" charset="0"/>
                                      </a:rPr>
                                      <m:t>𝜙</m:t>
                                    </m:r>
                                  </m:e>
                                  <m:e>
                                    <m:acc>
                                      <m:accPr>
                                        <m:chr m:val="̂"/>
                                        <m:ctrlPr>
                                          <a:rPr lang="en-US" altLang="ja-JP" sz="1100" i="1">
                                            <a:solidFill>
                                              <a:schemeClr val="bg1"/>
                                            </a:solidFill>
                                            <a:latin typeface="Cambria Math" panose="02040503050406030204" pitchFamily="18" charset="0"/>
                                          </a:rPr>
                                        </m:ctrlPr>
                                      </m:accPr>
                                      <m:e>
                                        <m:r>
                                          <a:rPr lang="en-US" altLang="ja-JP" sz="1100">
                                            <a:solidFill>
                                              <a:schemeClr val="bg1"/>
                                            </a:solidFill>
                                            <a:latin typeface="Cambria Math" panose="02040503050406030204" pitchFamily="18" charset="0"/>
                                          </a:rPr>
                                          <m:t>𝐻</m:t>
                                        </m:r>
                                      </m:e>
                                    </m:acc>
                                  </m:e>
                                  <m:e>
                                    <m:r>
                                      <a:rPr lang="en-US" altLang="ja-JP" sz="1100" i="1" dirty="0" smtClean="0">
                                        <a:solidFill>
                                          <a:schemeClr val="bg1"/>
                                        </a:solidFill>
                                        <a:latin typeface="Cambria Math" panose="02040503050406030204" pitchFamily="18" charset="0"/>
                                      </a:rPr>
                                      <m:t>𝜙</m:t>
                                    </m:r>
                                  </m:e>
                                </m:d>
                              </m:oMath>
                            </m:oMathPara>
                          </a14:m>
                          <a:endParaRPr lang="en-US" altLang="ja-JP" sz="11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2"/>
                        </a:solidFill>
                      </a:tcPr>
                    </a:tc>
                    <a:tc>
                      <a:txBody>
                        <a:bodyPr/>
                        <a:lstStyle/>
                        <a:p>
                          <a:pPr algn="ctr" fontAlgn="ctr"/>
                          <a14:m>
                            <m:oMathPara xmlns:m="http://schemas.openxmlformats.org/officeDocument/2006/math">
                              <m:oMathParaPr>
                                <m:jc m:val="centerGroup"/>
                              </m:oMathParaPr>
                              <m:oMath xmlns:m="http://schemas.openxmlformats.org/officeDocument/2006/math">
                                <m:d>
                                  <m:dPr>
                                    <m:begChr m:val="⟨"/>
                                    <m:endChr m:val="⟩"/>
                                    <m:ctrlPr>
                                      <a:rPr lang="en-US" altLang="ja-JP" sz="1100" i="1" smtClean="0">
                                        <a:solidFill>
                                          <a:schemeClr val="bg1"/>
                                        </a:solidFill>
                                        <a:latin typeface="Cambria Math" panose="02040503050406030204" pitchFamily="18" charset="0"/>
                                      </a:rPr>
                                    </m:ctrlPr>
                                  </m:dPr>
                                  <m:e>
                                    <m:r>
                                      <a:rPr lang="en-US" altLang="ja-JP" sz="1100" i="1" dirty="0" smtClean="0">
                                        <a:solidFill>
                                          <a:schemeClr val="bg1"/>
                                        </a:solidFill>
                                        <a:latin typeface="Cambria Math" panose="02040503050406030204" pitchFamily="18" charset="0"/>
                                      </a:rPr>
                                      <m:t>𝜙</m:t>
                                    </m:r>
                                  </m:e>
                                  <m:e>
                                    <m:r>
                                      <a:rPr lang="en-US" altLang="ja-JP" sz="1100" b="0" i="1" smtClean="0">
                                        <a:solidFill>
                                          <a:schemeClr val="bg1"/>
                                        </a:solidFill>
                                        <a:latin typeface="Cambria Math" panose="02040503050406030204" pitchFamily="18" charset="0"/>
                                      </a:rPr>
                                      <m:t>𝛹</m:t>
                                    </m:r>
                                  </m:e>
                                </m:d>
                              </m:oMath>
                            </m:oMathPara>
                          </a14:m>
                          <a:endParaRPr lang="en-US" altLang="ja-JP" sz="11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3877819628"/>
                      </a:ext>
                    </a:extLst>
                  </a:tr>
                  <a:tr h="250420">
                    <a:tc>
                      <a:txBody>
                        <a:bodyPr/>
                        <a:lstStyle/>
                        <a:p>
                          <a:pPr algn="ctr" fontAlgn="ctr"/>
                          <a:r>
                            <a:rPr lang="en-US" altLang="ja-JP" sz="1100" b="1" i="0" u="none" strike="noStrike" dirty="0" err="1">
                              <a:solidFill>
                                <a:srgbClr val="20A7FA"/>
                              </a:solidFill>
                              <a:effectLst/>
                              <a:latin typeface="游ゴシック" panose="020B0400000000000000" pitchFamily="50" charset="-128"/>
                              <a:ea typeface="游ゴシック" panose="020B0400000000000000" pitchFamily="50" charset="-128"/>
                            </a:rPr>
                            <a:t>STO-1G</a:t>
                          </a:r>
                          <a:endParaRPr lang="en-US" altLang="ja-JP" sz="1100" b="1" i="0" u="none" strike="noStrike" dirty="0">
                            <a:solidFill>
                              <a:srgbClr val="20A7FA"/>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0.424217</a:t>
                          </a:r>
                        </a:p>
                      </a:txBody>
                      <a:tcPr marL="6350" marR="6350" marT="635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0.978404</a:t>
                          </a:r>
                        </a:p>
                      </a:txBody>
                      <a:tcPr marL="6350" marR="6350" marT="6350" marB="0" anchor="ctr">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495997398"/>
                      </a:ext>
                    </a:extLst>
                  </a:tr>
                  <a:tr h="250420">
                    <a:tc>
                      <a:txBody>
                        <a:bodyPr/>
                        <a:lstStyle/>
                        <a:p>
                          <a:pPr algn="ctr" fontAlgn="ctr"/>
                          <a:r>
                            <a:rPr lang="en-US" altLang="ja-JP" sz="1100" b="1" i="0" u="none" strike="noStrike" dirty="0" err="1">
                              <a:solidFill>
                                <a:srgbClr val="E6815D"/>
                              </a:solidFill>
                              <a:effectLst/>
                              <a:latin typeface="游ゴシック" panose="020B0400000000000000" pitchFamily="50" charset="-128"/>
                              <a:ea typeface="游ゴシック" panose="020B0400000000000000" pitchFamily="50" charset="-128"/>
                            </a:rPr>
                            <a:t>STO-2G</a:t>
                          </a:r>
                          <a:endParaRPr lang="en-US" altLang="ja-JP" sz="1100" b="1" i="0" u="none" strike="noStrike" dirty="0">
                            <a:solidFill>
                              <a:srgbClr val="E6815D"/>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0.481156</a:t>
                          </a:r>
                        </a:p>
                      </a:txBody>
                      <a:tcPr marL="6350" marR="6350" marT="6350" marB="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0.998420</a:t>
                          </a: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75985185"/>
                      </a:ext>
                    </a:extLst>
                  </a:tr>
                  <a:tr h="250420">
                    <a:tc>
                      <a:txBody>
                        <a:bodyPr/>
                        <a:lstStyle/>
                        <a:p>
                          <a:pPr algn="ctr" fontAlgn="ctr"/>
                          <a:r>
                            <a:rPr lang="en-US" altLang="ja-JP" sz="1100" b="1" i="0" u="none" strike="noStrike" dirty="0" err="1">
                              <a:solidFill>
                                <a:srgbClr val="3DA44D"/>
                              </a:solidFill>
                              <a:effectLst/>
                              <a:latin typeface="游ゴシック" panose="020B0400000000000000" pitchFamily="50" charset="-128"/>
                              <a:ea typeface="游ゴシック" panose="020B0400000000000000" pitchFamily="50" charset="-128"/>
                            </a:rPr>
                            <a:t>STO-3G</a:t>
                          </a:r>
                          <a:endParaRPr lang="en-US" altLang="ja-JP" sz="1100" b="1" i="0" u="none" strike="noStrike" dirty="0">
                            <a:solidFill>
                              <a:srgbClr val="3DA44D"/>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0.494908</a:t>
                          </a:r>
                        </a:p>
                      </a:txBody>
                      <a:tcPr marL="6350" marR="6350" marT="6350" marB="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0.999835</a:t>
                          </a: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23295306"/>
                      </a:ext>
                    </a:extLst>
                  </a:tr>
                  <a:tr h="250420">
                    <a:tc>
                      <a:txBody>
                        <a:bodyPr/>
                        <a:lstStyle/>
                        <a:p>
                          <a:pPr algn="ctr" fontAlgn="ctr"/>
                          <a:r>
                            <a:rPr lang="en-US" altLang="ja-JP" sz="1100" b="1" i="0" u="none" strike="noStrike" dirty="0" err="1">
                              <a:solidFill>
                                <a:srgbClr val="C271D2"/>
                              </a:solidFill>
                              <a:effectLst/>
                              <a:latin typeface="游ゴシック" panose="020B0400000000000000" pitchFamily="50" charset="-128"/>
                              <a:ea typeface="游ゴシック" panose="020B0400000000000000" pitchFamily="50" charset="-128"/>
                            </a:rPr>
                            <a:t>STO-4G</a:t>
                          </a:r>
                          <a:endParaRPr lang="en-US" altLang="ja-JP" sz="1100" b="1" i="0" u="none" strike="noStrike" dirty="0">
                            <a:solidFill>
                              <a:srgbClr val="C271D2"/>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0.498481</a:t>
                          </a:r>
                        </a:p>
                      </a:txBody>
                      <a:tcPr marL="6350" marR="6350" marT="6350" marB="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0.999978</a:t>
                          </a: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05628106"/>
                      </a:ext>
                    </a:extLst>
                  </a:tr>
                  <a:tr h="250420">
                    <a:tc>
                      <a:txBody>
                        <a:bodyPr/>
                        <a:lstStyle/>
                        <a:p>
                          <a:pPr algn="ctr" fontAlgn="ctr"/>
                          <a:r>
                            <a:rPr lang="en-US" altLang="ja-JP" sz="1100" b="1" i="0" u="none" strike="noStrike" dirty="0" err="1">
                              <a:solidFill>
                                <a:srgbClr val="C1A952"/>
                              </a:solidFill>
                              <a:effectLst/>
                              <a:latin typeface="游ゴシック" panose="020B0400000000000000" pitchFamily="50" charset="-128"/>
                              <a:ea typeface="游ゴシック" panose="020B0400000000000000" pitchFamily="50" charset="-128"/>
                            </a:rPr>
                            <a:t>STO-5G</a:t>
                          </a:r>
                          <a:endParaRPr lang="en-US" altLang="ja-JP" sz="1100" b="1" i="0" u="none" strike="noStrike" dirty="0">
                            <a:solidFill>
                              <a:srgbClr val="C1A952"/>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0.499505</a:t>
                          </a:r>
                        </a:p>
                      </a:txBody>
                      <a:tcPr marL="6350" marR="6350" marT="6350" marB="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0.999996</a:t>
                          </a: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8747813"/>
                      </a:ext>
                    </a:extLst>
                  </a:tr>
                  <a:tr h="250420">
                    <a:tc>
                      <a:txBody>
                        <a:bodyPr/>
                        <a:lstStyle/>
                        <a:p>
                          <a:pPr algn="ctr" fontAlgn="ctr"/>
                          <a:r>
                            <a:rPr lang="en-US" altLang="ja-JP" sz="1100" b="1" i="0" u="none" strike="noStrike" dirty="0" err="1">
                              <a:solidFill>
                                <a:srgbClr val="40BFC1"/>
                              </a:solidFill>
                              <a:effectLst/>
                              <a:latin typeface="游ゴシック" panose="020B0400000000000000" pitchFamily="50" charset="-128"/>
                              <a:ea typeface="游ゴシック" panose="020B0400000000000000" pitchFamily="50" charset="-128"/>
                            </a:rPr>
                            <a:t>STO-6G</a:t>
                          </a:r>
                          <a:endParaRPr lang="en-US" altLang="ja-JP" sz="1100" b="1" i="0" u="none" strike="noStrike" dirty="0">
                            <a:solidFill>
                              <a:srgbClr val="40BFC1"/>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0.499826</a:t>
                          </a:r>
                        </a:p>
                      </a:txBody>
                      <a:tcPr marL="6350" marR="6350" marT="6350" marB="0" anchor="ctr">
                        <a:lnL w="12700" cmpd="sng">
                          <a:noFill/>
                        </a:lnL>
                        <a:lnR w="12700" cap="flat" cmpd="sng" algn="ctr">
                          <a:noFill/>
                          <a:prstDash val="solid"/>
                          <a:round/>
                          <a:headEnd type="none" w="med" len="med"/>
                          <a:tailEnd type="none" w="med" len="med"/>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0.999998</a:t>
                          </a: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98603351"/>
                      </a:ext>
                    </a:extLst>
                  </a:tr>
                  <a:tr h="250420">
                    <a:tc>
                      <a:txBody>
                        <a:bodyPr/>
                        <a:lstStyle/>
                        <a:p>
                          <a:pPr algn="ctr" fontAlgn="ctr"/>
                          <a:r>
                            <a:rPr lang="en-US" altLang="ja-JP" sz="1100" b="1" i="0" u="none" strike="noStrike" dirty="0">
                              <a:solidFill>
                                <a:srgbClr val="000000"/>
                              </a:solidFill>
                              <a:effectLst/>
                              <a:latin typeface="游ゴシック" panose="020B0400000000000000" pitchFamily="50" charset="-128"/>
                              <a:ea typeface="游ゴシック" panose="020B0400000000000000" pitchFamily="50" charset="-128"/>
                            </a:rPr>
                            <a:t>exact</a:t>
                          </a:r>
                        </a:p>
                      </a:txBody>
                      <a:tcPr marL="6350" marR="6350" marT="6350" marB="0" anchor="ctr">
                        <a:lnL w="12700" cap="flat" cmpd="sng" algn="ctr">
                          <a:solidFill>
                            <a:schemeClr val="tx1"/>
                          </a:solidFill>
                          <a:prstDash val="solid"/>
                          <a:round/>
                          <a:headEnd type="none" w="med" len="med"/>
                          <a:tailEnd type="none" w="med" len="med"/>
                        </a:lnL>
                        <a:lnR w="12700" cmpd="sng">
                          <a:noFill/>
                        </a:lnR>
                        <a:lnT w="190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0.500000</a:t>
                          </a:r>
                        </a:p>
                      </a:txBody>
                      <a:tcPr marL="6350" marR="6350" marT="6350" marB="0" anchor="ctr">
                        <a:lnL w="12700" cmpd="sng">
                          <a:noFill/>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1.000000</a:t>
                          </a:r>
                        </a:p>
                      </a:txBody>
                      <a:tcPr marL="6350" marR="6350" marT="6350" marB="0" anchor="ctr">
                        <a:lnL w="12700" cmpd="sng">
                          <a:noFill/>
                        </a:lnL>
                        <a:lnR w="12700"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48525451"/>
                      </a:ext>
                    </a:extLst>
                  </a:tr>
                </a:tbl>
              </a:graphicData>
            </a:graphic>
          </p:graphicFrame>
        </mc:Choice>
        <mc:Fallback xmlns="">
          <p:graphicFrame>
            <p:nvGraphicFramePr>
              <p:cNvPr id="10" name="表 15">
                <a:extLst>
                  <a:ext uri="{FF2B5EF4-FFF2-40B4-BE49-F238E27FC236}">
                    <a16:creationId xmlns:a16="http://schemas.microsoft.com/office/drawing/2014/main" id="{CA7F0FF1-72FC-4E94-BCD0-FC1B9D5C41D9}"/>
                  </a:ext>
                </a:extLst>
              </p:cNvPr>
              <p:cNvGraphicFramePr>
                <a:graphicFrameLocks/>
              </p:cNvGraphicFramePr>
              <p:nvPr>
                <p:extLst>
                  <p:ext uri="{D42A27DB-BD31-4B8C-83A1-F6EECF244321}">
                    <p14:modId xmlns:p14="http://schemas.microsoft.com/office/powerpoint/2010/main" val="863056596"/>
                  </p:ext>
                </p:extLst>
              </p:nvPr>
            </p:nvGraphicFramePr>
            <p:xfrm>
              <a:off x="6300000" y="1046273"/>
              <a:ext cx="2484000" cy="2040940"/>
            </p:xfrm>
            <a:graphic>
              <a:graphicData uri="http://schemas.openxmlformats.org/drawingml/2006/table">
                <a:tbl>
                  <a:tblPr>
                    <a:tableStyleId>{5C22544A-7EE6-4342-B048-85BDC9FD1C3A}</a:tableStyleId>
                  </a:tblPr>
                  <a:tblGrid>
                    <a:gridCol w="756000">
                      <a:extLst>
                        <a:ext uri="{9D8B030D-6E8A-4147-A177-3AD203B41FA5}">
                          <a16:colId xmlns:a16="http://schemas.microsoft.com/office/drawing/2014/main" val="1799556344"/>
                        </a:ext>
                      </a:extLst>
                    </a:gridCol>
                    <a:gridCol w="864000">
                      <a:extLst>
                        <a:ext uri="{9D8B030D-6E8A-4147-A177-3AD203B41FA5}">
                          <a16:colId xmlns:a16="http://schemas.microsoft.com/office/drawing/2014/main" val="1758408024"/>
                        </a:ext>
                      </a:extLst>
                    </a:gridCol>
                    <a:gridCol w="864000">
                      <a:extLst>
                        <a:ext uri="{9D8B030D-6E8A-4147-A177-3AD203B41FA5}">
                          <a16:colId xmlns:a16="http://schemas.microsoft.com/office/drawing/2014/main" val="1014762863"/>
                        </a:ext>
                      </a:extLst>
                    </a:gridCol>
                  </a:tblGrid>
                  <a:tr h="288000">
                    <a:tc>
                      <a:txBody>
                        <a:bodyPr/>
                        <a:lstStyle/>
                        <a:p>
                          <a:endParaRPr lang="ja-JP"/>
                        </a:p>
                      </a:txBody>
                      <a:tcPr marL="6350" marR="6350" marT="635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9"/>
                          <a:stretch>
                            <a:fillRect l="-806" t="-2128" r="-231452" b="-631915"/>
                          </a:stretch>
                        </a:blipFill>
                      </a:tcPr>
                    </a:tc>
                    <a:tc>
                      <a:txBody>
                        <a:bodyPr/>
                        <a:lstStyle/>
                        <a:p>
                          <a:endParaRPr lang="ja-JP"/>
                        </a:p>
                      </a:txBody>
                      <a:tcPr marL="6350" marR="6350" marT="6350" marB="0"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9"/>
                          <a:stretch>
                            <a:fillRect l="-88028" t="-2128" r="-102113" b="-631915"/>
                          </a:stretch>
                        </a:blipFill>
                      </a:tcPr>
                    </a:tc>
                    <a:tc>
                      <a:txBody>
                        <a:bodyPr/>
                        <a:lstStyle/>
                        <a:p>
                          <a:endParaRPr lang="ja-JP"/>
                        </a:p>
                      </a:txBody>
                      <a:tcPr marL="6350" marR="6350" marT="635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9"/>
                          <a:stretch>
                            <a:fillRect l="-188028" t="-2128" r="-2113" b="-631915"/>
                          </a:stretch>
                        </a:blipFill>
                      </a:tcPr>
                    </a:tc>
                    <a:extLst>
                      <a:ext uri="{0D108BD9-81ED-4DB2-BD59-A6C34878D82A}">
                        <a16:rowId xmlns:a16="http://schemas.microsoft.com/office/drawing/2014/main" val="3877819628"/>
                      </a:ext>
                    </a:extLst>
                  </a:tr>
                  <a:tr h="250420">
                    <a:tc>
                      <a:txBody>
                        <a:bodyPr/>
                        <a:lstStyle/>
                        <a:p>
                          <a:pPr algn="ctr" fontAlgn="ctr"/>
                          <a:r>
                            <a:rPr lang="en-US" altLang="ja-JP" sz="1100" b="1" i="0" u="none" strike="noStrike" dirty="0" err="1">
                              <a:solidFill>
                                <a:srgbClr val="20A7FA"/>
                              </a:solidFill>
                              <a:effectLst/>
                              <a:latin typeface="游ゴシック" panose="020B0400000000000000" pitchFamily="50" charset="-128"/>
                              <a:ea typeface="游ゴシック" panose="020B0400000000000000" pitchFamily="50" charset="-128"/>
                            </a:rPr>
                            <a:t>STO-1G</a:t>
                          </a:r>
                          <a:endParaRPr lang="en-US" altLang="ja-JP" sz="1100" b="1" i="0" u="none" strike="noStrike" dirty="0">
                            <a:solidFill>
                              <a:srgbClr val="20A7FA"/>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0.424217</a:t>
                          </a:r>
                        </a:p>
                      </a:txBody>
                      <a:tcPr marL="6350" marR="6350" marT="635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0.978404</a:t>
                          </a:r>
                        </a:p>
                      </a:txBody>
                      <a:tcPr marL="6350" marR="6350" marT="6350" marB="0" anchor="ctr">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495997398"/>
                      </a:ext>
                    </a:extLst>
                  </a:tr>
                  <a:tr h="250420">
                    <a:tc>
                      <a:txBody>
                        <a:bodyPr/>
                        <a:lstStyle/>
                        <a:p>
                          <a:pPr algn="ctr" fontAlgn="ctr"/>
                          <a:r>
                            <a:rPr lang="en-US" altLang="ja-JP" sz="1100" b="1" i="0" u="none" strike="noStrike" dirty="0" err="1">
                              <a:solidFill>
                                <a:srgbClr val="E6815D"/>
                              </a:solidFill>
                              <a:effectLst/>
                              <a:latin typeface="游ゴシック" panose="020B0400000000000000" pitchFamily="50" charset="-128"/>
                              <a:ea typeface="游ゴシック" panose="020B0400000000000000" pitchFamily="50" charset="-128"/>
                            </a:rPr>
                            <a:t>STO-2G</a:t>
                          </a:r>
                          <a:endParaRPr lang="en-US" altLang="ja-JP" sz="1100" b="1" i="0" u="none" strike="noStrike" dirty="0">
                            <a:solidFill>
                              <a:srgbClr val="E6815D"/>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0.481156</a:t>
                          </a:r>
                        </a:p>
                      </a:txBody>
                      <a:tcPr marL="6350" marR="6350" marT="6350" marB="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0.998420</a:t>
                          </a: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75985185"/>
                      </a:ext>
                    </a:extLst>
                  </a:tr>
                  <a:tr h="250420">
                    <a:tc>
                      <a:txBody>
                        <a:bodyPr/>
                        <a:lstStyle/>
                        <a:p>
                          <a:pPr algn="ctr" fontAlgn="ctr"/>
                          <a:r>
                            <a:rPr lang="en-US" altLang="ja-JP" sz="1100" b="1" i="0" u="none" strike="noStrike" dirty="0" err="1">
                              <a:solidFill>
                                <a:srgbClr val="3DA44D"/>
                              </a:solidFill>
                              <a:effectLst/>
                              <a:latin typeface="游ゴシック" panose="020B0400000000000000" pitchFamily="50" charset="-128"/>
                              <a:ea typeface="游ゴシック" panose="020B0400000000000000" pitchFamily="50" charset="-128"/>
                            </a:rPr>
                            <a:t>STO-3G</a:t>
                          </a:r>
                          <a:endParaRPr lang="en-US" altLang="ja-JP" sz="1100" b="1" i="0" u="none" strike="noStrike" dirty="0">
                            <a:solidFill>
                              <a:srgbClr val="3DA44D"/>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0.494908</a:t>
                          </a:r>
                        </a:p>
                      </a:txBody>
                      <a:tcPr marL="6350" marR="6350" marT="6350" marB="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0.999835</a:t>
                          </a: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23295306"/>
                      </a:ext>
                    </a:extLst>
                  </a:tr>
                  <a:tr h="250420">
                    <a:tc>
                      <a:txBody>
                        <a:bodyPr/>
                        <a:lstStyle/>
                        <a:p>
                          <a:pPr algn="ctr" fontAlgn="ctr"/>
                          <a:r>
                            <a:rPr lang="en-US" altLang="ja-JP" sz="1100" b="1" i="0" u="none" strike="noStrike" dirty="0" err="1">
                              <a:solidFill>
                                <a:srgbClr val="C271D2"/>
                              </a:solidFill>
                              <a:effectLst/>
                              <a:latin typeface="游ゴシック" panose="020B0400000000000000" pitchFamily="50" charset="-128"/>
                              <a:ea typeface="游ゴシック" panose="020B0400000000000000" pitchFamily="50" charset="-128"/>
                            </a:rPr>
                            <a:t>STO-4G</a:t>
                          </a:r>
                          <a:endParaRPr lang="en-US" altLang="ja-JP" sz="1100" b="1" i="0" u="none" strike="noStrike" dirty="0">
                            <a:solidFill>
                              <a:srgbClr val="C271D2"/>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0.498481</a:t>
                          </a:r>
                        </a:p>
                      </a:txBody>
                      <a:tcPr marL="6350" marR="6350" marT="6350" marB="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0.999978</a:t>
                          </a: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05628106"/>
                      </a:ext>
                    </a:extLst>
                  </a:tr>
                  <a:tr h="250420">
                    <a:tc>
                      <a:txBody>
                        <a:bodyPr/>
                        <a:lstStyle/>
                        <a:p>
                          <a:pPr algn="ctr" fontAlgn="ctr"/>
                          <a:r>
                            <a:rPr lang="en-US" altLang="ja-JP" sz="1100" b="1" i="0" u="none" strike="noStrike" dirty="0" err="1">
                              <a:solidFill>
                                <a:srgbClr val="C1A952"/>
                              </a:solidFill>
                              <a:effectLst/>
                              <a:latin typeface="游ゴシック" panose="020B0400000000000000" pitchFamily="50" charset="-128"/>
                              <a:ea typeface="游ゴシック" panose="020B0400000000000000" pitchFamily="50" charset="-128"/>
                            </a:rPr>
                            <a:t>STO-5G</a:t>
                          </a:r>
                          <a:endParaRPr lang="en-US" altLang="ja-JP" sz="1100" b="1" i="0" u="none" strike="noStrike" dirty="0">
                            <a:solidFill>
                              <a:srgbClr val="C1A952"/>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0.499505</a:t>
                          </a:r>
                        </a:p>
                      </a:txBody>
                      <a:tcPr marL="6350" marR="6350" marT="6350" marB="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0.999996</a:t>
                          </a: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8747813"/>
                      </a:ext>
                    </a:extLst>
                  </a:tr>
                  <a:tr h="250420">
                    <a:tc>
                      <a:txBody>
                        <a:bodyPr/>
                        <a:lstStyle/>
                        <a:p>
                          <a:pPr algn="ctr" fontAlgn="ctr"/>
                          <a:r>
                            <a:rPr lang="en-US" altLang="ja-JP" sz="1100" b="1" i="0" u="none" strike="noStrike" dirty="0" err="1">
                              <a:solidFill>
                                <a:srgbClr val="40BFC1"/>
                              </a:solidFill>
                              <a:effectLst/>
                              <a:latin typeface="游ゴシック" panose="020B0400000000000000" pitchFamily="50" charset="-128"/>
                              <a:ea typeface="游ゴシック" panose="020B0400000000000000" pitchFamily="50" charset="-128"/>
                            </a:rPr>
                            <a:t>STO-6G</a:t>
                          </a:r>
                          <a:endParaRPr lang="en-US" altLang="ja-JP" sz="1100" b="1" i="0" u="none" strike="noStrike" dirty="0">
                            <a:solidFill>
                              <a:srgbClr val="40BFC1"/>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0.499826</a:t>
                          </a:r>
                        </a:p>
                      </a:txBody>
                      <a:tcPr marL="6350" marR="6350" marT="6350" marB="0" anchor="ctr">
                        <a:lnL w="12700" cmpd="sng">
                          <a:noFill/>
                        </a:lnL>
                        <a:lnR w="12700" cap="flat" cmpd="sng" algn="ctr">
                          <a:noFill/>
                          <a:prstDash val="solid"/>
                          <a:round/>
                          <a:headEnd type="none" w="med" len="med"/>
                          <a:tailEnd type="none" w="med" len="med"/>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0.999998</a:t>
                          </a: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98603351"/>
                      </a:ext>
                    </a:extLst>
                  </a:tr>
                  <a:tr h="250420">
                    <a:tc>
                      <a:txBody>
                        <a:bodyPr/>
                        <a:lstStyle/>
                        <a:p>
                          <a:pPr algn="ctr" fontAlgn="ctr"/>
                          <a:r>
                            <a:rPr lang="en-US" altLang="ja-JP" sz="1100" b="1" i="0" u="none" strike="noStrike" dirty="0">
                              <a:solidFill>
                                <a:srgbClr val="000000"/>
                              </a:solidFill>
                              <a:effectLst/>
                              <a:latin typeface="游ゴシック" panose="020B0400000000000000" pitchFamily="50" charset="-128"/>
                              <a:ea typeface="游ゴシック" panose="020B0400000000000000" pitchFamily="50" charset="-128"/>
                            </a:rPr>
                            <a:t>exact</a:t>
                          </a:r>
                        </a:p>
                      </a:txBody>
                      <a:tcPr marL="6350" marR="6350" marT="6350" marB="0" anchor="ctr">
                        <a:lnL w="12700" cap="flat" cmpd="sng" algn="ctr">
                          <a:solidFill>
                            <a:schemeClr val="tx1"/>
                          </a:solidFill>
                          <a:prstDash val="solid"/>
                          <a:round/>
                          <a:headEnd type="none" w="med" len="med"/>
                          <a:tailEnd type="none" w="med" len="med"/>
                        </a:lnL>
                        <a:lnR w="12700" cmpd="sng">
                          <a:noFill/>
                        </a:lnR>
                        <a:lnT w="190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0.500000</a:t>
                          </a:r>
                        </a:p>
                      </a:txBody>
                      <a:tcPr marL="6350" marR="6350" marT="6350" marB="0" anchor="ctr">
                        <a:lnL w="12700" cmpd="sng">
                          <a:noFill/>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1.000000</a:t>
                          </a:r>
                        </a:p>
                      </a:txBody>
                      <a:tcPr marL="6350" marR="6350" marT="6350" marB="0" anchor="ctr">
                        <a:lnL w="12700" cmpd="sng">
                          <a:noFill/>
                        </a:lnL>
                        <a:lnR w="12700"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48525451"/>
                      </a:ext>
                    </a:extLst>
                  </a:tr>
                </a:tbl>
              </a:graphicData>
            </a:graphic>
          </p:graphicFrame>
        </mc:Fallback>
      </mc:AlternateContent>
      <mc:AlternateContent xmlns:mc="http://schemas.openxmlformats.org/markup-compatibility/2006" xmlns:a14="http://schemas.microsoft.com/office/drawing/2010/main">
        <mc:Choice Requires="a14">
          <p:sp>
            <p:nvSpPr>
              <p:cNvPr id="20" name="コンテンツ プレースホルダー 16">
                <a:extLst>
                  <a:ext uri="{FF2B5EF4-FFF2-40B4-BE49-F238E27FC236}">
                    <a16:creationId xmlns:a16="http://schemas.microsoft.com/office/drawing/2014/main" id="{8300AB1C-4D5F-442D-A816-0BB0C4CE0A8D}"/>
                  </a:ext>
                </a:extLst>
              </p:cNvPr>
              <p:cNvSpPr txBox="1">
                <a:spLocks/>
              </p:cNvSpPr>
              <p:nvPr/>
            </p:nvSpPr>
            <p:spPr>
              <a:xfrm>
                <a:off x="864156" y="1325972"/>
                <a:ext cx="2880000" cy="504000"/>
              </a:xfrm>
              <a:prstGeom prst="rect">
                <a:avLst/>
              </a:prstGeom>
              <a:solidFill>
                <a:schemeClr val="bg2"/>
              </a:solidFill>
              <a:ln w="28575">
                <a:solidFill>
                  <a:schemeClr val="tx2"/>
                </a:solidFill>
              </a:ln>
            </p:spPr>
            <p:txBody>
              <a:bodyPr vert="horz" lIns="108000" tIns="54000" rIns="108000" bIns="54000" rtlCol="0" anchor="ctr">
                <a:spAutoFit/>
              </a:bodyPr>
              <a:lstStyle>
                <a:lvl1pPr marL="0" indent="0" algn="l" defTabSz="914400" rtl="0" eaLnBrk="1" latinLnBrk="0" hangingPunct="1">
                  <a:lnSpc>
                    <a:spcPct val="120000"/>
                  </a:lnSpc>
                  <a:spcBef>
                    <a:spcPts val="0"/>
                  </a:spcBef>
                  <a:spcAft>
                    <a:spcPts val="600"/>
                  </a:spcAft>
                  <a:buFont typeface="游ゴシック" panose="020B0400000000000000" pitchFamily="50" charset="-128"/>
                  <a:buNone/>
                  <a:defRPr kumimoji="1" sz="1300" kern="1200">
                    <a:solidFill>
                      <a:schemeClr val="tx1"/>
                    </a:solidFill>
                    <a:latin typeface="+mn-lt"/>
                    <a:ea typeface="+mn-ea"/>
                    <a:cs typeface="+mn-cs"/>
                  </a:defRPr>
                </a:lvl1pPr>
                <a:lvl2pPr marL="6858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250" kern="1200">
                    <a:solidFill>
                      <a:schemeClr val="tx1"/>
                    </a:solidFill>
                    <a:latin typeface="+mn-lt"/>
                    <a:ea typeface="+mn-ea"/>
                    <a:cs typeface="+mn-cs"/>
                  </a:defRPr>
                </a:lvl2pPr>
                <a:lvl3pPr marL="11430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250" kern="1200">
                    <a:solidFill>
                      <a:schemeClr val="tx1"/>
                    </a:solidFill>
                    <a:latin typeface="+mn-lt"/>
                    <a:ea typeface="+mn-ea"/>
                    <a:cs typeface="+mn-cs"/>
                  </a:defRPr>
                </a:lvl3pPr>
                <a:lvl4pPr marL="16002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1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200000"/>
                  </a:lnSpc>
                </a:pPr>
                <a14:m>
                  <m:oMathPara xmlns:m="http://schemas.openxmlformats.org/officeDocument/2006/math">
                    <m:oMathParaPr>
                      <m:jc m:val="centerGroup"/>
                    </m:oMathParaPr>
                    <m:oMath xmlns:m="http://schemas.openxmlformats.org/officeDocument/2006/math">
                      <m:acc>
                        <m:accPr>
                          <m:chr m:val="̂"/>
                          <m:ctrlPr>
                            <a:rPr lang="en-US" altLang="ja-JP" sz="1400" i="1" dirty="0" smtClean="0">
                              <a:latin typeface="Cambria Math" panose="02040503050406030204" pitchFamily="18" charset="0"/>
                            </a:rPr>
                          </m:ctrlPr>
                        </m:accPr>
                        <m:e>
                          <m:r>
                            <a:rPr lang="en-US" altLang="ja-JP" sz="1400" dirty="0">
                              <a:latin typeface="Cambria Math" panose="02040503050406030204" pitchFamily="18" charset="0"/>
                            </a:rPr>
                            <m:t>𝐻</m:t>
                          </m:r>
                        </m:e>
                      </m:acc>
                      <m:r>
                        <a:rPr lang="en-US" altLang="ja-JP" sz="1400">
                          <a:latin typeface="Cambria Math" panose="02040503050406030204" pitchFamily="18" charset="0"/>
                        </a:rPr>
                        <m:t>𝛹</m:t>
                      </m:r>
                      <m:r>
                        <a:rPr lang="en-US" altLang="ja-JP" sz="1400">
                          <a:latin typeface="Cambria Math" panose="02040503050406030204" pitchFamily="18" charset="0"/>
                        </a:rPr>
                        <m:t>=</m:t>
                      </m:r>
                      <m:r>
                        <a:rPr lang="en-US" altLang="ja-JP" sz="1400">
                          <a:latin typeface="Cambria Math" panose="02040503050406030204" pitchFamily="18" charset="0"/>
                        </a:rPr>
                        <m:t>𝐸</m:t>
                      </m:r>
                      <m:r>
                        <a:rPr lang="en-US" altLang="ja-JP" sz="1400">
                          <a:latin typeface="Cambria Math" panose="02040503050406030204" pitchFamily="18" charset="0"/>
                        </a:rPr>
                        <m:t>𝛹</m:t>
                      </m:r>
                    </m:oMath>
                  </m:oMathPara>
                </a14:m>
                <a:endParaRPr lang="ja-JP" altLang="en-US" sz="1400" dirty="0"/>
              </a:p>
            </p:txBody>
          </p:sp>
        </mc:Choice>
        <mc:Fallback xmlns="">
          <p:sp>
            <p:nvSpPr>
              <p:cNvPr id="20" name="コンテンツ プレースホルダー 16">
                <a:extLst>
                  <a:ext uri="{FF2B5EF4-FFF2-40B4-BE49-F238E27FC236}">
                    <a16:creationId xmlns:a16="http://schemas.microsoft.com/office/drawing/2014/main" id="{8300AB1C-4D5F-442D-A816-0BB0C4CE0A8D}"/>
                  </a:ext>
                </a:extLst>
              </p:cNvPr>
              <p:cNvSpPr txBox="1">
                <a:spLocks noRot="1" noChangeAspect="1" noMove="1" noResize="1" noEditPoints="1" noAdjustHandles="1" noChangeArrowheads="1" noChangeShapeType="1" noTextEdit="1"/>
              </p:cNvSpPr>
              <p:nvPr/>
            </p:nvSpPr>
            <p:spPr>
              <a:xfrm>
                <a:off x="864156" y="1325972"/>
                <a:ext cx="2880000" cy="504000"/>
              </a:xfrm>
              <a:prstGeom prst="rect">
                <a:avLst/>
              </a:prstGeom>
              <a:blipFill>
                <a:blip r:embed="rId10"/>
                <a:stretch>
                  <a:fillRect/>
                </a:stretch>
              </a:blipFill>
              <a:ln w="28575">
                <a:solidFill>
                  <a:schemeClr val="tx2"/>
                </a:solidFill>
              </a:ln>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1" name="コンテンツ プレースホルダー 16">
                <a:extLst>
                  <a:ext uri="{FF2B5EF4-FFF2-40B4-BE49-F238E27FC236}">
                    <a16:creationId xmlns:a16="http://schemas.microsoft.com/office/drawing/2014/main" id="{F5F8D402-7841-4862-914E-584839DF4CD9}"/>
                  </a:ext>
                </a:extLst>
              </p:cNvPr>
              <p:cNvSpPr txBox="1">
                <a:spLocks/>
              </p:cNvSpPr>
              <p:nvPr/>
            </p:nvSpPr>
            <p:spPr>
              <a:xfrm>
                <a:off x="864156" y="3120683"/>
                <a:ext cx="2880000" cy="714374"/>
              </a:xfrm>
              <a:prstGeom prst="rect">
                <a:avLst/>
              </a:prstGeom>
              <a:solidFill>
                <a:schemeClr val="bg2"/>
              </a:solidFill>
              <a:ln w="28575">
                <a:solidFill>
                  <a:schemeClr val="tx2"/>
                </a:solidFill>
              </a:ln>
            </p:spPr>
            <p:txBody>
              <a:bodyPr vert="horz" lIns="108000" tIns="108000" rIns="108000" bIns="54000" rtlCol="0" anchor="ctr">
                <a:spAutoFit/>
              </a:bodyPr>
              <a:lstStyle>
                <a:lvl1pPr marL="0" indent="0" algn="l" defTabSz="914400" rtl="0" eaLnBrk="1" latinLnBrk="0" hangingPunct="1">
                  <a:lnSpc>
                    <a:spcPct val="120000"/>
                  </a:lnSpc>
                  <a:spcBef>
                    <a:spcPts val="0"/>
                  </a:spcBef>
                  <a:spcAft>
                    <a:spcPts val="600"/>
                  </a:spcAft>
                  <a:buFont typeface="游ゴシック" panose="020B0400000000000000" pitchFamily="50" charset="-128"/>
                  <a:buNone/>
                  <a:defRPr kumimoji="1" sz="1300" kern="1200">
                    <a:solidFill>
                      <a:schemeClr val="tx1"/>
                    </a:solidFill>
                    <a:latin typeface="+mn-lt"/>
                    <a:ea typeface="+mn-ea"/>
                    <a:cs typeface="+mn-cs"/>
                  </a:defRPr>
                </a:lvl1pPr>
                <a:lvl2pPr marL="6858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250" kern="1200">
                    <a:solidFill>
                      <a:schemeClr val="tx1"/>
                    </a:solidFill>
                    <a:latin typeface="+mn-lt"/>
                    <a:ea typeface="+mn-ea"/>
                    <a:cs typeface="+mn-cs"/>
                  </a:defRPr>
                </a:lvl2pPr>
                <a:lvl3pPr marL="11430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250" kern="1200">
                    <a:solidFill>
                      <a:schemeClr val="tx1"/>
                    </a:solidFill>
                    <a:latin typeface="+mn-lt"/>
                    <a:ea typeface="+mn-ea"/>
                    <a:cs typeface="+mn-cs"/>
                  </a:defRPr>
                </a:lvl3pPr>
                <a:lvl4pPr marL="16002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1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pPr>
                <a14:m>
                  <m:oMathPara xmlns:m="http://schemas.openxmlformats.org/officeDocument/2006/math">
                    <m:oMathParaPr>
                      <m:jc m:val="centerGroup"/>
                    </m:oMathParaPr>
                    <m:oMath xmlns:m="http://schemas.openxmlformats.org/officeDocument/2006/math">
                      <m:f>
                        <m:fPr>
                          <m:ctrlPr>
                            <a:rPr lang="en-US" altLang="ja-JP" sz="1400" b="0" i="1" smtClean="0">
                              <a:latin typeface="Cambria Math" panose="02040503050406030204" pitchFamily="18" charset="0"/>
                            </a:rPr>
                          </m:ctrlPr>
                        </m:fPr>
                        <m:num>
                          <m:d>
                            <m:dPr>
                              <m:begChr m:val="⟨"/>
                              <m:endChr m:val="⟩"/>
                              <m:ctrlPr>
                                <a:rPr lang="en-US" altLang="ja-JP" sz="1400" i="1" smtClean="0">
                                  <a:latin typeface="Cambria Math" panose="02040503050406030204" pitchFamily="18" charset="0"/>
                                </a:rPr>
                              </m:ctrlPr>
                            </m:dPr>
                            <m:e>
                              <m:r>
                                <a:rPr lang="en-US" altLang="ja-JP" sz="1400" i="1">
                                  <a:latin typeface="Cambria Math" panose="02040503050406030204" pitchFamily="18" charset="0"/>
                                </a:rPr>
                                <m:t>𝛷</m:t>
                              </m:r>
                            </m:e>
                            <m:e>
                              <m:acc>
                                <m:accPr>
                                  <m:chr m:val="̂"/>
                                  <m:ctrlPr>
                                    <a:rPr lang="en-US" altLang="ja-JP" sz="1400" i="1">
                                      <a:latin typeface="Cambria Math" panose="02040503050406030204" pitchFamily="18" charset="0"/>
                                    </a:rPr>
                                  </m:ctrlPr>
                                </m:accPr>
                                <m:e>
                                  <m:r>
                                    <a:rPr lang="en-US" altLang="ja-JP" sz="1400">
                                      <a:latin typeface="Cambria Math" panose="02040503050406030204" pitchFamily="18" charset="0"/>
                                    </a:rPr>
                                    <m:t>𝐻</m:t>
                                  </m:r>
                                </m:e>
                              </m:acc>
                            </m:e>
                            <m:e>
                              <m:r>
                                <a:rPr lang="en-US" altLang="ja-JP" sz="1400" i="1">
                                  <a:latin typeface="Cambria Math" panose="02040503050406030204" pitchFamily="18" charset="0"/>
                                </a:rPr>
                                <m:t>𝛷</m:t>
                              </m:r>
                            </m:e>
                          </m:d>
                        </m:num>
                        <m:den>
                          <m:d>
                            <m:dPr>
                              <m:begChr m:val="⟨"/>
                              <m:endChr m:val="⟩"/>
                              <m:ctrlPr>
                                <a:rPr lang="en-US" altLang="ja-JP" sz="1400" b="0" i="1" smtClean="0">
                                  <a:latin typeface="Cambria Math" panose="02040503050406030204" pitchFamily="18" charset="0"/>
                                </a:rPr>
                              </m:ctrlPr>
                            </m:dPr>
                            <m:e>
                              <m:r>
                                <a:rPr lang="en-US" altLang="ja-JP" sz="1400" i="1">
                                  <a:latin typeface="Cambria Math" panose="02040503050406030204" pitchFamily="18" charset="0"/>
                                </a:rPr>
                                <m:t>𝛷</m:t>
                              </m:r>
                            </m:e>
                            <m:e>
                              <m:r>
                                <a:rPr lang="en-US" altLang="ja-JP" sz="1400" i="1">
                                  <a:latin typeface="Cambria Math" panose="02040503050406030204" pitchFamily="18" charset="0"/>
                                </a:rPr>
                                <m:t>𝛷</m:t>
                              </m:r>
                            </m:e>
                          </m:d>
                        </m:den>
                      </m:f>
                      <m:r>
                        <a:rPr lang="en-US" altLang="ja-JP" sz="1400">
                          <a:latin typeface="Cambria Math" panose="02040503050406030204" pitchFamily="18" charset="0"/>
                        </a:rPr>
                        <m:t>≥</m:t>
                      </m:r>
                      <m:sSub>
                        <m:sSubPr>
                          <m:ctrlPr>
                            <a:rPr lang="en-US" altLang="ja-JP" sz="1400" i="1">
                              <a:latin typeface="Cambria Math" panose="02040503050406030204" pitchFamily="18" charset="0"/>
                            </a:rPr>
                          </m:ctrlPr>
                        </m:sSubPr>
                        <m:e>
                          <m:r>
                            <a:rPr lang="en-US" altLang="ja-JP" sz="1400">
                              <a:latin typeface="Cambria Math" panose="02040503050406030204" pitchFamily="18" charset="0"/>
                            </a:rPr>
                            <m:t>𝐸</m:t>
                          </m:r>
                        </m:e>
                        <m:sub>
                          <m:r>
                            <a:rPr lang="en-US" altLang="ja-JP" sz="1400">
                              <a:latin typeface="Cambria Math" panose="02040503050406030204" pitchFamily="18" charset="0"/>
                            </a:rPr>
                            <m:t>0</m:t>
                          </m:r>
                        </m:sub>
                      </m:sSub>
                    </m:oMath>
                  </m:oMathPara>
                </a14:m>
                <a:endParaRPr lang="ja-JP" altLang="en-US" sz="1400" dirty="0"/>
              </a:p>
            </p:txBody>
          </p:sp>
        </mc:Choice>
        <mc:Fallback xmlns="">
          <p:sp>
            <p:nvSpPr>
              <p:cNvPr id="21" name="コンテンツ プレースホルダー 16">
                <a:extLst>
                  <a:ext uri="{FF2B5EF4-FFF2-40B4-BE49-F238E27FC236}">
                    <a16:creationId xmlns:a16="http://schemas.microsoft.com/office/drawing/2014/main" id="{F5F8D402-7841-4862-914E-584839DF4CD9}"/>
                  </a:ext>
                </a:extLst>
              </p:cNvPr>
              <p:cNvSpPr txBox="1">
                <a:spLocks noRot="1" noChangeAspect="1" noMove="1" noResize="1" noEditPoints="1" noAdjustHandles="1" noChangeArrowheads="1" noChangeShapeType="1" noTextEdit="1"/>
              </p:cNvSpPr>
              <p:nvPr/>
            </p:nvSpPr>
            <p:spPr>
              <a:xfrm>
                <a:off x="864156" y="3120683"/>
                <a:ext cx="2880000" cy="714374"/>
              </a:xfrm>
              <a:prstGeom prst="rect">
                <a:avLst/>
              </a:prstGeom>
              <a:blipFill>
                <a:blip r:embed="rId11"/>
                <a:stretch>
                  <a:fillRect/>
                </a:stretch>
              </a:blipFill>
              <a:ln w="28575">
                <a:solidFill>
                  <a:schemeClr val="tx2"/>
                </a:solidFill>
              </a:ln>
            </p:spPr>
            <p:txBody>
              <a:bodyPr/>
              <a:lstStyle/>
              <a:p>
                <a:r>
                  <a:rPr lang="ja-JP" altLang="en-US">
                    <a:noFill/>
                  </a:rPr>
                  <a:t> </a:t>
                </a:r>
              </a:p>
            </p:txBody>
          </p:sp>
        </mc:Fallback>
      </mc:AlternateContent>
    </p:spTree>
    <p:extLst>
      <p:ext uri="{BB962C8B-B14F-4D97-AF65-F5344CB8AC3E}">
        <p14:creationId xmlns:p14="http://schemas.microsoft.com/office/powerpoint/2010/main" val="157742742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5ECC00-47DF-FCAC-DE37-B45C8B204488}"/>
            </a:ext>
          </a:extLst>
        </p:cNvPr>
        <p:cNvGrpSpPr/>
        <p:nvPr/>
      </p:nvGrpSpPr>
      <p:grpSpPr>
        <a:xfrm>
          <a:off x="0" y="0"/>
          <a:ext cx="0" cy="0"/>
          <a:chOff x="0" y="0"/>
          <a:chExt cx="0" cy="0"/>
        </a:xfrm>
      </p:grpSpPr>
      <p:pic>
        <p:nvPicPr>
          <p:cNvPr id="8" name="コンテンツ プレースホルダー 7">
            <a:extLst>
              <a:ext uri="{FF2B5EF4-FFF2-40B4-BE49-F238E27FC236}">
                <a16:creationId xmlns:a16="http://schemas.microsoft.com/office/drawing/2014/main" id="{C36A955B-ED49-2D08-4CBC-FF8EB0A386B8}"/>
              </a:ext>
            </a:extLst>
          </p:cNvPr>
          <p:cNvPicPr>
            <a:picLocks noGrp="1" noChangeAspect="1"/>
          </p:cNvPicPr>
          <p:nvPr>
            <p:ph idx="14"/>
          </p:nvPr>
        </p:nvPicPr>
        <p:blipFill>
          <a:blip r:embed="rId2">
            <a:extLst>
              <a:ext uri="{96DAC541-7B7A-43D3-8B79-37D633B846F1}">
                <asvg:svgBlip xmlns:asvg="http://schemas.microsoft.com/office/drawing/2016/SVG/main" r:embed="rId3"/>
              </a:ext>
            </a:extLst>
          </a:blip>
          <a:stretch>
            <a:fillRect/>
          </a:stretch>
        </p:blipFill>
        <p:spPr>
          <a:xfrm>
            <a:off x="4140312" y="930275"/>
            <a:ext cx="4681532" cy="3745225"/>
          </a:xfrm>
        </p:spPr>
      </p:pic>
      <mc:AlternateContent xmlns:mc="http://schemas.openxmlformats.org/markup-compatibility/2006" xmlns:a14="http://schemas.microsoft.com/office/drawing/2010/main">
        <mc:Choice Requires="a14">
          <p:sp>
            <p:nvSpPr>
              <p:cNvPr id="5" name="タイトル 4">
                <a:extLst>
                  <a:ext uri="{FF2B5EF4-FFF2-40B4-BE49-F238E27FC236}">
                    <a16:creationId xmlns:a16="http://schemas.microsoft.com/office/drawing/2014/main" id="{9A478D97-F2CA-987B-70D6-155BE77BB918}"/>
                  </a:ext>
                </a:extLst>
              </p:cNvPr>
              <p:cNvSpPr>
                <a:spLocks noGrp="1"/>
              </p:cNvSpPr>
              <p:nvPr>
                <p:ph type="title"/>
              </p:nvPr>
            </p:nvSpPr>
            <p:spPr/>
            <p:txBody>
              <a:bodyPr/>
              <a:lstStyle/>
              <a:p>
                <a:r>
                  <a:rPr lang="en-US" altLang="ja-JP" dirty="0"/>
                  <a:t>STO-</a:t>
                </a:r>
                <a14:m>
                  <m:oMath xmlns:m="http://schemas.openxmlformats.org/officeDocument/2006/math">
                    <m:r>
                      <a:rPr lang="en-US" altLang="ja-JP" b="1" i="1" dirty="0" smtClean="0">
                        <a:latin typeface="Cambria Math" panose="02040503050406030204" pitchFamily="18" charset="0"/>
                      </a:rPr>
                      <m:t>𝒏</m:t>
                    </m:r>
                  </m:oMath>
                </a14:m>
                <a:r>
                  <a:rPr lang="en-US" altLang="ja-JP" dirty="0"/>
                  <a:t>G</a:t>
                </a:r>
                <a:r>
                  <a:rPr lang="ja-JP" altLang="en-US" dirty="0"/>
                  <a:t>基底関数</a:t>
                </a:r>
              </a:p>
            </p:txBody>
          </p:sp>
        </mc:Choice>
        <mc:Fallback xmlns="">
          <p:sp>
            <p:nvSpPr>
              <p:cNvPr id="5" name="タイトル 4">
                <a:extLst>
                  <a:ext uri="{FF2B5EF4-FFF2-40B4-BE49-F238E27FC236}">
                    <a16:creationId xmlns:a16="http://schemas.microsoft.com/office/drawing/2014/main" id="{9A478D97-F2CA-987B-70D6-155BE77BB918}"/>
                  </a:ext>
                </a:extLst>
              </p:cNvPr>
              <p:cNvSpPr>
                <a:spLocks noGrp="1" noRot="1" noChangeAspect="1" noMove="1" noResize="1" noEditPoints="1" noAdjustHandles="1" noChangeArrowheads="1" noChangeShapeType="1" noTextEdit="1"/>
              </p:cNvSpPr>
              <p:nvPr>
                <p:ph type="title"/>
              </p:nvPr>
            </p:nvSpPr>
            <p:spPr>
              <a:blipFill>
                <a:blip r:embed="rId4"/>
                <a:stretch>
                  <a:fillRect l="-133" t="-1299" b="-41558"/>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7" name="コンテンツ プレースホルダー 16">
                <a:extLst>
                  <a:ext uri="{FF2B5EF4-FFF2-40B4-BE49-F238E27FC236}">
                    <a16:creationId xmlns:a16="http://schemas.microsoft.com/office/drawing/2014/main" id="{C8BD7284-E280-D4F0-C674-C32777B5E149}"/>
                  </a:ext>
                </a:extLst>
              </p:cNvPr>
              <p:cNvSpPr>
                <a:spLocks noGrp="1"/>
              </p:cNvSpPr>
              <p:nvPr>
                <p:ph idx="1"/>
              </p:nvPr>
            </p:nvSpPr>
            <p:spPr>
              <a:xfrm>
                <a:off x="468312" y="875121"/>
                <a:ext cx="3528000" cy="791806"/>
              </a:xfrm>
              <a:solidFill>
                <a:schemeClr val="bg2"/>
              </a:solidFill>
              <a:ln w="19050">
                <a:solidFill>
                  <a:schemeClr val="tx2"/>
                </a:solidFill>
              </a:ln>
            </p:spPr>
            <p:txBody>
              <a:bodyPr anchor="ctr"/>
              <a:lstStyle/>
              <a:p>
                <a:pPr>
                  <a:lnSpc>
                    <a:spcPct val="100000"/>
                  </a:lnSpc>
                </a:pPr>
                <a14:m>
                  <m:oMathPara xmlns:m="http://schemas.openxmlformats.org/officeDocument/2006/math">
                    <m:oMathParaPr>
                      <m:jc m:val="centerGroup"/>
                    </m:oMathParaPr>
                    <m:oMath xmlns:m="http://schemas.openxmlformats.org/officeDocument/2006/math">
                      <m:sSubSup>
                        <m:sSubSupPr>
                          <m:ctrlPr>
                            <a:rPr lang="en-US" altLang="ja-JP" sz="1400" b="0" i="1" dirty="0" smtClean="0">
                              <a:latin typeface="Cambria Math" panose="02040503050406030204" pitchFamily="18" charset="0"/>
                            </a:rPr>
                          </m:ctrlPr>
                        </m:sSubSupPr>
                        <m:e>
                          <m:r>
                            <a:rPr lang="en-US" altLang="ja-JP" sz="1400" b="0" i="1" dirty="0" smtClean="0">
                              <a:latin typeface="Cambria Math" panose="02040503050406030204" pitchFamily="18" charset="0"/>
                            </a:rPr>
                            <m:t>𝜙</m:t>
                          </m:r>
                        </m:e>
                        <m:sub>
                          <m:r>
                            <a:rPr lang="en-US" altLang="ja-JP" sz="1400" b="0" i="0" dirty="0" smtClean="0">
                              <a:latin typeface="Cambria Math" panose="02040503050406030204" pitchFamily="18" charset="0"/>
                            </a:rPr>
                            <m:t>1</m:t>
                          </m:r>
                          <m:r>
                            <m:rPr>
                              <m:sty m:val="p"/>
                            </m:rPr>
                            <a:rPr lang="en-US" altLang="ja-JP" sz="1400" b="0" i="0" dirty="0" smtClean="0">
                              <a:latin typeface="Cambria Math" panose="02040503050406030204" pitchFamily="18" charset="0"/>
                            </a:rPr>
                            <m:t>s</m:t>
                          </m:r>
                        </m:sub>
                        <m:sup>
                          <m:r>
                            <m:rPr>
                              <m:sty m:val="p"/>
                            </m:rPr>
                            <a:rPr lang="en-US" altLang="ja-JP" sz="1400" b="0" i="0" dirty="0" smtClean="0">
                              <a:latin typeface="Cambria Math" panose="02040503050406030204" pitchFamily="18" charset="0"/>
                            </a:rPr>
                            <m:t>STO</m:t>
                          </m:r>
                          <m:r>
                            <a:rPr lang="en-US" altLang="ja-JP" sz="1400" b="0" i="0" dirty="0" smtClean="0">
                              <a:latin typeface="Cambria Math" panose="02040503050406030204" pitchFamily="18" charset="0"/>
                            </a:rPr>
                            <m:t>−</m:t>
                          </m:r>
                          <m:r>
                            <a:rPr lang="en-US" altLang="ja-JP" sz="1400" b="0" i="1" dirty="0" smtClean="0">
                              <a:latin typeface="Cambria Math" panose="02040503050406030204" pitchFamily="18" charset="0"/>
                            </a:rPr>
                            <m:t>𝑁</m:t>
                          </m:r>
                          <m:r>
                            <m:rPr>
                              <m:sty m:val="p"/>
                            </m:rPr>
                            <a:rPr lang="en-US" altLang="ja-JP" sz="1400" b="0" i="0" dirty="0" smtClean="0">
                              <a:latin typeface="Cambria Math" panose="02040503050406030204" pitchFamily="18" charset="0"/>
                            </a:rPr>
                            <m:t>G</m:t>
                          </m:r>
                        </m:sup>
                      </m:sSubSup>
                      <m:d>
                        <m:dPr>
                          <m:ctrlPr>
                            <a:rPr lang="en-US" altLang="ja-JP" sz="1400" b="0" i="1" dirty="0" smtClean="0">
                              <a:latin typeface="Cambria Math" panose="02040503050406030204" pitchFamily="18" charset="0"/>
                            </a:rPr>
                          </m:ctrlPr>
                        </m:dPr>
                        <m:e>
                          <m:r>
                            <a:rPr lang="en-US" altLang="ja-JP" sz="1400" b="1" i="1" dirty="0" smtClean="0">
                              <a:latin typeface="Cambria Math" panose="02040503050406030204" pitchFamily="18" charset="0"/>
                            </a:rPr>
                            <m:t>𝒓</m:t>
                          </m:r>
                        </m:e>
                      </m:d>
                      <m:r>
                        <a:rPr lang="en-US" altLang="ja-JP" sz="1400" b="0" i="1" dirty="0" smtClean="0">
                          <a:latin typeface="Cambria Math" panose="02040503050406030204" pitchFamily="18" charset="0"/>
                        </a:rPr>
                        <m:t>=</m:t>
                      </m:r>
                      <m:nary>
                        <m:naryPr>
                          <m:chr m:val="∑"/>
                          <m:ctrlPr>
                            <a:rPr lang="en-US" altLang="ja-JP" sz="1400" b="0" i="1" dirty="0" smtClean="0">
                              <a:latin typeface="Cambria Math" panose="02040503050406030204" pitchFamily="18" charset="0"/>
                            </a:rPr>
                          </m:ctrlPr>
                        </m:naryPr>
                        <m:sub>
                          <m:r>
                            <m:rPr>
                              <m:brk m:alnAt="23"/>
                            </m:rPr>
                            <a:rPr lang="en-US" altLang="ja-JP" sz="1400" b="0" i="1" dirty="0" smtClean="0">
                              <a:latin typeface="Cambria Math" panose="02040503050406030204" pitchFamily="18" charset="0"/>
                            </a:rPr>
                            <m:t>𝑖</m:t>
                          </m:r>
                          <m:r>
                            <a:rPr lang="en-US" altLang="ja-JP" sz="1400" b="0" i="1" dirty="0" smtClean="0">
                              <a:latin typeface="Cambria Math" panose="02040503050406030204" pitchFamily="18" charset="0"/>
                            </a:rPr>
                            <m:t>=1</m:t>
                          </m:r>
                        </m:sub>
                        <m:sup>
                          <m:r>
                            <a:rPr lang="en-US" altLang="ja-JP" sz="1400" b="0" i="1" dirty="0" smtClean="0">
                              <a:latin typeface="Cambria Math" panose="02040503050406030204" pitchFamily="18" charset="0"/>
                            </a:rPr>
                            <m:t>𝑁</m:t>
                          </m:r>
                        </m:sup>
                        <m:e>
                          <m:sSub>
                            <m:sSubPr>
                              <m:ctrlPr>
                                <a:rPr lang="en-US" altLang="ja-JP" sz="1400" b="0" i="1" dirty="0" smtClean="0">
                                  <a:latin typeface="Cambria Math" panose="02040503050406030204" pitchFamily="18" charset="0"/>
                                </a:rPr>
                              </m:ctrlPr>
                            </m:sSubPr>
                            <m:e>
                              <m:r>
                                <a:rPr lang="en-US" altLang="ja-JP" sz="1400" b="0" i="1" dirty="0" smtClean="0">
                                  <a:latin typeface="Cambria Math" panose="02040503050406030204" pitchFamily="18" charset="0"/>
                                </a:rPr>
                                <m:t>𝑐</m:t>
                              </m:r>
                            </m:e>
                            <m:sub>
                              <m:r>
                                <a:rPr lang="en-US" altLang="ja-JP" sz="1400" b="0" i="1" dirty="0" smtClean="0">
                                  <a:latin typeface="Cambria Math" panose="02040503050406030204" pitchFamily="18" charset="0"/>
                                </a:rPr>
                                <m:t>𝑖</m:t>
                              </m:r>
                            </m:sub>
                          </m:sSub>
                          <m:sSup>
                            <m:sSupPr>
                              <m:ctrlPr>
                                <a:rPr lang="en-US" altLang="ja-JP" sz="1400" i="1" dirty="0">
                                  <a:latin typeface="Cambria Math" panose="02040503050406030204" pitchFamily="18" charset="0"/>
                                </a:rPr>
                              </m:ctrlPr>
                            </m:sSupPr>
                            <m:e>
                              <m:d>
                                <m:dPr>
                                  <m:ctrlPr>
                                    <a:rPr lang="en-US" altLang="ja-JP" sz="1400" i="1" dirty="0">
                                      <a:latin typeface="Cambria Math" panose="02040503050406030204" pitchFamily="18" charset="0"/>
                                    </a:rPr>
                                  </m:ctrlPr>
                                </m:dPr>
                                <m:e>
                                  <m:f>
                                    <m:fPr>
                                      <m:ctrlPr>
                                        <a:rPr lang="en-US" altLang="ja-JP" sz="1400" i="1" dirty="0">
                                          <a:latin typeface="Cambria Math" panose="02040503050406030204" pitchFamily="18" charset="0"/>
                                        </a:rPr>
                                      </m:ctrlPr>
                                    </m:fPr>
                                    <m:num>
                                      <m:r>
                                        <a:rPr lang="en-US" altLang="ja-JP" sz="1400" i="1" dirty="0">
                                          <a:latin typeface="Cambria Math" panose="02040503050406030204" pitchFamily="18" charset="0"/>
                                        </a:rPr>
                                        <m:t>2</m:t>
                                      </m:r>
                                      <m:sSub>
                                        <m:sSubPr>
                                          <m:ctrlPr>
                                            <a:rPr lang="en-US" altLang="ja-JP" sz="1400" b="0" i="1" dirty="0" smtClean="0">
                                              <a:latin typeface="Cambria Math" panose="02040503050406030204" pitchFamily="18" charset="0"/>
                                            </a:rPr>
                                          </m:ctrlPr>
                                        </m:sSubPr>
                                        <m:e>
                                          <m:r>
                                            <a:rPr lang="en-US" altLang="ja-JP" sz="1400" i="1" dirty="0">
                                              <a:latin typeface="Cambria Math" panose="02040503050406030204" pitchFamily="18" charset="0"/>
                                            </a:rPr>
                                            <m:t>𝛼</m:t>
                                          </m:r>
                                        </m:e>
                                        <m:sub>
                                          <m:r>
                                            <a:rPr lang="en-US" altLang="ja-JP" sz="1400" b="0" i="1" dirty="0" smtClean="0">
                                              <a:latin typeface="Cambria Math" panose="02040503050406030204" pitchFamily="18" charset="0"/>
                                            </a:rPr>
                                            <m:t>𝑖</m:t>
                                          </m:r>
                                        </m:sub>
                                      </m:sSub>
                                    </m:num>
                                    <m:den>
                                      <m:r>
                                        <a:rPr lang="en-US" altLang="ja-JP" sz="1400" i="1" dirty="0">
                                          <a:latin typeface="Cambria Math" panose="02040503050406030204" pitchFamily="18" charset="0"/>
                                        </a:rPr>
                                        <m:t>𝜋</m:t>
                                      </m:r>
                                    </m:den>
                                  </m:f>
                                </m:e>
                              </m:d>
                            </m:e>
                            <m:sup>
                              <m:f>
                                <m:fPr>
                                  <m:type m:val="lin"/>
                                  <m:ctrlPr>
                                    <a:rPr lang="en-US" altLang="ja-JP" sz="1400" i="1" dirty="0">
                                      <a:latin typeface="Cambria Math" panose="02040503050406030204" pitchFamily="18" charset="0"/>
                                    </a:rPr>
                                  </m:ctrlPr>
                                </m:fPr>
                                <m:num>
                                  <m:r>
                                    <a:rPr lang="en-US" altLang="ja-JP" sz="1400" i="1" dirty="0">
                                      <a:latin typeface="Cambria Math" panose="02040503050406030204" pitchFamily="18" charset="0"/>
                                    </a:rPr>
                                    <m:t>3</m:t>
                                  </m:r>
                                </m:num>
                                <m:den>
                                  <m:r>
                                    <a:rPr lang="en-US" altLang="ja-JP" sz="1400" i="1" dirty="0">
                                      <a:latin typeface="Cambria Math" panose="02040503050406030204" pitchFamily="18" charset="0"/>
                                    </a:rPr>
                                    <m:t>4</m:t>
                                  </m:r>
                                </m:den>
                              </m:f>
                            </m:sup>
                          </m:sSup>
                          <m:func>
                            <m:funcPr>
                              <m:ctrlPr>
                                <a:rPr lang="en-US" altLang="ja-JP" sz="1400" i="1" dirty="0">
                                  <a:latin typeface="Cambria Math" panose="02040503050406030204" pitchFamily="18" charset="0"/>
                                </a:rPr>
                              </m:ctrlPr>
                            </m:funcPr>
                            <m:fName>
                              <m:r>
                                <m:rPr>
                                  <m:sty m:val="p"/>
                                </m:rPr>
                                <a:rPr lang="en-US" altLang="ja-JP" sz="1400" dirty="0">
                                  <a:latin typeface="Cambria Math" panose="02040503050406030204" pitchFamily="18" charset="0"/>
                                </a:rPr>
                                <m:t>exp</m:t>
                              </m:r>
                            </m:fName>
                            <m:e>
                              <m:r>
                                <a:rPr lang="en-US" altLang="ja-JP" sz="1400" i="1" dirty="0">
                                  <a:latin typeface="Cambria Math" panose="02040503050406030204" pitchFamily="18" charset="0"/>
                                </a:rPr>
                                <m:t>(−</m:t>
                              </m:r>
                              <m:sSub>
                                <m:sSubPr>
                                  <m:ctrlPr>
                                    <a:rPr lang="en-US" altLang="ja-JP" sz="1400" b="0" i="1" dirty="0" smtClean="0">
                                      <a:latin typeface="Cambria Math" panose="02040503050406030204" pitchFamily="18" charset="0"/>
                                    </a:rPr>
                                  </m:ctrlPr>
                                </m:sSubPr>
                                <m:e>
                                  <m:r>
                                    <a:rPr lang="en-US" altLang="ja-JP" sz="1400" i="1" dirty="0">
                                      <a:latin typeface="Cambria Math" panose="02040503050406030204" pitchFamily="18" charset="0"/>
                                    </a:rPr>
                                    <m:t>𝛼</m:t>
                                  </m:r>
                                </m:e>
                                <m:sub>
                                  <m:r>
                                    <a:rPr lang="en-US" altLang="ja-JP" sz="1400" b="0" i="1" dirty="0" smtClean="0">
                                      <a:latin typeface="Cambria Math" panose="02040503050406030204" pitchFamily="18" charset="0"/>
                                    </a:rPr>
                                    <m:t>𝑖</m:t>
                                  </m:r>
                                </m:sub>
                              </m:sSub>
                              <m:sSup>
                                <m:sSupPr>
                                  <m:ctrlPr>
                                    <a:rPr lang="en-US" altLang="ja-JP" sz="1400" i="1" dirty="0">
                                      <a:latin typeface="Cambria Math" panose="02040503050406030204" pitchFamily="18" charset="0"/>
                                    </a:rPr>
                                  </m:ctrlPr>
                                </m:sSupPr>
                                <m:e>
                                  <m:r>
                                    <a:rPr lang="en-US" altLang="ja-JP" sz="1400" i="1" dirty="0">
                                      <a:latin typeface="Cambria Math" panose="02040503050406030204" pitchFamily="18" charset="0"/>
                                    </a:rPr>
                                    <m:t>𝑟</m:t>
                                  </m:r>
                                </m:e>
                                <m:sup>
                                  <m:r>
                                    <a:rPr lang="en-US" altLang="ja-JP" sz="1400" i="1" dirty="0">
                                      <a:latin typeface="Cambria Math" panose="02040503050406030204" pitchFamily="18" charset="0"/>
                                    </a:rPr>
                                    <m:t>2</m:t>
                                  </m:r>
                                </m:sup>
                              </m:sSup>
                              <m:r>
                                <a:rPr lang="en-US" altLang="ja-JP" sz="1400" i="1" dirty="0">
                                  <a:latin typeface="Cambria Math" panose="02040503050406030204" pitchFamily="18" charset="0"/>
                                </a:rPr>
                                <m:t>)</m:t>
                              </m:r>
                            </m:e>
                          </m:func>
                        </m:e>
                      </m:nary>
                    </m:oMath>
                  </m:oMathPara>
                </a14:m>
                <a:endParaRPr lang="ja-JP" altLang="en-US" sz="1400" dirty="0"/>
              </a:p>
            </p:txBody>
          </p:sp>
        </mc:Choice>
        <mc:Fallback xmlns="">
          <p:sp>
            <p:nvSpPr>
              <p:cNvPr id="17" name="コンテンツ プレースホルダー 16">
                <a:extLst>
                  <a:ext uri="{FF2B5EF4-FFF2-40B4-BE49-F238E27FC236}">
                    <a16:creationId xmlns:a16="http://schemas.microsoft.com/office/drawing/2014/main" id="{E0B7D2C5-2D25-4126-8F98-DFE2841A861B}"/>
                  </a:ext>
                </a:extLst>
              </p:cNvPr>
              <p:cNvSpPr>
                <a:spLocks noGrp="1" noRot="1" noChangeAspect="1" noMove="1" noResize="1" noEditPoints="1" noAdjustHandles="1" noChangeArrowheads="1" noChangeShapeType="1" noTextEdit="1"/>
              </p:cNvSpPr>
              <p:nvPr>
                <p:ph idx="1"/>
              </p:nvPr>
            </p:nvSpPr>
            <p:spPr>
              <a:xfrm>
                <a:off x="468312" y="875121"/>
                <a:ext cx="3528000" cy="791806"/>
              </a:xfrm>
              <a:blipFill>
                <a:blip r:embed="rId6"/>
                <a:stretch>
                  <a:fillRect/>
                </a:stretch>
              </a:blipFill>
              <a:ln w="19050">
                <a:solidFill>
                  <a:schemeClr val="tx2"/>
                </a:solidFill>
              </a:ln>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4" name="テキスト プレースホルダー 13">
                <a:extLst>
                  <a:ext uri="{FF2B5EF4-FFF2-40B4-BE49-F238E27FC236}">
                    <a16:creationId xmlns:a16="http://schemas.microsoft.com/office/drawing/2014/main" id="{6E231BB4-E410-8127-A967-C908AFF5E03E}"/>
                  </a:ext>
                </a:extLst>
              </p:cNvPr>
              <p:cNvSpPr>
                <a:spLocks noGrp="1"/>
              </p:cNvSpPr>
              <p:nvPr>
                <p:ph type="body" sz="quarter" idx="13"/>
              </p:nvPr>
            </p:nvSpPr>
            <p:spPr/>
            <p:txBody>
              <a:bodyPr anchor="b"/>
              <a:lstStyle/>
              <a:p>
                <a:r>
                  <a:rPr lang="en-US" altLang="ja-JP" dirty="0"/>
                  <a:t>STO-2G</a:t>
                </a:r>
                <a:r>
                  <a:rPr lang="ja-JP" altLang="en-US" dirty="0"/>
                  <a:t>の場合は</a:t>
                </a:r>
                <a14:m>
                  <m:oMath xmlns:m="http://schemas.openxmlformats.org/officeDocument/2006/math">
                    <m:sSub>
                      <m:sSubPr>
                        <m:ctrlPr>
                          <a:rPr lang="en-US" altLang="ja-JP" sz="800" b="0" i="1" dirty="0" smtClean="0">
                            <a:latin typeface="Cambria Math" panose="02040503050406030204" pitchFamily="18" charset="0"/>
                          </a:rPr>
                        </m:ctrlPr>
                      </m:sSubPr>
                      <m:e>
                        <m:r>
                          <a:rPr lang="en-US" altLang="ja-JP" sz="800" b="0" i="1" dirty="0" smtClean="0">
                            <a:latin typeface="Cambria Math" panose="02040503050406030204" pitchFamily="18" charset="0"/>
                          </a:rPr>
                          <m:t>𝑐</m:t>
                        </m:r>
                      </m:e>
                      <m:sub>
                        <m:r>
                          <a:rPr lang="en-US" altLang="ja-JP" sz="800" b="0" i="1" dirty="0" smtClean="0">
                            <a:latin typeface="Cambria Math" panose="02040503050406030204" pitchFamily="18" charset="0"/>
                          </a:rPr>
                          <m:t>1</m:t>
                        </m:r>
                      </m:sub>
                    </m:sSub>
                    <m:r>
                      <a:rPr lang="en-US" altLang="ja-JP" sz="800" b="0" i="1" dirty="0" smtClean="0">
                        <a:latin typeface="Cambria Math" panose="02040503050406030204" pitchFamily="18" charset="0"/>
                      </a:rPr>
                      <m:t>,</m:t>
                    </m:r>
                    <m:sSub>
                      <m:sSubPr>
                        <m:ctrlPr>
                          <a:rPr lang="en-US" altLang="ja-JP" sz="800" i="1" dirty="0">
                            <a:latin typeface="Cambria Math" panose="02040503050406030204" pitchFamily="18" charset="0"/>
                          </a:rPr>
                        </m:ctrlPr>
                      </m:sSubPr>
                      <m:e>
                        <m:r>
                          <a:rPr lang="en-US" altLang="ja-JP" sz="800" i="1" dirty="0">
                            <a:latin typeface="Cambria Math" panose="02040503050406030204" pitchFamily="18" charset="0"/>
                          </a:rPr>
                          <m:t>𝑐</m:t>
                        </m:r>
                      </m:e>
                      <m:sub>
                        <m:r>
                          <a:rPr lang="en-US" altLang="ja-JP" sz="800" b="0" i="1" dirty="0" smtClean="0">
                            <a:latin typeface="Cambria Math" panose="02040503050406030204" pitchFamily="18" charset="0"/>
                          </a:rPr>
                          <m:t>2</m:t>
                        </m:r>
                      </m:sub>
                    </m:sSub>
                    <m:r>
                      <a:rPr lang="en-US" altLang="ja-JP" sz="800" b="0" i="1" dirty="0" smtClean="0">
                        <a:latin typeface="Cambria Math" panose="02040503050406030204" pitchFamily="18" charset="0"/>
                      </a:rPr>
                      <m:t>,</m:t>
                    </m:r>
                    <m:sSub>
                      <m:sSubPr>
                        <m:ctrlPr>
                          <a:rPr lang="en-US" altLang="ja-JP" sz="800" i="1" dirty="0">
                            <a:latin typeface="Cambria Math" panose="02040503050406030204" pitchFamily="18" charset="0"/>
                          </a:rPr>
                        </m:ctrlPr>
                      </m:sSubPr>
                      <m:e>
                        <m:r>
                          <a:rPr lang="en-US" altLang="ja-JP" sz="800" b="0" i="1" dirty="0" smtClean="0">
                            <a:latin typeface="Cambria Math" panose="02040503050406030204" pitchFamily="18" charset="0"/>
                          </a:rPr>
                          <m:t>𝛼</m:t>
                        </m:r>
                      </m:e>
                      <m:sub>
                        <m:r>
                          <a:rPr lang="en-US" altLang="ja-JP" sz="800" b="0" i="1" dirty="0" smtClean="0">
                            <a:latin typeface="Cambria Math" panose="02040503050406030204" pitchFamily="18" charset="0"/>
                          </a:rPr>
                          <m:t>1</m:t>
                        </m:r>
                      </m:sub>
                    </m:sSub>
                    <m:r>
                      <a:rPr lang="en-US" altLang="ja-JP" sz="800" i="1" dirty="0">
                        <a:latin typeface="Cambria Math" panose="02040503050406030204" pitchFamily="18" charset="0"/>
                      </a:rPr>
                      <m:t>,</m:t>
                    </m:r>
                    <m:sSub>
                      <m:sSubPr>
                        <m:ctrlPr>
                          <a:rPr lang="en-US" altLang="ja-JP" sz="800" i="1" dirty="0">
                            <a:latin typeface="Cambria Math" panose="02040503050406030204" pitchFamily="18" charset="0"/>
                          </a:rPr>
                        </m:ctrlPr>
                      </m:sSubPr>
                      <m:e>
                        <m:r>
                          <a:rPr lang="en-US" altLang="ja-JP" sz="800" i="1" dirty="0">
                            <a:latin typeface="Cambria Math" panose="02040503050406030204" pitchFamily="18" charset="0"/>
                          </a:rPr>
                          <m:t>𝛼</m:t>
                        </m:r>
                      </m:e>
                      <m:sub>
                        <m:r>
                          <a:rPr lang="en-US" altLang="ja-JP" sz="800" b="0" i="1" dirty="0" smtClean="0">
                            <a:latin typeface="Cambria Math" panose="02040503050406030204" pitchFamily="18" charset="0"/>
                          </a:rPr>
                          <m:t>2</m:t>
                        </m:r>
                      </m:sub>
                    </m:sSub>
                  </m:oMath>
                </a14:m>
                <a:r>
                  <a:rPr lang="ja-JP" altLang="en-US" dirty="0"/>
                  <a:t>の</a:t>
                </a:r>
                <a:r>
                  <a:rPr lang="en-US" altLang="ja-JP" dirty="0"/>
                  <a:t>4</a:t>
                </a:r>
                <a:r>
                  <a:rPr lang="ja-JP" altLang="en-US" dirty="0"/>
                  <a:t>変数の最適化を行う必要があり</a:t>
                </a:r>
                <a:r>
                  <a:rPr lang="en-US" altLang="ja-JP" dirty="0"/>
                  <a:t>, </a:t>
                </a:r>
                <a:r>
                  <a:rPr lang="ja-JP" altLang="en-US" dirty="0"/>
                  <a:t>さらに規格化条件</a:t>
                </a:r>
                <a:r>
                  <a:rPr lang="en-US" altLang="ja-JP" dirty="0"/>
                  <a:t> </a:t>
                </a:r>
                <a14:m>
                  <m:oMath xmlns:m="http://schemas.openxmlformats.org/officeDocument/2006/math">
                    <m:nary>
                      <m:naryPr>
                        <m:subHide m:val="on"/>
                        <m:supHide m:val="on"/>
                        <m:ctrlPr>
                          <a:rPr lang="en-US" altLang="ja-JP" sz="900" i="1" dirty="0">
                            <a:latin typeface="Cambria Math" panose="02040503050406030204" pitchFamily="18" charset="0"/>
                          </a:rPr>
                        </m:ctrlPr>
                      </m:naryPr>
                      <m:sub/>
                      <m:sup/>
                      <m:e>
                        <m:r>
                          <m:rPr>
                            <m:sty m:val="p"/>
                          </m:rPr>
                          <a:rPr lang="en-US" altLang="ja-JP" sz="900" dirty="0">
                            <a:latin typeface="Cambria Math" panose="02040503050406030204" pitchFamily="18" charset="0"/>
                          </a:rPr>
                          <m:t>d</m:t>
                        </m:r>
                        <m:r>
                          <a:rPr lang="en-US" altLang="ja-JP" sz="900" b="1" i="1" dirty="0">
                            <a:latin typeface="Cambria Math" panose="02040503050406030204" pitchFamily="18" charset="0"/>
                          </a:rPr>
                          <m:t>𝒓</m:t>
                        </m:r>
                        <m:r>
                          <a:rPr lang="en-US" altLang="ja-JP" sz="900" i="1" dirty="0">
                            <a:latin typeface="Cambria Math" panose="02040503050406030204" pitchFamily="18" charset="0"/>
                          </a:rPr>
                          <m:t> </m:t>
                        </m:r>
                        <m:sSup>
                          <m:sSupPr>
                            <m:ctrlPr>
                              <a:rPr lang="en-US" altLang="ja-JP" sz="900" b="0" i="1" dirty="0" smtClean="0">
                                <a:latin typeface="Cambria Math" panose="02040503050406030204" pitchFamily="18" charset="0"/>
                              </a:rPr>
                            </m:ctrlPr>
                          </m:sSupPr>
                          <m:e>
                            <m:d>
                              <m:dPr>
                                <m:begChr m:val="|"/>
                                <m:endChr m:val="|"/>
                                <m:ctrlPr>
                                  <a:rPr lang="en-US" altLang="ja-JP" sz="900" b="0" i="1" dirty="0" smtClean="0">
                                    <a:latin typeface="Cambria Math" panose="02040503050406030204" pitchFamily="18" charset="0"/>
                                  </a:rPr>
                                </m:ctrlPr>
                              </m:dPr>
                              <m:e>
                                <m:sSubSup>
                                  <m:sSubSupPr>
                                    <m:ctrlPr>
                                      <a:rPr lang="en-US" altLang="ja-JP" sz="900" i="1" dirty="0">
                                        <a:latin typeface="Cambria Math" panose="02040503050406030204" pitchFamily="18" charset="0"/>
                                      </a:rPr>
                                    </m:ctrlPr>
                                  </m:sSubSupPr>
                                  <m:e>
                                    <m:r>
                                      <a:rPr lang="en-US" altLang="ja-JP" sz="900" i="1" dirty="0">
                                        <a:latin typeface="Cambria Math" panose="02040503050406030204" pitchFamily="18" charset="0"/>
                                      </a:rPr>
                                      <m:t>𝜙</m:t>
                                    </m:r>
                                  </m:e>
                                  <m:sub>
                                    <m:r>
                                      <a:rPr lang="en-US" altLang="ja-JP" sz="900" dirty="0">
                                        <a:latin typeface="Cambria Math" panose="02040503050406030204" pitchFamily="18" charset="0"/>
                                      </a:rPr>
                                      <m:t>1</m:t>
                                    </m:r>
                                    <m:r>
                                      <m:rPr>
                                        <m:sty m:val="p"/>
                                      </m:rPr>
                                      <a:rPr lang="en-US" altLang="ja-JP" sz="900" dirty="0">
                                        <a:latin typeface="Cambria Math" panose="02040503050406030204" pitchFamily="18" charset="0"/>
                                      </a:rPr>
                                      <m:t>s</m:t>
                                    </m:r>
                                  </m:sub>
                                  <m:sup>
                                    <m:r>
                                      <m:rPr>
                                        <m:sty m:val="p"/>
                                      </m:rPr>
                                      <a:rPr lang="en-US" altLang="ja-JP" sz="900" dirty="0">
                                        <a:latin typeface="Cambria Math" panose="02040503050406030204" pitchFamily="18" charset="0"/>
                                      </a:rPr>
                                      <m:t>STO</m:t>
                                    </m:r>
                                    <m:r>
                                      <a:rPr lang="en-US" altLang="ja-JP" sz="900" dirty="0">
                                        <a:latin typeface="Cambria Math" panose="02040503050406030204" pitchFamily="18" charset="0"/>
                                      </a:rPr>
                                      <m:t>−2</m:t>
                                    </m:r>
                                    <m:r>
                                      <m:rPr>
                                        <m:sty m:val="p"/>
                                      </m:rPr>
                                      <a:rPr lang="en-US" altLang="ja-JP" sz="900" dirty="0">
                                        <a:latin typeface="Cambria Math" panose="02040503050406030204" pitchFamily="18" charset="0"/>
                                      </a:rPr>
                                      <m:t>G</m:t>
                                    </m:r>
                                  </m:sup>
                                </m:sSubSup>
                                <m:d>
                                  <m:dPr>
                                    <m:ctrlPr>
                                      <a:rPr lang="en-US" altLang="ja-JP" sz="900" i="1" dirty="0">
                                        <a:latin typeface="Cambria Math" panose="02040503050406030204" pitchFamily="18" charset="0"/>
                                      </a:rPr>
                                    </m:ctrlPr>
                                  </m:dPr>
                                  <m:e>
                                    <m:r>
                                      <a:rPr lang="en-US" altLang="ja-JP" sz="900" b="1" i="1" dirty="0">
                                        <a:latin typeface="Cambria Math" panose="02040503050406030204" pitchFamily="18" charset="0"/>
                                      </a:rPr>
                                      <m:t>𝒓</m:t>
                                    </m:r>
                                  </m:e>
                                </m:d>
                              </m:e>
                            </m:d>
                          </m:e>
                          <m:sup>
                            <m:r>
                              <a:rPr lang="en-US" altLang="ja-JP" sz="900" b="0" i="1" dirty="0" smtClean="0">
                                <a:latin typeface="Cambria Math" panose="02040503050406030204" pitchFamily="18" charset="0"/>
                              </a:rPr>
                              <m:t>2</m:t>
                            </m:r>
                          </m:sup>
                        </m:sSup>
                        <m:r>
                          <a:rPr lang="en-US" altLang="ja-JP" sz="900" b="0" i="1" dirty="0" smtClean="0">
                            <a:latin typeface="Cambria Math" panose="02040503050406030204" pitchFamily="18" charset="0"/>
                          </a:rPr>
                          <m:t>=1</m:t>
                        </m:r>
                      </m:e>
                    </m:nary>
                  </m:oMath>
                </a14:m>
                <a:r>
                  <a:rPr lang="ja-JP" altLang="en-US" dirty="0"/>
                  <a:t> が束縛条件として課されている</a:t>
                </a:r>
                <a:r>
                  <a:rPr lang="en-US" altLang="ja-JP" dirty="0"/>
                  <a:t>.</a:t>
                </a:r>
                <a:r>
                  <a:rPr lang="ja-JP" altLang="en-US" dirty="0"/>
                  <a:t> </a:t>
                </a:r>
                <a14:m>
                  <m:oMath xmlns:m="http://schemas.openxmlformats.org/officeDocument/2006/math">
                    <m:r>
                      <a:rPr lang="en-US" altLang="ja-JP" b="0" i="1" smtClean="0">
                        <a:latin typeface="Cambria Math" panose="02040503050406030204" pitchFamily="18" charset="0"/>
                      </a:rPr>
                      <m:t>𝑛</m:t>
                    </m:r>
                    <m:r>
                      <a:rPr lang="en-US" altLang="ja-JP" b="0" i="1" smtClean="0">
                        <a:latin typeface="Cambria Math" panose="02040503050406030204" pitchFamily="18" charset="0"/>
                      </a:rPr>
                      <m:t>=2</m:t>
                    </m:r>
                  </m:oMath>
                </a14:m>
                <a:r>
                  <a:rPr lang="ja-JP" altLang="en-US" dirty="0"/>
                  <a:t>以上は難しい</a:t>
                </a:r>
                <a:r>
                  <a:rPr lang="en-US" altLang="ja-JP" dirty="0"/>
                  <a:t>.</a:t>
                </a:r>
              </a:p>
              <a:p>
                <a:r>
                  <a:rPr lang="en-US" altLang="ja-JP" dirty="0"/>
                  <a:t>Pérez-Torres, J. F. (2019). Dilemma of the “Best Wavefunction”: Comparing Results of the </a:t>
                </a:r>
                <a:r>
                  <a:rPr lang="en-US" altLang="ja-JP" dirty="0" err="1"/>
                  <a:t>STO</a:t>
                </a:r>
                <a:r>
                  <a:rPr lang="en-US" altLang="ja-JP" dirty="0"/>
                  <a:t>-NG Procedure versus the Linear Variational Method. Journal of Chemical Education, 96(4), 704-707.</a:t>
                </a:r>
                <a:r>
                  <a:rPr lang="ja-JP" altLang="en-US" dirty="0"/>
                  <a:t> </a:t>
                </a:r>
                <a:r>
                  <a:rPr lang="en-US" altLang="ja-JP" dirty="0">
                    <a:hlinkClick r:id="rId7"/>
                  </a:rPr>
                  <a:t>https://doi.org/10.1021/acs.jchemed.8b00959</a:t>
                </a:r>
                <a:endParaRPr lang="en-US" altLang="ja-JP" dirty="0"/>
              </a:p>
              <a:p>
                <a:r>
                  <a:rPr lang="en-US" altLang="ja-JP" dirty="0"/>
                  <a:t>STO-</a:t>
                </a:r>
                <a14:m>
                  <m:oMath xmlns:m="http://schemas.openxmlformats.org/officeDocument/2006/math">
                    <m:r>
                      <a:rPr lang="en-US" altLang="ja-JP" i="1" dirty="0" smtClean="0">
                        <a:latin typeface="Cambria Math" panose="02040503050406030204" pitchFamily="18" charset="0"/>
                      </a:rPr>
                      <m:t>𝑛</m:t>
                    </m:r>
                  </m:oMath>
                </a14:m>
                <a:r>
                  <a:rPr lang="en-US" altLang="ja-JP" dirty="0"/>
                  <a:t>G</a:t>
                </a:r>
                <a:r>
                  <a:rPr lang="ja-JP" altLang="en-US" dirty="0"/>
                  <a:t>に限らず</a:t>
                </a:r>
                <a:r>
                  <a:rPr lang="en-US" altLang="ja-JP" dirty="0"/>
                  <a:t>, </a:t>
                </a:r>
                <a:r>
                  <a:rPr lang="ja-JP" altLang="en-US" dirty="0"/>
                  <a:t>基底関数のデータは</a:t>
                </a:r>
                <a:r>
                  <a:rPr lang="en-US" altLang="ja-JP" dirty="0"/>
                  <a:t> </a:t>
                </a:r>
                <a:r>
                  <a:rPr lang="en-US" altLang="ja-JP" dirty="0">
                    <a:hlinkClick r:id="rId8"/>
                  </a:rPr>
                  <a:t>https://www.basissetexchange.org/</a:t>
                </a:r>
                <a:r>
                  <a:rPr lang="en-US" altLang="ja-JP" dirty="0"/>
                  <a:t> </a:t>
                </a:r>
                <a:r>
                  <a:rPr lang="ja-JP" altLang="en-US" dirty="0"/>
                  <a:t>から入手可能である</a:t>
                </a:r>
                <a:r>
                  <a:rPr lang="en-US" altLang="ja-JP" dirty="0"/>
                  <a:t>.</a:t>
                </a:r>
                <a:endParaRPr lang="ja-JP" altLang="en-US" dirty="0"/>
              </a:p>
            </p:txBody>
          </p:sp>
        </mc:Choice>
        <mc:Fallback xmlns="">
          <p:sp>
            <p:nvSpPr>
              <p:cNvPr id="14" name="テキスト プレースホルダー 13">
                <a:extLst>
                  <a:ext uri="{FF2B5EF4-FFF2-40B4-BE49-F238E27FC236}">
                    <a16:creationId xmlns:a16="http://schemas.microsoft.com/office/drawing/2014/main" id="{6E231BB4-E410-8127-A967-C908AFF5E03E}"/>
                  </a:ext>
                </a:extLst>
              </p:cNvPr>
              <p:cNvSpPr>
                <a:spLocks noGrp="1" noRot="1" noChangeAspect="1" noMove="1" noResize="1" noEditPoints="1" noAdjustHandles="1" noChangeArrowheads="1" noChangeShapeType="1" noTextEdit="1"/>
              </p:cNvSpPr>
              <p:nvPr>
                <p:ph type="body" sz="quarter" idx="13"/>
              </p:nvPr>
            </p:nvSpPr>
            <p:spPr>
              <a:blipFill>
                <a:blip r:embed="rId9"/>
                <a:stretch>
                  <a:fillRect t="-92208" b="-1299"/>
                </a:stretch>
              </a:blipFill>
            </p:spPr>
            <p:txBody>
              <a:bodyPr/>
              <a:lstStyle/>
              <a:p>
                <a:r>
                  <a:rPr lang="ja-JP" altLang="en-US">
                    <a:noFill/>
                  </a:rPr>
                  <a:t> </a:t>
                </a:r>
              </a:p>
            </p:txBody>
          </p:sp>
        </mc:Fallback>
      </mc:AlternateContent>
      <p:sp>
        <p:nvSpPr>
          <p:cNvPr id="6" name="スライド番号プレースホルダー 5">
            <a:extLst>
              <a:ext uri="{FF2B5EF4-FFF2-40B4-BE49-F238E27FC236}">
                <a16:creationId xmlns:a16="http://schemas.microsoft.com/office/drawing/2014/main" id="{9F31BC8B-A13B-03A2-6BC6-B20D486B4490}"/>
              </a:ext>
            </a:extLst>
          </p:cNvPr>
          <p:cNvSpPr>
            <a:spLocks noGrp="1"/>
          </p:cNvSpPr>
          <p:nvPr>
            <p:ph type="sldNum" sz="quarter" idx="15"/>
          </p:nvPr>
        </p:nvSpPr>
        <p:spPr/>
        <p:txBody>
          <a:bodyPr/>
          <a:lstStyle/>
          <a:p>
            <a:fld id="{44CC7441-4F6D-4D99-AEAC-28C0433C7008}" type="slidenum">
              <a:rPr lang="ja-JP" altLang="en-US" smtClean="0"/>
              <a:pPr/>
              <a:t>42</a:t>
            </a:fld>
            <a:endParaRPr lang="ja-JP" altLang="en-US" dirty="0"/>
          </a:p>
        </p:txBody>
      </p:sp>
      <mc:AlternateContent xmlns:mc="http://schemas.openxmlformats.org/markup-compatibility/2006" xmlns:a14="http://schemas.microsoft.com/office/drawing/2010/main">
        <mc:Choice Requires="a14">
          <p:graphicFrame>
            <p:nvGraphicFramePr>
              <p:cNvPr id="18" name="表 15">
                <a:extLst>
                  <a:ext uri="{FF2B5EF4-FFF2-40B4-BE49-F238E27FC236}">
                    <a16:creationId xmlns:a16="http://schemas.microsoft.com/office/drawing/2014/main" id="{C70B55B1-ACF3-52CE-14F3-CEEB27F581CA}"/>
                  </a:ext>
                </a:extLst>
              </p:cNvPr>
              <p:cNvGraphicFramePr>
                <a:graphicFrameLocks/>
              </p:cNvGraphicFramePr>
              <p:nvPr/>
            </p:nvGraphicFramePr>
            <p:xfrm>
              <a:off x="468312" y="1795500"/>
              <a:ext cx="3528000" cy="2592000"/>
            </p:xfrm>
            <a:graphic>
              <a:graphicData uri="http://schemas.openxmlformats.org/drawingml/2006/table">
                <a:tbl>
                  <a:tblPr>
                    <a:tableStyleId>{5C22544A-7EE6-4342-B048-85BDC9FD1C3A}</a:tableStyleId>
                  </a:tblPr>
                  <a:tblGrid>
                    <a:gridCol w="1176000">
                      <a:extLst>
                        <a:ext uri="{9D8B030D-6E8A-4147-A177-3AD203B41FA5}">
                          <a16:colId xmlns:a16="http://schemas.microsoft.com/office/drawing/2014/main" val="1799556344"/>
                        </a:ext>
                      </a:extLst>
                    </a:gridCol>
                    <a:gridCol w="1176000">
                      <a:extLst>
                        <a:ext uri="{9D8B030D-6E8A-4147-A177-3AD203B41FA5}">
                          <a16:colId xmlns:a16="http://schemas.microsoft.com/office/drawing/2014/main" val="121446039"/>
                        </a:ext>
                      </a:extLst>
                    </a:gridCol>
                    <a:gridCol w="1176000">
                      <a:extLst>
                        <a:ext uri="{9D8B030D-6E8A-4147-A177-3AD203B41FA5}">
                          <a16:colId xmlns:a16="http://schemas.microsoft.com/office/drawing/2014/main" val="1758408024"/>
                        </a:ext>
                      </a:extLst>
                    </a:gridCol>
                  </a:tblGrid>
                  <a:tr h="288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dirty="0" err="1">
                              <a:solidFill>
                                <a:schemeClr val="bg1"/>
                              </a:solidFill>
                              <a:latin typeface="+mn-lt"/>
                            </a:rPr>
                            <a:t>STO-1G</a:t>
                          </a:r>
                          <a:endParaRPr kumimoji="1" lang="ja-JP" altLang="en-US" sz="1200" dirty="0">
                            <a:solidFill>
                              <a:schemeClr val="bg1"/>
                            </a:solidFill>
                            <a:latin typeface="+mn-lt"/>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a:lnSpc>
                              <a:spcPct val="100000"/>
                            </a:lnSpc>
                          </a:pPr>
                          <a14:m>
                            <m:oMathPara xmlns:m="http://schemas.openxmlformats.org/officeDocument/2006/math">
                              <m:oMathParaPr>
                                <m:jc m:val="centerGroup"/>
                              </m:oMathParaPr>
                              <m:oMath xmlns:m="http://schemas.openxmlformats.org/officeDocument/2006/math">
                                <m:sSub>
                                  <m:sSubPr>
                                    <m:ctrlPr>
                                      <a:rPr kumimoji="1" lang="en-US" altLang="ja-JP" sz="1200" b="0" i="1" smtClean="0">
                                        <a:solidFill>
                                          <a:schemeClr val="bg1"/>
                                        </a:solidFill>
                                        <a:latin typeface="Cambria Math" panose="02040503050406030204" pitchFamily="18" charset="0"/>
                                      </a:rPr>
                                    </m:ctrlPr>
                                  </m:sSubPr>
                                  <m:e>
                                    <m:r>
                                      <a:rPr kumimoji="1" lang="en-US" altLang="ja-JP" sz="1200" b="0" i="1" smtClean="0">
                                        <a:solidFill>
                                          <a:schemeClr val="bg1"/>
                                        </a:solidFill>
                                        <a:latin typeface="Cambria Math" panose="02040503050406030204" pitchFamily="18" charset="0"/>
                                      </a:rPr>
                                      <m:t>𝛼</m:t>
                                    </m:r>
                                  </m:e>
                                  <m:sub>
                                    <m:r>
                                      <a:rPr kumimoji="1" lang="en-US" altLang="ja-JP" sz="1200" b="0" i="1" smtClean="0">
                                        <a:solidFill>
                                          <a:schemeClr val="bg1"/>
                                        </a:solidFill>
                                        <a:latin typeface="Cambria Math" panose="02040503050406030204" pitchFamily="18" charset="0"/>
                                      </a:rPr>
                                      <m:t>𝑖</m:t>
                                    </m:r>
                                  </m:sub>
                                </m:sSub>
                              </m:oMath>
                            </m:oMathPara>
                          </a14:m>
                          <a:endParaRPr kumimoji="1" lang="ja-JP" altLang="en-US" sz="1200" dirty="0">
                            <a:solidFill>
                              <a:schemeClr val="bg1"/>
                            </a:solidFill>
                            <a:latin typeface="+mn-lt"/>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a:lnSpc>
                              <a:spcPct val="100000"/>
                            </a:lnSpc>
                          </a:pPr>
                          <a14:m>
                            <m:oMathPara xmlns:m="http://schemas.openxmlformats.org/officeDocument/2006/math">
                              <m:oMathParaPr>
                                <m:jc m:val="centerGroup"/>
                              </m:oMathParaPr>
                              <m:oMath xmlns:m="http://schemas.openxmlformats.org/officeDocument/2006/math">
                                <m:sSub>
                                  <m:sSubPr>
                                    <m:ctrlPr>
                                      <a:rPr kumimoji="1" lang="en-US" altLang="ja-JP" sz="1200" b="0" i="1" smtClean="0">
                                        <a:solidFill>
                                          <a:schemeClr val="bg1"/>
                                        </a:solidFill>
                                        <a:latin typeface="Cambria Math" panose="02040503050406030204" pitchFamily="18" charset="0"/>
                                      </a:rPr>
                                    </m:ctrlPr>
                                  </m:sSubPr>
                                  <m:e>
                                    <m:r>
                                      <a:rPr kumimoji="1" lang="en-US" altLang="ja-JP" sz="1200" b="0" i="1" smtClean="0">
                                        <a:solidFill>
                                          <a:schemeClr val="bg1"/>
                                        </a:solidFill>
                                        <a:latin typeface="Cambria Math" panose="02040503050406030204" pitchFamily="18" charset="0"/>
                                      </a:rPr>
                                      <m:t>𝑐</m:t>
                                    </m:r>
                                  </m:e>
                                  <m:sub>
                                    <m:r>
                                      <a:rPr kumimoji="1" lang="en-US" altLang="ja-JP" sz="1200" b="0" i="1" smtClean="0">
                                        <a:solidFill>
                                          <a:schemeClr val="bg1"/>
                                        </a:solidFill>
                                        <a:latin typeface="Cambria Math" panose="02040503050406030204" pitchFamily="18" charset="0"/>
                                      </a:rPr>
                                      <m:t>𝑖</m:t>
                                    </m:r>
                                  </m:sub>
                                </m:sSub>
                              </m:oMath>
                            </m:oMathPara>
                          </a14:m>
                          <a:endParaRPr kumimoji="1" lang="ja-JP" altLang="en-US" sz="1200" dirty="0">
                            <a:solidFill>
                              <a:schemeClr val="bg1"/>
                            </a:solidFill>
                            <a:latin typeface="+mn-lt"/>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3760748529"/>
                      </a:ext>
                    </a:extLst>
                  </a:tr>
                  <a:tr h="288000">
                    <a:tc>
                      <a:txBody>
                        <a:bodyPr/>
                        <a:lstStyle/>
                        <a:p>
                          <a:pPr algn="ctr">
                            <a:lnSpc>
                              <a:spcPct val="100000"/>
                            </a:lnSpc>
                          </a:pPr>
                          <a14:m>
                            <m:oMathPara xmlns:m="http://schemas.openxmlformats.org/officeDocument/2006/math">
                              <m:oMathParaPr>
                                <m:jc m:val="centerGroup"/>
                              </m:oMathParaPr>
                              <m:oMath xmlns:m="http://schemas.openxmlformats.org/officeDocument/2006/math">
                                <m:r>
                                  <a:rPr kumimoji="1" lang="en-US" altLang="ja-JP" sz="1200" b="0" i="1" smtClean="0">
                                    <a:solidFill>
                                      <a:schemeClr val="tx1"/>
                                    </a:solidFill>
                                    <a:latin typeface="Cambria Math" panose="02040503050406030204" pitchFamily="18" charset="0"/>
                                  </a:rPr>
                                  <m:t>𝑖</m:t>
                                </m:r>
                                <m:r>
                                  <a:rPr kumimoji="1" lang="en-US" altLang="ja-JP" sz="1200" b="0" i="1" smtClean="0">
                                    <a:solidFill>
                                      <a:schemeClr val="tx1"/>
                                    </a:solidFill>
                                    <a:latin typeface="Cambria Math" panose="02040503050406030204" pitchFamily="18" charset="0"/>
                                  </a:rPr>
                                  <m:t>=1</m:t>
                                </m:r>
                              </m:oMath>
                            </m:oMathPara>
                          </a14:m>
                          <a:endParaRPr kumimoji="1" lang="ja-JP" altLang="en-US" sz="1200" dirty="0">
                            <a:solidFill>
                              <a:schemeClr val="tx1"/>
                            </a:solidFill>
                            <a:latin typeface="+mn-lt"/>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lnSpc>
                              <a:spcPct val="100000"/>
                            </a:lnSpc>
                          </a:pPr>
                          <a:r>
                            <a:rPr kumimoji="1" lang="en-US" altLang="ja-JP" sz="1200" dirty="0">
                              <a:solidFill>
                                <a:schemeClr val="tx1"/>
                              </a:solidFill>
                              <a:latin typeface="+mn-lt"/>
                            </a:rPr>
                            <a:t>0.270900</a:t>
                          </a:r>
                          <a:endParaRPr kumimoji="1" lang="ja-JP" altLang="en-US" sz="1200" dirty="0">
                            <a:solidFill>
                              <a:schemeClr val="tx1"/>
                            </a:solidFill>
                            <a:latin typeface="+mn-lt"/>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lnSpc>
                              <a:spcPct val="100000"/>
                            </a:lnSpc>
                          </a:pPr>
                          <a:r>
                            <a:rPr kumimoji="1" lang="en-US" altLang="ja-JP" sz="1200" dirty="0">
                              <a:solidFill>
                                <a:schemeClr val="tx1"/>
                              </a:solidFill>
                              <a:latin typeface="+mn-lt"/>
                            </a:rPr>
                            <a:t>1.0</a:t>
                          </a:r>
                          <a:endParaRPr kumimoji="1" lang="ja-JP" altLang="en-US" sz="1200" dirty="0">
                            <a:solidFill>
                              <a:schemeClr val="tx1"/>
                            </a:solidFill>
                            <a:latin typeface="+mn-lt"/>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298705207"/>
                      </a:ext>
                    </a:extLst>
                  </a:tr>
                  <a:tr h="288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dirty="0" err="1">
                              <a:ln>
                                <a:noFill/>
                              </a:ln>
                              <a:solidFill>
                                <a:schemeClr val="bg1"/>
                              </a:solidFill>
                              <a:latin typeface="+mn-lt"/>
                            </a:rPr>
                            <a:t>STO-2G</a:t>
                          </a:r>
                          <a:endParaRPr kumimoji="1" lang="ja-JP" altLang="en-US" sz="1200" dirty="0">
                            <a:ln>
                              <a:noFill/>
                            </a:ln>
                            <a:solidFill>
                              <a:schemeClr val="bg1"/>
                            </a:solidFill>
                            <a:latin typeface="+mn-lt"/>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a:lnSpc>
                              <a:spcPct val="100000"/>
                            </a:lnSpc>
                          </a:pPr>
                          <a14:m>
                            <m:oMathPara xmlns:m="http://schemas.openxmlformats.org/officeDocument/2006/math">
                              <m:oMathParaPr>
                                <m:jc m:val="centerGroup"/>
                              </m:oMathParaPr>
                              <m:oMath xmlns:m="http://schemas.openxmlformats.org/officeDocument/2006/math">
                                <m:sSub>
                                  <m:sSubPr>
                                    <m:ctrlPr>
                                      <a:rPr kumimoji="1" lang="en-US" altLang="ja-JP" sz="1200" b="0" i="1" smtClean="0">
                                        <a:ln>
                                          <a:noFill/>
                                        </a:ln>
                                        <a:solidFill>
                                          <a:schemeClr val="bg1"/>
                                        </a:solidFill>
                                        <a:latin typeface="Cambria Math" panose="02040503050406030204" pitchFamily="18" charset="0"/>
                                      </a:rPr>
                                    </m:ctrlPr>
                                  </m:sSubPr>
                                  <m:e>
                                    <m:r>
                                      <a:rPr kumimoji="1" lang="en-US" altLang="ja-JP" sz="1200" b="0" i="1" smtClean="0">
                                        <a:ln>
                                          <a:noFill/>
                                        </a:ln>
                                        <a:solidFill>
                                          <a:schemeClr val="bg1"/>
                                        </a:solidFill>
                                        <a:latin typeface="Cambria Math" panose="02040503050406030204" pitchFamily="18" charset="0"/>
                                      </a:rPr>
                                      <m:t>𝛼</m:t>
                                    </m:r>
                                  </m:e>
                                  <m:sub>
                                    <m:r>
                                      <a:rPr kumimoji="1" lang="en-US" altLang="ja-JP" sz="1200" b="0" i="1" smtClean="0">
                                        <a:ln>
                                          <a:noFill/>
                                        </a:ln>
                                        <a:solidFill>
                                          <a:schemeClr val="bg1"/>
                                        </a:solidFill>
                                        <a:latin typeface="Cambria Math" panose="02040503050406030204" pitchFamily="18" charset="0"/>
                                      </a:rPr>
                                      <m:t>𝑖</m:t>
                                    </m:r>
                                  </m:sub>
                                </m:sSub>
                              </m:oMath>
                            </m:oMathPara>
                          </a14:m>
                          <a:endParaRPr kumimoji="1" lang="ja-JP" altLang="en-US" sz="1200" dirty="0">
                            <a:ln>
                              <a:noFill/>
                            </a:ln>
                            <a:solidFill>
                              <a:schemeClr val="bg1"/>
                            </a:solidFill>
                            <a:latin typeface="+mn-lt"/>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a:lnSpc>
                              <a:spcPct val="100000"/>
                            </a:lnSpc>
                          </a:pPr>
                          <a14:m>
                            <m:oMathPara xmlns:m="http://schemas.openxmlformats.org/officeDocument/2006/math">
                              <m:oMathParaPr>
                                <m:jc m:val="centerGroup"/>
                              </m:oMathParaPr>
                              <m:oMath xmlns:m="http://schemas.openxmlformats.org/officeDocument/2006/math">
                                <m:sSub>
                                  <m:sSubPr>
                                    <m:ctrlPr>
                                      <a:rPr kumimoji="1" lang="en-US" altLang="ja-JP" sz="1200" b="0" i="1" smtClean="0">
                                        <a:ln>
                                          <a:noFill/>
                                        </a:ln>
                                        <a:solidFill>
                                          <a:schemeClr val="bg1"/>
                                        </a:solidFill>
                                        <a:latin typeface="Cambria Math" panose="02040503050406030204" pitchFamily="18" charset="0"/>
                                      </a:rPr>
                                    </m:ctrlPr>
                                  </m:sSubPr>
                                  <m:e>
                                    <m:r>
                                      <a:rPr kumimoji="1" lang="en-US" altLang="ja-JP" sz="1200" b="0" i="1" smtClean="0">
                                        <a:ln>
                                          <a:noFill/>
                                        </a:ln>
                                        <a:solidFill>
                                          <a:schemeClr val="bg1"/>
                                        </a:solidFill>
                                        <a:latin typeface="Cambria Math" panose="02040503050406030204" pitchFamily="18" charset="0"/>
                                      </a:rPr>
                                      <m:t>𝑐</m:t>
                                    </m:r>
                                  </m:e>
                                  <m:sub>
                                    <m:r>
                                      <a:rPr kumimoji="1" lang="en-US" altLang="ja-JP" sz="1200" b="0" i="1" smtClean="0">
                                        <a:ln>
                                          <a:noFill/>
                                        </a:ln>
                                        <a:solidFill>
                                          <a:schemeClr val="bg1"/>
                                        </a:solidFill>
                                        <a:latin typeface="Cambria Math" panose="02040503050406030204" pitchFamily="18" charset="0"/>
                                      </a:rPr>
                                      <m:t>𝑖</m:t>
                                    </m:r>
                                  </m:sub>
                                </m:sSub>
                              </m:oMath>
                            </m:oMathPara>
                          </a14:m>
                          <a:endParaRPr kumimoji="1" lang="ja-JP" altLang="en-US" sz="1200" dirty="0">
                            <a:ln>
                              <a:noFill/>
                            </a:ln>
                            <a:solidFill>
                              <a:schemeClr val="bg1"/>
                            </a:solidFill>
                            <a:latin typeface="+mn-lt"/>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2068385874"/>
                      </a:ext>
                    </a:extLst>
                  </a:tr>
                  <a:tr h="288000">
                    <a:tc>
                      <a:txBody>
                        <a:bodyPr/>
                        <a:lstStyle/>
                        <a:p>
                          <a:pPr algn="ctr">
                            <a:lnSpc>
                              <a:spcPct val="100000"/>
                            </a:lnSpc>
                          </a:pPr>
                          <a14:m>
                            <m:oMathPara xmlns:m="http://schemas.openxmlformats.org/officeDocument/2006/math">
                              <m:oMathParaPr>
                                <m:jc m:val="centerGroup"/>
                              </m:oMathParaPr>
                              <m:oMath xmlns:m="http://schemas.openxmlformats.org/officeDocument/2006/math">
                                <m:r>
                                  <a:rPr kumimoji="1" lang="en-US" altLang="ja-JP" sz="1200" b="0" i="1" smtClean="0">
                                    <a:solidFill>
                                      <a:schemeClr val="tx1"/>
                                    </a:solidFill>
                                    <a:latin typeface="Cambria Math" panose="02040503050406030204" pitchFamily="18" charset="0"/>
                                  </a:rPr>
                                  <m:t>𝑖</m:t>
                                </m:r>
                                <m:r>
                                  <a:rPr kumimoji="1" lang="en-US" altLang="ja-JP" sz="1200" b="0" i="1" smtClean="0">
                                    <a:solidFill>
                                      <a:schemeClr val="tx1"/>
                                    </a:solidFill>
                                    <a:latin typeface="Cambria Math" panose="02040503050406030204" pitchFamily="18" charset="0"/>
                                  </a:rPr>
                                  <m:t>=1</m:t>
                                </m:r>
                              </m:oMath>
                            </m:oMathPara>
                          </a14:m>
                          <a:endParaRPr kumimoji="1" lang="ja-JP" altLang="en-US" sz="1200" dirty="0">
                            <a:solidFill>
                              <a:schemeClr val="tx1"/>
                            </a:solidFill>
                            <a:latin typeface="+mn-lt"/>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rPr>
                            <a:t>0.151623</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rPr>
                            <a:t>0.678914</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434260223"/>
                      </a:ext>
                    </a:extLst>
                  </a:tr>
                  <a:tr h="288000">
                    <a:tc>
                      <a:txBody>
                        <a:bodyPr/>
                        <a:lstStyle/>
                        <a:p>
                          <a:pPr algn="ctr">
                            <a:lnSpc>
                              <a:spcPct val="100000"/>
                            </a:lnSpc>
                          </a:pPr>
                          <a14:m>
                            <m:oMathPara xmlns:m="http://schemas.openxmlformats.org/officeDocument/2006/math">
                              <m:oMathParaPr>
                                <m:jc m:val="centerGroup"/>
                              </m:oMathParaPr>
                              <m:oMath xmlns:m="http://schemas.openxmlformats.org/officeDocument/2006/math">
                                <m:r>
                                  <a:rPr kumimoji="1" lang="en-US" altLang="ja-JP" sz="1200" b="0" i="1" smtClean="0">
                                    <a:solidFill>
                                      <a:schemeClr val="tx1"/>
                                    </a:solidFill>
                                    <a:latin typeface="Cambria Math" panose="02040503050406030204" pitchFamily="18" charset="0"/>
                                  </a:rPr>
                                  <m:t>𝑖</m:t>
                                </m:r>
                                <m:r>
                                  <a:rPr kumimoji="1" lang="en-US" altLang="ja-JP" sz="1200" b="0" i="1" smtClean="0">
                                    <a:solidFill>
                                      <a:schemeClr val="tx1"/>
                                    </a:solidFill>
                                    <a:latin typeface="Cambria Math" panose="02040503050406030204" pitchFamily="18" charset="0"/>
                                  </a:rPr>
                                  <m:t>=2</m:t>
                                </m:r>
                              </m:oMath>
                            </m:oMathPara>
                          </a14:m>
                          <a:endParaRPr kumimoji="1" lang="ja-JP" altLang="en-US" sz="1200" dirty="0">
                            <a:solidFill>
                              <a:schemeClr val="tx1"/>
                            </a:solidFill>
                            <a:latin typeface="+mn-lt"/>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rPr>
                            <a:t>0.851819</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rPr>
                            <a:t>0.430129</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12467845"/>
                      </a:ext>
                    </a:extLst>
                  </a:tr>
                  <a:tr h="28800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200" b="0" i="0" u="none" strike="noStrike" dirty="0" err="1">
                              <a:solidFill>
                                <a:schemeClr val="bg1"/>
                              </a:solidFill>
                              <a:effectLst/>
                              <a:latin typeface="+mn-lt"/>
                              <a:ea typeface="游ゴシック" panose="020B0400000000000000" pitchFamily="50" charset="-128"/>
                            </a:rPr>
                            <a:t>STO-3G</a:t>
                          </a:r>
                          <a:endParaRPr lang="en-US" altLang="ja-JP" sz="1200" b="0" i="0" u="none" strike="noStrike" dirty="0">
                            <a:solidFill>
                              <a:schemeClr val="bg1"/>
                            </a:solidFill>
                            <a:effectLst/>
                            <a:latin typeface="+mn-lt"/>
                            <a:ea typeface="游ゴシック" panose="020B0400000000000000" pitchFamily="50" charset="-128"/>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a:lnSpc>
                              <a:spcPct val="100000"/>
                            </a:lnSpc>
                          </a:pPr>
                          <a14:m>
                            <m:oMathPara xmlns:m="http://schemas.openxmlformats.org/officeDocument/2006/math">
                              <m:oMathParaPr>
                                <m:jc m:val="centerGroup"/>
                              </m:oMathParaPr>
                              <m:oMath xmlns:m="http://schemas.openxmlformats.org/officeDocument/2006/math">
                                <m:sSub>
                                  <m:sSubPr>
                                    <m:ctrlPr>
                                      <a:rPr kumimoji="1" lang="en-US" altLang="ja-JP" sz="1200" b="0" i="1" smtClean="0">
                                        <a:solidFill>
                                          <a:schemeClr val="bg1"/>
                                        </a:solidFill>
                                        <a:latin typeface="Cambria Math" panose="02040503050406030204" pitchFamily="18" charset="0"/>
                                      </a:rPr>
                                    </m:ctrlPr>
                                  </m:sSubPr>
                                  <m:e>
                                    <m:r>
                                      <a:rPr kumimoji="1" lang="en-US" altLang="ja-JP" sz="1200" b="0" i="1" smtClean="0">
                                        <a:solidFill>
                                          <a:schemeClr val="bg1"/>
                                        </a:solidFill>
                                        <a:latin typeface="Cambria Math" panose="02040503050406030204" pitchFamily="18" charset="0"/>
                                      </a:rPr>
                                      <m:t>𝛼</m:t>
                                    </m:r>
                                  </m:e>
                                  <m:sub>
                                    <m:r>
                                      <a:rPr kumimoji="1" lang="en-US" altLang="ja-JP" sz="1200" b="0" i="1" smtClean="0">
                                        <a:solidFill>
                                          <a:schemeClr val="bg1"/>
                                        </a:solidFill>
                                        <a:latin typeface="Cambria Math" panose="02040503050406030204" pitchFamily="18" charset="0"/>
                                      </a:rPr>
                                      <m:t>𝑖</m:t>
                                    </m:r>
                                  </m:sub>
                                </m:sSub>
                              </m:oMath>
                            </m:oMathPara>
                          </a14:m>
                          <a:endParaRPr kumimoji="1" lang="ja-JP" altLang="en-US" sz="1200" dirty="0">
                            <a:solidFill>
                              <a:schemeClr val="bg1"/>
                            </a:solidFill>
                            <a:latin typeface="+mn-lt"/>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a:lnSpc>
                              <a:spcPct val="100000"/>
                            </a:lnSpc>
                          </a:pPr>
                          <a14:m>
                            <m:oMathPara xmlns:m="http://schemas.openxmlformats.org/officeDocument/2006/math">
                              <m:oMathParaPr>
                                <m:jc m:val="centerGroup"/>
                              </m:oMathParaPr>
                              <m:oMath xmlns:m="http://schemas.openxmlformats.org/officeDocument/2006/math">
                                <m:sSub>
                                  <m:sSubPr>
                                    <m:ctrlPr>
                                      <a:rPr kumimoji="1" lang="en-US" altLang="ja-JP" sz="1200" b="0" i="1" smtClean="0">
                                        <a:solidFill>
                                          <a:schemeClr val="bg1"/>
                                        </a:solidFill>
                                        <a:latin typeface="Cambria Math" panose="02040503050406030204" pitchFamily="18" charset="0"/>
                                      </a:rPr>
                                    </m:ctrlPr>
                                  </m:sSubPr>
                                  <m:e>
                                    <m:r>
                                      <a:rPr kumimoji="1" lang="en-US" altLang="ja-JP" sz="1200" b="0" i="1" smtClean="0">
                                        <a:solidFill>
                                          <a:schemeClr val="bg1"/>
                                        </a:solidFill>
                                        <a:latin typeface="Cambria Math" panose="02040503050406030204" pitchFamily="18" charset="0"/>
                                      </a:rPr>
                                      <m:t>𝑐</m:t>
                                    </m:r>
                                  </m:e>
                                  <m:sub>
                                    <m:r>
                                      <a:rPr kumimoji="1" lang="en-US" altLang="ja-JP" sz="1200" b="0" i="1" smtClean="0">
                                        <a:solidFill>
                                          <a:schemeClr val="bg1"/>
                                        </a:solidFill>
                                        <a:latin typeface="Cambria Math" panose="02040503050406030204" pitchFamily="18" charset="0"/>
                                      </a:rPr>
                                      <m:t>𝑖</m:t>
                                    </m:r>
                                  </m:sub>
                                </m:sSub>
                              </m:oMath>
                            </m:oMathPara>
                          </a14:m>
                          <a:endParaRPr kumimoji="1" lang="ja-JP" altLang="en-US" sz="1200" dirty="0">
                            <a:solidFill>
                              <a:schemeClr val="bg1"/>
                            </a:solidFill>
                            <a:latin typeface="+mn-lt"/>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3855748608"/>
                      </a:ext>
                    </a:extLst>
                  </a:tr>
                  <a:tr h="288000">
                    <a:tc>
                      <a:txBody>
                        <a:bodyPr/>
                        <a:lstStyle/>
                        <a:p>
                          <a:pPr algn="ctr" fontAlgn="ctr">
                            <a:lnSpc>
                              <a:spcPct val="100000"/>
                            </a:lnSpc>
                          </a:pPr>
                          <a14:m>
                            <m:oMathPara xmlns:m="http://schemas.openxmlformats.org/officeDocument/2006/math">
                              <m:oMathParaPr>
                                <m:jc m:val="centerGroup"/>
                              </m:oMathParaPr>
                              <m:oMath xmlns:m="http://schemas.openxmlformats.org/officeDocument/2006/math">
                                <m:r>
                                  <a:rPr kumimoji="1" lang="en-US" altLang="ja-JP" sz="1200" b="0" i="1" smtClean="0">
                                    <a:solidFill>
                                      <a:schemeClr val="tx1"/>
                                    </a:solidFill>
                                    <a:latin typeface="Cambria Math" panose="02040503050406030204" pitchFamily="18" charset="0"/>
                                  </a:rPr>
                                  <m:t>𝑖</m:t>
                                </m:r>
                                <m:r>
                                  <a:rPr kumimoji="1" lang="en-US" altLang="ja-JP" sz="1200" b="0" i="1" smtClean="0">
                                    <a:solidFill>
                                      <a:schemeClr val="tx1"/>
                                    </a:solidFill>
                                    <a:latin typeface="Cambria Math" panose="02040503050406030204" pitchFamily="18" charset="0"/>
                                  </a:rPr>
                                  <m:t>=1</m:t>
                                </m:r>
                              </m:oMath>
                            </m:oMathPara>
                          </a14:m>
                          <a:endParaRPr lang="en-US" altLang="ja-JP" sz="1200" b="0" i="0" u="none" strike="noStrike" dirty="0">
                            <a:solidFill>
                              <a:schemeClr val="tx1"/>
                            </a:solidFill>
                            <a:effectLst/>
                            <a:latin typeface="+mn-lt"/>
                            <a:ea typeface="游ゴシック" panose="020B0400000000000000" pitchFamily="50" charset="-128"/>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lnSpc>
                              <a:spcPct val="100000"/>
                            </a:lnSpc>
                          </a:pPr>
                          <a:r>
                            <a:rPr lang="en-US" altLang="ja-JP" sz="1200" b="0" i="0" u="none" strike="noStrike" dirty="0">
                              <a:solidFill>
                                <a:schemeClr val="tx1"/>
                              </a:solidFill>
                              <a:effectLst/>
                              <a:latin typeface="+mn-lt"/>
                              <a:ea typeface="游ゴシック" panose="020B0400000000000000" pitchFamily="50" charset="-128"/>
                            </a:rPr>
                            <a:t>0.109818</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lnSpc>
                              <a:spcPct val="100000"/>
                            </a:lnSpc>
                          </a:pPr>
                          <a:r>
                            <a:rPr lang="en-US" altLang="ja-JP" sz="1200" b="0" i="0" u="none" strike="noStrike" dirty="0">
                              <a:solidFill>
                                <a:schemeClr val="tx1"/>
                              </a:solidFill>
                              <a:effectLst/>
                              <a:latin typeface="+mn-lt"/>
                              <a:ea typeface="游ゴシック" panose="020B0400000000000000" pitchFamily="50" charset="-128"/>
                            </a:rPr>
                            <a:t>0.444635</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65696383"/>
                      </a:ext>
                    </a:extLst>
                  </a:tr>
                  <a:tr h="288000">
                    <a:tc>
                      <a:txBody>
                        <a:bodyPr/>
                        <a:lstStyle/>
                        <a:p>
                          <a:pPr algn="ctr" fontAlgn="ctr">
                            <a:lnSpc>
                              <a:spcPct val="100000"/>
                            </a:lnSpc>
                          </a:pPr>
                          <a14:m>
                            <m:oMathPara xmlns:m="http://schemas.openxmlformats.org/officeDocument/2006/math">
                              <m:oMathParaPr>
                                <m:jc m:val="centerGroup"/>
                              </m:oMathParaPr>
                              <m:oMath xmlns:m="http://schemas.openxmlformats.org/officeDocument/2006/math">
                                <m:r>
                                  <a:rPr kumimoji="1" lang="en-US" altLang="ja-JP" sz="1200" b="0" i="1" smtClean="0">
                                    <a:solidFill>
                                      <a:schemeClr val="tx1"/>
                                    </a:solidFill>
                                    <a:latin typeface="Cambria Math" panose="02040503050406030204" pitchFamily="18" charset="0"/>
                                  </a:rPr>
                                  <m:t>𝑖</m:t>
                                </m:r>
                                <m:r>
                                  <a:rPr kumimoji="1" lang="en-US" altLang="ja-JP" sz="1200" b="0" i="1" smtClean="0">
                                    <a:solidFill>
                                      <a:schemeClr val="tx1"/>
                                    </a:solidFill>
                                    <a:latin typeface="Cambria Math" panose="02040503050406030204" pitchFamily="18" charset="0"/>
                                  </a:rPr>
                                  <m:t>=2</m:t>
                                </m:r>
                              </m:oMath>
                            </m:oMathPara>
                          </a14:m>
                          <a:endParaRPr lang="en-US" altLang="ja-JP" sz="1200" b="0" i="0" u="none" strike="noStrike" dirty="0">
                            <a:solidFill>
                              <a:schemeClr val="tx1"/>
                            </a:solidFill>
                            <a:effectLst/>
                            <a:latin typeface="+mn-lt"/>
                            <a:ea typeface="游ゴシック" panose="020B0400000000000000" pitchFamily="50" charset="-128"/>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lnSpc>
                              <a:spcPct val="100000"/>
                            </a:lnSpc>
                          </a:pPr>
                          <a:r>
                            <a:rPr lang="en-US" altLang="ja-JP" sz="1200" b="0" i="0" u="none" strike="noStrike" dirty="0">
                              <a:solidFill>
                                <a:schemeClr val="tx1"/>
                              </a:solidFill>
                              <a:effectLst/>
                              <a:latin typeface="+mn-lt"/>
                              <a:ea typeface="游ゴシック" panose="020B0400000000000000" pitchFamily="50" charset="-128"/>
                            </a:rPr>
                            <a:t>0.405771</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lnSpc>
                              <a:spcPct val="100000"/>
                            </a:lnSpc>
                          </a:pPr>
                          <a:r>
                            <a:rPr lang="en-US" altLang="ja-JP" sz="1200" b="0" i="0" u="none" strike="noStrike" dirty="0">
                              <a:solidFill>
                                <a:schemeClr val="tx1"/>
                              </a:solidFill>
                              <a:effectLst/>
                              <a:latin typeface="+mn-lt"/>
                              <a:ea typeface="游ゴシック" panose="020B0400000000000000" pitchFamily="50" charset="-128"/>
                            </a:rPr>
                            <a:t>0.535328</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764122672"/>
                      </a:ext>
                    </a:extLst>
                  </a:tr>
                  <a:tr h="288000">
                    <a:tc>
                      <a:txBody>
                        <a:bodyPr/>
                        <a:lstStyle/>
                        <a:p>
                          <a:pPr algn="ctr" fontAlgn="ctr">
                            <a:lnSpc>
                              <a:spcPct val="100000"/>
                            </a:lnSpc>
                          </a:pPr>
                          <a14:m>
                            <m:oMathPara xmlns:m="http://schemas.openxmlformats.org/officeDocument/2006/math">
                              <m:oMathParaPr>
                                <m:jc m:val="centerGroup"/>
                              </m:oMathParaPr>
                              <m:oMath xmlns:m="http://schemas.openxmlformats.org/officeDocument/2006/math">
                                <m:r>
                                  <a:rPr kumimoji="1" lang="en-US" altLang="ja-JP" sz="1200" b="0" i="1" smtClean="0">
                                    <a:solidFill>
                                      <a:schemeClr val="tx1"/>
                                    </a:solidFill>
                                    <a:latin typeface="Cambria Math" panose="02040503050406030204" pitchFamily="18" charset="0"/>
                                  </a:rPr>
                                  <m:t>𝑖</m:t>
                                </m:r>
                                <m:r>
                                  <a:rPr kumimoji="1" lang="en-US" altLang="ja-JP" sz="1200" b="0" i="1" smtClean="0">
                                    <a:solidFill>
                                      <a:schemeClr val="tx1"/>
                                    </a:solidFill>
                                    <a:latin typeface="Cambria Math" panose="02040503050406030204" pitchFamily="18" charset="0"/>
                                  </a:rPr>
                                  <m:t>=3</m:t>
                                </m:r>
                              </m:oMath>
                            </m:oMathPara>
                          </a14:m>
                          <a:endParaRPr lang="en-US" altLang="ja-JP" sz="1200" b="0" i="0" u="none" strike="noStrike" dirty="0">
                            <a:solidFill>
                              <a:schemeClr val="tx1"/>
                            </a:solidFill>
                            <a:effectLst/>
                            <a:latin typeface="+mn-lt"/>
                            <a:ea typeface="游ゴシック" panose="020B0400000000000000" pitchFamily="50" charset="-128"/>
                          </a:endParaRPr>
                        </a:p>
                      </a:txBody>
                      <a:tcPr marL="6350" marR="6350" marT="6350" marB="0"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lnSpc>
                              <a:spcPct val="100000"/>
                            </a:lnSpc>
                          </a:pPr>
                          <a:r>
                            <a:rPr lang="en-US" altLang="ja-JP" sz="1200" b="0" i="0" u="none" strike="noStrike" dirty="0">
                              <a:solidFill>
                                <a:schemeClr val="tx1"/>
                              </a:solidFill>
                              <a:effectLst/>
                              <a:latin typeface="+mn-lt"/>
                              <a:ea typeface="游ゴシック" panose="020B0400000000000000" pitchFamily="50" charset="-128"/>
                            </a:rPr>
                            <a:t>2.227660</a:t>
                          </a:r>
                        </a:p>
                      </a:txBody>
                      <a:tcPr marL="6350" marR="6350" marT="6350" marB="0"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lnSpc>
                              <a:spcPct val="100000"/>
                            </a:lnSpc>
                          </a:pPr>
                          <a:r>
                            <a:rPr lang="en-US" altLang="ja-JP" sz="1200" b="0" i="0" u="none" strike="noStrike" dirty="0">
                              <a:solidFill>
                                <a:schemeClr val="tx1"/>
                              </a:solidFill>
                              <a:effectLst/>
                              <a:latin typeface="+mn-lt"/>
                              <a:ea typeface="游ゴシック" panose="020B0400000000000000" pitchFamily="50" charset="-128"/>
                            </a:rPr>
                            <a:t>0.154329</a:t>
                          </a:r>
                        </a:p>
                      </a:txBody>
                      <a:tcPr marL="6350" marR="6350" marT="6350" marB="0"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570297079"/>
                      </a:ext>
                    </a:extLst>
                  </a:tr>
                </a:tbl>
              </a:graphicData>
            </a:graphic>
          </p:graphicFrame>
        </mc:Choice>
        <mc:Fallback xmlns="">
          <p:graphicFrame>
            <p:nvGraphicFramePr>
              <p:cNvPr id="18" name="表 15">
                <a:extLst>
                  <a:ext uri="{FF2B5EF4-FFF2-40B4-BE49-F238E27FC236}">
                    <a16:creationId xmlns:a16="http://schemas.microsoft.com/office/drawing/2014/main" id="{D4930D8C-ACED-4D70-BC53-32754B8404F3}"/>
                  </a:ext>
                </a:extLst>
              </p:cNvPr>
              <p:cNvGraphicFramePr>
                <a:graphicFrameLocks/>
              </p:cNvGraphicFramePr>
              <p:nvPr/>
            </p:nvGraphicFramePr>
            <p:xfrm>
              <a:off x="468312" y="1795500"/>
              <a:ext cx="3528000" cy="2592000"/>
            </p:xfrm>
            <a:graphic>
              <a:graphicData uri="http://schemas.openxmlformats.org/drawingml/2006/table">
                <a:tbl>
                  <a:tblPr>
                    <a:tableStyleId>{5C22544A-7EE6-4342-B048-85BDC9FD1C3A}</a:tableStyleId>
                  </a:tblPr>
                  <a:tblGrid>
                    <a:gridCol w="1176000">
                      <a:extLst>
                        <a:ext uri="{9D8B030D-6E8A-4147-A177-3AD203B41FA5}">
                          <a16:colId xmlns:a16="http://schemas.microsoft.com/office/drawing/2014/main" val="1799556344"/>
                        </a:ext>
                      </a:extLst>
                    </a:gridCol>
                    <a:gridCol w="1176000">
                      <a:extLst>
                        <a:ext uri="{9D8B030D-6E8A-4147-A177-3AD203B41FA5}">
                          <a16:colId xmlns:a16="http://schemas.microsoft.com/office/drawing/2014/main" val="121446039"/>
                        </a:ext>
                      </a:extLst>
                    </a:gridCol>
                    <a:gridCol w="1176000">
                      <a:extLst>
                        <a:ext uri="{9D8B030D-6E8A-4147-A177-3AD203B41FA5}">
                          <a16:colId xmlns:a16="http://schemas.microsoft.com/office/drawing/2014/main" val="1758408024"/>
                        </a:ext>
                      </a:extLst>
                    </a:gridCol>
                  </a:tblGrid>
                  <a:tr h="288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dirty="0" err="1">
                              <a:solidFill>
                                <a:schemeClr val="bg1"/>
                              </a:solidFill>
                              <a:latin typeface="+mn-lt"/>
                            </a:rPr>
                            <a:t>STO-1G</a:t>
                          </a:r>
                          <a:endParaRPr kumimoji="1" lang="ja-JP" altLang="en-US" sz="1200" dirty="0">
                            <a:solidFill>
                              <a:schemeClr val="bg1"/>
                            </a:solidFill>
                            <a:latin typeface="+mn-lt"/>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endParaRPr lang="ja-JP"/>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10"/>
                          <a:stretch>
                            <a:fillRect l="-99485" r="-100000" b="-821277"/>
                          </a:stretch>
                        </a:blipFill>
                      </a:tcPr>
                    </a:tc>
                    <a:tc>
                      <a:txBody>
                        <a:bodyPr/>
                        <a:lstStyle/>
                        <a:p>
                          <a:endParaRPr lang="ja-JP"/>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10"/>
                          <a:stretch>
                            <a:fillRect l="-200518" r="-518" b="-821277"/>
                          </a:stretch>
                        </a:blipFill>
                      </a:tcPr>
                    </a:tc>
                    <a:extLst>
                      <a:ext uri="{0D108BD9-81ED-4DB2-BD59-A6C34878D82A}">
                        <a16:rowId xmlns:a16="http://schemas.microsoft.com/office/drawing/2014/main" val="3760748529"/>
                      </a:ext>
                    </a:extLst>
                  </a:tr>
                  <a:tr h="288000">
                    <a:tc>
                      <a:txBody>
                        <a:bodyPr/>
                        <a:lstStyle/>
                        <a:p>
                          <a:endParaRPr lang="ja-JP"/>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10"/>
                          <a:stretch>
                            <a:fillRect t="-97917" r="-201036" b="-704167"/>
                          </a:stretch>
                        </a:blipFill>
                      </a:tcPr>
                    </a:tc>
                    <a:tc>
                      <a:txBody>
                        <a:bodyPr/>
                        <a:lstStyle/>
                        <a:p>
                          <a:pPr algn="ctr">
                            <a:lnSpc>
                              <a:spcPct val="100000"/>
                            </a:lnSpc>
                          </a:pPr>
                          <a:r>
                            <a:rPr kumimoji="1" lang="en-US" altLang="ja-JP" sz="1200" dirty="0">
                              <a:solidFill>
                                <a:schemeClr val="tx1"/>
                              </a:solidFill>
                              <a:latin typeface="+mn-lt"/>
                            </a:rPr>
                            <a:t>0.270900</a:t>
                          </a:r>
                          <a:endParaRPr kumimoji="1" lang="ja-JP" altLang="en-US" sz="1200" dirty="0">
                            <a:solidFill>
                              <a:schemeClr val="tx1"/>
                            </a:solidFill>
                            <a:latin typeface="+mn-lt"/>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lnSpc>
                              <a:spcPct val="100000"/>
                            </a:lnSpc>
                          </a:pPr>
                          <a:r>
                            <a:rPr kumimoji="1" lang="en-US" altLang="ja-JP" sz="1200" dirty="0">
                              <a:solidFill>
                                <a:schemeClr val="tx1"/>
                              </a:solidFill>
                              <a:latin typeface="+mn-lt"/>
                            </a:rPr>
                            <a:t>1.0</a:t>
                          </a:r>
                          <a:endParaRPr kumimoji="1" lang="ja-JP" altLang="en-US" sz="1200" dirty="0">
                            <a:solidFill>
                              <a:schemeClr val="tx1"/>
                            </a:solidFill>
                            <a:latin typeface="+mn-lt"/>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298705207"/>
                      </a:ext>
                    </a:extLst>
                  </a:tr>
                  <a:tr h="288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dirty="0" err="1">
                              <a:ln>
                                <a:noFill/>
                              </a:ln>
                              <a:solidFill>
                                <a:schemeClr val="bg1"/>
                              </a:solidFill>
                              <a:latin typeface="+mn-lt"/>
                            </a:rPr>
                            <a:t>STO-2G</a:t>
                          </a:r>
                          <a:endParaRPr kumimoji="1" lang="ja-JP" altLang="en-US" sz="1200" dirty="0">
                            <a:ln>
                              <a:noFill/>
                            </a:ln>
                            <a:solidFill>
                              <a:schemeClr val="bg1"/>
                            </a:solidFill>
                            <a:latin typeface="+mn-lt"/>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endParaRPr lang="ja-JP"/>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10"/>
                          <a:stretch>
                            <a:fillRect l="-99485" t="-202128" r="-100000" b="-619149"/>
                          </a:stretch>
                        </a:blipFill>
                      </a:tcPr>
                    </a:tc>
                    <a:tc>
                      <a:txBody>
                        <a:bodyPr/>
                        <a:lstStyle/>
                        <a:p>
                          <a:endParaRPr lang="ja-JP"/>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10"/>
                          <a:stretch>
                            <a:fillRect l="-200518" t="-202128" r="-518" b="-619149"/>
                          </a:stretch>
                        </a:blipFill>
                      </a:tcPr>
                    </a:tc>
                    <a:extLst>
                      <a:ext uri="{0D108BD9-81ED-4DB2-BD59-A6C34878D82A}">
                        <a16:rowId xmlns:a16="http://schemas.microsoft.com/office/drawing/2014/main" val="2068385874"/>
                      </a:ext>
                    </a:extLst>
                  </a:tr>
                  <a:tr h="288000">
                    <a:tc>
                      <a:txBody>
                        <a:bodyPr/>
                        <a:lstStyle/>
                        <a:p>
                          <a:endParaRPr lang="ja-JP"/>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10"/>
                          <a:stretch>
                            <a:fillRect t="-302128" r="-201036" b="-519149"/>
                          </a:stretch>
                        </a:blipFill>
                      </a:tcPr>
                    </a:tc>
                    <a:tc>
                      <a:txBody>
                        <a:bodyPr/>
                        <a:lstStyle/>
                        <a:p>
                          <a:pPr algn="ctr" fontAlgn="ctr"/>
                          <a:r>
                            <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rPr>
                            <a:t>0.151623</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rPr>
                            <a:t>0.678914</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434260223"/>
                      </a:ext>
                    </a:extLst>
                  </a:tr>
                  <a:tr h="288000">
                    <a:tc>
                      <a:txBody>
                        <a:bodyPr/>
                        <a:lstStyle/>
                        <a:p>
                          <a:endParaRPr lang="ja-JP"/>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10"/>
                          <a:stretch>
                            <a:fillRect t="-393750" r="-201036" b="-408333"/>
                          </a:stretch>
                        </a:blipFill>
                      </a:tcPr>
                    </a:tc>
                    <a:tc>
                      <a:txBody>
                        <a:bodyPr/>
                        <a:lstStyle/>
                        <a:p>
                          <a:pPr algn="ctr" fontAlgn="ctr"/>
                          <a:r>
                            <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rPr>
                            <a:t>0.851819</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rPr>
                            <a:t>0.430129</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12467845"/>
                      </a:ext>
                    </a:extLst>
                  </a:tr>
                  <a:tr h="28800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200" b="0" i="0" u="none" strike="noStrike" dirty="0" err="1">
                              <a:solidFill>
                                <a:schemeClr val="bg1"/>
                              </a:solidFill>
                              <a:effectLst/>
                              <a:latin typeface="+mn-lt"/>
                              <a:ea typeface="游ゴシック" panose="020B0400000000000000" pitchFamily="50" charset="-128"/>
                            </a:rPr>
                            <a:t>STO-3G</a:t>
                          </a:r>
                          <a:endParaRPr lang="en-US" altLang="ja-JP" sz="1200" b="0" i="0" u="none" strike="noStrike" dirty="0">
                            <a:solidFill>
                              <a:schemeClr val="bg1"/>
                            </a:solidFill>
                            <a:effectLst/>
                            <a:latin typeface="+mn-lt"/>
                            <a:ea typeface="游ゴシック" panose="020B0400000000000000" pitchFamily="50" charset="-128"/>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endParaRPr lang="ja-JP"/>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10"/>
                          <a:stretch>
                            <a:fillRect l="-99485" t="-504255" r="-100000" b="-317021"/>
                          </a:stretch>
                        </a:blipFill>
                      </a:tcPr>
                    </a:tc>
                    <a:tc>
                      <a:txBody>
                        <a:bodyPr/>
                        <a:lstStyle/>
                        <a:p>
                          <a:endParaRPr lang="ja-JP"/>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10"/>
                          <a:stretch>
                            <a:fillRect l="-200518" t="-504255" r="-518" b="-317021"/>
                          </a:stretch>
                        </a:blipFill>
                      </a:tcPr>
                    </a:tc>
                    <a:extLst>
                      <a:ext uri="{0D108BD9-81ED-4DB2-BD59-A6C34878D82A}">
                        <a16:rowId xmlns:a16="http://schemas.microsoft.com/office/drawing/2014/main" val="3855748608"/>
                      </a:ext>
                    </a:extLst>
                  </a:tr>
                  <a:tr h="288000">
                    <a:tc>
                      <a:txBody>
                        <a:bodyPr/>
                        <a:lstStyle/>
                        <a:p>
                          <a:endParaRPr lang="ja-JP"/>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10"/>
                          <a:stretch>
                            <a:fillRect t="-604255" r="-201036" b="-217021"/>
                          </a:stretch>
                        </a:blipFill>
                      </a:tcPr>
                    </a:tc>
                    <a:tc>
                      <a:txBody>
                        <a:bodyPr/>
                        <a:lstStyle/>
                        <a:p>
                          <a:pPr algn="ctr" fontAlgn="ctr">
                            <a:lnSpc>
                              <a:spcPct val="100000"/>
                            </a:lnSpc>
                          </a:pPr>
                          <a:r>
                            <a:rPr lang="en-US" altLang="ja-JP" sz="1200" b="0" i="0" u="none" strike="noStrike" dirty="0">
                              <a:solidFill>
                                <a:schemeClr val="tx1"/>
                              </a:solidFill>
                              <a:effectLst/>
                              <a:latin typeface="+mn-lt"/>
                              <a:ea typeface="游ゴシック" panose="020B0400000000000000" pitchFamily="50" charset="-128"/>
                            </a:rPr>
                            <a:t>0.109818</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lnSpc>
                              <a:spcPct val="100000"/>
                            </a:lnSpc>
                          </a:pPr>
                          <a:r>
                            <a:rPr lang="en-US" altLang="ja-JP" sz="1200" b="0" i="0" u="none" strike="noStrike" dirty="0">
                              <a:solidFill>
                                <a:schemeClr val="tx1"/>
                              </a:solidFill>
                              <a:effectLst/>
                              <a:latin typeface="+mn-lt"/>
                              <a:ea typeface="游ゴシック" panose="020B0400000000000000" pitchFamily="50" charset="-128"/>
                            </a:rPr>
                            <a:t>0.444635</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65696383"/>
                      </a:ext>
                    </a:extLst>
                  </a:tr>
                  <a:tr h="288000">
                    <a:tc>
                      <a:txBody>
                        <a:bodyPr/>
                        <a:lstStyle/>
                        <a:p>
                          <a:endParaRPr lang="ja-JP"/>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10"/>
                          <a:stretch>
                            <a:fillRect t="-689583" r="-201036" b="-112500"/>
                          </a:stretch>
                        </a:blipFill>
                      </a:tcPr>
                    </a:tc>
                    <a:tc>
                      <a:txBody>
                        <a:bodyPr/>
                        <a:lstStyle/>
                        <a:p>
                          <a:pPr algn="ctr" fontAlgn="ctr">
                            <a:lnSpc>
                              <a:spcPct val="100000"/>
                            </a:lnSpc>
                          </a:pPr>
                          <a:r>
                            <a:rPr lang="en-US" altLang="ja-JP" sz="1200" b="0" i="0" u="none" strike="noStrike" dirty="0">
                              <a:solidFill>
                                <a:schemeClr val="tx1"/>
                              </a:solidFill>
                              <a:effectLst/>
                              <a:latin typeface="+mn-lt"/>
                              <a:ea typeface="游ゴシック" panose="020B0400000000000000" pitchFamily="50" charset="-128"/>
                            </a:rPr>
                            <a:t>0.405771</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lnSpc>
                              <a:spcPct val="100000"/>
                            </a:lnSpc>
                          </a:pPr>
                          <a:r>
                            <a:rPr lang="en-US" altLang="ja-JP" sz="1200" b="0" i="0" u="none" strike="noStrike" dirty="0">
                              <a:solidFill>
                                <a:schemeClr val="tx1"/>
                              </a:solidFill>
                              <a:effectLst/>
                              <a:latin typeface="+mn-lt"/>
                              <a:ea typeface="游ゴシック" panose="020B0400000000000000" pitchFamily="50" charset="-128"/>
                            </a:rPr>
                            <a:t>0.535328</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764122672"/>
                      </a:ext>
                    </a:extLst>
                  </a:tr>
                  <a:tr h="288000">
                    <a:tc>
                      <a:txBody>
                        <a:bodyPr/>
                        <a:lstStyle/>
                        <a:p>
                          <a:endParaRPr lang="ja-JP"/>
                        </a:p>
                      </a:txBody>
                      <a:tcPr marL="6350" marR="6350" marT="6350" marB="0"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blipFill>
                          <a:blip r:embed="rId10"/>
                          <a:stretch>
                            <a:fillRect t="-806383" r="-201036" b="-14894"/>
                          </a:stretch>
                        </a:blipFill>
                      </a:tcPr>
                    </a:tc>
                    <a:tc>
                      <a:txBody>
                        <a:bodyPr/>
                        <a:lstStyle/>
                        <a:p>
                          <a:pPr algn="ctr" fontAlgn="ctr">
                            <a:lnSpc>
                              <a:spcPct val="100000"/>
                            </a:lnSpc>
                          </a:pPr>
                          <a:r>
                            <a:rPr lang="en-US" altLang="ja-JP" sz="1200" b="0" i="0" u="none" strike="noStrike" dirty="0">
                              <a:solidFill>
                                <a:schemeClr val="tx1"/>
                              </a:solidFill>
                              <a:effectLst/>
                              <a:latin typeface="+mn-lt"/>
                              <a:ea typeface="游ゴシック" panose="020B0400000000000000" pitchFamily="50" charset="-128"/>
                            </a:rPr>
                            <a:t>2.227660</a:t>
                          </a:r>
                        </a:p>
                      </a:txBody>
                      <a:tcPr marL="6350" marR="6350" marT="6350" marB="0"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lnSpc>
                              <a:spcPct val="100000"/>
                            </a:lnSpc>
                          </a:pPr>
                          <a:r>
                            <a:rPr lang="en-US" altLang="ja-JP" sz="1200" b="0" i="0" u="none" strike="noStrike" dirty="0">
                              <a:solidFill>
                                <a:schemeClr val="tx1"/>
                              </a:solidFill>
                              <a:effectLst/>
                              <a:latin typeface="+mn-lt"/>
                              <a:ea typeface="游ゴシック" panose="020B0400000000000000" pitchFamily="50" charset="-128"/>
                            </a:rPr>
                            <a:t>0.154329</a:t>
                          </a:r>
                        </a:p>
                      </a:txBody>
                      <a:tcPr marL="6350" marR="6350" marT="6350" marB="0"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570297079"/>
                      </a:ext>
                    </a:extLst>
                  </a:tr>
                </a:tbl>
              </a:graphicData>
            </a:graphic>
          </p:graphicFrame>
        </mc:Fallback>
      </mc:AlternateContent>
      <mc:AlternateContent xmlns:mc="http://schemas.openxmlformats.org/markup-compatibility/2006" xmlns:a14="http://schemas.microsoft.com/office/drawing/2010/main">
        <mc:Choice Requires="a14">
          <p:sp>
            <p:nvSpPr>
              <p:cNvPr id="9" name="テキスト ボックス 8">
                <a:extLst>
                  <a:ext uri="{FF2B5EF4-FFF2-40B4-BE49-F238E27FC236}">
                    <a16:creationId xmlns:a16="http://schemas.microsoft.com/office/drawing/2014/main" id="{519D9195-150C-4010-098E-8B63A2ED68D1}"/>
                  </a:ext>
                </a:extLst>
              </p:cNvPr>
              <p:cNvSpPr txBox="1"/>
              <p:nvPr/>
            </p:nvSpPr>
            <p:spPr>
              <a:xfrm>
                <a:off x="4666128" y="248578"/>
                <a:ext cx="4009559" cy="692497"/>
              </a:xfrm>
              <a:prstGeom prst="rect">
                <a:avLst/>
              </a:prstGeom>
              <a:noFill/>
            </p:spPr>
            <p:txBody>
              <a:bodyPr wrap="square">
                <a:spAutoFit/>
              </a:bodyPr>
              <a:lstStyle/>
              <a:p>
                <a:r>
                  <a:rPr lang="en-US" altLang="ja-JP" sz="1300" dirty="0"/>
                  <a:t>STO-</a:t>
                </a:r>
                <a14:m>
                  <m:oMath xmlns:m="http://schemas.openxmlformats.org/officeDocument/2006/math">
                    <m:r>
                      <a:rPr lang="en-US" altLang="ja-JP" sz="1300" b="0" i="1" dirty="0" smtClean="0">
                        <a:latin typeface="Cambria Math" panose="02040503050406030204" pitchFamily="18" charset="0"/>
                      </a:rPr>
                      <m:t>𝑁</m:t>
                    </m:r>
                  </m:oMath>
                </a14:m>
                <a:r>
                  <a:rPr lang="en-US" altLang="ja-JP" sz="1300" dirty="0"/>
                  <a:t>G</a:t>
                </a:r>
                <a:r>
                  <a:rPr lang="ja-JP" altLang="en-US" sz="1300" dirty="0"/>
                  <a:t>の軌道指数</a:t>
                </a:r>
                <a14:m>
                  <m:oMath xmlns:m="http://schemas.openxmlformats.org/officeDocument/2006/math">
                    <m:sSub>
                      <m:sSubPr>
                        <m:ctrlPr>
                          <a:rPr lang="en-US" altLang="ja-JP" sz="1300" i="1">
                            <a:latin typeface="Cambria Math" panose="02040503050406030204" pitchFamily="18" charset="0"/>
                          </a:rPr>
                        </m:ctrlPr>
                      </m:sSubPr>
                      <m:e>
                        <m:r>
                          <a:rPr lang="en-US" altLang="ja-JP" sz="1300" i="1">
                            <a:latin typeface="Cambria Math" panose="02040503050406030204" pitchFamily="18" charset="0"/>
                          </a:rPr>
                          <m:t>𝛼</m:t>
                        </m:r>
                      </m:e>
                      <m:sub>
                        <m:r>
                          <a:rPr lang="en-US" altLang="ja-JP" sz="1300" i="1">
                            <a:latin typeface="Cambria Math" panose="02040503050406030204" pitchFamily="18" charset="0"/>
                          </a:rPr>
                          <m:t>𝑖</m:t>
                        </m:r>
                      </m:sub>
                    </m:sSub>
                  </m:oMath>
                </a14:m>
                <a:r>
                  <a:rPr lang="ja-JP" altLang="en-US" sz="1300" dirty="0"/>
                  <a:t>と短縮係数</a:t>
                </a:r>
                <a14:m>
                  <m:oMath xmlns:m="http://schemas.openxmlformats.org/officeDocument/2006/math">
                    <m:sSub>
                      <m:sSubPr>
                        <m:ctrlPr>
                          <a:rPr lang="en-US" altLang="ja-JP" sz="1300" i="1">
                            <a:latin typeface="Cambria Math" panose="02040503050406030204" pitchFamily="18" charset="0"/>
                          </a:rPr>
                        </m:ctrlPr>
                      </m:sSubPr>
                      <m:e>
                        <m:r>
                          <a:rPr lang="en-US" altLang="ja-JP" sz="1300" i="1">
                            <a:latin typeface="Cambria Math" panose="02040503050406030204" pitchFamily="18" charset="0"/>
                          </a:rPr>
                          <m:t>𝑐</m:t>
                        </m:r>
                      </m:e>
                      <m:sub>
                        <m:r>
                          <a:rPr lang="en-US" altLang="ja-JP" sz="1300" i="1">
                            <a:latin typeface="Cambria Math" panose="02040503050406030204" pitchFamily="18" charset="0"/>
                          </a:rPr>
                          <m:t>𝑖</m:t>
                        </m:r>
                      </m:sub>
                    </m:sSub>
                  </m:oMath>
                </a14:m>
                <a:r>
                  <a:rPr lang="ja-JP" altLang="en-US" sz="1300" dirty="0"/>
                  <a:t>は水素原子の</a:t>
                </a:r>
                <a:endParaRPr lang="en-US" altLang="ja-JP" sz="1300" dirty="0"/>
              </a:p>
              <a:p>
                <a:r>
                  <a:rPr lang="ja-JP" altLang="en-US" sz="1300" b="1" u="sng" dirty="0"/>
                  <a:t>厳密な波動関数の最小自乗近似</a:t>
                </a:r>
                <a:r>
                  <a:rPr lang="ja-JP" altLang="en-US" sz="1300" dirty="0"/>
                  <a:t>としてを決定され</a:t>
                </a:r>
                <a:br>
                  <a:rPr lang="en-US" altLang="ja-JP" sz="1300" dirty="0"/>
                </a:br>
                <a:r>
                  <a:rPr lang="ja-JP" altLang="en-US" sz="1300" dirty="0"/>
                  <a:t>ている</a:t>
                </a:r>
                <a:r>
                  <a:rPr lang="en-US" altLang="ja-JP" sz="1300" dirty="0"/>
                  <a:t>. </a:t>
                </a:r>
                <a:r>
                  <a:rPr lang="ja-JP" altLang="en-US" sz="1300" dirty="0"/>
                  <a:t>変分的に決定されるわけではない</a:t>
                </a:r>
                <a:r>
                  <a:rPr lang="en-US" altLang="ja-JP" sz="1300" dirty="0"/>
                  <a:t>.</a:t>
                </a:r>
              </a:p>
            </p:txBody>
          </p:sp>
        </mc:Choice>
        <mc:Fallback xmlns="">
          <p:sp>
            <p:nvSpPr>
              <p:cNvPr id="9" name="テキスト ボックス 8">
                <a:extLst>
                  <a:ext uri="{FF2B5EF4-FFF2-40B4-BE49-F238E27FC236}">
                    <a16:creationId xmlns:a16="http://schemas.microsoft.com/office/drawing/2014/main" id="{519D9195-150C-4010-098E-8B63A2ED68D1}"/>
                  </a:ext>
                </a:extLst>
              </p:cNvPr>
              <p:cNvSpPr txBox="1">
                <a:spLocks noRot="1" noChangeAspect="1" noMove="1" noResize="1" noEditPoints="1" noAdjustHandles="1" noChangeArrowheads="1" noChangeShapeType="1" noTextEdit="1"/>
              </p:cNvSpPr>
              <p:nvPr/>
            </p:nvSpPr>
            <p:spPr>
              <a:xfrm>
                <a:off x="4666128" y="248578"/>
                <a:ext cx="4009559" cy="692497"/>
              </a:xfrm>
              <a:prstGeom prst="rect">
                <a:avLst/>
              </a:prstGeom>
              <a:blipFill>
                <a:blip r:embed="rId11"/>
                <a:stretch>
                  <a:fillRect l="-152" t="-885" b="-7080"/>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graphicFrame>
            <p:nvGraphicFramePr>
              <p:cNvPr id="2" name="表 15">
                <a:extLst>
                  <a:ext uri="{FF2B5EF4-FFF2-40B4-BE49-F238E27FC236}">
                    <a16:creationId xmlns:a16="http://schemas.microsoft.com/office/drawing/2014/main" id="{2ECE9609-8901-7C74-BF38-3782381D1FA8}"/>
                  </a:ext>
                </a:extLst>
              </p:cNvPr>
              <p:cNvGraphicFramePr>
                <a:graphicFrameLocks/>
              </p:cNvGraphicFramePr>
              <p:nvPr/>
            </p:nvGraphicFramePr>
            <p:xfrm>
              <a:off x="6300000" y="1046273"/>
              <a:ext cx="2484000" cy="2040940"/>
            </p:xfrm>
            <a:graphic>
              <a:graphicData uri="http://schemas.openxmlformats.org/drawingml/2006/table">
                <a:tbl>
                  <a:tblPr>
                    <a:tableStyleId>{5C22544A-7EE6-4342-B048-85BDC9FD1C3A}</a:tableStyleId>
                  </a:tblPr>
                  <a:tblGrid>
                    <a:gridCol w="756000">
                      <a:extLst>
                        <a:ext uri="{9D8B030D-6E8A-4147-A177-3AD203B41FA5}">
                          <a16:colId xmlns:a16="http://schemas.microsoft.com/office/drawing/2014/main" val="1799556344"/>
                        </a:ext>
                      </a:extLst>
                    </a:gridCol>
                    <a:gridCol w="864000">
                      <a:extLst>
                        <a:ext uri="{9D8B030D-6E8A-4147-A177-3AD203B41FA5}">
                          <a16:colId xmlns:a16="http://schemas.microsoft.com/office/drawing/2014/main" val="1758408024"/>
                        </a:ext>
                      </a:extLst>
                    </a:gridCol>
                    <a:gridCol w="864000">
                      <a:extLst>
                        <a:ext uri="{9D8B030D-6E8A-4147-A177-3AD203B41FA5}">
                          <a16:colId xmlns:a16="http://schemas.microsoft.com/office/drawing/2014/main" val="1014762863"/>
                        </a:ext>
                      </a:extLst>
                    </a:gridCol>
                  </a:tblGrid>
                  <a:tr h="288000">
                    <a:tc>
                      <a:txBody>
                        <a:bodyPr/>
                        <a:lstStyle/>
                        <a:p>
                          <a:pPr algn="ctr" fontAlgn="ctr"/>
                          <a14:m>
                            <m:oMathPara xmlns:m="http://schemas.openxmlformats.org/officeDocument/2006/math">
                              <m:oMathParaPr>
                                <m:jc m:val="centerGroup"/>
                              </m:oMathParaPr>
                              <m:oMath xmlns:m="http://schemas.openxmlformats.org/officeDocument/2006/math">
                                <m:sSubSup>
                                  <m:sSubSupPr>
                                    <m:ctrlPr>
                                      <a:rPr lang="en-US" altLang="ja-JP" sz="1100" i="1" dirty="0" smtClean="0">
                                        <a:solidFill>
                                          <a:schemeClr val="bg1"/>
                                        </a:solidFill>
                                        <a:latin typeface="Cambria Math" panose="02040503050406030204" pitchFamily="18" charset="0"/>
                                      </a:rPr>
                                    </m:ctrlPr>
                                  </m:sSubSupPr>
                                  <m:e>
                                    <m:r>
                                      <a:rPr lang="en-US" altLang="ja-JP" sz="1100" i="1" dirty="0" smtClean="0">
                                        <a:solidFill>
                                          <a:schemeClr val="bg1"/>
                                        </a:solidFill>
                                        <a:latin typeface="Cambria Math" panose="02040503050406030204" pitchFamily="18" charset="0"/>
                                      </a:rPr>
                                      <m:t>𝜙</m:t>
                                    </m:r>
                                  </m:e>
                                  <m:sub>
                                    <m:r>
                                      <a:rPr lang="en-US" altLang="ja-JP" sz="1100" dirty="0" smtClean="0">
                                        <a:solidFill>
                                          <a:schemeClr val="bg1"/>
                                        </a:solidFill>
                                        <a:latin typeface="Cambria Math" panose="02040503050406030204" pitchFamily="18" charset="0"/>
                                      </a:rPr>
                                      <m:t>1</m:t>
                                    </m:r>
                                    <m:r>
                                      <m:rPr>
                                        <m:sty m:val="p"/>
                                      </m:rPr>
                                      <a:rPr lang="en-US" altLang="ja-JP" sz="1100" dirty="0" smtClean="0">
                                        <a:solidFill>
                                          <a:schemeClr val="bg1"/>
                                        </a:solidFill>
                                        <a:latin typeface="Cambria Math" panose="02040503050406030204" pitchFamily="18" charset="0"/>
                                      </a:rPr>
                                      <m:t>s</m:t>
                                    </m:r>
                                  </m:sub>
                                  <m:sup>
                                    <m:r>
                                      <m:rPr>
                                        <m:sty m:val="p"/>
                                      </m:rPr>
                                      <a:rPr lang="en-US" altLang="ja-JP" sz="1100" dirty="0" smtClean="0">
                                        <a:solidFill>
                                          <a:schemeClr val="bg1"/>
                                        </a:solidFill>
                                        <a:latin typeface="Cambria Math" panose="02040503050406030204" pitchFamily="18" charset="0"/>
                                      </a:rPr>
                                      <m:t>STO</m:t>
                                    </m:r>
                                    <m:r>
                                      <a:rPr lang="en-US" altLang="ja-JP" sz="1100" dirty="0" smtClean="0">
                                        <a:solidFill>
                                          <a:schemeClr val="bg1"/>
                                        </a:solidFill>
                                        <a:latin typeface="Cambria Math" panose="02040503050406030204" pitchFamily="18" charset="0"/>
                                      </a:rPr>
                                      <m:t>−</m:t>
                                    </m:r>
                                    <m:r>
                                      <a:rPr lang="en-US" altLang="ja-JP" sz="1100" b="0" i="1" dirty="0" smtClean="0">
                                        <a:solidFill>
                                          <a:schemeClr val="bg1"/>
                                        </a:solidFill>
                                        <a:latin typeface="Cambria Math" panose="02040503050406030204" pitchFamily="18" charset="0"/>
                                      </a:rPr>
                                      <m:t>𝑁</m:t>
                                    </m:r>
                                    <m:r>
                                      <m:rPr>
                                        <m:sty m:val="p"/>
                                      </m:rPr>
                                      <a:rPr lang="en-US" altLang="ja-JP" sz="1100" dirty="0" smtClean="0">
                                        <a:solidFill>
                                          <a:schemeClr val="bg1"/>
                                        </a:solidFill>
                                        <a:latin typeface="Cambria Math" panose="02040503050406030204" pitchFamily="18" charset="0"/>
                                      </a:rPr>
                                      <m:t>G</m:t>
                                    </m:r>
                                  </m:sup>
                                </m:sSubSup>
                              </m:oMath>
                            </m:oMathPara>
                          </a14:m>
                          <a:endParaRPr lang="en-US" altLang="ja-JP" sz="1100" b="1" i="0" u="none" strike="noStrike" dirty="0">
                            <a:solidFill>
                              <a:srgbClr val="20A7FA"/>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2"/>
                        </a:solidFill>
                      </a:tcPr>
                    </a:tc>
                    <a:tc>
                      <a:txBody>
                        <a:bodyPr/>
                        <a:lstStyle/>
                        <a:p>
                          <a:pPr algn="ctr" fontAlgn="ctr"/>
                          <a14:m>
                            <m:oMathPara xmlns:m="http://schemas.openxmlformats.org/officeDocument/2006/math">
                              <m:oMathParaPr>
                                <m:jc m:val="centerGroup"/>
                              </m:oMathParaPr>
                              <m:oMath xmlns:m="http://schemas.openxmlformats.org/officeDocument/2006/math">
                                <m:d>
                                  <m:dPr>
                                    <m:begChr m:val="⟨"/>
                                    <m:endChr m:val="⟩"/>
                                    <m:ctrlPr>
                                      <a:rPr lang="en-US" altLang="ja-JP" sz="1100" i="1" smtClean="0">
                                        <a:solidFill>
                                          <a:schemeClr val="bg1"/>
                                        </a:solidFill>
                                        <a:latin typeface="Cambria Math" panose="02040503050406030204" pitchFamily="18" charset="0"/>
                                      </a:rPr>
                                    </m:ctrlPr>
                                  </m:dPr>
                                  <m:e>
                                    <m:r>
                                      <a:rPr lang="en-US" altLang="ja-JP" sz="1100" i="1" dirty="0" smtClean="0">
                                        <a:solidFill>
                                          <a:schemeClr val="bg1"/>
                                        </a:solidFill>
                                        <a:latin typeface="Cambria Math" panose="02040503050406030204" pitchFamily="18" charset="0"/>
                                      </a:rPr>
                                      <m:t>𝜙</m:t>
                                    </m:r>
                                  </m:e>
                                  <m:e>
                                    <m:acc>
                                      <m:accPr>
                                        <m:chr m:val="̂"/>
                                        <m:ctrlPr>
                                          <a:rPr lang="en-US" altLang="ja-JP" sz="1100" i="1">
                                            <a:solidFill>
                                              <a:schemeClr val="bg1"/>
                                            </a:solidFill>
                                            <a:latin typeface="Cambria Math" panose="02040503050406030204" pitchFamily="18" charset="0"/>
                                          </a:rPr>
                                        </m:ctrlPr>
                                      </m:accPr>
                                      <m:e>
                                        <m:r>
                                          <a:rPr lang="en-US" altLang="ja-JP" sz="1100">
                                            <a:solidFill>
                                              <a:schemeClr val="bg1"/>
                                            </a:solidFill>
                                            <a:latin typeface="Cambria Math" panose="02040503050406030204" pitchFamily="18" charset="0"/>
                                          </a:rPr>
                                          <m:t>𝐻</m:t>
                                        </m:r>
                                      </m:e>
                                    </m:acc>
                                  </m:e>
                                  <m:e>
                                    <m:r>
                                      <a:rPr lang="en-US" altLang="ja-JP" sz="1100" i="1" dirty="0" smtClean="0">
                                        <a:solidFill>
                                          <a:schemeClr val="bg1"/>
                                        </a:solidFill>
                                        <a:latin typeface="Cambria Math" panose="02040503050406030204" pitchFamily="18" charset="0"/>
                                      </a:rPr>
                                      <m:t>𝜙</m:t>
                                    </m:r>
                                  </m:e>
                                </m:d>
                              </m:oMath>
                            </m:oMathPara>
                          </a14:m>
                          <a:endParaRPr lang="en-US" altLang="ja-JP" sz="11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2"/>
                        </a:solidFill>
                      </a:tcPr>
                    </a:tc>
                    <a:tc>
                      <a:txBody>
                        <a:bodyPr/>
                        <a:lstStyle/>
                        <a:p>
                          <a:pPr algn="ctr" fontAlgn="ctr"/>
                          <a14:m>
                            <m:oMathPara xmlns:m="http://schemas.openxmlformats.org/officeDocument/2006/math">
                              <m:oMathParaPr>
                                <m:jc m:val="centerGroup"/>
                              </m:oMathParaPr>
                              <m:oMath xmlns:m="http://schemas.openxmlformats.org/officeDocument/2006/math">
                                <m:d>
                                  <m:dPr>
                                    <m:begChr m:val="⟨"/>
                                    <m:endChr m:val="⟩"/>
                                    <m:ctrlPr>
                                      <a:rPr lang="en-US" altLang="ja-JP" sz="1100" i="1" smtClean="0">
                                        <a:solidFill>
                                          <a:schemeClr val="bg1"/>
                                        </a:solidFill>
                                        <a:latin typeface="Cambria Math" panose="02040503050406030204" pitchFamily="18" charset="0"/>
                                      </a:rPr>
                                    </m:ctrlPr>
                                  </m:dPr>
                                  <m:e>
                                    <m:r>
                                      <a:rPr lang="en-US" altLang="ja-JP" sz="1100" i="1" dirty="0" smtClean="0">
                                        <a:solidFill>
                                          <a:schemeClr val="bg1"/>
                                        </a:solidFill>
                                        <a:latin typeface="Cambria Math" panose="02040503050406030204" pitchFamily="18" charset="0"/>
                                      </a:rPr>
                                      <m:t>𝜙</m:t>
                                    </m:r>
                                  </m:e>
                                  <m:e>
                                    <m:r>
                                      <a:rPr lang="en-US" altLang="ja-JP" sz="1100" b="0" i="1" smtClean="0">
                                        <a:solidFill>
                                          <a:schemeClr val="bg1"/>
                                        </a:solidFill>
                                        <a:latin typeface="Cambria Math" panose="02040503050406030204" pitchFamily="18" charset="0"/>
                                      </a:rPr>
                                      <m:t>𝛹</m:t>
                                    </m:r>
                                  </m:e>
                                </m:d>
                              </m:oMath>
                            </m:oMathPara>
                          </a14:m>
                          <a:endParaRPr lang="en-US" altLang="ja-JP" sz="11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3877819628"/>
                      </a:ext>
                    </a:extLst>
                  </a:tr>
                  <a:tr h="250420">
                    <a:tc>
                      <a:txBody>
                        <a:bodyPr/>
                        <a:lstStyle/>
                        <a:p>
                          <a:pPr algn="ctr" fontAlgn="ctr"/>
                          <a:r>
                            <a:rPr lang="en-US" altLang="ja-JP" sz="1100" b="1" i="0" u="none" strike="noStrike" dirty="0" err="1">
                              <a:solidFill>
                                <a:srgbClr val="20A7FA"/>
                              </a:solidFill>
                              <a:effectLst/>
                              <a:latin typeface="游ゴシック" panose="020B0400000000000000" pitchFamily="50" charset="-128"/>
                              <a:ea typeface="游ゴシック" panose="020B0400000000000000" pitchFamily="50" charset="-128"/>
                            </a:rPr>
                            <a:t>STO-1G</a:t>
                          </a:r>
                          <a:endParaRPr lang="en-US" altLang="ja-JP" sz="1100" b="1" i="0" u="none" strike="noStrike" dirty="0">
                            <a:solidFill>
                              <a:srgbClr val="20A7FA"/>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0.424217</a:t>
                          </a:r>
                        </a:p>
                      </a:txBody>
                      <a:tcPr marL="6350" marR="6350" marT="635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0.978404</a:t>
                          </a:r>
                        </a:p>
                      </a:txBody>
                      <a:tcPr marL="6350" marR="6350" marT="6350" marB="0" anchor="ctr">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495997398"/>
                      </a:ext>
                    </a:extLst>
                  </a:tr>
                  <a:tr h="250420">
                    <a:tc>
                      <a:txBody>
                        <a:bodyPr/>
                        <a:lstStyle/>
                        <a:p>
                          <a:pPr algn="ctr" fontAlgn="ctr"/>
                          <a:r>
                            <a:rPr lang="en-US" altLang="ja-JP" sz="1100" b="1" i="0" u="none" strike="noStrike" dirty="0" err="1">
                              <a:solidFill>
                                <a:srgbClr val="E6815D"/>
                              </a:solidFill>
                              <a:effectLst/>
                              <a:latin typeface="游ゴシック" panose="020B0400000000000000" pitchFamily="50" charset="-128"/>
                              <a:ea typeface="游ゴシック" panose="020B0400000000000000" pitchFamily="50" charset="-128"/>
                            </a:rPr>
                            <a:t>STO-2G</a:t>
                          </a:r>
                          <a:endParaRPr lang="en-US" altLang="ja-JP" sz="1100" b="1" i="0" u="none" strike="noStrike" dirty="0">
                            <a:solidFill>
                              <a:srgbClr val="E6815D"/>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0.481156</a:t>
                          </a:r>
                        </a:p>
                      </a:txBody>
                      <a:tcPr marL="6350" marR="6350" marT="6350" marB="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0.998420</a:t>
                          </a: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75985185"/>
                      </a:ext>
                    </a:extLst>
                  </a:tr>
                  <a:tr h="250420">
                    <a:tc>
                      <a:txBody>
                        <a:bodyPr/>
                        <a:lstStyle/>
                        <a:p>
                          <a:pPr algn="ctr" fontAlgn="ctr"/>
                          <a:r>
                            <a:rPr lang="en-US" altLang="ja-JP" sz="1100" b="1" i="0" u="none" strike="noStrike" dirty="0" err="1">
                              <a:solidFill>
                                <a:srgbClr val="3DA44D"/>
                              </a:solidFill>
                              <a:effectLst/>
                              <a:latin typeface="游ゴシック" panose="020B0400000000000000" pitchFamily="50" charset="-128"/>
                              <a:ea typeface="游ゴシック" panose="020B0400000000000000" pitchFamily="50" charset="-128"/>
                            </a:rPr>
                            <a:t>STO-3G</a:t>
                          </a:r>
                          <a:endParaRPr lang="en-US" altLang="ja-JP" sz="1100" b="1" i="0" u="none" strike="noStrike" dirty="0">
                            <a:solidFill>
                              <a:srgbClr val="3DA44D"/>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0.494908</a:t>
                          </a:r>
                        </a:p>
                      </a:txBody>
                      <a:tcPr marL="6350" marR="6350" marT="6350" marB="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0.999835</a:t>
                          </a: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23295306"/>
                      </a:ext>
                    </a:extLst>
                  </a:tr>
                  <a:tr h="250420">
                    <a:tc>
                      <a:txBody>
                        <a:bodyPr/>
                        <a:lstStyle/>
                        <a:p>
                          <a:pPr algn="ctr" fontAlgn="ctr"/>
                          <a:r>
                            <a:rPr lang="en-US" altLang="ja-JP" sz="1100" b="1" i="0" u="none" strike="noStrike" dirty="0" err="1">
                              <a:solidFill>
                                <a:srgbClr val="C271D2"/>
                              </a:solidFill>
                              <a:effectLst/>
                              <a:latin typeface="游ゴシック" panose="020B0400000000000000" pitchFamily="50" charset="-128"/>
                              <a:ea typeface="游ゴシック" panose="020B0400000000000000" pitchFamily="50" charset="-128"/>
                            </a:rPr>
                            <a:t>STO-4G</a:t>
                          </a:r>
                          <a:endParaRPr lang="en-US" altLang="ja-JP" sz="1100" b="1" i="0" u="none" strike="noStrike" dirty="0">
                            <a:solidFill>
                              <a:srgbClr val="C271D2"/>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0.498481</a:t>
                          </a:r>
                        </a:p>
                      </a:txBody>
                      <a:tcPr marL="6350" marR="6350" marT="6350" marB="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0.999978</a:t>
                          </a: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05628106"/>
                      </a:ext>
                    </a:extLst>
                  </a:tr>
                  <a:tr h="250420">
                    <a:tc>
                      <a:txBody>
                        <a:bodyPr/>
                        <a:lstStyle/>
                        <a:p>
                          <a:pPr algn="ctr" fontAlgn="ctr"/>
                          <a:r>
                            <a:rPr lang="en-US" altLang="ja-JP" sz="1100" b="1" i="0" u="none" strike="noStrike" dirty="0" err="1">
                              <a:solidFill>
                                <a:srgbClr val="C1A952"/>
                              </a:solidFill>
                              <a:effectLst/>
                              <a:latin typeface="游ゴシック" panose="020B0400000000000000" pitchFamily="50" charset="-128"/>
                              <a:ea typeface="游ゴシック" panose="020B0400000000000000" pitchFamily="50" charset="-128"/>
                            </a:rPr>
                            <a:t>STO-5G</a:t>
                          </a:r>
                          <a:endParaRPr lang="en-US" altLang="ja-JP" sz="1100" b="1" i="0" u="none" strike="noStrike" dirty="0">
                            <a:solidFill>
                              <a:srgbClr val="C1A952"/>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0.499505</a:t>
                          </a:r>
                        </a:p>
                      </a:txBody>
                      <a:tcPr marL="6350" marR="6350" marT="6350" marB="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0.999996</a:t>
                          </a: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8747813"/>
                      </a:ext>
                    </a:extLst>
                  </a:tr>
                  <a:tr h="250420">
                    <a:tc>
                      <a:txBody>
                        <a:bodyPr/>
                        <a:lstStyle/>
                        <a:p>
                          <a:pPr algn="ctr" fontAlgn="ctr"/>
                          <a:r>
                            <a:rPr lang="en-US" altLang="ja-JP" sz="1100" b="1" i="0" u="none" strike="noStrike" dirty="0" err="1">
                              <a:solidFill>
                                <a:srgbClr val="40BFC1"/>
                              </a:solidFill>
                              <a:effectLst/>
                              <a:latin typeface="游ゴシック" panose="020B0400000000000000" pitchFamily="50" charset="-128"/>
                              <a:ea typeface="游ゴシック" panose="020B0400000000000000" pitchFamily="50" charset="-128"/>
                            </a:rPr>
                            <a:t>STO-6G</a:t>
                          </a:r>
                          <a:endParaRPr lang="en-US" altLang="ja-JP" sz="1100" b="1" i="0" u="none" strike="noStrike" dirty="0">
                            <a:solidFill>
                              <a:srgbClr val="40BFC1"/>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0.499826</a:t>
                          </a:r>
                        </a:p>
                      </a:txBody>
                      <a:tcPr marL="6350" marR="6350" marT="6350" marB="0" anchor="ctr">
                        <a:lnL w="12700" cmpd="sng">
                          <a:noFill/>
                        </a:lnL>
                        <a:lnR w="12700" cap="flat" cmpd="sng" algn="ctr">
                          <a:noFill/>
                          <a:prstDash val="solid"/>
                          <a:round/>
                          <a:headEnd type="none" w="med" len="med"/>
                          <a:tailEnd type="none" w="med" len="med"/>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0.999998</a:t>
                          </a: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98603351"/>
                      </a:ext>
                    </a:extLst>
                  </a:tr>
                  <a:tr h="250420">
                    <a:tc>
                      <a:txBody>
                        <a:bodyPr/>
                        <a:lstStyle/>
                        <a:p>
                          <a:pPr algn="ctr" fontAlgn="ctr"/>
                          <a:r>
                            <a:rPr lang="en-US" altLang="ja-JP" sz="1100" b="1" i="0" u="none" strike="noStrike" dirty="0">
                              <a:solidFill>
                                <a:srgbClr val="000000"/>
                              </a:solidFill>
                              <a:effectLst/>
                              <a:latin typeface="游ゴシック" panose="020B0400000000000000" pitchFamily="50" charset="-128"/>
                              <a:ea typeface="游ゴシック" panose="020B0400000000000000" pitchFamily="50" charset="-128"/>
                            </a:rPr>
                            <a:t>exact</a:t>
                          </a:r>
                        </a:p>
                      </a:txBody>
                      <a:tcPr marL="6350" marR="6350" marT="6350" marB="0" anchor="ctr">
                        <a:lnL w="12700" cap="flat" cmpd="sng" algn="ctr">
                          <a:solidFill>
                            <a:schemeClr val="tx1"/>
                          </a:solidFill>
                          <a:prstDash val="solid"/>
                          <a:round/>
                          <a:headEnd type="none" w="med" len="med"/>
                          <a:tailEnd type="none" w="med" len="med"/>
                        </a:lnL>
                        <a:lnR w="12700" cmpd="sng">
                          <a:noFill/>
                        </a:lnR>
                        <a:lnT w="190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0.500000</a:t>
                          </a:r>
                        </a:p>
                      </a:txBody>
                      <a:tcPr marL="6350" marR="6350" marT="6350" marB="0" anchor="ctr">
                        <a:lnL w="12700" cmpd="sng">
                          <a:noFill/>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1.000000</a:t>
                          </a:r>
                        </a:p>
                      </a:txBody>
                      <a:tcPr marL="6350" marR="6350" marT="6350" marB="0" anchor="ctr">
                        <a:lnL w="12700" cmpd="sng">
                          <a:noFill/>
                        </a:lnL>
                        <a:lnR w="12700"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48525451"/>
                      </a:ext>
                    </a:extLst>
                  </a:tr>
                </a:tbl>
              </a:graphicData>
            </a:graphic>
          </p:graphicFrame>
        </mc:Choice>
        <mc:Fallback xmlns="">
          <p:graphicFrame>
            <p:nvGraphicFramePr>
              <p:cNvPr id="2" name="表 15">
                <a:extLst>
                  <a:ext uri="{FF2B5EF4-FFF2-40B4-BE49-F238E27FC236}">
                    <a16:creationId xmlns:a16="http://schemas.microsoft.com/office/drawing/2014/main" id="{2ECE9609-8901-7C74-BF38-3782381D1FA8}"/>
                  </a:ext>
                </a:extLst>
              </p:cNvPr>
              <p:cNvGraphicFramePr>
                <a:graphicFrameLocks/>
              </p:cNvGraphicFramePr>
              <p:nvPr/>
            </p:nvGraphicFramePr>
            <p:xfrm>
              <a:off x="6300000" y="1046273"/>
              <a:ext cx="2484000" cy="2040940"/>
            </p:xfrm>
            <a:graphic>
              <a:graphicData uri="http://schemas.openxmlformats.org/drawingml/2006/table">
                <a:tbl>
                  <a:tblPr>
                    <a:tableStyleId>{5C22544A-7EE6-4342-B048-85BDC9FD1C3A}</a:tableStyleId>
                  </a:tblPr>
                  <a:tblGrid>
                    <a:gridCol w="756000">
                      <a:extLst>
                        <a:ext uri="{9D8B030D-6E8A-4147-A177-3AD203B41FA5}">
                          <a16:colId xmlns:a16="http://schemas.microsoft.com/office/drawing/2014/main" val="1799556344"/>
                        </a:ext>
                      </a:extLst>
                    </a:gridCol>
                    <a:gridCol w="864000">
                      <a:extLst>
                        <a:ext uri="{9D8B030D-6E8A-4147-A177-3AD203B41FA5}">
                          <a16:colId xmlns:a16="http://schemas.microsoft.com/office/drawing/2014/main" val="1758408024"/>
                        </a:ext>
                      </a:extLst>
                    </a:gridCol>
                    <a:gridCol w="864000">
                      <a:extLst>
                        <a:ext uri="{9D8B030D-6E8A-4147-A177-3AD203B41FA5}">
                          <a16:colId xmlns:a16="http://schemas.microsoft.com/office/drawing/2014/main" val="1014762863"/>
                        </a:ext>
                      </a:extLst>
                    </a:gridCol>
                  </a:tblGrid>
                  <a:tr h="288000">
                    <a:tc>
                      <a:txBody>
                        <a:bodyPr/>
                        <a:lstStyle/>
                        <a:p>
                          <a:endParaRPr lang="ja-JP"/>
                        </a:p>
                      </a:txBody>
                      <a:tcPr marL="6350" marR="6350" marT="6350" marB="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12"/>
                          <a:stretch>
                            <a:fillRect l="-806" t="-2128" r="-231452" b="-631915"/>
                          </a:stretch>
                        </a:blipFill>
                      </a:tcPr>
                    </a:tc>
                    <a:tc>
                      <a:txBody>
                        <a:bodyPr/>
                        <a:lstStyle/>
                        <a:p>
                          <a:endParaRPr lang="ja-JP"/>
                        </a:p>
                      </a:txBody>
                      <a:tcPr marL="6350" marR="6350" marT="6350" marB="0"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12"/>
                          <a:stretch>
                            <a:fillRect l="-88028" t="-2128" r="-102113" b="-631915"/>
                          </a:stretch>
                        </a:blipFill>
                      </a:tcPr>
                    </a:tc>
                    <a:tc>
                      <a:txBody>
                        <a:bodyPr/>
                        <a:lstStyle/>
                        <a:p>
                          <a:endParaRPr lang="ja-JP"/>
                        </a:p>
                      </a:txBody>
                      <a:tcPr marL="6350" marR="6350" marT="635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12"/>
                          <a:stretch>
                            <a:fillRect l="-188028" t="-2128" r="-2113" b="-631915"/>
                          </a:stretch>
                        </a:blipFill>
                      </a:tcPr>
                    </a:tc>
                    <a:extLst>
                      <a:ext uri="{0D108BD9-81ED-4DB2-BD59-A6C34878D82A}">
                        <a16:rowId xmlns:a16="http://schemas.microsoft.com/office/drawing/2014/main" val="3877819628"/>
                      </a:ext>
                    </a:extLst>
                  </a:tr>
                  <a:tr h="250420">
                    <a:tc>
                      <a:txBody>
                        <a:bodyPr/>
                        <a:lstStyle/>
                        <a:p>
                          <a:pPr algn="ctr" fontAlgn="ctr"/>
                          <a:r>
                            <a:rPr lang="en-US" altLang="ja-JP" sz="1100" b="1" i="0" u="none" strike="noStrike" dirty="0" err="1">
                              <a:solidFill>
                                <a:srgbClr val="20A7FA"/>
                              </a:solidFill>
                              <a:effectLst/>
                              <a:latin typeface="游ゴシック" panose="020B0400000000000000" pitchFamily="50" charset="-128"/>
                              <a:ea typeface="游ゴシック" panose="020B0400000000000000" pitchFamily="50" charset="-128"/>
                            </a:rPr>
                            <a:t>STO-1G</a:t>
                          </a:r>
                          <a:endParaRPr lang="en-US" altLang="ja-JP" sz="1100" b="1" i="0" u="none" strike="noStrike" dirty="0">
                            <a:solidFill>
                              <a:srgbClr val="20A7FA"/>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0.424217</a:t>
                          </a:r>
                        </a:p>
                      </a:txBody>
                      <a:tcPr marL="6350" marR="6350" marT="635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0.978404</a:t>
                          </a:r>
                        </a:p>
                      </a:txBody>
                      <a:tcPr marL="6350" marR="6350" marT="6350" marB="0" anchor="ctr">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495997398"/>
                      </a:ext>
                    </a:extLst>
                  </a:tr>
                  <a:tr h="250420">
                    <a:tc>
                      <a:txBody>
                        <a:bodyPr/>
                        <a:lstStyle/>
                        <a:p>
                          <a:pPr algn="ctr" fontAlgn="ctr"/>
                          <a:r>
                            <a:rPr lang="en-US" altLang="ja-JP" sz="1100" b="1" i="0" u="none" strike="noStrike" dirty="0" err="1">
                              <a:solidFill>
                                <a:srgbClr val="E6815D"/>
                              </a:solidFill>
                              <a:effectLst/>
                              <a:latin typeface="游ゴシック" panose="020B0400000000000000" pitchFamily="50" charset="-128"/>
                              <a:ea typeface="游ゴシック" panose="020B0400000000000000" pitchFamily="50" charset="-128"/>
                            </a:rPr>
                            <a:t>STO-2G</a:t>
                          </a:r>
                          <a:endParaRPr lang="en-US" altLang="ja-JP" sz="1100" b="1" i="0" u="none" strike="noStrike" dirty="0">
                            <a:solidFill>
                              <a:srgbClr val="E6815D"/>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0.481156</a:t>
                          </a:r>
                        </a:p>
                      </a:txBody>
                      <a:tcPr marL="6350" marR="6350" marT="6350" marB="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0.998420</a:t>
                          </a: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75985185"/>
                      </a:ext>
                    </a:extLst>
                  </a:tr>
                  <a:tr h="250420">
                    <a:tc>
                      <a:txBody>
                        <a:bodyPr/>
                        <a:lstStyle/>
                        <a:p>
                          <a:pPr algn="ctr" fontAlgn="ctr"/>
                          <a:r>
                            <a:rPr lang="en-US" altLang="ja-JP" sz="1100" b="1" i="0" u="none" strike="noStrike" dirty="0" err="1">
                              <a:solidFill>
                                <a:srgbClr val="3DA44D"/>
                              </a:solidFill>
                              <a:effectLst/>
                              <a:latin typeface="游ゴシック" panose="020B0400000000000000" pitchFamily="50" charset="-128"/>
                              <a:ea typeface="游ゴシック" panose="020B0400000000000000" pitchFamily="50" charset="-128"/>
                            </a:rPr>
                            <a:t>STO-3G</a:t>
                          </a:r>
                          <a:endParaRPr lang="en-US" altLang="ja-JP" sz="1100" b="1" i="0" u="none" strike="noStrike" dirty="0">
                            <a:solidFill>
                              <a:srgbClr val="3DA44D"/>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0.494908</a:t>
                          </a:r>
                        </a:p>
                      </a:txBody>
                      <a:tcPr marL="6350" marR="6350" marT="6350" marB="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0.999835</a:t>
                          </a: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23295306"/>
                      </a:ext>
                    </a:extLst>
                  </a:tr>
                  <a:tr h="250420">
                    <a:tc>
                      <a:txBody>
                        <a:bodyPr/>
                        <a:lstStyle/>
                        <a:p>
                          <a:pPr algn="ctr" fontAlgn="ctr"/>
                          <a:r>
                            <a:rPr lang="en-US" altLang="ja-JP" sz="1100" b="1" i="0" u="none" strike="noStrike" dirty="0" err="1">
                              <a:solidFill>
                                <a:srgbClr val="C271D2"/>
                              </a:solidFill>
                              <a:effectLst/>
                              <a:latin typeface="游ゴシック" panose="020B0400000000000000" pitchFamily="50" charset="-128"/>
                              <a:ea typeface="游ゴシック" panose="020B0400000000000000" pitchFamily="50" charset="-128"/>
                            </a:rPr>
                            <a:t>STO-4G</a:t>
                          </a:r>
                          <a:endParaRPr lang="en-US" altLang="ja-JP" sz="1100" b="1" i="0" u="none" strike="noStrike" dirty="0">
                            <a:solidFill>
                              <a:srgbClr val="C271D2"/>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0.498481</a:t>
                          </a:r>
                        </a:p>
                      </a:txBody>
                      <a:tcPr marL="6350" marR="6350" marT="6350" marB="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0.999978</a:t>
                          </a: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05628106"/>
                      </a:ext>
                    </a:extLst>
                  </a:tr>
                  <a:tr h="250420">
                    <a:tc>
                      <a:txBody>
                        <a:bodyPr/>
                        <a:lstStyle/>
                        <a:p>
                          <a:pPr algn="ctr" fontAlgn="ctr"/>
                          <a:r>
                            <a:rPr lang="en-US" altLang="ja-JP" sz="1100" b="1" i="0" u="none" strike="noStrike" dirty="0" err="1">
                              <a:solidFill>
                                <a:srgbClr val="C1A952"/>
                              </a:solidFill>
                              <a:effectLst/>
                              <a:latin typeface="游ゴシック" panose="020B0400000000000000" pitchFamily="50" charset="-128"/>
                              <a:ea typeface="游ゴシック" panose="020B0400000000000000" pitchFamily="50" charset="-128"/>
                            </a:rPr>
                            <a:t>STO-5G</a:t>
                          </a:r>
                          <a:endParaRPr lang="en-US" altLang="ja-JP" sz="1100" b="1" i="0" u="none" strike="noStrike" dirty="0">
                            <a:solidFill>
                              <a:srgbClr val="C1A952"/>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0.499505</a:t>
                          </a:r>
                        </a:p>
                      </a:txBody>
                      <a:tcPr marL="6350" marR="6350" marT="6350" marB="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0.999996</a:t>
                          </a: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8747813"/>
                      </a:ext>
                    </a:extLst>
                  </a:tr>
                  <a:tr h="250420">
                    <a:tc>
                      <a:txBody>
                        <a:bodyPr/>
                        <a:lstStyle/>
                        <a:p>
                          <a:pPr algn="ctr" fontAlgn="ctr"/>
                          <a:r>
                            <a:rPr lang="en-US" altLang="ja-JP" sz="1100" b="1" i="0" u="none" strike="noStrike" dirty="0" err="1">
                              <a:solidFill>
                                <a:srgbClr val="40BFC1"/>
                              </a:solidFill>
                              <a:effectLst/>
                              <a:latin typeface="游ゴシック" panose="020B0400000000000000" pitchFamily="50" charset="-128"/>
                              <a:ea typeface="游ゴシック" panose="020B0400000000000000" pitchFamily="50" charset="-128"/>
                            </a:rPr>
                            <a:t>STO-6G</a:t>
                          </a:r>
                          <a:endParaRPr lang="en-US" altLang="ja-JP" sz="1100" b="1" i="0" u="none" strike="noStrike" dirty="0">
                            <a:solidFill>
                              <a:srgbClr val="40BFC1"/>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mpd="sng">
                          <a:noFill/>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0.499826</a:t>
                          </a:r>
                        </a:p>
                      </a:txBody>
                      <a:tcPr marL="6350" marR="6350" marT="6350" marB="0" anchor="ctr">
                        <a:lnL w="12700" cmpd="sng">
                          <a:noFill/>
                        </a:lnL>
                        <a:lnR w="12700" cap="flat" cmpd="sng" algn="ctr">
                          <a:noFill/>
                          <a:prstDash val="solid"/>
                          <a:round/>
                          <a:headEnd type="none" w="med" len="med"/>
                          <a:tailEnd type="none" w="med" len="med"/>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0.999998</a:t>
                          </a:r>
                        </a:p>
                      </a:txBody>
                      <a:tcPr marL="6350" marR="6350" marT="6350" marB="0" anchor="ctr">
                        <a:lnL w="12700" cmpd="sng">
                          <a:noFill/>
                        </a:lnL>
                        <a:lnR w="12700" cap="flat" cmpd="sng" algn="ctr">
                          <a:solidFill>
                            <a:schemeClr val="tx1"/>
                          </a:solidFill>
                          <a:prstDash val="solid"/>
                          <a:round/>
                          <a:headEnd type="none" w="med" len="med"/>
                          <a:tailEnd type="none" w="med" len="med"/>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98603351"/>
                      </a:ext>
                    </a:extLst>
                  </a:tr>
                  <a:tr h="250420">
                    <a:tc>
                      <a:txBody>
                        <a:bodyPr/>
                        <a:lstStyle/>
                        <a:p>
                          <a:pPr algn="ctr" fontAlgn="ctr"/>
                          <a:r>
                            <a:rPr lang="en-US" altLang="ja-JP" sz="1100" b="1" i="0" u="none" strike="noStrike" dirty="0">
                              <a:solidFill>
                                <a:srgbClr val="000000"/>
                              </a:solidFill>
                              <a:effectLst/>
                              <a:latin typeface="游ゴシック" panose="020B0400000000000000" pitchFamily="50" charset="-128"/>
                              <a:ea typeface="游ゴシック" panose="020B0400000000000000" pitchFamily="50" charset="-128"/>
                            </a:rPr>
                            <a:t>exact</a:t>
                          </a:r>
                        </a:p>
                      </a:txBody>
                      <a:tcPr marL="6350" marR="6350" marT="6350" marB="0" anchor="ctr">
                        <a:lnL w="12700" cap="flat" cmpd="sng" algn="ctr">
                          <a:solidFill>
                            <a:schemeClr val="tx1"/>
                          </a:solidFill>
                          <a:prstDash val="solid"/>
                          <a:round/>
                          <a:headEnd type="none" w="med" len="med"/>
                          <a:tailEnd type="none" w="med" len="med"/>
                        </a:lnL>
                        <a:lnR w="12700" cmpd="sng">
                          <a:noFill/>
                        </a:lnR>
                        <a:lnT w="190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0.500000</a:t>
                          </a:r>
                        </a:p>
                      </a:txBody>
                      <a:tcPr marL="6350" marR="6350" marT="6350" marB="0" anchor="ctr">
                        <a:lnL w="12700" cmpd="sng">
                          <a:noFill/>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1.000000</a:t>
                          </a:r>
                        </a:p>
                      </a:txBody>
                      <a:tcPr marL="6350" marR="6350" marT="6350" marB="0" anchor="ctr">
                        <a:lnL w="12700" cmpd="sng">
                          <a:noFill/>
                        </a:lnL>
                        <a:lnR w="12700"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48525451"/>
                      </a:ext>
                    </a:extLst>
                  </a:tr>
                </a:tbl>
              </a:graphicData>
            </a:graphic>
          </p:graphicFrame>
        </mc:Fallback>
      </mc:AlternateContent>
    </p:spTree>
    <p:extLst>
      <p:ext uri="{BB962C8B-B14F-4D97-AF65-F5344CB8AC3E}">
        <p14:creationId xmlns:p14="http://schemas.microsoft.com/office/powerpoint/2010/main" val="14755450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C007ED-2D89-032C-CB0E-C7449195CE78}"/>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CEB0097D-7FA1-A9E3-0CDE-0E449BABE230}"/>
              </a:ext>
            </a:extLst>
          </p:cNvPr>
          <p:cNvSpPr>
            <a:spLocks noGrp="1"/>
          </p:cNvSpPr>
          <p:nvPr>
            <p:ph type="title"/>
          </p:nvPr>
        </p:nvSpPr>
        <p:spPr/>
        <p:txBody>
          <a:bodyPr/>
          <a:lstStyle/>
          <a:p>
            <a:r>
              <a:rPr kumimoji="1" lang="ja-JP" altLang="en-US" dirty="0"/>
              <a:t>いろいろな基底関数</a:t>
            </a:r>
            <a:endParaRPr lang="ja-JP" altLang="en-US" dirty="0"/>
          </a:p>
        </p:txBody>
      </p:sp>
      <p:graphicFrame>
        <p:nvGraphicFramePr>
          <p:cNvPr id="15" name="コンテンツ プレースホルダー 7">
            <a:extLst>
              <a:ext uri="{FF2B5EF4-FFF2-40B4-BE49-F238E27FC236}">
                <a16:creationId xmlns:a16="http://schemas.microsoft.com/office/drawing/2014/main" id="{732B8234-0633-235A-480E-DA605D6783FB}"/>
              </a:ext>
            </a:extLst>
          </p:cNvPr>
          <p:cNvGraphicFramePr>
            <a:graphicFrameLocks noGrp="1"/>
          </p:cNvGraphicFramePr>
          <p:nvPr>
            <p:ph idx="1"/>
            <p:extLst>
              <p:ext uri="{D42A27DB-BD31-4B8C-83A1-F6EECF244321}">
                <p14:modId xmlns:p14="http://schemas.microsoft.com/office/powerpoint/2010/main" val="2076084250"/>
              </p:ext>
            </p:extLst>
          </p:nvPr>
        </p:nvGraphicFramePr>
        <p:xfrm>
          <a:off x="432000" y="720000"/>
          <a:ext cx="8280000" cy="4147200"/>
        </p:xfrm>
        <a:graphic>
          <a:graphicData uri="http://schemas.openxmlformats.org/drawingml/2006/table">
            <a:tbl>
              <a:tblPr firstRow="1" firstCol="1" bandRow="1">
                <a:tableStyleId>{2D5ABB26-0587-4C30-8999-92F81FD0307C}</a:tableStyleId>
              </a:tblPr>
              <a:tblGrid>
                <a:gridCol w="72000">
                  <a:extLst>
                    <a:ext uri="{9D8B030D-6E8A-4147-A177-3AD203B41FA5}">
                      <a16:colId xmlns:a16="http://schemas.microsoft.com/office/drawing/2014/main" val="3141254628"/>
                    </a:ext>
                  </a:extLst>
                </a:gridCol>
                <a:gridCol w="1008000">
                  <a:extLst>
                    <a:ext uri="{9D8B030D-6E8A-4147-A177-3AD203B41FA5}">
                      <a16:colId xmlns:a16="http://schemas.microsoft.com/office/drawing/2014/main" val="2951375479"/>
                    </a:ext>
                  </a:extLst>
                </a:gridCol>
                <a:gridCol w="3960000">
                  <a:extLst>
                    <a:ext uri="{9D8B030D-6E8A-4147-A177-3AD203B41FA5}">
                      <a16:colId xmlns:a16="http://schemas.microsoft.com/office/drawing/2014/main" val="1483552777"/>
                    </a:ext>
                  </a:extLst>
                </a:gridCol>
                <a:gridCol w="270000">
                  <a:extLst>
                    <a:ext uri="{9D8B030D-6E8A-4147-A177-3AD203B41FA5}">
                      <a16:colId xmlns:a16="http://schemas.microsoft.com/office/drawing/2014/main" val="2432590264"/>
                    </a:ext>
                  </a:extLst>
                </a:gridCol>
                <a:gridCol w="270000">
                  <a:extLst>
                    <a:ext uri="{9D8B030D-6E8A-4147-A177-3AD203B41FA5}">
                      <a16:colId xmlns:a16="http://schemas.microsoft.com/office/drawing/2014/main" val="1390206693"/>
                    </a:ext>
                  </a:extLst>
                </a:gridCol>
                <a:gridCol w="270000">
                  <a:extLst>
                    <a:ext uri="{9D8B030D-6E8A-4147-A177-3AD203B41FA5}">
                      <a16:colId xmlns:a16="http://schemas.microsoft.com/office/drawing/2014/main" val="2584853728"/>
                    </a:ext>
                  </a:extLst>
                </a:gridCol>
                <a:gridCol w="270000">
                  <a:extLst>
                    <a:ext uri="{9D8B030D-6E8A-4147-A177-3AD203B41FA5}">
                      <a16:colId xmlns:a16="http://schemas.microsoft.com/office/drawing/2014/main" val="4089343934"/>
                    </a:ext>
                  </a:extLst>
                </a:gridCol>
                <a:gridCol w="270000">
                  <a:extLst>
                    <a:ext uri="{9D8B030D-6E8A-4147-A177-3AD203B41FA5}">
                      <a16:colId xmlns:a16="http://schemas.microsoft.com/office/drawing/2014/main" val="3886871765"/>
                    </a:ext>
                  </a:extLst>
                </a:gridCol>
                <a:gridCol w="270000">
                  <a:extLst>
                    <a:ext uri="{9D8B030D-6E8A-4147-A177-3AD203B41FA5}">
                      <a16:colId xmlns:a16="http://schemas.microsoft.com/office/drawing/2014/main" val="781044291"/>
                    </a:ext>
                  </a:extLst>
                </a:gridCol>
                <a:gridCol w="270000">
                  <a:extLst>
                    <a:ext uri="{9D8B030D-6E8A-4147-A177-3AD203B41FA5}">
                      <a16:colId xmlns:a16="http://schemas.microsoft.com/office/drawing/2014/main" val="3690866619"/>
                    </a:ext>
                  </a:extLst>
                </a:gridCol>
                <a:gridCol w="270000">
                  <a:extLst>
                    <a:ext uri="{9D8B030D-6E8A-4147-A177-3AD203B41FA5}">
                      <a16:colId xmlns:a16="http://schemas.microsoft.com/office/drawing/2014/main" val="2192021182"/>
                    </a:ext>
                  </a:extLst>
                </a:gridCol>
                <a:gridCol w="270000">
                  <a:extLst>
                    <a:ext uri="{9D8B030D-6E8A-4147-A177-3AD203B41FA5}">
                      <a16:colId xmlns:a16="http://schemas.microsoft.com/office/drawing/2014/main" val="3589443526"/>
                    </a:ext>
                  </a:extLst>
                </a:gridCol>
                <a:gridCol w="270000">
                  <a:extLst>
                    <a:ext uri="{9D8B030D-6E8A-4147-A177-3AD203B41FA5}">
                      <a16:colId xmlns:a16="http://schemas.microsoft.com/office/drawing/2014/main" val="3425811948"/>
                    </a:ext>
                  </a:extLst>
                </a:gridCol>
                <a:gridCol w="270000">
                  <a:extLst>
                    <a:ext uri="{9D8B030D-6E8A-4147-A177-3AD203B41FA5}">
                      <a16:colId xmlns:a16="http://schemas.microsoft.com/office/drawing/2014/main" val="3182160317"/>
                    </a:ext>
                  </a:extLst>
                </a:gridCol>
                <a:gridCol w="270000">
                  <a:extLst>
                    <a:ext uri="{9D8B030D-6E8A-4147-A177-3AD203B41FA5}">
                      <a16:colId xmlns:a16="http://schemas.microsoft.com/office/drawing/2014/main" val="3902774937"/>
                    </a:ext>
                  </a:extLst>
                </a:gridCol>
              </a:tblGrid>
              <a:tr h="115200">
                <a:tc>
                  <a:txBody>
                    <a:bodyPr/>
                    <a:lstStyle/>
                    <a:p>
                      <a:pPr algn="l"/>
                      <a:endParaRPr lang="ja-JP" sz="700" b="0" kern="100" dirty="0">
                        <a:solidFill>
                          <a:schemeClr val="bg1"/>
                        </a:solidFill>
                        <a:effectLst/>
                        <a:latin typeface="+mn-ea"/>
                        <a:ea typeface="+mn-ea"/>
                        <a:cs typeface="Times New Roman" panose="02020603050405020304" pitchFamily="18" charset="0"/>
                      </a:endParaRP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l"/>
                      <a:r>
                        <a:rPr lang="ja-JP" altLang="en-US" sz="700" b="0" kern="100" dirty="0">
                          <a:solidFill>
                            <a:schemeClr val="bg1"/>
                          </a:solidFill>
                          <a:effectLst/>
                          <a:latin typeface="+mn-ea"/>
                          <a:ea typeface="+mn-ea"/>
                          <a:cs typeface="Times New Roman" panose="02020603050405020304" pitchFamily="18" charset="0"/>
                        </a:rPr>
                        <a:t>基底関数</a:t>
                      </a:r>
                      <a:endParaRPr lang="ja-JP" sz="700" b="0" kern="100" dirty="0">
                        <a:solidFill>
                          <a:schemeClr val="bg1"/>
                        </a:solidFill>
                        <a:effectLst/>
                        <a:latin typeface="+mn-ea"/>
                        <a:ea typeface="+mn-ea"/>
                        <a:cs typeface="Times New Roman" panose="02020603050405020304" pitchFamily="18" charset="0"/>
                      </a:endParaRP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700" kern="100" dirty="0">
                          <a:solidFill>
                            <a:schemeClr val="bg1"/>
                          </a:solidFill>
                          <a:effectLst/>
                          <a:latin typeface="+mn-ea"/>
                          <a:ea typeface="+mn-ea"/>
                          <a:cs typeface="Times New Roman" panose="02020603050405020304" pitchFamily="18" charset="0"/>
                        </a:rPr>
                        <a:t>特徴</a:t>
                      </a:r>
                      <a:endParaRPr lang="ja-JP" altLang="ja-JP" sz="700" kern="100" dirty="0">
                        <a:solidFill>
                          <a:schemeClr val="bg1"/>
                        </a:solidFill>
                        <a:effectLst/>
                        <a:latin typeface="+mn-ea"/>
                        <a:ea typeface="+mn-ea"/>
                        <a:cs typeface="Times New Roman" panose="02020603050405020304" pitchFamily="18" charset="0"/>
                      </a:endParaRP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r>
                        <a:rPr lang="en-US" sz="700" b="0" i="0" u="none" strike="noStrike" dirty="0">
                          <a:solidFill>
                            <a:schemeClr val="bg1"/>
                          </a:solidFill>
                          <a:effectLst/>
                          <a:latin typeface="游ゴシック" panose="020B0400000000000000" pitchFamily="50" charset="-128"/>
                          <a:ea typeface="游ゴシック" panose="020B0400000000000000" pitchFamily="50" charset="-128"/>
                        </a:rPr>
                        <a:t>H</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r>
                        <a:rPr lang="en-US" sz="700" b="0" i="0" u="none" strike="noStrike" dirty="0">
                          <a:solidFill>
                            <a:schemeClr val="bg1"/>
                          </a:solidFill>
                          <a:effectLst/>
                          <a:latin typeface="游ゴシック" panose="020B0400000000000000" pitchFamily="50" charset="-128"/>
                          <a:ea typeface="游ゴシック" panose="020B0400000000000000" pitchFamily="50" charset="-128"/>
                        </a:rPr>
                        <a:t>He</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r>
                        <a:rPr lang="en-US" sz="700" b="0" i="0" u="none" strike="noStrike" dirty="0">
                          <a:solidFill>
                            <a:schemeClr val="bg1"/>
                          </a:solidFill>
                          <a:effectLst/>
                          <a:latin typeface="游ゴシック" panose="020B0400000000000000" pitchFamily="50" charset="-128"/>
                          <a:ea typeface="游ゴシック" panose="020B0400000000000000" pitchFamily="50" charset="-128"/>
                        </a:rPr>
                        <a:t>Li</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r>
                        <a:rPr lang="en-US" sz="700" b="0" i="0" u="none" strike="noStrike" dirty="0">
                          <a:solidFill>
                            <a:schemeClr val="bg1"/>
                          </a:solidFill>
                          <a:effectLst/>
                          <a:latin typeface="游ゴシック" panose="020B0400000000000000" pitchFamily="50" charset="-128"/>
                          <a:ea typeface="游ゴシック" panose="020B0400000000000000" pitchFamily="50" charset="-128"/>
                        </a:rPr>
                        <a:t>Be</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r>
                        <a:rPr lang="en-US" sz="700" b="0" i="0" u="none" strike="noStrike" dirty="0">
                          <a:solidFill>
                            <a:schemeClr val="bg1"/>
                          </a:solidFill>
                          <a:effectLst/>
                          <a:latin typeface="游ゴシック" panose="020B0400000000000000" pitchFamily="50" charset="-128"/>
                          <a:ea typeface="游ゴシック" panose="020B0400000000000000" pitchFamily="50" charset="-128"/>
                        </a:rPr>
                        <a:t>B</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r>
                        <a:rPr lang="en-US" sz="700" b="0" i="0" u="none" strike="noStrike" dirty="0">
                          <a:solidFill>
                            <a:schemeClr val="bg1"/>
                          </a:solidFill>
                          <a:effectLst/>
                          <a:latin typeface="游ゴシック" panose="020B0400000000000000" pitchFamily="50" charset="-128"/>
                          <a:ea typeface="游ゴシック" panose="020B0400000000000000" pitchFamily="50" charset="-128"/>
                        </a:rPr>
                        <a:t>C</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r>
                        <a:rPr lang="en-US" sz="700" b="0" i="0" u="none" strike="noStrike" dirty="0">
                          <a:solidFill>
                            <a:schemeClr val="bg1"/>
                          </a:solidFill>
                          <a:effectLst/>
                          <a:latin typeface="游ゴシック" panose="020B0400000000000000" pitchFamily="50" charset="-128"/>
                          <a:ea typeface="游ゴシック" panose="020B0400000000000000" pitchFamily="50" charset="-128"/>
                        </a:rPr>
                        <a:t>N</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r>
                        <a:rPr lang="en-US" sz="700" b="0" i="0" u="none" strike="noStrike" dirty="0">
                          <a:solidFill>
                            <a:schemeClr val="bg1"/>
                          </a:solidFill>
                          <a:effectLst/>
                          <a:latin typeface="游ゴシック" panose="020B0400000000000000" pitchFamily="50" charset="-128"/>
                          <a:ea typeface="游ゴシック" panose="020B0400000000000000" pitchFamily="50" charset="-128"/>
                        </a:rPr>
                        <a:t>O</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r>
                        <a:rPr lang="en-US" sz="700" b="0" i="0" u="none" strike="noStrike" dirty="0">
                          <a:solidFill>
                            <a:schemeClr val="bg1"/>
                          </a:solidFill>
                          <a:effectLst/>
                          <a:latin typeface="游ゴシック" panose="020B0400000000000000" pitchFamily="50" charset="-128"/>
                          <a:ea typeface="游ゴシック" panose="020B0400000000000000" pitchFamily="50" charset="-128"/>
                        </a:rPr>
                        <a:t>F</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r>
                        <a:rPr lang="en-US" sz="700" b="0" i="0" u="none" strike="noStrike" dirty="0">
                          <a:solidFill>
                            <a:schemeClr val="bg1"/>
                          </a:solidFill>
                          <a:effectLst/>
                          <a:latin typeface="游ゴシック" panose="020B0400000000000000" pitchFamily="50" charset="-128"/>
                          <a:ea typeface="游ゴシック" panose="020B0400000000000000" pitchFamily="50" charset="-128"/>
                        </a:rPr>
                        <a:t>Ne</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r>
                        <a:rPr lang="en-US" sz="700" b="0" i="0" u="none" strike="noStrike" dirty="0" err="1">
                          <a:solidFill>
                            <a:schemeClr val="bg1"/>
                          </a:solidFill>
                          <a:effectLst/>
                          <a:latin typeface="游ゴシック" panose="020B0400000000000000" pitchFamily="50" charset="-128"/>
                          <a:ea typeface="游ゴシック" panose="020B0400000000000000" pitchFamily="50" charset="-128"/>
                        </a:rPr>
                        <a:t>Ar</a:t>
                      </a:r>
                      <a:endParaRPr lang="en-US" sz="70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r>
                        <a:rPr lang="en-US" sz="700" b="0" i="0" u="none" strike="noStrike" dirty="0">
                          <a:solidFill>
                            <a:schemeClr val="bg1"/>
                          </a:solidFill>
                          <a:effectLst/>
                          <a:latin typeface="游ゴシック" panose="020B0400000000000000" pitchFamily="50" charset="-128"/>
                          <a:ea typeface="游ゴシック" panose="020B0400000000000000" pitchFamily="50" charset="-128"/>
                        </a:rPr>
                        <a:t>Kr</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2347481654"/>
                  </a:ext>
                </a:extLst>
              </a:tr>
              <a:tr h="115200">
                <a:tc>
                  <a:txBody>
                    <a:bodyPr/>
                    <a:lstStyle/>
                    <a:p>
                      <a:pPr algn="l" fontAlgn="ct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STO-3G</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最小基底系</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 </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練習用</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 3</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つの原始</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Gauss</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基底関数を短縮した</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1</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つの短縮</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Gauss</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基底を用いる</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1</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1</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5</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5</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5</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5</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5</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5</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5</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5</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9</a:t>
                      </a:r>
                    </a:p>
                  </a:txBody>
                  <a:tcPr marL="0" marR="0" marT="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18</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83351516"/>
                  </a:ext>
                </a:extLst>
              </a:tr>
              <a:tr h="115200">
                <a:tc>
                  <a:txBody>
                    <a:bodyPr/>
                    <a:lstStyle/>
                    <a:p>
                      <a:pPr algn="l" fontAlgn="ct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3-21G</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スプリットバレンス基底系</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 </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内殻軌道に</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3</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個</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 </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原子価軌道の内側に</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2</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個と外側に</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1</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個の原始</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Gauss</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基底</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2</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2</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9</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9</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9</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9</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9</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9</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9</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9</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13</a:t>
                      </a:r>
                    </a:p>
                  </a:txBody>
                  <a:tcPr marL="0" marR="0" marT="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23</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182720204"/>
                  </a:ext>
                </a:extLst>
              </a:tr>
              <a:tr h="115200">
                <a:tc>
                  <a:txBody>
                    <a:bodyPr/>
                    <a:lstStyle/>
                    <a:p>
                      <a:pPr algn="l" fontAlgn="ct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4-31G</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スプリットバレンス基底系</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 </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内殻軌道に</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4</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個</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 </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原子価軌道の内側に</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3</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個と外側に</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1</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個の原始</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Gauss</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基底</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2</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2</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9</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9</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9</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9</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9</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9</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9</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9</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a:t>
                      </a:r>
                    </a:p>
                  </a:txBody>
                  <a:tcPr marL="0" marR="0" marT="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988186235"/>
                  </a:ext>
                </a:extLst>
              </a:tr>
              <a:tr h="115200">
                <a:tc>
                  <a:txBody>
                    <a:bodyPr/>
                    <a:lstStyle/>
                    <a:p>
                      <a:pPr algn="l" fontAlgn="ctr"/>
                      <a:endParaRPr lang="en-US" sz="700" b="0" i="0" u="none" strike="noStrike">
                        <a:solidFill>
                          <a:srgbClr val="000000"/>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6-31G</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スプリットバレンス基底系</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 </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内殻軌道に</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6</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個</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 </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原子価軌道の内側に</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3</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個と外側に</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1</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個の原始</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Gauss</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基底</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2</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2</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9</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9</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9</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9</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9</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9</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9</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9</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13</a:t>
                      </a:r>
                    </a:p>
                  </a:txBody>
                  <a:tcPr marL="0" marR="0" marT="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24</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96225076"/>
                  </a:ext>
                </a:extLst>
              </a:tr>
              <a:tr h="115200">
                <a:tc>
                  <a:txBody>
                    <a:bodyPr/>
                    <a:lstStyle/>
                    <a:p>
                      <a:pPr algn="l" fontAlgn="ct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6-31G(d)</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6-31G</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をベースとして</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Li</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以降に分極関数（</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p</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型や</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d</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型などの関数）を足したもの</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 よく使われる</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2</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2</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15</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15</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15</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15</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15</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15</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15</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15</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19</a:t>
                      </a:r>
                    </a:p>
                  </a:txBody>
                  <a:tcPr marL="0" marR="0" marT="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30</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847015910"/>
                  </a:ext>
                </a:extLst>
              </a:tr>
              <a:tr h="115200">
                <a:tc>
                  <a:txBody>
                    <a:bodyPr/>
                    <a:lstStyle/>
                    <a:p>
                      <a:pPr algn="l" fontAlgn="ctr"/>
                      <a:endParaRPr lang="en-US" sz="700" b="0" i="0" u="none" strike="noStrike">
                        <a:solidFill>
                          <a:srgbClr val="000000"/>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6-31G(d,p)</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H</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と</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He</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にも</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p</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型の分極関数を足したもの</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 </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水素が重要なとき使う</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 H</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では</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2s1p</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なので</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2×1+1×3=5.</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5</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5</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15</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15</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15</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15</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15</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15</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15</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15</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19</a:t>
                      </a:r>
                    </a:p>
                  </a:txBody>
                  <a:tcPr marL="0" marR="0" marT="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30</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075266307"/>
                  </a:ext>
                </a:extLst>
              </a:tr>
              <a:tr h="115200">
                <a:tc>
                  <a:txBody>
                    <a:bodyPr/>
                    <a:lstStyle/>
                    <a:p>
                      <a:pPr algn="l" fontAlgn="ct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6-31G(3df,3pd)</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6-31G(</a:t>
                      </a:r>
                      <a:r>
                        <a:rPr lang="en-US" altLang="ja-JP" sz="700" b="0" i="0" u="none" strike="noStrike" dirty="0" err="1">
                          <a:solidFill>
                            <a:srgbClr val="000000"/>
                          </a:solidFill>
                          <a:effectLst/>
                          <a:latin typeface="游ゴシック" panose="020B0400000000000000" pitchFamily="50" charset="-128"/>
                          <a:ea typeface="游ゴシック" panose="020B0400000000000000" pitchFamily="50" charset="-128"/>
                        </a:rPr>
                        <a:t>d,p</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をベースとして</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Li</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以降には</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d</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型を増やし</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 f</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型も足す</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 H</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と</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He</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にも</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p</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型を増やして</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d</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型も足す</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17</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17</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34</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34</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34</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34</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34</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34</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34</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34</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38</a:t>
                      </a:r>
                    </a:p>
                  </a:txBody>
                  <a:tcPr marL="0" marR="0" marT="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49</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513661852"/>
                  </a:ext>
                </a:extLst>
              </a:tr>
              <a:tr h="115200">
                <a:tc>
                  <a:txBody>
                    <a:bodyPr/>
                    <a:lstStyle/>
                    <a:p>
                      <a:pPr algn="l" fontAlgn="ctr"/>
                      <a:endParaRPr lang="en-US" sz="700" b="0" i="0" u="none" strike="noStrike">
                        <a:solidFill>
                          <a:srgbClr val="000000"/>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6-31+G</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6-31G</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をベースに</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Li</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以降に分散関数（拡がった関数）を足す</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 </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アニオンや励起状態</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 </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分子間力で重要</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2</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2</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13</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13</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13</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13</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13</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13</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13</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13</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17</a:t>
                      </a:r>
                    </a:p>
                  </a:txBody>
                  <a:tcPr marL="0" marR="0" marT="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28</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48792482"/>
                  </a:ext>
                </a:extLst>
              </a:tr>
              <a:tr h="115200">
                <a:tc>
                  <a:txBody>
                    <a:bodyPr/>
                    <a:lstStyle/>
                    <a:p>
                      <a:pPr algn="l" fontAlgn="ct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6-31+G(d)</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6-31G</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をベースに</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Li</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以降に分極関数と分散関数を両方足したもの</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2</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2</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19</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19</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19</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19</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19</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19</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19</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19</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23</a:t>
                      </a:r>
                    </a:p>
                  </a:txBody>
                  <a:tcPr marL="0" marR="0" marT="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34</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447172177"/>
                  </a:ext>
                </a:extLst>
              </a:tr>
              <a:tr h="115200">
                <a:tc>
                  <a:txBody>
                    <a:bodyPr/>
                    <a:lstStyle/>
                    <a:p>
                      <a:pPr algn="l" fontAlgn="ctr"/>
                      <a:endParaRPr lang="en-US" sz="700" b="0" i="0" u="none" strike="noStrike">
                        <a:solidFill>
                          <a:srgbClr val="000000"/>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6-31+G(d,p)</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6-31+G(d)</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をベースに</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H</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と</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He</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にも</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p</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型の分極関数を足したもの</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5</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5</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19</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19</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19</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19</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19</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19</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19</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19</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23</a:t>
                      </a:r>
                    </a:p>
                  </a:txBody>
                  <a:tcPr marL="0" marR="0" marT="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34</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236144084"/>
                  </a:ext>
                </a:extLst>
              </a:tr>
              <a:tr h="115200">
                <a:tc>
                  <a:txBody>
                    <a:bodyPr/>
                    <a:lstStyle/>
                    <a:p>
                      <a:pPr algn="l" fontAlgn="ct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6-31+G(3df,3pd)</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6-31+G(</a:t>
                      </a:r>
                      <a:r>
                        <a:rPr lang="en-US" altLang="ja-JP" sz="700" b="0" i="0" u="none" strike="noStrike" dirty="0" err="1">
                          <a:solidFill>
                            <a:srgbClr val="000000"/>
                          </a:solidFill>
                          <a:effectLst/>
                          <a:latin typeface="游ゴシック" panose="020B0400000000000000" pitchFamily="50" charset="-128"/>
                          <a:ea typeface="游ゴシック" panose="020B0400000000000000" pitchFamily="50" charset="-128"/>
                        </a:rPr>
                        <a:t>d,p</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をベースに</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Li</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以降には</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d</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型を増やし</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 f</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型も足す</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 H</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と</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He</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にも</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p</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型を増やして</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d</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型も足す</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17</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17</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38</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38</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38</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38</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38</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38</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38</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38</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42</a:t>
                      </a:r>
                    </a:p>
                  </a:txBody>
                  <a:tcPr marL="0" marR="0" marT="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53</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667335365"/>
                  </a:ext>
                </a:extLst>
              </a:tr>
              <a:tr h="115200">
                <a:tc>
                  <a:txBody>
                    <a:bodyPr/>
                    <a:lstStyle/>
                    <a:p>
                      <a:pPr algn="l" fontAlgn="ctr"/>
                      <a:endParaRPr lang="en-US" sz="700" b="0" i="0" u="none" strike="noStrike">
                        <a:solidFill>
                          <a:srgbClr val="000000"/>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6-31++G</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6-31G</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をベースに</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Li</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以降だけでなく</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H</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と</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He</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にも分散関数を足したもの</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3</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3</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13</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13</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13</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13</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13</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13</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13</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13</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17</a:t>
                      </a:r>
                    </a:p>
                  </a:txBody>
                  <a:tcPr marL="0" marR="0" marT="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28</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520967833"/>
                  </a:ext>
                </a:extLst>
              </a:tr>
              <a:tr h="115200">
                <a:tc>
                  <a:txBody>
                    <a:bodyPr/>
                    <a:lstStyle/>
                    <a:p>
                      <a:pPr algn="l" fontAlgn="ctr"/>
                      <a:endParaRPr lang="en-US" sz="700" b="0" i="0" u="none" strike="noStrike">
                        <a:solidFill>
                          <a:srgbClr val="000000"/>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6-31++G(d)</a:t>
                      </a:r>
                    </a:p>
                  </a:txBody>
                  <a:tcPr marL="0" marR="0" marT="0"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Li</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以降で</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6-31++G</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に分散関数を足したもの</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0" marR="0" marT="0"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3</a:t>
                      </a:r>
                    </a:p>
                  </a:txBody>
                  <a:tcPr marL="0" marR="0" marT="0"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3</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19</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19</a:t>
                      </a:r>
                    </a:p>
                  </a:txBody>
                  <a:tcPr marL="0" marR="0" marT="0"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19</a:t>
                      </a:r>
                    </a:p>
                  </a:txBody>
                  <a:tcPr marL="0" marR="0" marT="0"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19</a:t>
                      </a:r>
                    </a:p>
                  </a:txBody>
                  <a:tcPr marL="0" marR="0" marT="0"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19</a:t>
                      </a:r>
                    </a:p>
                  </a:txBody>
                  <a:tcPr marL="0" marR="0" marT="0"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19</a:t>
                      </a:r>
                    </a:p>
                  </a:txBody>
                  <a:tcPr marL="0" marR="0" marT="0"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19</a:t>
                      </a:r>
                    </a:p>
                  </a:txBody>
                  <a:tcPr marL="0" marR="0" marT="0"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19</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23</a:t>
                      </a:r>
                    </a:p>
                  </a:txBody>
                  <a:tcPr marL="0" marR="0" marT="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34</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47514342"/>
                  </a:ext>
                </a:extLst>
              </a:tr>
              <a:tr h="115200">
                <a:tc>
                  <a:txBody>
                    <a:bodyPr/>
                    <a:lstStyle/>
                    <a:p>
                      <a:pPr algn="l" fontAlgn="ct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6-31++G(</a:t>
                      </a:r>
                      <a:r>
                        <a:rPr lang="en-US" sz="700" b="0" i="0" u="none" strike="noStrike" dirty="0" err="1">
                          <a:solidFill>
                            <a:srgbClr val="000000"/>
                          </a:solidFill>
                          <a:effectLst/>
                          <a:latin typeface="游ゴシック" panose="020B0400000000000000" pitchFamily="50" charset="-128"/>
                          <a:ea typeface="游ゴシック" panose="020B0400000000000000" pitchFamily="50" charset="-128"/>
                        </a:rPr>
                        <a:t>d,p</a:t>
                      </a: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a:t>
                      </a:r>
                    </a:p>
                  </a:txBody>
                  <a:tcPr marL="0" marR="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l"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6-31++G(d)</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をベースに</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H</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と</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He</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にも</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p</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型の分極関数を足したもの</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a:t>
                      </a:r>
                    </a:p>
                  </a:txBody>
                  <a:tcPr marL="0" marR="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6</a:t>
                      </a:r>
                    </a:p>
                  </a:txBody>
                  <a:tcPr marL="0" marR="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6</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19</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19</a:t>
                      </a:r>
                    </a:p>
                  </a:txBody>
                  <a:tcPr marL="0" marR="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19</a:t>
                      </a:r>
                    </a:p>
                  </a:txBody>
                  <a:tcPr marL="0" marR="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19</a:t>
                      </a:r>
                    </a:p>
                  </a:txBody>
                  <a:tcPr marL="0" marR="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19</a:t>
                      </a:r>
                    </a:p>
                  </a:txBody>
                  <a:tcPr marL="0" marR="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19</a:t>
                      </a:r>
                    </a:p>
                  </a:txBody>
                  <a:tcPr marL="0" marR="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19</a:t>
                      </a:r>
                    </a:p>
                  </a:txBody>
                  <a:tcPr marL="0" marR="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19</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23</a:t>
                      </a:r>
                    </a:p>
                  </a:txBody>
                  <a:tcPr marL="0" marR="0" marT="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34</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722113177"/>
                  </a:ext>
                </a:extLst>
              </a:tr>
              <a:tr h="115200">
                <a:tc>
                  <a:txBody>
                    <a:bodyPr/>
                    <a:lstStyle/>
                    <a:p>
                      <a:pPr algn="l" fontAlgn="ct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a:noFill/>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6-31++G(3df,3pd)</a:t>
                      </a:r>
                    </a:p>
                  </a:txBody>
                  <a:tcPr marL="0" marR="0" marT="0" marB="0" anchor="ctr">
                    <a:lnL>
                      <a:noFill/>
                    </a:lnL>
                    <a:lnR>
                      <a:noFill/>
                    </a:lnR>
                    <a:lnT>
                      <a:noFill/>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6-31++G(</a:t>
                      </a:r>
                      <a:r>
                        <a:rPr lang="en-US" altLang="ja-JP" sz="700" b="0" i="0" u="none" strike="noStrike" dirty="0" err="1">
                          <a:solidFill>
                            <a:srgbClr val="000000"/>
                          </a:solidFill>
                          <a:effectLst/>
                          <a:latin typeface="游ゴシック" panose="020B0400000000000000" pitchFamily="50" charset="-128"/>
                          <a:ea typeface="游ゴシック" panose="020B0400000000000000" pitchFamily="50" charset="-128"/>
                        </a:rPr>
                        <a:t>d,p</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をベースに</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Li</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以降には</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d</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型を増やし</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 f</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型も足す</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 H</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と</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He</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にも</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p</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型を増やして</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d</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型も足す</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a:t>
                      </a:r>
                    </a:p>
                  </a:txBody>
                  <a:tcPr marL="0" marR="0" marT="0" marB="0" anchor="ctr">
                    <a:lnL>
                      <a:noFill/>
                    </a:lnL>
                    <a:lnR>
                      <a:noFill/>
                    </a:lnR>
                    <a:lnT>
                      <a:noFill/>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18</a:t>
                      </a:r>
                    </a:p>
                  </a:txBody>
                  <a:tcPr marL="0" marR="0" marT="0" marB="0" anchor="ctr">
                    <a:lnL>
                      <a:noFill/>
                    </a:lnL>
                    <a:lnR>
                      <a:noFill/>
                    </a:lnR>
                    <a:lnT>
                      <a:noFill/>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18</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a:noFill/>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38</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a:noFill/>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38</a:t>
                      </a:r>
                    </a:p>
                  </a:txBody>
                  <a:tcPr marL="0" marR="0" marT="0" marB="0" anchor="ctr">
                    <a:lnL>
                      <a:noFill/>
                    </a:lnL>
                    <a:lnR>
                      <a:noFill/>
                    </a:lnR>
                    <a:lnT>
                      <a:noFill/>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38</a:t>
                      </a:r>
                    </a:p>
                  </a:txBody>
                  <a:tcPr marL="0" marR="0" marT="0" marB="0" anchor="ctr">
                    <a:lnL>
                      <a:noFill/>
                    </a:lnL>
                    <a:lnR>
                      <a:noFill/>
                    </a:lnR>
                    <a:lnT>
                      <a:noFill/>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38</a:t>
                      </a:r>
                    </a:p>
                  </a:txBody>
                  <a:tcPr marL="0" marR="0" marT="0" marB="0" anchor="ctr">
                    <a:lnL>
                      <a:noFill/>
                    </a:lnL>
                    <a:lnR>
                      <a:noFill/>
                    </a:lnR>
                    <a:lnT>
                      <a:noFill/>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38</a:t>
                      </a:r>
                    </a:p>
                  </a:txBody>
                  <a:tcPr marL="0" marR="0" marT="0" marB="0" anchor="ctr">
                    <a:lnL>
                      <a:noFill/>
                    </a:lnL>
                    <a:lnR>
                      <a:noFill/>
                    </a:lnR>
                    <a:lnT>
                      <a:noFill/>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38</a:t>
                      </a:r>
                    </a:p>
                  </a:txBody>
                  <a:tcPr marL="0" marR="0" marT="0" marB="0" anchor="ctr">
                    <a:lnL>
                      <a:noFill/>
                    </a:lnL>
                    <a:lnR>
                      <a:noFill/>
                    </a:lnR>
                    <a:lnT>
                      <a:noFill/>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38</a:t>
                      </a:r>
                    </a:p>
                  </a:txBody>
                  <a:tcPr marL="0" marR="0" marT="0" marB="0" anchor="ctr">
                    <a:lnL>
                      <a:noFill/>
                    </a:lnL>
                    <a:lnR>
                      <a:noFill/>
                    </a:lnR>
                    <a:lnT>
                      <a:noFill/>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38</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a:noFill/>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42</a:t>
                      </a:r>
                    </a:p>
                  </a:txBody>
                  <a:tcPr marL="0" marR="0" marT="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a:noFill/>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53</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a:noFill/>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11466847"/>
                  </a:ext>
                </a:extLst>
              </a:tr>
              <a:tr h="115200">
                <a:tc>
                  <a:txBody>
                    <a:bodyPr/>
                    <a:lstStyle/>
                    <a:p>
                      <a:pPr algn="l" fontAlgn="ctr"/>
                      <a:endParaRPr lang="en-US" sz="700" b="0" i="0" u="none" strike="noStrike">
                        <a:solidFill>
                          <a:srgbClr val="000000"/>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6-311G</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l" fontAlgn="ct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スプリットバレンストリプルゼータ基底系</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 </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原子価軌道に</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3</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個の短縮</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Gauss</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基底を用いたもの</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3</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3</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13</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solidFill>
                        <a:schemeClr val="tx2">
                          <a:lumMod val="20000"/>
                          <a:lumOff val="80000"/>
                        </a:schemeClr>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13</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13</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13</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13</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13</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13</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13</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21</a:t>
                      </a:r>
                    </a:p>
                  </a:txBody>
                  <a:tcPr marL="0" marR="0" marT="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39</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solidFill>
                        <a:schemeClr val="tx2">
                          <a:lumMod val="20000"/>
                          <a:lumOff val="80000"/>
                        </a:schemeClr>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583706780"/>
                  </a:ext>
                </a:extLst>
              </a:tr>
              <a:tr h="115200">
                <a:tc>
                  <a:txBody>
                    <a:bodyPr/>
                    <a:lstStyle/>
                    <a:p>
                      <a:pPr algn="l" fontAlgn="ct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6-311G(d)</a:t>
                      </a:r>
                    </a:p>
                  </a:txBody>
                  <a:tcPr marL="0" marR="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l"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Li</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以降で</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6-311G</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に分散関数を足したもの</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 </a:t>
                      </a:r>
                    </a:p>
                  </a:txBody>
                  <a:tcPr marL="0" marR="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3</a:t>
                      </a:r>
                    </a:p>
                  </a:txBody>
                  <a:tcPr marL="0" marR="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3</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18</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18</a:t>
                      </a:r>
                    </a:p>
                  </a:txBody>
                  <a:tcPr marL="0" marR="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18</a:t>
                      </a:r>
                    </a:p>
                  </a:txBody>
                  <a:tcPr marL="0" marR="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18</a:t>
                      </a:r>
                    </a:p>
                  </a:txBody>
                  <a:tcPr marL="0" marR="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18</a:t>
                      </a:r>
                    </a:p>
                  </a:txBody>
                  <a:tcPr marL="0" marR="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18</a:t>
                      </a:r>
                    </a:p>
                  </a:txBody>
                  <a:tcPr marL="0" marR="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18</a:t>
                      </a:r>
                    </a:p>
                  </a:txBody>
                  <a:tcPr marL="0" marR="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18</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26</a:t>
                      </a:r>
                    </a:p>
                  </a:txBody>
                  <a:tcPr marL="0" marR="0" marT="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44</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46917534"/>
                  </a:ext>
                </a:extLst>
              </a:tr>
              <a:tr h="115200">
                <a:tc>
                  <a:txBody>
                    <a:bodyPr/>
                    <a:lstStyle/>
                    <a:p>
                      <a:pPr algn="l" fontAlgn="ctr"/>
                      <a:endParaRPr lang="en-US" sz="700" b="0" i="0" u="none" strike="noStrike">
                        <a:solidFill>
                          <a:srgbClr val="000000"/>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6-311G(d,p)</a:t>
                      </a:r>
                    </a:p>
                  </a:txBody>
                  <a:tcPr marL="0" marR="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以下略</a:t>
                      </a:r>
                      <a:endPar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6</a:t>
                      </a:r>
                    </a:p>
                  </a:txBody>
                  <a:tcPr marL="0" marR="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6</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18</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18</a:t>
                      </a:r>
                    </a:p>
                  </a:txBody>
                  <a:tcPr marL="0" marR="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18</a:t>
                      </a:r>
                    </a:p>
                  </a:txBody>
                  <a:tcPr marL="0" marR="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18</a:t>
                      </a:r>
                    </a:p>
                  </a:txBody>
                  <a:tcPr marL="0" marR="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18</a:t>
                      </a:r>
                    </a:p>
                  </a:txBody>
                  <a:tcPr marL="0" marR="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18</a:t>
                      </a:r>
                    </a:p>
                  </a:txBody>
                  <a:tcPr marL="0" marR="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18</a:t>
                      </a:r>
                    </a:p>
                  </a:txBody>
                  <a:tcPr marL="0" marR="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18</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26</a:t>
                      </a:r>
                    </a:p>
                  </a:txBody>
                  <a:tcPr marL="0" marR="0" marT="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44</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182692128"/>
                  </a:ext>
                </a:extLst>
              </a:tr>
              <a:tr h="115200">
                <a:tc>
                  <a:txBody>
                    <a:bodyPr/>
                    <a:lstStyle/>
                    <a:p>
                      <a:pPr algn="l" fontAlgn="ct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6-311G(3df,3pd)</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endPar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17</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17</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35</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35</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35</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35</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35</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35</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35</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35</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43</a:t>
                      </a:r>
                    </a:p>
                  </a:txBody>
                  <a:tcPr marL="0" marR="0" marT="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61</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149061091"/>
                  </a:ext>
                </a:extLst>
              </a:tr>
              <a:tr h="115200">
                <a:tc>
                  <a:txBody>
                    <a:bodyPr/>
                    <a:lstStyle/>
                    <a:p>
                      <a:pPr algn="l" fontAlgn="ctr"/>
                      <a:endParaRPr lang="en-US" sz="700" b="0" i="0" u="none" strike="noStrike">
                        <a:solidFill>
                          <a:srgbClr val="000000"/>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6-311+G</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endPar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3</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3</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17</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17</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17</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17</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17</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17</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17</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17</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25</a:t>
                      </a:r>
                    </a:p>
                  </a:txBody>
                  <a:tcPr marL="0" marR="0" marT="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43</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450526885"/>
                  </a:ext>
                </a:extLst>
              </a:tr>
              <a:tr h="115200">
                <a:tc>
                  <a:txBody>
                    <a:bodyPr/>
                    <a:lstStyle/>
                    <a:p>
                      <a:pPr algn="l" fontAlgn="ct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6-311+G(d)</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endPar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3</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3</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22</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22</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22</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22</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22</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22</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22</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22</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30</a:t>
                      </a:r>
                    </a:p>
                  </a:txBody>
                  <a:tcPr marL="0" marR="0" marT="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48</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914971482"/>
                  </a:ext>
                </a:extLst>
              </a:tr>
              <a:tr h="115200">
                <a:tc>
                  <a:txBody>
                    <a:bodyPr/>
                    <a:lstStyle/>
                    <a:p>
                      <a:pPr algn="l" fontAlgn="ctr"/>
                      <a:endParaRPr lang="en-US" sz="700" b="0" i="0" u="none" strike="noStrike">
                        <a:solidFill>
                          <a:srgbClr val="000000"/>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6-311+G(d,p)</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endPar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6</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6</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22</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22</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22</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22</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22</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22</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22</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22</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30</a:t>
                      </a:r>
                    </a:p>
                  </a:txBody>
                  <a:tcPr marL="0" marR="0" marT="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48</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629493903"/>
                  </a:ext>
                </a:extLst>
              </a:tr>
              <a:tr h="115200">
                <a:tc>
                  <a:txBody>
                    <a:bodyPr/>
                    <a:lstStyle/>
                    <a:p>
                      <a:pPr algn="l" fontAlgn="ct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6-311+G(3df,3pd)</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endPar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17</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17</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39</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39</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39</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39</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39</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39</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39</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39</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47</a:t>
                      </a:r>
                    </a:p>
                  </a:txBody>
                  <a:tcPr marL="0" marR="0" marT="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65</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57824839"/>
                  </a:ext>
                </a:extLst>
              </a:tr>
              <a:tr h="115200">
                <a:tc>
                  <a:txBody>
                    <a:bodyPr/>
                    <a:lstStyle/>
                    <a:p>
                      <a:pPr algn="l" fontAlgn="ct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6-311++G</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endPar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4</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4</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17</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17</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17</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17</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17</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17</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17</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17</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25</a:t>
                      </a:r>
                    </a:p>
                  </a:txBody>
                  <a:tcPr marL="0" marR="0" marT="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43</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834564973"/>
                  </a:ext>
                </a:extLst>
              </a:tr>
              <a:tr h="115200">
                <a:tc>
                  <a:txBody>
                    <a:bodyPr/>
                    <a:lstStyle/>
                    <a:p>
                      <a:pPr algn="l" fontAlgn="ct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6-311++G(d)</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endPar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4</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4</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22</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22</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22</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22</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22</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22</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22</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22</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30</a:t>
                      </a:r>
                    </a:p>
                  </a:txBody>
                  <a:tcPr marL="0" marR="0" marT="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48</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897818550"/>
                  </a:ext>
                </a:extLst>
              </a:tr>
              <a:tr h="115200">
                <a:tc>
                  <a:txBody>
                    <a:bodyPr/>
                    <a:lstStyle/>
                    <a:p>
                      <a:pPr algn="l" fontAlgn="ct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6-311++G(</a:t>
                      </a:r>
                      <a:r>
                        <a:rPr lang="en-US" sz="700" b="0" i="0" u="none" strike="noStrike" dirty="0" err="1">
                          <a:solidFill>
                            <a:srgbClr val="000000"/>
                          </a:solidFill>
                          <a:effectLst/>
                          <a:latin typeface="游ゴシック" panose="020B0400000000000000" pitchFamily="50" charset="-128"/>
                          <a:ea typeface="游ゴシック" panose="020B0400000000000000" pitchFamily="50" charset="-128"/>
                        </a:rPr>
                        <a:t>d,p</a:t>
                      </a: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endPar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7</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7</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22</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22</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22</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22</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22</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22</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22</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22</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30</a:t>
                      </a:r>
                    </a:p>
                  </a:txBody>
                  <a:tcPr marL="0" marR="0" marT="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48</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558394231"/>
                  </a:ext>
                </a:extLst>
              </a:tr>
              <a:tr h="115200">
                <a:tc>
                  <a:txBody>
                    <a:bodyPr/>
                    <a:lstStyle/>
                    <a:p>
                      <a:pPr algn="l" fontAlgn="ct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6-311++G(3df,3pd)</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GaussView6</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の</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GUI</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で指定可能な</a:t>
                      </a:r>
                      <a:r>
                        <a:rPr lang="en-US" altLang="ja-JP" sz="700" b="0" i="0" u="none" strike="noStrike" dirty="0" err="1">
                          <a:solidFill>
                            <a:srgbClr val="000000"/>
                          </a:solidFill>
                          <a:effectLst/>
                          <a:latin typeface="游ゴシック" panose="020B0400000000000000" pitchFamily="50" charset="-128"/>
                          <a:ea typeface="游ゴシック" panose="020B0400000000000000" pitchFamily="50" charset="-128"/>
                        </a:rPr>
                        <a:t>Pople</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系の基底関数だと最大のもの</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18</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18</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39</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39</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39</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39</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39</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39</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39</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39</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47</a:t>
                      </a:r>
                    </a:p>
                  </a:txBody>
                  <a:tcPr marL="0" marR="0" marT="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65</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983559126"/>
                  </a:ext>
                </a:extLst>
              </a:tr>
              <a:tr h="115200">
                <a:tc>
                  <a:txBody>
                    <a:bodyPr/>
                    <a:lstStyle/>
                    <a:p>
                      <a:pPr algn="l" fontAlgn="ct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cc-</a:t>
                      </a:r>
                      <a:r>
                        <a:rPr lang="en-US" sz="700" b="0" i="0" u="none" strike="noStrike" dirty="0" err="1">
                          <a:solidFill>
                            <a:srgbClr val="000000"/>
                          </a:solidFill>
                          <a:effectLst/>
                          <a:latin typeface="游ゴシック" panose="020B0400000000000000" pitchFamily="50" charset="-128"/>
                          <a:ea typeface="游ゴシック" panose="020B0400000000000000" pitchFamily="50" charset="-128"/>
                        </a:rPr>
                        <a:t>pVDZ</a:t>
                      </a: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Correlation-Consistent</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系</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 p</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は分極</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 V</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は原子価軌道を意味するダブルゼータ基底</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5</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5</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14</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14</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14</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14</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14</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14</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14</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14</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18</a:t>
                      </a:r>
                    </a:p>
                  </a:txBody>
                  <a:tcPr marL="0" marR="0" marT="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27</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967710847"/>
                  </a:ext>
                </a:extLst>
              </a:tr>
              <a:tr h="115200">
                <a:tc>
                  <a:txBody>
                    <a:bodyPr/>
                    <a:lstStyle/>
                    <a:p>
                      <a:pPr algn="l" fontAlgn="ctr"/>
                      <a:endParaRPr lang="en-US" sz="700" b="0" i="0" u="none" strike="noStrike">
                        <a:solidFill>
                          <a:srgbClr val="000000"/>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cc-pVTZ</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上記のトリプルゼータ版</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 D</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T</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Q</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と完全基底系</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(CBS)</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に収束するよう設計されている</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14</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14</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30</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30</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30</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30</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30</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30</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30</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30</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34</a:t>
                      </a:r>
                    </a:p>
                  </a:txBody>
                  <a:tcPr marL="0" marR="0" marT="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43</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864321395"/>
                  </a:ext>
                </a:extLst>
              </a:tr>
              <a:tr h="115200">
                <a:tc>
                  <a:txBody>
                    <a:bodyPr/>
                    <a:lstStyle/>
                    <a:p>
                      <a:pPr algn="l" fontAlgn="ctr"/>
                      <a:endParaRPr lang="en-US" sz="700" b="0" i="0" u="none" strike="noStrike">
                        <a:solidFill>
                          <a:srgbClr val="000000"/>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cc-pVQZ</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endPar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30</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30</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55</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55</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55</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55</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55</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55</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55</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55</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59</a:t>
                      </a:r>
                    </a:p>
                  </a:txBody>
                  <a:tcPr marL="0" marR="0" marT="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68</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1412083"/>
                  </a:ext>
                </a:extLst>
              </a:tr>
              <a:tr h="115200">
                <a:tc>
                  <a:txBody>
                    <a:bodyPr/>
                    <a:lstStyle/>
                    <a:p>
                      <a:pPr algn="l" fontAlgn="ct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cc-pV5Z</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endPar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55</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55</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91</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91</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91</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91</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91</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91</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91</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91</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95</a:t>
                      </a:r>
                    </a:p>
                  </a:txBody>
                  <a:tcPr marL="0" marR="0" marT="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104</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031353405"/>
                  </a:ext>
                </a:extLst>
              </a:tr>
              <a:tr h="115200">
                <a:tc>
                  <a:txBody>
                    <a:bodyPr/>
                    <a:lstStyle/>
                    <a:p>
                      <a:pPr algn="l" fontAlgn="ct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err="1">
                          <a:solidFill>
                            <a:srgbClr val="000000"/>
                          </a:solidFill>
                          <a:effectLst/>
                          <a:latin typeface="游ゴシック" panose="020B0400000000000000" pitchFamily="50" charset="-128"/>
                          <a:ea typeface="游ゴシック" panose="020B0400000000000000" pitchFamily="50" charset="-128"/>
                        </a:rPr>
                        <a:t>aug</a:t>
                      </a: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-cc-</a:t>
                      </a:r>
                      <a:r>
                        <a:rPr lang="en-US" sz="700" b="0" i="0" u="none" strike="noStrike" dirty="0" err="1">
                          <a:solidFill>
                            <a:srgbClr val="000000"/>
                          </a:solidFill>
                          <a:effectLst/>
                          <a:latin typeface="游ゴシック" panose="020B0400000000000000" pitchFamily="50" charset="-128"/>
                          <a:ea typeface="游ゴシック" panose="020B0400000000000000" pitchFamily="50" charset="-128"/>
                        </a:rPr>
                        <a:t>pVDZ</a:t>
                      </a: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cc-</a:t>
                      </a:r>
                      <a:r>
                        <a:rPr lang="en-US" altLang="ja-JP" sz="700" b="0" i="0" u="none" strike="noStrike" dirty="0" err="1">
                          <a:solidFill>
                            <a:srgbClr val="000000"/>
                          </a:solidFill>
                          <a:effectLst/>
                          <a:latin typeface="游ゴシック" panose="020B0400000000000000" pitchFamily="50" charset="-128"/>
                          <a:ea typeface="游ゴシック" panose="020B0400000000000000" pitchFamily="50" charset="-128"/>
                        </a:rPr>
                        <a:t>pVDZ</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に分散関数を加えたもの</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9</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9</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23</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23</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23</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23</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23</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23</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23</a:t>
                      </a:r>
                    </a:p>
                  </a:txBody>
                  <a:tcPr marL="0" marR="0" marT="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23</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27</a:t>
                      </a:r>
                    </a:p>
                  </a:txBody>
                  <a:tcPr marL="0" marR="0" marT="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36</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148300498"/>
                  </a:ext>
                </a:extLst>
              </a:tr>
              <a:tr h="115200">
                <a:tc>
                  <a:txBody>
                    <a:bodyPr/>
                    <a:lstStyle/>
                    <a:p>
                      <a:pPr algn="l" fontAlgn="ct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err="1">
                          <a:solidFill>
                            <a:srgbClr val="000000"/>
                          </a:solidFill>
                          <a:effectLst/>
                          <a:latin typeface="游ゴシック" panose="020B0400000000000000" pitchFamily="50" charset="-128"/>
                          <a:ea typeface="游ゴシック" panose="020B0400000000000000" pitchFamily="50" charset="-128"/>
                        </a:rPr>
                        <a:t>aug</a:t>
                      </a: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-cc-</a:t>
                      </a:r>
                      <a:r>
                        <a:rPr lang="en-US" sz="700" b="0" i="0" u="none" strike="noStrike" dirty="0" err="1">
                          <a:solidFill>
                            <a:srgbClr val="000000"/>
                          </a:solidFill>
                          <a:effectLst/>
                          <a:latin typeface="游ゴシック" panose="020B0400000000000000" pitchFamily="50" charset="-128"/>
                          <a:ea typeface="游ゴシック" panose="020B0400000000000000" pitchFamily="50" charset="-128"/>
                        </a:rPr>
                        <a:t>pVTZ</a:t>
                      </a: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endPar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23</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23</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46</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46</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46</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46</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46</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46</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46</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46</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50</a:t>
                      </a:r>
                    </a:p>
                  </a:txBody>
                  <a:tcPr marL="0" marR="0" marT="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59</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601395593"/>
                  </a:ext>
                </a:extLst>
              </a:tr>
              <a:tr h="115200">
                <a:tc>
                  <a:txBody>
                    <a:bodyPr/>
                    <a:lstStyle/>
                    <a:p>
                      <a:pPr algn="l" fontAlgn="ct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err="1">
                          <a:solidFill>
                            <a:srgbClr val="000000"/>
                          </a:solidFill>
                          <a:effectLst/>
                          <a:latin typeface="游ゴシック" panose="020B0400000000000000" pitchFamily="50" charset="-128"/>
                          <a:ea typeface="游ゴシック" panose="020B0400000000000000" pitchFamily="50" charset="-128"/>
                        </a:rPr>
                        <a:t>aug</a:t>
                      </a: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-cc-</a:t>
                      </a:r>
                      <a:r>
                        <a:rPr lang="en-US" sz="700" b="0" i="0" u="none" strike="noStrike" dirty="0" err="1">
                          <a:solidFill>
                            <a:srgbClr val="000000"/>
                          </a:solidFill>
                          <a:effectLst/>
                          <a:latin typeface="游ゴシック" panose="020B0400000000000000" pitchFamily="50" charset="-128"/>
                          <a:ea typeface="游ゴシック" panose="020B0400000000000000" pitchFamily="50" charset="-128"/>
                        </a:rPr>
                        <a:t>pVQZ</a:t>
                      </a: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GaussView6</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の</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GUI</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で指定可能な</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Danning</a:t>
                      </a:r>
                      <a:r>
                        <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rPr>
                        <a:t>系の基底関数だと最大のもの</a:t>
                      </a: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46</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46</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80</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80</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80</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80</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80</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80</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80</a:t>
                      </a: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80</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84</a:t>
                      </a:r>
                    </a:p>
                  </a:txBody>
                  <a:tcPr marL="0" marR="0" marT="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93</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1174149"/>
                  </a:ext>
                </a:extLst>
              </a:tr>
              <a:tr h="115200">
                <a:tc>
                  <a:txBody>
                    <a:bodyPr/>
                    <a:lstStyle/>
                    <a:p>
                      <a:pPr algn="l" fontAlgn="ct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aug-cc-pV5Z</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US" altLang="ja-JP" sz="700" b="0" i="0" u="none" strike="noStrike" dirty="0">
                        <a:solidFill>
                          <a:schemeClr val="tx1"/>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80</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80</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127</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127</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127</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127</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127</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127</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127</a:t>
                      </a:r>
                    </a:p>
                  </a:txBody>
                  <a:tcPr marL="0" marR="0" marT="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a:solidFill>
                            <a:srgbClr val="000000"/>
                          </a:solidFill>
                          <a:effectLst/>
                          <a:latin typeface="游ゴシック" panose="020B0400000000000000" pitchFamily="50" charset="-128"/>
                          <a:ea typeface="游ゴシック" panose="020B0400000000000000" pitchFamily="50" charset="-128"/>
                        </a:rPr>
                        <a:t>127</a:t>
                      </a:r>
                    </a:p>
                  </a:txBody>
                  <a:tcPr marL="0" marR="0" marT="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131</a:t>
                      </a:r>
                    </a:p>
                  </a:txBody>
                  <a:tcPr marL="0" marR="0" marT="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140</a:t>
                      </a:r>
                    </a:p>
                  </a:txBody>
                  <a:tcPr marL="0" marR="0" marT="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010743172"/>
                  </a:ext>
                </a:extLst>
              </a:tr>
            </a:tbl>
          </a:graphicData>
        </a:graphic>
      </p:graphicFrame>
      <p:sp>
        <p:nvSpPr>
          <p:cNvPr id="20" name="テキスト プレースホルダー 19">
            <a:extLst>
              <a:ext uri="{FF2B5EF4-FFF2-40B4-BE49-F238E27FC236}">
                <a16:creationId xmlns:a16="http://schemas.microsoft.com/office/drawing/2014/main" id="{252F0D1A-A1C6-6CE9-B61A-4685365A1CA0}"/>
              </a:ext>
            </a:extLst>
          </p:cNvPr>
          <p:cNvSpPr>
            <a:spLocks noGrp="1"/>
          </p:cNvSpPr>
          <p:nvPr>
            <p:ph type="body" sz="quarter" idx="13"/>
          </p:nvPr>
        </p:nvSpPr>
        <p:spPr/>
        <p:txBody>
          <a:bodyPr anchor="b"/>
          <a:lstStyle/>
          <a:p>
            <a:pPr marL="0" marR="0" lvl="0" indent="0" algn="l" defTabSz="685800" rtl="0" eaLnBrk="1" fontAlgn="auto" latinLnBrk="0" hangingPunct="1">
              <a:lnSpc>
                <a:spcPct val="100000"/>
              </a:lnSpc>
              <a:spcBef>
                <a:spcPts val="0"/>
              </a:spcBef>
              <a:spcAft>
                <a:spcPts val="0"/>
              </a:spcAft>
              <a:buClrTx/>
              <a:buSzTx/>
              <a:buFontTx/>
              <a:buNone/>
              <a:tabLst/>
              <a:defRPr/>
            </a:pPr>
            <a:r>
              <a:rPr lang="ja-JP" altLang="en-US" dirty="0"/>
              <a:t>解説は</a:t>
            </a:r>
            <a:r>
              <a:rPr lang="ja-JP" altLang="en-US" dirty="0">
                <a:hlinkClick r:id="rId3"/>
              </a:rPr>
              <a:t>英語版</a:t>
            </a:r>
            <a:r>
              <a:rPr lang="ja-JP" altLang="en-US" dirty="0"/>
              <a:t>または</a:t>
            </a:r>
            <a:r>
              <a:rPr lang="ja-JP" altLang="en-US" dirty="0">
                <a:hlinkClick r:id="rId4"/>
              </a:rPr>
              <a:t>日本語版</a:t>
            </a:r>
            <a:r>
              <a:rPr lang="ja-JP" altLang="en-US" dirty="0"/>
              <a:t>の公式</a:t>
            </a:r>
            <a:r>
              <a:rPr lang="en-US" altLang="ja-JP" dirty="0"/>
              <a:t>HP</a:t>
            </a:r>
            <a:r>
              <a:rPr lang="ja-JP" altLang="en-US" dirty="0"/>
              <a:t>または石田先生による</a:t>
            </a:r>
            <a:r>
              <a:rPr lang="ja-JP" altLang="en-US" dirty="0">
                <a:hlinkClick r:id="rId5"/>
              </a:rPr>
              <a:t>講義資料</a:t>
            </a:r>
            <a:r>
              <a:rPr lang="ja-JP" altLang="en-US" dirty="0"/>
              <a:t>などを参照されたい</a:t>
            </a:r>
            <a:r>
              <a:rPr lang="en-US" altLang="ja-JP" dirty="0"/>
              <a:t>. </a:t>
            </a:r>
            <a:r>
              <a:rPr lang="ja-JP" altLang="en-US" dirty="0"/>
              <a:t>右の数字はアウトプット内の</a:t>
            </a:r>
            <a:r>
              <a:rPr lang="en-US" altLang="ja-JP" dirty="0" err="1"/>
              <a:t>NBasis</a:t>
            </a:r>
            <a:r>
              <a:rPr lang="ja-JP" altLang="en-US" dirty="0"/>
              <a:t>を抜き出して表にしたもの</a:t>
            </a:r>
            <a:r>
              <a:rPr lang="en-US" altLang="ja-JP" dirty="0"/>
              <a:t>.</a:t>
            </a:r>
          </a:p>
        </p:txBody>
      </p:sp>
      <p:sp>
        <p:nvSpPr>
          <p:cNvPr id="4" name="スライド番号プレースホルダー 3">
            <a:extLst>
              <a:ext uri="{FF2B5EF4-FFF2-40B4-BE49-F238E27FC236}">
                <a16:creationId xmlns:a16="http://schemas.microsoft.com/office/drawing/2014/main" id="{26C3E319-6FF8-AEE1-AC75-982AF4CF8E64}"/>
              </a:ext>
            </a:extLst>
          </p:cNvPr>
          <p:cNvSpPr>
            <a:spLocks noGrp="1"/>
          </p:cNvSpPr>
          <p:nvPr>
            <p:ph type="sldNum" sz="quarter" idx="14"/>
          </p:nvPr>
        </p:nvSpPr>
        <p:spPr/>
        <p:txBody>
          <a:bodyPr/>
          <a:lstStyle/>
          <a:p>
            <a:fld id="{44CC7441-4F6D-4D99-AEAC-28C0433C7008}" type="slidenum">
              <a:rPr lang="ja-JP" altLang="en-US" smtClean="0"/>
              <a:pPr/>
              <a:t>43</a:t>
            </a:fld>
            <a:endParaRPr lang="ja-JP" altLang="en-US"/>
          </a:p>
        </p:txBody>
      </p:sp>
      <p:graphicFrame>
        <p:nvGraphicFramePr>
          <p:cNvPr id="7" name="表 6">
            <a:extLst>
              <a:ext uri="{FF2B5EF4-FFF2-40B4-BE49-F238E27FC236}">
                <a16:creationId xmlns:a16="http://schemas.microsoft.com/office/drawing/2014/main" id="{728AA1E9-372E-279B-187D-86A0C368EFAB}"/>
              </a:ext>
            </a:extLst>
          </p:cNvPr>
          <p:cNvGraphicFramePr>
            <a:graphicFrameLocks noGrp="1"/>
          </p:cNvGraphicFramePr>
          <p:nvPr>
            <p:extLst>
              <p:ext uri="{D42A27DB-BD31-4B8C-83A1-F6EECF244321}">
                <p14:modId xmlns:p14="http://schemas.microsoft.com/office/powerpoint/2010/main" val="2469092135"/>
              </p:ext>
            </p:extLst>
          </p:nvPr>
        </p:nvGraphicFramePr>
        <p:xfrm>
          <a:off x="5472000" y="443700"/>
          <a:ext cx="3240000" cy="252000"/>
        </p:xfrm>
        <a:graphic>
          <a:graphicData uri="http://schemas.openxmlformats.org/drawingml/2006/table">
            <a:tbl>
              <a:tblPr firstRow="1" firstCol="1" bandRow="1">
                <a:tableStyleId>{2D5ABB26-0587-4C30-8999-92F81FD0307C}</a:tableStyleId>
              </a:tblPr>
              <a:tblGrid>
                <a:gridCol w="270000">
                  <a:extLst>
                    <a:ext uri="{9D8B030D-6E8A-4147-A177-3AD203B41FA5}">
                      <a16:colId xmlns:a16="http://schemas.microsoft.com/office/drawing/2014/main" val="2136682057"/>
                    </a:ext>
                  </a:extLst>
                </a:gridCol>
                <a:gridCol w="270000">
                  <a:extLst>
                    <a:ext uri="{9D8B030D-6E8A-4147-A177-3AD203B41FA5}">
                      <a16:colId xmlns:a16="http://schemas.microsoft.com/office/drawing/2014/main" val="3210567901"/>
                    </a:ext>
                  </a:extLst>
                </a:gridCol>
                <a:gridCol w="270000">
                  <a:extLst>
                    <a:ext uri="{9D8B030D-6E8A-4147-A177-3AD203B41FA5}">
                      <a16:colId xmlns:a16="http://schemas.microsoft.com/office/drawing/2014/main" val="207474852"/>
                    </a:ext>
                  </a:extLst>
                </a:gridCol>
                <a:gridCol w="270000">
                  <a:extLst>
                    <a:ext uri="{9D8B030D-6E8A-4147-A177-3AD203B41FA5}">
                      <a16:colId xmlns:a16="http://schemas.microsoft.com/office/drawing/2014/main" val="2706646753"/>
                    </a:ext>
                  </a:extLst>
                </a:gridCol>
                <a:gridCol w="270000">
                  <a:extLst>
                    <a:ext uri="{9D8B030D-6E8A-4147-A177-3AD203B41FA5}">
                      <a16:colId xmlns:a16="http://schemas.microsoft.com/office/drawing/2014/main" val="1795390093"/>
                    </a:ext>
                  </a:extLst>
                </a:gridCol>
                <a:gridCol w="270000">
                  <a:extLst>
                    <a:ext uri="{9D8B030D-6E8A-4147-A177-3AD203B41FA5}">
                      <a16:colId xmlns:a16="http://schemas.microsoft.com/office/drawing/2014/main" val="31233316"/>
                    </a:ext>
                  </a:extLst>
                </a:gridCol>
                <a:gridCol w="270000">
                  <a:extLst>
                    <a:ext uri="{9D8B030D-6E8A-4147-A177-3AD203B41FA5}">
                      <a16:colId xmlns:a16="http://schemas.microsoft.com/office/drawing/2014/main" val="3254276033"/>
                    </a:ext>
                  </a:extLst>
                </a:gridCol>
                <a:gridCol w="270000">
                  <a:extLst>
                    <a:ext uri="{9D8B030D-6E8A-4147-A177-3AD203B41FA5}">
                      <a16:colId xmlns:a16="http://schemas.microsoft.com/office/drawing/2014/main" val="3782909756"/>
                    </a:ext>
                  </a:extLst>
                </a:gridCol>
                <a:gridCol w="270000">
                  <a:extLst>
                    <a:ext uri="{9D8B030D-6E8A-4147-A177-3AD203B41FA5}">
                      <a16:colId xmlns:a16="http://schemas.microsoft.com/office/drawing/2014/main" val="3644177034"/>
                    </a:ext>
                  </a:extLst>
                </a:gridCol>
                <a:gridCol w="270000">
                  <a:extLst>
                    <a:ext uri="{9D8B030D-6E8A-4147-A177-3AD203B41FA5}">
                      <a16:colId xmlns:a16="http://schemas.microsoft.com/office/drawing/2014/main" val="1005049302"/>
                    </a:ext>
                  </a:extLst>
                </a:gridCol>
                <a:gridCol w="270000">
                  <a:extLst>
                    <a:ext uri="{9D8B030D-6E8A-4147-A177-3AD203B41FA5}">
                      <a16:colId xmlns:a16="http://schemas.microsoft.com/office/drawing/2014/main" val="1496746393"/>
                    </a:ext>
                  </a:extLst>
                </a:gridCol>
                <a:gridCol w="270000">
                  <a:extLst>
                    <a:ext uri="{9D8B030D-6E8A-4147-A177-3AD203B41FA5}">
                      <a16:colId xmlns:a16="http://schemas.microsoft.com/office/drawing/2014/main" val="2997752464"/>
                    </a:ext>
                  </a:extLst>
                </a:gridCol>
              </a:tblGrid>
              <a:tr h="144000">
                <a:tc gridSpan="2">
                  <a:txBody>
                    <a:bodyPr/>
                    <a:lstStyle/>
                    <a:p>
                      <a:pPr algn="ctr" fontAlgn="ctr"/>
                      <a:r>
                        <a:rPr lang="ja-JP" altLang="en-US" sz="700" b="1" i="0" u="none" strike="noStrike" dirty="0">
                          <a:solidFill>
                            <a:schemeClr val="accent4"/>
                          </a:solidFill>
                          <a:effectLst/>
                          <a:latin typeface="游ゴシック" panose="020B0400000000000000" pitchFamily="50" charset="-128"/>
                          <a:ea typeface="游ゴシック" panose="020B0400000000000000" pitchFamily="50" charset="-128"/>
                        </a:rPr>
                        <a:t>同じ</a:t>
                      </a:r>
                      <a:endParaRPr lang="en-US" sz="700" b="1" i="0" u="none" strike="noStrike" dirty="0">
                        <a:solidFill>
                          <a:schemeClr val="accent4"/>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2700" cap="flat" cmpd="sng" algn="ctr">
                      <a:noFill/>
                      <a:prstDash val="solid"/>
                      <a:round/>
                      <a:headEnd type="none" w="med" len="med"/>
                      <a:tailEnd type="none" w="med" len="med"/>
                    </a:lnT>
                    <a:lnB w="190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dirty="0"/>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gridSpan="8">
                  <a:txBody>
                    <a:bodyPr/>
                    <a:lstStyle/>
                    <a:p>
                      <a:pPr algn="ctr" fontAlgn="ctr"/>
                      <a:r>
                        <a:rPr lang="ja-JP" altLang="en-US" sz="700" b="1" i="0" u="none" strike="noStrike" dirty="0">
                          <a:solidFill>
                            <a:schemeClr val="accent4"/>
                          </a:solidFill>
                          <a:effectLst/>
                          <a:latin typeface="游ゴシック" panose="020B0400000000000000" pitchFamily="50" charset="-128"/>
                          <a:ea typeface="游ゴシック" panose="020B0400000000000000" pitchFamily="50" charset="-128"/>
                        </a:rPr>
                        <a:t>同じ</a:t>
                      </a:r>
                      <a:endParaRPr lang="en-US" sz="700" b="1" i="0" u="none" strike="noStrike" dirty="0">
                        <a:solidFill>
                          <a:schemeClr val="accent4"/>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2700" cap="flat" cmpd="sng" algn="ctr">
                      <a:noFill/>
                      <a:prstDash val="solid"/>
                      <a:round/>
                      <a:headEnd type="none" w="med" len="med"/>
                      <a:tailEnd type="none" w="med" len="med"/>
                    </a:lnT>
                    <a:lnB w="190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hMerge="1">
                  <a:txBody>
                    <a:bodyPr/>
                    <a:lstStyle/>
                    <a:p>
                      <a:endParaRP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hMerge="1">
                  <a:txBody>
                    <a:bodyPr/>
                    <a:lstStyle/>
                    <a:p>
                      <a:endParaRP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hMerge="1">
                  <a:txBody>
                    <a:bodyPr/>
                    <a:lstStyle/>
                    <a:p>
                      <a:endParaRP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hMerge="1">
                  <a:txBody>
                    <a:bodyPr/>
                    <a:lstStyle/>
                    <a:p>
                      <a:endParaRP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hMerge="1">
                  <a:txBody>
                    <a:bodyPr/>
                    <a:lstStyle/>
                    <a:p>
                      <a:endParaRP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hMerge="1">
                  <a:txBody>
                    <a:bodyPr/>
                    <a:lstStyle/>
                    <a:p>
                      <a:endParaRPr dirty="0"/>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endParaRPr lang="en-US" sz="700" b="0" i="0" u="none" strike="noStrike" dirty="0">
                        <a:solidFill>
                          <a:schemeClr val="tx1"/>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en-US" sz="700" b="0" i="0" u="none" strike="noStrike" dirty="0">
                        <a:solidFill>
                          <a:schemeClr val="tx1"/>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33082482"/>
                  </a:ext>
                </a:extLst>
              </a:tr>
              <a:tr h="108000">
                <a:tc>
                  <a:txBody>
                    <a:bodyPr/>
                    <a:lstStyle/>
                    <a:p>
                      <a:pPr algn="ctr" fontAlgn="ctr"/>
                      <a:endParaRPr lang="en-US" altLang="ja-JP" sz="700" b="0" i="0" u="none" strike="noStrike" dirty="0">
                        <a:solidFill>
                          <a:schemeClr val="tx1"/>
                        </a:solidFill>
                        <a:effectLst/>
                        <a:latin typeface="游ゴシック" panose="020B0400000000000000" pitchFamily="50" charset="-128"/>
                        <a:ea typeface="游ゴシック" panose="020B0400000000000000" pitchFamily="50" charset="-128"/>
                      </a:endParaRPr>
                    </a:p>
                  </a:txBody>
                  <a:tcPr marL="0" marR="0" marT="0" marB="0" anchor="ctr">
                    <a:lnL w="19050" cap="flat" cmpd="sng" algn="ctr">
                      <a:solidFill>
                        <a:schemeClr val="accent4"/>
                      </a:solidFill>
                      <a:prstDash val="solid"/>
                      <a:round/>
                      <a:headEnd type="none" w="med" len="med"/>
                      <a:tailEnd type="none" w="med" len="med"/>
                    </a:lnL>
                    <a:lnR>
                      <a:noFill/>
                    </a:lnR>
                    <a:lnT w="19050" cap="flat" cmpd="sng" algn="ctr">
                      <a:solidFill>
                        <a:schemeClr val="accent4"/>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en-US" altLang="ja-JP" sz="700" b="0" i="0" u="none" strike="noStrike" dirty="0">
                        <a:solidFill>
                          <a:schemeClr val="tx1"/>
                        </a:solidFill>
                        <a:effectLst/>
                        <a:latin typeface="游ゴシック" panose="020B0400000000000000" pitchFamily="50" charset="-128"/>
                        <a:ea typeface="游ゴシック" panose="020B0400000000000000" pitchFamily="50" charset="-128"/>
                      </a:endParaRPr>
                    </a:p>
                  </a:txBody>
                  <a:tcPr marL="0" marR="0" marT="0" marB="0" anchor="ctr">
                    <a:lnL>
                      <a:noFill/>
                    </a:lnL>
                    <a:lnR w="19050" cap="flat" cmpd="sng" algn="ctr">
                      <a:solidFill>
                        <a:schemeClr val="accent4"/>
                      </a:solidFill>
                      <a:prstDash val="solid"/>
                      <a:round/>
                      <a:headEnd type="none" w="med" len="med"/>
                      <a:tailEnd type="none" w="med" len="med"/>
                    </a:lnR>
                    <a:lnT w="19050" cap="flat" cmpd="sng" algn="ctr">
                      <a:solidFill>
                        <a:schemeClr val="accent4"/>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en-US" altLang="ja-JP" sz="700" b="0" i="0" u="none" strike="noStrike" dirty="0">
                        <a:solidFill>
                          <a:schemeClr val="tx1"/>
                        </a:solidFill>
                        <a:effectLst/>
                        <a:latin typeface="游ゴシック" panose="020B0400000000000000" pitchFamily="50" charset="-128"/>
                        <a:ea typeface="游ゴシック" panose="020B0400000000000000" pitchFamily="50" charset="-128"/>
                      </a:endParaRPr>
                    </a:p>
                  </a:txBody>
                  <a:tcPr marL="0" marR="0" marT="0" marB="0" anchor="ctr">
                    <a:lnL w="19050" cap="flat" cmpd="sng" algn="ctr">
                      <a:solidFill>
                        <a:schemeClr val="accent4"/>
                      </a:solidFill>
                      <a:prstDash val="solid"/>
                      <a:round/>
                      <a:headEnd type="none" w="med" len="med"/>
                      <a:tailEnd type="none" w="med" len="med"/>
                    </a:lnL>
                    <a:lnR>
                      <a:noFill/>
                    </a:lnR>
                    <a:lnT w="19050" cap="flat" cmpd="sng" algn="ctr">
                      <a:solidFill>
                        <a:schemeClr val="accent4"/>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en-US" altLang="ja-JP" sz="700" b="0" i="0" u="none" strike="noStrike" dirty="0">
                        <a:solidFill>
                          <a:schemeClr val="tx1"/>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9050" cap="flat" cmpd="sng" algn="ctr">
                      <a:solidFill>
                        <a:schemeClr val="accent4"/>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en-US" altLang="ja-JP" sz="700" b="0" i="0" u="none" strike="noStrike" dirty="0">
                        <a:solidFill>
                          <a:schemeClr val="tx1"/>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9050" cap="flat" cmpd="sng" algn="ctr">
                      <a:solidFill>
                        <a:schemeClr val="accent4"/>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en-US" altLang="ja-JP" sz="700" b="0" i="0" u="none" strike="noStrike" dirty="0">
                        <a:solidFill>
                          <a:schemeClr val="tx1"/>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9050" cap="flat" cmpd="sng" algn="ctr">
                      <a:solidFill>
                        <a:schemeClr val="accent4"/>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en-US" altLang="ja-JP" sz="700" b="0" i="0" u="none" strike="noStrike" dirty="0">
                        <a:solidFill>
                          <a:schemeClr val="tx1"/>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9050" cap="flat" cmpd="sng" algn="ctr">
                      <a:solidFill>
                        <a:schemeClr val="accent4"/>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en-US" altLang="ja-JP" sz="700" b="0" i="0" u="none" strike="noStrike" dirty="0">
                        <a:solidFill>
                          <a:schemeClr val="tx1"/>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9050" cap="flat" cmpd="sng" algn="ctr">
                      <a:solidFill>
                        <a:schemeClr val="accent4"/>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en-US" altLang="ja-JP" sz="700" b="0" i="0" u="none" strike="noStrike" dirty="0">
                        <a:solidFill>
                          <a:schemeClr val="tx1"/>
                        </a:solidFill>
                        <a:effectLst/>
                        <a:latin typeface="游ゴシック" panose="020B0400000000000000" pitchFamily="50" charset="-128"/>
                        <a:ea typeface="游ゴシック" panose="020B0400000000000000" pitchFamily="50" charset="-128"/>
                      </a:endParaRPr>
                    </a:p>
                  </a:txBody>
                  <a:tcPr marL="0" marR="0" marT="0" marB="0" anchor="ctr">
                    <a:lnL>
                      <a:noFill/>
                    </a:lnL>
                    <a:lnR>
                      <a:noFill/>
                    </a:lnR>
                    <a:lnT w="19050" cap="flat" cmpd="sng" algn="ctr">
                      <a:solidFill>
                        <a:schemeClr val="accent4"/>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en-US" altLang="ja-JP" sz="700" b="0" i="0" u="none" strike="noStrike" dirty="0">
                        <a:solidFill>
                          <a:schemeClr val="tx1"/>
                        </a:solidFill>
                        <a:effectLst/>
                        <a:latin typeface="游ゴシック" panose="020B0400000000000000" pitchFamily="50" charset="-128"/>
                        <a:ea typeface="游ゴシック" panose="020B0400000000000000" pitchFamily="50" charset="-128"/>
                      </a:endParaRPr>
                    </a:p>
                  </a:txBody>
                  <a:tcPr marL="0" marR="0" marT="0" marB="0" anchor="ctr">
                    <a:lnL>
                      <a:noFill/>
                    </a:lnL>
                    <a:lnR w="19050" cap="flat" cmpd="sng" algn="ctr">
                      <a:solidFill>
                        <a:schemeClr val="accent4"/>
                      </a:solidFill>
                      <a:prstDash val="solid"/>
                      <a:round/>
                      <a:headEnd type="none" w="med" len="med"/>
                      <a:tailEnd type="none" w="med" len="med"/>
                    </a:lnR>
                    <a:lnT w="19050" cap="flat" cmpd="sng" algn="ctr">
                      <a:solidFill>
                        <a:schemeClr val="accent4"/>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en-US" altLang="ja-JP" sz="700" b="0" i="0" u="none" strike="noStrike" dirty="0">
                        <a:solidFill>
                          <a:schemeClr val="tx1"/>
                        </a:solidFill>
                        <a:effectLst/>
                        <a:latin typeface="游ゴシック" panose="020B0400000000000000" pitchFamily="50" charset="-128"/>
                        <a:ea typeface="游ゴシック" panose="020B0400000000000000" pitchFamily="50" charset="-128"/>
                      </a:endParaRPr>
                    </a:p>
                  </a:txBody>
                  <a:tcPr marL="0" marR="0" marT="0" marB="0" anchor="ctr">
                    <a:lnL w="19050" cap="flat" cmpd="sng" algn="ctr">
                      <a:solidFill>
                        <a:schemeClr val="accent4"/>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en-US" altLang="ja-JP" sz="700" b="0" i="0" u="none" strike="noStrike" dirty="0">
                        <a:solidFill>
                          <a:schemeClr val="tx1"/>
                        </a:solidFill>
                        <a:effectLst/>
                        <a:latin typeface="游ゴシック" panose="020B0400000000000000" pitchFamily="50" charset="-128"/>
                        <a:ea typeface="游ゴシック" panose="020B0400000000000000" pitchFamily="50" charset="-128"/>
                      </a:endParaRPr>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09243126"/>
                  </a:ext>
                </a:extLst>
              </a:tr>
            </a:tbl>
          </a:graphicData>
        </a:graphic>
      </p:graphicFrame>
    </p:spTree>
    <p:extLst>
      <p:ext uri="{BB962C8B-B14F-4D97-AF65-F5344CB8AC3E}">
        <p14:creationId xmlns:p14="http://schemas.microsoft.com/office/powerpoint/2010/main" val="332513704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C007ED-2D89-032C-CB0E-C7449195CE78}"/>
            </a:ext>
          </a:extLst>
        </p:cNvPr>
        <p:cNvGrpSpPr/>
        <p:nvPr/>
      </p:nvGrpSpPr>
      <p:grpSpPr>
        <a:xfrm>
          <a:off x="0" y="0"/>
          <a:ext cx="0" cy="0"/>
          <a:chOff x="0" y="0"/>
          <a:chExt cx="0" cy="0"/>
        </a:xfrm>
      </p:grpSpPr>
      <p:sp>
        <p:nvSpPr>
          <p:cNvPr id="20" name="コンテンツ プレースホルダー 19">
            <a:extLst>
              <a:ext uri="{FF2B5EF4-FFF2-40B4-BE49-F238E27FC236}">
                <a16:creationId xmlns:a16="http://schemas.microsoft.com/office/drawing/2014/main" id="{C93F762C-068C-1BB8-2AA9-550D8F3CE0C6}"/>
              </a:ext>
            </a:extLst>
          </p:cNvPr>
          <p:cNvSpPr>
            <a:spLocks noGrp="1"/>
          </p:cNvSpPr>
          <p:nvPr>
            <p:ph idx="1"/>
          </p:nvPr>
        </p:nvSpPr>
        <p:spPr>
          <a:xfrm>
            <a:off x="468000" y="843750"/>
            <a:ext cx="2736000" cy="3850913"/>
          </a:xfrm>
        </p:spPr>
        <p:txBody>
          <a:bodyPr/>
          <a:lstStyle/>
          <a:p>
            <a:r>
              <a:rPr lang="ja-JP" altLang="en-US" dirty="0"/>
              <a:t>基底関数の内訳や軌道指数は</a:t>
            </a:r>
            <a:r>
              <a:rPr lang="en-US" altLang="ja-JP" dirty="0" err="1"/>
              <a:t>GFPrint</a:t>
            </a:r>
            <a:r>
              <a:rPr lang="ja-JP" altLang="en-US" dirty="0"/>
              <a:t>キーワードで出力できる</a:t>
            </a:r>
            <a:r>
              <a:rPr lang="en-US" altLang="ja-JP" dirty="0"/>
              <a:t>.</a:t>
            </a:r>
          </a:p>
          <a:p>
            <a:r>
              <a:rPr lang="ja-JP" altLang="en-US" dirty="0"/>
              <a:t>例えば</a:t>
            </a:r>
            <a:r>
              <a:rPr lang="en-US" altLang="ja-JP" dirty="0"/>
              <a:t>H</a:t>
            </a:r>
            <a:r>
              <a:rPr lang="ja-JP" altLang="en-US" dirty="0"/>
              <a:t>の</a:t>
            </a:r>
            <a:r>
              <a:rPr lang="en-US" altLang="ja-JP" dirty="0"/>
              <a:t>4-31G</a:t>
            </a:r>
            <a:r>
              <a:rPr lang="ja-JP" altLang="en-US" dirty="0"/>
              <a:t>では</a:t>
            </a:r>
            <a:r>
              <a:rPr lang="en-US" altLang="ja-JP" dirty="0"/>
              <a:t>, </a:t>
            </a:r>
            <a:r>
              <a:rPr lang="ja-JP" altLang="en-US" dirty="0"/>
              <a:t>内殻という概念は存在しないので「</a:t>
            </a:r>
            <a:r>
              <a:rPr lang="en-US" altLang="ja-JP" dirty="0"/>
              <a:t>4</a:t>
            </a:r>
            <a:r>
              <a:rPr lang="ja-JP" altLang="en-US" dirty="0"/>
              <a:t>」は使われない</a:t>
            </a:r>
            <a:r>
              <a:rPr lang="en-US" altLang="ja-JP" dirty="0"/>
              <a:t>. </a:t>
            </a:r>
            <a:r>
              <a:rPr lang="ja-JP" altLang="en-US" dirty="0"/>
              <a:t>原子価軌道では「</a:t>
            </a:r>
            <a:r>
              <a:rPr lang="en-US" altLang="ja-JP" dirty="0"/>
              <a:t>3</a:t>
            </a:r>
            <a:r>
              <a:rPr lang="ja-JP" altLang="en-US" dirty="0"/>
              <a:t>」は</a:t>
            </a:r>
            <a:r>
              <a:rPr lang="en-US" altLang="ja-JP" dirty="0"/>
              <a:t>s</a:t>
            </a:r>
            <a:r>
              <a:rPr lang="ja-JP" altLang="en-US" dirty="0"/>
              <a:t>型の原始ガウス基底を</a:t>
            </a:r>
            <a:r>
              <a:rPr lang="en-US" altLang="ja-JP" dirty="0"/>
              <a:t>3</a:t>
            </a:r>
            <a:r>
              <a:rPr lang="ja-JP" altLang="en-US" dirty="0"/>
              <a:t>つ用いて</a:t>
            </a:r>
            <a:r>
              <a:rPr lang="en-US" altLang="ja-JP" dirty="0"/>
              <a:t>1</a:t>
            </a:r>
            <a:r>
              <a:rPr lang="ja-JP" altLang="en-US" dirty="0"/>
              <a:t>つの短縮ガウス基底を作り</a:t>
            </a:r>
            <a:r>
              <a:rPr lang="en-US" altLang="ja-JP" dirty="0"/>
              <a:t>, </a:t>
            </a:r>
            <a:r>
              <a:rPr lang="ja-JP" altLang="en-US" dirty="0"/>
              <a:t>残りの「</a:t>
            </a:r>
            <a:r>
              <a:rPr lang="en-US" altLang="ja-JP" dirty="0"/>
              <a:t>1</a:t>
            </a:r>
            <a:r>
              <a:rPr lang="ja-JP" altLang="en-US" dirty="0"/>
              <a:t>」は原始ガウス基底をそのまま用いている</a:t>
            </a:r>
            <a:r>
              <a:rPr lang="en-US" altLang="ja-JP" dirty="0"/>
              <a:t>. </a:t>
            </a:r>
            <a:r>
              <a:rPr lang="ja-JP" altLang="en-US" dirty="0"/>
              <a:t>合計すると</a:t>
            </a:r>
            <a:r>
              <a:rPr lang="en-US" altLang="ja-JP" dirty="0"/>
              <a:t>2s</a:t>
            </a:r>
            <a:r>
              <a:rPr lang="ja-JP" altLang="en-US" dirty="0"/>
              <a:t>であり</a:t>
            </a:r>
            <a:r>
              <a:rPr lang="en-US" altLang="ja-JP" dirty="0"/>
              <a:t>, </a:t>
            </a:r>
            <a:r>
              <a:rPr lang="en-US" altLang="ja-JP" dirty="0" err="1"/>
              <a:t>NBasis</a:t>
            </a:r>
            <a:r>
              <a:rPr lang="en-US" altLang="ja-JP" dirty="0"/>
              <a:t>=2</a:t>
            </a:r>
            <a:r>
              <a:rPr lang="ja-JP" altLang="en-US" dirty="0"/>
              <a:t>である</a:t>
            </a:r>
            <a:r>
              <a:rPr lang="en-US" altLang="ja-JP" dirty="0"/>
              <a:t>.</a:t>
            </a:r>
            <a:r>
              <a:rPr lang="ja-JP" altLang="en-US" dirty="0"/>
              <a:t> また</a:t>
            </a:r>
            <a:r>
              <a:rPr lang="en-US" altLang="ja-JP" dirty="0"/>
              <a:t>, H</a:t>
            </a:r>
            <a:r>
              <a:rPr lang="ja-JP" altLang="en-US" dirty="0"/>
              <a:t>の</a:t>
            </a:r>
            <a:r>
              <a:rPr lang="en-US" altLang="ja-JP" dirty="0"/>
              <a:t>6-31G(</a:t>
            </a:r>
            <a:r>
              <a:rPr lang="en-US" altLang="ja-JP" dirty="0" err="1"/>
              <a:t>d,p</a:t>
            </a:r>
            <a:r>
              <a:rPr lang="en-US" altLang="ja-JP" dirty="0"/>
              <a:t>)</a:t>
            </a:r>
            <a:r>
              <a:rPr lang="ja-JP" altLang="en-US" dirty="0"/>
              <a:t>では「</a:t>
            </a:r>
            <a:r>
              <a:rPr lang="en-US" altLang="ja-JP" dirty="0"/>
              <a:t>6</a:t>
            </a:r>
            <a:r>
              <a:rPr lang="ja-JP" altLang="en-US" dirty="0"/>
              <a:t>」と「</a:t>
            </a:r>
            <a:r>
              <a:rPr lang="en-US" altLang="ja-JP" dirty="0"/>
              <a:t>d</a:t>
            </a:r>
            <a:r>
              <a:rPr lang="ja-JP" altLang="en-US" dirty="0"/>
              <a:t>」は使われない</a:t>
            </a:r>
            <a:r>
              <a:rPr lang="en-US" altLang="ja-JP" dirty="0"/>
              <a:t>. </a:t>
            </a:r>
            <a:r>
              <a:rPr lang="ja-JP" altLang="en-US" dirty="0"/>
              <a:t>先ほどの「</a:t>
            </a:r>
            <a:r>
              <a:rPr lang="en-US" altLang="ja-JP" dirty="0"/>
              <a:t>31</a:t>
            </a:r>
            <a:r>
              <a:rPr lang="ja-JP" altLang="en-US" dirty="0"/>
              <a:t>」に「</a:t>
            </a:r>
            <a:r>
              <a:rPr lang="en-US" altLang="ja-JP" dirty="0"/>
              <a:t>p</a:t>
            </a:r>
            <a:r>
              <a:rPr lang="ja-JP" altLang="en-US" dirty="0"/>
              <a:t>」が加わった</a:t>
            </a:r>
            <a:r>
              <a:rPr lang="en-US" altLang="ja-JP" dirty="0"/>
              <a:t>2s1p</a:t>
            </a:r>
            <a:r>
              <a:rPr lang="ja-JP" altLang="en-US" dirty="0"/>
              <a:t>である</a:t>
            </a:r>
            <a:r>
              <a:rPr lang="en-US" altLang="ja-JP" dirty="0"/>
              <a:t>. p</a:t>
            </a:r>
            <a:r>
              <a:rPr lang="ja-JP" altLang="en-US" dirty="0"/>
              <a:t>型関数は</a:t>
            </a:r>
            <a:r>
              <a:rPr lang="en-US" altLang="ja-JP" dirty="0" err="1"/>
              <a:t>x,y,z</a:t>
            </a:r>
            <a:r>
              <a:rPr lang="ja-JP" altLang="en-US" dirty="0"/>
              <a:t>方向に対して計</a:t>
            </a:r>
            <a:r>
              <a:rPr lang="en-US" altLang="ja-JP" dirty="0"/>
              <a:t>3</a:t>
            </a:r>
            <a:r>
              <a:rPr lang="ja-JP" altLang="en-US" dirty="0"/>
              <a:t>つ使われるので</a:t>
            </a:r>
            <a:r>
              <a:rPr lang="en-US" altLang="ja-JP" dirty="0"/>
              <a:t>, </a:t>
            </a:r>
            <a:r>
              <a:rPr lang="en-US" altLang="ja-JP" dirty="0" err="1"/>
              <a:t>Nbasis</a:t>
            </a:r>
            <a:r>
              <a:rPr lang="en-US" altLang="ja-JP" dirty="0"/>
              <a:t>= 2</a:t>
            </a:r>
            <a:r>
              <a:rPr lang="ja-JP" altLang="en-US" dirty="0"/>
              <a:t>＋</a:t>
            </a:r>
            <a:r>
              <a:rPr lang="en-US" altLang="ja-JP" dirty="0"/>
              <a:t>1×3</a:t>
            </a:r>
            <a:r>
              <a:rPr lang="ja-JP" altLang="en-US" dirty="0"/>
              <a:t>＝</a:t>
            </a:r>
            <a:r>
              <a:rPr lang="en-US" altLang="ja-JP" dirty="0"/>
              <a:t>5.</a:t>
            </a:r>
          </a:p>
        </p:txBody>
      </p:sp>
      <p:sp>
        <p:nvSpPr>
          <p:cNvPr id="21" name="テキスト プレースホルダー 20">
            <a:extLst>
              <a:ext uri="{FF2B5EF4-FFF2-40B4-BE49-F238E27FC236}">
                <a16:creationId xmlns:a16="http://schemas.microsoft.com/office/drawing/2014/main" id="{F9C4934A-7225-F333-AF3C-DB2652DDE23A}"/>
              </a:ext>
            </a:extLst>
          </p:cNvPr>
          <p:cNvSpPr>
            <a:spLocks noGrp="1"/>
          </p:cNvSpPr>
          <p:nvPr>
            <p:ph type="body" sz="quarter" idx="13"/>
          </p:nvPr>
        </p:nvSpPr>
        <p:spPr/>
        <p:txBody>
          <a:bodyPr/>
          <a:lstStyle/>
          <a:p>
            <a:r>
              <a:rPr lang="en-US" altLang="ja-JP" dirty="0"/>
              <a:t>d</a:t>
            </a:r>
            <a:r>
              <a:rPr lang="ja-JP" altLang="en-US" dirty="0"/>
              <a:t>型の場合はデカルト基底関数の</a:t>
            </a:r>
            <a:r>
              <a:rPr lang="en-US" altLang="ja-JP" dirty="0" err="1"/>
              <a:t>xx,xy,xz,yy,yz,zz</a:t>
            </a:r>
            <a:r>
              <a:rPr lang="ja-JP" altLang="en-US" dirty="0"/>
              <a:t>計</a:t>
            </a:r>
            <a:r>
              <a:rPr lang="en-US" altLang="ja-JP" dirty="0"/>
              <a:t>6</a:t>
            </a:r>
            <a:r>
              <a:rPr lang="ja-JP" altLang="en-US" dirty="0"/>
              <a:t>個が</a:t>
            </a:r>
            <a:br>
              <a:rPr lang="en-US" altLang="ja-JP" dirty="0"/>
            </a:br>
            <a:r>
              <a:rPr lang="ja-JP" altLang="en-US" dirty="0"/>
              <a:t>使われる場合と純粋基底関数の</a:t>
            </a:r>
            <a:r>
              <a:rPr lang="en-US" altLang="ja-JP" dirty="0"/>
              <a:t>5</a:t>
            </a:r>
            <a:r>
              <a:rPr lang="ja-JP" altLang="en-US" dirty="0"/>
              <a:t>個の場合があるため注意</a:t>
            </a:r>
            <a:r>
              <a:rPr lang="en-US" altLang="ja-JP" dirty="0"/>
              <a:t>. </a:t>
            </a:r>
          </a:p>
          <a:p>
            <a:r>
              <a:rPr lang="en-US" altLang="ja-JP" dirty="0"/>
              <a:t>https://gaussian.com/basissets/</a:t>
            </a:r>
            <a:endParaRPr lang="ja-JP" altLang="en-US" dirty="0"/>
          </a:p>
        </p:txBody>
      </p:sp>
      <p:graphicFrame>
        <p:nvGraphicFramePr>
          <p:cNvPr id="16" name="コンテンツ プレースホルダー 7">
            <a:extLst>
              <a:ext uri="{FF2B5EF4-FFF2-40B4-BE49-F238E27FC236}">
                <a16:creationId xmlns:a16="http://schemas.microsoft.com/office/drawing/2014/main" id="{732B8234-0633-235A-480E-DA605D6783FB}"/>
              </a:ext>
            </a:extLst>
          </p:cNvPr>
          <p:cNvGraphicFramePr>
            <a:graphicFrameLocks noGrp="1"/>
          </p:cNvGraphicFramePr>
          <p:nvPr>
            <p:ph idx="14"/>
            <p:extLst>
              <p:ext uri="{D42A27DB-BD31-4B8C-83A1-F6EECF244321}">
                <p14:modId xmlns:p14="http://schemas.microsoft.com/office/powerpoint/2010/main" val="2851585934"/>
              </p:ext>
            </p:extLst>
          </p:nvPr>
        </p:nvGraphicFramePr>
        <p:xfrm>
          <a:off x="3203575" y="842963"/>
          <a:ext cx="5471200" cy="4147200"/>
        </p:xfrm>
        <a:graphic>
          <a:graphicData uri="http://schemas.openxmlformats.org/drawingml/2006/table">
            <a:tbl>
              <a:tblPr firstRow="1" firstCol="1" bandRow="1">
                <a:tableStyleId>{2D5ABB26-0587-4C30-8999-92F81FD0307C}</a:tableStyleId>
              </a:tblPr>
              <a:tblGrid>
                <a:gridCol w="179200">
                  <a:extLst>
                    <a:ext uri="{9D8B030D-6E8A-4147-A177-3AD203B41FA5}">
                      <a16:colId xmlns:a16="http://schemas.microsoft.com/office/drawing/2014/main" val="3141254628"/>
                    </a:ext>
                  </a:extLst>
                </a:gridCol>
                <a:gridCol w="972000">
                  <a:extLst>
                    <a:ext uri="{9D8B030D-6E8A-4147-A177-3AD203B41FA5}">
                      <a16:colId xmlns:a16="http://schemas.microsoft.com/office/drawing/2014/main" val="2951375479"/>
                    </a:ext>
                  </a:extLst>
                </a:gridCol>
                <a:gridCol w="720000">
                  <a:extLst>
                    <a:ext uri="{9D8B030D-6E8A-4147-A177-3AD203B41FA5}">
                      <a16:colId xmlns:a16="http://schemas.microsoft.com/office/drawing/2014/main" val="2432590264"/>
                    </a:ext>
                  </a:extLst>
                </a:gridCol>
                <a:gridCol w="720000">
                  <a:extLst>
                    <a:ext uri="{9D8B030D-6E8A-4147-A177-3AD203B41FA5}">
                      <a16:colId xmlns:a16="http://schemas.microsoft.com/office/drawing/2014/main" val="1390206693"/>
                    </a:ext>
                  </a:extLst>
                </a:gridCol>
                <a:gridCol w="720000">
                  <a:extLst>
                    <a:ext uri="{9D8B030D-6E8A-4147-A177-3AD203B41FA5}">
                      <a16:colId xmlns:a16="http://schemas.microsoft.com/office/drawing/2014/main" val="2584853728"/>
                    </a:ext>
                  </a:extLst>
                </a:gridCol>
                <a:gridCol w="720000">
                  <a:extLst>
                    <a:ext uri="{9D8B030D-6E8A-4147-A177-3AD203B41FA5}">
                      <a16:colId xmlns:a16="http://schemas.microsoft.com/office/drawing/2014/main" val="3425811948"/>
                    </a:ext>
                  </a:extLst>
                </a:gridCol>
                <a:gridCol w="720000">
                  <a:extLst>
                    <a:ext uri="{9D8B030D-6E8A-4147-A177-3AD203B41FA5}">
                      <a16:colId xmlns:a16="http://schemas.microsoft.com/office/drawing/2014/main" val="3182160317"/>
                    </a:ext>
                  </a:extLst>
                </a:gridCol>
                <a:gridCol w="720000">
                  <a:extLst>
                    <a:ext uri="{9D8B030D-6E8A-4147-A177-3AD203B41FA5}">
                      <a16:colId xmlns:a16="http://schemas.microsoft.com/office/drawing/2014/main" val="3902774937"/>
                    </a:ext>
                  </a:extLst>
                </a:gridCol>
              </a:tblGrid>
              <a:tr h="115200">
                <a:tc>
                  <a:txBody>
                    <a:bodyPr/>
                    <a:lstStyle/>
                    <a:p>
                      <a:pPr algn="l"/>
                      <a:endParaRPr lang="ja-JP" sz="700" b="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indent="0" algn="l"/>
                      <a:r>
                        <a:rPr lang="ja-JP" altLang="en-US" sz="700" b="0" kern="100" dirty="0">
                          <a:solidFill>
                            <a:schemeClr val="bg1"/>
                          </a:solidFill>
                          <a:effectLst/>
                          <a:latin typeface="+mn-ea"/>
                          <a:ea typeface="+mn-ea"/>
                          <a:cs typeface="Times New Roman" panose="02020603050405020304" pitchFamily="18" charset="0"/>
                        </a:rPr>
                        <a:t>基底関数</a:t>
                      </a:r>
                      <a:endParaRPr lang="ja-JP" sz="700" b="0" kern="100" dirty="0">
                        <a:solidFill>
                          <a:schemeClr val="bg1"/>
                        </a:solidFill>
                        <a:effectLst/>
                        <a:latin typeface="+mn-ea"/>
                        <a:ea typeface="+mn-ea"/>
                        <a:cs typeface="Times New Roman" panose="02020603050405020304" pitchFamily="18" charset="0"/>
                      </a:endParaRPr>
                    </a:p>
                  </a:txBody>
                  <a:tcPr marL="0" marR="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l" fontAlgn="ctr"/>
                      <a:r>
                        <a:rPr lang="en-US" sz="700" b="0" i="0" u="none" strike="noStrike" dirty="0">
                          <a:solidFill>
                            <a:schemeClr val="bg1"/>
                          </a:solidFill>
                          <a:effectLst/>
                          <a:latin typeface="游ゴシック" panose="020B0400000000000000" pitchFamily="50" charset="-128"/>
                          <a:ea typeface="游ゴシック" panose="020B0400000000000000" pitchFamily="50" charset="-128"/>
                        </a:rPr>
                        <a:t>H</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l" fontAlgn="ctr"/>
                      <a:r>
                        <a:rPr lang="en-US" sz="700" b="0" i="0" u="none" strike="noStrike" dirty="0">
                          <a:solidFill>
                            <a:schemeClr val="bg1"/>
                          </a:solidFill>
                          <a:effectLst/>
                          <a:latin typeface="游ゴシック" panose="020B0400000000000000" pitchFamily="50" charset="-128"/>
                          <a:ea typeface="游ゴシック" panose="020B0400000000000000" pitchFamily="50" charset="-128"/>
                        </a:rPr>
                        <a:t>He</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l" fontAlgn="ctr"/>
                      <a:r>
                        <a:rPr lang="en-US" sz="700" b="0" i="0" u="none" strike="noStrike" dirty="0">
                          <a:solidFill>
                            <a:schemeClr val="bg1"/>
                          </a:solidFill>
                          <a:effectLst/>
                          <a:latin typeface="游ゴシック" panose="020B0400000000000000" pitchFamily="50" charset="-128"/>
                          <a:ea typeface="游ゴシック" panose="020B0400000000000000" pitchFamily="50" charset="-128"/>
                        </a:rPr>
                        <a:t>Li</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l" fontAlgn="ctr"/>
                      <a:r>
                        <a:rPr lang="en-US" sz="700" b="0" i="0" u="none" strike="noStrike" dirty="0">
                          <a:solidFill>
                            <a:schemeClr val="bg1"/>
                          </a:solidFill>
                          <a:effectLst/>
                          <a:latin typeface="游ゴシック" panose="020B0400000000000000" pitchFamily="50" charset="-128"/>
                          <a:ea typeface="游ゴシック" panose="020B0400000000000000" pitchFamily="50" charset="-128"/>
                        </a:rPr>
                        <a:t>Ne</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l" fontAlgn="ctr"/>
                      <a:r>
                        <a:rPr lang="en-US" sz="700" b="0" i="0" u="none" strike="noStrike" dirty="0" err="1">
                          <a:solidFill>
                            <a:schemeClr val="bg1"/>
                          </a:solidFill>
                          <a:effectLst/>
                          <a:latin typeface="游ゴシック" panose="020B0400000000000000" pitchFamily="50" charset="-128"/>
                          <a:ea typeface="游ゴシック" panose="020B0400000000000000" pitchFamily="50" charset="-128"/>
                        </a:rPr>
                        <a:t>Ar</a:t>
                      </a:r>
                      <a:endParaRPr lang="en-US" sz="70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l" fontAlgn="ctr"/>
                      <a:r>
                        <a:rPr lang="en-US" sz="700" b="0" i="0" u="none" strike="noStrike" dirty="0">
                          <a:solidFill>
                            <a:schemeClr val="bg1"/>
                          </a:solidFill>
                          <a:effectLst/>
                          <a:latin typeface="游ゴシック" panose="020B0400000000000000" pitchFamily="50" charset="-128"/>
                          <a:ea typeface="游ゴシック" panose="020B0400000000000000" pitchFamily="50" charset="-128"/>
                        </a:rPr>
                        <a:t>Kr</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2347481654"/>
                  </a:ext>
                </a:extLst>
              </a:tr>
              <a:tr h="115200">
                <a:tc>
                  <a:txBody>
                    <a:bodyPr/>
                    <a:lstStyle/>
                    <a:p>
                      <a:pPr algn="l" fontAlgn="ct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STO-3G</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1s</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1s</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1s1sp1p</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1s1sp1p</a:t>
                      </a:r>
                    </a:p>
                  </a:txBody>
                  <a:tcPr marL="6350" marR="6350" marT="6350" marB="0" anchor="ctr">
                    <a:lnL w="12700" cap="flat" cmpd="sng" algn="ctr">
                      <a:no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1s2sp2p</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1s3sp3p1d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83351516"/>
                  </a:ext>
                </a:extLst>
              </a:tr>
              <a:tr h="115200">
                <a:tc>
                  <a:txBody>
                    <a:bodyPr/>
                    <a:lstStyle/>
                    <a:p>
                      <a:pPr algn="l" fontAlgn="ct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3-21G</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2s</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2s</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1s2sp2p</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1s2sp2p</a:t>
                      </a:r>
                    </a:p>
                  </a:txBody>
                  <a:tcPr marL="6350" marR="6350" marT="6350" marB="0" anchor="ctr">
                    <a:lnL w="12700" cap="flat" cmpd="sng" algn="ctr">
                      <a:no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1s3sp3p</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1s4sp4p1d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182720204"/>
                  </a:ext>
                </a:extLst>
              </a:tr>
              <a:tr h="115200">
                <a:tc>
                  <a:txBody>
                    <a:bodyPr/>
                    <a:lstStyle/>
                    <a:p>
                      <a:pPr algn="l" fontAlgn="ct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4-31G</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2s</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2s</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1s2sp2p</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1s2sp2p</a:t>
                      </a:r>
                    </a:p>
                  </a:txBody>
                  <a:tcPr marL="6350" marR="6350" marT="6350" marB="0" anchor="ctr">
                    <a:lnL w="12700" cap="flat" cmpd="sng" algn="ctr">
                      <a:no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a:t>
                      </a:r>
                      <a:endPar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altLang="ja-JP" sz="700" b="0" i="0" u="none" strike="noStrike" dirty="0">
                          <a:solidFill>
                            <a:srgbClr val="000000"/>
                          </a:solidFill>
                          <a:effectLst/>
                          <a:latin typeface="游ゴシック" panose="020B0400000000000000" pitchFamily="50" charset="-128"/>
                          <a:ea typeface="游ゴシック" panose="020B0400000000000000" pitchFamily="50" charset="-128"/>
                        </a:rPr>
                        <a:t>-</a:t>
                      </a:r>
                      <a:endParaRPr lang="ja-JP" alt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988186235"/>
                  </a:ext>
                </a:extLst>
              </a:tr>
              <a:tr h="115200">
                <a:tc>
                  <a:txBody>
                    <a:bodyPr/>
                    <a:lstStyle/>
                    <a:p>
                      <a:pPr algn="l" fontAlgn="ct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6-31G</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2s</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2s</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1s2sp2p</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1s2sp2p</a:t>
                      </a:r>
                    </a:p>
                  </a:txBody>
                  <a:tcPr marL="6350" marR="6350" marT="6350" marB="0" anchor="ctr">
                    <a:lnL w="12700" cap="flat" cmpd="sng" algn="ctr">
                      <a:no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1s3sp3p</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6s4p1d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96225076"/>
                  </a:ext>
                </a:extLst>
              </a:tr>
              <a:tr h="115200">
                <a:tc>
                  <a:txBody>
                    <a:bodyPr/>
                    <a:lstStyle/>
                    <a:p>
                      <a:pPr algn="l" fontAlgn="ct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6-31G(d)</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2s</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2s</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1s2sp2p1d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1s2sp2p1d</a:t>
                      </a:r>
                    </a:p>
                  </a:txBody>
                  <a:tcPr marL="6350" marR="6350" marT="6350" marB="0" anchor="ctr">
                    <a:lnL w="12700" cap="flat" cmpd="sng" algn="ctr">
                      <a:no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1s3sp3p1d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6s4p2d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847015910"/>
                  </a:ext>
                </a:extLst>
              </a:tr>
              <a:tr h="115200">
                <a:tc>
                  <a:txBody>
                    <a:bodyPr/>
                    <a:lstStyle/>
                    <a:p>
                      <a:pPr algn="l" fontAlgn="ctr"/>
                      <a:endParaRPr lang="en-US" sz="7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6-31G(d,p)</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2s1p</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2s1p</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1s2sp2p1d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1s2sp2p1d</a:t>
                      </a:r>
                    </a:p>
                  </a:txBody>
                  <a:tcPr marL="6350" marR="6350" marT="6350" marB="0" anchor="ctr">
                    <a:lnL w="12700" cap="flat" cmpd="sng" algn="ctr">
                      <a:no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1s3sp3p1d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6s4p2d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075266307"/>
                  </a:ext>
                </a:extLst>
              </a:tr>
              <a:tr h="115200">
                <a:tc>
                  <a:txBody>
                    <a:bodyPr/>
                    <a:lstStyle/>
                    <a:p>
                      <a:pPr algn="l" fontAlgn="ct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6-31G(3df,3pd)</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2s3p1d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2s3p1d</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1s2sp2p3d1f</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1s2sp2p3d1f</a:t>
                      </a:r>
                    </a:p>
                  </a:txBody>
                  <a:tcPr marL="6350" marR="6350" marT="6350" marB="0" anchor="ctr">
                    <a:lnL w="12700" cap="flat" cmpd="sng" algn="ctr">
                      <a:no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1s3sp3p3d1f</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6s4p4d1f</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513661852"/>
                  </a:ext>
                </a:extLst>
              </a:tr>
              <a:tr h="115200">
                <a:tc>
                  <a:txBody>
                    <a:bodyPr/>
                    <a:lstStyle/>
                    <a:p>
                      <a:pPr algn="l" fontAlgn="ctr"/>
                      <a:endParaRPr lang="en-US" sz="7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6-31+G</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2s</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2s</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1s3sp3p</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1s3sp3p</a:t>
                      </a:r>
                    </a:p>
                  </a:txBody>
                  <a:tcPr marL="6350" marR="6350" marT="6350" marB="0" anchor="ctr">
                    <a:lnL w="12700" cap="flat" cmpd="sng" algn="ctr">
                      <a:no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1s4sp4p</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6s1sp5p1d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48792482"/>
                  </a:ext>
                </a:extLst>
              </a:tr>
              <a:tr h="115200">
                <a:tc>
                  <a:txBody>
                    <a:bodyPr/>
                    <a:lstStyle/>
                    <a:p>
                      <a:pPr algn="l" fontAlgn="ct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6-31+G(d)</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2s</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2s</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1s3sp3p1d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1s3sp3p1d</a:t>
                      </a:r>
                    </a:p>
                  </a:txBody>
                  <a:tcPr marL="6350" marR="6350" marT="6350" marB="0" anchor="ctr">
                    <a:lnL w="12700" cap="flat" cmpd="sng" algn="ctr">
                      <a:no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1s4sp4p1d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6s1sp5p2d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447172177"/>
                  </a:ext>
                </a:extLst>
              </a:tr>
              <a:tr h="115200">
                <a:tc>
                  <a:txBody>
                    <a:bodyPr/>
                    <a:lstStyle/>
                    <a:p>
                      <a:pPr algn="l" fontAlgn="ctr"/>
                      <a:endParaRPr lang="en-US" sz="7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6-31+G(d,p)</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2s1p</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2s1p</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1s3sp3p1d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1s3sp3p1d</a:t>
                      </a:r>
                    </a:p>
                  </a:txBody>
                  <a:tcPr marL="6350" marR="6350" marT="6350" marB="0" anchor="ctr">
                    <a:lnL w="12700" cap="flat" cmpd="sng" algn="ctr">
                      <a:no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1s4sp4p1d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6s1sp5p2d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236144084"/>
                  </a:ext>
                </a:extLst>
              </a:tr>
              <a:tr h="115200">
                <a:tc>
                  <a:txBody>
                    <a:bodyPr/>
                    <a:lstStyle/>
                    <a:p>
                      <a:pPr algn="l" fontAlgn="ct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6-31+G(3df,3pd)</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2s3p1d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2s3p1d</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1s3sp3p3d1f</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1s3sp3p3d1f</a:t>
                      </a:r>
                    </a:p>
                  </a:txBody>
                  <a:tcPr marL="6350" marR="6350" marT="6350" marB="0" anchor="ctr">
                    <a:lnL w="12700" cap="flat" cmpd="sng" algn="ctr">
                      <a:no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1s4sp4p3d1f</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6s1sp5p4d1f</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667335365"/>
                  </a:ext>
                </a:extLst>
              </a:tr>
              <a:tr h="115200">
                <a:tc>
                  <a:txBody>
                    <a:bodyPr/>
                    <a:lstStyle/>
                    <a:p>
                      <a:pPr algn="l" fontAlgn="ctr"/>
                      <a:endParaRPr lang="en-US" sz="7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6-31++G</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3s</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3s</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1s3sp3p</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1s3sp3p</a:t>
                      </a:r>
                    </a:p>
                  </a:txBody>
                  <a:tcPr marL="6350" marR="6350" marT="6350" marB="0" anchor="ctr">
                    <a:lnL w="12700" cap="flat" cmpd="sng" algn="ctr">
                      <a:no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1s4sp4p</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6s1sp5p1d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520967833"/>
                  </a:ext>
                </a:extLst>
              </a:tr>
              <a:tr h="115200">
                <a:tc>
                  <a:txBody>
                    <a:bodyPr/>
                    <a:lstStyle/>
                    <a:p>
                      <a:pPr algn="l" fontAlgn="ctr"/>
                      <a:endParaRPr lang="en-US" sz="7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6-31++G(d)</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3s</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3s</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1s3sp3p1d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1s3sp3p1d</a:t>
                      </a:r>
                    </a:p>
                  </a:txBody>
                  <a:tcPr marL="6350" marR="6350" marT="6350" marB="0" anchor="ctr">
                    <a:lnL w="12700" cap="flat" cmpd="sng" algn="ctr">
                      <a:no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1s4sp4p1d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6s1sp5p2d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47514342"/>
                  </a:ext>
                </a:extLst>
              </a:tr>
              <a:tr h="115200">
                <a:tc>
                  <a:txBody>
                    <a:bodyPr/>
                    <a:lstStyle/>
                    <a:p>
                      <a:pPr algn="l" fontAlgn="ct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6-31++G(</a:t>
                      </a:r>
                      <a:r>
                        <a:rPr lang="en-US" sz="700" b="0" i="0" u="none" strike="noStrike" dirty="0" err="1">
                          <a:solidFill>
                            <a:srgbClr val="000000"/>
                          </a:solidFill>
                          <a:effectLst/>
                          <a:latin typeface="游ゴシック" panose="020B0400000000000000" pitchFamily="50" charset="-128"/>
                          <a:ea typeface="游ゴシック" panose="020B0400000000000000" pitchFamily="50" charset="-128"/>
                        </a:rPr>
                        <a:t>d,p</a:t>
                      </a: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3s1p</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3s1p</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1s3sp3p1d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1s3sp3p1d</a:t>
                      </a:r>
                    </a:p>
                  </a:txBody>
                  <a:tcPr marL="6350" marR="6350" marT="6350" marB="0" anchor="ctr">
                    <a:lnL w="12700" cap="flat" cmpd="sng" algn="ctr">
                      <a:no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1s4sp4p1d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6s1sp5p2d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722113177"/>
                  </a:ext>
                </a:extLst>
              </a:tr>
              <a:tr h="115200">
                <a:tc>
                  <a:txBody>
                    <a:bodyPr/>
                    <a:lstStyle/>
                    <a:p>
                      <a:pPr algn="l" fontAlgn="ct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a:noFill/>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6-31++G(3df,3pd)</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a:noFill/>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3s3p1d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a:noFill/>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3s3p1d</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a:noFill/>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1s3sp3p3d1f</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a:noFill/>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1s3sp3p3d1f</a:t>
                      </a:r>
                    </a:p>
                  </a:txBody>
                  <a:tcPr marL="6350" marR="6350" marT="6350" marB="0" anchor="ctr">
                    <a:lnL w="12700" cap="flat" cmpd="sng" algn="ctr">
                      <a:no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a:noFill/>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1s4sp4p3d1f</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a:noFill/>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6s1sp5p4d1f</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a:noFill/>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11466847"/>
                  </a:ext>
                </a:extLst>
              </a:tr>
              <a:tr h="115200">
                <a:tc>
                  <a:txBody>
                    <a:bodyPr/>
                    <a:lstStyle/>
                    <a:p>
                      <a:pPr algn="l" fontAlgn="ctr"/>
                      <a:endParaRPr lang="en-US" sz="7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solidFill>
                        <a:schemeClr val="tx2">
                          <a:lumMod val="20000"/>
                          <a:lumOff val="80000"/>
                        </a:schemeClr>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6-311G</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3s</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solidFill>
                        <a:schemeClr val="tx2">
                          <a:lumMod val="20000"/>
                          <a:lumOff val="80000"/>
                        </a:schemeClr>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3s</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1s3sp3p</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solidFill>
                        <a:schemeClr val="tx2">
                          <a:lumMod val="20000"/>
                          <a:lumOff val="80000"/>
                        </a:schemeClr>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1s3sp3p</a:t>
                      </a:r>
                    </a:p>
                  </a:txBody>
                  <a:tcPr marL="6350" marR="6350" marT="6350" marB="0" anchor="ctr">
                    <a:lnL w="12700" cap="flat" cmpd="sng" algn="ctr">
                      <a:no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6s5p</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8s7p2d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solidFill>
                        <a:schemeClr val="tx2">
                          <a:lumMod val="20000"/>
                          <a:lumOff val="80000"/>
                        </a:schemeClr>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583706780"/>
                  </a:ext>
                </a:extLst>
              </a:tr>
              <a:tr h="115200">
                <a:tc>
                  <a:txBody>
                    <a:bodyPr/>
                    <a:lstStyle/>
                    <a:p>
                      <a:pPr algn="l" fontAlgn="ct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6-311G(d)</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3s</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3s</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1s3sp3p1d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1s3sp3p1d</a:t>
                      </a:r>
                    </a:p>
                  </a:txBody>
                  <a:tcPr marL="6350" marR="6350" marT="6350" marB="0" anchor="ctr">
                    <a:lnL w="12700" cap="flat" cmpd="sng" algn="ctr">
                      <a:no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6s5p1d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8s7p3d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46917534"/>
                  </a:ext>
                </a:extLst>
              </a:tr>
              <a:tr h="115200">
                <a:tc>
                  <a:txBody>
                    <a:bodyPr/>
                    <a:lstStyle/>
                    <a:p>
                      <a:pPr algn="l" fontAlgn="ctr"/>
                      <a:endParaRPr lang="en-US" sz="7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6-311G(d,p)</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3s1p</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3s1p</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1s3sp3p1d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1s3sp3p1d</a:t>
                      </a:r>
                    </a:p>
                  </a:txBody>
                  <a:tcPr marL="6350" marR="6350" marT="6350" marB="0" anchor="ctr">
                    <a:lnL w="12700" cap="flat" cmpd="sng" algn="ctr">
                      <a:no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6s5p1d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8s7p3d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182692128"/>
                  </a:ext>
                </a:extLst>
              </a:tr>
              <a:tr h="115200">
                <a:tc>
                  <a:txBody>
                    <a:bodyPr/>
                    <a:lstStyle/>
                    <a:p>
                      <a:pPr algn="l" fontAlgn="ct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6-311G(3df,3pd)</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3s3p1d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3s3p1d</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1s3sp3p3d1f</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1s3sp3p3d1f</a:t>
                      </a:r>
                    </a:p>
                  </a:txBody>
                  <a:tcPr marL="6350" marR="6350" marT="6350" marB="0" anchor="ctr">
                    <a:lnL w="12700" cap="flat" cmpd="sng" algn="ctr">
                      <a:no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6s5p3d1f</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8s7p5d1f</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149061091"/>
                  </a:ext>
                </a:extLst>
              </a:tr>
              <a:tr h="115200">
                <a:tc>
                  <a:txBody>
                    <a:bodyPr/>
                    <a:lstStyle/>
                    <a:p>
                      <a:pPr algn="l" fontAlgn="ctr"/>
                      <a:endParaRPr lang="en-US" sz="7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6-311+G</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3s</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3s</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1s4sp4p</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1s4sp4p</a:t>
                      </a:r>
                    </a:p>
                  </a:txBody>
                  <a:tcPr marL="6350" marR="6350" marT="6350" marB="0" anchor="ctr">
                    <a:lnL w="12700" cap="flat" cmpd="sng" algn="ctr">
                      <a:no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6s1sp6p</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8s1sp8p2d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450526885"/>
                  </a:ext>
                </a:extLst>
              </a:tr>
              <a:tr h="115200">
                <a:tc>
                  <a:txBody>
                    <a:bodyPr/>
                    <a:lstStyle/>
                    <a:p>
                      <a:pPr algn="l" fontAlgn="ct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6-311+G(d)</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3s</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3s</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1s4sp4p1d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1s4sp4p1d</a:t>
                      </a:r>
                    </a:p>
                  </a:txBody>
                  <a:tcPr marL="6350" marR="6350" marT="6350" marB="0" anchor="ctr">
                    <a:lnL w="12700" cap="flat" cmpd="sng" algn="ctr">
                      <a:no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6s1sp6p1d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8s1sp8p3d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914971482"/>
                  </a:ext>
                </a:extLst>
              </a:tr>
              <a:tr h="115200">
                <a:tc>
                  <a:txBody>
                    <a:bodyPr/>
                    <a:lstStyle/>
                    <a:p>
                      <a:pPr algn="l" fontAlgn="ctr"/>
                      <a:endParaRPr lang="en-US" sz="7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6-311+G(d,p)</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3s1p</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3s1p</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1s4sp4p1d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1s4sp4p1d</a:t>
                      </a:r>
                    </a:p>
                  </a:txBody>
                  <a:tcPr marL="6350" marR="6350" marT="6350" marB="0" anchor="ctr">
                    <a:lnL w="12700" cap="flat" cmpd="sng" algn="ctr">
                      <a:no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6s1sp6p1d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8s1sp8p3d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629493903"/>
                  </a:ext>
                </a:extLst>
              </a:tr>
              <a:tr h="115200">
                <a:tc>
                  <a:txBody>
                    <a:bodyPr/>
                    <a:lstStyle/>
                    <a:p>
                      <a:pPr algn="l" fontAlgn="ct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6-311+G(3df,3pd)</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3s3p1d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3s3p1d</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1s4sp4p3d1f</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1s4sp4p3d1f</a:t>
                      </a:r>
                    </a:p>
                  </a:txBody>
                  <a:tcPr marL="6350" marR="6350" marT="6350" marB="0" anchor="ctr">
                    <a:lnL w="12700" cap="flat" cmpd="sng" algn="ctr">
                      <a:no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6s1sp6p3d1f</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8s1sp8p5d1f</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57824839"/>
                  </a:ext>
                </a:extLst>
              </a:tr>
              <a:tr h="115200">
                <a:tc>
                  <a:txBody>
                    <a:bodyPr/>
                    <a:lstStyle/>
                    <a:p>
                      <a:pPr algn="l" fontAlgn="ct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6-311++G</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4s</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4s</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1s4sp4p</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1s4sp4p</a:t>
                      </a:r>
                    </a:p>
                  </a:txBody>
                  <a:tcPr marL="6350" marR="6350" marT="6350" marB="0" anchor="ctr">
                    <a:lnL w="12700" cap="flat" cmpd="sng" algn="ctr">
                      <a:no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6s1sp6p</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8s1sp8p2d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834564973"/>
                  </a:ext>
                </a:extLst>
              </a:tr>
              <a:tr h="115200">
                <a:tc>
                  <a:txBody>
                    <a:bodyPr/>
                    <a:lstStyle/>
                    <a:p>
                      <a:pPr algn="l" fontAlgn="ct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6-311++G(d)</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4s</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4s</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1s4sp4p1d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1s4sp4p1d</a:t>
                      </a:r>
                    </a:p>
                  </a:txBody>
                  <a:tcPr marL="6350" marR="6350" marT="6350" marB="0" anchor="ctr">
                    <a:lnL w="12700" cap="flat" cmpd="sng" algn="ctr">
                      <a:no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6s1sp6p1d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8s1sp8p3d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897818550"/>
                  </a:ext>
                </a:extLst>
              </a:tr>
              <a:tr h="115200">
                <a:tc>
                  <a:txBody>
                    <a:bodyPr/>
                    <a:lstStyle/>
                    <a:p>
                      <a:pPr algn="l" fontAlgn="ct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6-311++G(</a:t>
                      </a:r>
                      <a:r>
                        <a:rPr lang="en-US" sz="700" b="0" i="0" u="none" strike="noStrike" dirty="0" err="1">
                          <a:solidFill>
                            <a:srgbClr val="000000"/>
                          </a:solidFill>
                          <a:effectLst/>
                          <a:latin typeface="游ゴシック" panose="020B0400000000000000" pitchFamily="50" charset="-128"/>
                          <a:ea typeface="游ゴシック" panose="020B0400000000000000" pitchFamily="50" charset="-128"/>
                        </a:rPr>
                        <a:t>d,p</a:t>
                      </a: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4s1p</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4s1p</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1s4sp4p1d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1s4sp4p1d</a:t>
                      </a:r>
                    </a:p>
                  </a:txBody>
                  <a:tcPr marL="6350" marR="6350" marT="6350" marB="0" anchor="ctr">
                    <a:lnL w="12700" cap="flat" cmpd="sng" algn="ctr">
                      <a:no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6s1sp6p1d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8s1sp8p3d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558394231"/>
                  </a:ext>
                </a:extLst>
              </a:tr>
              <a:tr h="115200">
                <a:tc>
                  <a:txBody>
                    <a:bodyPr/>
                    <a:lstStyle/>
                    <a:p>
                      <a:pPr algn="l" fontAlgn="ct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6-311++G(3df,3pd)</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4s3p1d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4s3p1d</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1s4sp4p3d1f</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1s4sp4p3d1f</a:t>
                      </a:r>
                    </a:p>
                  </a:txBody>
                  <a:tcPr marL="6350" marR="6350" marT="6350" marB="0" anchor="ctr">
                    <a:lnL w="12700" cap="flat" cmpd="sng" algn="ctr">
                      <a:no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6s1sp6p3d1f</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8s1sp8p5d1f</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983559126"/>
                  </a:ext>
                </a:extLst>
              </a:tr>
              <a:tr h="115200">
                <a:tc>
                  <a:txBody>
                    <a:bodyPr/>
                    <a:lstStyle/>
                    <a:p>
                      <a:pPr algn="l" fontAlgn="ct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cc-</a:t>
                      </a:r>
                      <a:r>
                        <a:rPr lang="en-US" sz="700" b="0" i="0" u="none" strike="noStrike" dirty="0" err="1">
                          <a:solidFill>
                            <a:srgbClr val="000000"/>
                          </a:solidFill>
                          <a:effectLst/>
                          <a:latin typeface="游ゴシック" panose="020B0400000000000000" pitchFamily="50" charset="-128"/>
                          <a:ea typeface="游ゴシック" panose="020B0400000000000000" pitchFamily="50" charset="-128"/>
                        </a:rPr>
                        <a:t>pVDZ</a:t>
                      </a: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2s1p</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2s1p</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3s2p1d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3s2p1d</a:t>
                      </a:r>
                    </a:p>
                  </a:txBody>
                  <a:tcPr marL="6350" marR="6350" marT="6350" marB="0" anchor="ctr">
                    <a:lnL w="12700" cap="flat" cmpd="sng" algn="ctr">
                      <a:no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4s3p1d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5s4p2d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967710847"/>
                  </a:ext>
                </a:extLst>
              </a:tr>
              <a:tr h="115200">
                <a:tc>
                  <a:txBody>
                    <a:bodyPr/>
                    <a:lstStyle/>
                    <a:p>
                      <a:pPr algn="l" fontAlgn="ctr"/>
                      <a:endParaRPr lang="en-US" sz="7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cc-pVTZ</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3s2p1d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3s2p1d</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4s3p2d1f</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4s3p2d1f</a:t>
                      </a:r>
                    </a:p>
                  </a:txBody>
                  <a:tcPr marL="6350" marR="6350" marT="6350" marB="0" anchor="ctr">
                    <a:lnL w="12700" cap="flat" cmpd="sng" algn="ctr">
                      <a:no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5s4p2d1f</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6s5p3d1f</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864321395"/>
                  </a:ext>
                </a:extLst>
              </a:tr>
              <a:tr h="115200">
                <a:tc>
                  <a:txBody>
                    <a:bodyPr/>
                    <a:lstStyle/>
                    <a:p>
                      <a:pPr algn="l" fontAlgn="ctr"/>
                      <a:endParaRPr lang="en-US" sz="7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cc-pVQZ</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4s3p2d1f</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4s3p2d1f</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5s4p3d2f1g</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5s4p3d2f1g</a:t>
                      </a:r>
                    </a:p>
                  </a:txBody>
                  <a:tcPr marL="6350" marR="6350" marT="6350" marB="0" anchor="ctr">
                    <a:lnL w="12700" cap="flat" cmpd="sng" algn="ctr">
                      <a:no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6s5p3d2f1g</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7s6p4d2f1g</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1412083"/>
                  </a:ext>
                </a:extLst>
              </a:tr>
              <a:tr h="115200">
                <a:tc>
                  <a:txBody>
                    <a:bodyPr/>
                    <a:lstStyle/>
                    <a:p>
                      <a:pPr algn="l" fontAlgn="ct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cc-pV5Z</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5s4p3d2f1g</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5s4p3d2f1g</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6s5p4d3f2g1h</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6s5p4d3f2g1h</a:t>
                      </a:r>
                    </a:p>
                  </a:txBody>
                  <a:tcPr marL="6350" marR="6350" marT="6350" marB="0" anchor="ctr">
                    <a:lnL w="12700" cap="flat" cmpd="sng" algn="ctr">
                      <a:no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7s6p4d3f2g1h</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8s7p5d3f2g1h</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031353405"/>
                  </a:ext>
                </a:extLst>
              </a:tr>
              <a:tr h="115200">
                <a:tc>
                  <a:txBody>
                    <a:bodyPr/>
                    <a:lstStyle/>
                    <a:p>
                      <a:pPr algn="l" fontAlgn="ct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err="1">
                          <a:solidFill>
                            <a:srgbClr val="000000"/>
                          </a:solidFill>
                          <a:effectLst/>
                          <a:latin typeface="游ゴシック" panose="020B0400000000000000" pitchFamily="50" charset="-128"/>
                          <a:ea typeface="游ゴシック" panose="020B0400000000000000" pitchFamily="50" charset="-128"/>
                        </a:rPr>
                        <a:t>aug</a:t>
                      </a: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-cc-</a:t>
                      </a:r>
                      <a:r>
                        <a:rPr lang="en-US" sz="700" b="0" i="0" u="none" strike="noStrike" dirty="0" err="1">
                          <a:solidFill>
                            <a:srgbClr val="000000"/>
                          </a:solidFill>
                          <a:effectLst/>
                          <a:latin typeface="游ゴシック" panose="020B0400000000000000" pitchFamily="50" charset="-128"/>
                          <a:ea typeface="游ゴシック" panose="020B0400000000000000" pitchFamily="50" charset="-128"/>
                        </a:rPr>
                        <a:t>pVDZ</a:t>
                      </a: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3s2p</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3s2p</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4s3p2d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4s3p2d</a:t>
                      </a:r>
                    </a:p>
                  </a:txBody>
                  <a:tcPr marL="6350" marR="6350" marT="6350" marB="0" anchor="ctr">
                    <a:lnL w="12700" cap="flat" cmpd="sng" algn="ctr">
                      <a:no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5s4p2d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6s5p3d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solidFill>
                        <a:schemeClr val="tx2">
                          <a:lumMod val="20000"/>
                          <a:lumOff val="8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148300498"/>
                  </a:ext>
                </a:extLst>
              </a:tr>
              <a:tr h="115200">
                <a:tc>
                  <a:txBody>
                    <a:bodyPr/>
                    <a:lstStyle/>
                    <a:p>
                      <a:pPr algn="l" fontAlgn="ct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err="1">
                          <a:solidFill>
                            <a:srgbClr val="000000"/>
                          </a:solidFill>
                          <a:effectLst/>
                          <a:latin typeface="游ゴシック" panose="020B0400000000000000" pitchFamily="50" charset="-128"/>
                          <a:ea typeface="游ゴシック" panose="020B0400000000000000" pitchFamily="50" charset="-128"/>
                        </a:rPr>
                        <a:t>aug</a:t>
                      </a: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-cc-</a:t>
                      </a:r>
                      <a:r>
                        <a:rPr lang="en-US" sz="700" b="0" i="0" u="none" strike="noStrike" dirty="0" err="1">
                          <a:solidFill>
                            <a:srgbClr val="000000"/>
                          </a:solidFill>
                          <a:effectLst/>
                          <a:latin typeface="游ゴシック" panose="020B0400000000000000" pitchFamily="50" charset="-128"/>
                          <a:ea typeface="游ゴシック" panose="020B0400000000000000" pitchFamily="50" charset="-128"/>
                        </a:rPr>
                        <a:t>pVTZ</a:t>
                      </a: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4s3p2d</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4s3p2d</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5s4p3d2f</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5s4p3d2f</a:t>
                      </a:r>
                    </a:p>
                  </a:txBody>
                  <a:tcPr marL="6350" marR="6350" marT="6350" marB="0" anchor="ctr">
                    <a:lnL w="12700" cap="flat" cmpd="sng" algn="ctr">
                      <a:no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6s5p3d2f</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7s6p4d2f</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601395593"/>
                  </a:ext>
                </a:extLst>
              </a:tr>
              <a:tr h="115200">
                <a:tc>
                  <a:txBody>
                    <a:bodyPr/>
                    <a:lstStyle/>
                    <a:p>
                      <a:pPr algn="l" fontAlgn="ct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err="1">
                          <a:solidFill>
                            <a:srgbClr val="000000"/>
                          </a:solidFill>
                          <a:effectLst/>
                          <a:latin typeface="游ゴシック" panose="020B0400000000000000" pitchFamily="50" charset="-128"/>
                          <a:ea typeface="游ゴシック" panose="020B0400000000000000" pitchFamily="50" charset="-128"/>
                        </a:rPr>
                        <a:t>aug</a:t>
                      </a: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-cc-</a:t>
                      </a:r>
                      <a:r>
                        <a:rPr lang="en-US" sz="700" b="0" i="0" u="none" strike="noStrike" dirty="0" err="1">
                          <a:solidFill>
                            <a:srgbClr val="000000"/>
                          </a:solidFill>
                          <a:effectLst/>
                          <a:latin typeface="游ゴシック" panose="020B0400000000000000" pitchFamily="50" charset="-128"/>
                          <a:ea typeface="游ゴシック" panose="020B0400000000000000" pitchFamily="50" charset="-128"/>
                        </a:rPr>
                        <a:t>pVQZ</a:t>
                      </a: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5s4p3d2f</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5s4p3d2f</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6s5p4d3f2g</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6s5p4d3f2g</a:t>
                      </a:r>
                    </a:p>
                  </a:txBody>
                  <a:tcPr marL="6350" marR="6350" marT="6350" marB="0" anchor="ctr">
                    <a:lnL w="12700" cap="flat" cmpd="sng" algn="ctr">
                      <a:no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a:solidFill>
                            <a:srgbClr val="000000"/>
                          </a:solidFill>
                          <a:effectLst/>
                          <a:latin typeface="游ゴシック" panose="020B0400000000000000" pitchFamily="50" charset="-128"/>
                          <a:ea typeface="游ゴシック" panose="020B0400000000000000" pitchFamily="50" charset="-128"/>
                        </a:rPr>
                        <a:t>7s6p4d3f2g</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8s7p5d3f2g</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1174149"/>
                  </a:ext>
                </a:extLst>
              </a:tr>
              <a:tr h="115200">
                <a:tc>
                  <a:txBody>
                    <a:bodyPr/>
                    <a:lstStyle/>
                    <a:p>
                      <a:pPr algn="l" fontAlgn="ctr"/>
                      <a:endParaRPr lang="en-US" sz="7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aug-cc-pV5Z</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6s5p4d3f2g</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6s5p4d3f2g</a:t>
                      </a:r>
                    </a:p>
                  </a:txBody>
                  <a:tcPr marL="6350" marR="6350" marT="6350" marB="0" anchor="ctr">
                    <a:lnL>
                      <a:noFill/>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7s6p5d4f3g2h</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7s6p5d4f3g2h</a:t>
                      </a:r>
                    </a:p>
                  </a:txBody>
                  <a:tcPr marL="6350" marR="6350" marT="6350" marB="0" anchor="ctr">
                    <a:lnL w="12700" cap="flat" cmpd="sng" algn="ctr">
                      <a:no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8s7p5d4f3g2h</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700" b="0" i="0" u="none" strike="noStrike" dirty="0">
                          <a:solidFill>
                            <a:srgbClr val="000000"/>
                          </a:solidFill>
                          <a:effectLst/>
                          <a:latin typeface="游ゴシック" panose="020B0400000000000000" pitchFamily="50" charset="-128"/>
                          <a:ea typeface="游ゴシック" panose="020B0400000000000000" pitchFamily="50" charset="-128"/>
                        </a:rPr>
                        <a:t>9s8p6d4f3g2h</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010743172"/>
                  </a:ext>
                </a:extLst>
              </a:tr>
            </a:tbl>
          </a:graphicData>
        </a:graphic>
      </p:graphicFrame>
      <p:sp>
        <p:nvSpPr>
          <p:cNvPr id="2" name="タイトル 1">
            <a:extLst>
              <a:ext uri="{FF2B5EF4-FFF2-40B4-BE49-F238E27FC236}">
                <a16:creationId xmlns:a16="http://schemas.microsoft.com/office/drawing/2014/main" id="{CEB0097D-7FA1-A9E3-0CDE-0E449BABE230}"/>
              </a:ext>
            </a:extLst>
          </p:cNvPr>
          <p:cNvSpPr>
            <a:spLocks noGrp="1"/>
          </p:cNvSpPr>
          <p:nvPr>
            <p:ph type="title"/>
          </p:nvPr>
        </p:nvSpPr>
        <p:spPr>
          <a:xfrm>
            <a:off x="0" y="0"/>
            <a:ext cx="9144000" cy="468000"/>
          </a:xfrm>
        </p:spPr>
        <p:txBody>
          <a:bodyPr/>
          <a:lstStyle/>
          <a:p>
            <a:r>
              <a:rPr lang="ja-JP" altLang="en-US" dirty="0"/>
              <a:t>基底関数の内訳</a:t>
            </a:r>
          </a:p>
        </p:txBody>
      </p:sp>
      <p:sp>
        <p:nvSpPr>
          <p:cNvPr id="4" name="スライド番号プレースホルダー 3">
            <a:extLst>
              <a:ext uri="{FF2B5EF4-FFF2-40B4-BE49-F238E27FC236}">
                <a16:creationId xmlns:a16="http://schemas.microsoft.com/office/drawing/2014/main" id="{26C3E319-6FF8-AEE1-AC75-982AF4CF8E64}"/>
              </a:ext>
            </a:extLst>
          </p:cNvPr>
          <p:cNvSpPr>
            <a:spLocks noGrp="1"/>
          </p:cNvSpPr>
          <p:nvPr>
            <p:ph type="sldNum" sz="quarter" idx="15"/>
          </p:nvPr>
        </p:nvSpPr>
        <p:spPr>
          <a:xfrm>
            <a:off x="8496000" y="0"/>
            <a:ext cx="576000" cy="468000"/>
          </a:xfrm>
        </p:spPr>
        <p:txBody>
          <a:bodyPr/>
          <a:lstStyle/>
          <a:p>
            <a:fld id="{44CC7441-4F6D-4D99-AEAC-28C0433C7008}" type="slidenum">
              <a:rPr lang="ja-JP" altLang="en-US" smtClean="0"/>
              <a:pPr/>
              <a:t>44</a:t>
            </a:fld>
            <a:endParaRPr lang="ja-JP" altLang="en-US"/>
          </a:p>
        </p:txBody>
      </p:sp>
    </p:spTree>
    <p:extLst>
      <p:ext uri="{BB962C8B-B14F-4D97-AF65-F5344CB8AC3E}">
        <p14:creationId xmlns:p14="http://schemas.microsoft.com/office/powerpoint/2010/main" val="197518162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コンテンツ プレースホルダー 1">
            <a:extLst>
              <a:ext uri="{FF2B5EF4-FFF2-40B4-BE49-F238E27FC236}">
                <a16:creationId xmlns:a16="http://schemas.microsoft.com/office/drawing/2014/main" id="{A638C868-DE51-49EF-B64A-04824F017FAE}"/>
              </a:ext>
            </a:extLst>
          </p:cNvPr>
          <p:cNvSpPr>
            <a:spLocks noGrp="1"/>
          </p:cNvSpPr>
          <p:nvPr>
            <p:ph idx="1"/>
          </p:nvPr>
        </p:nvSpPr>
        <p:spPr>
          <a:xfrm>
            <a:off x="468000" y="765415"/>
            <a:ext cx="2736000" cy="653114"/>
          </a:xfrm>
        </p:spPr>
        <p:txBody>
          <a:bodyPr/>
          <a:lstStyle/>
          <a:p>
            <a:r>
              <a:rPr kumimoji="1" lang="ja-JP" altLang="en-US" dirty="0"/>
              <a:t>基底関数を変えて計算してみよう</a:t>
            </a:r>
            <a:r>
              <a:rPr kumimoji="1" lang="en-US" altLang="ja-JP" dirty="0"/>
              <a:t>.</a:t>
            </a:r>
          </a:p>
          <a:p>
            <a:r>
              <a:rPr lang="en-US" altLang="ja-JP" dirty="0" err="1"/>
              <a:t>STO-3G</a:t>
            </a:r>
            <a:r>
              <a:rPr lang="ja-JP" altLang="en-US" dirty="0"/>
              <a:t>を書き換えればよい</a:t>
            </a:r>
            <a:r>
              <a:rPr lang="en-US" altLang="ja-JP" dirty="0"/>
              <a:t>.</a:t>
            </a:r>
            <a:endParaRPr kumimoji="1" lang="ja-JP" altLang="en-US" dirty="0"/>
          </a:p>
        </p:txBody>
      </p:sp>
      <mc:AlternateContent xmlns:mc="http://schemas.openxmlformats.org/markup-compatibility/2006" xmlns:a14="http://schemas.microsoft.com/office/drawing/2010/main">
        <mc:Choice Requires="a14">
          <p:sp>
            <p:nvSpPr>
              <p:cNvPr id="3" name="テキスト プレースホルダー 2">
                <a:extLst>
                  <a:ext uri="{FF2B5EF4-FFF2-40B4-BE49-F238E27FC236}">
                    <a16:creationId xmlns:a16="http://schemas.microsoft.com/office/drawing/2014/main" id="{3C2E35FA-55A4-4A14-AE83-DA072B5E7B30}"/>
                  </a:ext>
                </a:extLst>
              </p:cNvPr>
              <p:cNvSpPr>
                <a:spLocks noGrp="1"/>
              </p:cNvSpPr>
              <p:nvPr>
                <p:ph type="body" sz="quarter" idx="13"/>
              </p:nvPr>
            </p:nvSpPr>
            <p:spPr/>
            <p:txBody>
              <a:bodyPr/>
              <a:lstStyle/>
              <a:p>
                <a:r>
                  <a:rPr lang="ja-JP" altLang="en-US" sz="900" b="0" dirty="0"/>
                  <a:t>基底関数：</a:t>
                </a:r>
                <a:r>
                  <a:rPr lang="en-US" altLang="ja-JP" sz="900" b="0" dirty="0"/>
                  <a:t>https://gaussian.com/basissets</a:t>
                </a:r>
              </a:p>
              <a:p>
                <a:r>
                  <a:rPr lang="ja-JP" altLang="en-US" sz="900" b="0" dirty="0"/>
                  <a:t>計算詳細：</a:t>
                </a:r>
                <a:r>
                  <a:rPr lang="en-US" altLang="ja-JP" sz="900" b="0" dirty="0" err="1"/>
                  <a:t>H</a:t>
                </a:r>
                <a:r>
                  <a:rPr lang="en-US" altLang="ja-JP" sz="900" b="0" baseline="-25000" dirty="0" err="1"/>
                  <a:t>2</a:t>
                </a:r>
                <a:r>
                  <a:rPr lang="en-US" altLang="ja-JP" sz="900" b="0" dirty="0"/>
                  <a:t>, </a:t>
                </a:r>
                <a:r>
                  <a:rPr lang="ja-JP" altLang="en-US" sz="900" b="0" dirty="0"/>
                  <a:t>核間距離 </a:t>
                </a:r>
                <a14:m>
                  <m:oMath xmlns:m="http://schemas.openxmlformats.org/officeDocument/2006/math">
                    <m:r>
                      <a:rPr lang="en-US" altLang="ja-JP" sz="900" b="0" i="1" smtClean="0">
                        <a:latin typeface="Cambria Math" panose="02040503050406030204" pitchFamily="18" charset="0"/>
                      </a:rPr>
                      <m:t>𝑅</m:t>
                    </m:r>
                    <m:r>
                      <a:rPr lang="en-US" altLang="ja-JP" sz="900" b="0" i="1" smtClean="0">
                        <a:latin typeface="Cambria Math" panose="02040503050406030204" pitchFamily="18" charset="0"/>
                      </a:rPr>
                      <m:t>=1.4</m:t>
                    </m:r>
                    <m:sSub>
                      <m:sSubPr>
                        <m:ctrlPr>
                          <a:rPr lang="en-US" altLang="ja-JP" sz="900" b="0" i="1" smtClean="0">
                            <a:latin typeface="Cambria Math" panose="02040503050406030204" pitchFamily="18" charset="0"/>
                          </a:rPr>
                        </m:ctrlPr>
                      </m:sSubPr>
                      <m:e>
                        <m:r>
                          <a:rPr lang="en-US" altLang="ja-JP" sz="900" b="0" i="1" smtClean="0">
                            <a:latin typeface="Cambria Math" panose="02040503050406030204" pitchFamily="18" charset="0"/>
                          </a:rPr>
                          <m:t>𝑎</m:t>
                        </m:r>
                      </m:e>
                      <m:sub>
                        <m:r>
                          <a:rPr lang="en-US" altLang="ja-JP" sz="900" b="0" i="1" smtClean="0">
                            <a:latin typeface="Cambria Math" panose="02040503050406030204" pitchFamily="18" charset="0"/>
                          </a:rPr>
                          <m:t>0</m:t>
                        </m:r>
                      </m:sub>
                    </m:sSub>
                  </m:oMath>
                </a14:m>
                <a:r>
                  <a:rPr lang="en-US" altLang="ja-JP" dirty="0"/>
                  <a:t>, Gaussian 16, Revision C.01, M. J. Frisch, G. W. Trucks, H. B. Schlegel, et al., Gaussian, Inc., Wallingford CT, 2019.</a:t>
                </a:r>
              </a:p>
              <a:p>
                <a:r>
                  <a:rPr lang="ja-JP" altLang="en-US" sz="900" dirty="0"/>
                  <a:t>ＨＦ極限：</a:t>
                </a:r>
                <a:r>
                  <a:rPr lang="en-US" altLang="ja-JP" sz="900" dirty="0"/>
                  <a:t>Sundholm, D. (1988). </a:t>
                </a:r>
                <a:r>
                  <a:rPr lang="en-US" altLang="ja-JP" sz="900" i="1" dirty="0"/>
                  <a:t>Chemical physics letters</a:t>
                </a:r>
                <a:r>
                  <a:rPr lang="en-US" altLang="ja-JP" sz="900" dirty="0"/>
                  <a:t>, </a:t>
                </a:r>
                <a:r>
                  <a:rPr lang="en-US" altLang="ja-JP" sz="900" b="1" dirty="0"/>
                  <a:t>149</a:t>
                </a:r>
                <a:r>
                  <a:rPr lang="en-US" altLang="ja-JP" sz="900" dirty="0"/>
                  <a:t>(3), 251-256.</a:t>
                </a:r>
                <a:r>
                  <a:rPr lang="ja-JP" altLang="en-US" sz="900" dirty="0"/>
                  <a:t> </a:t>
                </a:r>
                <a:r>
                  <a:rPr lang="en-US" altLang="ja-JP" sz="900" dirty="0">
                    <a:hlinkClick r:id="rId2"/>
                  </a:rPr>
                  <a:t>https://doi.org/10.1016/0009-2614(88)85022-X</a:t>
                </a:r>
                <a:endParaRPr lang="en-US" altLang="ja-JP" sz="900" dirty="0"/>
              </a:p>
            </p:txBody>
          </p:sp>
        </mc:Choice>
        <mc:Fallback xmlns="">
          <p:sp>
            <p:nvSpPr>
              <p:cNvPr id="3" name="テキスト プレースホルダー 2">
                <a:extLst>
                  <a:ext uri="{FF2B5EF4-FFF2-40B4-BE49-F238E27FC236}">
                    <a16:creationId xmlns:a16="http://schemas.microsoft.com/office/drawing/2014/main" id="{3C2E35FA-55A4-4A14-AE83-DA072B5E7B30}"/>
                  </a:ext>
                </a:extLst>
              </p:cNvPr>
              <p:cNvSpPr>
                <a:spLocks noGrp="1" noRot="1" noChangeAspect="1" noMove="1" noResize="1" noEditPoints="1" noAdjustHandles="1" noChangeArrowheads="1" noChangeShapeType="1" noTextEdit="1"/>
              </p:cNvSpPr>
              <p:nvPr>
                <p:ph type="body" sz="quarter" idx="13"/>
              </p:nvPr>
            </p:nvSpPr>
            <p:spPr>
              <a:blipFill>
                <a:blip r:embed="rId3"/>
                <a:stretch>
                  <a:fillRect b="-6494"/>
                </a:stretch>
              </a:blipFill>
            </p:spPr>
            <p:txBody>
              <a:bodyPr/>
              <a:lstStyle/>
              <a:p>
                <a:r>
                  <a:rPr lang="ja-JP" altLang="en-US">
                    <a:noFill/>
                  </a:rPr>
                  <a:t> </a:t>
                </a:r>
              </a:p>
            </p:txBody>
          </p:sp>
        </mc:Fallback>
      </mc:AlternateContent>
      <p:graphicFrame>
        <p:nvGraphicFramePr>
          <p:cNvPr id="11" name="コンテンツ プレースホルダー 10">
            <a:extLst>
              <a:ext uri="{FF2B5EF4-FFF2-40B4-BE49-F238E27FC236}">
                <a16:creationId xmlns:a16="http://schemas.microsoft.com/office/drawing/2014/main" id="{5D0ADFE8-AA29-4352-82C3-496B6F50B2DC}"/>
              </a:ext>
            </a:extLst>
          </p:cNvPr>
          <p:cNvGraphicFramePr>
            <a:graphicFrameLocks noGrp="1"/>
          </p:cNvGraphicFramePr>
          <p:nvPr>
            <p:ph idx="14"/>
            <p:extLst>
              <p:ext uri="{D42A27DB-BD31-4B8C-83A1-F6EECF244321}">
                <p14:modId xmlns:p14="http://schemas.microsoft.com/office/powerpoint/2010/main" val="1850628205"/>
              </p:ext>
            </p:extLst>
          </p:nvPr>
        </p:nvGraphicFramePr>
        <p:xfrm>
          <a:off x="5076000" y="591750"/>
          <a:ext cx="3600000" cy="3960000"/>
        </p:xfrm>
        <a:graphic>
          <a:graphicData uri="http://schemas.openxmlformats.org/drawingml/2006/table">
            <a:tbl>
              <a:tblPr>
                <a:tableStyleId>{2D5ABB26-0587-4C30-8999-92F81FD0307C}</a:tableStyleId>
              </a:tblPr>
              <a:tblGrid>
                <a:gridCol w="1800000">
                  <a:extLst>
                    <a:ext uri="{9D8B030D-6E8A-4147-A177-3AD203B41FA5}">
                      <a16:colId xmlns:a16="http://schemas.microsoft.com/office/drawing/2014/main" val="240648912"/>
                    </a:ext>
                  </a:extLst>
                </a:gridCol>
                <a:gridCol w="1800000">
                  <a:extLst>
                    <a:ext uri="{9D8B030D-6E8A-4147-A177-3AD203B41FA5}">
                      <a16:colId xmlns:a16="http://schemas.microsoft.com/office/drawing/2014/main" val="284259937"/>
                    </a:ext>
                  </a:extLst>
                </a:gridCol>
              </a:tblGrid>
              <a:tr h="360000">
                <a:tc>
                  <a:txBody>
                    <a:bodyPr/>
                    <a:lstStyle/>
                    <a:p>
                      <a:pPr algn="ctr" fontAlgn="ctr">
                        <a:lnSpc>
                          <a:spcPts val="1200"/>
                        </a:lnSpc>
                      </a:pPr>
                      <a:r>
                        <a:rPr lang="en-US" sz="1300" b="0" i="0" u="none" strike="noStrike" dirty="0">
                          <a:solidFill>
                            <a:schemeClr val="bg1"/>
                          </a:solidFill>
                          <a:effectLst/>
                          <a:latin typeface="游ゴシック" panose="020B0400000000000000" pitchFamily="50" charset="-128"/>
                          <a:ea typeface="游ゴシック" panose="020B0400000000000000" pitchFamily="50" charset="-128"/>
                        </a:rPr>
                        <a:t>HF/</a:t>
                      </a:r>
                    </a:p>
                  </a:txBody>
                  <a:tcPr marL="6350" marR="6350" marT="6350" marB="0" anchor="ctr">
                    <a:lnR w="12700" cap="flat" cmpd="sng" algn="ctr">
                      <a:solidFill>
                        <a:schemeClr val="tx2"/>
                      </a:solidFill>
                      <a:prstDash val="solid"/>
                      <a:round/>
                      <a:headEnd type="none" w="med" len="med"/>
                      <a:tailEnd type="none" w="med" len="med"/>
                    </a:lnR>
                    <a:lnB>
                      <a:noFill/>
                    </a:lnB>
                    <a:solidFill>
                      <a:schemeClr val="tx2"/>
                    </a:solidFill>
                  </a:tcPr>
                </a:tc>
                <a:tc>
                  <a:txBody>
                    <a:bodyPr/>
                    <a:lstStyle/>
                    <a:p>
                      <a:pPr algn="ctr" fontAlgn="ctr">
                        <a:lnSpc>
                          <a:spcPts val="1200"/>
                        </a:lnSpc>
                      </a:pPr>
                      <a:r>
                        <a:rPr lang="en-US" sz="1300" b="0" i="0" u="none" strike="noStrike" dirty="0">
                          <a:solidFill>
                            <a:schemeClr val="bg1"/>
                          </a:solidFill>
                          <a:effectLst/>
                          <a:latin typeface="游ゴシック" panose="020B0400000000000000" pitchFamily="50" charset="-128"/>
                          <a:ea typeface="游ゴシック" panose="020B0400000000000000" pitchFamily="50" charset="-128"/>
                        </a:rPr>
                        <a:t>E(</a:t>
                      </a:r>
                      <a:r>
                        <a:rPr lang="en-US" sz="1300" b="0" i="0" u="none" strike="noStrike" dirty="0" err="1">
                          <a:solidFill>
                            <a:schemeClr val="bg1"/>
                          </a:solidFill>
                          <a:effectLst/>
                          <a:latin typeface="游ゴシック" panose="020B0400000000000000" pitchFamily="50" charset="-128"/>
                          <a:ea typeface="游ゴシック" panose="020B0400000000000000" pitchFamily="50" charset="-128"/>
                        </a:rPr>
                        <a:t>RHF</a:t>
                      </a:r>
                      <a:r>
                        <a:rPr lang="en-US" sz="1300" b="0" i="0" u="none" strike="noStrike" dirty="0">
                          <a:solidFill>
                            <a:schemeClr val="bg1"/>
                          </a:solidFill>
                          <a:effectLst/>
                          <a:latin typeface="游ゴシック" panose="020B0400000000000000" pitchFamily="50" charset="-128"/>
                          <a:ea typeface="游ゴシック" panose="020B0400000000000000" pitchFamily="50" charset="-128"/>
                        </a:rPr>
                        <a:t>)</a:t>
                      </a:r>
                    </a:p>
                  </a:txBody>
                  <a:tcPr marL="6350" marR="6350" marT="6350" marB="0" anchor="ctr">
                    <a:lnL w="12700" cap="flat" cmpd="sng" algn="ctr">
                      <a:solidFill>
                        <a:schemeClr val="tx2"/>
                      </a:solidFill>
                      <a:prstDash val="solid"/>
                      <a:round/>
                      <a:headEnd type="none" w="med" len="med"/>
                      <a:tailEnd type="none" w="med" len="med"/>
                    </a:lnL>
                    <a:lnB>
                      <a:noFill/>
                    </a:lnB>
                    <a:solidFill>
                      <a:schemeClr val="tx2"/>
                    </a:solidFill>
                  </a:tcPr>
                </a:tc>
                <a:extLst>
                  <a:ext uri="{0D108BD9-81ED-4DB2-BD59-A6C34878D82A}">
                    <a16:rowId xmlns:a16="http://schemas.microsoft.com/office/drawing/2014/main" val="1627164037"/>
                  </a:ext>
                </a:extLst>
              </a:tr>
              <a:tr h="360000">
                <a:tc>
                  <a:txBody>
                    <a:bodyPr/>
                    <a:lstStyle/>
                    <a:p>
                      <a:pPr algn="ctr" fontAlgn="ctr">
                        <a:lnSpc>
                          <a:spcPts val="1200"/>
                        </a:lnSpc>
                      </a:pPr>
                      <a:r>
                        <a:rPr lang="en-US" sz="1300" b="0" i="0" u="none" strike="noStrike" dirty="0" err="1">
                          <a:solidFill>
                            <a:srgbClr val="000000"/>
                          </a:solidFill>
                          <a:effectLst/>
                          <a:latin typeface="游ゴシック" panose="020B0400000000000000" pitchFamily="50" charset="-128"/>
                          <a:ea typeface="游ゴシック" panose="020B0400000000000000" pitchFamily="50" charset="-128"/>
                        </a:rPr>
                        <a:t>STO-3G</a:t>
                      </a:r>
                      <a:endParaRPr lang="en-US" sz="13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1.116 714 325</a:t>
                      </a:r>
                    </a:p>
                  </a:txBody>
                  <a:tcPr marL="6350" marR="6350" marT="6350"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514386265"/>
                  </a:ext>
                </a:extLst>
              </a:tr>
              <a:tr h="360000">
                <a:tc>
                  <a:txBody>
                    <a:bodyPr/>
                    <a:lstStyle/>
                    <a:p>
                      <a:pPr algn="ctr" fontAlgn="ctr">
                        <a:lnSpc>
                          <a:spcPts val="1200"/>
                        </a:lnSpc>
                      </a:pPr>
                      <a:r>
                        <a:rPr lang="en-US" sz="1300" b="0" i="0" u="none" strike="noStrike" dirty="0">
                          <a:solidFill>
                            <a:srgbClr val="000000"/>
                          </a:solidFill>
                          <a:effectLst/>
                          <a:latin typeface="游ゴシック" panose="020B0400000000000000" pitchFamily="50" charset="-128"/>
                          <a:ea typeface="游ゴシック" panose="020B0400000000000000" pitchFamily="50" charset="-128"/>
                        </a:rPr>
                        <a:t>3-</a:t>
                      </a:r>
                      <a:r>
                        <a:rPr lang="en-US" sz="1300" b="0" i="0" u="none" strike="noStrike" dirty="0" err="1">
                          <a:solidFill>
                            <a:srgbClr val="000000"/>
                          </a:solidFill>
                          <a:effectLst/>
                          <a:latin typeface="游ゴシック" panose="020B0400000000000000" pitchFamily="50" charset="-128"/>
                          <a:ea typeface="游ゴシック" panose="020B0400000000000000" pitchFamily="50" charset="-128"/>
                        </a:rPr>
                        <a:t>21G</a:t>
                      </a:r>
                      <a:endParaRPr lang="en-US" sz="13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a:solidFill>
                            <a:srgbClr val="000000"/>
                          </a:solidFill>
                          <a:effectLst/>
                          <a:latin typeface="游ゴシック" panose="020B0400000000000000" pitchFamily="50" charset="-128"/>
                          <a:ea typeface="游ゴシック" panose="020B0400000000000000" pitchFamily="50" charset="-128"/>
                        </a:rPr>
                        <a:t>1.122 933 366</a:t>
                      </a:r>
                    </a:p>
                  </a:txBody>
                  <a:tcPr marL="6350" marR="6350" marT="6350"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869882816"/>
                  </a:ext>
                </a:extLst>
              </a:tr>
              <a:tr h="360000">
                <a:tc>
                  <a:txBody>
                    <a:bodyPr/>
                    <a:lstStyle/>
                    <a:p>
                      <a:pPr algn="ctr" fontAlgn="ctr">
                        <a:lnSpc>
                          <a:spcPts val="1200"/>
                        </a:lnSpc>
                      </a:pPr>
                      <a:r>
                        <a:rPr lang="en-US" sz="1300" b="0" i="0" u="none" strike="noStrike" dirty="0">
                          <a:solidFill>
                            <a:srgbClr val="000000"/>
                          </a:solidFill>
                          <a:effectLst/>
                          <a:latin typeface="游ゴシック" panose="020B0400000000000000" pitchFamily="50" charset="-128"/>
                          <a:ea typeface="游ゴシック" panose="020B0400000000000000" pitchFamily="50" charset="-128"/>
                        </a:rPr>
                        <a:t>4-</a:t>
                      </a:r>
                      <a:r>
                        <a:rPr lang="en-US" sz="1300" b="0" i="0" u="none" strike="noStrike" dirty="0" err="1">
                          <a:solidFill>
                            <a:srgbClr val="000000"/>
                          </a:solidFill>
                          <a:effectLst/>
                          <a:latin typeface="游ゴシック" panose="020B0400000000000000" pitchFamily="50" charset="-128"/>
                          <a:ea typeface="游ゴシック" panose="020B0400000000000000" pitchFamily="50" charset="-128"/>
                        </a:rPr>
                        <a:t>31G</a:t>
                      </a:r>
                      <a:endParaRPr lang="en-US" sz="13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a:solidFill>
                            <a:srgbClr val="000000"/>
                          </a:solidFill>
                          <a:effectLst/>
                          <a:latin typeface="游ゴシック" panose="020B0400000000000000" pitchFamily="50" charset="-128"/>
                          <a:ea typeface="游ゴシック" panose="020B0400000000000000" pitchFamily="50" charset="-128"/>
                        </a:rPr>
                        <a:t>1.126 742 701</a:t>
                      </a:r>
                    </a:p>
                  </a:txBody>
                  <a:tcPr marL="6350" marR="6350" marT="6350"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021706668"/>
                  </a:ext>
                </a:extLst>
              </a:tr>
              <a:tr h="360000">
                <a:tc>
                  <a:txBody>
                    <a:bodyPr/>
                    <a:lstStyle/>
                    <a:p>
                      <a:pPr algn="ctr" fontAlgn="ctr">
                        <a:lnSpc>
                          <a:spcPts val="1200"/>
                        </a:lnSpc>
                      </a:pPr>
                      <a:r>
                        <a:rPr lang="en-US" sz="1300" b="0" i="0" u="none" strike="noStrike" dirty="0">
                          <a:solidFill>
                            <a:srgbClr val="000000"/>
                          </a:solidFill>
                          <a:effectLst/>
                          <a:latin typeface="游ゴシック" panose="020B0400000000000000" pitchFamily="50" charset="-128"/>
                          <a:ea typeface="游ゴシック" panose="020B0400000000000000" pitchFamily="50" charset="-128"/>
                        </a:rPr>
                        <a:t>6-</a:t>
                      </a:r>
                      <a:r>
                        <a:rPr lang="en-US" sz="1300" b="0" i="0" u="none" strike="noStrike" dirty="0" err="1">
                          <a:solidFill>
                            <a:srgbClr val="000000"/>
                          </a:solidFill>
                          <a:effectLst/>
                          <a:latin typeface="游ゴシック" panose="020B0400000000000000" pitchFamily="50" charset="-128"/>
                          <a:ea typeface="游ゴシック" panose="020B0400000000000000" pitchFamily="50" charset="-128"/>
                        </a:rPr>
                        <a:t>31G</a:t>
                      </a:r>
                      <a:endParaRPr lang="en-US" sz="13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1.126 742 701</a:t>
                      </a:r>
                    </a:p>
                  </a:txBody>
                  <a:tcPr marL="6350" marR="6350" marT="6350"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435088425"/>
                  </a:ext>
                </a:extLst>
              </a:tr>
              <a:tr h="360000">
                <a:tc>
                  <a:txBody>
                    <a:bodyPr/>
                    <a:lstStyle/>
                    <a:p>
                      <a:pPr algn="ctr" fontAlgn="ctr">
                        <a:lnSpc>
                          <a:spcPts val="1200"/>
                        </a:lnSpc>
                      </a:pPr>
                      <a:r>
                        <a:rPr lang="en-US" sz="1300" b="0" i="0" u="none" strike="noStrike" dirty="0">
                          <a:solidFill>
                            <a:srgbClr val="000000"/>
                          </a:solidFill>
                          <a:effectLst/>
                          <a:latin typeface="游ゴシック" panose="020B0400000000000000" pitchFamily="50" charset="-128"/>
                          <a:ea typeface="游ゴシック" panose="020B0400000000000000" pitchFamily="50" charset="-128"/>
                        </a:rPr>
                        <a:t>6-</a:t>
                      </a:r>
                      <a:r>
                        <a:rPr lang="en-US" sz="1300" b="0" i="0" u="none" strike="noStrike" dirty="0" err="1">
                          <a:solidFill>
                            <a:srgbClr val="000000"/>
                          </a:solidFill>
                          <a:effectLst/>
                          <a:latin typeface="游ゴシック" panose="020B0400000000000000" pitchFamily="50" charset="-128"/>
                          <a:ea typeface="游ゴシック" panose="020B0400000000000000" pitchFamily="50" charset="-128"/>
                        </a:rPr>
                        <a:t>31G</a:t>
                      </a:r>
                      <a:r>
                        <a:rPr lang="en-US" sz="1300" b="0" i="0" u="none" strike="noStrike" dirty="0">
                          <a:solidFill>
                            <a:srgbClr val="000000"/>
                          </a:solidFill>
                          <a:effectLst/>
                          <a:latin typeface="游ゴシック" panose="020B0400000000000000" pitchFamily="50" charset="-128"/>
                          <a:ea typeface="游ゴシック" panose="020B0400000000000000" pitchFamily="50" charset="-128"/>
                        </a:rPr>
                        <a:t>(d)</a:t>
                      </a:r>
                    </a:p>
                  </a:txBody>
                  <a:tcPr marL="6350" marR="6350" marT="635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1.126 742 701</a:t>
                      </a:r>
                    </a:p>
                  </a:txBody>
                  <a:tcPr marL="6350" marR="6350" marT="6350"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813663355"/>
                  </a:ext>
                </a:extLst>
              </a:tr>
              <a:tr h="360000">
                <a:tc>
                  <a:txBody>
                    <a:bodyPr/>
                    <a:lstStyle/>
                    <a:p>
                      <a:pPr algn="ctr" fontAlgn="ctr">
                        <a:lnSpc>
                          <a:spcPts val="1200"/>
                        </a:lnSpc>
                      </a:pPr>
                      <a:r>
                        <a:rPr lang="en-US" sz="1300" b="0" i="0" u="none" strike="noStrike" dirty="0">
                          <a:solidFill>
                            <a:srgbClr val="000000"/>
                          </a:solidFill>
                          <a:effectLst/>
                          <a:latin typeface="游ゴシック" panose="020B0400000000000000" pitchFamily="50" charset="-128"/>
                          <a:ea typeface="游ゴシック" panose="020B0400000000000000" pitchFamily="50" charset="-128"/>
                        </a:rPr>
                        <a:t>6-</a:t>
                      </a:r>
                      <a:r>
                        <a:rPr lang="en-US" sz="1300" b="0" i="0" u="none" strike="noStrike" dirty="0" err="1">
                          <a:solidFill>
                            <a:srgbClr val="000000"/>
                          </a:solidFill>
                          <a:effectLst/>
                          <a:latin typeface="游ゴシック" panose="020B0400000000000000" pitchFamily="50" charset="-128"/>
                          <a:ea typeface="游ゴシック" panose="020B0400000000000000" pitchFamily="50" charset="-128"/>
                        </a:rPr>
                        <a:t>311G</a:t>
                      </a:r>
                      <a:endParaRPr lang="en-US" sz="13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a:solidFill>
                            <a:srgbClr val="000000"/>
                          </a:solidFill>
                          <a:effectLst/>
                          <a:latin typeface="游ゴシック" panose="020B0400000000000000" pitchFamily="50" charset="-128"/>
                          <a:ea typeface="游ゴシック" panose="020B0400000000000000" pitchFamily="50" charset="-128"/>
                        </a:rPr>
                        <a:t>1.127 977 947</a:t>
                      </a:r>
                    </a:p>
                  </a:txBody>
                  <a:tcPr marL="6350" marR="6350" marT="6350"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779523521"/>
                  </a:ext>
                </a:extLst>
              </a:tr>
              <a:tr h="360000">
                <a:tc>
                  <a:txBody>
                    <a:bodyPr/>
                    <a:lstStyle/>
                    <a:p>
                      <a:pPr algn="ctr" fontAlgn="ctr">
                        <a:lnSpc>
                          <a:spcPts val="1200"/>
                        </a:lnSpc>
                      </a:pPr>
                      <a:r>
                        <a:rPr lang="en-US" sz="1300" b="0" i="0" u="none" strike="noStrike" dirty="0">
                          <a:solidFill>
                            <a:srgbClr val="000000"/>
                          </a:solidFill>
                          <a:effectLst/>
                          <a:latin typeface="游ゴシック" panose="020B0400000000000000" pitchFamily="50" charset="-128"/>
                          <a:ea typeface="游ゴシック" panose="020B0400000000000000" pitchFamily="50" charset="-128"/>
                        </a:rPr>
                        <a:t>6-31G(</a:t>
                      </a:r>
                      <a:r>
                        <a:rPr lang="en-US" sz="1300" b="0" i="0" u="none" strike="noStrike" dirty="0" err="1">
                          <a:solidFill>
                            <a:srgbClr val="000000"/>
                          </a:solidFill>
                          <a:effectLst/>
                          <a:latin typeface="游ゴシック" panose="020B0400000000000000" pitchFamily="50" charset="-128"/>
                          <a:ea typeface="游ゴシック" panose="020B0400000000000000" pitchFamily="50" charset="-128"/>
                        </a:rPr>
                        <a:t>d,p</a:t>
                      </a:r>
                      <a:r>
                        <a:rPr lang="en-US" sz="1300" b="0" i="0" u="none" strike="noStrike" dirty="0">
                          <a:solidFill>
                            <a:srgbClr val="000000"/>
                          </a:solidFill>
                          <a:effectLst/>
                          <a:latin typeface="游ゴシック" panose="020B0400000000000000" pitchFamily="50" charset="-128"/>
                          <a:ea typeface="游ゴシック" panose="020B0400000000000000" pitchFamily="50" charset="-128"/>
                        </a:rPr>
                        <a:t>)</a:t>
                      </a:r>
                    </a:p>
                  </a:txBody>
                  <a:tcPr marL="6350" marR="6350" marT="635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1.131 284 347</a:t>
                      </a:r>
                    </a:p>
                  </a:txBody>
                  <a:tcPr marL="6350" marR="6350" marT="6350"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757431848"/>
                  </a:ext>
                </a:extLst>
              </a:tr>
              <a:tr h="360000">
                <a:tc>
                  <a:txBody>
                    <a:bodyPr/>
                    <a:lstStyle/>
                    <a:p>
                      <a:pPr algn="ctr" fontAlgn="ctr">
                        <a:lnSpc>
                          <a:spcPts val="1200"/>
                        </a:lnSpc>
                      </a:pPr>
                      <a:r>
                        <a:rPr lang="en-US" sz="1300" b="0" i="0" u="none" strike="noStrike" dirty="0">
                          <a:solidFill>
                            <a:srgbClr val="000000"/>
                          </a:solidFill>
                          <a:effectLst/>
                          <a:latin typeface="游ゴシック" panose="020B0400000000000000" pitchFamily="50" charset="-128"/>
                          <a:ea typeface="游ゴシック" panose="020B0400000000000000" pitchFamily="50" charset="-128"/>
                        </a:rPr>
                        <a:t>6-31G(3df,3pd)</a:t>
                      </a:r>
                    </a:p>
                  </a:txBody>
                  <a:tcPr marL="6350" marR="6350" marT="635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1.132 144 451</a:t>
                      </a:r>
                    </a:p>
                  </a:txBody>
                  <a:tcPr marL="6350" marR="6350" marT="6350"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553541498"/>
                  </a:ext>
                </a:extLst>
              </a:tr>
              <a:tr h="360000">
                <a:tc>
                  <a:txBody>
                    <a:bodyPr/>
                    <a:lstStyle/>
                    <a:p>
                      <a:pPr algn="ctr" fontAlgn="ctr">
                        <a:lnSpc>
                          <a:spcPts val="1200"/>
                        </a:lnSpc>
                      </a:pPr>
                      <a:r>
                        <a:rPr lang="en-US" sz="1300" b="0" i="0" u="none" strike="noStrike" dirty="0">
                          <a:solidFill>
                            <a:srgbClr val="000000"/>
                          </a:solidFill>
                          <a:effectLst/>
                          <a:latin typeface="游ゴシック" panose="020B0400000000000000" pitchFamily="50" charset="-128"/>
                          <a:ea typeface="游ゴシック" panose="020B0400000000000000" pitchFamily="50" charset="-128"/>
                        </a:rPr>
                        <a:t>6-311G(3df,3pd)</a:t>
                      </a:r>
                    </a:p>
                  </a:txBody>
                  <a:tcPr marL="6350" marR="6350" marT="635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1.133 036 542</a:t>
                      </a:r>
                    </a:p>
                  </a:txBody>
                  <a:tcPr marL="6350" marR="6350" marT="6350"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73787781"/>
                  </a:ext>
                </a:extLst>
              </a:tr>
              <a:tr h="360000">
                <a:tc>
                  <a:txBody>
                    <a:bodyPr/>
                    <a:lstStyle/>
                    <a:p>
                      <a:pPr algn="ctr" fontAlgn="ctr">
                        <a:lnSpc>
                          <a:spcPts val="1200"/>
                        </a:lnSpc>
                      </a:pPr>
                      <a:r>
                        <a:rPr lang="en-US" sz="1300" b="0" i="0" u="none" strike="noStrike" dirty="0">
                          <a:solidFill>
                            <a:schemeClr val="bg1"/>
                          </a:solidFill>
                          <a:effectLst/>
                          <a:latin typeface="游ゴシック" panose="020B0400000000000000" pitchFamily="50" charset="-128"/>
                          <a:ea typeface="游ゴシック" panose="020B0400000000000000" pitchFamily="50" charset="-128"/>
                        </a:rPr>
                        <a:t>HF</a:t>
                      </a:r>
                      <a:r>
                        <a:rPr lang="ja-JP" altLang="en-US" sz="1300" b="0" i="0" u="none" strike="noStrike" dirty="0">
                          <a:solidFill>
                            <a:schemeClr val="bg1"/>
                          </a:solidFill>
                          <a:effectLst/>
                          <a:latin typeface="游ゴシック" panose="020B0400000000000000" pitchFamily="50" charset="-128"/>
                          <a:ea typeface="游ゴシック" panose="020B0400000000000000" pitchFamily="50" charset="-128"/>
                        </a:rPr>
                        <a:t>極限</a:t>
                      </a:r>
                      <a:endParaRPr lang="en-US" sz="130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R w="12700" cap="flat" cmpd="sng" algn="ctr">
                      <a:solidFill>
                        <a:schemeClr val="tx2"/>
                      </a:solidFill>
                      <a:prstDash val="solid"/>
                      <a:round/>
                      <a:headEnd type="none" w="med" len="med"/>
                      <a:tailEnd type="none" w="med" len="med"/>
                    </a:lnR>
                    <a:lnT>
                      <a:noFill/>
                    </a:lnT>
                    <a:lnB w="12700" cap="flat" cmpd="sng" algn="ctr">
                      <a:solidFill>
                        <a:schemeClr val="tx2"/>
                      </a:solidFill>
                      <a:prstDash val="solid"/>
                      <a:round/>
                      <a:headEnd type="none" w="med" len="med"/>
                      <a:tailEnd type="none" w="med" len="med"/>
                    </a:lnB>
                    <a:solidFill>
                      <a:schemeClr val="tx2"/>
                    </a:solidFill>
                  </a:tcPr>
                </a:tc>
                <a:tc>
                  <a:txBody>
                    <a:bodyPr/>
                    <a:lstStyle/>
                    <a:p>
                      <a:pPr algn="ctr" fontAlgn="ctr">
                        <a:lnSpc>
                          <a:spcPts val="1200"/>
                        </a:lnSpc>
                      </a:pPr>
                      <a:r>
                        <a:rPr lang="en-US" altLang="ja-JP" sz="1300" b="0" i="0" u="none" strike="noStrike" dirty="0">
                          <a:solidFill>
                            <a:schemeClr val="bg1"/>
                          </a:solidFill>
                          <a:effectLst/>
                          <a:latin typeface="游ゴシック" panose="020B0400000000000000" pitchFamily="50" charset="-128"/>
                          <a:ea typeface="游ゴシック" panose="020B0400000000000000" pitchFamily="50" charset="-128"/>
                        </a:rPr>
                        <a:t>−1.133 629 573</a:t>
                      </a:r>
                    </a:p>
                  </a:txBody>
                  <a:tcPr marL="6350" marR="6350" marT="6350" marB="0" anchor="ctr">
                    <a:lnL w="12700" cap="flat" cmpd="sng" algn="ctr">
                      <a:solidFill>
                        <a:schemeClr val="tx2"/>
                      </a:solidFill>
                      <a:prstDash val="solid"/>
                      <a:round/>
                      <a:headEnd type="none" w="med" len="med"/>
                      <a:tailEnd type="none" w="med" len="med"/>
                    </a:lnL>
                    <a:lnT>
                      <a:noFill/>
                    </a:lnT>
                    <a:lnB w="12700" cap="flat" cmpd="sng" algn="ctr">
                      <a:solidFill>
                        <a:schemeClr val="tx2"/>
                      </a:solidFill>
                      <a:prstDash val="solid"/>
                      <a:round/>
                      <a:headEnd type="none" w="med" len="med"/>
                      <a:tailEnd type="none" w="med" len="med"/>
                    </a:lnB>
                    <a:solidFill>
                      <a:schemeClr val="tx2"/>
                    </a:solidFill>
                  </a:tcPr>
                </a:tc>
                <a:extLst>
                  <a:ext uri="{0D108BD9-81ED-4DB2-BD59-A6C34878D82A}">
                    <a16:rowId xmlns:a16="http://schemas.microsoft.com/office/drawing/2014/main" val="4070814811"/>
                  </a:ext>
                </a:extLst>
              </a:tr>
            </a:tbl>
          </a:graphicData>
        </a:graphic>
      </p:graphicFrame>
      <p:sp>
        <p:nvSpPr>
          <p:cNvPr id="7" name="タイトル 6">
            <a:extLst>
              <a:ext uri="{FF2B5EF4-FFF2-40B4-BE49-F238E27FC236}">
                <a16:creationId xmlns:a16="http://schemas.microsoft.com/office/drawing/2014/main" id="{3E058F8D-4759-4674-9B81-3C3882A15B1D}"/>
              </a:ext>
            </a:extLst>
          </p:cNvPr>
          <p:cNvSpPr>
            <a:spLocks noGrp="1"/>
          </p:cNvSpPr>
          <p:nvPr>
            <p:ph type="title"/>
          </p:nvPr>
        </p:nvSpPr>
        <p:spPr/>
        <p:txBody>
          <a:bodyPr/>
          <a:lstStyle/>
          <a:p>
            <a:r>
              <a:rPr lang="en-US" altLang="ja-JP" dirty="0"/>
              <a:t>Pople</a:t>
            </a:r>
            <a:r>
              <a:rPr lang="ja-JP" altLang="en-US" dirty="0"/>
              <a:t>系</a:t>
            </a:r>
          </a:p>
        </p:txBody>
      </p:sp>
      <p:sp>
        <p:nvSpPr>
          <p:cNvPr id="4" name="スライド番号プレースホルダー 3">
            <a:extLst>
              <a:ext uri="{FF2B5EF4-FFF2-40B4-BE49-F238E27FC236}">
                <a16:creationId xmlns:a16="http://schemas.microsoft.com/office/drawing/2014/main" id="{52F6A9C8-788F-4F40-A234-D7E1BBD2D32F}"/>
              </a:ext>
            </a:extLst>
          </p:cNvPr>
          <p:cNvSpPr>
            <a:spLocks noGrp="1"/>
          </p:cNvSpPr>
          <p:nvPr>
            <p:ph type="sldNum" sz="quarter" idx="15"/>
          </p:nvPr>
        </p:nvSpPr>
        <p:spPr/>
        <p:txBody>
          <a:bodyPr/>
          <a:lstStyle/>
          <a:p>
            <a:fld id="{44CC7441-4F6D-4D99-AEAC-28C0433C7008}" type="slidenum">
              <a:rPr kumimoji="1" lang="ja-JP" altLang="en-US" smtClean="0"/>
              <a:pPr/>
              <a:t>45</a:t>
            </a:fld>
            <a:endParaRPr kumimoji="1" lang="ja-JP" altLang="en-US" sz="2500" dirty="0"/>
          </a:p>
        </p:txBody>
      </p:sp>
      <p:graphicFrame>
        <p:nvGraphicFramePr>
          <p:cNvPr id="16" name="表 15">
            <a:extLst>
              <a:ext uri="{FF2B5EF4-FFF2-40B4-BE49-F238E27FC236}">
                <a16:creationId xmlns:a16="http://schemas.microsoft.com/office/drawing/2014/main" id="{ED10E9C9-936C-4E95-AA31-32CE8EA1F37F}"/>
              </a:ext>
            </a:extLst>
          </p:cNvPr>
          <p:cNvGraphicFramePr>
            <a:graphicFrameLocks/>
          </p:cNvGraphicFramePr>
          <p:nvPr>
            <p:extLst>
              <p:ext uri="{D42A27DB-BD31-4B8C-83A1-F6EECF244321}">
                <p14:modId xmlns:p14="http://schemas.microsoft.com/office/powerpoint/2010/main" val="1171332637"/>
              </p:ext>
            </p:extLst>
          </p:nvPr>
        </p:nvGraphicFramePr>
        <p:xfrm>
          <a:off x="468000" y="1419920"/>
          <a:ext cx="2592000" cy="2889160"/>
        </p:xfrm>
        <a:graphic>
          <a:graphicData uri="http://schemas.openxmlformats.org/drawingml/2006/table">
            <a:tbl>
              <a:tblPr firstRow="1" bandRow="1">
                <a:tableStyleId>{2D5ABB26-0587-4C30-8999-92F81FD0307C}</a:tableStyleId>
              </a:tblPr>
              <a:tblGrid>
                <a:gridCol w="2592000">
                  <a:extLst>
                    <a:ext uri="{9D8B030D-6E8A-4147-A177-3AD203B41FA5}">
                      <a16:colId xmlns:a16="http://schemas.microsoft.com/office/drawing/2014/main" val="839188252"/>
                    </a:ext>
                  </a:extLst>
                </a:gridCol>
              </a:tblGrid>
              <a:tr h="360000">
                <a:tc>
                  <a:txBody>
                    <a:bodyPr/>
                    <a:lstStyle/>
                    <a:p>
                      <a:r>
                        <a:rPr kumimoji="1" lang="ja-JP" altLang="en-US" sz="1400" b="1" dirty="0">
                          <a:solidFill>
                            <a:schemeClr val="tx2"/>
                          </a:solidFill>
                        </a:rPr>
                        <a:t>入力ファイルの例</a:t>
                      </a:r>
                    </a:p>
                  </a:txBody>
                  <a:tcPr anchor="ctr">
                    <a:lnB w="19050" cap="flat" cmpd="sng" algn="ctr">
                      <a:noFill/>
                      <a:prstDash val="solid"/>
                      <a:round/>
                      <a:headEnd type="none" w="med" len="med"/>
                      <a:tailEnd type="none" w="med" len="med"/>
                    </a:lnB>
                  </a:tcPr>
                </a:tc>
                <a:extLst>
                  <a:ext uri="{0D108BD9-81ED-4DB2-BD59-A6C34878D82A}">
                    <a16:rowId xmlns:a16="http://schemas.microsoft.com/office/drawing/2014/main" val="3468920188"/>
                  </a:ext>
                </a:extLst>
              </a:tr>
              <a:tr h="370840">
                <a:tc>
                  <a:txBody>
                    <a:bodyPr/>
                    <a:lstStyle/>
                    <a:p>
                      <a:r>
                        <a:rPr kumimoji="1" lang="pt-BR" altLang="ja-JP" sz="1400" dirty="0">
                          <a:solidFill>
                            <a:srgbClr val="D4D4D4"/>
                          </a:solidFill>
                          <a:latin typeface="Consolas" panose="020B0609020204030204" pitchFamily="49" charset="0"/>
                        </a:rPr>
                        <a:t># HF/</a:t>
                      </a:r>
                      <a:r>
                        <a:rPr kumimoji="1" lang="pt-BR" altLang="ja-JP" sz="1400" dirty="0">
                          <a:solidFill>
                            <a:schemeClr val="accent4">
                              <a:lumMod val="60000"/>
                              <a:lumOff val="40000"/>
                            </a:schemeClr>
                          </a:solidFill>
                          <a:latin typeface="Consolas" panose="020B0609020204030204" pitchFamily="49" charset="0"/>
                        </a:rPr>
                        <a:t>STO-3G</a:t>
                      </a:r>
                      <a:r>
                        <a:rPr kumimoji="1" lang="pt-BR" altLang="ja-JP" sz="1400" dirty="0">
                          <a:solidFill>
                            <a:srgbClr val="D4D4D4"/>
                          </a:solidFill>
                          <a:latin typeface="Consolas" panose="020B0609020204030204" pitchFamily="49" charset="0"/>
                        </a:rPr>
                        <a:t> Units=AU</a:t>
                      </a:r>
                    </a:p>
                    <a:p>
                      <a:endParaRPr kumimoji="1" lang="pt-BR" altLang="ja-JP" sz="1400" dirty="0">
                        <a:solidFill>
                          <a:srgbClr val="D4D4D4"/>
                        </a:solidFill>
                        <a:latin typeface="Consolas" panose="020B0609020204030204" pitchFamily="49" charset="0"/>
                      </a:endParaRPr>
                    </a:p>
                    <a:p>
                      <a:r>
                        <a:rPr kumimoji="1" lang="pt-BR" altLang="ja-JP" sz="1400" dirty="0">
                          <a:solidFill>
                            <a:srgbClr val="D4D4D4"/>
                          </a:solidFill>
                          <a:latin typeface="Consolas" panose="020B0609020204030204" pitchFamily="49" charset="0"/>
                        </a:rPr>
                        <a:t>H2</a:t>
                      </a:r>
                    </a:p>
                    <a:p>
                      <a:endParaRPr kumimoji="1" lang="pt-BR" altLang="ja-JP" sz="1400" dirty="0">
                        <a:solidFill>
                          <a:srgbClr val="D4D4D4"/>
                        </a:solidFill>
                        <a:latin typeface="Consolas" panose="020B0609020204030204" pitchFamily="49" charset="0"/>
                      </a:endParaRPr>
                    </a:p>
                    <a:p>
                      <a:r>
                        <a:rPr kumimoji="1" lang="pt-BR" altLang="ja-JP" sz="1400" dirty="0">
                          <a:solidFill>
                            <a:srgbClr val="D4D4D4"/>
                          </a:solidFill>
                          <a:latin typeface="Consolas" panose="020B0609020204030204" pitchFamily="49" charset="0"/>
                        </a:rPr>
                        <a:t>0  1</a:t>
                      </a:r>
                    </a:p>
                    <a:p>
                      <a:r>
                        <a:rPr kumimoji="1" lang="pt-BR" altLang="ja-JP" sz="1400" dirty="0">
                          <a:solidFill>
                            <a:srgbClr val="D4D4D4"/>
                          </a:solidFill>
                          <a:latin typeface="Consolas" panose="020B0609020204030204" pitchFamily="49" charset="0"/>
                        </a:rPr>
                        <a:t>H  0.0  0.0  0.0</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pt-BR" altLang="ja-JP" sz="1400" dirty="0">
                          <a:solidFill>
                            <a:srgbClr val="D4D4D4"/>
                          </a:solidFill>
                          <a:latin typeface="Consolas" panose="020B0609020204030204" pitchFamily="49" charset="0"/>
                        </a:rPr>
                        <a:t>H  0.0  0.0  </a:t>
                      </a:r>
                      <a:r>
                        <a:rPr kumimoji="1" lang="en-US" altLang="ja-JP" sz="1400" dirty="0">
                          <a:solidFill>
                            <a:srgbClr val="D4D4D4"/>
                          </a:solidFill>
                          <a:latin typeface="Consolas" panose="020B0609020204030204" pitchFamily="49" charset="0"/>
                        </a:rPr>
                        <a:t>1</a:t>
                      </a:r>
                      <a:r>
                        <a:rPr kumimoji="1" lang="pt-BR" altLang="ja-JP" sz="1400" dirty="0">
                          <a:solidFill>
                            <a:srgbClr val="D4D4D4"/>
                          </a:solidFill>
                          <a:latin typeface="Consolas" panose="020B0609020204030204" pitchFamily="49" charset="0"/>
                        </a:rPr>
                        <a:t>.4</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pt-BR" altLang="ja-JP" sz="1400" dirty="0">
                        <a:latin typeface="Consolas" panose="020B0609020204030204" pitchFamily="49" charset="0"/>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24292E"/>
                    </a:solidFill>
                  </a:tcPr>
                </a:tc>
                <a:extLst>
                  <a:ext uri="{0D108BD9-81ED-4DB2-BD59-A6C34878D82A}">
                    <a16:rowId xmlns:a16="http://schemas.microsoft.com/office/drawing/2014/main" val="2934622672"/>
                  </a:ext>
                </a:extLst>
              </a:tr>
              <a:tr h="360000">
                <a:tc>
                  <a:txBody>
                    <a:bodyPr/>
                    <a:lstStyle/>
                    <a:p>
                      <a:r>
                        <a:rPr kumimoji="1" lang="ja-JP" altLang="en-US" sz="1400" b="1" dirty="0">
                          <a:solidFill>
                            <a:schemeClr val="tx2"/>
                          </a:solidFill>
                        </a:rPr>
                        <a:t>結果の検索コマンド</a:t>
                      </a:r>
                    </a:p>
                  </a:txBody>
                  <a:tcPr anchor="ctr">
                    <a:lnL>
                      <a:noFill/>
                    </a:lnL>
                    <a:lnR>
                      <a:noFill/>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59246537"/>
                  </a:ext>
                </a:extLst>
              </a:tr>
              <a:tr h="370840">
                <a:tc>
                  <a:txBody>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pt-BR" altLang="ja-JP" sz="1400" dirty="0">
                          <a:solidFill>
                            <a:srgbClr val="D4D4D4"/>
                          </a:solidFill>
                          <a:latin typeface="Consolas" panose="020B0609020204030204" pitchFamily="49" charset="0"/>
                        </a:rPr>
                        <a:t>grep “SCF Done” *.out</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24292E"/>
                    </a:solidFill>
                  </a:tcPr>
                </a:tc>
                <a:extLst>
                  <a:ext uri="{0D108BD9-81ED-4DB2-BD59-A6C34878D82A}">
                    <a16:rowId xmlns:a16="http://schemas.microsoft.com/office/drawing/2014/main" val="1337875995"/>
                  </a:ext>
                </a:extLst>
              </a:tr>
            </a:tbl>
          </a:graphicData>
        </a:graphic>
      </p:graphicFrame>
      <p:sp>
        <p:nvSpPr>
          <p:cNvPr id="10" name="正方形/長方形 9">
            <a:extLst>
              <a:ext uri="{FF2B5EF4-FFF2-40B4-BE49-F238E27FC236}">
                <a16:creationId xmlns:a16="http://schemas.microsoft.com/office/drawing/2014/main" id="{80DD0F13-8655-4418-A204-157EC055C2A3}"/>
              </a:ext>
            </a:extLst>
          </p:cNvPr>
          <p:cNvSpPr/>
          <p:nvPr/>
        </p:nvSpPr>
        <p:spPr>
          <a:xfrm>
            <a:off x="7057455" y="1354430"/>
            <a:ext cx="1618545" cy="2105583"/>
          </a:xfrm>
          <a:prstGeom prst="rect">
            <a:avLst/>
          </a:prstGeom>
          <a:solidFill>
            <a:schemeClr val="accent4">
              <a:lumMod val="40000"/>
              <a:lumOff val="6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b="1" dirty="0">
                <a:solidFill>
                  <a:schemeClr val="accent4"/>
                </a:solidFill>
              </a:rPr>
              <a:t>2</a:t>
            </a:r>
            <a:r>
              <a:rPr kumimoji="1" lang="ja-JP" altLang="en-US" sz="1600" b="1" dirty="0">
                <a:solidFill>
                  <a:schemeClr val="accent4"/>
                </a:solidFill>
              </a:rPr>
              <a:t>つ選んで</a:t>
            </a:r>
            <a:endParaRPr kumimoji="1" lang="en-US" altLang="ja-JP" sz="1600" b="1" dirty="0">
              <a:solidFill>
                <a:schemeClr val="accent4"/>
              </a:solidFill>
            </a:endParaRPr>
          </a:p>
          <a:p>
            <a:pPr algn="ctr"/>
            <a:r>
              <a:rPr kumimoji="1" lang="ja-JP" altLang="en-US" sz="1600" b="1" dirty="0">
                <a:solidFill>
                  <a:schemeClr val="accent4"/>
                </a:solidFill>
              </a:rPr>
              <a:t>計算してみよう</a:t>
            </a:r>
          </a:p>
        </p:txBody>
      </p:sp>
      <p:sp>
        <p:nvSpPr>
          <p:cNvPr id="12" name="コンテンツ プレースホルダー 1">
            <a:extLst>
              <a:ext uri="{FF2B5EF4-FFF2-40B4-BE49-F238E27FC236}">
                <a16:creationId xmlns:a16="http://schemas.microsoft.com/office/drawing/2014/main" id="{C1BA5E93-3566-42F1-9D89-7BC6D381C040}"/>
              </a:ext>
            </a:extLst>
          </p:cNvPr>
          <p:cNvSpPr txBox="1">
            <a:spLocks/>
          </p:cNvSpPr>
          <p:nvPr/>
        </p:nvSpPr>
        <p:spPr>
          <a:xfrm>
            <a:off x="3290862" y="1913083"/>
            <a:ext cx="1569137" cy="576170"/>
          </a:xfrm>
          <a:prstGeom prst="rect">
            <a:avLst/>
          </a:prstGeom>
          <a:noFill/>
          <a:ln>
            <a:noFill/>
          </a:ln>
        </p:spPr>
        <p:txBody>
          <a:bodyPr vert="horz" wrap="square" lIns="108000" tIns="54000" rIns="108000" bIns="54000" rtlCol="0">
            <a:spAutoFit/>
          </a:bodyPr>
          <a:lstStyle>
            <a:lvl1pPr marL="0" indent="0" algn="l" defTabSz="914400" rtl="0" eaLnBrk="1" latinLnBrk="0" hangingPunct="1">
              <a:lnSpc>
                <a:spcPct val="120000"/>
              </a:lnSpc>
              <a:spcBef>
                <a:spcPts val="0"/>
              </a:spcBef>
              <a:spcAft>
                <a:spcPts val="600"/>
              </a:spcAft>
              <a:buFont typeface="游ゴシック" panose="020B0400000000000000" pitchFamily="50" charset="-128"/>
              <a:buNone/>
              <a:defRPr kumimoji="1" sz="1300" kern="1200">
                <a:solidFill>
                  <a:schemeClr val="tx1"/>
                </a:solidFill>
                <a:latin typeface="+mn-lt"/>
                <a:ea typeface="+mn-ea"/>
                <a:cs typeface="+mn-cs"/>
              </a:defRPr>
            </a:lvl1pPr>
            <a:lvl2pPr marL="6858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250" kern="1200">
                <a:solidFill>
                  <a:schemeClr val="tx1"/>
                </a:solidFill>
                <a:latin typeface="+mn-lt"/>
                <a:ea typeface="+mn-ea"/>
                <a:cs typeface="+mn-cs"/>
              </a:defRPr>
            </a:lvl2pPr>
            <a:lvl3pPr marL="11430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250" kern="1200">
                <a:solidFill>
                  <a:schemeClr val="tx1"/>
                </a:solidFill>
                <a:latin typeface="+mn-lt"/>
                <a:ea typeface="+mn-ea"/>
                <a:cs typeface="+mn-cs"/>
              </a:defRPr>
            </a:lvl3pPr>
            <a:lvl4pPr marL="16002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1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dirty="0">
                <a:solidFill>
                  <a:schemeClr val="accent4"/>
                </a:solidFill>
              </a:rPr>
              <a:t>なぜ同じ値なのか</a:t>
            </a:r>
            <a:br>
              <a:rPr lang="en-US" altLang="ja-JP" dirty="0">
                <a:solidFill>
                  <a:schemeClr val="accent4"/>
                </a:solidFill>
              </a:rPr>
            </a:br>
            <a:r>
              <a:rPr lang="ja-JP" altLang="en-US" dirty="0">
                <a:solidFill>
                  <a:schemeClr val="accent4"/>
                </a:solidFill>
              </a:rPr>
              <a:t>考えてみよう！</a:t>
            </a:r>
            <a:endParaRPr lang="en-US" altLang="ja-JP" dirty="0">
              <a:solidFill>
                <a:schemeClr val="accent4"/>
              </a:solidFill>
            </a:endParaRPr>
          </a:p>
        </p:txBody>
      </p:sp>
      <p:sp>
        <p:nvSpPr>
          <p:cNvPr id="2" name="右大かっこ 1">
            <a:extLst>
              <a:ext uri="{FF2B5EF4-FFF2-40B4-BE49-F238E27FC236}">
                <a16:creationId xmlns:a16="http://schemas.microsoft.com/office/drawing/2014/main" id="{DD92D645-2DBB-3562-B426-E918E499286D}"/>
              </a:ext>
            </a:extLst>
          </p:cNvPr>
          <p:cNvSpPr/>
          <p:nvPr/>
        </p:nvSpPr>
        <p:spPr>
          <a:xfrm flipH="1">
            <a:off x="4892381" y="1715168"/>
            <a:ext cx="180000" cy="972000"/>
          </a:xfrm>
          <a:prstGeom prst="rightBracket">
            <a:avLst>
              <a:gd name="adj" fmla="val 0"/>
            </a:avLst>
          </a:prstGeom>
          <a:ln w="38100">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8" name="右大かっこ 7">
            <a:extLst>
              <a:ext uri="{FF2B5EF4-FFF2-40B4-BE49-F238E27FC236}">
                <a16:creationId xmlns:a16="http://schemas.microsoft.com/office/drawing/2014/main" id="{A8862B93-EFEA-D242-DC94-3B1D41828F54}"/>
              </a:ext>
            </a:extLst>
          </p:cNvPr>
          <p:cNvSpPr/>
          <p:nvPr/>
        </p:nvSpPr>
        <p:spPr>
          <a:xfrm flipH="1">
            <a:off x="4892381" y="2752971"/>
            <a:ext cx="180000" cy="648000"/>
          </a:xfrm>
          <a:prstGeom prst="rightBracket">
            <a:avLst>
              <a:gd name="adj" fmla="val 0"/>
            </a:avLst>
          </a:prstGeom>
          <a:ln w="38100">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9" name="コンテンツ プレースホルダー 1">
            <a:extLst>
              <a:ext uri="{FF2B5EF4-FFF2-40B4-BE49-F238E27FC236}">
                <a16:creationId xmlns:a16="http://schemas.microsoft.com/office/drawing/2014/main" id="{0A37AFB4-8203-E84B-A555-915E5F5727DA}"/>
              </a:ext>
            </a:extLst>
          </p:cNvPr>
          <p:cNvSpPr txBox="1">
            <a:spLocks/>
          </p:cNvSpPr>
          <p:nvPr/>
        </p:nvSpPr>
        <p:spPr>
          <a:xfrm>
            <a:off x="3290862" y="2759000"/>
            <a:ext cx="1569137" cy="576170"/>
          </a:xfrm>
          <a:prstGeom prst="rect">
            <a:avLst/>
          </a:prstGeom>
          <a:noFill/>
          <a:ln>
            <a:noFill/>
          </a:ln>
        </p:spPr>
        <p:txBody>
          <a:bodyPr vert="horz" wrap="square" lIns="108000" tIns="54000" rIns="108000" bIns="54000" rtlCol="0">
            <a:spAutoFit/>
          </a:bodyPr>
          <a:lstStyle>
            <a:lvl1pPr marL="0" indent="0" algn="l" defTabSz="914400" rtl="0" eaLnBrk="1" latinLnBrk="0" hangingPunct="1">
              <a:lnSpc>
                <a:spcPct val="120000"/>
              </a:lnSpc>
              <a:spcBef>
                <a:spcPts val="0"/>
              </a:spcBef>
              <a:spcAft>
                <a:spcPts val="600"/>
              </a:spcAft>
              <a:buFont typeface="游ゴシック" panose="020B0400000000000000" pitchFamily="50" charset="-128"/>
              <a:buNone/>
              <a:defRPr kumimoji="1" sz="1300" kern="1200">
                <a:solidFill>
                  <a:schemeClr val="tx1"/>
                </a:solidFill>
                <a:latin typeface="+mn-lt"/>
                <a:ea typeface="+mn-ea"/>
                <a:cs typeface="+mn-cs"/>
              </a:defRPr>
            </a:lvl1pPr>
            <a:lvl2pPr marL="6858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250" kern="1200">
                <a:solidFill>
                  <a:schemeClr val="tx1"/>
                </a:solidFill>
                <a:latin typeface="+mn-lt"/>
                <a:ea typeface="+mn-ea"/>
                <a:cs typeface="+mn-cs"/>
              </a:defRPr>
            </a:lvl2pPr>
            <a:lvl3pPr marL="11430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250" kern="1200">
                <a:solidFill>
                  <a:schemeClr val="tx1"/>
                </a:solidFill>
                <a:latin typeface="+mn-lt"/>
                <a:ea typeface="+mn-ea"/>
                <a:cs typeface="+mn-cs"/>
              </a:defRPr>
            </a:lvl3pPr>
            <a:lvl4pPr marL="16002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1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dirty="0">
                <a:solidFill>
                  <a:schemeClr val="accent4"/>
                </a:solidFill>
              </a:rPr>
              <a:t>基底関数の数を</a:t>
            </a:r>
            <a:br>
              <a:rPr lang="en-US" altLang="ja-JP" dirty="0">
                <a:solidFill>
                  <a:schemeClr val="accent4"/>
                </a:solidFill>
              </a:rPr>
            </a:br>
            <a:r>
              <a:rPr lang="ja-JP" altLang="en-US" dirty="0">
                <a:solidFill>
                  <a:schemeClr val="accent4"/>
                </a:solidFill>
              </a:rPr>
              <a:t>比べてみよう！</a:t>
            </a:r>
            <a:endParaRPr lang="en-US" altLang="ja-JP" dirty="0">
              <a:solidFill>
                <a:schemeClr val="accent4"/>
              </a:solidFill>
            </a:endParaRPr>
          </a:p>
        </p:txBody>
      </p:sp>
    </p:spTree>
    <p:extLst>
      <p:ext uri="{BB962C8B-B14F-4D97-AF65-F5344CB8AC3E}">
        <p14:creationId xmlns:p14="http://schemas.microsoft.com/office/powerpoint/2010/main" val="3066363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P spid="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コンテンツ プレースホルダー 1">
            <a:extLst>
              <a:ext uri="{FF2B5EF4-FFF2-40B4-BE49-F238E27FC236}">
                <a16:creationId xmlns:a16="http://schemas.microsoft.com/office/drawing/2014/main" id="{A638C868-DE51-49EF-B64A-04824F017FAE}"/>
              </a:ext>
            </a:extLst>
          </p:cNvPr>
          <p:cNvSpPr>
            <a:spLocks noGrp="1"/>
          </p:cNvSpPr>
          <p:nvPr>
            <p:ph idx="1"/>
          </p:nvPr>
        </p:nvSpPr>
        <p:spPr>
          <a:xfrm>
            <a:off x="468000" y="765415"/>
            <a:ext cx="2736000" cy="653114"/>
          </a:xfrm>
        </p:spPr>
        <p:txBody>
          <a:bodyPr/>
          <a:lstStyle/>
          <a:p>
            <a:r>
              <a:rPr kumimoji="1" lang="ja-JP" altLang="en-US" dirty="0"/>
              <a:t>基底関数を変えて計算してみよう</a:t>
            </a:r>
            <a:r>
              <a:rPr kumimoji="1" lang="en-US" altLang="ja-JP" dirty="0"/>
              <a:t>.</a:t>
            </a:r>
          </a:p>
          <a:p>
            <a:r>
              <a:rPr lang="en-US" altLang="ja-JP" dirty="0"/>
              <a:t>cc-</a:t>
            </a:r>
            <a:r>
              <a:rPr lang="en-US" altLang="ja-JP" dirty="0" err="1"/>
              <a:t>pVDZ</a:t>
            </a:r>
            <a:r>
              <a:rPr lang="ja-JP" altLang="en-US" dirty="0"/>
              <a:t>を書き換えればよい</a:t>
            </a:r>
            <a:r>
              <a:rPr lang="en-US" altLang="ja-JP" dirty="0"/>
              <a:t>.</a:t>
            </a:r>
            <a:endParaRPr kumimoji="1" lang="ja-JP" altLang="en-US" dirty="0"/>
          </a:p>
        </p:txBody>
      </p:sp>
      <mc:AlternateContent xmlns:mc="http://schemas.openxmlformats.org/markup-compatibility/2006" xmlns:a14="http://schemas.microsoft.com/office/drawing/2010/main">
        <mc:Choice Requires="a14">
          <p:sp>
            <p:nvSpPr>
              <p:cNvPr id="3" name="テキスト プレースホルダー 2">
                <a:extLst>
                  <a:ext uri="{FF2B5EF4-FFF2-40B4-BE49-F238E27FC236}">
                    <a16:creationId xmlns:a16="http://schemas.microsoft.com/office/drawing/2014/main" id="{3C2E35FA-55A4-4A14-AE83-DA072B5E7B30}"/>
                  </a:ext>
                </a:extLst>
              </p:cNvPr>
              <p:cNvSpPr>
                <a:spLocks noGrp="1"/>
              </p:cNvSpPr>
              <p:nvPr>
                <p:ph type="body" sz="quarter" idx="13"/>
              </p:nvPr>
            </p:nvSpPr>
            <p:spPr/>
            <p:txBody>
              <a:bodyPr/>
              <a:lstStyle/>
              <a:p>
                <a:r>
                  <a:rPr lang="ja-JP" altLang="en-US" sz="900" b="0" dirty="0"/>
                  <a:t>基底関数：</a:t>
                </a:r>
                <a:r>
                  <a:rPr lang="en-US" altLang="ja-JP" sz="900" b="0" dirty="0"/>
                  <a:t>https://gaussian.com/basissets/</a:t>
                </a:r>
              </a:p>
              <a:p>
                <a:r>
                  <a:rPr lang="ja-JP" altLang="en-US" sz="900" b="0" dirty="0"/>
                  <a:t>計算詳細：</a:t>
                </a:r>
                <a:r>
                  <a:rPr lang="en-US" altLang="ja-JP" sz="900" b="0" dirty="0" err="1"/>
                  <a:t>H</a:t>
                </a:r>
                <a:r>
                  <a:rPr lang="en-US" altLang="ja-JP" sz="900" b="0" baseline="-25000" dirty="0" err="1"/>
                  <a:t>2</a:t>
                </a:r>
                <a:r>
                  <a:rPr lang="en-US" altLang="ja-JP" sz="900" b="0" dirty="0"/>
                  <a:t>, </a:t>
                </a:r>
                <a:r>
                  <a:rPr lang="ja-JP" altLang="en-US" sz="900" b="0" dirty="0"/>
                  <a:t>核間距離 </a:t>
                </a:r>
                <a14:m>
                  <m:oMath xmlns:m="http://schemas.openxmlformats.org/officeDocument/2006/math">
                    <m:r>
                      <a:rPr lang="en-US" altLang="ja-JP" sz="900" b="0" i="1" smtClean="0">
                        <a:latin typeface="Cambria Math" panose="02040503050406030204" pitchFamily="18" charset="0"/>
                      </a:rPr>
                      <m:t>𝑅</m:t>
                    </m:r>
                    <m:r>
                      <a:rPr lang="en-US" altLang="ja-JP" sz="900" b="0" i="1" smtClean="0">
                        <a:latin typeface="Cambria Math" panose="02040503050406030204" pitchFamily="18" charset="0"/>
                      </a:rPr>
                      <m:t>=1.4</m:t>
                    </m:r>
                    <m:sSub>
                      <m:sSubPr>
                        <m:ctrlPr>
                          <a:rPr lang="en-US" altLang="ja-JP" sz="900" b="0" i="1" smtClean="0">
                            <a:latin typeface="Cambria Math" panose="02040503050406030204" pitchFamily="18" charset="0"/>
                          </a:rPr>
                        </m:ctrlPr>
                      </m:sSubPr>
                      <m:e>
                        <m:r>
                          <a:rPr lang="en-US" altLang="ja-JP" sz="900" b="0" i="1" smtClean="0">
                            <a:latin typeface="Cambria Math" panose="02040503050406030204" pitchFamily="18" charset="0"/>
                          </a:rPr>
                          <m:t>𝑎</m:t>
                        </m:r>
                      </m:e>
                      <m:sub>
                        <m:r>
                          <a:rPr lang="en-US" altLang="ja-JP" sz="900" b="0" i="1" smtClean="0">
                            <a:latin typeface="Cambria Math" panose="02040503050406030204" pitchFamily="18" charset="0"/>
                          </a:rPr>
                          <m:t>0</m:t>
                        </m:r>
                      </m:sub>
                    </m:sSub>
                  </m:oMath>
                </a14:m>
                <a:r>
                  <a:rPr lang="en-US" altLang="ja-JP" dirty="0"/>
                  <a:t>, Gaussian 16, Revision C.01, M. J. Frisch, G. W. Trucks, H. B. Schlegel, et al., Gaussian, Inc., Wallingford CT, 2019.</a:t>
                </a:r>
              </a:p>
              <a:p>
                <a:r>
                  <a:rPr lang="ja-JP" altLang="en-US" sz="900" dirty="0"/>
                  <a:t>ＨＦ極限：</a:t>
                </a:r>
                <a:r>
                  <a:rPr lang="en-US" altLang="ja-JP" sz="900" dirty="0"/>
                  <a:t>Sundholm, D. (1988). </a:t>
                </a:r>
                <a:r>
                  <a:rPr lang="en-US" altLang="ja-JP" sz="900" i="1" dirty="0"/>
                  <a:t>Chemical physics letters</a:t>
                </a:r>
                <a:r>
                  <a:rPr lang="en-US" altLang="ja-JP" sz="900" dirty="0"/>
                  <a:t>, </a:t>
                </a:r>
                <a:r>
                  <a:rPr lang="en-US" altLang="ja-JP" sz="900" b="1" dirty="0"/>
                  <a:t>149</a:t>
                </a:r>
                <a:r>
                  <a:rPr lang="en-US" altLang="ja-JP" sz="900" dirty="0"/>
                  <a:t>(3), 251-256.</a:t>
                </a:r>
                <a:r>
                  <a:rPr lang="ja-JP" altLang="en-US" sz="900" dirty="0"/>
                  <a:t> </a:t>
                </a:r>
                <a:r>
                  <a:rPr lang="en-US" altLang="ja-JP" sz="900" dirty="0">
                    <a:hlinkClick r:id="rId2"/>
                  </a:rPr>
                  <a:t>https://doi.org/10.1016/0009-2614(88)85022-X</a:t>
                </a:r>
                <a:endParaRPr lang="en-US" altLang="ja-JP" sz="900" dirty="0"/>
              </a:p>
            </p:txBody>
          </p:sp>
        </mc:Choice>
        <mc:Fallback xmlns="">
          <p:sp>
            <p:nvSpPr>
              <p:cNvPr id="3" name="テキスト プレースホルダー 2">
                <a:extLst>
                  <a:ext uri="{FF2B5EF4-FFF2-40B4-BE49-F238E27FC236}">
                    <a16:creationId xmlns:a16="http://schemas.microsoft.com/office/drawing/2014/main" id="{3C2E35FA-55A4-4A14-AE83-DA072B5E7B30}"/>
                  </a:ext>
                </a:extLst>
              </p:cNvPr>
              <p:cNvSpPr>
                <a:spLocks noGrp="1" noRot="1" noChangeAspect="1" noMove="1" noResize="1" noEditPoints="1" noAdjustHandles="1" noChangeArrowheads="1" noChangeShapeType="1" noTextEdit="1"/>
              </p:cNvSpPr>
              <p:nvPr>
                <p:ph type="body" sz="quarter" idx="13"/>
              </p:nvPr>
            </p:nvSpPr>
            <p:spPr>
              <a:blipFill>
                <a:blip r:embed="rId3"/>
                <a:stretch>
                  <a:fillRect b="-6494"/>
                </a:stretch>
              </a:blipFill>
            </p:spPr>
            <p:txBody>
              <a:bodyPr/>
              <a:lstStyle/>
              <a:p>
                <a:r>
                  <a:rPr lang="ja-JP" altLang="en-US">
                    <a:noFill/>
                  </a:rPr>
                  <a:t> </a:t>
                </a:r>
              </a:p>
            </p:txBody>
          </p:sp>
        </mc:Fallback>
      </mc:AlternateContent>
      <p:graphicFrame>
        <p:nvGraphicFramePr>
          <p:cNvPr id="19" name="コンテンツ プレースホルダー 10">
            <a:extLst>
              <a:ext uri="{FF2B5EF4-FFF2-40B4-BE49-F238E27FC236}">
                <a16:creationId xmlns:a16="http://schemas.microsoft.com/office/drawing/2014/main" id="{47625704-6A5B-4813-BC51-FCEA620A5A47}"/>
              </a:ext>
            </a:extLst>
          </p:cNvPr>
          <p:cNvGraphicFramePr>
            <a:graphicFrameLocks noGrp="1"/>
          </p:cNvGraphicFramePr>
          <p:nvPr>
            <p:ph idx="14"/>
            <p:extLst>
              <p:ext uri="{D42A27DB-BD31-4B8C-83A1-F6EECF244321}">
                <p14:modId xmlns:p14="http://schemas.microsoft.com/office/powerpoint/2010/main" val="2688295581"/>
              </p:ext>
            </p:extLst>
          </p:nvPr>
        </p:nvGraphicFramePr>
        <p:xfrm>
          <a:off x="5076000" y="411750"/>
          <a:ext cx="3600000" cy="4320000"/>
        </p:xfrm>
        <a:graphic>
          <a:graphicData uri="http://schemas.openxmlformats.org/drawingml/2006/table">
            <a:tbl>
              <a:tblPr>
                <a:tableStyleId>{2D5ABB26-0587-4C30-8999-92F81FD0307C}</a:tableStyleId>
              </a:tblPr>
              <a:tblGrid>
                <a:gridCol w="1800000">
                  <a:extLst>
                    <a:ext uri="{9D8B030D-6E8A-4147-A177-3AD203B41FA5}">
                      <a16:colId xmlns:a16="http://schemas.microsoft.com/office/drawing/2014/main" val="240648912"/>
                    </a:ext>
                  </a:extLst>
                </a:gridCol>
                <a:gridCol w="1800000">
                  <a:extLst>
                    <a:ext uri="{9D8B030D-6E8A-4147-A177-3AD203B41FA5}">
                      <a16:colId xmlns:a16="http://schemas.microsoft.com/office/drawing/2014/main" val="284259937"/>
                    </a:ext>
                  </a:extLst>
                </a:gridCol>
              </a:tblGrid>
              <a:tr h="360000">
                <a:tc>
                  <a:txBody>
                    <a:bodyPr/>
                    <a:lstStyle/>
                    <a:p>
                      <a:pPr algn="ctr" fontAlgn="ctr">
                        <a:lnSpc>
                          <a:spcPts val="1200"/>
                        </a:lnSpc>
                      </a:pPr>
                      <a:r>
                        <a:rPr lang="en-US" sz="1300" b="0" i="0" u="none" strike="noStrike" dirty="0">
                          <a:solidFill>
                            <a:schemeClr val="bg1"/>
                          </a:solidFill>
                          <a:effectLst/>
                          <a:latin typeface="游ゴシック" panose="020B0400000000000000" pitchFamily="50" charset="-128"/>
                          <a:ea typeface="游ゴシック" panose="020B0400000000000000" pitchFamily="50" charset="-128"/>
                        </a:rPr>
                        <a:t>HF/</a:t>
                      </a:r>
                    </a:p>
                  </a:txBody>
                  <a:tcPr marL="6350" marR="6350" marT="6350" marB="0" anchor="ctr">
                    <a:lnR w="12700" cap="flat" cmpd="sng" algn="ctr">
                      <a:solidFill>
                        <a:schemeClr val="tx2"/>
                      </a:solidFill>
                      <a:prstDash val="solid"/>
                      <a:round/>
                      <a:headEnd type="none" w="med" len="med"/>
                      <a:tailEnd type="none" w="med" len="med"/>
                    </a:lnR>
                    <a:lnB>
                      <a:noFill/>
                    </a:lnB>
                    <a:solidFill>
                      <a:schemeClr val="tx2"/>
                    </a:solidFill>
                  </a:tcPr>
                </a:tc>
                <a:tc>
                  <a:txBody>
                    <a:bodyPr/>
                    <a:lstStyle/>
                    <a:p>
                      <a:pPr algn="ctr" fontAlgn="ctr">
                        <a:lnSpc>
                          <a:spcPts val="1200"/>
                        </a:lnSpc>
                      </a:pPr>
                      <a:r>
                        <a:rPr lang="en-US" sz="1300" b="0" i="0" u="none" strike="noStrike" dirty="0">
                          <a:solidFill>
                            <a:schemeClr val="bg1"/>
                          </a:solidFill>
                          <a:effectLst/>
                          <a:latin typeface="游ゴシック" panose="020B0400000000000000" pitchFamily="50" charset="-128"/>
                          <a:ea typeface="游ゴシック" panose="020B0400000000000000" pitchFamily="50" charset="-128"/>
                        </a:rPr>
                        <a:t>E(</a:t>
                      </a:r>
                      <a:r>
                        <a:rPr lang="en-US" sz="1300" b="0" i="0" u="none" strike="noStrike" dirty="0" err="1">
                          <a:solidFill>
                            <a:schemeClr val="bg1"/>
                          </a:solidFill>
                          <a:effectLst/>
                          <a:latin typeface="游ゴシック" panose="020B0400000000000000" pitchFamily="50" charset="-128"/>
                          <a:ea typeface="游ゴシック" panose="020B0400000000000000" pitchFamily="50" charset="-128"/>
                        </a:rPr>
                        <a:t>RHF</a:t>
                      </a:r>
                      <a:r>
                        <a:rPr lang="en-US" sz="1300" b="0" i="0" u="none" strike="noStrike" dirty="0">
                          <a:solidFill>
                            <a:schemeClr val="bg1"/>
                          </a:solidFill>
                          <a:effectLst/>
                          <a:latin typeface="游ゴシック" panose="020B0400000000000000" pitchFamily="50" charset="-128"/>
                          <a:ea typeface="游ゴシック" panose="020B0400000000000000" pitchFamily="50" charset="-128"/>
                        </a:rPr>
                        <a:t>)</a:t>
                      </a:r>
                    </a:p>
                  </a:txBody>
                  <a:tcPr marL="6350" marR="6350" marT="6350" marB="0" anchor="ctr">
                    <a:lnL w="12700" cap="flat" cmpd="sng" algn="ctr">
                      <a:solidFill>
                        <a:schemeClr val="tx2"/>
                      </a:solidFill>
                      <a:prstDash val="solid"/>
                      <a:round/>
                      <a:headEnd type="none" w="med" len="med"/>
                      <a:tailEnd type="none" w="med" len="med"/>
                    </a:lnL>
                    <a:lnB>
                      <a:noFill/>
                    </a:lnB>
                    <a:solidFill>
                      <a:schemeClr val="tx2"/>
                    </a:solidFill>
                  </a:tcPr>
                </a:tc>
                <a:extLst>
                  <a:ext uri="{0D108BD9-81ED-4DB2-BD59-A6C34878D82A}">
                    <a16:rowId xmlns:a16="http://schemas.microsoft.com/office/drawing/2014/main" val="1627164037"/>
                  </a:ext>
                </a:extLst>
              </a:tr>
              <a:tr h="360000">
                <a:tc>
                  <a:txBody>
                    <a:bodyPr/>
                    <a:lstStyle/>
                    <a:p>
                      <a:pPr algn="ctr" fontAlgn="ctr"/>
                      <a:r>
                        <a:rPr lang="en-US" sz="1300" b="0" i="0" u="none" strike="noStrike" dirty="0">
                          <a:solidFill>
                            <a:srgbClr val="000000"/>
                          </a:solidFill>
                          <a:effectLst/>
                          <a:latin typeface="游ゴシック" panose="020B0400000000000000" pitchFamily="50" charset="-128"/>
                          <a:ea typeface="游ゴシック" panose="020B0400000000000000" pitchFamily="50" charset="-128"/>
                        </a:rPr>
                        <a:t>cc-</a:t>
                      </a:r>
                      <a:r>
                        <a:rPr lang="en-US" sz="1300" b="0" i="0" u="none" strike="noStrike" dirty="0" err="1">
                          <a:solidFill>
                            <a:srgbClr val="000000"/>
                          </a:solidFill>
                          <a:effectLst/>
                          <a:latin typeface="游ゴシック" panose="020B0400000000000000" pitchFamily="50" charset="-128"/>
                          <a:ea typeface="游ゴシック" panose="020B0400000000000000" pitchFamily="50" charset="-128"/>
                        </a:rPr>
                        <a:t>pVDZ</a:t>
                      </a:r>
                      <a:endParaRPr lang="en-US" sz="13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1.128 709 449</a:t>
                      </a:r>
                    </a:p>
                  </a:txBody>
                  <a:tcPr marL="6350" marR="6350" marT="6350"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514386265"/>
                  </a:ext>
                </a:extLst>
              </a:tr>
              <a:tr h="360000">
                <a:tc>
                  <a:txBody>
                    <a:bodyPr/>
                    <a:lstStyle/>
                    <a:p>
                      <a:pPr algn="ctr" fontAlgn="ctr"/>
                      <a:r>
                        <a:rPr lang="en-US" sz="1300" b="0" i="0" u="none" strike="noStrike" dirty="0">
                          <a:solidFill>
                            <a:srgbClr val="000000"/>
                          </a:solidFill>
                          <a:effectLst/>
                          <a:latin typeface="游ゴシック" panose="020B0400000000000000" pitchFamily="50" charset="-128"/>
                          <a:ea typeface="游ゴシック" panose="020B0400000000000000" pitchFamily="50" charset="-128"/>
                        </a:rPr>
                        <a:t>cc-</a:t>
                      </a:r>
                      <a:r>
                        <a:rPr lang="en-US" sz="1300" b="0" i="0" u="none" strike="noStrike" dirty="0" err="1">
                          <a:solidFill>
                            <a:srgbClr val="000000"/>
                          </a:solidFill>
                          <a:effectLst/>
                          <a:latin typeface="游ゴシック" panose="020B0400000000000000" pitchFamily="50" charset="-128"/>
                          <a:ea typeface="游ゴシック" panose="020B0400000000000000" pitchFamily="50" charset="-128"/>
                        </a:rPr>
                        <a:t>pVTZ</a:t>
                      </a:r>
                      <a:endParaRPr lang="en-US" sz="13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1.132 960 525</a:t>
                      </a:r>
                    </a:p>
                  </a:txBody>
                  <a:tcPr marL="6350" marR="6350" marT="6350"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021706668"/>
                  </a:ext>
                </a:extLst>
              </a:tr>
              <a:tr h="360000">
                <a:tc>
                  <a:txBody>
                    <a:bodyPr/>
                    <a:lstStyle/>
                    <a:p>
                      <a:pPr algn="ctr" fontAlgn="ctr"/>
                      <a:r>
                        <a:rPr lang="en-US" sz="1300" b="0" i="0" u="none" strike="noStrike" dirty="0">
                          <a:solidFill>
                            <a:srgbClr val="000000"/>
                          </a:solidFill>
                          <a:effectLst/>
                          <a:latin typeface="游ゴシック" panose="020B0400000000000000" pitchFamily="50" charset="-128"/>
                          <a:ea typeface="游ゴシック" panose="020B0400000000000000" pitchFamily="50" charset="-128"/>
                        </a:rPr>
                        <a:t>cc-</a:t>
                      </a:r>
                      <a:r>
                        <a:rPr lang="en-US" sz="1300" b="0" i="0" u="none" strike="noStrike" dirty="0" err="1">
                          <a:solidFill>
                            <a:srgbClr val="000000"/>
                          </a:solidFill>
                          <a:effectLst/>
                          <a:latin typeface="游ゴシック" panose="020B0400000000000000" pitchFamily="50" charset="-128"/>
                          <a:ea typeface="游ゴシック" panose="020B0400000000000000" pitchFamily="50" charset="-128"/>
                        </a:rPr>
                        <a:t>pVQZ</a:t>
                      </a:r>
                      <a:endParaRPr lang="en-US" sz="13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1.133 459 034</a:t>
                      </a:r>
                    </a:p>
                  </a:txBody>
                  <a:tcPr marL="6350" marR="6350" marT="6350"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910344891"/>
                  </a:ext>
                </a:extLst>
              </a:tr>
              <a:tr h="360000">
                <a:tc>
                  <a:txBody>
                    <a:bodyPr/>
                    <a:lstStyle/>
                    <a:p>
                      <a:pPr algn="ctr" fontAlgn="ctr"/>
                      <a:r>
                        <a:rPr lang="en-US" sz="1300" b="0" i="0" u="none" strike="noStrike" dirty="0">
                          <a:solidFill>
                            <a:srgbClr val="000000"/>
                          </a:solidFill>
                          <a:effectLst/>
                          <a:latin typeface="游ゴシック" panose="020B0400000000000000" pitchFamily="50" charset="-128"/>
                          <a:ea typeface="游ゴシック" panose="020B0400000000000000" pitchFamily="50" charset="-128"/>
                        </a:rPr>
                        <a:t>cc-pV5Z</a:t>
                      </a:r>
                    </a:p>
                  </a:txBody>
                  <a:tcPr marL="6350" marR="6350" marT="635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1.133 608 187</a:t>
                      </a:r>
                    </a:p>
                  </a:txBody>
                  <a:tcPr marL="6350" marR="6350" marT="6350"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435088425"/>
                  </a:ext>
                </a:extLst>
              </a:tr>
              <a:tr h="360000">
                <a:tc>
                  <a:txBody>
                    <a:bodyPr/>
                    <a:lstStyle/>
                    <a:p>
                      <a:pPr algn="ctr" fontAlgn="ctr"/>
                      <a:r>
                        <a:rPr lang="en-US" sz="1300" b="0" i="0" u="none" strike="noStrike" dirty="0">
                          <a:solidFill>
                            <a:srgbClr val="000000"/>
                          </a:solidFill>
                          <a:effectLst/>
                          <a:latin typeface="游ゴシック" panose="020B0400000000000000" pitchFamily="50" charset="-128"/>
                          <a:ea typeface="游ゴシック" panose="020B0400000000000000" pitchFamily="50" charset="-128"/>
                        </a:rPr>
                        <a:t>cc-pV6Z</a:t>
                      </a:r>
                    </a:p>
                  </a:txBody>
                  <a:tcPr marL="6350" marR="6350" marT="6350" marB="0" anchor="ctr">
                    <a:lnL>
                      <a:noFill/>
                    </a:lnL>
                    <a:lnR w="12700" cap="flat" cmpd="sng" algn="ctr">
                      <a:noFill/>
                      <a:prstDash val="solid"/>
                      <a:round/>
                      <a:headEnd type="none" w="med" len="med"/>
                      <a:tailEnd type="none" w="med" len="med"/>
                    </a:lnR>
                    <a:lnT>
                      <a:noFill/>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1.133 625 506</a:t>
                      </a:r>
                    </a:p>
                  </a:txBody>
                  <a:tcPr marL="6350" marR="6350" marT="6350" marB="0" anchor="ctr">
                    <a:lnL w="12700" cap="flat" cmpd="sng" algn="ctr">
                      <a:noFill/>
                      <a:prstDash val="solid"/>
                      <a:round/>
                      <a:headEnd type="none" w="med" len="med"/>
                      <a:tailEnd type="none" w="med" len="med"/>
                    </a:lnL>
                    <a:lnR>
                      <a:noFill/>
                    </a:lnR>
                    <a:lnT>
                      <a:noFill/>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813663355"/>
                  </a:ext>
                </a:extLst>
              </a:tr>
              <a:tr h="360000">
                <a:tc>
                  <a:txBody>
                    <a:bodyPr/>
                    <a:lstStyle/>
                    <a:p>
                      <a:pPr algn="ctr" fontAlgn="ctr"/>
                      <a:r>
                        <a:rPr lang="en-US" sz="1300" b="0" i="0" u="none" strike="noStrike">
                          <a:solidFill>
                            <a:srgbClr val="000000"/>
                          </a:solidFill>
                          <a:effectLst/>
                          <a:latin typeface="游ゴシック" panose="020B0400000000000000" pitchFamily="50" charset="-128"/>
                          <a:ea typeface="游ゴシック" panose="020B0400000000000000" pitchFamily="50" charset="-128"/>
                        </a:rPr>
                        <a:t>aug-cc-pVDZ</a:t>
                      </a:r>
                    </a:p>
                  </a:txBody>
                  <a:tcPr marL="6350" marR="6350" marT="6350" marB="0" anchor="ctr">
                    <a:lnL>
                      <a:noFill/>
                    </a:lnL>
                    <a:lnR w="12700" cap="flat" cmpd="sng" algn="ctr">
                      <a:noFill/>
                      <a:prstDash val="solid"/>
                      <a:round/>
                      <a:headEnd type="none" w="med" len="med"/>
                      <a:tailEnd type="none" w="med" len="med"/>
                    </a:lnR>
                    <a:lnT w="12700" cap="flat" cmpd="sng" algn="ctr">
                      <a:solidFill>
                        <a:schemeClr val="tx2"/>
                      </a:solidFill>
                      <a:prstDash val="sysDot"/>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1.128 787 753</a:t>
                      </a:r>
                    </a:p>
                  </a:txBody>
                  <a:tcPr marL="6350" marR="6350" marT="6350" marB="0" anchor="ctr">
                    <a:lnL w="12700" cap="flat" cmpd="sng" algn="ctr">
                      <a:noFill/>
                      <a:prstDash val="solid"/>
                      <a:round/>
                      <a:headEnd type="none" w="med" len="med"/>
                      <a:tailEnd type="none" w="med" len="med"/>
                    </a:lnL>
                    <a:lnR>
                      <a:noFill/>
                    </a:lnR>
                    <a:lnT w="12700" cap="flat" cmpd="sng" algn="ctr">
                      <a:solidFill>
                        <a:schemeClr val="tx2"/>
                      </a:solidFill>
                      <a:prstDash val="sysDot"/>
                      <a:round/>
                      <a:headEnd type="none" w="med" len="med"/>
                      <a:tailEnd type="none" w="med" len="med"/>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54852894"/>
                  </a:ext>
                </a:extLst>
              </a:tr>
              <a:tr h="360000">
                <a:tc>
                  <a:txBody>
                    <a:bodyPr/>
                    <a:lstStyle/>
                    <a:p>
                      <a:pPr algn="ctr" fontAlgn="ctr"/>
                      <a:r>
                        <a:rPr lang="en-US" sz="1300" b="0" i="0" u="none" strike="noStrike" dirty="0" err="1">
                          <a:solidFill>
                            <a:srgbClr val="000000"/>
                          </a:solidFill>
                          <a:effectLst/>
                          <a:latin typeface="游ゴシック" panose="020B0400000000000000" pitchFamily="50" charset="-128"/>
                          <a:ea typeface="游ゴシック" panose="020B0400000000000000" pitchFamily="50" charset="-128"/>
                        </a:rPr>
                        <a:t>aug</a:t>
                      </a:r>
                      <a:r>
                        <a:rPr lang="en-US" sz="1300" b="0" i="0" u="none" strike="noStrike" dirty="0">
                          <a:solidFill>
                            <a:srgbClr val="000000"/>
                          </a:solidFill>
                          <a:effectLst/>
                          <a:latin typeface="游ゴシック" panose="020B0400000000000000" pitchFamily="50" charset="-128"/>
                          <a:ea typeface="游ゴシック" panose="020B0400000000000000" pitchFamily="50" charset="-128"/>
                        </a:rPr>
                        <a:t>-cc-</a:t>
                      </a:r>
                      <a:r>
                        <a:rPr lang="en-US" sz="1300" b="0" i="0" u="none" strike="noStrike" dirty="0" err="1">
                          <a:solidFill>
                            <a:srgbClr val="000000"/>
                          </a:solidFill>
                          <a:effectLst/>
                          <a:latin typeface="游ゴシック" panose="020B0400000000000000" pitchFamily="50" charset="-128"/>
                          <a:ea typeface="游ゴシック" panose="020B0400000000000000" pitchFamily="50" charset="-128"/>
                        </a:rPr>
                        <a:t>pVTZ</a:t>
                      </a:r>
                      <a:endParaRPr lang="en-US" sz="13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1.133 026 847</a:t>
                      </a:r>
                    </a:p>
                  </a:txBody>
                  <a:tcPr marL="6350" marR="6350" marT="6350"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143410940"/>
                  </a:ext>
                </a:extLst>
              </a:tr>
              <a:tr h="360000">
                <a:tc>
                  <a:txBody>
                    <a:bodyPr/>
                    <a:lstStyle/>
                    <a:p>
                      <a:pPr algn="ctr" fontAlgn="ctr"/>
                      <a:r>
                        <a:rPr lang="en-US" sz="1300" b="0" i="0" u="none" strike="noStrike" dirty="0" err="1">
                          <a:solidFill>
                            <a:srgbClr val="000000"/>
                          </a:solidFill>
                          <a:effectLst/>
                          <a:latin typeface="游ゴシック" panose="020B0400000000000000" pitchFamily="50" charset="-128"/>
                          <a:ea typeface="游ゴシック" panose="020B0400000000000000" pitchFamily="50" charset="-128"/>
                        </a:rPr>
                        <a:t>aug</a:t>
                      </a:r>
                      <a:r>
                        <a:rPr lang="en-US" sz="1300" b="0" i="0" u="none" strike="noStrike" dirty="0">
                          <a:solidFill>
                            <a:srgbClr val="000000"/>
                          </a:solidFill>
                          <a:effectLst/>
                          <a:latin typeface="游ゴシック" panose="020B0400000000000000" pitchFamily="50" charset="-128"/>
                          <a:ea typeface="游ゴシック" panose="020B0400000000000000" pitchFamily="50" charset="-128"/>
                        </a:rPr>
                        <a:t>-cc-</a:t>
                      </a:r>
                      <a:r>
                        <a:rPr lang="en-US" sz="1300" b="0" i="0" u="none" strike="noStrike" dirty="0" err="1">
                          <a:solidFill>
                            <a:srgbClr val="000000"/>
                          </a:solidFill>
                          <a:effectLst/>
                          <a:latin typeface="游ゴシック" panose="020B0400000000000000" pitchFamily="50" charset="-128"/>
                          <a:ea typeface="游ゴシック" panose="020B0400000000000000" pitchFamily="50" charset="-128"/>
                        </a:rPr>
                        <a:t>pVQZ</a:t>
                      </a:r>
                      <a:endParaRPr lang="en-US" sz="13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1.133 473 021</a:t>
                      </a:r>
                    </a:p>
                  </a:txBody>
                  <a:tcPr marL="6350" marR="6350" marT="6350"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76345933"/>
                  </a:ext>
                </a:extLst>
              </a:tr>
              <a:tr h="360000">
                <a:tc>
                  <a:txBody>
                    <a:bodyPr/>
                    <a:lstStyle/>
                    <a:p>
                      <a:pPr algn="ctr" fontAlgn="ctr"/>
                      <a:r>
                        <a:rPr lang="en-US" sz="1300" b="0" i="0" u="none" strike="noStrike">
                          <a:solidFill>
                            <a:srgbClr val="000000"/>
                          </a:solidFill>
                          <a:effectLst/>
                          <a:latin typeface="游ゴシック" panose="020B0400000000000000" pitchFamily="50" charset="-128"/>
                          <a:ea typeface="游ゴシック" panose="020B0400000000000000" pitchFamily="50" charset="-128"/>
                        </a:rPr>
                        <a:t>aug-cc-pV5Z</a:t>
                      </a:r>
                    </a:p>
                  </a:txBody>
                  <a:tcPr marL="6350" marR="6350" marT="635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1.133 610 655</a:t>
                      </a:r>
                    </a:p>
                  </a:txBody>
                  <a:tcPr marL="6350" marR="6350" marT="6350"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868823528"/>
                  </a:ext>
                </a:extLst>
              </a:tr>
              <a:tr h="360000">
                <a:tc>
                  <a:txBody>
                    <a:bodyPr/>
                    <a:lstStyle/>
                    <a:p>
                      <a:pPr algn="ctr" fontAlgn="ctr"/>
                      <a:r>
                        <a:rPr lang="en-US" sz="1300" b="0" i="0" u="none" strike="noStrike" dirty="0">
                          <a:solidFill>
                            <a:srgbClr val="000000"/>
                          </a:solidFill>
                          <a:effectLst/>
                          <a:latin typeface="游ゴシック" panose="020B0400000000000000" pitchFamily="50" charset="-128"/>
                          <a:ea typeface="游ゴシック" panose="020B0400000000000000" pitchFamily="50" charset="-128"/>
                        </a:rPr>
                        <a:t>aug-cc-pV6Z</a:t>
                      </a:r>
                    </a:p>
                  </a:txBody>
                  <a:tcPr marL="6350" marR="6350" marT="635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1.133 626 526</a:t>
                      </a:r>
                    </a:p>
                  </a:txBody>
                  <a:tcPr marL="6350" marR="6350" marT="6350"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653952741"/>
                  </a:ext>
                </a:extLst>
              </a:tr>
              <a:tr h="360000">
                <a:tc>
                  <a:txBody>
                    <a:bodyPr/>
                    <a:lstStyle/>
                    <a:p>
                      <a:pPr algn="ctr" fontAlgn="ctr">
                        <a:lnSpc>
                          <a:spcPts val="1200"/>
                        </a:lnSpc>
                      </a:pPr>
                      <a:r>
                        <a:rPr lang="en-US" sz="1300" b="0" i="0" u="none" strike="noStrike" dirty="0">
                          <a:solidFill>
                            <a:schemeClr val="bg1"/>
                          </a:solidFill>
                          <a:effectLst/>
                          <a:latin typeface="游ゴシック" panose="020B0400000000000000" pitchFamily="50" charset="-128"/>
                          <a:ea typeface="游ゴシック" panose="020B0400000000000000" pitchFamily="50" charset="-128"/>
                        </a:rPr>
                        <a:t>HF</a:t>
                      </a:r>
                      <a:r>
                        <a:rPr lang="ja-JP" altLang="en-US" sz="1300" b="0" i="0" u="none" strike="noStrike" dirty="0">
                          <a:solidFill>
                            <a:schemeClr val="bg1"/>
                          </a:solidFill>
                          <a:effectLst/>
                          <a:latin typeface="游ゴシック" panose="020B0400000000000000" pitchFamily="50" charset="-128"/>
                          <a:ea typeface="游ゴシック" panose="020B0400000000000000" pitchFamily="50" charset="-128"/>
                        </a:rPr>
                        <a:t>極限</a:t>
                      </a:r>
                      <a:endParaRPr lang="en-US" sz="130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R w="12700" cap="flat" cmpd="sng" algn="ctr">
                      <a:solidFill>
                        <a:schemeClr val="tx2"/>
                      </a:solidFill>
                      <a:prstDash val="solid"/>
                      <a:round/>
                      <a:headEnd type="none" w="med" len="med"/>
                      <a:tailEnd type="none" w="med" len="med"/>
                    </a:lnR>
                    <a:lnT>
                      <a:noFill/>
                    </a:lnT>
                    <a:lnB w="12700" cap="flat" cmpd="sng" algn="ctr">
                      <a:solidFill>
                        <a:schemeClr val="tx2"/>
                      </a:solidFill>
                      <a:prstDash val="solid"/>
                      <a:round/>
                      <a:headEnd type="none" w="med" len="med"/>
                      <a:tailEnd type="none" w="med" len="med"/>
                    </a:lnB>
                    <a:solidFill>
                      <a:schemeClr val="tx2"/>
                    </a:solidFill>
                  </a:tcPr>
                </a:tc>
                <a:tc>
                  <a:txBody>
                    <a:bodyPr/>
                    <a:lstStyle/>
                    <a:p>
                      <a:pPr algn="ctr" fontAlgn="ctr">
                        <a:lnSpc>
                          <a:spcPts val="1200"/>
                        </a:lnSpc>
                      </a:pPr>
                      <a:r>
                        <a:rPr lang="en-US" altLang="ja-JP" sz="1300" b="0" i="0" u="none" strike="noStrike" dirty="0">
                          <a:solidFill>
                            <a:schemeClr val="bg1"/>
                          </a:solidFill>
                          <a:effectLst/>
                          <a:latin typeface="游ゴシック" panose="020B0400000000000000" pitchFamily="50" charset="-128"/>
                          <a:ea typeface="游ゴシック" panose="020B0400000000000000" pitchFamily="50" charset="-128"/>
                        </a:rPr>
                        <a:t>−1.133 629 573</a:t>
                      </a:r>
                    </a:p>
                  </a:txBody>
                  <a:tcPr marL="6350" marR="6350" marT="6350" marB="0" anchor="ctr">
                    <a:lnL w="12700" cap="flat" cmpd="sng" algn="ctr">
                      <a:solidFill>
                        <a:schemeClr val="tx2"/>
                      </a:solidFill>
                      <a:prstDash val="solid"/>
                      <a:round/>
                      <a:headEnd type="none" w="med" len="med"/>
                      <a:tailEnd type="none" w="med" len="med"/>
                    </a:lnL>
                    <a:lnT>
                      <a:noFill/>
                    </a:lnT>
                    <a:lnB w="12700" cap="flat" cmpd="sng" algn="ctr">
                      <a:solidFill>
                        <a:schemeClr val="tx2"/>
                      </a:solidFill>
                      <a:prstDash val="solid"/>
                      <a:round/>
                      <a:headEnd type="none" w="med" len="med"/>
                      <a:tailEnd type="none" w="med" len="med"/>
                    </a:lnB>
                    <a:solidFill>
                      <a:schemeClr val="tx2"/>
                    </a:solidFill>
                  </a:tcPr>
                </a:tc>
                <a:extLst>
                  <a:ext uri="{0D108BD9-81ED-4DB2-BD59-A6C34878D82A}">
                    <a16:rowId xmlns:a16="http://schemas.microsoft.com/office/drawing/2014/main" val="4070814811"/>
                  </a:ext>
                </a:extLst>
              </a:tr>
            </a:tbl>
          </a:graphicData>
        </a:graphic>
      </p:graphicFrame>
      <p:sp>
        <p:nvSpPr>
          <p:cNvPr id="7" name="タイトル 6">
            <a:extLst>
              <a:ext uri="{FF2B5EF4-FFF2-40B4-BE49-F238E27FC236}">
                <a16:creationId xmlns:a16="http://schemas.microsoft.com/office/drawing/2014/main" id="{3E058F8D-4759-4674-9B81-3C3882A15B1D}"/>
              </a:ext>
            </a:extLst>
          </p:cNvPr>
          <p:cNvSpPr>
            <a:spLocks noGrp="1"/>
          </p:cNvSpPr>
          <p:nvPr>
            <p:ph type="title"/>
          </p:nvPr>
        </p:nvSpPr>
        <p:spPr/>
        <p:txBody>
          <a:bodyPr/>
          <a:lstStyle/>
          <a:p>
            <a:r>
              <a:rPr lang="en-US" altLang="ja-JP" dirty="0"/>
              <a:t>Danning</a:t>
            </a:r>
            <a:r>
              <a:rPr lang="ja-JP" altLang="en-US" dirty="0"/>
              <a:t>系</a:t>
            </a:r>
          </a:p>
        </p:txBody>
      </p:sp>
      <p:sp>
        <p:nvSpPr>
          <p:cNvPr id="4" name="スライド番号プレースホルダー 3">
            <a:extLst>
              <a:ext uri="{FF2B5EF4-FFF2-40B4-BE49-F238E27FC236}">
                <a16:creationId xmlns:a16="http://schemas.microsoft.com/office/drawing/2014/main" id="{52F6A9C8-788F-4F40-A234-D7E1BBD2D32F}"/>
              </a:ext>
            </a:extLst>
          </p:cNvPr>
          <p:cNvSpPr>
            <a:spLocks noGrp="1"/>
          </p:cNvSpPr>
          <p:nvPr>
            <p:ph type="sldNum" sz="quarter" idx="15"/>
          </p:nvPr>
        </p:nvSpPr>
        <p:spPr/>
        <p:txBody>
          <a:bodyPr/>
          <a:lstStyle/>
          <a:p>
            <a:fld id="{44CC7441-4F6D-4D99-AEAC-28C0433C7008}" type="slidenum">
              <a:rPr kumimoji="1" lang="ja-JP" altLang="en-US" smtClean="0"/>
              <a:pPr/>
              <a:t>46</a:t>
            </a:fld>
            <a:endParaRPr kumimoji="1" lang="ja-JP" altLang="en-US" sz="2500" dirty="0"/>
          </a:p>
        </p:txBody>
      </p:sp>
      <p:graphicFrame>
        <p:nvGraphicFramePr>
          <p:cNvPr id="16" name="表 15">
            <a:extLst>
              <a:ext uri="{FF2B5EF4-FFF2-40B4-BE49-F238E27FC236}">
                <a16:creationId xmlns:a16="http://schemas.microsoft.com/office/drawing/2014/main" id="{ED10E9C9-936C-4E95-AA31-32CE8EA1F37F}"/>
              </a:ext>
            </a:extLst>
          </p:cNvPr>
          <p:cNvGraphicFramePr>
            <a:graphicFrameLocks/>
          </p:cNvGraphicFramePr>
          <p:nvPr>
            <p:extLst>
              <p:ext uri="{D42A27DB-BD31-4B8C-83A1-F6EECF244321}">
                <p14:modId xmlns:p14="http://schemas.microsoft.com/office/powerpoint/2010/main" val="571740629"/>
              </p:ext>
            </p:extLst>
          </p:nvPr>
        </p:nvGraphicFramePr>
        <p:xfrm>
          <a:off x="468000" y="1419920"/>
          <a:ext cx="2592000" cy="2889160"/>
        </p:xfrm>
        <a:graphic>
          <a:graphicData uri="http://schemas.openxmlformats.org/drawingml/2006/table">
            <a:tbl>
              <a:tblPr firstRow="1" bandRow="1">
                <a:tableStyleId>{2D5ABB26-0587-4C30-8999-92F81FD0307C}</a:tableStyleId>
              </a:tblPr>
              <a:tblGrid>
                <a:gridCol w="2592000">
                  <a:extLst>
                    <a:ext uri="{9D8B030D-6E8A-4147-A177-3AD203B41FA5}">
                      <a16:colId xmlns:a16="http://schemas.microsoft.com/office/drawing/2014/main" val="839188252"/>
                    </a:ext>
                  </a:extLst>
                </a:gridCol>
              </a:tblGrid>
              <a:tr h="360000">
                <a:tc>
                  <a:txBody>
                    <a:bodyPr/>
                    <a:lstStyle/>
                    <a:p>
                      <a:r>
                        <a:rPr kumimoji="1" lang="ja-JP" altLang="en-US" sz="1400" b="1" dirty="0">
                          <a:solidFill>
                            <a:schemeClr val="tx2"/>
                          </a:solidFill>
                        </a:rPr>
                        <a:t>入力ファイルの例</a:t>
                      </a:r>
                    </a:p>
                  </a:txBody>
                  <a:tcPr anchor="ctr">
                    <a:lnB w="19050" cap="flat" cmpd="sng" algn="ctr">
                      <a:noFill/>
                      <a:prstDash val="solid"/>
                      <a:round/>
                      <a:headEnd type="none" w="med" len="med"/>
                      <a:tailEnd type="none" w="med" len="med"/>
                    </a:lnB>
                  </a:tcPr>
                </a:tc>
                <a:extLst>
                  <a:ext uri="{0D108BD9-81ED-4DB2-BD59-A6C34878D82A}">
                    <a16:rowId xmlns:a16="http://schemas.microsoft.com/office/drawing/2014/main" val="3468920188"/>
                  </a:ext>
                </a:extLst>
              </a:tr>
              <a:tr h="370840">
                <a:tc>
                  <a:txBody>
                    <a:bodyPr/>
                    <a:lstStyle/>
                    <a:p>
                      <a:r>
                        <a:rPr kumimoji="1" lang="pt-BR" altLang="ja-JP" sz="1400" dirty="0">
                          <a:solidFill>
                            <a:srgbClr val="D4D4D4"/>
                          </a:solidFill>
                          <a:latin typeface="Consolas" panose="020B0609020204030204" pitchFamily="49" charset="0"/>
                        </a:rPr>
                        <a:t># HF/</a:t>
                      </a:r>
                      <a:r>
                        <a:rPr kumimoji="1" lang="pt-BR" altLang="ja-JP" sz="1400" dirty="0">
                          <a:solidFill>
                            <a:schemeClr val="accent4">
                              <a:lumMod val="60000"/>
                              <a:lumOff val="40000"/>
                            </a:schemeClr>
                          </a:solidFill>
                          <a:latin typeface="Consolas" panose="020B0609020204030204" pitchFamily="49" charset="0"/>
                        </a:rPr>
                        <a:t>cc-pVDZ</a:t>
                      </a:r>
                      <a:r>
                        <a:rPr kumimoji="1" lang="pt-BR" altLang="ja-JP" sz="1400" dirty="0">
                          <a:solidFill>
                            <a:srgbClr val="D4D4D4"/>
                          </a:solidFill>
                          <a:latin typeface="Consolas" panose="020B0609020204030204" pitchFamily="49" charset="0"/>
                        </a:rPr>
                        <a:t> Units=AU</a:t>
                      </a:r>
                    </a:p>
                    <a:p>
                      <a:endParaRPr kumimoji="1" lang="pt-BR" altLang="ja-JP" sz="1400" dirty="0">
                        <a:solidFill>
                          <a:srgbClr val="D4D4D4"/>
                        </a:solidFill>
                        <a:latin typeface="Consolas" panose="020B0609020204030204" pitchFamily="49" charset="0"/>
                      </a:endParaRPr>
                    </a:p>
                    <a:p>
                      <a:r>
                        <a:rPr kumimoji="1" lang="pt-BR" altLang="ja-JP" sz="1400" dirty="0">
                          <a:solidFill>
                            <a:srgbClr val="D4D4D4"/>
                          </a:solidFill>
                          <a:latin typeface="Consolas" panose="020B0609020204030204" pitchFamily="49" charset="0"/>
                        </a:rPr>
                        <a:t>H2</a:t>
                      </a:r>
                    </a:p>
                    <a:p>
                      <a:endParaRPr kumimoji="1" lang="pt-BR" altLang="ja-JP" sz="1400" dirty="0">
                        <a:solidFill>
                          <a:srgbClr val="D4D4D4"/>
                        </a:solidFill>
                        <a:latin typeface="Consolas" panose="020B0609020204030204" pitchFamily="49" charset="0"/>
                      </a:endParaRPr>
                    </a:p>
                    <a:p>
                      <a:r>
                        <a:rPr kumimoji="1" lang="pt-BR" altLang="ja-JP" sz="1400" dirty="0">
                          <a:solidFill>
                            <a:srgbClr val="D4D4D4"/>
                          </a:solidFill>
                          <a:latin typeface="Consolas" panose="020B0609020204030204" pitchFamily="49" charset="0"/>
                        </a:rPr>
                        <a:t>0  1</a:t>
                      </a:r>
                    </a:p>
                    <a:p>
                      <a:r>
                        <a:rPr kumimoji="1" lang="pt-BR" altLang="ja-JP" sz="1400" dirty="0">
                          <a:solidFill>
                            <a:srgbClr val="D4D4D4"/>
                          </a:solidFill>
                          <a:latin typeface="Consolas" panose="020B0609020204030204" pitchFamily="49" charset="0"/>
                        </a:rPr>
                        <a:t>H  0.0  0.0  0.0</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pt-BR" altLang="ja-JP" sz="1400" dirty="0">
                          <a:solidFill>
                            <a:srgbClr val="D4D4D4"/>
                          </a:solidFill>
                          <a:latin typeface="Consolas" panose="020B0609020204030204" pitchFamily="49" charset="0"/>
                        </a:rPr>
                        <a:t>H  0.0  0.0  </a:t>
                      </a:r>
                      <a:r>
                        <a:rPr kumimoji="1" lang="en-US" altLang="ja-JP" sz="1400" dirty="0">
                          <a:solidFill>
                            <a:srgbClr val="D4D4D4"/>
                          </a:solidFill>
                          <a:latin typeface="Consolas" panose="020B0609020204030204" pitchFamily="49" charset="0"/>
                        </a:rPr>
                        <a:t>1</a:t>
                      </a:r>
                      <a:r>
                        <a:rPr kumimoji="1" lang="pt-BR" altLang="ja-JP" sz="1400" dirty="0">
                          <a:solidFill>
                            <a:srgbClr val="D4D4D4"/>
                          </a:solidFill>
                          <a:latin typeface="Consolas" panose="020B0609020204030204" pitchFamily="49" charset="0"/>
                        </a:rPr>
                        <a:t>.4</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pt-BR" altLang="ja-JP" sz="1400" dirty="0"/>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24292E"/>
                    </a:solidFill>
                  </a:tcPr>
                </a:tc>
                <a:extLst>
                  <a:ext uri="{0D108BD9-81ED-4DB2-BD59-A6C34878D82A}">
                    <a16:rowId xmlns:a16="http://schemas.microsoft.com/office/drawing/2014/main" val="2934622672"/>
                  </a:ext>
                </a:extLst>
              </a:tr>
              <a:tr h="360000">
                <a:tc>
                  <a:txBody>
                    <a:bodyPr/>
                    <a:lstStyle/>
                    <a:p>
                      <a:r>
                        <a:rPr kumimoji="1" lang="ja-JP" altLang="en-US" sz="1400" b="1" dirty="0">
                          <a:solidFill>
                            <a:schemeClr val="tx2"/>
                          </a:solidFill>
                        </a:rPr>
                        <a:t>結果の検索コマンド</a:t>
                      </a:r>
                    </a:p>
                  </a:txBody>
                  <a:tcPr anchor="ctr">
                    <a:lnT w="19050" cap="flat" cmpd="sng" algn="ctr">
                      <a:noFill/>
                      <a:prstDash val="solid"/>
                      <a:round/>
                      <a:headEnd type="none" w="med" len="med"/>
                      <a:tailEnd type="none" w="med" len="med"/>
                    </a:lnT>
                    <a:lnB w="19050" cap="flat" cmpd="sng" algn="ctr">
                      <a:noFill/>
                      <a:prstDash val="solid"/>
                      <a:round/>
                      <a:headEnd type="none" w="med" len="med"/>
                      <a:tailEnd type="none" w="med" len="med"/>
                    </a:lnB>
                  </a:tcPr>
                </a:tc>
                <a:extLst>
                  <a:ext uri="{0D108BD9-81ED-4DB2-BD59-A6C34878D82A}">
                    <a16:rowId xmlns:a16="http://schemas.microsoft.com/office/drawing/2014/main" val="3259246537"/>
                  </a:ext>
                </a:extLst>
              </a:tr>
              <a:tr h="370840">
                <a:tc>
                  <a:txBody>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pt-BR" altLang="ja-JP" sz="1400" dirty="0">
                          <a:solidFill>
                            <a:srgbClr val="D4D4D4"/>
                          </a:solidFill>
                          <a:latin typeface="Consolas" panose="020B0609020204030204" pitchFamily="49" charset="0"/>
                        </a:rPr>
                        <a:t>grep “SCF Done” *.out</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24292E"/>
                    </a:solidFill>
                  </a:tcPr>
                </a:tc>
                <a:extLst>
                  <a:ext uri="{0D108BD9-81ED-4DB2-BD59-A6C34878D82A}">
                    <a16:rowId xmlns:a16="http://schemas.microsoft.com/office/drawing/2014/main" val="1337875995"/>
                  </a:ext>
                </a:extLst>
              </a:tr>
            </a:tbl>
          </a:graphicData>
        </a:graphic>
      </p:graphicFrame>
      <p:sp>
        <p:nvSpPr>
          <p:cNvPr id="17" name="正方形/長方形 16">
            <a:extLst>
              <a:ext uri="{FF2B5EF4-FFF2-40B4-BE49-F238E27FC236}">
                <a16:creationId xmlns:a16="http://schemas.microsoft.com/office/drawing/2014/main" id="{21DD6DC9-C719-4CEC-886E-7B99D4720CFB}"/>
              </a:ext>
            </a:extLst>
          </p:cNvPr>
          <p:cNvSpPr/>
          <p:nvPr/>
        </p:nvSpPr>
        <p:spPr>
          <a:xfrm>
            <a:off x="6876000" y="2638702"/>
            <a:ext cx="1800000" cy="1670378"/>
          </a:xfrm>
          <a:prstGeom prst="rect">
            <a:avLst/>
          </a:prstGeom>
          <a:solidFill>
            <a:schemeClr val="accent4">
              <a:lumMod val="40000"/>
              <a:lumOff val="6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b="1" dirty="0">
                <a:solidFill>
                  <a:schemeClr val="accent4"/>
                </a:solidFill>
              </a:rPr>
              <a:t>2</a:t>
            </a:r>
            <a:r>
              <a:rPr kumimoji="1" lang="ja-JP" altLang="en-US" sz="1600" b="1" dirty="0">
                <a:solidFill>
                  <a:schemeClr val="accent4"/>
                </a:solidFill>
              </a:rPr>
              <a:t>つ選んで</a:t>
            </a:r>
            <a:endParaRPr kumimoji="1" lang="en-US" altLang="ja-JP" sz="1600" b="1" dirty="0">
              <a:solidFill>
                <a:schemeClr val="accent4"/>
              </a:solidFill>
            </a:endParaRPr>
          </a:p>
          <a:p>
            <a:pPr algn="ctr"/>
            <a:r>
              <a:rPr kumimoji="1" lang="ja-JP" altLang="en-US" sz="1600" b="1" dirty="0">
                <a:solidFill>
                  <a:schemeClr val="accent4"/>
                </a:solidFill>
              </a:rPr>
              <a:t>計算してみよう</a:t>
            </a:r>
          </a:p>
        </p:txBody>
      </p:sp>
      <p:sp>
        <p:nvSpPr>
          <p:cNvPr id="6" name="テキスト ボックス 5">
            <a:extLst>
              <a:ext uri="{FF2B5EF4-FFF2-40B4-BE49-F238E27FC236}">
                <a16:creationId xmlns:a16="http://schemas.microsoft.com/office/drawing/2014/main" id="{9C7D995E-48B0-4DF3-166B-8E71B2544491}"/>
              </a:ext>
            </a:extLst>
          </p:cNvPr>
          <p:cNvSpPr txBox="1"/>
          <p:nvPr/>
        </p:nvSpPr>
        <p:spPr>
          <a:xfrm>
            <a:off x="3662738" y="2787598"/>
            <a:ext cx="1670918" cy="292388"/>
          </a:xfrm>
          <a:prstGeom prst="rect">
            <a:avLst/>
          </a:prstGeom>
          <a:noFill/>
        </p:spPr>
        <p:txBody>
          <a:bodyPr wrap="square">
            <a:spAutoFit/>
          </a:bodyPr>
          <a:lstStyle/>
          <a:p>
            <a:pPr algn="r"/>
            <a:r>
              <a:rPr lang="en-US" altLang="ja-JP" sz="1300" b="0" i="0" u="none" strike="noStrike" dirty="0">
                <a:solidFill>
                  <a:schemeClr val="accent4"/>
                </a:solidFill>
                <a:effectLst/>
                <a:latin typeface="游ゴシック" panose="020B0400000000000000" pitchFamily="50" charset="-128"/>
                <a:ea typeface="游ゴシック" panose="020B0400000000000000" pitchFamily="50" charset="-128"/>
              </a:rPr>
              <a:t>6-31G(</a:t>
            </a:r>
            <a:r>
              <a:rPr lang="en-US" altLang="ja-JP" sz="1300" b="0" i="0" u="none" strike="noStrike" dirty="0" err="1">
                <a:solidFill>
                  <a:schemeClr val="accent4"/>
                </a:solidFill>
                <a:effectLst/>
                <a:latin typeface="游ゴシック" panose="020B0400000000000000" pitchFamily="50" charset="-128"/>
                <a:ea typeface="游ゴシック" panose="020B0400000000000000" pitchFamily="50" charset="-128"/>
              </a:rPr>
              <a:t>d,p</a:t>
            </a:r>
            <a:r>
              <a:rPr lang="en-US" altLang="ja-JP" sz="1300" b="0" i="0" u="none" strike="noStrike" dirty="0">
                <a:solidFill>
                  <a:schemeClr val="accent4"/>
                </a:solidFill>
                <a:effectLst/>
                <a:latin typeface="游ゴシック" panose="020B0400000000000000" pitchFamily="50" charset="-128"/>
                <a:ea typeface="游ゴシック" panose="020B0400000000000000" pitchFamily="50" charset="-128"/>
              </a:rPr>
              <a:t>)</a:t>
            </a:r>
            <a:r>
              <a:rPr lang="ja-JP" altLang="en-US" sz="1300" b="0" i="0" u="none" strike="noStrike" dirty="0">
                <a:solidFill>
                  <a:schemeClr val="accent4"/>
                </a:solidFill>
                <a:effectLst/>
                <a:latin typeface="游ゴシック" panose="020B0400000000000000" pitchFamily="50" charset="-128"/>
                <a:ea typeface="游ゴシック" panose="020B0400000000000000" pitchFamily="50" charset="-128"/>
              </a:rPr>
              <a:t> ➡</a:t>
            </a:r>
            <a:endParaRPr lang="ja-JP" altLang="en-US" sz="1300" dirty="0">
              <a:solidFill>
                <a:schemeClr val="accent4"/>
              </a:solidFill>
            </a:endParaRPr>
          </a:p>
        </p:txBody>
      </p:sp>
      <p:sp>
        <p:nvSpPr>
          <p:cNvPr id="8" name="テキスト ボックス 7">
            <a:extLst>
              <a:ext uri="{FF2B5EF4-FFF2-40B4-BE49-F238E27FC236}">
                <a16:creationId xmlns:a16="http://schemas.microsoft.com/office/drawing/2014/main" id="{1FDE2D35-42AB-3E54-CBCB-8A674C9C8D16}"/>
              </a:ext>
            </a:extLst>
          </p:cNvPr>
          <p:cNvSpPr txBox="1"/>
          <p:nvPr/>
        </p:nvSpPr>
        <p:spPr>
          <a:xfrm>
            <a:off x="3556044" y="3199348"/>
            <a:ext cx="1777612" cy="292388"/>
          </a:xfrm>
          <a:prstGeom prst="rect">
            <a:avLst/>
          </a:prstGeom>
          <a:noFill/>
        </p:spPr>
        <p:txBody>
          <a:bodyPr wrap="square">
            <a:spAutoFit/>
          </a:bodyPr>
          <a:lstStyle/>
          <a:p>
            <a:pPr algn="r"/>
            <a:r>
              <a:rPr lang="en-US" altLang="ja-JP" sz="1300" b="0" i="0" u="none" strike="noStrike" dirty="0">
                <a:solidFill>
                  <a:schemeClr val="accent4"/>
                </a:solidFill>
                <a:effectLst/>
                <a:latin typeface="游ゴシック" panose="020B0400000000000000" pitchFamily="50" charset="-128"/>
                <a:ea typeface="游ゴシック" panose="020B0400000000000000" pitchFamily="50" charset="-128"/>
              </a:rPr>
              <a:t>6-311G(3df,3pd) </a:t>
            </a:r>
            <a:r>
              <a:rPr lang="ja-JP" altLang="en-US" sz="1300" b="0" i="0" u="none" strike="noStrike" dirty="0">
                <a:solidFill>
                  <a:schemeClr val="accent4"/>
                </a:solidFill>
                <a:effectLst/>
                <a:latin typeface="游ゴシック" panose="020B0400000000000000" pitchFamily="50" charset="-128"/>
                <a:ea typeface="游ゴシック" panose="020B0400000000000000" pitchFamily="50" charset="-128"/>
              </a:rPr>
              <a:t>➡</a:t>
            </a:r>
            <a:endParaRPr lang="ja-JP" altLang="en-US" sz="1300" dirty="0">
              <a:solidFill>
                <a:schemeClr val="accent4"/>
              </a:solidFill>
            </a:endParaRPr>
          </a:p>
        </p:txBody>
      </p:sp>
      <p:sp>
        <p:nvSpPr>
          <p:cNvPr id="9" name="コンテンツ プレースホルダー 1">
            <a:extLst>
              <a:ext uri="{FF2B5EF4-FFF2-40B4-BE49-F238E27FC236}">
                <a16:creationId xmlns:a16="http://schemas.microsoft.com/office/drawing/2014/main" id="{B1F2A0C7-9535-5393-9312-C11C513B1F7A}"/>
              </a:ext>
            </a:extLst>
          </p:cNvPr>
          <p:cNvSpPr txBox="1">
            <a:spLocks/>
          </p:cNvSpPr>
          <p:nvPr/>
        </p:nvSpPr>
        <p:spPr>
          <a:xfrm>
            <a:off x="3283432" y="1367982"/>
            <a:ext cx="1648568" cy="816236"/>
          </a:xfrm>
          <a:prstGeom prst="rect">
            <a:avLst/>
          </a:prstGeom>
          <a:noFill/>
          <a:ln>
            <a:noFill/>
          </a:ln>
        </p:spPr>
        <p:txBody>
          <a:bodyPr vert="horz" wrap="square" lIns="108000" tIns="54000" rIns="108000" bIns="54000" rtlCol="0">
            <a:spAutoFit/>
          </a:bodyPr>
          <a:lstStyle>
            <a:lvl1pPr marL="0" indent="0" algn="l" defTabSz="914400" rtl="0" eaLnBrk="1" latinLnBrk="0" hangingPunct="1">
              <a:lnSpc>
                <a:spcPct val="120000"/>
              </a:lnSpc>
              <a:spcBef>
                <a:spcPts val="0"/>
              </a:spcBef>
              <a:spcAft>
                <a:spcPts val="600"/>
              </a:spcAft>
              <a:buFont typeface="游ゴシック" panose="020B0400000000000000" pitchFamily="50" charset="-128"/>
              <a:buNone/>
              <a:defRPr kumimoji="1" sz="1300" kern="1200">
                <a:solidFill>
                  <a:schemeClr val="tx1"/>
                </a:solidFill>
                <a:latin typeface="+mn-lt"/>
                <a:ea typeface="+mn-ea"/>
                <a:cs typeface="+mn-cs"/>
              </a:defRPr>
            </a:lvl1pPr>
            <a:lvl2pPr marL="6858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250" kern="1200">
                <a:solidFill>
                  <a:schemeClr val="tx1"/>
                </a:solidFill>
                <a:latin typeface="+mn-lt"/>
                <a:ea typeface="+mn-ea"/>
                <a:cs typeface="+mn-cs"/>
              </a:defRPr>
            </a:lvl2pPr>
            <a:lvl3pPr marL="11430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250" kern="1200">
                <a:solidFill>
                  <a:schemeClr val="tx1"/>
                </a:solidFill>
                <a:latin typeface="+mn-lt"/>
                <a:ea typeface="+mn-ea"/>
                <a:cs typeface="+mn-cs"/>
              </a:defRPr>
            </a:lvl3pPr>
            <a:lvl4pPr marL="16002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1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dirty="0" err="1">
                <a:solidFill>
                  <a:schemeClr val="accent4"/>
                </a:solidFill>
              </a:rPr>
              <a:t>Pople</a:t>
            </a:r>
            <a:r>
              <a:rPr lang="ja-JP" altLang="en-US" dirty="0">
                <a:solidFill>
                  <a:schemeClr val="accent4"/>
                </a:solidFill>
              </a:rPr>
              <a:t>系と基底関数の数や指数を比べてみよう！</a:t>
            </a:r>
            <a:endParaRPr lang="en-US" altLang="ja-JP" dirty="0">
              <a:solidFill>
                <a:schemeClr val="accent4"/>
              </a:solidFill>
            </a:endParaRPr>
          </a:p>
        </p:txBody>
      </p:sp>
    </p:spTree>
    <p:extLst>
      <p:ext uri="{BB962C8B-B14F-4D97-AF65-F5344CB8AC3E}">
        <p14:creationId xmlns:p14="http://schemas.microsoft.com/office/powerpoint/2010/main" val="412956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6" grpId="0"/>
      <p:bldP spid="8" grpId="0"/>
      <p:bldP spid="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コンテンツ プレースホルダー 22">
            <a:extLst>
              <a:ext uri="{FF2B5EF4-FFF2-40B4-BE49-F238E27FC236}">
                <a16:creationId xmlns:a16="http://schemas.microsoft.com/office/drawing/2014/main" id="{D8951AE5-6EF2-4C64-B5EB-3CAE970ACA10}"/>
              </a:ext>
            </a:extLst>
          </p:cNvPr>
          <p:cNvPicPr>
            <a:picLocks noGrp="1" noChangeAspect="1"/>
          </p:cNvPicPr>
          <p:nvPr>
            <p:ph idx="14"/>
          </p:nvPr>
        </p:nvPicPr>
        <p:blipFill>
          <a:blip r:embed="rId3">
            <a:extLst>
              <a:ext uri="{96DAC541-7B7A-43D3-8B79-37D633B846F1}">
                <asvg:svgBlip xmlns:asvg="http://schemas.microsoft.com/office/drawing/2016/SVG/main" r:embed="rId4"/>
              </a:ext>
            </a:extLst>
          </a:blip>
          <a:stretch>
            <a:fillRect/>
          </a:stretch>
        </p:blipFill>
        <p:spPr>
          <a:xfrm>
            <a:off x="3346449" y="709151"/>
            <a:ext cx="5797551" cy="3865034"/>
          </a:xfrm>
        </p:spPr>
      </p:pic>
      <mc:AlternateContent xmlns:mc="http://schemas.openxmlformats.org/markup-compatibility/2006" xmlns:a14="http://schemas.microsoft.com/office/drawing/2010/main">
        <mc:Choice Requires="a14">
          <p:graphicFrame>
            <p:nvGraphicFramePr>
              <p:cNvPr id="5" name="表 8">
                <a:extLst>
                  <a:ext uri="{FF2B5EF4-FFF2-40B4-BE49-F238E27FC236}">
                    <a16:creationId xmlns:a16="http://schemas.microsoft.com/office/drawing/2014/main" id="{F7F17D57-37CA-4ACF-B4A9-1EA53613DFE5}"/>
                  </a:ext>
                </a:extLst>
              </p:cNvPr>
              <p:cNvGraphicFramePr>
                <a:graphicFrameLocks noGrp="1"/>
              </p:cNvGraphicFramePr>
              <p:nvPr>
                <p:ph idx="1"/>
                <p:extLst>
                  <p:ext uri="{D42A27DB-BD31-4B8C-83A1-F6EECF244321}">
                    <p14:modId xmlns:p14="http://schemas.microsoft.com/office/powerpoint/2010/main" val="4143567758"/>
                  </p:ext>
                </p:extLst>
              </p:nvPr>
            </p:nvGraphicFramePr>
            <p:xfrm>
              <a:off x="468313" y="842963"/>
              <a:ext cx="2880000" cy="3469260"/>
            </p:xfrm>
            <a:graphic>
              <a:graphicData uri="http://schemas.openxmlformats.org/drawingml/2006/table">
                <a:tbl>
                  <a:tblPr firstRow="1" bandRow="1">
                    <a:tableStyleId>{2D5ABB26-0587-4C30-8999-92F81FD0307C}</a:tableStyleId>
                  </a:tblPr>
                  <a:tblGrid>
                    <a:gridCol w="2880000">
                      <a:extLst>
                        <a:ext uri="{9D8B030D-6E8A-4147-A177-3AD203B41FA5}">
                          <a16:colId xmlns:a16="http://schemas.microsoft.com/office/drawing/2014/main" val="3478722023"/>
                        </a:ext>
                      </a:extLst>
                    </a:gridCol>
                  </a:tblGrid>
                  <a:tr h="504000">
                    <a:tc>
                      <a:txBody>
                        <a:bodyPr/>
                        <a:lstStyle/>
                        <a:p>
                          <a:r>
                            <a:rPr kumimoji="1" lang="en-US" altLang="ja-JP" sz="1500" b="1" dirty="0">
                              <a:solidFill>
                                <a:schemeClr val="tx2"/>
                              </a:solidFill>
                            </a:rPr>
                            <a:t>Hartree-Fock</a:t>
                          </a:r>
                          <a:r>
                            <a:rPr kumimoji="1" lang="ja-JP" altLang="en-US" sz="1500" b="1" dirty="0">
                              <a:solidFill>
                                <a:schemeClr val="tx2"/>
                              </a:solidFill>
                            </a:rPr>
                            <a:t>極限</a:t>
                          </a:r>
                        </a:p>
                      </a:txBody>
                      <a:tcPr anchor="ctr">
                        <a:lnL>
                          <a:noFill/>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200456789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300" b="0" dirty="0">
                              <a:solidFill>
                                <a:schemeClr val="tx1"/>
                              </a:solidFill>
                            </a:rPr>
                            <a:t>多電子系に対して</a:t>
                          </a:r>
                          <a:r>
                            <a:rPr lang="en-US" altLang="ja-JP" sz="1300" b="0" dirty="0">
                              <a:solidFill>
                                <a:schemeClr val="tx1"/>
                              </a:solidFill>
                            </a:rPr>
                            <a:t>Hartree-Fock</a:t>
                          </a:r>
                          <a:r>
                            <a:rPr lang="ja-JP" altLang="en-US" sz="1300" b="0" dirty="0">
                              <a:solidFill>
                                <a:schemeClr val="tx1"/>
                              </a:solidFill>
                            </a:rPr>
                            <a:t>法を用いるとき</a:t>
                          </a:r>
                          <a:r>
                            <a:rPr lang="en-US" altLang="ja-JP" sz="1300" b="0" dirty="0">
                              <a:solidFill>
                                <a:schemeClr val="tx1"/>
                              </a:solidFill>
                            </a:rPr>
                            <a:t>, </a:t>
                          </a:r>
                          <a:r>
                            <a:rPr lang="ja-JP" altLang="en-US" sz="1300" b="0" dirty="0">
                              <a:solidFill>
                                <a:schemeClr val="accent1"/>
                              </a:solidFill>
                            </a:rPr>
                            <a:t>どんなに基底関数を増やしてもエネルギーが厳密解まで下がらない</a:t>
                          </a:r>
                          <a:r>
                            <a:rPr lang="ja-JP" altLang="en-US" sz="1300" b="0" dirty="0">
                              <a:solidFill>
                                <a:schemeClr val="tx1"/>
                              </a:solidFill>
                            </a:rPr>
                            <a:t>ことが知られている</a:t>
                          </a:r>
                          <a:r>
                            <a:rPr lang="en-US" altLang="ja-JP" sz="1300" b="0" dirty="0">
                              <a:solidFill>
                                <a:schemeClr val="tx1"/>
                              </a:solidFill>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300" b="0" dirty="0">
                              <a:solidFill>
                                <a:schemeClr val="tx1"/>
                              </a:solidFill>
                            </a:rPr>
                            <a:t>この下限を</a:t>
                          </a:r>
                          <a:r>
                            <a:rPr lang="en-US" altLang="ja-JP" sz="1300" b="0" dirty="0">
                              <a:solidFill>
                                <a:schemeClr val="accent1"/>
                              </a:solidFill>
                            </a:rPr>
                            <a:t>Hartree-Fock</a:t>
                          </a:r>
                          <a:r>
                            <a:rPr lang="ja-JP" altLang="en-US" sz="1300" b="0" dirty="0">
                              <a:solidFill>
                                <a:schemeClr val="accent1"/>
                              </a:solidFill>
                            </a:rPr>
                            <a:t>極限</a:t>
                          </a:r>
                          <a:r>
                            <a:rPr lang="ja-JP" altLang="en-US" sz="1300" b="0" dirty="0">
                              <a:solidFill>
                                <a:schemeClr val="tx1"/>
                              </a:solidFill>
                            </a:rPr>
                            <a:t>という</a:t>
                          </a:r>
                          <a:r>
                            <a:rPr lang="en-US" altLang="ja-JP" sz="1300" b="0" dirty="0">
                              <a:solidFill>
                                <a:schemeClr val="tx1"/>
                              </a:solidFill>
                            </a:rPr>
                            <a:t>. </a:t>
                          </a:r>
                        </a:p>
                      </a:txBody>
                      <a:tcPr anchor="ctr">
                        <a:lnL>
                          <a:noFill/>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785599094"/>
                      </a:ext>
                    </a:extLst>
                  </a:tr>
                  <a:tr h="504000">
                    <a:tc>
                      <a:txBody>
                        <a:bodyPr/>
                        <a:lstStyle/>
                        <a:p>
                          <a:r>
                            <a:rPr kumimoji="1" lang="ja-JP" altLang="en-US" sz="1500" b="1" dirty="0">
                              <a:solidFill>
                                <a:schemeClr val="tx2"/>
                              </a:solidFill>
                            </a:rPr>
                            <a:t>相関エネルギー</a:t>
                          </a:r>
                        </a:p>
                      </a:txBody>
                      <a:tcPr anchor="ctr">
                        <a:lnL>
                          <a:noFill/>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1835874317"/>
                      </a:ext>
                    </a:extLst>
                  </a:tr>
                  <a:tr h="370840">
                    <a:tc>
                      <a:txBody>
                        <a:bodyPr/>
                        <a:lstStyle/>
                        <a:p>
                          <a:r>
                            <a:rPr lang="en-US" altLang="ja-JP" sz="1300" dirty="0">
                              <a:solidFill>
                                <a:schemeClr val="accent1"/>
                              </a:solidFill>
                            </a:rPr>
                            <a:t>Hartree-Fock</a:t>
                          </a:r>
                          <a:r>
                            <a:rPr lang="ja-JP" altLang="en-US" sz="1300" dirty="0">
                              <a:solidFill>
                                <a:schemeClr val="accent1"/>
                              </a:solidFill>
                            </a:rPr>
                            <a:t>極限</a:t>
                          </a:r>
                          <a:r>
                            <a:rPr lang="ja-JP" altLang="en-US" sz="1300" dirty="0"/>
                            <a:t>のエネルギー</a:t>
                          </a:r>
                          <a14:m>
                            <m:oMath xmlns:m="http://schemas.openxmlformats.org/officeDocument/2006/math">
                              <m:sSub>
                                <m:sSubPr>
                                  <m:ctrlPr>
                                    <a:rPr lang="en-US" altLang="ja-JP" sz="1300" i="1">
                                      <a:latin typeface="Cambria Math" panose="02040503050406030204" pitchFamily="18" charset="0"/>
                                    </a:rPr>
                                  </m:ctrlPr>
                                </m:sSubPr>
                                <m:e>
                                  <m:r>
                                    <a:rPr lang="en-US" altLang="ja-JP" sz="1300">
                                      <a:latin typeface="Cambria Math" panose="02040503050406030204" pitchFamily="18" charset="0"/>
                                    </a:rPr>
                                    <m:t>𝐸</m:t>
                                  </m:r>
                                </m:e>
                                <m:sub>
                                  <m:r>
                                    <m:rPr>
                                      <m:sty m:val="p"/>
                                    </m:rPr>
                                    <a:rPr lang="en-US" altLang="ja-JP" sz="1300">
                                      <a:latin typeface="Cambria Math" panose="02040503050406030204" pitchFamily="18" charset="0"/>
                                    </a:rPr>
                                    <m:t>HF</m:t>
                                  </m:r>
                                </m:sub>
                              </m:sSub>
                            </m:oMath>
                          </a14:m>
                          <a:endParaRPr lang="en-US" altLang="ja-JP" sz="1300" dirty="0"/>
                        </a:p>
                        <a:p>
                          <a:r>
                            <a:rPr lang="ja-JP" altLang="en-US" sz="1300" dirty="0"/>
                            <a:t>と厳密解のエネルギー</a:t>
                          </a:r>
                          <a14:m>
                            <m:oMath xmlns:m="http://schemas.openxmlformats.org/officeDocument/2006/math">
                              <m:sSub>
                                <m:sSubPr>
                                  <m:ctrlPr>
                                    <a:rPr lang="en-US" altLang="ja-JP" sz="1300" i="1">
                                      <a:latin typeface="Cambria Math" panose="02040503050406030204" pitchFamily="18" charset="0"/>
                                    </a:rPr>
                                  </m:ctrlPr>
                                </m:sSubPr>
                                <m:e>
                                  <m:r>
                                    <a:rPr lang="en-US" altLang="ja-JP" sz="1300">
                                      <a:latin typeface="Cambria Math" panose="02040503050406030204" pitchFamily="18" charset="0"/>
                                    </a:rPr>
                                    <m:t>𝐸</m:t>
                                  </m:r>
                                </m:e>
                                <m:sub>
                                  <m:r>
                                    <m:rPr>
                                      <m:sty m:val="p"/>
                                    </m:rPr>
                                    <a:rPr lang="en-US" altLang="ja-JP" sz="1300">
                                      <a:latin typeface="Cambria Math" panose="02040503050406030204" pitchFamily="18" charset="0"/>
                                    </a:rPr>
                                    <m:t>exact</m:t>
                                  </m:r>
                                </m:sub>
                              </m:sSub>
                            </m:oMath>
                          </a14:m>
                          <a:r>
                            <a:rPr lang="ja-JP" altLang="en-US" sz="1300" dirty="0"/>
                            <a:t>の差を</a:t>
                          </a:r>
                          <a:br>
                            <a:rPr lang="en-US" altLang="ja-JP" sz="1300" dirty="0"/>
                          </a:br>
                          <a:r>
                            <a:rPr lang="ja-JP" altLang="en-US" sz="1300" dirty="0">
                              <a:solidFill>
                                <a:schemeClr val="accent1"/>
                              </a:solidFill>
                            </a:rPr>
                            <a:t>相関エネルギー</a:t>
                          </a:r>
                          <a:r>
                            <a:rPr lang="en-US" altLang="ja-JP" sz="1300" dirty="0"/>
                            <a:t>(</a:t>
                          </a:r>
                          <a:r>
                            <a:rPr lang="en-US" altLang="ja-JP" sz="1300" dirty="0">
                              <a:solidFill>
                                <a:schemeClr val="accent1"/>
                              </a:solidFill>
                            </a:rPr>
                            <a:t>correlation energy</a:t>
                          </a:r>
                          <a:r>
                            <a:rPr lang="en-US" altLang="ja-JP" sz="1300" dirty="0"/>
                            <a:t>)</a:t>
                          </a:r>
                          <a:br>
                            <a:rPr lang="en-US" altLang="ja-JP" sz="1300" dirty="0"/>
                          </a:br>
                          <a:r>
                            <a:rPr lang="ja-JP" altLang="en-US" sz="1300" dirty="0"/>
                            <a:t>といい</a:t>
                          </a:r>
                          <a:r>
                            <a:rPr lang="en-US" altLang="ja-JP" sz="1300" dirty="0"/>
                            <a:t>, </a:t>
                          </a:r>
                          <a14:m>
                            <m:oMath xmlns:m="http://schemas.openxmlformats.org/officeDocument/2006/math">
                              <m:sSub>
                                <m:sSubPr>
                                  <m:ctrlPr>
                                    <a:rPr lang="en-US" altLang="ja-JP" sz="1300" i="1">
                                      <a:latin typeface="Cambria Math" panose="02040503050406030204" pitchFamily="18" charset="0"/>
                                    </a:rPr>
                                  </m:ctrlPr>
                                </m:sSubPr>
                                <m:e>
                                  <m:r>
                                    <a:rPr lang="en-US" altLang="ja-JP" sz="1300">
                                      <a:latin typeface="Cambria Math" panose="02040503050406030204" pitchFamily="18" charset="0"/>
                                    </a:rPr>
                                    <m:t>𝐸</m:t>
                                  </m:r>
                                </m:e>
                                <m:sub>
                                  <m:r>
                                    <m:rPr>
                                      <m:sty m:val="p"/>
                                    </m:rPr>
                                    <a:rPr lang="en-US" altLang="ja-JP" sz="1300">
                                      <a:latin typeface="Cambria Math" panose="02040503050406030204" pitchFamily="18" charset="0"/>
                                    </a:rPr>
                                    <m:t>corr</m:t>
                                  </m:r>
                                </m:sub>
                              </m:sSub>
                            </m:oMath>
                          </a14:m>
                          <a:r>
                            <a:rPr lang="ja-JP" altLang="en-US" sz="1300" dirty="0"/>
                            <a:t>で表す</a:t>
                          </a:r>
                          <a:r>
                            <a:rPr lang="en-US" altLang="ja-JP" sz="1300" dirty="0"/>
                            <a:t>.</a:t>
                          </a:r>
                        </a:p>
                        <a:p>
                          <a:pPr>
                            <a:lnSpc>
                              <a:spcPct val="250000"/>
                            </a:lnSpc>
                          </a:pPr>
                          <a14:m>
                            <m:oMathPara xmlns:m="http://schemas.openxmlformats.org/officeDocument/2006/math">
                              <m:oMathParaPr>
                                <m:jc m:val="centerGroup"/>
                              </m:oMathParaPr>
                              <m:oMath xmlns:m="http://schemas.openxmlformats.org/officeDocument/2006/math">
                                <m:sSub>
                                  <m:sSubPr>
                                    <m:ctrlPr>
                                      <a:rPr lang="en-US" altLang="ja-JP" sz="1300" i="1">
                                        <a:latin typeface="Cambria Math" panose="02040503050406030204" pitchFamily="18" charset="0"/>
                                      </a:rPr>
                                    </m:ctrlPr>
                                  </m:sSubPr>
                                  <m:e>
                                    <m:r>
                                      <a:rPr lang="en-US" altLang="ja-JP" sz="1300">
                                        <a:latin typeface="Cambria Math" panose="02040503050406030204" pitchFamily="18" charset="0"/>
                                      </a:rPr>
                                      <m:t>𝐸</m:t>
                                    </m:r>
                                  </m:e>
                                  <m:sub>
                                    <m:r>
                                      <m:rPr>
                                        <m:sty m:val="p"/>
                                      </m:rPr>
                                      <a:rPr lang="en-US" altLang="ja-JP" sz="1300">
                                        <a:latin typeface="Cambria Math" panose="02040503050406030204" pitchFamily="18" charset="0"/>
                                      </a:rPr>
                                      <m:t>corr</m:t>
                                    </m:r>
                                  </m:sub>
                                </m:sSub>
                                <m:r>
                                  <a:rPr lang="en-US" altLang="ja-JP" sz="1300" b="0" i="0" smtClean="0">
                                    <a:latin typeface="Cambria Math" panose="02040503050406030204" pitchFamily="18" charset="0"/>
                                  </a:rPr>
                                  <m:t>=</m:t>
                                </m:r>
                                <m:sSub>
                                  <m:sSubPr>
                                    <m:ctrlPr>
                                      <a:rPr lang="en-US" altLang="ja-JP" sz="1300" i="1">
                                        <a:latin typeface="Cambria Math" panose="02040503050406030204" pitchFamily="18" charset="0"/>
                                      </a:rPr>
                                    </m:ctrlPr>
                                  </m:sSubPr>
                                  <m:e>
                                    <m:r>
                                      <a:rPr lang="en-US" altLang="ja-JP" sz="1300">
                                        <a:latin typeface="Cambria Math" panose="02040503050406030204" pitchFamily="18" charset="0"/>
                                      </a:rPr>
                                      <m:t>𝐸</m:t>
                                    </m:r>
                                  </m:e>
                                  <m:sub>
                                    <m:r>
                                      <m:rPr>
                                        <m:sty m:val="p"/>
                                      </m:rPr>
                                      <a:rPr lang="en-US" altLang="ja-JP" sz="1300">
                                        <a:latin typeface="Cambria Math" panose="02040503050406030204" pitchFamily="18" charset="0"/>
                                      </a:rPr>
                                      <m:t>exact</m:t>
                                    </m:r>
                                  </m:sub>
                                </m:sSub>
                                <m:r>
                                  <a:rPr lang="en-US" altLang="ja-JP" sz="1300">
                                    <a:latin typeface="Cambria Math" panose="02040503050406030204" pitchFamily="18" charset="0"/>
                                  </a:rPr>
                                  <m:t>−</m:t>
                                </m:r>
                                <m:sSub>
                                  <m:sSubPr>
                                    <m:ctrlPr>
                                      <a:rPr lang="en-US" altLang="ja-JP" sz="1300" i="1">
                                        <a:latin typeface="Cambria Math" panose="02040503050406030204" pitchFamily="18" charset="0"/>
                                      </a:rPr>
                                    </m:ctrlPr>
                                  </m:sSubPr>
                                  <m:e>
                                    <m:r>
                                      <a:rPr lang="en-US" altLang="ja-JP" sz="1300">
                                        <a:latin typeface="Cambria Math" panose="02040503050406030204" pitchFamily="18" charset="0"/>
                                      </a:rPr>
                                      <m:t>𝐸</m:t>
                                    </m:r>
                                  </m:e>
                                  <m:sub>
                                    <m:r>
                                      <m:rPr>
                                        <m:sty m:val="p"/>
                                      </m:rPr>
                                      <a:rPr lang="en-US" altLang="ja-JP" sz="1300">
                                        <a:latin typeface="Cambria Math" panose="02040503050406030204" pitchFamily="18" charset="0"/>
                                      </a:rPr>
                                      <m:t>HF</m:t>
                                    </m:r>
                                  </m:sub>
                                </m:sSub>
                              </m:oMath>
                            </m:oMathPara>
                          </a14:m>
                          <a:endParaRPr lang="en-US" altLang="ja-JP" sz="1300" dirty="0"/>
                        </a:p>
                      </a:txBody>
                      <a:tcPr anchor="ctr">
                        <a:lnL>
                          <a:noFill/>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972764229"/>
                      </a:ext>
                    </a:extLst>
                  </a:tr>
                </a:tbl>
              </a:graphicData>
            </a:graphic>
          </p:graphicFrame>
        </mc:Choice>
        <mc:Fallback xmlns="">
          <p:graphicFrame>
            <p:nvGraphicFramePr>
              <p:cNvPr id="5" name="表 8">
                <a:extLst>
                  <a:ext uri="{FF2B5EF4-FFF2-40B4-BE49-F238E27FC236}">
                    <a16:creationId xmlns:a16="http://schemas.microsoft.com/office/drawing/2014/main" id="{F7F17D57-37CA-4ACF-B4A9-1EA53613DFE5}"/>
                  </a:ext>
                </a:extLst>
              </p:cNvPr>
              <p:cNvGraphicFramePr>
                <a:graphicFrameLocks noGrp="1"/>
              </p:cNvGraphicFramePr>
              <p:nvPr>
                <p:ph idx="1"/>
                <p:extLst>
                  <p:ext uri="{D42A27DB-BD31-4B8C-83A1-F6EECF244321}">
                    <p14:modId xmlns:p14="http://schemas.microsoft.com/office/powerpoint/2010/main" val="4143567758"/>
                  </p:ext>
                </p:extLst>
              </p:nvPr>
            </p:nvGraphicFramePr>
            <p:xfrm>
              <a:off x="468313" y="842963"/>
              <a:ext cx="2880000" cy="3469260"/>
            </p:xfrm>
            <a:graphic>
              <a:graphicData uri="http://schemas.openxmlformats.org/drawingml/2006/table">
                <a:tbl>
                  <a:tblPr firstRow="1" bandRow="1">
                    <a:tableStyleId>{2D5ABB26-0587-4C30-8999-92F81FD0307C}</a:tableStyleId>
                  </a:tblPr>
                  <a:tblGrid>
                    <a:gridCol w="2880000">
                      <a:extLst>
                        <a:ext uri="{9D8B030D-6E8A-4147-A177-3AD203B41FA5}">
                          <a16:colId xmlns:a16="http://schemas.microsoft.com/office/drawing/2014/main" val="3478722023"/>
                        </a:ext>
                      </a:extLst>
                    </a:gridCol>
                  </a:tblGrid>
                  <a:tr h="504000">
                    <a:tc>
                      <a:txBody>
                        <a:bodyPr/>
                        <a:lstStyle/>
                        <a:p>
                          <a:r>
                            <a:rPr kumimoji="1" lang="en-US" altLang="ja-JP" sz="1500" b="1" dirty="0">
                              <a:solidFill>
                                <a:schemeClr val="tx2"/>
                              </a:solidFill>
                            </a:rPr>
                            <a:t>Hartree-Fock</a:t>
                          </a:r>
                          <a:r>
                            <a:rPr kumimoji="1" lang="ja-JP" altLang="en-US" sz="1500" b="1" dirty="0">
                              <a:solidFill>
                                <a:schemeClr val="tx2"/>
                              </a:solidFill>
                            </a:rPr>
                            <a:t>極限</a:t>
                          </a:r>
                        </a:p>
                      </a:txBody>
                      <a:tcPr anchor="ctr">
                        <a:lnL>
                          <a:noFill/>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2004567898"/>
                      </a:ext>
                    </a:extLst>
                  </a:tr>
                  <a:tr h="10820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300" b="0" dirty="0">
                              <a:solidFill>
                                <a:schemeClr val="tx1"/>
                              </a:solidFill>
                            </a:rPr>
                            <a:t>多電子系に対して</a:t>
                          </a:r>
                          <a:r>
                            <a:rPr lang="en-US" altLang="ja-JP" sz="1300" b="0" dirty="0">
                              <a:solidFill>
                                <a:schemeClr val="tx1"/>
                              </a:solidFill>
                            </a:rPr>
                            <a:t>Hartree-Fock</a:t>
                          </a:r>
                          <a:r>
                            <a:rPr lang="ja-JP" altLang="en-US" sz="1300" b="0" dirty="0">
                              <a:solidFill>
                                <a:schemeClr val="tx1"/>
                              </a:solidFill>
                            </a:rPr>
                            <a:t>法を用いるとき</a:t>
                          </a:r>
                          <a:r>
                            <a:rPr lang="en-US" altLang="ja-JP" sz="1300" b="0" dirty="0">
                              <a:solidFill>
                                <a:schemeClr val="tx1"/>
                              </a:solidFill>
                            </a:rPr>
                            <a:t>, </a:t>
                          </a:r>
                          <a:r>
                            <a:rPr lang="ja-JP" altLang="en-US" sz="1300" b="0" dirty="0">
                              <a:solidFill>
                                <a:schemeClr val="accent1"/>
                              </a:solidFill>
                            </a:rPr>
                            <a:t>どんなに基底関数を増やしてもエネルギーが厳密解まで下がらない</a:t>
                          </a:r>
                          <a:r>
                            <a:rPr lang="ja-JP" altLang="en-US" sz="1300" b="0" dirty="0">
                              <a:solidFill>
                                <a:schemeClr val="tx1"/>
                              </a:solidFill>
                            </a:rPr>
                            <a:t>ことが知られている</a:t>
                          </a:r>
                          <a:r>
                            <a:rPr lang="en-US" altLang="ja-JP" sz="1300" b="0" dirty="0">
                              <a:solidFill>
                                <a:schemeClr val="tx1"/>
                              </a:solidFill>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300" b="0" dirty="0">
                              <a:solidFill>
                                <a:schemeClr val="tx1"/>
                              </a:solidFill>
                            </a:rPr>
                            <a:t>この下限を</a:t>
                          </a:r>
                          <a:r>
                            <a:rPr lang="en-US" altLang="ja-JP" sz="1300" b="0" dirty="0">
                              <a:solidFill>
                                <a:schemeClr val="accent1"/>
                              </a:solidFill>
                            </a:rPr>
                            <a:t>Hartree-Fock</a:t>
                          </a:r>
                          <a:r>
                            <a:rPr lang="ja-JP" altLang="en-US" sz="1300" b="0" dirty="0">
                              <a:solidFill>
                                <a:schemeClr val="accent1"/>
                              </a:solidFill>
                            </a:rPr>
                            <a:t>極限</a:t>
                          </a:r>
                          <a:r>
                            <a:rPr lang="ja-JP" altLang="en-US" sz="1300" b="0" dirty="0">
                              <a:solidFill>
                                <a:schemeClr val="tx1"/>
                              </a:solidFill>
                            </a:rPr>
                            <a:t>という</a:t>
                          </a:r>
                          <a:r>
                            <a:rPr lang="en-US" altLang="ja-JP" sz="1300" b="0" dirty="0">
                              <a:solidFill>
                                <a:schemeClr val="tx1"/>
                              </a:solidFill>
                            </a:rPr>
                            <a:t>. </a:t>
                          </a:r>
                        </a:p>
                      </a:txBody>
                      <a:tcPr anchor="ctr">
                        <a:lnL>
                          <a:noFill/>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785599094"/>
                      </a:ext>
                    </a:extLst>
                  </a:tr>
                  <a:tr h="504000">
                    <a:tc>
                      <a:txBody>
                        <a:bodyPr/>
                        <a:lstStyle/>
                        <a:p>
                          <a:r>
                            <a:rPr kumimoji="1" lang="ja-JP" altLang="en-US" sz="1500" b="1" dirty="0">
                              <a:solidFill>
                                <a:schemeClr val="tx2"/>
                              </a:solidFill>
                            </a:rPr>
                            <a:t>相関エネルギー</a:t>
                          </a:r>
                        </a:p>
                      </a:txBody>
                      <a:tcPr anchor="ctr">
                        <a:lnL>
                          <a:noFill/>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1835874317"/>
                      </a:ext>
                    </a:extLst>
                  </a:tr>
                  <a:tr h="1379220">
                    <a:tc>
                      <a:txBody>
                        <a:bodyPr/>
                        <a:lstStyle/>
                        <a:p>
                          <a:endParaRPr lang="ja-JP"/>
                        </a:p>
                      </a:txBody>
                      <a:tcPr anchor="ctr">
                        <a:lnL>
                          <a:noFill/>
                        </a:lnL>
                        <a:lnR>
                          <a:noFill/>
                        </a:lnR>
                        <a:lnT>
                          <a:noFill/>
                        </a:lnT>
                        <a:lnB>
                          <a:noFill/>
                        </a:lnB>
                        <a:lnTlToBr w="12700" cmpd="sng">
                          <a:noFill/>
                          <a:prstDash val="solid"/>
                        </a:lnTlToBr>
                        <a:lnBlToTr w="12700" cmpd="sng">
                          <a:noFill/>
                          <a:prstDash val="solid"/>
                        </a:lnBlToTr>
                        <a:blipFill>
                          <a:blip r:embed="rId5"/>
                          <a:stretch>
                            <a:fillRect t="-151101"/>
                          </a:stretch>
                        </a:blipFill>
                      </a:tcPr>
                    </a:tc>
                    <a:extLst>
                      <a:ext uri="{0D108BD9-81ED-4DB2-BD59-A6C34878D82A}">
                        <a16:rowId xmlns:a16="http://schemas.microsoft.com/office/drawing/2014/main" val="972764229"/>
                      </a:ext>
                    </a:extLst>
                  </a:tr>
                </a:tbl>
              </a:graphicData>
            </a:graphic>
          </p:graphicFrame>
        </mc:Fallback>
      </mc:AlternateContent>
      <mc:AlternateContent xmlns:mc="http://schemas.openxmlformats.org/markup-compatibility/2006" xmlns:a14="http://schemas.microsoft.com/office/drawing/2010/main">
        <mc:Choice Requires="a14">
          <p:sp>
            <p:nvSpPr>
              <p:cNvPr id="7" name="テキスト プレースホルダー 6">
                <a:extLst>
                  <a:ext uri="{FF2B5EF4-FFF2-40B4-BE49-F238E27FC236}">
                    <a16:creationId xmlns:a16="http://schemas.microsoft.com/office/drawing/2014/main" id="{AB54F378-318F-40C3-9970-43CD12AC03CD}"/>
                  </a:ext>
                </a:extLst>
              </p:cNvPr>
              <p:cNvSpPr>
                <a:spLocks noGrp="1"/>
              </p:cNvSpPr>
              <p:nvPr>
                <p:ph type="body" sz="quarter" idx="13"/>
              </p:nvPr>
            </p:nvSpPr>
            <p:spPr/>
            <p:txBody>
              <a:bodyPr anchor="b">
                <a:noAutofit/>
              </a:bodyPr>
              <a:lstStyle/>
              <a:p>
                <a:r>
                  <a:rPr lang="it-IT" altLang="ja-JP" sz="800" dirty="0"/>
                  <a:t>1 Attila Szabo, Neil S. Ostlund, </a:t>
                </a:r>
                <a:r>
                  <a:rPr lang="en-US" altLang="ja-JP" sz="800" dirty="0"/>
                  <a:t>Modern Quantum Chemistry: Introduction to Advanced Electronic Structure Theory (McGraw-Hill, 1989)</a:t>
                </a:r>
              </a:p>
              <a:p>
                <a:r>
                  <a:rPr lang="en-US" altLang="ja-JP" sz="800" dirty="0"/>
                  <a:t>2 HF</a:t>
                </a:r>
                <a:r>
                  <a:rPr lang="ja-JP" altLang="en-US" sz="800" dirty="0"/>
                  <a:t>極限への収束の様子：</a:t>
                </a:r>
                <a:r>
                  <a:rPr lang="en-US" altLang="ja-JP" sz="800" dirty="0"/>
                  <a:t>Jensen, F. (1999). </a:t>
                </a:r>
                <a:r>
                  <a:rPr lang="en-US" altLang="ja-JP" sz="800" i="1" dirty="0"/>
                  <a:t>The Journal of chemical physics</a:t>
                </a:r>
                <a:r>
                  <a:rPr lang="en-US" altLang="ja-JP" sz="800" dirty="0"/>
                  <a:t>, </a:t>
                </a:r>
                <a:r>
                  <a:rPr lang="en-US" altLang="ja-JP" sz="800" b="1" dirty="0"/>
                  <a:t>110</a:t>
                </a:r>
                <a:r>
                  <a:rPr lang="en-US" altLang="ja-JP" sz="800" dirty="0"/>
                  <a:t>(14), 6601-6605. </a:t>
                </a:r>
                <a:r>
                  <a:rPr lang="en-US" altLang="ja-JP" sz="800" dirty="0">
                    <a:hlinkClick r:id="rId6"/>
                  </a:rPr>
                  <a:t>https://doi.org/10.1063/1.478567</a:t>
                </a:r>
                <a:endParaRPr lang="en-US" altLang="ja-JP" sz="800" dirty="0"/>
              </a:p>
              <a:p>
                <a:r>
                  <a:rPr lang="en-US" altLang="ja-JP" sz="800" dirty="0"/>
                  <a:t>3 </a:t>
                </a:r>
                <a14:m>
                  <m:oMath xmlns:m="http://schemas.openxmlformats.org/officeDocument/2006/math">
                    <m:sSub>
                      <m:sSubPr>
                        <m:ctrlPr>
                          <a:rPr lang="en-US" altLang="ja-JP" sz="800" b="0" i="1" smtClean="0">
                            <a:latin typeface="Cambria Math" panose="02040503050406030204" pitchFamily="18" charset="0"/>
                          </a:rPr>
                        </m:ctrlPr>
                      </m:sSubPr>
                      <m:e>
                        <m:r>
                          <a:rPr lang="en-US" altLang="ja-JP" sz="800" b="0" i="1" smtClean="0">
                            <a:latin typeface="Cambria Math" panose="02040503050406030204" pitchFamily="18" charset="0"/>
                          </a:rPr>
                          <m:t>𝐸</m:t>
                        </m:r>
                      </m:e>
                      <m:sub>
                        <m:r>
                          <m:rPr>
                            <m:sty m:val="p"/>
                          </m:rPr>
                          <a:rPr lang="en-US" altLang="ja-JP" sz="800" b="0" i="0" smtClean="0">
                            <a:latin typeface="Cambria Math" panose="02040503050406030204" pitchFamily="18" charset="0"/>
                          </a:rPr>
                          <m:t>HF</m:t>
                        </m:r>
                      </m:sub>
                    </m:sSub>
                  </m:oMath>
                </a14:m>
                <a:r>
                  <a:rPr lang="ja-JP" altLang="en-US" sz="800" dirty="0"/>
                  <a:t>の上限：</a:t>
                </a:r>
                <a:r>
                  <a:rPr lang="en-US" altLang="ja-JP" sz="800" dirty="0"/>
                  <a:t>Sundholm, D. (1988). </a:t>
                </a:r>
                <a:r>
                  <a:rPr lang="en-US" altLang="ja-JP" sz="800" i="1" dirty="0"/>
                  <a:t>Chemical physics letters</a:t>
                </a:r>
                <a:r>
                  <a:rPr lang="en-US" altLang="ja-JP" sz="800" dirty="0"/>
                  <a:t>, </a:t>
                </a:r>
                <a:r>
                  <a:rPr lang="en-US" altLang="ja-JP" sz="800" b="1" dirty="0"/>
                  <a:t>149</a:t>
                </a:r>
                <a:r>
                  <a:rPr lang="en-US" altLang="ja-JP" sz="800" dirty="0"/>
                  <a:t>(3), 251-256.</a:t>
                </a:r>
                <a:r>
                  <a:rPr lang="ja-JP" altLang="en-US" sz="800" dirty="0"/>
                  <a:t> </a:t>
                </a:r>
                <a:r>
                  <a:rPr lang="en-US" altLang="ja-JP" sz="800" dirty="0">
                    <a:hlinkClick r:id="rId7"/>
                  </a:rPr>
                  <a:t>https://doi.org/10.1016/0009-2614(88)85022-X</a:t>
                </a:r>
                <a:endParaRPr lang="en-US" altLang="ja-JP" sz="800" dirty="0"/>
              </a:p>
              <a:p>
                <a:r>
                  <a:rPr lang="en-US" altLang="ja-JP" sz="800" dirty="0"/>
                  <a:t>4 </a:t>
                </a:r>
                <a14:m>
                  <m:oMath xmlns:m="http://schemas.openxmlformats.org/officeDocument/2006/math">
                    <m:sSub>
                      <m:sSubPr>
                        <m:ctrlPr>
                          <a:rPr lang="en-US" altLang="ja-JP" sz="800" b="0" i="1" smtClean="0">
                            <a:latin typeface="Cambria Math" panose="02040503050406030204" pitchFamily="18" charset="0"/>
                          </a:rPr>
                        </m:ctrlPr>
                      </m:sSubPr>
                      <m:e>
                        <m:r>
                          <a:rPr lang="en-US" altLang="ja-JP" sz="800" b="0" i="1" smtClean="0">
                            <a:latin typeface="Cambria Math" panose="02040503050406030204" pitchFamily="18" charset="0"/>
                          </a:rPr>
                          <m:t>𝐸</m:t>
                        </m:r>
                      </m:e>
                      <m:sub>
                        <m:r>
                          <m:rPr>
                            <m:sty m:val="p"/>
                          </m:rPr>
                          <a:rPr lang="en-US" altLang="ja-JP" sz="800" b="0" i="0" smtClean="0">
                            <a:latin typeface="Cambria Math" panose="02040503050406030204" pitchFamily="18" charset="0"/>
                          </a:rPr>
                          <m:t>exact</m:t>
                        </m:r>
                      </m:sub>
                    </m:sSub>
                  </m:oMath>
                </a14:m>
                <a:r>
                  <a:rPr lang="ja-JP" altLang="en-US" sz="800" dirty="0"/>
                  <a:t>の上限</a:t>
                </a:r>
                <a:r>
                  <a:rPr lang="en-US" altLang="ja-JP" sz="800" dirty="0"/>
                  <a:t> </a:t>
                </a:r>
                <a:r>
                  <a:rPr lang="ja-JP" altLang="en-US" sz="800" dirty="0"/>
                  <a:t>：</a:t>
                </a:r>
                <a:r>
                  <a:rPr lang="en-US" altLang="ja-JP" sz="800" dirty="0"/>
                  <a:t>Kurokawa, Y., Nakashima, H., &amp; </a:t>
                </a:r>
                <a:r>
                  <a:rPr lang="en-US" altLang="ja-JP" sz="800" dirty="0" err="1"/>
                  <a:t>Nakatsuji</a:t>
                </a:r>
                <a:r>
                  <a:rPr lang="en-US" altLang="ja-JP" sz="800" dirty="0"/>
                  <a:t>, H. (2005).</a:t>
                </a:r>
                <a:r>
                  <a:rPr lang="ja-JP" altLang="en-US" sz="800" dirty="0"/>
                  <a:t> </a:t>
                </a:r>
                <a:r>
                  <a:rPr lang="en-US" altLang="ja-JP" sz="800" i="1" dirty="0"/>
                  <a:t>Physical Review A</a:t>
                </a:r>
                <a:r>
                  <a:rPr lang="en-US" altLang="ja-JP" sz="800" dirty="0"/>
                  <a:t>, </a:t>
                </a:r>
                <a:r>
                  <a:rPr lang="en-US" altLang="ja-JP" sz="800" b="1" dirty="0"/>
                  <a:t>72</a:t>
                </a:r>
                <a:r>
                  <a:rPr lang="en-US" altLang="ja-JP" sz="800" dirty="0"/>
                  <a:t>(6), 062502. </a:t>
                </a:r>
                <a:r>
                  <a:rPr lang="en-US" altLang="ja-JP" sz="800" dirty="0">
                    <a:hlinkClick r:id="rId8"/>
                  </a:rPr>
                  <a:t>https://doi.org/10.1103/PhysRevA.72.062502</a:t>
                </a:r>
                <a:endParaRPr lang="en-US" altLang="ja-JP" sz="800" dirty="0"/>
              </a:p>
              <a:p>
                <a:r>
                  <a:rPr lang="en-US" altLang="ja-JP" sz="800" dirty="0"/>
                  <a:t>5 </a:t>
                </a:r>
                <a14:m>
                  <m:oMath xmlns:m="http://schemas.openxmlformats.org/officeDocument/2006/math">
                    <m:r>
                      <a:rPr lang="en-US" altLang="ja-JP" sz="800" b="0" i="1" smtClean="0">
                        <a:latin typeface="Cambria Math" panose="02040503050406030204" pitchFamily="18" charset="0"/>
                      </a:rPr>
                      <m:t>1</m:t>
                    </m:r>
                    <m:sSub>
                      <m:sSubPr>
                        <m:ctrlPr>
                          <a:rPr lang="en-US" altLang="ja-JP" sz="800" b="0" i="1" smtClean="0">
                            <a:latin typeface="Cambria Math" panose="02040503050406030204" pitchFamily="18" charset="0"/>
                          </a:rPr>
                        </m:ctrlPr>
                      </m:sSubPr>
                      <m:e>
                        <m:r>
                          <a:rPr lang="en-US" altLang="ja-JP" sz="800" b="0" i="1" smtClean="0">
                            <a:latin typeface="Cambria Math" panose="02040503050406030204" pitchFamily="18" charset="0"/>
                          </a:rPr>
                          <m:t>𝐸</m:t>
                        </m:r>
                      </m:e>
                      <m:sub>
                        <m:r>
                          <m:rPr>
                            <m:sty m:val="p"/>
                          </m:rPr>
                          <a:rPr lang="en-US" altLang="ja-JP" sz="800" b="0" i="0" smtClean="0">
                            <a:latin typeface="Cambria Math" panose="02040503050406030204" pitchFamily="18" charset="0"/>
                          </a:rPr>
                          <m:t>h</m:t>
                        </m:r>
                      </m:sub>
                    </m:sSub>
                    <m:r>
                      <a:rPr lang="en-US" altLang="ja-JP" sz="800" b="0" i="1" smtClean="0">
                        <a:latin typeface="Cambria Math" panose="02040503050406030204" pitchFamily="18" charset="0"/>
                      </a:rPr>
                      <m:t>=</m:t>
                    </m:r>
                    <m:r>
                      <a:rPr lang="en-US" altLang="ja-JP" sz="800" i="1">
                        <a:latin typeface="Cambria Math" panose="02040503050406030204" pitchFamily="18" charset="0"/>
                      </a:rPr>
                      <m:t>27.21138 </m:t>
                    </m:r>
                    <m:r>
                      <m:rPr>
                        <m:sty m:val="p"/>
                      </m:rPr>
                      <a:rPr lang="en-US" altLang="ja-JP" sz="800" i="0">
                        <a:latin typeface="Cambria Math" panose="02040503050406030204" pitchFamily="18" charset="0"/>
                      </a:rPr>
                      <m:t>eV</m:t>
                    </m:r>
                    <m:r>
                      <a:rPr lang="en-US" altLang="ja-JP" sz="800" b="0" i="1" smtClean="0">
                        <a:latin typeface="Cambria Math" panose="02040503050406030204" pitchFamily="18" charset="0"/>
                      </a:rPr>
                      <m:t>=</m:t>
                    </m:r>
                    <m:r>
                      <a:rPr lang="en-US" altLang="ja-JP" sz="800" i="1">
                        <a:latin typeface="Cambria Math" panose="02040503050406030204" pitchFamily="18" charset="0"/>
                      </a:rPr>
                      <m:t>627.5095 </m:t>
                    </m:r>
                    <m:r>
                      <m:rPr>
                        <m:sty m:val="p"/>
                      </m:rPr>
                      <a:rPr lang="en-US" altLang="ja-JP" sz="800" i="0">
                        <a:latin typeface="Cambria Math" panose="02040503050406030204" pitchFamily="18" charset="0"/>
                      </a:rPr>
                      <m:t>kcal</m:t>
                    </m:r>
                    <m:r>
                      <a:rPr lang="en-US" altLang="ja-JP" sz="800" i="0">
                        <a:latin typeface="Cambria Math" panose="02040503050406030204" pitchFamily="18" charset="0"/>
                      </a:rPr>
                      <m:t>/</m:t>
                    </m:r>
                    <m:r>
                      <m:rPr>
                        <m:sty m:val="p"/>
                      </m:rPr>
                      <a:rPr lang="en-US" altLang="ja-JP" sz="800" i="0">
                        <a:latin typeface="Cambria Math" panose="02040503050406030204" pitchFamily="18" charset="0"/>
                      </a:rPr>
                      <m:t>mol</m:t>
                    </m:r>
                  </m:oMath>
                </a14:m>
                <a:r>
                  <a:rPr lang="ja-JP" altLang="en-US" sz="800" dirty="0"/>
                  <a:t>：</a:t>
                </a:r>
                <a:r>
                  <a:rPr lang="en-US" altLang="ja-JP" sz="800" dirty="0"/>
                  <a:t>IUPAC </a:t>
                </a:r>
                <a:r>
                  <a:rPr lang="en-US" altLang="ja-JP" sz="800" dirty="0" err="1"/>
                  <a:t>GreenBook</a:t>
                </a:r>
                <a:r>
                  <a:rPr lang="en-US" altLang="ja-JP" sz="800" dirty="0"/>
                  <a:t> 3</a:t>
                </a:r>
                <a:r>
                  <a:rPr lang="en-US" altLang="ja-JP" sz="800" baseline="30000" dirty="0"/>
                  <a:t>rd</a:t>
                </a:r>
                <a:r>
                  <a:rPr lang="en-US" altLang="ja-JP" sz="800" dirty="0"/>
                  <a:t> edition (2007) </a:t>
                </a:r>
                <a:r>
                  <a:rPr lang="en-US" altLang="ja-JP" sz="800" dirty="0">
                    <a:hlinkClick r:id="rId9"/>
                  </a:rPr>
                  <a:t>https://doi.org/10.1039/9781847557889</a:t>
                </a:r>
                <a:endParaRPr lang="en-US" altLang="ja-JP" sz="800" dirty="0"/>
              </a:p>
            </p:txBody>
          </p:sp>
        </mc:Choice>
        <mc:Fallback xmlns="">
          <p:sp>
            <p:nvSpPr>
              <p:cNvPr id="7" name="テキスト プレースホルダー 6">
                <a:extLst>
                  <a:ext uri="{FF2B5EF4-FFF2-40B4-BE49-F238E27FC236}">
                    <a16:creationId xmlns:a16="http://schemas.microsoft.com/office/drawing/2014/main" id="{AB54F378-318F-40C3-9970-43CD12AC03CD}"/>
                  </a:ext>
                </a:extLst>
              </p:cNvPr>
              <p:cNvSpPr>
                <a:spLocks noGrp="1" noRot="1" noChangeAspect="1" noMove="1" noResize="1" noEditPoints="1" noAdjustHandles="1" noChangeArrowheads="1" noChangeShapeType="1" noTextEdit="1"/>
              </p:cNvSpPr>
              <p:nvPr>
                <p:ph type="body" sz="quarter" idx="13"/>
              </p:nvPr>
            </p:nvSpPr>
            <p:spPr>
              <a:blipFill>
                <a:blip r:embed="rId10"/>
                <a:stretch>
                  <a:fillRect t="-55844"/>
                </a:stretch>
              </a:blipFill>
            </p:spPr>
            <p:txBody>
              <a:bodyPr/>
              <a:lstStyle/>
              <a:p>
                <a:r>
                  <a:rPr lang="ja-JP" altLang="en-US">
                    <a:noFill/>
                  </a:rPr>
                  <a:t> </a:t>
                </a:r>
              </a:p>
            </p:txBody>
          </p:sp>
        </mc:Fallback>
      </mc:AlternateContent>
      <p:sp>
        <p:nvSpPr>
          <p:cNvPr id="2" name="タイトル 1">
            <a:extLst>
              <a:ext uri="{FF2B5EF4-FFF2-40B4-BE49-F238E27FC236}">
                <a16:creationId xmlns:a16="http://schemas.microsoft.com/office/drawing/2014/main" id="{B00B3047-B736-4135-8337-D2F217617B70}"/>
              </a:ext>
            </a:extLst>
          </p:cNvPr>
          <p:cNvSpPr>
            <a:spLocks noGrp="1"/>
          </p:cNvSpPr>
          <p:nvPr>
            <p:ph type="title"/>
          </p:nvPr>
        </p:nvSpPr>
        <p:spPr/>
        <p:txBody>
          <a:bodyPr/>
          <a:lstStyle/>
          <a:p>
            <a:r>
              <a:rPr lang="en-US" altLang="ja-JP" dirty="0"/>
              <a:t>Hartree-Fock</a:t>
            </a:r>
            <a:r>
              <a:rPr lang="ja-JP" altLang="en-US" dirty="0"/>
              <a:t>極限と</a:t>
            </a:r>
            <a:r>
              <a:rPr kumimoji="1" lang="ja-JP" altLang="en-US" sz="2800" b="1" dirty="0">
                <a:solidFill>
                  <a:schemeClr val="tx2"/>
                </a:solidFill>
              </a:rPr>
              <a:t>相関エネルギー</a:t>
            </a:r>
            <a:endParaRPr lang="ja-JP" altLang="en-US" dirty="0"/>
          </a:p>
        </p:txBody>
      </p:sp>
      <p:sp>
        <p:nvSpPr>
          <p:cNvPr id="8" name="スライド番号プレースホルダー 3">
            <a:extLst>
              <a:ext uri="{FF2B5EF4-FFF2-40B4-BE49-F238E27FC236}">
                <a16:creationId xmlns:a16="http://schemas.microsoft.com/office/drawing/2014/main" id="{A9F74774-83CA-4847-BA35-1444A93C1768}"/>
              </a:ext>
            </a:extLst>
          </p:cNvPr>
          <p:cNvSpPr>
            <a:spLocks noGrp="1"/>
          </p:cNvSpPr>
          <p:nvPr>
            <p:ph type="sldNum" sz="quarter" idx="15"/>
          </p:nvPr>
        </p:nvSpPr>
        <p:spPr/>
        <p:txBody>
          <a:bodyPr/>
          <a:lstStyle/>
          <a:p>
            <a:fld id="{A9E151F5-CADA-4542-AD1D-573D0E98F74E}" type="slidenum">
              <a:rPr lang="ja-JP" altLang="en-US" smtClean="0"/>
              <a:pPr/>
              <a:t>47</a:t>
            </a:fld>
            <a:endParaRPr lang="ja-JP" altLang="en-US" dirty="0"/>
          </a:p>
        </p:txBody>
      </p:sp>
      <mc:AlternateContent xmlns:mc="http://schemas.openxmlformats.org/markup-compatibility/2006" xmlns:a14="http://schemas.microsoft.com/office/drawing/2010/main">
        <mc:Choice Requires="a14">
          <p:sp>
            <p:nvSpPr>
              <p:cNvPr id="24" name="テキスト ボックス 23">
                <a:extLst>
                  <a:ext uri="{FF2B5EF4-FFF2-40B4-BE49-F238E27FC236}">
                    <a16:creationId xmlns:a16="http://schemas.microsoft.com/office/drawing/2014/main" id="{D79BD066-B9F9-4CDC-A902-EDCC1241145A}"/>
                  </a:ext>
                </a:extLst>
              </p:cNvPr>
              <p:cNvSpPr txBox="1"/>
              <p:nvPr/>
            </p:nvSpPr>
            <p:spPr>
              <a:xfrm rot="16200000">
                <a:off x="1786915" y="2298111"/>
                <a:ext cx="3572387" cy="430887"/>
              </a:xfrm>
              <a:prstGeom prst="rect">
                <a:avLst/>
              </a:prstGeom>
              <a:noFill/>
            </p:spPr>
            <p:txBody>
              <a:bodyPr wrap="square" rtlCol="0">
                <a:spAutoFit/>
              </a:bodyPr>
              <a:lstStyle/>
              <a:p>
                <a:pPr algn="ctr"/>
                <a:r>
                  <a:rPr kumimoji="1" lang="en-US" altLang="ja-JP" sz="1100" dirty="0"/>
                  <a:t>Born-Oppenheimer</a:t>
                </a:r>
                <a:r>
                  <a:rPr kumimoji="1" lang="ja-JP" altLang="en-US" sz="1100" dirty="0"/>
                  <a:t>近似下での</a:t>
                </a:r>
                <a:r>
                  <a:rPr kumimoji="1" lang="en-US" altLang="ja-JP" sz="1100" dirty="0"/>
                  <a:t>H</a:t>
                </a:r>
                <a:r>
                  <a:rPr kumimoji="1" lang="ja-JP" altLang="en-US" sz="1100" dirty="0"/>
                  <a:t>₂ </a:t>
                </a:r>
                <a:r>
                  <a:rPr kumimoji="1" lang="en-US" altLang="ja-JP" sz="1100" dirty="0"/>
                  <a:t>(</a:t>
                </a:r>
                <a14:m>
                  <m:oMath xmlns:m="http://schemas.openxmlformats.org/officeDocument/2006/math">
                    <m:r>
                      <a:rPr kumimoji="1" lang="en-US" altLang="ja-JP" sz="1100" b="0" i="1" smtClean="0">
                        <a:latin typeface="Cambria Math" panose="02040503050406030204" pitchFamily="18" charset="0"/>
                      </a:rPr>
                      <m:t>𝑅</m:t>
                    </m:r>
                    <m:r>
                      <a:rPr kumimoji="1" lang="en-US" altLang="ja-JP" sz="1100" b="0" i="1" smtClean="0">
                        <a:latin typeface="Cambria Math" panose="02040503050406030204" pitchFamily="18" charset="0"/>
                      </a:rPr>
                      <m:t>=1.4 </m:t>
                    </m:r>
                    <m:sSub>
                      <m:sSubPr>
                        <m:ctrlPr>
                          <a:rPr kumimoji="1" lang="en-US" altLang="ja-JP" sz="1100" b="0" i="1" smtClean="0">
                            <a:latin typeface="Cambria Math" panose="02040503050406030204" pitchFamily="18" charset="0"/>
                          </a:rPr>
                        </m:ctrlPr>
                      </m:sSubPr>
                      <m:e>
                        <m:r>
                          <a:rPr kumimoji="1" lang="en-US" altLang="ja-JP" sz="1100" b="0" i="1" smtClean="0">
                            <a:latin typeface="Cambria Math" panose="02040503050406030204" pitchFamily="18" charset="0"/>
                          </a:rPr>
                          <m:t>𝑎</m:t>
                        </m:r>
                      </m:e>
                      <m:sub>
                        <m:r>
                          <a:rPr kumimoji="1" lang="en-US" altLang="ja-JP" sz="1100" b="0" i="1" smtClean="0">
                            <a:latin typeface="Cambria Math" panose="02040503050406030204" pitchFamily="18" charset="0"/>
                          </a:rPr>
                          <m:t>0</m:t>
                        </m:r>
                      </m:sub>
                    </m:sSub>
                  </m:oMath>
                </a14:m>
                <a:r>
                  <a:rPr kumimoji="1" lang="en-US" altLang="ja-JP" sz="1100" dirty="0"/>
                  <a:t>)</a:t>
                </a:r>
              </a:p>
              <a:p>
                <a:pPr algn="ctr"/>
                <a:r>
                  <a:rPr kumimoji="1" lang="ja-JP" altLang="en-US" sz="1100" dirty="0"/>
                  <a:t>の電子状態</a:t>
                </a:r>
                <a:r>
                  <a:rPr kumimoji="1" lang="en-US" altLang="ja-JP" sz="1100" dirty="0"/>
                  <a:t>(</a:t>
                </a:r>
                <a14:m>
                  <m:oMath xmlns:m="http://schemas.openxmlformats.org/officeDocument/2006/math">
                    <m:sSub>
                      <m:sSubPr>
                        <m:ctrlPr>
                          <a:rPr lang="en-US" altLang="ja-JP" sz="1100" i="1" dirty="0">
                            <a:latin typeface="Cambria Math" panose="02040503050406030204" pitchFamily="18" charset="0"/>
                          </a:rPr>
                        </m:ctrlPr>
                      </m:sSubPr>
                      <m:e>
                        <m:sPre>
                          <m:sPrePr>
                            <m:ctrlPr>
                              <a:rPr lang="en-US" altLang="ja-JP" sz="1100" i="1" dirty="0">
                                <a:latin typeface="Cambria Math" panose="02040503050406030204" pitchFamily="18" charset="0"/>
                              </a:rPr>
                            </m:ctrlPr>
                          </m:sPrePr>
                          <m:sub>
                            <m:r>
                              <a:rPr lang="en-US" altLang="ja-JP" sz="1100" i="1" dirty="0">
                                <a:latin typeface="Cambria Math" panose="02040503050406030204" pitchFamily="18" charset="0"/>
                              </a:rPr>
                              <m:t> </m:t>
                            </m:r>
                          </m:sub>
                          <m:sup>
                            <m:r>
                              <a:rPr lang="en-US" altLang="ja-JP" sz="1100" i="1">
                                <a:latin typeface="Cambria Math" panose="02040503050406030204" pitchFamily="18" charset="0"/>
                              </a:rPr>
                              <m:t>1</m:t>
                            </m:r>
                          </m:sup>
                          <m:e>
                            <m:r>
                              <m:rPr>
                                <m:sty m:val="p"/>
                              </m:rPr>
                              <a:rPr lang="en-US" altLang="ja-JP" sz="1100">
                                <a:latin typeface="Cambria Math" panose="02040503050406030204" pitchFamily="18" charset="0"/>
                              </a:rPr>
                              <m:t>Σ</m:t>
                            </m:r>
                          </m:e>
                        </m:sPre>
                      </m:e>
                      <m:sub>
                        <m:r>
                          <m:rPr>
                            <m:sty m:val="p"/>
                          </m:rPr>
                          <a:rPr lang="en-US" altLang="ja-JP" sz="1100" i="0">
                            <a:latin typeface="Cambria Math" panose="02040503050406030204" pitchFamily="18" charset="0"/>
                          </a:rPr>
                          <m:t>u</m:t>
                        </m:r>
                      </m:sub>
                    </m:sSub>
                  </m:oMath>
                </a14:m>
                <a:r>
                  <a:rPr lang="ja-JP" altLang="en-US" sz="1100" dirty="0"/>
                  <a:t>軌道</a:t>
                </a:r>
                <a:r>
                  <a:rPr kumimoji="1" lang="en-US" altLang="ja-JP" sz="1100" dirty="0"/>
                  <a:t>)</a:t>
                </a:r>
                <a:r>
                  <a:rPr kumimoji="1" lang="ja-JP" altLang="en-US" sz="1100" dirty="0"/>
                  <a:t>の変分エネルギー</a:t>
                </a:r>
                <a:r>
                  <a:rPr kumimoji="1" lang="en-US" altLang="ja-JP" sz="1100" dirty="0"/>
                  <a:t>/ </a:t>
                </a:r>
                <a14:m>
                  <m:oMath xmlns:m="http://schemas.openxmlformats.org/officeDocument/2006/math">
                    <m:sSub>
                      <m:sSubPr>
                        <m:ctrlPr>
                          <a:rPr kumimoji="1" lang="en-US" altLang="ja-JP" sz="1100" i="1">
                            <a:latin typeface="Cambria Math" panose="02040503050406030204" pitchFamily="18" charset="0"/>
                          </a:rPr>
                        </m:ctrlPr>
                      </m:sSubPr>
                      <m:e>
                        <m:r>
                          <a:rPr kumimoji="1" lang="en-US" altLang="ja-JP" sz="1100" i="1">
                            <a:latin typeface="Cambria Math" panose="02040503050406030204" pitchFamily="18" charset="0"/>
                          </a:rPr>
                          <m:t>𝐸</m:t>
                        </m:r>
                      </m:e>
                      <m:sub>
                        <m:r>
                          <m:rPr>
                            <m:sty m:val="p"/>
                          </m:rPr>
                          <a:rPr kumimoji="1" lang="en-US" altLang="ja-JP" sz="1100">
                            <a:latin typeface="Cambria Math" panose="02040503050406030204" pitchFamily="18" charset="0"/>
                          </a:rPr>
                          <m:t>h</m:t>
                        </m:r>
                      </m:sub>
                    </m:sSub>
                  </m:oMath>
                </a14:m>
                <a:endParaRPr kumimoji="1" lang="ja-JP" altLang="en-US" sz="1100" dirty="0"/>
              </a:p>
            </p:txBody>
          </p:sp>
        </mc:Choice>
        <mc:Fallback xmlns="">
          <p:sp>
            <p:nvSpPr>
              <p:cNvPr id="24" name="テキスト ボックス 23">
                <a:extLst>
                  <a:ext uri="{FF2B5EF4-FFF2-40B4-BE49-F238E27FC236}">
                    <a16:creationId xmlns:a16="http://schemas.microsoft.com/office/drawing/2014/main" id="{D79BD066-B9F9-4CDC-A902-EDCC1241145A}"/>
                  </a:ext>
                </a:extLst>
              </p:cNvPr>
              <p:cNvSpPr txBox="1">
                <a:spLocks noRot="1" noChangeAspect="1" noMove="1" noResize="1" noEditPoints="1" noAdjustHandles="1" noChangeArrowheads="1" noChangeShapeType="1" noTextEdit="1"/>
              </p:cNvSpPr>
              <p:nvPr/>
            </p:nvSpPr>
            <p:spPr>
              <a:xfrm rot="16200000">
                <a:off x="1786915" y="2298111"/>
                <a:ext cx="3572387" cy="430887"/>
              </a:xfrm>
              <a:prstGeom prst="rect">
                <a:avLst/>
              </a:prstGeom>
              <a:blipFill>
                <a:blip r:embed="rId11"/>
                <a:stretch>
                  <a:fillRect r="-11429"/>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7" name="テキスト ボックス 26">
                <a:extLst>
                  <a:ext uri="{FF2B5EF4-FFF2-40B4-BE49-F238E27FC236}">
                    <a16:creationId xmlns:a16="http://schemas.microsoft.com/office/drawing/2014/main" id="{0ED3A306-0976-42B6-9D3D-B9F51A973E14}"/>
                  </a:ext>
                </a:extLst>
              </p:cNvPr>
              <p:cNvSpPr txBox="1"/>
              <p:nvPr/>
            </p:nvSpPr>
            <p:spPr>
              <a:xfrm>
                <a:off x="4270255" y="2530185"/>
                <a:ext cx="4405336" cy="1463670"/>
              </a:xfrm>
              <a:prstGeom prst="rect">
                <a:avLst/>
              </a:prstGeom>
              <a:noFill/>
            </p:spPr>
            <p:txBody>
              <a:bodyPr wrap="square" rtlCol="0">
                <a:spAutoFit/>
              </a:bodyPr>
              <a:lstStyle/>
              <a:p>
                <a:pPr>
                  <a:spcAft>
                    <a:spcPts val="1800"/>
                  </a:spcAft>
                </a:pPr>
                <a14:m>
                  <m:oMathPara xmlns:m="http://schemas.openxmlformats.org/officeDocument/2006/math">
                    <m:oMathParaPr>
                      <m:jc m:val="right"/>
                    </m:oMathParaPr>
                    <m:oMath xmlns:m="http://schemas.openxmlformats.org/officeDocument/2006/math">
                      <m:sSub>
                        <m:sSubPr>
                          <m:ctrlPr>
                            <a:rPr kumimoji="1" lang="en-US" altLang="ja-JP" sz="1200" b="0" i="1" smtClean="0">
                              <a:latin typeface="Cambria Math" panose="02040503050406030204" pitchFamily="18" charset="0"/>
                            </a:rPr>
                          </m:ctrlPr>
                        </m:sSubPr>
                        <m:e>
                          <m:r>
                            <a:rPr kumimoji="1" lang="en-US" altLang="ja-JP" sz="1200" b="0" i="1" smtClean="0">
                              <a:latin typeface="Cambria Math" panose="02040503050406030204" pitchFamily="18" charset="0"/>
                            </a:rPr>
                            <m:t>𝐸</m:t>
                          </m:r>
                        </m:e>
                        <m:sub>
                          <m:r>
                            <m:rPr>
                              <m:sty m:val="p"/>
                            </m:rPr>
                            <a:rPr kumimoji="1" lang="en-US" altLang="ja-JP" sz="1200" b="0" i="0" smtClean="0">
                              <a:latin typeface="Cambria Math" panose="02040503050406030204" pitchFamily="18" charset="0"/>
                            </a:rPr>
                            <m:t>HF</m:t>
                          </m:r>
                        </m:sub>
                      </m:sSub>
                      <m:r>
                        <a:rPr kumimoji="1" lang="en-US" altLang="ja-JP" sz="1200" b="0" i="1" smtClean="0">
                          <a:latin typeface="Cambria Math" panose="02040503050406030204" pitchFamily="18" charset="0"/>
                        </a:rPr>
                        <m:t>&lt;−</m:t>
                      </m:r>
                      <m:r>
                        <a:rPr kumimoji="1" lang="pt-BR" altLang="ja-JP" sz="1200" i="1">
                          <a:latin typeface="Cambria Math" panose="02040503050406030204" pitchFamily="18" charset="0"/>
                        </a:rPr>
                        <m:t>1.133 629 573 </m:t>
                      </m:r>
                      <m:sSub>
                        <m:sSubPr>
                          <m:ctrlPr>
                            <a:rPr kumimoji="1" lang="pt-BR" altLang="ja-JP" sz="1200" i="1">
                              <a:latin typeface="Cambria Math" panose="02040503050406030204" pitchFamily="18" charset="0"/>
                            </a:rPr>
                          </m:ctrlPr>
                        </m:sSubPr>
                        <m:e>
                          <m:r>
                            <a:rPr kumimoji="1" lang="ja-JP" altLang="pt-BR" sz="1200" i="1">
                              <a:latin typeface="Cambria Math" panose="02040503050406030204" pitchFamily="18" charset="0"/>
                            </a:rPr>
                            <m:t>𝐸</m:t>
                          </m:r>
                        </m:e>
                        <m:sub>
                          <m:r>
                            <m:rPr>
                              <m:sty m:val="p"/>
                            </m:rPr>
                            <a:rPr kumimoji="1" lang="pt-BR" altLang="ja-JP" sz="1200" i="0">
                              <a:latin typeface="Cambria Math" panose="02040503050406030204" pitchFamily="18" charset="0"/>
                            </a:rPr>
                            <m:t>h</m:t>
                          </m:r>
                        </m:sub>
                      </m:sSub>
                    </m:oMath>
                  </m:oMathPara>
                </a14:m>
                <a:endParaRPr kumimoji="1" lang="en-US" altLang="ja-JP" sz="1200" dirty="0"/>
              </a:p>
              <a:p>
                <a:pPr>
                  <a:spcAft>
                    <a:spcPts val="1800"/>
                  </a:spcAft>
                </a:pPr>
                <a14:m>
                  <m:oMathPara xmlns:m="http://schemas.openxmlformats.org/officeDocument/2006/math">
                    <m:oMathParaPr>
                      <m:jc m:val="right"/>
                    </m:oMathParaPr>
                    <m:oMath xmlns:m="http://schemas.openxmlformats.org/officeDocument/2006/math">
                      <m:eqArr>
                        <m:eqArrPr>
                          <m:ctrlPr>
                            <a:rPr lang="en-US" altLang="ja-JP" sz="1200" b="0" i="1" smtClean="0">
                              <a:solidFill>
                                <a:schemeClr val="tx1"/>
                              </a:solidFill>
                              <a:latin typeface="Cambria Math" panose="02040503050406030204" pitchFamily="18" charset="0"/>
                            </a:rPr>
                          </m:ctrlPr>
                        </m:eqArrPr>
                        <m:e>
                          <m:d>
                            <m:dPr>
                              <m:begChr m:val="|"/>
                              <m:endChr m:val="|"/>
                              <m:ctrlPr>
                                <a:rPr lang="en-US" altLang="ja-JP" sz="1200" b="0" i="1" smtClean="0">
                                  <a:solidFill>
                                    <a:schemeClr val="tx1"/>
                                  </a:solidFill>
                                  <a:latin typeface="Cambria Math" panose="02040503050406030204" pitchFamily="18" charset="0"/>
                                </a:rPr>
                              </m:ctrlPr>
                            </m:dPr>
                            <m:e>
                              <m:sSub>
                                <m:sSubPr>
                                  <m:ctrlPr>
                                    <a:rPr lang="en-US" altLang="ja-JP" sz="1200" i="1">
                                      <a:latin typeface="Cambria Math" panose="02040503050406030204" pitchFamily="18" charset="0"/>
                                    </a:rPr>
                                  </m:ctrlPr>
                                </m:sSubPr>
                                <m:e>
                                  <m:r>
                                    <a:rPr lang="en-US" altLang="ja-JP" sz="1200" i="1">
                                      <a:latin typeface="Cambria Math" panose="02040503050406030204" pitchFamily="18" charset="0"/>
                                    </a:rPr>
                                    <m:t>𝐸</m:t>
                                  </m:r>
                                </m:e>
                                <m:sub>
                                  <m:r>
                                    <m:rPr>
                                      <m:sty m:val="p"/>
                                    </m:rPr>
                                    <a:rPr lang="en-US" altLang="ja-JP" sz="1200">
                                      <a:latin typeface="Cambria Math" panose="02040503050406030204" pitchFamily="18" charset="0"/>
                                    </a:rPr>
                                    <m:t>corr</m:t>
                                  </m:r>
                                </m:sub>
                              </m:sSub>
                            </m:e>
                          </m:d>
                          <m:r>
                            <a:rPr lang="en-US" altLang="ja-JP" sz="1200" b="0" i="1" smtClean="0">
                              <a:latin typeface="Cambria Math" panose="02040503050406030204" pitchFamily="18" charset="0"/>
                            </a:rPr>
                            <m:t>&amp;</m:t>
                          </m:r>
                          <m:r>
                            <m:rPr>
                              <m:aln/>
                            </m:rPr>
                            <a:rPr lang="en-US" altLang="ja-JP" sz="1200" i="1">
                              <a:latin typeface="Cambria Math" panose="02040503050406030204" pitchFamily="18" charset="0"/>
                            </a:rPr>
                            <m:t>∼</m:t>
                          </m:r>
                          <m:r>
                            <a:rPr lang="en-US" altLang="ja-JP" sz="1200">
                              <a:latin typeface="Cambria Math" panose="02040503050406030204" pitchFamily="18" charset="0"/>
                            </a:rPr>
                            <m:t>0.040 846 141 </m:t>
                          </m:r>
                          <m:sSub>
                            <m:sSubPr>
                              <m:ctrlPr>
                                <a:rPr lang="en-US" altLang="ja-JP" sz="1200" i="1">
                                  <a:latin typeface="Cambria Math" panose="02040503050406030204" pitchFamily="18" charset="0"/>
                                </a:rPr>
                              </m:ctrlPr>
                            </m:sSubPr>
                            <m:e>
                              <m:r>
                                <a:rPr lang="en-US" altLang="ja-JP" sz="1200" i="1">
                                  <a:latin typeface="Cambria Math" panose="02040503050406030204" pitchFamily="18" charset="0"/>
                                </a:rPr>
                                <m:t>𝐸</m:t>
                              </m:r>
                            </m:e>
                            <m:sub>
                              <m:r>
                                <m:rPr>
                                  <m:sty m:val="p"/>
                                </m:rPr>
                                <a:rPr lang="en-US" altLang="ja-JP" sz="1200">
                                  <a:latin typeface="Cambria Math" panose="02040503050406030204" pitchFamily="18" charset="0"/>
                                </a:rPr>
                                <m:t>h</m:t>
                              </m:r>
                            </m:sub>
                          </m:sSub>
                        </m:e>
                        <m:e>
                          <m:r>
                            <a:rPr lang="en-US" altLang="ja-JP" sz="1200" b="0" i="1" smtClean="0">
                              <a:latin typeface="Cambria Math" panose="02040503050406030204" pitchFamily="18" charset="0"/>
                            </a:rPr>
                            <m:t>&amp;</m:t>
                          </m:r>
                          <m:r>
                            <m:rPr>
                              <m:aln/>
                            </m:rPr>
                            <a:rPr lang="en-US" altLang="ja-JP" sz="1200" i="1">
                              <a:latin typeface="Cambria Math" panose="02040503050406030204" pitchFamily="18" charset="0"/>
                            </a:rPr>
                            <m:t>∼</m:t>
                          </m:r>
                          <m:r>
                            <a:rPr lang="en-US" altLang="ja-JP" sz="1200">
                              <a:latin typeface="Cambria Math" panose="02040503050406030204" pitchFamily="18" charset="0"/>
                            </a:rPr>
                            <m:t>1.1114798680 </m:t>
                          </m:r>
                          <m:r>
                            <m:rPr>
                              <m:sty m:val="p"/>
                            </m:rPr>
                            <a:rPr lang="en-US" altLang="ja-JP" sz="1200">
                              <a:latin typeface="Cambria Math" panose="02040503050406030204" pitchFamily="18" charset="0"/>
                            </a:rPr>
                            <m:t>eV</m:t>
                          </m:r>
                        </m:e>
                        <m:e>
                          <m:r>
                            <a:rPr lang="en-US" altLang="ja-JP" sz="1200" b="0" i="1" smtClean="0">
                              <a:latin typeface="Cambria Math" panose="02040503050406030204" pitchFamily="18" charset="0"/>
                            </a:rPr>
                            <m:t>&amp;</m:t>
                          </m:r>
                          <m:r>
                            <m:rPr>
                              <m:aln/>
                            </m:rPr>
                            <a:rPr lang="en-US" altLang="ja-JP" sz="1200" i="1">
                              <a:latin typeface="Cambria Math" panose="02040503050406030204" pitchFamily="18" charset="0"/>
                            </a:rPr>
                            <m:t>∼</m:t>
                          </m:r>
                          <m:r>
                            <a:rPr lang="en-US" altLang="ja-JP" sz="1200">
                              <a:latin typeface="Cambria Math" panose="02040503050406030204" pitchFamily="18" charset="0"/>
                            </a:rPr>
                            <m:t>25.6313416024 </m:t>
                          </m:r>
                          <m:r>
                            <m:rPr>
                              <m:sty m:val="p"/>
                            </m:rPr>
                            <a:rPr lang="en-US" altLang="ja-JP" sz="1200">
                              <a:latin typeface="Cambria Math" panose="02040503050406030204" pitchFamily="18" charset="0"/>
                            </a:rPr>
                            <m:t>kcal</m:t>
                          </m:r>
                          <m:r>
                            <a:rPr lang="en-US" altLang="ja-JP" sz="1200">
                              <a:latin typeface="Cambria Math" panose="02040503050406030204" pitchFamily="18" charset="0"/>
                            </a:rPr>
                            <m:t>/</m:t>
                          </m:r>
                          <m:r>
                            <m:rPr>
                              <m:sty m:val="p"/>
                            </m:rPr>
                            <a:rPr lang="en-US" altLang="ja-JP" sz="1200">
                              <a:latin typeface="Cambria Math" panose="02040503050406030204" pitchFamily="18" charset="0"/>
                            </a:rPr>
                            <m:t>mol</m:t>
                          </m:r>
                        </m:e>
                      </m:eqArr>
                    </m:oMath>
                  </m:oMathPara>
                </a14:m>
                <a:endParaRPr kumimoji="1" lang="en-US" altLang="ja-JP" sz="1200" i="1" dirty="0">
                  <a:latin typeface="Cambria Math" panose="02040503050406030204" pitchFamily="18" charset="0"/>
                </a:endParaRPr>
              </a:p>
              <a:p>
                <a:pPr>
                  <a:spcBef>
                    <a:spcPts val="600"/>
                  </a:spcBef>
                </a:pPr>
                <a14:m>
                  <m:oMathPara xmlns:m="http://schemas.openxmlformats.org/officeDocument/2006/math">
                    <m:oMathParaPr>
                      <m:jc m:val="right"/>
                    </m:oMathParaPr>
                    <m:oMath xmlns:m="http://schemas.openxmlformats.org/officeDocument/2006/math">
                      <m:sSub>
                        <m:sSubPr>
                          <m:ctrlPr>
                            <a:rPr kumimoji="1" lang="en-US" altLang="ja-JP" sz="1200" b="0" i="1" smtClean="0">
                              <a:latin typeface="Cambria Math" panose="02040503050406030204" pitchFamily="18" charset="0"/>
                            </a:rPr>
                          </m:ctrlPr>
                        </m:sSubPr>
                        <m:e>
                          <m:r>
                            <a:rPr kumimoji="1" lang="en-US" altLang="ja-JP" sz="1200" b="0" i="1" smtClean="0">
                              <a:latin typeface="Cambria Math" panose="02040503050406030204" pitchFamily="18" charset="0"/>
                            </a:rPr>
                            <m:t>𝐸</m:t>
                          </m:r>
                        </m:e>
                        <m:sub>
                          <m:r>
                            <m:rPr>
                              <m:sty m:val="p"/>
                            </m:rPr>
                            <a:rPr kumimoji="1" lang="en-US" altLang="ja-JP" sz="1200" b="0" i="0" smtClean="0">
                              <a:latin typeface="Cambria Math" panose="02040503050406030204" pitchFamily="18" charset="0"/>
                            </a:rPr>
                            <m:t>exact</m:t>
                          </m:r>
                        </m:sub>
                      </m:sSub>
                      <m:r>
                        <a:rPr kumimoji="1" lang="en-US" altLang="ja-JP" sz="1200" b="0" i="1" smtClean="0">
                          <a:latin typeface="Cambria Math" panose="02040503050406030204" pitchFamily="18" charset="0"/>
                        </a:rPr>
                        <m:t>&lt;−</m:t>
                      </m:r>
                      <m:r>
                        <a:rPr kumimoji="1" lang="pt-BR" altLang="ja-JP" sz="1200" i="1">
                          <a:latin typeface="Cambria Math" panose="02040503050406030204" pitchFamily="18" charset="0"/>
                        </a:rPr>
                        <m:t>1.174 475 714 </m:t>
                      </m:r>
                      <m:sSub>
                        <m:sSubPr>
                          <m:ctrlPr>
                            <a:rPr kumimoji="1" lang="pt-BR" altLang="ja-JP" sz="1200" i="1">
                              <a:latin typeface="Cambria Math" panose="02040503050406030204" pitchFamily="18" charset="0"/>
                            </a:rPr>
                          </m:ctrlPr>
                        </m:sSubPr>
                        <m:e>
                          <m:r>
                            <a:rPr kumimoji="1" lang="ja-JP" altLang="pt-BR" sz="1200" i="1">
                              <a:latin typeface="Cambria Math" panose="02040503050406030204" pitchFamily="18" charset="0"/>
                            </a:rPr>
                            <m:t>𝐸</m:t>
                          </m:r>
                        </m:e>
                        <m:sub>
                          <m:r>
                            <m:rPr>
                              <m:sty m:val="p"/>
                            </m:rPr>
                            <a:rPr kumimoji="1" lang="pt-BR" altLang="ja-JP" sz="1200" i="0">
                              <a:latin typeface="Cambria Math" panose="02040503050406030204" pitchFamily="18" charset="0"/>
                            </a:rPr>
                            <m:t>h</m:t>
                          </m:r>
                        </m:sub>
                      </m:sSub>
                    </m:oMath>
                  </m:oMathPara>
                </a14:m>
                <a:endParaRPr kumimoji="1" lang="ja-JP" altLang="en-US" sz="1200" dirty="0"/>
              </a:p>
            </p:txBody>
          </p:sp>
        </mc:Choice>
        <mc:Fallback xmlns="">
          <p:sp>
            <p:nvSpPr>
              <p:cNvPr id="27" name="テキスト ボックス 26">
                <a:extLst>
                  <a:ext uri="{FF2B5EF4-FFF2-40B4-BE49-F238E27FC236}">
                    <a16:creationId xmlns:a16="http://schemas.microsoft.com/office/drawing/2014/main" id="{0ED3A306-0976-42B6-9D3D-B9F51A973E14}"/>
                  </a:ext>
                </a:extLst>
              </p:cNvPr>
              <p:cNvSpPr txBox="1">
                <a:spLocks noRot="1" noChangeAspect="1" noMove="1" noResize="1" noEditPoints="1" noAdjustHandles="1" noChangeArrowheads="1" noChangeShapeType="1" noTextEdit="1"/>
              </p:cNvSpPr>
              <p:nvPr/>
            </p:nvSpPr>
            <p:spPr>
              <a:xfrm>
                <a:off x="4270255" y="2530185"/>
                <a:ext cx="4405336" cy="1463670"/>
              </a:xfrm>
              <a:prstGeom prst="rect">
                <a:avLst/>
              </a:prstGeom>
              <a:blipFill>
                <a:blip r:embed="rId12"/>
                <a:stretch>
                  <a:fillRect/>
                </a:stretch>
              </a:blipFill>
            </p:spPr>
            <p:txBody>
              <a:bodyPr/>
              <a:lstStyle/>
              <a:p>
                <a:r>
                  <a:rPr lang="ja-JP" altLang="en-US">
                    <a:noFill/>
                  </a:rPr>
                  <a:t> </a:t>
                </a:r>
              </a:p>
            </p:txBody>
          </p:sp>
        </mc:Fallback>
      </mc:AlternateContent>
    </p:spTree>
    <p:extLst>
      <p:ext uri="{BB962C8B-B14F-4D97-AF65-F5344CB8AC3E}">
        <p14:creationId xmlns:p14="http://schemas.microsoft.com/office/powerpoint/2010/main" val="305274635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コンテンツ プレースホルダー 10">
            <a:extLst>
              <a:ext uri="{FF2B5EF4-FFF2-40B4-BE49-F238E27FC236}">
                <a16:creationId xmlns:a16="http://schemas.microsoft.com/office/drawing/2014/main" id="{89C4F45D-D136-DB57-F9AC-307979780BFE}"/>
              </a:ext>
            </a:extLst>
          </p:cNvPr>
          <p:cNvGraphicFramePr>
            <a:graphicFrameLocks noGrp="1"/>
          </p:cNvGraphicFramePr>
          <p:nvPr>
            <p:ph idx="14"/>
            <p:extLst>
              <p:ext uri="{D42A27DB-BD31-4B8C-83A1-F6EECF244321}">
                <p14:modId xmlns:p14="http://schemas.microsoft.com/office/powerpoint/2010/main" val="2386156482"/>
              </p:ext>
            </p:extLst>
          </p:nvPr>
        </p:nvGraphicFramePr>
        <p:xfrm>
          <a:off x="3203575" y="842963"/>
          <a:ext cx="5472000" cy="3816000"/>
        </p:xfrm>
        <a:graphic>
          <a:graphicData uri="http://schemas.openxmlformats.org/drawingml/2006/table">
            <a:tbl>
              <a:tblPr>
                <a:tableStyleId>{2D5ABB26-0587-4C30-8999-92F81FD0307C}</a:tableStyleId>
              </a:tblPr>
              <a:tblGrid>
                <a:gridCol w="1368000">
                  <a:extLst>
                    <a:ext uri="{9D8B030D-6E8A-4147-A177-3AD203B41FA5}">
                      <a16:colId xmlns:a16="http://schemas.microsoft.com/office/drawing/2014/main" val="240648912"/>
                    </a:ext>
                  </a:extLst>
                </a:gridCol>
                <a:gridCol w="1368000">
                  <a:extLst>
                    <a:ext uri="{9D8B030D-6E8A-4147-A177-3AD203B41FA5}">
                      <a16:colId xmlns:a16="http://schemas.microsoft.com/office/drawing/2014/main" val="284259937"/>
                    </a:ext>
                  </a:extLst>
                </a:gridCol>
                <a:gridCol w="1368000">
                  <a:extLst>
                    <a:ext uri="{9D8B030D-6E8A-4147-A177-3AD203B41FA5}">
                      <a16:colId xmlns:a16="http://schemas.microsoft.com/office/drawing/2014/main" val="4085503825"/>
                    </a:ext>
                  </a:extLst>
                </a:gridCol>
                <a:gridCol w="1368000">
                  <a:extLst>
                    <a:ext uri="{9D8B030D-6E8A-4147-A177-3AD203B41FA5}">
                      <a16:colId xmlns:a16="http://schemas.microsoft.com/office/drawing/2014/main" val="1636495370"/>
                    </a:ext>
                  </a:extLst>
                </a:gridCol>
              </a:tblGrid>
              <a:tr h="252000">
                <a:tc>
                  <a:txBody>
                    <a:bodyPr/>
                    <a:lstStyle/>
                    <a:p>
                      <a:pPr algn="l" fontAlgn="ctr">
                        <a:lnSpc>
                          <a:spcPts val="1200"/>
                        </a:lnSpc>
                      </a:pPr>
                      <a:endParaRPr lang="en-US" sz="110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R w="12700" cap="flat" cmpd="sng" algn="ctr">
                      <a:solidFill>
                        <a:schemeClr val="tx2"/>
                      </a:solidFill>
                      <a:prstDash val="solid"/>
                      <a:round/>
                      <a:headEnd type="none" w="med" len="med"/>
                      <a:tailEnd type="none" w="med" len="med"/>
                    </a:lnR>
                    <a:solidFill>
                      <a:schemeClr val="tx2"/>
                    </a:solidFill>
                  </a:tcPr>
                </a:tc>
                <a:tc>
                  <a:txBody>
                    <a:bodyPr/>
                    <a:lstStyle/>
                    <a:p>
                      <a:pPr algn="ctr" fontAlgn="ctr">
                        <a:lnSpc>
                          <a:spcPts val="1200"/>
                        </a:lnSpc>
                      </a:pPr>
                      <a:r>
                        <a:rPr lang="en-US" sz="1100" b="0" i="0" u="none" strike="noStrike" dirty="0">
                          <a:solidFill>
                            <a:schemeClr val="bg1"/>
                          </a:solidFill>
                          <a:effectLst/>
                          <a:latin typeface="游ゴシック" panose="020B0400000000000000" pitchFamily="50" charset="-128"/>
                          <a:ea typeface="游ゴシック" panose="020B0400000000000000" pitchFamily="50" charset="-128"/>
                        </a:rPr>
                        <a:t>HF</a:t>
                      </a:r>
                    </a:p>
                  </a:txBody>
                  <a:tcPr marL="6350" marR="6350" marT="6350" marB="0" anchor="ctr">
                    <a:lnL w="12700" cap="flat" cmpd="sng" algn="ctr">
                      <a:solidFill>
                        <a:schemeClr val="tx2"/>
                      </a:solidFill>
                      <a:prstDash val="solid"/>
                      <a:round/>
                      <a:headEnd type="none" w="med" len="med"/>
                      <a:tailEnd type="none" w="med" len="med"/>
                    </a:lnL>
                    <a:solidFill>
                      <a:schemeClr val="tx2"/>
                    </a:solidFill>
                  </a:tcPr>
                </a:tc>
                <a:tc>
                  <a:txBody>
                    <a:bodyPr/>
                    <a:lstStyle/>
                    <a:p>
                      <a:pPr algn="ctr" fontAlgn="ctr">
                        <a:lnSpc>
                          <a:spcPts val="1200"/>
                        </a:lnSpc>
                      </a:pPr>
                      <a:r>
                        <a:rPr lang="en-US" sz="1100" b="0" i="0" u="none" strike="noStrike" dirty="0">
                          <a:solidFill>
                            <a:schemeClr val="bg1"/>
                          </a:solidFill>
                          <a:effectLst/>
                          <a:latin typeface="游ゴシック" panose="020B0400000000000000" pitchFamily="50" charset="-128"/>
                          <a:ea typeface="游ゴシック" panose="020B0400000000000000" pitchFamily="50" charset="-128"/>
                        </a:rPr>
                        <a:t>CID</a:t>
                      </a:r>
                    </a:p>
                  </a:txBody>
                  <a:tcPr marL="6350" marR="6350" marT="6350" marB="0" anchor="ctr">
                    <a:solidFill>
                      <a:schemeClr val="tx2"/>
                    </a:solidFill>
                  </a:tcPr>
                </a:tc>
                <a:tc>
                  <a:txBody>
                    <a:bodyPr/>
                    <a:lstStyle/>
                    <a:p>
                      <a:pPr algn="ctr" fontAlgn="ctr">
                        <a:lnSpc>
                          <a:spcPts val="1200"/>
                        </a:lnSpc>
                      </a:pPr>
                      <a:r>
                        <a:rPr lang="en-US" sz="1100" b="0" i="0" u="none" strike="noStrike" dirty="0">
                          <a:solidFill>
                            <a:schemeClr val="bg1"/>
                          </a:solidFill>
                          <a:effectLst/>
                          <a:latin typeface="游ゴシック" panose="020B0400000000000000" pitchFamily="50" charset="-128"/>
                          <a:ea typeface="游ゴシック" panose="020B0400000000000000" pitchFamily="50" charset="-128"/>
                        </a:rPr>
                        <a:t>CISD</a:t>
                      </a:r>
                    </a:p>
                  </a:txBody>
                  <a:tcPr marL="6350" marR="6350" marT="6350" marB="0" anchor="ctr">
                    <a:solidFill>
                      <a:schemeClr val="tx2"/>
                    </a:solidFill>
                  </a:tcPr>
                </a:tc>
                <a:extLst>
                  <a:ext uri="{0D108BD9-81ED-4DB2-BD59-A6C34878D82A}">
                    <a16:rowId xmlns:a16="http://schemas.microsoft.com/office/drawing/2014/main" val="1627164037"/>
                  </a:ext>
                </a:extLst>
              </a:tr>
              <a:tr h="252000">
                <a:tc>
                  <a:txBody>
                    <a:bodyPr/>
                    <a:lstStyle/>
                    <a:p>
                      <a:pPr algn="ctr" fontAlgn="ctr"/>
                      <a:r>
                        <a:rPr lang="en-US" sz="1100" b="0" i="0" u="none" strike="noStrike" dirty="0">
                          <a:solidFill>
                            <a:srgbClr val="000000"/>
                          </a:solidFill>
                          <a:effectLst/>
                          <a:latin typeface="游ゴシック" panose="020B0400000000000000" pitchFamily="50" charset="-128"/>
                          <a:ea typeface="游ゴシック" panose="020B0400000000000000" pitchFamily="50" charset="-128"/>
                        </a:rPr>
                        <a:t>STO-3G</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1.116 714 325</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1.137 275 945</a:t>
                      </a:r>
                    </a:p>
                  </a:txBody>
                  <a:tcPr marL="6350" marR="6350" marT="6350" marB="0" anchor="ctr">
                    <a:solidFill>
                      <a:schemeClr val="accent4">
                        <a:lumMod val="20000"/>
                        <a:lumOff val="80000"/>
                      </a:schemeClr>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1.137 275 945</a:t>
                      </a:r>
                    </a:p>
                  </a:txBody>
                  <a:tcPr marL="6350" marR="6350" marT="6350" marB="0" anchor="ctr">
                    <a:solidFill>
                      <a:schemeClr val="accent4">
                        <a:lumMod val="20000"/>
                        <a:lumOff val="80000"/>
                      </a:schemeClr>
                    </a:solidFill>
                  </a:tcPr>
                </a:tc>
                <a:extLst>
                  <a:ext uri="{0D108BD9-81ED-4DB2-BD59-A6C34878D82A}">
                    <a16:rowId xmlns:a16="http://schemas.microsoft.com/office/drawing/2014/main" val="514386265"/>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4-31G</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1.126 742 701</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1.151 609 960</a:t>
                      </a:r>
                    </a:p>
                  </a:txBody>
                  <a:tcPr marL="6350" marR="6350" marT="6350" marB="0" anchor="ctr">
                    <a:solidFill>
                      <a:schemeClr val="accent4">
                        <a:lumMod val="20000"/>
                        <a:lumOff val="80000"/>
                      </a:schemeClr>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1.151 679 083</a:t>
                      </a:r>
                    </a:p>
                  </a:txBody>
                  <a:tcPr marL="6350" marR="6350" marT="6350" marB="0" anchor="ctr">
                    <a:solidFill>
                      <a:schemeClr val="accent4">
                        <a:lumMod val="20000"/>
                        <a:lumOff val="80000"/>
                      </a:schemeClr>
                    </a:solidFill>
                  </a:tcPr>
                </a:tc>
                <a:extLst>
                  <a:ext uri="{0D108BD9-81ED-4DB2-BD59-A6C34878D82A}">
                    <a16:rowId xmlns:a16="http://schemas.microsoft.com/office/drawing/2014/main" val="869882816"/>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6-31G</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1.126 742 701</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1.151 609 960</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1.151 679 083</a:t>
                      </a:r>
                    </a:p>
                  </a:txBody>
                  <a:tcPr marL="6350" marR="6350" marT="6350" marB="0" anchor="ctr">
                    <a:solidFill>
                      <a:schemeClr val="bg2"/>
                    </a:solidFill>
                  </a:tcPr>
                </a:tc>
                <a:extLst>
                  <a:ext uri="{0D108BD9-81ED-4DB2-BD59-A6C34878D82A}">
                    <a16:rowId xmlns:a16="http://schemas.microsoft.com/office/drawing/2014/main" val="4021706668"/>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6-31G(d)</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1.126 742 701</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1.151 609 960</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1.151 679 083</a:t>
                      </a:r>
                    </a:p>
                  </a:txBody>
                  <a:tcPr marL="6350" marR="6350" marT="6350" marB="0" anchor="ctr">
                    <a:solidFill>
                      <a:schemeClr val="bg2"/>
                    </a:solidFill>
                  </a:tcPr>
                </a:tc>
                <a:extLst>
                  <a:ext uri="{0D108BD9-81ED-4DB2-BD59-A6C34878D82A}">
                    <a16:rowId xmlns:a16="http://schemas.microsoft.com/office/drawing/2014/main" val="1435088425"/>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6-31G(d,p)</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1.131 284 347</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1.164 951 649</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1.165 153 434</a:t>
                      </a:r>
                    </a:p>
                  </a:txBody>
                  <a:tcPr marL="6350" marR="6350" marT="6350" marB="0" anchor="ctr">
                    <a:solidFill>
                      <a:schemeClr val="bg2"/>
                    </a:solidFill>
                  </a:tcPr>
                </a:tc>
                <a:extLst>
                  <a:ext uri="{0D108BD9-81ED-4DB2-BD59-A6C34878D82A}">
                    <a16:rowId xmlns:a16="http://schemas.microsoft.com/office/drawing/2014/main" val="2813663355"/>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6-31++G(d,p)</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1.131 358 751</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1.165 081 615</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1.165 280 378</a:t>
                      </a:r>
                    </a:p>
                  </a:txBody>
                  <a:tcPr marL="6350" marR="6350" marT="6350" marB="0" anchor="ctr">
                    <a:solidFill>
                      <a:schemeClr val="bg2"/>
                    </a:solidFill>
                  </a:tcPr>
                </a:tc>
                <a:extLst>
                  <a:ext uri="{0D108BD9-81ED-4DB2-BD59-A6C34878D82A}">
                    <a16:rowId xmlns:a16="http://schemas.microsoft.com/office/drawing/2014/main" val="779523521"/>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6-311++G(d,p)</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1.132 486 303</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1.168 199 185</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1.168 371 523</a:t>
                      </a:r>
                    </a:p>
                  </a:txBody>
                  <a:tcPr marL="6350" marR="6350" marT="6350" marB="0" anchor="ctr">
                    <a:solidFill>
                      <a:schemeClr val="bg2"/>
                    </a:solidFill>
                  </a:tcPr>
                </a:tc>
                <a:extLst>
                  <a:ext uri="{0D108BD9-81ED-4DB2-BD59-A6C34878D82A}">
                    <a16:rowId xmlns:a16="http://schemas.microsoft.com/office/drawing/2014/main" val="3757431848"/>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6-311++G(3df,2pd)</a:t>
                      </a:r>
                    </a:p>
                  </a:txBody>
                  <a:tcPr marL="6350" marR="6350" marT="6350" marB="0" anchor="ctr">
                    <a:lnR w="12700" cap="flat" cmpd="sng" algn="ctr">
                      <a:solidFill>
                        <a:schemeClr val="tx2"/>
                      </a:solidFill>
                      <a:prstDash val="solid"/>
                      <a:round/>
                      <a:headEnd type="none" w="med" len="med"/>
                      <a:tailEnd type="none" w="med" len="med"/>
                    </a:lnR>
                    <a:lnB w="12700" cap="flat" cmpd="sng" algn="ctr">
                      <a:solidFill>
                        <a:schemeClr val="tx2"/>
                      </a:solidFill>
                      <a:prstDash val="solid"/>
                      <a:round/>
                      <a:headEnd type="none" w="med" len="med"/>
                      <a:tailEnd type="none" w="med" len="med"/>
                    </a:lnB>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1.132 995 537</a:t>
                      </a:r>
                    </a:p>
                  </a:txBody>
                  <a:tcPr marL="6350" marR="6350" marT="6350" marB="0" anchor="ctr">
                    <a:lnL w="12700" cap="flat" cmpd="sng" algn="ctr">
                      <a:solidFill>
                        <a:schemeClr val="tx2"/>
                      </a:solidFill>
                      <a:prstDash val="solid"/>
                      <a:round/>
                      <a:headEnd type="none" w="med" len="med"/>
                      <a:tailEnd type="none" w="med" len="med"/>
                    </a:lnL>
                    <a:lnB w="12700" cap="flat" cmpd="sng" algn="ctr">
                      <a:solidFill>
                        <a:schemeClr val="tx2"/>
                      </a:solidFill>
                      <a:prstDash val="solid"/>
                      <a:round/>
                      <a:headEnd type="none" w="med" len="med"/>
                      <a:tailEnd type="none" w="med" len="med"/>
                    </a:lnB>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1.172 212 927</a:t>
                      </a:r>
                    </a:p>
                  </a:txBody>
                  <a:tcPr marL="6350" marR="6350" marT="6350" marB="0" anchor="ctr">
                    <a:lnB w="12700" cap="flat" cmpd="sng" algn="ctr">
                      <a:solidFill>
                        <a:schemeClr val="tx2"/>
                      </a:solidFill>
                      <a:prstDash val="solid"/>
                      <a:round/>
                      <a:headEnd type="none" w="med" len="med"/>
                      <a:tailEnd type="none" w="med" len="med"/>
                    </a:lnB>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1.172 346 814</a:t>
                      </a:r>
                    </a:p>
                  </a:txBody>
                  <a:tcPr marL="6350" marR="6350" marT="6350" marB="0" anchor="ctr">
                    <a:lnB w="12700" cap="flat" cmpd="sng" algn="ctr">
                      <a:solidFill>
                        <a:schemeClr val="tx2"/>
                      </a:solidFill>
                      <a:prstDash val="solid"/>
                      <a:round/>
                      <a:headEnd type="none" w="med" len="med"/>
                      <a:tailEnd type="none" w="med" len="med"/>
                    </a:lnB>
                    <a:solidFill>
                      <a:schemeClr val="bg2"/>
                    </a:solidFill>
                  </a:tcPr>
                </a:tc>
                <a:extLst>
                  <a:ext uri="{0D108BD9-81ED-4DB2-BD59-A6C34878D82A}">
                    <a16:rowId xmlns:a16="http://schemas.microsoft.com/office/drawing/2014/main" val="273787781"/>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aug-cc-pVDZ</a:t>
                      </a:r>
                    </a:p>
                  </a:txBody>
                  <a:tcPr marL="6350" marR="6350" marT="6350" marB="0" anchor="ctr">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1.128 787 753</a:t>
                      </a:r>
                    </a:p>
                  </a:txBody>
                  <a:tcPr marL="6350" marR="6350" marT="6350" marB="0" anchor="ctr">
                    <a:lnL w="12700" cap="flat" cmpd="sng" algn="ctr">
                      <a:solidFill>
                        <a:schemeClr val="tx2"/>
                      </a:solidFill>
                      <a:prstDash val="solid"/>
                      <a:round/>
                      <a:headEnd type="none" w="med" len="med"/>
                      <a:tailEnd type="none" w="med" len="med"/>
                    </a:lnL>
                    <a:lnT w="12700" cap="flat" cmpd="sng" algn="ctr">
                      <a:solidFill>
                        <a:schemeClr val="tx2"/>
                      </a:solidFill>
                      <a:prstDash val="solid"/>
                      <a:round/>
                      <a:headEnd type="none" w="med" len="med"/>
                      <a:tailEnd type="none" w="med" len="med"/>
                    </a:lnT>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1.164 499 846</a:t>
                      </a:r>
                    </a:p>
                  </a:txBody>
                  <a:tcPr marL="6350" marR="6350" marT="6350" marB="0" anchor="ctr">
                    <a:lnT w="12700" cap="flat" cmpd="sng" algn="ctr">
                      <a:solidFill>
                        <a:schemeClr val="tx2"/>
                      </a:solidFill>
                      <a:prstDash val="solid"/>
                      <a:round/>
                      <a:headEnd type="none" w="med" len="med"/>
                      <a:tailEnd type="none" w="med" len="med"/>
                    </a:lnT>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1.164 607 792</a:t>
                      </a:r>
                    </a:p>
                  </a:txBody>
                  <a:tcPr marL="6350" marR="6350" marT="6350" marB="0" anchor="ctr">
                    <a:lnT w="12700" cap="flat" cmpd="sng" algn="ctr">
                      <a:solidFill>
                        <a:schemeClr val="tx2"/>
                      </a:solidFill>
                      <a:prstDash val="solid"/>
                      <a:round/>
                      <a:headEnd type="none" w="med" len="med"/>
                      <a:tailEnd type="none" w="med" len="med"/>
                    </a:lnT>
                    <a:solidFill>
                      <a:schemeClr val="bg2"/>
                    </a:solidFill>
                  </a:tcPr>
                </a:tc>
                <a:extLst>
                  <a:ext uri="{0D108BD9-81ED-4DB2-BD59-A6C34878D82A}">
                    <a16:rowId xmlns:a16="http://schemas.microsoft.com/office/drawing/2014/main" val="534905379"/>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aug-cc-pVTZ</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1.133 026 847</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1.172 509 120</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1.172 632 582</a:t>
                      </a:r>
                    </a:p>
                  </a:txBody>
                  <a:tcPr marL="6350" marR="6350" marT="6350" marB="0" anchor="ctr">
                    <a:solidFill>
                      <a:schemeClr val="bg2"/>
                    </a:solidFill>
                  </a:tcPr>
                </a:tc>
                <a:extLst>
                  <a:ext uri="{0D108BD9-81ED-4DB2-BD59-A6C34878D82A}">
                    <a16:rowId xmlns:a16="http://schemas.microsoft.com/office/drawing/2014/main" val="1592658493"/>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aug-cc-pVQZ</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1.133 473 021</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1.173 736 761</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1.173 866 594</a:t>
                      </a:r>
                    </a:p>
                  </a:txBody>
                  <a:tcPr marL="6350" marR="6350" marT="6350" marB="0" anchor="ctr">
                    <a:solidFill>
                      <a:schemeClr val="bg2"/>
                    </a:solidFill>
                  </a:tcPr>
                </a:tc>
                <a:extLst>
                  <a:ext uri="{0D108BD9-81ED-4DB2-BD59-A6C34878D82A}">
                    <a16:rowId xmlns:a16="http://schemas.microsoft.com/office/drawing/2014/main" val="634808410"/>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aug-cc-pV5Z</a:t>
                      </a:r>
                    </a:p>
                  </a:txBody>
                  <a:tcPr marL="6350" marR="6350" marT="6350" marB="0" anchor="ctr">
                    <a:lnR w="12700" cap="flat" cmpd="sng" algn="ctr">
                      <a:solidFill>
                        <a:schemeClr val="tx2"/>
                      </a:solidFill>
                      <a:prstDash val="solid"/>
                      <a:round/>
                      <a:headEnd type="none" w="med" len="med"/>
                      <a:tailEnd type="none" w="med" len="med"/>
                    </a:lnR>
                    <a:lnB>
                      <a:noFill/>
                    </a:lnB>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1.133 610 655</a:t>
                      </a:r>
                    </a:p>
                  </a:txBody>
                  <a:tcPr marL="6350" marR="6350" marT="6350" marB="0" anchor="ctr">
                    <a:lnL w="12700" cap="flat" cmpd="sng" algn="ctr">
                      <a:solidFill>
                        <a:schemeClr val="tx2"/>
                      </a:solidFill>
                      <a:prstDash val="solid"/>
                      <a:round/>
                      <a:headEnd type="none" w="med" len="med"/>
                      <a:tailEnd type="none" w="med" len="med"/>
                    </a:lnL>
                    <a:lnB>
                      <a:noFill/>
                    </a:lnB>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1.174 118 836</a:t>
                      </a:r>
                    </a:p>
                  </a:txBody>
                  <a:tcPr marL="6350" marR="6350" marT="6350" marB="0" anchor="ctr">
                    <a:lnB>
                      <a:noFill/>
                    </a:lnB>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1.174 251 842</a:t>
                      </a:r>
                    </a:p>
                  </a:txBody>
                  <a:tcPr marL="6350" marR="6350" marT="6350" marB="0" anchor="ctr">
                    <a:lnB>
                      <a:noFill/>
                    </a:lnB>
                    <a:solidFill>
                      <a:schemeClr val="bg2"/>
                    </a:solidFill>
                  </a:tcPr>
                </a:tc>
                <a:extLst>
                  <a:ext uri="{0D108BD9-81ED-4DB2-BD59-A6C34878D82A}">
                    <a16:rowId xmlns:a16="http://schemas.microsoft.com/office/drawing/2014/main" val="2970739268"/>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aug-cc-pV6Z</a:t>
                      </a:r>
                    </a:p>
                  </a:txBody>
                  <a:tcPr marL="6350" marR="6350" marT="6350" marB="0" anchor="ctr">
                    <a:lnL>
                      <a:noFill/>
                    </a:lnL>
                    <a:lnR w="12700" cap="flat" cmpd="sng" algn="ctr">
                      <a:solidFill>
                        <a:schemeClr val="tx2"/>
                      </a:solid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1.133 626 526</a:t>
                      </a:r>
                    </a:p>
                  </a:txBody>
                  <a:tcPr marL="6350" marR="6350" marT="6350" marB="0" anchor="ctr">
                    <a:lnL w="12700" cap="flat" cmpd="sng" algn="ctr">
                      <a:solidFill>
                        <a:schemeClr val="tx2"/>
                      </a:solid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1.174 225 530</a:t>
                      </a:r>
                    </a:p>
                  </a:txBody>
                  <a:tcPr marL="6350" marR="6350" marT="635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1.174 359 685</a:t>
                      </a:r>
                    </a:p>
                  </a:txBody>
                  <a:tcPr marL="6350" marR="6350" marT="635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093505253"/>
                  </a:ext>
                </a:extLst>
              </a:tr>
              <a:tr h="288000">
                <a:tc>
                  <a:txBody>
                    <a:bodyPr/>
                    <a:lstStyle/>
                    <a:p>
                      <a:pPr algn="ctr" fontAlgn="ctr">
                        <a:lnSpc>
                          <a:spcPts val="1200"/>
                        </a:lnSpc>
                      </a:pPr>
                      <a:r>
                        <a:rPr lang="en-US" sz="1100" b="0" i="0" u="none" strike="noStrike" dirty="0">
                          <a:solidFill>
                            <a:schemeClr val="bg1"/>
                          </a:solidFill>
                          <a:effectLst/>
                          <a:latin typeface="游ゴシック" panose="020B0400000000000000" pitchFamily="50" charset="-128"/>
                          <a:ea typeface="游ゴシック" panose="020B0400000000000000" pitchFamily="50" charset="-128"/>
                        </a:rPr>
                        <a:t>HF</a:t>
                      </a:r>
                      <a:r>
                        <a:rPr lang="ja-JP" altLang="en-US" sz="1100" b="0" i="0" u="none" strike="noStrike" dirty="0">
                          <a:solidFill>
                            <a:schemeClr val="bg1"/>
                          </a:solidFill>
                          <a:effectLst/>
                          <a:latin typeface="游ゴシック" panose="020B0400000000000000" pitchFamily="50" charset="-128"/>
                          <a:ea typeface="游ゴシック" panose="020B0400000000000000" pitchFamily="50" charset="-128"/>
                        </a:rPr>
                        <a:t>極限</a:t>
                      </a:r>
                      <a:endParaRPr lang="en-US" sz="110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lnSpc>
                          <a:spcPts val="1200"/>
                        </a:lnSpc>
                      </a:pPr>
                      <a:r>
                        <a:rPr lang="en-US" altLang="ja-JP" sz="1100" b="0" i="0" u="none" strike="noStrike" dirty="0">
                          <a:solidFill>
                            <a:schemeClr val="bg1"/>
                          </a:solidFill>
                          <a:effectLst/>
                          <a:latin typeface="游ゴシック" panose="020B0400000000000000" pitchFamily="50" charset="-128"/>
                          <a:ea typeface="游ゴシック" panose="020B0400000000000000" pitchFamily="50" charset="-128"/>
                        </a:rPr>
                        <a:t>−1.133</a:t>
                      </a:r>
                      <a:r>
                        <a:rPr lang="ja-JP" altLang="en-US" sz="1100" b="0" i="0" u="none" strike="noStrike" dirty="0">
                          <a:solidFill>
                            <a:schemeClr val="bg1"/>
                          </a:solidFill>
                          <a:effectLst/>
                          <a:latin typeface="游ゴシック" panose="020B0400000000000000" pitchFamily="50" charset="-128"/>
                          <a:ea typeface="游ゴシック" panose="020B0400000000000000" pitchFamily="50" charset="-128"/>
                        </a:rPr>
                        <a:t> </a:t>
                      </a:r>
                      <a:r>
                        <a:rPr lang="en-US" altLang="ja-JP" sz="1100" b="0" i="0" u="none" strike="noStrike" dirty="0">
                          <a:solidFill>
                            <a:schemeClr val="bg1"/>
                          </a:solidFill>
                          <a:effectLst/>
                          <a:latin typeface="游ゴシック" panose="020B0400000000000000" pitchFamily="50" charset="-128"/>
                          <a:ea typeface="游ゴシック" panose="020B0400000000000000" pitchFamily="50" charset="-128"/>
                        </a:rPr>
                        <a:t>629 573</a:t>
                      </a:r>
                    </a:p>
                  </a:txBody>
                  <a:tcPr marL="6350" marR="6350" marT="6350" marB="0"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lnSpc>
                          <a:spcPts val="1200"/>
                        </a:lnSpc>
                      </a:pPr>
                      <a:r>
                        <a:rPr lang="ja-JP" altLang="en-US" sz="1100" b="0" i="0" u="none" strike="noStrike" dirty="0">
                          <a:solidFill>
                            <a:schemeClr val="bg1"/>
                          </a:solidFill>
                          <a:effectLst/>
                          <a:latin typeface="游ゴシック" panose="020B0400000000000000" pitchFamily="50" charset="-128"/>
                          <a:ea typeface="游ゴシック" panose="020B0400000000000000" pitchFamily="50" charset="-128"/>
                        </a:rPr>
                        <a:t>最良変分</a:t>
                      </a:r>
                      <a:endParaRPr lang="en-US" altLang="ja-JP" sz="110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lnSpc>
                          <a:spcPts val="1200"/>
                        </a:lnSpc>
                      </a:pPr>
                      <a:r>
                        <a:rPr lang="pt-BR" altLang="ja-JP" sz="1100" b="0" i="0" u="none" strike="noStrike" dirty="0">
                          <a:solidFill>
                            <a:schemeClr val="bg1"/>
                          </a:solidFill>
                          <a:effectLst/>
                          <a:latin typeface="游ゴシック" panose="020B0400000000000000" pitchFamily="50" charset="-128"/>
                          <a:ea typeface="游ゴシック" panose="020B0400000000000000" pitchFamily="50" charset="-128"/>
                        </a:rPr>
                        <a:t>−1.174 475 714</a:t>
                      </a:r>
                      <a:endParaRPr lang="en-US" altLang="ja-JP" sz="110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4143156928"/>
                  </a:ext>
                </a:extLst>
              </a:tr>
            </a:tbl>
          </a:graphicData>
        </a:graphic>
      </p:graphicFrame>
      <p:sp>
        <p:nvSpPr>
          <p:cNvPr id="18" name="コンテンツ プレースホルダー 1">
            <a:extLst>
              <a:ext uri="{FF2B5EF4-FFF2-40B4-BE49-F238E27FC236}">
                <a16:creationId xmlns:a16="http://schemas.microsoft.com/office/drawing/2014/main" id="{A638C868-DE51-49EF-B64A-04824F017FAE}"/>
              </a:ext>
            </a:extLst>
          </p:cNvPr>
          <p:cNvSpPr>
            <a:spLocks noGrp="1"/>
          </p:cNvSpPr>
          <p:nvPr>
            <p:ph idx="1"/>
          </p:nvPr>
        </p:nvSpPr>
        <p:spPr>
          <a:xfrm>
            <a:off x="468000" y="765415"/>
            <a:ext cx="2735575" cy="653114"/>
          </a:xfrm>
        </p:spPr>
        <p:txBody>
          <a:bodyPr/>
          <a:lstStyle/>
          <a:p>
            <a:r>
              <a:rPr lang="en-US" altLang="ja-JP" dirty="0"/>
              <a:t>HF</a:t>
            </a:r>
            <a:r>
              <a:rPr lang="ja-JP" altLang="en-US" dirty="0"/>
              <a:t>で基底関数をリッチにしても</a:t>
            </a:r>
            <a:endParaRPr lang="en-US" altLang="ja-JP" dirty="0"/>
          </a:p>
          <a:p>
            <a:r>
              <a:rPr lang="ja-JP" altLang="en-US" dirty="0"/>
              <a:t>厳密解には収束しない</a:t>
            </a:r>
            <a:r>
              <a:rPr lang="en-US" altLang="ja-JP" dirty="0"/>
              <a:t>.</a:t>
            </a:r>
            <a:endParaRPr kumimoji="1" lang="ja-JP" altLang="en-US" dirty="0"/>
          </a:p>
        </p:txBody>
      </p:sp>
      <mc:AlternateContent xmlns:mc="http://schemas.openxmlformats.org/markup-compatibility/2006" xmlns:a14="http://schemas.microsoft.com/office/drawing/2010/main">
        <mc:Choice Requires="a14">
          <p:sp>
            <p:nvSpPr>
              <p:cNvPr id="3" name="テキスト プレースホルダー 2">
                <a:extLst>
                  <a:ext uri="{FF2B5EF4-FFF2-40B4-BE49-F238E27FC236}">
                    <a16:creationId xmlns:a16="http://schemas.microsoft.com/office/drawing/2014/main" id="{3C2E35FA-55A4-4A14-AE83-DA072B5E7B30}"/>
                  </a:ext>
                </a:extLst>
              </p:cNvPr>
              <p:cNvSpPr>
                <a:spLocks noGrp="1"/>
              </p:cNvSpPr>
              <p:nvPr>
                <p:ph type="body" sz="quarter" idx="13"/>
              </p:nvPr>
            </p:nvSpPr>
            <p:spPr/>
            <p:txBody>
              <a:bodyPr/>
              <a:lstStyle/>
              <a:p>
                <a:r>
                  <a:rPr lang="ja-JP" altLang="en-US" sz="900" b="0" dirty="0"/>
                  <a:t>計算詳細：</a:t>
                </a:r>
                <a:r>
                  <a:rPr lang="en-US" altLang="ja-JP" sz="900" b="0" dirty="0" err="1"/>
                  <a:t>H</a:t>
                </a:r>
                <a:r>
                  <a:rPr lang="en-US" altLang="ja-JP" sz="900" b="0" baseline="-25000" dirty="0" err="1"/>
                  <a:t>2</a:t>
                </a:r>
                <a:r>
                  <a:rPr lang="en-US" altLang="ja-JP" sz="900" b="0" dirty="0"/>
                  <a:t>, </a:t>
                </a:r>
                <a:r>
                  <a:rPr lang="ja-JP" altLang="en-US" sz="900" b="0" dirty="0"/>
                  <a:t>核間距離 </a:t>
                </a:r>
                <a14:m>
                  <m:oMath xmlns:m="http://schemas.openxmlformats.org/officeDocument/2006/math">
                    <m:r>
                      <a:rPr lang="en-US" altLang="ja-JP" sz="900" b="0" i="1" smtClean="0">
                        <a:latin typeface="Cambria Math" panose="02040503050406030204" pitchFamily="18" charset="0"/>
                      </a:rPr>
                      <m:t>𝑅</m:t>
                    </m:r>
                    <m:r>
                      <a:rPr lang="en-US" altLang="ja-JP" sz="900" b="0" i="1" smtClean="0">
                        <a:latin typeface="Cambria Math" panose="02040503050406030204" pitchFamily="18" charset="0"/>
                      </a:rPr>
                      <m:t>=1.4</m:t>
                    </m:r>
                    <m:sSub>
                      <m:sSubPr>
                        <m:ctrlPr>
                          <a:rPr lang="en-US" altLang="ja-JP" sz="900" b="0" i="1" smtClean="0">
                            <a:latin typeface="Cambria Math" panose="02040503050406030204" pitchFamily="18" charset="0"/>
                          </a:rPr>
                        </m:ctrlPr>
                      </m:sSubPr>
                      <m:e>
                        <m:r>
                          <a:rPr lang="en-US" altLang="ja-JP" sz="900" b="0" i="1" smtClean="0">
                            <a:latin typeface="Cambria Math" panose="02040503050406030204" pitchFamily="18" charset="0"/>
                          </a:rPr>
                          <m:t>𝑎</m:t>
                        </m:r>
                      </m:e>
                      <m:sub>
                        <m:r>
                          <a:rPr lang="en-US" altLang="ja-JP" sz="900" b="0" i="1" smtClean="0">
                            <a:latin typeface="Cambria Math" panose="02040503050406030204" pitchFamily="18" charset="0"/>
                          </a:rPr>
                          <m:t>0</m:t>
                        </m:r>
                      </m:sub>
                    </m:sSub>
                  </m:oMath>
                </a14:m>
                <a:r>
                  <a:rPr lang="en-US" altLang="ja-JP" dirty="0"/>
                  <a:t>, Gaussian 16, Revision C.01, M. J. Frisch, G. W. Trucks, H. B. Schlegel, et al., Gaussian, Inc., Wallingford CT, 2019.</a:t>
                </a:r>
              </a:p>
              <a:p>
                <a:r>
                  <a:rPr lang="ja-JP" altLang="en-US" sz="900" dirty="0"/>
                  <a:t>ＨＦ極限：</a:t>
                </a:r>
                <a:r>
                  <a:rPr lang="en-US" altLang="ja-JP" sz="900" dirty="0"/>
                  <a:t>Sundholm, D. (1988). </a:t>
                </a:r>
                <a:r>
                  <a:rPr lang="en-US" altLang="ja-JP" sz="900" i="1" dirty="0"/>
                  <a:t>Chemical physics letters</a:t>
                </a:r>
                <a:r>
                  <a:rPr lang="en-US" altLang="ja-JP" sz="900" dirty="0"/>
                  <a:t>, </a:t>
                </a:r>
                <a:r>
                  <a:rPr lang="en-US" altLang="ja-JP" sz="900" b="1" dirty="0"/>
                  <a:t>149</a:t>
                </a:r>
                <a:r>
                  <a:rPr lang="en-US" altLang="ja-JP" sz="900" dirty="0"/>
                  <a:t>(3), 251-256.</a:t>
                </a:r>
                <a:r>
                  <a:rPr lang="ja-JP" altLang="en-US" sz="900" dirty="0"/>
                  <a:t> </a:t>
                </a:r>
                <a:r>
                  <a:rPr lang="en-US" altLang="ja-JP" sz="900" dirty="0">
                    <a:hlinkClick r:id="rId2"/>
                  </a:rPr>
                  <a:t>https://doi.org/10.1016/0009-2614(88)85022-X</a:t>
                </a:r>
                <a:endParaRPr lang="en-US" altLang="ja-JP" sz="900" dirty="0"/>
              </a:p>
              <a:p>
                <a:r>
                  <a:rPr lang="ja-JP" altLang="en-US" sz="900" dirty="0"/>
                  <a:t>最良変分：</a:t>
                </a:r>
                <a:r>
                  <a:rPr lang="en-US" altLang="ja-JP" sz="900" dirty="0"/>
                  <a:t>Kurokawa, Y., Nakashima, H., &amp; </a:t>
                </a:r>
                <a:r>
                  <a:rPr lang="en-US" altLang="ja-JP" sz="900" dirty="0" err="1"/>
                  <a:t>Nakatsuji</a:t>
                </a:r>
                <a:r>
                  <a:rPr lang="en-US" altLang="ja-JP" sz="900" dirty="0"/>
                  <a:t>, H. (2005).</a:t>
                </a:r>
                <a:r>
                  <a:rPr lang="ja-JP" altLang="en-US" sz="900" dirty="0"/>
                  <a:t> </a:t>
                </a:r>
                <a:r>
                  <a:rPr lang="en-US" altLang="ja-JP" sz="900" i="1" dirty="0"/>
                  <a:t>Physical Review A</a:t>
                </a:r>
                <a:r>
                  <a:rPr lang="en-US" altLang="ja-JP" sz="900" dirty="0"/>
                  <a:t>, </a:t>
                </a:r>
                <a:r>
                  <a:rPr lang="en-US" altLang="ja-JP" sz="900" b="1" dirty="0"/>
                  <a:t>72</a:t>
                </a:r>
                <a:r>
                  <a:rPr lang="en-US" altLang="ja-JP" sz="900" dirty="0"/>
                  <a:t>(6), 062502. </a:t>
                </a:r>
                <a:r>
                  <a:rPr lang="en-US" altLang="ja-JP" sz="900" dirty="0">
                    <a:hlinkClick r:id="rId3"/>
                  </a:rPr>
                  <a:t>https://doi.org/10.1103/PhysRevA.72.062502</a:t>
                </a:r>
                <a:endParaRPr lang="en-US" altLang="ja-JP" sz="900" dirty="0"/>
              </a:p>
            </p:txBody>
          </p:sp>
        </mc:Choice>
        <mc:Fallback xmlns="">
          <p:sp>
            <p:nvSpPr>
              <p:cNvPr id="3" name="テキスト プレースホルダー 2">
                <a:extLst>
                  <a:ext uri="{FF2B5EF4-FFF2-40B4-BE49-F238E27FC236}">
                    <a16:creationId xmlns:a16="http://schemas.microsoft.com/office/drawing/2014/main" id="{3C2E35FA-55A4-4A14-AE83-DA072B5E7B30}"/>
                  </a:ext>
                </a:extLst>
              </p:cNvPr>
              <p:cNvSpPr>
                <a:spLocks noGrp="1" noRot="1" noChangeAspect="1" noMove="1" noResize="1" noEditPoints="1" noAdjustHandles="1" noChangeArrowheads="1" noChangeShapeType="1" noTextEdit="1"/>
              </p:cNvSpPr>
              <p:nvPr>
                <p:ph type="body" sz="quarter" idx="13"/>
              </p:nvPr>
            </p:nvSpPr>
            <p:spPr>
              <a:blipFill>
                <a:blip r:embed="rId4"/>
                <a:stretch>
                  <a:fillRect b="-6494"/>
                </a:stretch>
              </a:blipFill>
            </p:spPr>
            <p:txBody>
              <a:bodyPr/>
              <a:lstStyle/>
              <a:p>
                <a:r>
                  <a:rPr lang="ja-JP" altLang="en-US">
                    <a:noFill/>
                  </a:rPr>
                  <a:t> </a:t>
                </a:r>
              </a:p>
            </p:txBody>
          </p:sp>
        </mc:Fallback>
      </mc:AlternateContent>
      <p:sp>
        <p:nvSpPr>
          <p:cNvPr id="7" name="タイトル 6">
            <a:extLst>
              <a:ext uri="{FF2B5EF4-FFF2-40B4-BE49-F238E27FC236}">
                <a16:creationId xmlns:a16="http://schemas.microsoft.com/office/drawing/2014/main" id="{3E058F8D-4759-4674-9B81-3C3882A15B1D}"/>
              </a:ext>
            </a:extLst>
          </p:cNvPr>
          <p:cNvSpPr>
            <a:spLocks noGrp="1"/>
          </p:cNvSpPr>
          <p:nvPr>
            <p:ph type="title"/>
          </p:nvPr>
        </p:nvSpPr>
        <p:spPr/>
        <p:txBody>
          <a:bodyPr/>
          <a:lstStyle/>
          <a:p>
            <a:r>
              <a:rPr lang="en-US" altLang="ja-JP" dirty="0"/>
              <a:t>CI</a:t>
            </a:r>
            <a:r>
              <a:rPr lang="ja-JP" altLang="en-US" dirty="0"/>
              <a:t>法を使ってみる</a:t>
            </a:r>
          </a:p>
        </p:txBody>
      </p:sp>
      <p:sp>
        <p:nvSpPr>
          <p:cNvPr id="4" name="スライド番号プレースホルダー 3">
            <a:extLst>
              <a:ext uri="{FF2B5EF4-FFF2-40B4-BE49-F238E27FC236}">
                <a16:creationId xmlns:a16="http://schemas.microsoft.com/office/drawing/2014/main" id="{52F6A9C8-788F-4F40-A234-D7E1BBD2D32F}"/>
              </a:ext>
            </a:extLst>
          </p:cNvPr>
          <p:cNvSpPr>
            <a:spLocks noGrp="1"/>
          </p:cNvSpPr>
          <p:nvPr>
            <p:ph type="sldNum" sz="quarter" idx="15"/>
          </p:nvPr>
        </p:nvSpPr>
        <p:spPr/>
        <p:txBody>
          <a:bodyPr/>
          <a:lstStyle/>
          <a:p>
            <a:fld id="{44CC7441-4F6D-4D99-AEAC-28C0433C7008}" type="slidenum">
              <a:rPr kumimoji="1" lang="ja-JP" altLang="en-US" smtClean="0"/>
              <a:pPr/>
              <a:t>48</a:t>
            </a:fld>
            <a:endParaRPr kumimoji="1" lang="ja-JP" altLang="en-US" sz="2500" dirty="0"/>
          </a:p>
        </p:txBody>
      </p:sp>
      <p:cxnSp>
        <p:nvCxnSpPr>
          <p:cNvPr id="14" name="直線矢印コネクタ 13">
            <a:extLst>
              <a:ext uri="{FF2B5EF4-FFF2-40B4-BE49-F238E27FC236}">
                <a16:creationId xmlns:a16="http://schemas.microsoft.com/office/drawing/2014/main" id="{006043C3-D161-48E4-A891-810B89994E08}"/>
              </a:ext>
            </a:extLst>
          </p:cNvPr>
          <p:cNvCxnSpPr>
            <a:cxnSpLocks/>
          </p:cNvCxnSpPr>
          <p:nvPr/>
        </p:nvCxnSpPr>
        <p:spPr>
          <a:xfrm flipV="1">
            <a:off x="5795575" y="1630017"/>
            <a:ext cx="280547" cy="2655283"/>
          </a:xfrm>
          <a:prstGeom prst="straightConnector1">
            <a:avLst/>
          </a:prstGeom>
          <a:ln w="28575">
            <a:solidFill>
              <a:schemeClr val="accent4"/>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16" name="表 15">
            <a:extLst>
              <a:ext uri="{FF2B5EF4-FFF2-40B4-BE49-F238E27FC236}">
                <a16:creationId xmlns:a16="http://schemas.microsoft.com/office/drawing/2014/main" id="{ED10E9C9-936C-4E95-AA31-32CE8EA1F37F}"/>
              </a:ext>
            </a:extLst>
          </p:cNvPr>
          <p:cNvGraphicFramePr>
            <a:graphicFrameLocks/>
          </p:cNvGraphicFramePr>
          <p:nvPr>
            <p:extLst>
              <p:ext uri="{D42A27DB-BD31-4B8C-83A1-F6EECF244321}">
                <p14:modId xmlns:p14="http://schemas.microsoft.com/office/powerpoint/2010/main" val="4047384552"/>
              </p:ext>
            </p:extLst>
          </p:nvPr>
        </p:nvGraphicFramePr>
        <p:xfrm>
          <a:off x="468000" y="1419920"/>
          <a:ext cx="2592000" cy="3103536"/>
        </p:xfrm>
        <a:graphic>
          <a:graphicData uri="http://schemas.openxmlformats.org/drawingml/2006/table">
            <a:tbl>
              <a:tblPr firstRow="1" bandRow="1">
                <a:tableStyleId>{2D5ABB26-0587-4C30-8999-92F81FD0307C}</a:tableStyleId>
              </a:tblPr>
              <a:tblGrid>
                <a:gridCol w="2592000">
                  <a:extLst>
                    <a:ext uri="{9D8B030D-6E8A-4147-A177-3AD203B41FA5}">
                      <a16:colId xmlns:a16="http://schemas.microsoft.com/office/drawing/2014/main" val="839188252"/>
                    </a:ext>
                  </a:extLst>
                </a:gridCol>
              </a:tblGrid>
              <a:tr h="36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dirty="0">
                          <a:solidFill>
                            <a:schemeClr val="tx2"/>
                          </a:solidFill>
                        </a:rPr>
                        <a:t>入力ファイルの例</a:t>
                      </a:r>
                    </a:p>
                  </a:txBody>
                  <a:tcPr anchor="ctr">
                    <a:lnB w="19050" cap="flat" cmpd="sng" algn="ctr">
                      <a:noFill/>
                      <a:prstDash val="solid"/>
                      <a:round/>
                      <a:headEnd type="none" w="med" len="med"/>
                      <a:tailEnd type="none" w="med" len="med"/>
                    </a:lnB>
                  </a:tcPr>
                </a:tc>
                <a:extLst>
                  <a:ext uri="{0D108BD9-81ED-4DB2-BD59-A6C34878D82A}">
                    <a16:rowId xmlns:a16="http://schemas.microsoft.com/office/drawing/2014/main" val="3468920188"/>
                  </a:ext>
                </a:extLst>
              </a:tr>
              <a:tr h="370840">
                <a:tc>
                  <a:txBody>
                    <a:bodyPr/>
                    <a:lstStyle/>
                    <a:p>
                      <a:r>
                        <a:rPr kumimoji="1" lang="pt-BR" altLang="ja-JP" sz="1400" dirty="0">
                          <a:solidFill>
                            <a:srgbClr val="D4D4D4"/>
                          </a:solidFill>
                          <a:latin typeface="Consolas" panose="020B0609020204030204" pitchFamily="49" charset="0"/>
                        </a:rPr>
                        <a:t># </a:t>
                      </a:r>
                      <a:r>
                        <a:rPr kumimoji="1" lang="en-US" altLang="ja-JP" sz="1400" dirty="0">
                          <a:solidFill>
                            <a:schemeClr val="accent4">
                              <a:lumMod val="60000"/>
                              <a:lumOff val="40000"/>
                            </a:schemeClr>
                          </a:solidFill>
                          <a:latin typeface="Consolas" panose="020B0609020204030204" pitchFamily="49" charset="0"/>
                        </a:rPr>
                        <a:t>CISD</a:t>
                      </a:r>
                      <a:r>
                        <a:rPr kumimoji="1" lang="pt-BR" altLang="ja-JP" sz="1400" dirty="0">
                          <a:solidFill>
                            <a:srgbClr val="D4D4D4"/>
                          </a:solidFill>
                          <a:latin typeface="Consolas" panose="020B0609020204030204" pitchFamily="49" charset="0"/>
                        </a:rPr>
                        <a:t>/STO-3G Units=AU</a:t>
                      </a:r>
                    </a:p>
                    <a:p>
                      <a:endParaRPr kumimoji="1" lang="pt-BR" altLang="ja-JP" sz="1400" dirty="0">
                        <a:solidFill>
                          <a:srgbClr val="D4D4D4"/>
                        </a:solidFill>
                        <a:latin typeface="Consolas" panose="020B0609020204030204" pitchFamily="49" charset="0"/>
                      </a:endParaRPr>
                    </a:p>
                    <a:p>
                      <a:r>
                        <a:rPr kumimoji="1" lang="pt-BR" altLang="ja-JP" sz="1400" dirty="0">
                          <a:solidFill>
                            <a:srgbClr val="D4D4D4"/>
                          </a:solidFill>
                          <a:latin typeface="Consolas" panose="020B0609020204030204" pitchFamily="49" charset="0"/>
                        </a:rPr>
                        <a:t>H2</a:t>
                      </a:r>
                    </a:p>
                    <a:p>
                      <a:endParaRPr kumimoji="1" lang="pt-BR" altLang="ja-JP" sz="1400" dirty="0">
                        <a:solidFill>
                          <a:srgbClr val="D4D4D4"/>
                        </a:solidFill>
                        <a:latin typeface="Consolas" panose="020B0609020204030204" pitchFamily="49" charset="0"/>
                      </a:endParaRPr>
                    </a:p>
                    <a:p>
                      <a:r>
                        <a:rPr kumimoji="1" lang="pt-BR" altLang="ja-JP" sz="1400" dirty="0">
                          <a:solidFill>
                            <a:srgbClr val="D4D4D4"/>
                          </a:solidFill>
                          <a:latin typeface="Consolas" panose="020B0609020204030204" pitchFamily="49" charset="0"/>
                        </a:rPr>
                        <a:t>0  1</a:t>
                      </a:r>
                    </a:p>
                    <a:p>
                      <a:r>
                        <a:rPr kumimoji="1" lang="pt-BR" altLang="ja-JP" sz="1400" dirty="0">
                          <a:solidFill>
                            <a:srgbClr val="D4D4D4"/>
                          </a:solidFill>
                          <a:latin typeface="Consolas" panose="020B0609020204030204" pitchFamily="49" charset="0"/>
                        </a:rPr>
                        <a:t>H  0.0  0.0  0.0</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pt-BR" altLang="ja-JP" sz="1400" dirty="0">
                          <a:solidFill>
                            <a:srgbClr val="D4D4D4"/>
                          </a:solidFill>
                          <a:latin typeface="Consolas" panose="020B0609020204030204" pitchFamily="49" charset="0"/>
                        </a:rPr>
                        <a:t>H  0.0  0.0  </a:t>
                      </a:r>
                      <a:r>
                        <a:rPr kumimoji="1" lang="en-US" altLang="ja-JP" sz="1400" dirty="0">
                          <a:solidFill>
                            <a:srgbClr val="D4D4D4"/>
                          </a:solidFill>
                          <a:latin typeface="Consolas" panose="020B0609020204030204" pitchFamily="49" charset="0"/>
                        </a:rPr>
                        <a:t>1</a:t>
                      </a:r>
                      <a:r>
                        <a:rPr kumimoji="1" lang="pt-BR" altLang="ja-JP" sz="1400" dirty="0">
                          <a:solidFill>
                            <a:srgbClr val="D4D4D4"/>
                          </a:solidFill>
                          <a:latin typeface="Consolas" panose="020B0609020204030204" pitchFamily="49" charset="0"/>
                        </a:rPr>
                        <a:t>.4</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pt-BR" altLang="ja-JP" sz="1400" dirty="0">
                        <a:solidFill>
                          <a:srgbClr val="D4D4D4"/>
                        </a:solidFill>
                        <a:latin typeface="Consolas" panose="020B0609020204030204" pitchFamily="49" charset="0"/>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24292E"/>
                    </a:solidFill>
                  </a:tcPr>
                </a:tc>
                <a:extLst>
                  <a:ext uri="{0D108BD9-81ED-4DB2-BD59-A6C34878D82A}">
                    <a16:rowId xmlns:a16="http://schemas.microsoft.com/office/drawing/2014/main" val="2934622672"/>
                  </a:ext>
                </a:extLst>
              </a:tr>
              <a:tr h="360000">
                <a:tc>
                  <a:txBody>
                    <a:bodyPr/>
                    <a:lstStyle/>
                    <a:p>
                      <a:r>
                        <a:rPr kumimoji="1" lang="ja-JP" altLang="en-US" sz="1400" b="1" dirty="0">
                          <a:solidFill>
                            <a:schemeClr val="tx2"/>
                          </a:solidFill>
                        </a:rPr>
                        <a:t>結果の検索コマンド</a:t>
                      </a:r>
                    </a:p>
                  </a:txBody>
                  <a:tcPr anchor="ctr">
                    <a:lnT w="19050" cap="flat" cmpd="sng" algn="ctr">
                      <a:noFill/>
                      <a:prstDash val="solid"/>
                      <a:round/>
                      <a:headEnd type="none" w="med" len="med"/>
                      <a:tailEnd type="none" w="med" len="med"/>
                    </a:lnT>
                    <a:lnB w="19050" cap="flat" cmpd="sng" algn="ctr">
                      <a:noFill/>
                      <a:prstDash val="solid"/>
                      <a:round/>
                      <a:headEnd type="none" w="med" len="med"/>
                      <a:tailEnd type="none" w="med" len="med"/>
                    </a:lnB>
                  </a:tcPr>
                </a:tc>
                <a:extLst>
                  <a:ext uri="{0D108BD9-81ED-4DB2-BD59-A6C34878D82A}">
                    <a16:rowId xmlns:a16="http://schemas.microsoft.com/office/drawing/2014/main" val="3259246537"/>
                  </a:ext>
                </a:extLst>
              </a:tr>
              <a:tr h="370840">
                <a:tc>
                  <a:txBody>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pt-BR" altLang="ja-JP" sz="1400" dirty="0">
                          <a:solidFill>
                            <a:srgbClr val="D4D4D4"/>
                          </a:solidFill>
                          <a:latin typeface="Consolas" panose="020B0609020204030204" pitchFamily="49" charset="0"/>
                        </a:rPr>
                        <a:t>grep “SCF Done” *.out</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pt-BR" altLang="ja-JP" sz="1400" dirty="0">
                          <a:solidFill>
                            <a:srgbClr val="D4D4D4"/>
                          </a:solidFill>
                          <a:latin typeface="Consolas" panose="020B0609020204030204" pitchFamily="49" charset="0"/>
                        </a:rPr>
                        <a:t>grep “</a:t>
                      </a:r>
                      <a:r>
                        <a:rPr lang="en-US" altLang="ja-JP" sz="1400" dirty="0">
                          <a:solidFill>
                            <a:srgbClr val="D4D4D4"/>
                          </a:solidFill>
                          <a:latin typeface="Consolas" panose="020B0609020204030204" pitchFamily="49" charset="0"/>
                        </a:rPr>
                        <a:t>E(</a:t>
                      </a:r>
                      <a:r>
                        <a:rPr lang="en-US" altLang="ja-JP" sz="1400" dirty="0" err="1">
                          <a:solidFill>
                            <a:srgbClr val="D4D4D4"/>
                          </a:solidFill>
                          <a:latin typeface="Consolas" panose="020B0609020204030204" pitchFamily="49" charset="0"/>
                        </a:rPr>
                        <a:t>Corr</a:t>
                      </a:r>
                      <a:r>
                        <a:rPr lang="en-US" altLang="ja-JP" sz="1400" dirty="0">
                          <a:solidFill>
                            <a:srgbClr val="D4D4D4"/>
                          </a:solidFill>
                          <a:latin typeface="Consolas" panose="020B0609020204030204" pitchFamily="49" charset="0"/>
                        </a:rPr>
                        <a:t>)</a:t>
                      </a:r>
                      <a:r>
                        <a:rPr kumimoji="1" lang="pt-BR" altLang="ja-JP" sz="1400" dirty="0">
                          <a:solidFill>
                            <a:srgbClr val="D4D4D4"/>
                          </a:solidFill>
                          <a:latin typeface="Consolas" panose="020B0609020204030204" pitchFamily="49" charset="0"/>
                        </a:rPr>
                        <a:t>” *.out</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24292E"/>
                    </a:solidFill>
                  </a:tcPr>
                </a:tc>
                <a:extLst>
                  <a:ext uri="{0D108BD9-81ED-4DB2-BD59-A6C34878D82A}">
                    <a16:rowId xmlns:a16="http://schemas.microsoft.com/office/drawing/2014/main" val="1337875995"/>
                  </a:ext>
                </a:extLst>
              </a:tr>
            </a:tbl>
          </a:graphicData>
        </a:graphic>
      </p:graphicFrame>
    </p:spTree>
    <p:extLst>
      <p:ext uri="{BB962C8B-B14F-4D97-AF65-F5344CB8AC3E}">
        <p14:creationId xmlns:p14="http://schemas.microsoft.com/office/powerpoint/2010/main" val="16037659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1BBEFDC-CF5A-B5D0-08F0-D14A86A529EF}"/>
              </a:ext>
            </a:extLst>
          </p:cNvPr>
          <p:cNvSpPr>
            <a:spLocks noGrp="1"/>
          </p:cNvSpPr>
          <p:nvPr>
            <p:ph type="ctrTitle"/>
          </p:nvPr>
        </p:nvSpPr>
        <p:spPr/>
        <p:txBody>
          <a:bodyPr/>
          <a:lstStyle/>
          <a:p>
            <a:r>
              <a:rPr kumimoji="1" lang="ja-JP" altLang="en-US" dirty="0"/>
              <a:t>はじめに</a:t>
            </a:r>
          </a:p>
        </p:txBody>
      </p:sp>
      <p:sp>
        <p:nvSpPr>
          <p:cNvPr id="3" name="字幕 2">
            <a:extLst>
              <a:ext uri="{FF2B5EF4-FFF2-40B4-BE49-F238E27FC236}">
                <a16:creationId xmlns:a16="http://schemas.microsoft.com/office/drawing/2014/main" id="{D2160EEC-F463-090A-287D-9189E5D518DF}"/>
              </a:ext>
            </a:extLst>
          </p:cNvPr>
          <p:cNvSpPr>
            <a:spLocks noGrp="1"/>
          </p:cNvSpPr>
          <p:nvPr>
            <p:ph type="subTitle" idx="1"/>
          </p:nvPr>
        </p:nvSpPr>
        <p:spPr/>
        <p:txBody>
          <a:bodyPr/>
          <a:lstStyle/>
          <a:p>
            <a:r>
              <a:rPr kumimoji="1" lang="ja-JP" altLang="en-US" dirty="0"/>
              <a:t>目標</a:t>
            </a:r>
            <a:r>
              <a:rPr kumimoji="1" lang="en-US" altLang="ja-JP" dirty="0"/>
              <a:t>, </a:t>
            </a:r>
            <a:r>
              <a:rPr kumimoji="1" lang="ja-JP" altLang="en-US" dirty="0"/>
              <a:t>教科書の紹介</a:t>
            </a:r>
            <a:r>
              <a:rPr kumimoji="1" lang="en-US" altLang="ja-JP" dirty="0"/>
              <a:t>, </a:t>
            </a:r>
            <a:r>
              <a:rPr kumimoji="1" lang="ja-JP" altLang="en-US" dirty="0"/>
              <a:t>計算手法の分類</a:t>
            </a:r>
            <a:r>
              <a:rPr kumimoji="1" lang="en-US" altLang="ja-JP" dirty="0"/>
              <a:t>, </a:t>
            </a:r>
            <a:r>
              <a:rPr kumimoji="1" lang="ja-JP" altLang="en-US" dirty="0"/>
              <a:t>インプットの比較</a:t>
            </a:r>
            <a:r>
              <a:rPr kumimoji="1" lang="en-US" altLang="ja-JP" dirty="0"/>
              <a:t>, </a:t>
            </a:r>
            <a:r>
              <a:rPr kumimoji="1" lang="ja-JP" altLang="en-US" dirty="0"/>
              <a:t>原子単位について</a:t>
            </a:r>
          </a:p>
        </p:txBody>
      </p:sp>
    </p:spTree>
    <p:extLst>
      <p:ext uri="{BB962C8B-B14F-4D97-AF65-F5344CB8AC3E}">
        <p14:creationId xmlns:p14="http://schemas.microsoft.com/office/powerpoint/2010/main" val="43861561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タイトル 7">
            <a:extLst>
              <a:ext uri="{FF2B5EF4-FFF2-40B4-BE49-F238E27FC236}">
                <a16:creationId xmlns:a16="http://schemas.microsoft.com/office/drawing/2014/main" id="{70DA12E1-DC50-4E0E-99BB-98D191A8DA55}"/>
              </a:ext>
            </a:extLst>
          </p:cNvPr>
          <p:cNvSpPr>
            <a:spLocks noGrp="1"/>
          </p:cNvSpPr>
          <p:nvPr>
            <p:ph type="ctrTitle"/>
          </p:nvPr>
        </p:nvSpPr>
        <p:spPr/>
        <p:txBody>
          <a:bodyPr/>
          <a:lstStyle/>
          <a:p>
            <a:r>
              <a:rPr lang="en-US" altLang="ja-JP" dirty="0"/>
              <a:t>4. </a:t>
            </a:r>
            <a:r>
              <a:rPr lang="ja-JP" altLang="en-US" dirty="0"/>
              <a:t>相関法</a:t>
            </a:r>
          </a:p>
        </p:txBody>
      </p:sp>
      <mc:AlternateContent xmlns:mc="http://schemas.openxmlformats.org/markup-compatibility/2006" xmlns:a14="http://schemas.microsoft.com/office/drawing/2010/main">
        <mc:Choice Requires="a14">
          <p:sp>
            <p:nvSpPr>
              <p:cNvPr id="9" name="字幕 8">
                <a:extLst>
                  <a:ext uri="{FF2B5EF4-FFF2-40B4-BE49-F238E27FC236}">
                    <a16:creationId xmlns:a16="http://schemas.microsoft.com/office/drawing/2014/main" id="{F2F989C5-4851-4121-8833-B42B25761422}"/>
                  </a:ext>
                </a:extLst>
              </p:cNvPr>
              <p:cNvSpPr>
                <a:spLocks noGrp="1"/>
              </p:cNvSpPr>
              <p:nvPr>
                <p:ph type="subTitle" idx="1"/>
              </p:nvPr>
            </p:nvSpPr>
            <p:spPr/>
            <p:txBody>
              <a:bodyPr>
                <a:normAutofit/>
              </a:bodyPr>
              <a:lstStyle/>
              <a:p>
                <a:r>
                  <a:rPr kumimoji="1" lang="en-US" altLang="ja-JP" dirty="0"/>
                  <a:t>Szabo</a:t>
                </a:r>
                <a:r>
                  <a:rPr kumimoji="1" lang="ja-JP" altLang="en-US" dirty="0"/>
                  <a:t>の下巻の</a:t>
                </a:r>
                <a:r>
                  <a:rPr kumimoji="1" lang="en-US" altLang="ja-JP" dirty="0"/>
                  <a:t>4</a:t>
                </a:r>
                <a:r>
                  <a:rPr kumimoji="1" lang="ja-JP" altLang="en-US" dirty="0"/>
                  <a:t>章</a:t>
                </a:r>
                <a:r>
                  <a:rPr kumimoji="1" lang="en-US" altLang="ja-JP" dirty="0"/>
                  <a:t>(CI)</a:t>
                </a:r>
                <a:r>
                  <a:rPr kumimoji="1" lang="ja-JP" altLang="en-US" dirty="0"/>
                  <a:t>の</a:t>
                </a:r>
                <a:r>
                  <a:rPr kumimoji="1" lang="en-US" altLang="ja-JP" dirty="0" err="1"/>
                  <a:t>p.305</a:t>
                </a:r>
                <a:r>
                  <a:rPr kumimoji="1" lang="en-US" altLang="ja-JP" dirty="0"/>
                  <a:t>-310</a:t>
                </a:r>
                <a:r>
                  <a:rPr kumimoji="1" lang="ja-JP" altLang="en-US" dirty="0"/>
                  <a:t>では「系の正確な非相対論的エネルギー</a:t>
                </a:r>
                <a:r>
                  <a:rPr kumimoji="1" lang="en-US" altLang="ja-JP" dirty="0"/>
                  <a:t>(</a:t>
                </a:r>
                <a14:m>
                  <m:oMath xmlns:m="http://schemas.openxmlformats.org/officeDocument/2006/math">
                    <m:sSub>
                      <m:sSubPr>
                        <m:ctrlPr>
                          <a:rPr kumimoji="1" lang="en-US" altLang="ja-JP" b="0" i="1" smtClean="0">
                            <a:latin typeface="Cambria Math" panose="02040503050406030204" pitchFamily="18" charset="0"/>
                          </a:rPr>
                        </m:ctrlPr>
                      </m:sSubPr>
                      <m:e>
                        <m:r>
                          <a:rPr kumimoji="1" lang="en-US" altLang="ja-JP" b="0" i="1" smtClean="0">
                            <a:latin typeface="Cambria Math" panose="02040503050406030204" pitchFamily="18" charset="0"/>
                            <a:ea typeface="Cambria Math" panose="02040503050406030204" pitchFamily="18" charset="0"/>
                          </a:rPr>
                          <m:t>ℰ</m:t>
                        </m:r>
                      </m:e>
                      <m:sub>
                        <m:r>
                          <a:rPr kumimoji="1" lang="en-US" altLang="ja-JP" b="0" i="1" smtClean="0">
                            <a:latin typeface="Cambria Math" panose="02040503050406030204" pitchFamily="18" charset="0"/>
                          </a:rPr>
                          <m:t>0</m:t>
                        </m:r>
                      </m:sub>
                    </m:sSub>
                  </m:oMath>
                </a14:m>
                <a:r>
                  <a:rPr kumimoji="1" lang="en-US" altLang="ja-JP" dirty="0"/>
                  <a:t>)</a:t>
                </a:r>
                <a:r>
                  <a:rPr kumimoji="1" lang="ja-JP" altLang="en-US" dirty="0"/>
                  <a:t>と基底関数系が完全系の場合の</a:t>
                </a:r>
                <a:r>
                  <a:rPr kumimoji="1" lang="en-US" altLang="ja-JP" dirty="0"/>
                  <a:t>Hartree-Fock </a:t>
                </a:r>
                <a:r>
                  <a:rPr kumimoji="1" lang="ja-JP" altLang="en-US" dirty="0"/>
                  <a:t>エネルギー</a:t>
                </a:r>
                <a:r>
                  <a:rPr kumimoji="1" lang="en-US" altLang="ja-JP" dirty="0"/>
                  <a:t>(</a:t>
                </a:r>
                <a14:m>
                  <m:oMath xmlns:m="http://schemas.openxmlformats.org/officeDocument/2006/math">
                    <m:sSub>
                      <m:sSubPr>
                        <m:ctrlPr>
                          <a:rPr kumimoji="1" lang="en-US" altLang="ja-JP" b="0" i="1" smtClean="0">
                            <a:latin typeface="Cambria Math" panose="02040503050406030204" pitchFamily="18" charset="0"/>
                          </a:rPr>
                        </m:ctrlPr>
                      </m:sSubPr>
                      <m:e>
                        <m:r>
                          <a:rPr kumimoji="1" lang="en-US" altLang="ja-JP" b="0" i="1" smtClean="0">
                            <a:latin typeface="Cambria Math" panose="02040503050406030204" pitchFamily="18" charset="0"/>
                          </a:rPr>
                          <m:t>𝐸</m:t>
                        </m:r>
                      </m:e>
                      <m:sub>
                        <m:r>
                          <a:rPr kumimoji="1" lang="en-US" altLang="ja-JP" b="0" i="1" smtClean="0">
                            <a:latin typeface="Cambria Math" panose="02040503050406030204" pitchFamily="18" charset="0"/>
                          </a:rPr>
                          <m:t>0</m:t>
                        </m:r>
                      </m:sub>
                    </m:sSub>
                  </m:oMath>
                </a14:m>
                <a:r>
                  <a:rPr kumimoji="1" lang="en-US" altLang="ja-JP" dirty="0"/>
                  <a:t>)</a:t>
                </a:r>
                <a:r>
                  <a:rPr kumimoji="1" lang="ja-JP" altLang="en-US" dirty="0"/>
                  <a:t>の差」として相関エネルギー</a:t>
                </a:r>
                <a14:m>
                  <m:oMath xmlns:m="http://schemas.openxmlformats.org/officeDocument/2006/math">
                    <m:sSub>
                      <m:sSubPr>
                        <m:ctrlPr>
                          <a:rPr lang="en-US" altLang="ja-JP" sz="1400" i="1" smtClean="0">
                            <a:latin typeface="Cambria Math" panose="02040503050406030204" pitchFamily="18" charset="0"/>
                          </a:rPr>
                        </m:ctrlPr>
                      </m:sSubPr>
                      <m:e>
                        <m:r>
                          <a:rPr lang="en-US" altLang="ja-JP" sz="1400">
                            <a:latin typeface="Cambria Math" panose="02040503050406030204" pitchFamily="18" charset="0"/>
                          </a:rPr>
                          <m:t>𝐸</m:t>
                        </m:r>
                      </m:e>
                      <m:sub>
                        <m:r>
                          <m:rPr>
                            <m:sty m:val="p"/>
                          </m:rPr>
                          <a:rPr lang="en-US" altLang="ja-JP" sz="1400">
                            <a:latin typeface="Cambria Math" panose="02040503050406030204" pitchFamily="18" charset="0"/>
                          </a:rPr>
                          <m:t>corr</m:t>
                        </m:r>
                      </m:sub>
                    </m:sSub>
                  </m:oMath>
                </a14:m>
                <a:r>
                  <a:rPr kumimoji="1" lang="ja-JP" altLang="en-US" dirty="0"/>
                  <a:t>を定義している</a:t>
                </a:r>
                <a:r>
                  <a:rPr kumimoji="1" lang="en-US" altLang="ja-JP" dirty="0"/>
                  <a:t>. </a:t>
                </a:r>
                <a:r>
                  <a:rPr kumimoji="1" lang="ja-JP" altLang="en-US" dirty="0"/>
                  <a:t>これへの理解を深めるため</a:t>
                </a:r>
                <a:r>
                  <a:rPr lang="en-US" altLang="ja-JP" dirty="0"/>
                  <a:t>, Hartree-Fock</a:t>
                </a:r>
                <a:r>
                  <a:rPr lang="ja-JP" altLang="en-US" dirty="0"/>
                  <a:t>法以外の手法を使ってみよう</a:t>
                </a:r>
                <a:r>
                  <a:rPr lang="en-US" altLang="ja-JP" dirty="0"/>
                  <a:t>. </a:t>
                </a:r>
                <a:endParaRPr lang="ja-JP" altLang="en-US" dirty="0"/>
              </a:p>
            </p:txBody>
          </p:sp>
        </mc:Choice>
        <mc:Fallback xmlns="">
          <p:sp>
            <p:nvSpPr>
              <p:cNvPr id="9" name="字幕 8">
                <a:extLst>
                  <a:ext uri="{FF2B5EF4-FFF2-40B4-BE49-F238E27FC236}">
                    <a16:creationId xmlns:a16="http://schemas.microsoft.com/office/drawing/2014/main" id="{F2F989C5-4851-4121-8833-B42B25761422}"/>
                  </a:ext>
                </a:extLst>
              </p:cNvPr>
              <p:cNvSpPr>
                <a:spLocks noGrp="1" noRot="1" noChangeAspect="1" noMove="1" noResize="1" noEditPoints="1" noAdjustHandles="1" noChangeArrowheads="1" noChangeShapeType="1" noTextEdit="1"/>
              </p:cNvSpPr>
              <p:nvPr>
                <p:ph type="subTitle" idx="1"/>
              </p:nvPr>
            </p:nvSpPr>
            <p:spPr>
              <a:blipFill>
                <a:blip r:embed="rId2"/>
                <a:stretch>
                  <a:fillRect l="-1248" t="-2439" r="-702"/>
                </a:stretch>
              </a:blipFill>
            </p:spPr>
            <p:txBody>
              <a:bodyPr/>
              <a:lstStyle/>
              <a:p>
                <a:r>
                  <a:rPr lang="ja-JP" altLang="en-US">
                    <a:noFill/>
                  </a:rPr>
                  <a:t> </a:t>
                </a:r>
              </a:p>
            </p:txBody>
          </p:sp>
        </mc:Fallback>
      </mc:AlternateContent>
    </p:spTree>
    <p:extLst>
      <p:ext uri="{BB962C8B-B14F-4D97-AF65-F5344CB8AC3E}">
        <p14:creationId xmlns:p14="http://schemas.microsoft.com/office/powerpoint/2010/main" val="329058162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16D62DC-8A66-4D97-ACB5-46956503505A}"/>
              </a:ext>
            </a:extLst>
          </p:cNvPr>
          <p:cNvSpPr>
            <a:spLocks noGrp="1"/>
          </p:cNvSpPr>
          <p:nvPr>
            <p:ph type="title"/>
          </p:nvPr>
        </p:nvSpPr>
        <p:spPr/>
        <p:txBody>
          <a:bodyPr/>
          <a:lstStyle/>
          <a:p>
            <a:r>
              <a:rPr kumimoji="1" lang="ja-JP" altLang="en-US" dirty="0"/>
              <a:t>相関エネルギーの取り込み</a:t>
            </a:r>
          </a:p>
        </p:txBody>
      </p:sp>
      <mc:AlternateContent xmlns:mc="http://schemas.openxmlformats.org/markup-compatibility/2006" xmlns:a14="http://schemas.microsoft.com/office/drawing/2010/main">
        <mc:Choice Requires="a14">
          <p:sp>
            <p:nvSpPr>
              <p:cNvPr id="10" name="コンテンツ プレースホルダー 9">
                <a:extLst>
                  <a:ext uri="{FF2B5EF4-FFF2-40B4-BE49-F238E27FC236}">
                    <a16:creationId xmlns:a16="http://schemas.microsoft.com/office/drawing/2014/main" id="{7AC9EDAC-8BE5-4484-A285-AD422EC63F51}"/>
                  </a:ext>
                </a:extLst>
              </p:cNvPr>
              <p:cNvSpPr>
                <a:spLocks noGrp="1"/>
              </p:cNvSpPr>
              <p:nvPr>
                <p:ph idx="1"/>
              </p:nvPr>
            </p:nvSpPr>
            <p:spPr>
              <a:xfrm>
                <a:off x="468000" y="843750"/>
                <a:ext cx="4104000" cy="3527876"/>
              </a:xfrm>
            </p:spPr>
            <p:txBody>
              <a:bodyPr/>
              <a:lstStyle/>
              <a:p>
                <a:r>
                  <a:rPr lang="ja-JP" altLang="en-US" b="1" dirty="0">
                    <a:solidFill>
                      <a:schemeClr val="tx2"/>
                    </a:solidFill>
                  </a:rPr>
                  <a:t>配置間相互作用法（</a:t>
                </a:r>
                <a:r>
                  <a:rPr lang="en-US" altLang="ja-JP" b="1" dirty="0">
                    <a:solidFill>
                      <a:schemeClr val="tx2"/>
                    </a:solidFill>
                  </a:rPr>
                  <a:t>CI</a:t>
                </a:r>
                <a:r>
                  <a:rPr lang="ja-JP" altLang="en-US" b="1" dirty="0">
                    <a:solidFill>
                      <a:schemeClr val="tx2"/>
                    </a:solidFill>
                  </a:rPr>
                  <a:t>）</a:t>
                </a:r>
                <a:endParaRPr lang="en-US" altLang="ja-JP" b="1" dirty="0">
                  <a:solidFill>
                    <a:schemeClr val="tx2"/>
                  </a:solidFill>
                </a:endParaRPr>
              </a:p>
              <a:p>
                <a:pPr>
                  <a:lnSpc>
                    <a:spcPct val="100000"/>
                  </a:lnSpc>
                </a:pPr>
                <a14:m>
                  <m:oMathPara xmlns:m="http://schemas.openxmlformats.org/officeDocument/2006/math">
                    <m:oMathParaPr>
                      <m:jc m:val="centerGroup"/>
                    </m:oMathParaPr>
                    <m:oMath xmlns:m="http://schemas.openxmlformats.org/officeDocument/2006/math">
                      <m:sSub>
                        <m:sSubPr>
                          <m:ctrlPr>
                            <a:rPr lang="en-US" altLang="ja-JP" b="0" i="1" dirty="0" smtClean="0">
                              <a:latin typeface="Cambria Math" panose="02040503050406030204" pitchFamily="18" charset="0"/>
                            </a:rPr>
                          </m:ctrlPr>
                        </m:sSubPr>
                        <m:e>
                          <m:r>
                            <a:rPr lang="en-US" altLang="ja-JP" b="0" i="1" dirty="0" smtClean="0">
                              <a:latin typeface="Cambria Math" panose="02040503050406030204" pitchFamily="18" charset="0"/>
                            </a:rPr>
                            <m:t>𝛷</m:t>
                          </m:r>
                        </m:e>
                        <m:sub>
                          <m:r>
                            <m:rPr>
                              <m:sty m:val="p"/>
                            </m:rPr>
                            <a:rPr lang="en-US" altLang="ja-JP" b="0" i="0" dirty="0" smtClean="0">
                              <a:latin typeface="Cambria Math" panose="02040503050406030204" pitchFamily="18" charset="0"/>
                            </a:rPr>
                            <m:t>CI</m:t>
                          </m:r>
                        </m:sub>
                      </m:sSub>
                      <m:r>
                        <a:rPr lang="en-US" altLang="ja-JP" b="0" i="0" dirty="0" smtClean="0">
                          <a:latin typeface="Cambria Math" panose="02040503050406030204" pitchFamily="18" charset="0"/>
                        </a:rPr>
                        <m:t>=</m:t>
                      </m:r>
                      <m:sSub>
                        <m:sSubPr>
                          <m:ctrlPr>
                            <a:rPr lang="en-US" altLang="ja-JP" b="0" i="1" dirty="0" smtClean="0">
                              <a:latin typeface="Cambria Math" panose="02040503050406030204" pitchFamily="18" charset="0"/>
                            </a:rPr>
                          </m:ctrlPr>
                        </m:sSubPr>
                        <m:e>
                          <m:r>
                            <a:rPr lang="en-US" altLang="ja-JP" b="0" i="1" dirty="0" smtClean="0">
                              <a:latin typeface="Cambria Math" panose="02040503050406030204" pitchFamily="18" charset="0"/>
                            </a:rPr>
                            <m:t>𝐶</m:t>
                          </m:r>
                        </m:e>
                        <m:sub>
                          <m:r>
                            <m:rPr>
                              <m:sty m:val="p"/>
                            </m:rPr>
                            <a:rPr lang="en-US" altLang="ja-JP" b="0" i="0" dirty="0" smtClean="0">
                              <a:latin typeface="Cambria Math" panose="02040503050406030204" pitchFamily="18" charset="0"/>
                            </a:rPr>
                            <m:t>HF</m:t>
                          </m:r>
                        </m:sub>
                      </m:sSub>
                      <m:sSub>
                        <m:sSubPr>
                          <m:ctrlPr>
                            <a:rPr lang="en-US" altLang="ja-JP" b="0" i="1" dirty="0" smtClean="0">
                              <a:latin typeface="Cambria Math" panose="02040503050406030204" pitchFamily="18" charset="0"/>
                            </a:rPr>
                          </m:ctrlPr>
                        </m:sSubPr>
                        <m:e>
                          <m:r>
                            <a:rPr lang="en-US" altLang="ja-JP" i="1" dirty="0">
                              <a:latin typeface="Cambria Math" panose="02040503050406030204" pitchFamily="18" charset="0"/>
                            </a:rPr>
                            <m:t>𝛷</m:t>
                          </m:r>
                        </m:e>
                        <m:sub>
                          <m:r>
                            <m:rPr>
                              <m:sty m:val="p"/>
                            </m:rPr>
                            <a:rPr lang="en-US" altLang="ja-JP" b="0" i="0" dirty="0" smtClean="0">
                              <a:latin typeface="Cambria Math" panose="02040503050406030204" pitchFamily="18" charset="0"/>
                            </a:rPr>
                            <m:t>HF</m:t>
                          </m:r>
                        </m:sub>
                      </m:sSub>
                      <m:r>
                        <a:rPr lang="en-US" altLang="ja-JP" b="0" i="1" dirty="0" smtClean="0">
                          <a:latin typeface="Cambria Math" panose="02040503050406030204" pitchFamily="18" charset="0"/>
                        </a:rPr>
                        <m:t>+</m:t>
                      </m:r>
                      <m:nary>
                        <m:naryPr>
                          <m:chr m:val="∑"/>
                          <m:ctrlPr>
                            <a:rPr lang="en-US" altLang="ja-JP" b="0" i="1" dirty="0" smtClean="0">
                              <a:latin typeface="Cambria Math" panose="02040503050406030204" pitchFamily="18" charset="0"/>
                            </a:rPr>
                          </m:ctrlPr>
                        </m:naryPr>
                        <m:sub>
                          <m:r>
                            <m:rPr>
                              <m:brk m:alnAt="23"/>
                            </m:rPr>
                            <a:rPr lang="en-US" altLang="ja-JP" b="0" i="1" dirty="0" smtClean="0">
                              <a:latin typeface="Cambria Math" panose="02040503050406030204" pitchFamily="18" charset="0"/>
                            </a:rPr>
                            <m:t>𝑎</m:t>
                          </m:r>
                        </m:sub>
                        <m:sup>
                          <m:r>
                            <m:rPr>
                              <m:sty m:val="p"/>
                            </m:rPr>
                            <a:rPr lang="en-US" altLang="ja-JP" b="0" i="0" dirty="0" smtClean="0">
                              <a:latin typeface="Cambria Math" panose="02040503050406030204" pitchFamily="18" charset="0"/>
                            </a:rPr>
                            <m:t>occ</m:t>
                          </m:r>
                        </m:sup>
                        <m:e>
                          <m:nary>
                            <m:naryPr>
                              <m:chr m:val="∑"/>
                              <m:ctrlPr>
                                <a:rPr lang="en-US" altLang="ja-JP" b="0" i="1" dirty="0" smtClean="0">
                                  <a:latin typeface="Cambria Math" panose="02040503050406030204" pitchFamily="18" charset="0"/>
                                </a:rPr>
                              </m:ctrlPr>
                            </m:naryPr>
                            <m:sub>
                              <m:r>
                                <m:rPr>
                                  <m:brk m:alnAt="23"/>
                                </m:rPr>
                                <a:rPr lang="en-US" altLang="ja-JP" b="0" i="1" dirty="0" smtClean="0">
                                  <a:latin typeface="Cambria Math" panose="02040503050406030204" pitchFamily="18" charset="0"/>
                                </a:rPr>
                                <m:t>𝑟</m:t>
                              </m:r>
                            </m:sub>
                            <m:sup>
                              <m:r>
                                <m:rPr>
                                  <m:sty m:val="p"/>
                                </m:rPr>
                                <a:rPr lang="en-US" altLang="ja-JP" b="0" i="0" dirty="0" smtClean="0">
                                  <a:latin typeface="Cambria Math" panose="02040503050406030204" pitchFamily="18" charset="0"/>
                                </a:rPr>
                                <m:t>vir</m:t>
                              </m:r>
                            </m:sup>
                            <m:e>
                              <m:sSubSup>
                                <m:sSubSupPr>
                                  <m:ctrlPr>
                                    <a:rPr lang="en-US" altLang="ja-JP" b="0" i="1" dirty="0" smtClean="0">
                                      <a:latin typeface="Cambria Math" panose="02040503050406030204" pitchFamily="18" charset="0"/>
                                    </a:rPr>
                                  </m:ctrlPr>
                                </m:sSubSupPr>
                                <m:e>
                                  <m:r>
                                    <a:rPr lang="en-US" altLang="ja-JP" b="0" i="1" dirty="0" smtClean="0">
                                      <a:latin typeface="Cambria Math" panose="02040503050406030204" pitchFamily="18" charset="0"/>
                                    </a:rPr>
                                    <m:t>𝐶</m:t>
                                  </m:r>
                                </m:e>
                                <m:sub>
                                  <m:r>
                                    <a:rPr lang="en-US" altLang="ja-JP" b="0" i="1" dirty="0" smtClean="0">
                                      <a:latin typeface="Cambria Math" panose="02040503050406030204" pitchFamily="18" charset="0"/>
                                    </a:rPr>
                                    <m:t>𝑎</m:t>
                                  </m:r>
                                </m:sub>
                                <m:sup>
                                  <m:r>
                                    <a:rPr lang="en-US" altLang="ja-JP" b="0" i="1" dirty="0" smtClean="0">
                                      <a:latin typeface="Cambria Math" panose="02040503050406030204" pitchFamily="18" charset="0"/>
                                    </a:rPr>
                                    <m:t>𝑟</m:t>
                                  </m:r>
                                </m:sup>
                              </m:sSubSup>
                              <m:sSubSup>
                                <m:sSubSupPr>
                                  <m:ctrlPr>
                                    <a:rPr lang="en-US" altLang="ja-JP" b="0" i="1" dirty="0" smtClean="0">
                                      <a:latin typeface="Cambria Math" panose="02040503050406030204" pitchFamily="18" charset="0"/>
                                    </a:rPr>
                                  </m:ctrlPr>
                                </m:sSubSupPr>
                                <m:e>
                                  <m:r>
                                    <a:rPr lang="en-US" altLang="ja-JP" b="0" i="1" dirty="0" smtClean="0">
                                      <a:latin typeface="Cambria Math" panose="02040503050406030204" pitchFamily="18" charset="0"/>
                                    </a:rPr>
                                    <m:t>𝛷</m:t>
                                  </m:r>
                                </m:e>
                                <m:sub>
                                  <m:r>
                                    <a:rPr lang="en-US" altLang="ja-JP" b="0" i="1" dirty="0" smtClean="0">
                                      <a:latin typeface="Cambria Math" panose="02040503050406030204" pitchFamily="18" charset="0"/>
                                    </a:rPr>
                                    <m:t>𝑎</m:t>
                                  </m:r>
                                </m:sub>
                                <m:sup>
                                  <m:r>
                                    <a:rPr lang="en-US" altLang="ja-JP" b="0" i="1" dirty="0" smtClean="0">
                                      <a:latin typeface="Cambria Math" panose="02040503050406030204" pitchFamily="18" charset="0"/>
                                    </a:rPr>
                                    <m:t>𝑟</m:t>
                                  </m:r>
                                </m:sup>
                              </m:sSubSup>
                            </m:e>
                          </m:nary>
                        </m:e>
                      </m:nary>
                      <m:r>
                        <a:rPr lang="en-US" altLang="ja-JP" i="1" dirty="0">
                          <a:latin typeface="Cambria Math" panose="02040503050406030204" pitchFamily="18" charset="0"/>
                        </a:rPr>
                        <m:t>+</m:t>
                      </m:r>
                      <m:nary>
                        <m:naryPr>
                          <m:chr m:val="∑"/>
                          <m:ctrlPr>
                            <a:rPr lang="en-US" altLang="ja-JP" i="1" dirty="0">
                              <a:latin typeface="Cambria Math" panose="02040503050406030204" pitchFamily="18" charset="0"/>
                            </a:rPr>
                          </m:ctrlPr>
                        </m:naryPr>
                        <m:sub>
                          <m:r>
                            <m:rPr>
                              <m:brk m:alnAt="23"/>
                            </m:rPr>
                            <a:rPr lang="en-US" altLang="ja-JP" i="1" dirty="0">
                              <a:latin typeface="Cambria Math" panose="02040503050406030204" pitchFamily="18" charset="0"/>
                            </a:rPr>
                            <m:t>𝑎</m:t>
                          </m:r>
                          <m:r>
                            <a:rPr lang="en-US" altLang="ja-JP" b="0" i="1" dirty="0" smtClean="0">
                              <a:latin typeface="Cambria Math" panose="02040503050406030204" pitchFamily="18" charset="0"/>
                            </a:rPr>
                            <m:t>&gt;</m:t>
                          </m:r>
                          <m:r>
                            <a:rPr lang="en-US" altLang="ja-JP" b="0" i="1" dirty="0" smtClean="0">
                              <a:latin typeface="Cambria Math" panose="02040503050406030204" pitchFamily="18" charset="0"/>
                            </a:rPr>
                            <m:t>𝑏</m:t>
                          </m:r>
                        </m:sub>
                        <m:sup>
                          <m:r>
                            <m:rPr>
                              <m:sty m:val="p"/>
                            </m:rPr>
                            <a:rPr lang="en-US" altLang="ja-JP" dirty="0">
                              <a:latin typeface="Cambria Math" panose="02040503050406030204" pitchFamily="18" charset="0"/>
                            </a:rPr>
                            <m:t>occ</m:t>
                          </m:r>
                        </m:sup>
                        <m:e>
                          <m:nary>
                            <m:naryPr>
                              <m:chr m:val="∑"/>
                              <m:ctrlPr>
                                <a:rPr lang="en-US" altLang="ja-JP" i="1" dirty="0">
                                  <a:latin typeface="Cambria Math" panose="02040503050406030204" pitchFamily="18" charset="0"/>
                                </a:rPr>
                              </m:ctrlPr>
                            </m:naryPr>
                            <m:sub>
                              <m:r>
                                <m:rPr>
                                  <m:brk m:alnAt="23"/>
                                </m:rPr>
                                <a:rPr lang="en-US" altLang="ja-JP" i="1" dirty="0">
                                  <a:latin typeface="Cambria Math" panose="02040503050406030204" pitchFamily="18" charset="0"/>
                                </a:rPr>
                                <m:t>𝑟</m:t>
                              </m:r>
                              <m:r>
                                <a:rPr lang="en-US" altLang="ja-JP" b="0" i="1" dirty="0" smtClean="0">
                                  <a:latin typeface="Cambria Math" panose="02040503050406030204" pitchFamily="18" charset="0"/>
                                </a:rPr>
                                <m:t>&gt;</m:t>
                              </m:r>
                              <m:r>
                                <a:rPr lang="en-US" altLang="ja-JP" b="0" i="1" dirty="0" smtClean="0">
                                  <a:latin typeface="Cambria Math" panose="02040503050406030204" pitchFamily="18" charset="0"/>
                                </a:rPr>
                                <m:t>𝑠</m:t>
                              </m:r>
                            </m:sub>
                            <m:sup>
                              <m:r>
                                <m:rPr>
                                  <m:sty m:val="p"/>
                                </m:rPr>
                                <a:rPr lang="en-US" altLang="ja-JP" dirty="0">
                                  <a:latin typeface="Cambria Math" panose="02040503050406030204" pitchFamily="18" charset="0"/>
                                </a:rPr>
                                <m:t>vir</m:t>
                              </m:r>
                            </m:sup>
                            <m:e>
                              <m:sSubSup>
                                <m:sSubSupPr>
                                  <m:ctrlPr>
                                    <a:rPr lang="en-US" altLang="ja-JP" i="1" dirty="0">
                                      <a:latin typeface="Cambria Math" panose="02040503050406030204" pitchFamily="18" charset="0"/>
                                    </a:rPr>
                                  </m:ctrlPr>
                                </m:sSubSupPr>
                                <m:e>
                                  <m:r>
                                    <a:rPr lang="en-US" altLang="ja-JP" i="1" dirty="0">
                                      <a:latin typeface="Cambria Math" panose="02040503050406030204" pitchFamily="18" charset="0"/>
                                    </a:rPr>
                                    <m:t>𝐶</m:t>
                                  </m:r>
                                </m:e>
                                <m:sub>
                                  <m:r>
                                    <a:rPr lang="en-US" altLang="ja-JP" i="1" dirty="0">
                                      <a:latin typeface="Cambria Math" panose="02040503050406030204" pitchFamily="18" charset="0"/>
                                    </a:rPr>
                                    <m:t>𝑎</m:t>
                                  </m:r>
                                  <m:r>
                                    <a:rPr lang="en-US" altLang="ja-JP" b="0" i="1" dirty="0" smtClean="0">
                                      <a:latin typeface="Cambria Math" panose="02040503050406030204" pitchFamily="18" charset="0"/>
                                    </a:rPr>
                                    <m:t>𝑏</m:t>
                                  </m:r>
                                </m:sub>
                                <m:sup>
                                  <m:r>
                                    <a:rPr lang="en-US" altLang="ja-JP" i="1" dirty="0">
                                      <a:latin typeface="Cambria Math" panose="02040503050406030204" pitchFamily="18" charset="0"/>
                                    </a:rPr>
                                    <m:t>𝑟</m:t>
                                  </m:r>
                                  <m:r>
                                    <a:rPr lang="en-US" altLang="ja-JP" b="0" i="1" dirty="0" smtClean="0">
                                      <a:latin typeface="Cambria Math" panose="02040503050406030204" pitchFamily="18" charset="0"/>
                                    </a:rPr>
                                    <m:t>𝑠</m:t>
                                  </m:r>
                                </m:sup>
                              </m:sSubSup>
                              <m:sSubSup>
                                <m:sSubSupPr>
                                  <m:ctrlPr>
                                    <a:rPr lang="en-US" altLang="ja-JP" i="1" dirty="0">
                                      <a:latin typeface="Cambria Math" panose="02040503050406030204" pitchFamily="18" charset="0"/>
                                    </a:rPr>
                                  </m:ctrlPr>
                                </m:sSubSupPr>
                                <m:e>
                                  <m:r>
                                    <a:rPr lang="en-US" altLang="ja-JP" i="1" dirty="0">
                                      <a:latin typeface="Cambria Math" panose="02040503050406030204" pitchFamily="18" charset="0"/>
                                    </a:rPr>
                                    <m:t>𝛷</m:t>
                                  </m:r>
                                </m:e>
                                <m:sub>
                                  <m:r>
                                    <a:rPr lang="en-US" altLang="ja-JP" i="1" dirty="0">
                                      <a:latin typeface="Cambria Math" panose="02040503050406030204" pitchFamily="18" charset="0"/>
                                    </a:rPr>
                                    <m:t>𝑎</m:t>
                                  </m:r>
                                  <m:r>
                                    <a:rPr lang="en-US" altLang="ja-JP" b="0" i="1" dirty="0" smtClean="0">
                                      <a:latin typeface="Cambria Math" panose="02040503050406030204" pitchFamily="18" charset="0"/>
                                    </a:rPr>
                                    <m:t>𝑏</m:t>
                                  </m:r>
                                </m:sub>
                                <m:sup>
                                  <m:r>
                                    <a:rPr lang="en-US" altLang="ja-JP" i="1" dirty="0">
                                      <a:latin typeface="Cambria Math" panose="02040503050406030204" pitchFamily="18" charset="0"/>
                                    </a:rPr>
                                    <m:t>𝑟</m:t>
                                  </m:r>
                                  <m:r>
                                    <a:rPr lang="en-US" altLang="ja-JP" b="0" i="1" dirty="0" smtClean="0">
                                      <a:latin typeface="Cambria Math" panose="02040503050406030204" pitchFamily="18" charset="0"/>
                                    </a:rPr>
                                    <m:t>𝑠</m:t>
                                  </m:r>
                                </m:sup>
                              </m:sSubSup>
                            </m:e>
                          </m:nary>
                        </m:e>
                      </m:nary>
                      <m:r>
                        <a:rPr lang="en-US" altLang="ja-JP" b="0" i="1" dirty="0" smtClean="0">
                          <a:latin typeface="Cambria Math" panose="02040503050406030204" pitchFamily="18" charset="0"/>
                        </a:rPr>
                        <m:t>+…</m:t>
                      </m:r>
                    </m:oMath>
                  </m:oMathPara>
                </a14:m>
                <a:endParaRPr lang="en-US" altLang="ja-JP" dirty="0">
                  <a:solidFill>
                    <a:schemeClr val="tx1"/>
                  </a:solidFill>
                </a:endParaRPr>
              </a:p>
              <a:p>
                <a:r>
                  <a:rPr lang="en-US" altLang="ja-JP" dirty="0"/>
                  <a:t>Hartree-Fock</a:t>
                </a:r>
                <a:r>
                  <a:rPr lang="ja-JP" altLang="en-US" dirty="0"/>
                  <a:t>法が１つの</a:t>
                </a:r>
                <a:r>
                  <a:rPr lang="en-US" altLang="ja-JP" dirty="0"/>
                  <a:t>Slater</a:t>
                </a:r>
                <a:r>
                  <a:rPr lang="ja-JP" altLang="en-US" dirty="0"/>
                  <a:t>行列式を試行波動関数とするのに対して</a:t>
                </a:r>
                <a:r>
                  <a:rPr lang="en-US" altLang="ja-JP" dirty="0"/>
                  <a:t>, CI</a:t>
                </a:r>
                <a:r>
                  <a:rPr lang="ja-JP" altLang="en-US" dirty="0"/>
                  <a:t>法では複数の</a:t>
                </a:r>
                <a:r>
                  <a:rPr lang="en-US" altLang="ja-JP" dirty="0"/>
                  <a:t>Slater</a:t>
                </a:r>
                <a:r>
                  <a:rPr lang="ja-JP" altLang="en-US" dirty="0"/>
                  <a:t>行列式の線形結合を取る</a:t>
                </a:r>
                <a:r>
                  <a:rPr lang="en-US" altLang="ja-JP" dirty="0"/>
                  <a:t>. CI</a:t>
                </a:r>
                <a:r>
                  <a:rPr lang="ja-JP" altLang="en-US" dirty="0"/>
                  <a:t>の試行関数は初項に</a:t>
                </a:r>
                <a:r>
                  <a:rPr lang="en-US" altLang="ja-JP" dirty="0"/>
                  <a:t>HF</a:t>
                </a:r>
                <a:r>
                  <a:rPr lang="ja-JP" altLang="en-US" dirty="0"/>
                  <a:t>の試行関数（基底配置）を含むので</a:t>
                </a:r>
                <a:r>
                  <a:rPr lang="en-US" altLang="ja-JP" dirty="0"/>
                  <a:t>, </a:t>
                </a:r>
                <a:r>
                  <a:rPr lang="ja-JP" altLang="en-US" dirty="0"/>
                  <a:t>基底関数が同じならば</a:t>
                </a:r>
                <a:r>
                  <a:rPr lang="en-US" altLang="ja-JP" dirty="0"/>
                  <a:t>CI</a:t>
                </a:r>
                <a:r>
                  <a:rPr lang="ja-JP" altLang="en-US" dirty="0"/>
                  <a:t>法の方が低いエネルギーを与える</a:t>
                </a:r>
                <a:r>
                  <a:rPr lang="en-US" altLang="ja-JP" dirty="0"/>
                  <a:t>. </a:t>
                </a:r>
              </a:p>
              <a:p>
                <a:r>
                  <a:rPr lang="en-US" altLang="ja-JP" b="1" dirty="0">
                    <a:solidFill>
                      <a:schemeClr val="tx2"/>
                    </a:solidFill>
                  </a:rPr>
                  <a:t>Full CI</a:t>
                </a:r>
              </a:p>
              <a:p>
                <a:r>
                  <a:rPr lang="ja-JP" altLang="en-US" dirty="0"/>
                  <a:t>考えうる全ての配置を含む</a:t>
                </a:r>
                <a:r>
                  <a:rPr lang="en-US" altLang="ja-JP" dirty="0"/>
                  <a:t>CI</a:t>
                </a:r>
              </a:p>
              <a:p>
                <a:r>
                  <a:rPr lang="en-US" altLang="ja-JP" b="1" dirty="0">
                    <a:solidFill>
                      <a:schemeClr val="tx2"/>
                    </a:solidFill>
                  </a:rPr>
                  <a:t>CISD</a:t>
                </a:r>
              </a:p>
              <a:p>
                <a:r>
                  <a:rPr lang="ja-JP" altLang="en-US" dirty="0"/>
                  <a:t>一電子励起配置</a:t>
                </a:r>
                <a:r>
                  <a:rPr lang="en-US" altLang="ja-JP" dirty="0"/>
                  <a:t>(S)</a:t>
                </a:r>
                <a:r>
                  <a:rPr lang="ja-JP" altLang="en-US" dirty="0"/>
                  <a:t>と二電子励起配置</a:t>
                </a:r>
                <a:r>
                  <a:rPr lang="en-US" altLang="ja-JP" dirty="0"/>
                  <a:t>(D)</a:t>
                </a:r>
                <a:r>
                  <a:rPr lang="ja-JP" altLang="en-US" dirty="0"/>
                  <a:t>を含む</a:t>
                </a:r>
                <a:r>
                  <a:rPr lang="en-US" altLang="ja-JP" dirty="0"/>
                  <a:t>CI</a:t>
                </a:r>
              </a:p>
            </p:txBody>
          </p:sp>
        </mc:Choice>
        <mc:Fallback xmlns="">
          <p:sp>
            <p:nvSpPr>
              <p:cNvPr id="10" name="コンテンツ プレースホルダー 9">
                <a:extLst>
                  <a:ext uri="{FF2B5EF4-FFF2-40B4-BE49-F238E27FC236}">
                    <a16:creationId xmlns:a16="http://schemas.microsoft.com/office/drawing/2014/main" id="{7AC9EDAC-8BE5-4484-A285-AD422EC63F51}"/>
                  </a:ext>
                </a:extLst>
              </p:cNvPr>
              <p:cNvSpPr>
                <a:spLocks noGrp="1" noRot="1" noChangeAspect="1" noMove="1" noResize="1" noEditPoints="1" noAdjustHandles="1" noChangeArrowheads="1" noChangeShapeType="1" noTextEdit="1"/>
              </p:cNvSpPr>
              <p:nvPr>
                <p:ph idx="1"/>
              </p:nvPr>
            </p:nvSpPr>
            <p:spPr>
              <a:xfrm>
                <a:off x="468000" y="843750"/>
                <a:ext cx="4104000" cy="3527876"/>
              </a:xfrm>
              <a:blipFill>
                <a:blip r:embed="rId3"/>
                <a:stretch>
                  <a:fillRect b="-345"/>
                </a:stretch>
              </a:blipFill>
            </p:spPr>
            <p:txBody>
              <a:bodyPr/>
              <a:lstStyle/>
              <a:p>
                <a:r>
                  <a:rPr lang="ja-JP" altLang="en-US">
                    <a:noFill/>
                  </a:rPr>
                  <a:t> </a:t>
                </a:r>
              </a:p>
            </p:txBody>
          </p:sp>
        </mc:Fallback>
      </mc:AlternateContent>
      <p:sp>
        <p:nvSpPr>
          <p:cNvPr id="37" name="テキスト プレースホルダー 36">
            <a:extLst>
              <a:ext uri="{FF2B5EF4-FFF2-40B4-BE49-F238E27FC236}">
                <a16:creationId xmlns:a16="http://schemas.microsoft.com/office/drawing/2014/main" id="{44647EE4-D0EA-495A-AA87-A2C856AA9374}"/>
              </a:ext>
            </a:extLst>
          </p:cNvPr>
          <p:cNvSpPr>
            <a:spLocks noGrp="1"/>
          </p:cNvSpPr>
          <p:nvPr>
            <p:ph type="body" sz="quarter" idx="13"/>
          </p:nvPr>
        </p:nvSpPr>
        <p:spPr/>
        <p:txBody>
          <a:bodyPr/>
          <a:lstStyle/>
          <a:p>
            <a:r>
              <a:rPr lang="en-US" altLang="ja-JP" dirty="0"/>
              <a:t>https://www.jstage.jst.go.jp/article/mssj/15/2/15_116/_pdf/-char/ja</a:t>
            </a:r>
          </a:p>
          <a:p>
            <a:r>
              <a:rPr lang="en-US" altLang="ja-JP" dirty="0"/>
              <a:t>Frank </a:t>
            </a:r>
            <a:r>
              <a:rPr lang="en-US" altLang="ja-JP" dirty="0" err="1"/>
              <a:t>Jensen『Introduction</a:t>
            </a:r>
            <a:r>
              <a:rPr lang="en-US" altLang="ja-JP" dirty="0"/>
              <a:t> to Computational Chemistry, 2nd Edition』(John Wiley &amp; Sons, 2007) </a:t>
            </a:r>
            <a:r>
              <a:rPr lang="en-US" altLang="ja-JP" dirty="0" err="1"/>
              <a:t>p.136</a:t>
            </a:r>
            <a:r>
              <a:rPr lang="en-US" altLang="ja-JP" dirty="0"/>
              <a:t> Figure 4.3</a:t>
            </a:r>
          </a:p>
          <a:p>
            <a:r>
              <a:rPr lang="en-US" altLang="ja-JP" dirty="0"/>
              <a:t>A. </a:t>
            </a:r>
            <a:r>
              <a:rPr lang="ja-JP" altLang="en-US" dirty="0"/>
              <a:t>ザボ</a:t>
            </a:r>
            <a:r>
              <a:rPr lang="en-US" altLang="ja-JP" dirty="0"/>
              <a:t>, </a:t>
            </a:r>
            <a:r>
              <a:rPr lang="en-US" altLang="ja-JP" dirty="0" err="1"/>
              <a:t>N.S</a:t>
            </a:r>
            <a:r>
              <a:rPr lang="en-US" altLang="ja-JP" dirty="0"/>
              <a:t>. </a:t>
            </a:r>
            <a:r>
              <a:rPr lang="ja-JP" altLang="en-US" dirty="0"/>
              <a:t>オストランド著</a:t>
            </a:r>
            <a:r>
              <a:rPr lang="en-US" altLang="ja-JP" dirty="0"/>
              <a:t>, </a:t>
            </a:r>
            <a:r>
              <a:rPr lang="ja-JP" altLang="en-US" dirty="0"/>
              <a:t>大野公男</a:t>
            </a:r>
            <a:r>
              <a:rPr lang="en-US" altLang="ja-JP" dirty="0"/>
              <a:t>, </a:t>
            </a:r>
            <a:r>
              <a:rPr lang="ja-JP" altLang="en-US" dirty="0"/>
              <a:t>阪井健男</a:t>
            </a:r>
            <a:r>
              <a:rPr lang="en-US" altLang="ja-JP" dirty="0"/>
              <a:t>, </a:t>
            </a:r>
            <a:r>
              <a:rPr lang="ja-JP" altLang="en-US" dirty="0"/>
              <a:t>望月祐志訳</a:t>
            </a:r>
            <a:r>
              <a:rPr lang="en-US" altLang="ja-JP" dirty="0"/>
              <a:t>. 『</a:t>
            </a:r>
            <a:r>
              <a:rPr lang="ja-JP" altLang="en-US" dirty="0"/>
              <a:t>新しい量子化学電子構造の理論入門 上</a:t>
            </a:r>
            <a:r>
              <a:rPr lang="en-US" altLang="ja-JP" dirty="0"/>
              <a:t>』, </a:t>
            </a:r>
            <a:r>
              <a:rPr lang="ja-JP" altLang="en-US" dirty="0"/>
              <a:t>東京大学出版会</a:t>
            </a:r>
            <a:r>
              <a:rPr lang="en-US" altLang="ja-JP" dirty="0"/>
              <a:t>, 1987. </a:t>
            </a:r>
            <a:r>
              <a:rPr lang="en-US" altLang="ja-JP" dirty="0" err="1"/>
              <a:t>p.66</a:t>
            </a:r>
            <a:r>
              <a:rPr lang="en-US" altLang="ja-JP" dirty="0"/>
              <a:t> </a:t>
            </a:r>
            <a:r>
              <a:rPr lang="ja-JP" altLang="en-US" dirty="0"/>
              <a:t>図</a:t>
            </a:r>
            <a:r>
              <a:rPr lang="en-US" altLang="ja-JP" dirty="0"/>
              <a:t>2.9</a:t>
            </a:r>
          </a:p>
        </p:txBody>
      </p:sp>
      <p:pic>
        <p:nvPicPr>
          <p:cNvPr id="16" name="コンテンツ プレースホルダー 46">
            <a:extLst>
              <a:ext uri="{FF2B5EF4-FFF2-40B4-BE49-F238E27FC236}">
                <a16:creationId xmlns:a16="http://schemas.microsoft.com/office/drawing/2014/main" id="{85D0C129-1059-4B29-932E-4DE59C1F0C34}"/>
              </a:ext>
            </a:extLst>
          </p:cNvPr>
          <p:cNvPicPr>
            <a:picLocks noGrp="1" noChangeAspect="1"/>
          </p:cNvPicPr>
          <p:nvPr>
            <p:ph idx="14"/>
          </p:nvPr>
        </p:nvPicPr>
        <p:blipFill>
          <a:blip r:embed="rId4">
            <a:extLst>
              <a:ext uri="{96DAC541-7B7A-43D3-8B79-37D633B846F1}">
                <asvg:svgBlip xmlns:asvg="http://schemas.microsoft.com/office/drawing/2016/SVG/main" r:embed="rId5"/>
              </a:ext>
            </a:extLst>
          </a:blip>
          <a:stretch>
            <a:fillRect/>
          </a:stretch>
        </p:blipFill>
        <p:spPr>
          <a:xfrm>
            <a:off x="4572000" y="843882"/>
            <a:ext cx="4103688" cy="3455737"/>
          </a:xfrm>
        </p:spPr>
      </p:pic>
      <p:sp>
        <p:nvSpPr>
          <p:cNvPr id="4" name="スライド番号プレースホルダー 3">
            <a:extLst>
              <a:ext uri="{FF2B5EF4-FFF2-40B4-BE49-F238E27FC236}">
                <a16:creationId xmlns:a16="http://schemas.microsoft.com/office/drawing/2014/main" id="{9670C4CC-8CE4-48F5-9B8F-7ADEA137E430}"/>
              </a:ext>
            </a:extLst>
          </p:cNvPr>
          <p:cNvSpPr>
            <a:spLocks noGrp="1"/>
          </p:cNvSpPr>
          <p:nvPr>
            <p:ph type="sldNum" sz="quarter" idx="15"/>
          </p:nvPr>
        </p:nvSpPr>
        <p:spPr/>
        <p:txBody>
          <a:bodyPr/>
          <a:lstStyle/>
          <a:p>
            <a:fld id="{44CC7441-4F6D-4D99-AEAC-28C0433C7008}" type="slidenum">
              <a:rPr kumimoji="1" lang="ja-JP" altLang="en-US" smtClean="0"/>
              <a:t>50</a:t>
            </a:fld>
            <a:endParaRPr kumimoji="1" lang="ja-JP" altLang="en-US"/>
          </a:p>
        </p:txBody>
      </p:sp>
      <p:sp>
        <p:nvSpPr>
          <p:cNvPr id="18" name="テキスト ボックス 17">
            <a:extLst>
              <a:ext uri="{FF2B5EF4-FFF2-40B4-BE49-F238E27FC236}">
                <a16:creationId xmlns:a16="http://schemas.microsoft.com/office/drawing/2014/main" id="{4BC13C6E-4B01-4222-A68C-F8DD17B7CDF2}"/>
              </a:ext>
            </a:extLst>
          </p:cNvPr>
          <p:cNvSpPr txBox="1"/>
          <p:nvPr/>
        </p:nvSpPr>
        <p:spPr>
          <a:xfrm>
            <a:off x="5137151" y="4279293"/>
            <a:ext cx="3452812" cy="369332"/>
          </a:xfrm>
          <a:prstGeom prst="rect">
            <a:avLst/>
          </a:prstGeom>
          <a:noFill/>
        </p:spPr>
        <p:txBody>
          <a:bodyPr wrap="square">
            <a:spAutoFit/>
          </a:bodyPr>
          <a:lstStyle/>
          <a:p>
            <a:pPr algn="ctr"/>
            <a:r>
              <a:rPr lang="ja-JP" altLang="en-US" b="1" dirty="0">
                <a:solidFill>
                  <a:schemeClr val="accent4"/>
                </a:solidFill>
              </a:rPr>
              <a:t>この図を数値的に理解しよう！</a:t>
            </a:r>
            <a:endParaRPr lang="en-US" altLang="ja-JP" b="1" dirty="0">
              <a:solidFill>
                <a:schemeClr val="accent4"/>
              </a:solidFill>
            </a:endParaRPr>
          </a:p>
        </p:txBody>
      </p:sp>
    </p:spTree>
    <p:extLst>
      <p:ext uri="{BB962C8B-B14F-4D97-AF65-F5344CB8AC3E}">
        <p14:creationId xmlns:p14="http://schemas.microsoft.com/office/powerpoint/2010/main" val="396448384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コンテンツ プレースホルダー 3">
            <a:extLst>
              <a:ext uri="{FF2B5EF4-FFF2-40B4-BE49-F238E27FC236}">
                <a16:creationId xmlns:a16="http://schemas.microsoft.com/office/drawing/2014/main" id="{9C38F7FC-0F8D-49CE-90A7-B51C7EE7C413}"/>
              </a:ext>
            </a:extLst>
          </p:cNvPr>
          <p:cNvGraphicFramePr>
            <a:graphicFrameLocks noGrp="1"/>
          </p:cNvGraphicFramePr>
          <p:nvPr>
            <p:ph idx="1"/>
            <p:extLst>
              <p:ext uri="{D42A27DB-BD31-4B8C-83A1-F6EECF244321}">
                <p14:modId xmlns:p14="http://schemas.microsoft.com/office/powerpoint/2010/main" val="2906808419"/>
              </p:ext>
            </p:extLst>
          </p:nvPr>
        </p:nvGraphicFramePr>
        <p:xfrm>
          <a:off x="468313" y="842963"/>
          <a:ext cx="2664000" cy="3666374"/>
        </p:xfrm>
        <a:graphic>
          <a:graphicData uri="http://schemas.openxmlformats.org/drawingml/2006/table">
            <a:tbl>
              <a:tblPr firstRow="1" bandRow="1">
                <a:tableStyleId>{2D5ABB26-0587-4C30-8999-92F81FD0307C}</a:tableStyleId>
              </a:tblPr>
              <a:tblGrid>
                <a:gridCol w="2664000">
                  <a:extLst>
                    <a:ext uri="{9D8B030D-6E8A-4147-A177-3AD203B41FA5}">
                      <a16:colId xmlns:a16="http://schemas.microsoft.com/office/drawing/2014/main" val="839188252"/>
                    </a:ext>
                  </a:extLst>
                </a:gridCol>
              </a:tblGrid>
              <a:tr h="720000">
                <a:tc>
                  <a:txBody>
                    <a:bodyPr/>
                    <a:lstStyle/>
                    <a:p>
                      <a:pPr marL="0" marR="0" lvl="0" indent="0" algn="l" defTabSz="914400" rtl="0" eaLnBrk="1" fontAlgn="auto" latinLnBrk="0" hangingPunct="1">
                        <a:lnSpc>
                          <a:spcPct val="120000"/>
                        </a:lnSpc>
                        <a:spcBef>
                          <a:spcPts val="0"/>
                        </a:spcBef>
                        <a:spcAft>
                          <a:spcPts val="600"/>
                        </a:spcAft>
                        <a:buClrTx/>
                        <a:buSzTx/>
                        <a:buFontTx/>
                        <a:buNone/>
                        <a:tabLst/>
                        <a:defRPr/>
                      </a:pPr>
                      <a:r>
                        <a:rPr kumimoji="1" lang="ja-JP" altLang="en-US" sz="1300" dirty="0"/>
                        <a:t>水素原子では</a:t>
                      </a:r>
                      <a:r>
                        <a:rPr lang="en-US" altLang="ja-JP" sz="1300" dirty="0"/>
                        <a:t>HF</a:t>
                      </a:r>
                      <a:r>
                        <a:rPr lang="ja-JP" altLang="en-US" sz="1300" dirty="0"/>
                        <a:t>と</a:t>
                      </a:r>
                      <a:r>
                        <a:rPr lang="en-US" altLang="ja-JP" sz="1300" dirty="0"/>
                        <a:t>CI</a:t>
                      </a:r>
                      <a:r>
                        <a:rPr lang="ja-JP" altLang="en-US" sz="1300" dirty="0"/>
                        <a:t>に差は無い</a:t>
                      </a:r>
                      <a:r>
                        <a:rPr lang="en-US" altLang="ja-JP" sz="1300" dirty="0"/>
                        <a:t>. </a:t>
                      </a:r>
                      <a:r>
                        <a:rPr lang="ja-JP" altLang="en-US" sz="1300" dirty="0"/>
                        <a:t>相関エネルギーは</a:t>
                      </a:r>
                      <a:r>
                        <a:rPr lang="en-US" altLang="ja-JP" sz="1300" dirty="0"/>
                        <a:t>0</a:t>
                      </a:r>
                      <a:r>
                        <a:rPr lang="ja-JP" altLang="en-US" sz="1300" dirty="0"/>
                        <a:t>である</a:t>
                      </a:r>
                      <a:r>
                        <a:rPr lang="en-US" altLang="ja-JP" sz="1300" dirty="0"/>
                        <a:t>.</a:t>
                      </a:r>
                      <a:endParaRPr kumimoji="1" lang="en-US" altLang="ja-JP" sz="1300" b="1" dirty="0">
                        <a:solidFill>
                          <a:schemeClr val="tx2"/>
                        </a:solidFill>
                      </a:endParaRPr>
                    </a:p>
                  </a:txBody>
                  <a:tcPr>
                    <a:lnB w="19050" cap="flat" cmpd="sng" algn="ctr">
                      <a:noFill/>
                      <a:prstDash val="solid"/>
                      <a:round/>
                      <a:headEnd type="none" w="med" len="med"/>
                      <a:tailEnd type="none" w="med" len="med"/>
                    </a:lnB>
                  </a:tcPr>
                </a:tc>
                <a:extLst>
                  <a:ext uri="{0D108BD9-81ED-4DB2-BD59-A6C34878D82A}">
                    <a16:rowId xmlns:a16="http://schemas.microsoft.com/office/drawing/2014/main" val="2285643853"/>
                  </a:ext>
                </a:extLst>
              </a:tr>
              <a:tr h="360000">
                <a:tc>
                  <a:txBody>
                    <a:bodyPr/>
                    <a:lstStyle/>
                    <a:p>
                      <a:r>
                        <a:rPr kumimoji="1" lang="ja-JP" altLang="en-US" sz="1300" b="1" dirty="0">
                          <a:solidFill>
                            <a:schemeClr val="tx2"/>
                          </a:solidFill>
                        </a:rPr>
                        <a:t>入力ファイルの例</a:t>
                      </a:r>
                    </a:p>
                  </a:txBody>
                  <a:tcPr anchor="ctr">
                    <a:lnT>
                      <a:noFill/>
                    </a:lnT>
                    <a:lnB w="19050" cap="flat" cmpd="sng" algn="ctr">
                      <a:noFill/>
                      <a:prstDash val="solid"/>
                      <a:round/>
                      <a:headEnd type="none" w="med" len="med"/>
                      <a:tailEnd type="none" w="med" len="med"/>
                    </a:lnB>
                  </a:tcPr>
                </a:tc>
                <a:extLst>
                  <a:ext uri="{0D108BD9-81ED-4DB2-BD59-A6C34878D82A}">
                    <a16:rowId xmlns:a16="http://schemas.microsoft.com/office/drawing/2014/main" val="3468920188"/>
                  </a:ext>
                </a:extLst>
              </a:tr>
              <a:tr h="370840">
                <a:tc>
                  <a:txBody>
                    <a:bodyPr/>
                    <a:lstStyle/>
                    <a:p>
                      <a:r>
                        <a:rPr kumimoji="1" lang="pt-BR" altLang="ja-JP" sz="1300" dirty="0">
                          <a:solidFill>
                            <a:srgbClr val="D4D4D4"/>
                          </a:solidFill>
                          <a:latin typeface="Consolas" panose="020B0609020204030204" pitchFamily="49" charset="0"/>
                        </a:rPr>
                        <a:t># </a:t>
                      </a:r>
                      <a:r>
                        <a:rPr kumimoji="1" lang="pt-BR" altLang="ja-JP" sz="1300" dirty="0">
                          <a:solidFill>
                            <a:schemeClr val="accent4">
                              <a:lumMod val="60000"/>
                              <a:lumOff val="40000"/>
                            </a:schemeClr>
                          </a:solidFill>
                          <a:latin typeface="Consolas" panose="020B0609020204030204" pitchFamily="49" charset="0"/>
                        </a:rPr>
                        <a:t>CISD</a:t>
                      </a:r>
                      <a:r>
                        <a:rPr kumimoji="1" lang="pt-BR" altLang="ja-JP" sz="1300" dirty="0">
                          <a:solidFill>
                            <a:srgbClr val="D4D4D4"/>
                          </a:solidFill>
                          <a:latin typeface="Consolas" panose="020B0609020204030204" pitchFamily="49" charset="0"/>
                        </a:rPr>
                        <a:t>/</a:t>
                      </a:r>
                      <a:r>
                        <a:rPr kumimoji="1" lang="pt-BR" altLang="ja-JP" sz="1300" dirty="0">
                          <a:solidFill>
                            <a:schemeClr val="accent4">
                              <a:lumMod val="60000"/>
                              <a:lumOff val="40000"/>
                            </a:schemeClr>
                          </a:solidFill>
                          <a:latin typeface="Consolas" panose="020B0609020204030204" pitchFamily="49" charset="0"/>
                        </a:rPr>
                        <a:t>aug-cc-pVTZ</a:t>
                      </a:r>
                    </a:p>
                    <a:p>
                      <a:endParaRPr kumimoji="1" lang="pt-BR" altLang="ja-JP" sz="1300" dirty="0">
                        <a:solidFill>
                          <a:srgbClr val="D4D4D4"/>
                        </a:solidFill>
                        <a:latin typeface="Consolas" panose="020B0609020204030204" pitchFamily="49" charset="0"/>
                      </a:endParaRPr>
                    </a:p>
                    <a:p>
                      <a:r>
                        <a:rPr kumimoji="1" lang="pt-BR" altLang="ja-JP" sz="1300" dirty="0">
                          <a:solidFill>
                            <a:srgbClr val="D4D4D4"/>
                          </a:solidFill>
                          <a:latin typeface="Consolas" panose="020B0609020204030204" pitchFamily="49" charset="0"/>
                        </a:rPr>
                        <a:t>H</a:t>
                      </a:r>
                    </a:p>
                    <a:p>
                      <a:endParaRPr kumimoji="1" lang="pt-BR" altLang="ja-JP" sz="1300" dirty="0">
                        <a:solidFill>
                          <a:srgbClr val="D4D4D4"/>
                        </a:solidFill>
                        <a:latin typeface="Consolas" panose="020B0609020204030204" pitchFamily="49" charset="0"/>
                      </a:endParaRPr>
                    </a:p>
                    <a:p>
                      <a:r>
                        <a:rPr kumimoji="1" lang="pt-BR" altLang="ja-JP" sz="1300" dirty="0">
                          <a:solidFill>
                            <a:srgbClr val="D4D4D4"/>
                          </a:solidFill>
                          <a:latin typeface="Consolas" panose="020B0609020204030204" pitchFamily="49" charset="0"/>
                        </a:rPr>
                        <a:t>0 2</a:t>
                      </a:r>
                    </a:p>
                    <a:p>
                      <a:r>
                        <a:rPr kumimoji="1" lang="pt-BR" altLang="ja-JP" sz="1300" dirty="0">
                          <a:solidFill>
                            <a:srgbClr val="D4D4D4"/>
                          </a:solidFill>
                          <a:latin typeface="Consolas" panose="020B0609020204030204" pitchFamily="49" charset="0"/>
                        </a:rPr>
                        <a:t>H 0.0 0.0 0.0</a:t>
                      </a:r>
                    </a:p>
                    <a:p>
                      <a:endParaRPr kumimoji="1" lang="pt-BR" altLang="ja-JP" sz="1300" dirty="0">
                        <a:solidFill>
                          <a:srgbClr val="D4D4D4"/>
                        </a:solidFill>
                        <a:latin typeface="Consolas" panose="020B0609020204030204" pitchFamily="49" charset="0"/>
                      </a:endParaRPr>
                    </a:p>
                    <a:p>
                      <a:endParaRPr kumimoji="1" lang="pt-BR" altLang="ja-JP" sz="1300" dirty="0"/>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24292E"/>
                    </a:solidFill>
                  </a:tcPr>
                </a:tc>
                <a:extLst>
                  <a:ext uri="{0D108BD9-81ED-4DB2-BD59-A6C34878D82A}">
                    <a16:rowId xmlns:a16="http://schemas.microsoft.com/office/drawing/2014/main" val="2934622672"/>
                  </a:ext>
                </a:extLst>
              </a:tr>
              <a:tr h="360000">
                <a:tc>
                  <a:txBody>
                    <a:bodyPr/>
                    <a:lstStyle/>
                    <a:p>
                      <a:r>
                        <a:rPr kumimoji="1" lang="ja-JP" altLang="en-US" sz="1300" b="1" dirty="0">
                          <a:solidFill>
                            <a:schemeClr val="tx2"/>
                          </a:solidFill>
                        </a:rPr>
                        <a:t>結果の検索コマンド</a:t>
                      </a:r>
                    </a:p>
                  </a:txBody>
                  <a:tcPr anchor="ctr">
                    <a:lnT w="19050" cap="flat" cmpd="sng" algn="ctr">
                      <a:noFill/>
                      <a:prstDash val="solid"/>
                      <a:round/>
                      <a:headEnd type="none" w="med" len="med"/>
                      <a:tailEnd type="none" w="med" len="med"/>
                    </a:lnT>
                    <a:lnB w="19050" cap="flat" cmpd="sng" algn="ctr">
                      <a:noFill/>
                      <a:prstDash val="solid"/>
                      <a:round/>
                      <a:headEnd type="none" w="med" len="med"/>
                      <a:tailEnd type="none" w="med" len="med"/>
                    </a:lnB>
                  </a:tcPr>
                </a:tc>
                <a:extLst>
                  <a:ext uri="{0D108BD9-81ED-4DB2-BD59-A6C34878D82A}">
                    <a16:rowId xmlns:a16="http://schemas.microsoft.com/office/drawing/2014/main" val="3259246537"/>
                  </a:ext>
                </a:extLst>
              </a:tr>
              <a:tr h="370840">
                <a:tc>
                  <a:txBody>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pt-BR" altLang="ja-JP" sz="1300" dirty="0">
                          <a:solidFill>
                            <a:srgbClr val="D4D4D4"/>
                          </a:solidFill>
                          <a:latin typeface="Consolas" panose="020B0609020204030204" pitchFamily="49" charset="0"/>
                        </a:rPr>
                        <a:t>grep “SCF Done” *.out</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pt-BR" altLang="ja-JP" sz="1300" dirty="0">
                          <a:solidFill>
                            <a:srgbClr val="D4D4D4"/>
                          </a:solidFill>
                          <a:latin typeface="Consolas" panose="020B0609020204030204" pitchFamily="49" charset="0"/>
                        </a:rPr>
                        <a:t>grep “</a:t>
                      </a:r>
                      <a:r>
                        <a:rPr lang="en-US" altLang="ja-JP" sz="1300" dirty="0">
                          <a:solidFill>
                            <a:srgbClr val="D4D4D4"/>
                          </a:solidFill>
                          <a:latin typeface="Consolas" panose="020B0609020204030204" pitchFamily="49" charset="0"/>
                        </a:rPr>
                        <a:t>E(</a:t>
                      </a:r>
                      <a:r>
                        <a:rPr lang="en-US" altLang="ja-JP" sz="1300" dirty="0" err="1">
                          <a:solidFill>
                            <a:srgbClr val="D4D4D4"/>
                          </a:solidFill>
                          <a:latin typeface="Consolas" panose="020B0609020204030204" pitchFamily="49" charset="0"/>
                        </a:rPr>
                        <a:t>Corr</a:t>
                      </a:r>
                      <a:r>
                        <a:rPr lang="en-US" altLang="ja-JP" sz="1300" dirty="0">
                          <a:solidFill>
                            <a:srgbClr val="D4D4D4"/>
                          </a:solidFill>
                          <a:latin typeface="Consolas" panose="020B0609020204030204" pitchFamily="49" charset="0"/>
                        </a:rPr>
                        <a:t>)</a:t>
                      </a:r>
                      <a:r>
                        <a:rPr kumimoji="1" lang="pt-BR" altLang="ja-JP" sz="1300" dirty="0">
                          <a:solidFill>
                            <a:srgbClr val="D4D4D4"/>
                          </a:solidFill>
                          <a:latin typeface="Consolas" panose="020B0609020204030204" pitchFamily="49" charset="0"/>
                        </a:rPr>
                        <a:t>” *.out</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24292E"/>
                    </a:solidFill>
                  </a:tcPr>
                </a:tc>
                <a:extLst>
                  <a:ext uri="{0D108BD9-81ED-4DB2-BD59-A6C34878D82A}">
                    <a16:rowId xmlns:a16="http://schemas.microsoft.com/office/drawing/2014/main" val="1337875995"/>
                  </a:ext>
                </a:extLst>
              </a:tr>
            </a:tbl>
          </a:graphicData>
        </a:graphic>
      </p:graphicFrame>
      <p:sp>
        <p:nvSpPr>
          <p:cNvPr id="3" name="テキスト プレースホルダー 2">
            <a:extLst>
              <a:ext uri="{FF2B5EF4-FFF2-40B4-BE49-F238E27FC236}">
                <a16:creationId xmlns:a16="http://schemas.microsoft.com/office/drawing/2014/main" id="{B0271501-EF28-4563-9C15-8E97010D3558}"/>
              </a:ext>
            </a:extLst>
          </p:cNvPr>
          <p:cNvSpPr>
            <a:spLocks noGrp="1"/>
          </p:cNvSpPr>
          <p:nvPr>
            <p:ph type="body" sz="quarter" idx="13"/>
          </p:nvPr>
        </p:nvSpPr>
        <p:spPr>
          <a:xfrm>
            <a:off x="0" y="4675500"/>
            <a:ext cx="9144000" cy="468000"/>
          </a:xfrm>
        </p:spPr>
        <p:txBody>
          <a:bodyPr/>
          <a:lstStyle/>
          <a:p>
            <a:r>
              <a:rPr lang="en-US" altLang="ja-JP" dirty="0"/>
              <a:t>Gaussian 16, Revision C.01, M. J. Frisch, G. W. Trucks, H. B. Schlegel, et al., Gaussian, Inc., Wallingford CT, 2019.</a:t>
            </a:r>
            <a:endParaRPr lang="ja-JP" altLang="en-US" dirty="0"/>
          </a:p>
        </p:txBody>
      </p:sp>
      <p:graphicFrame>
        <p:nvGraphicFramePr>
          <p:cNvPr id="9" name="コンテンツ プレースホルダー 10">
            <a:extLst>
              <a:ext uri="{FF2B5EF4-FFF2-40B4-BE49-F238E27FC236}">
                <a16:creationId xmlns:a16="http://schemas.microsoft.com/office/drawing/2014/main" id="{153B0090-A5CE-41FF-8048-C1F5991F4067}"/>
              </a:ext>
            </a:extLst>
          </p:cNvPr>
          <p:cNvGraphicFramePr>
            <a:graphicFrameLocks noGrp="1"/>
          </p:cNvGraphicFramePr>
          <p:nvPr>
            <p:ph idx="14"/>
            <p:extLst>
              <p:ext uri="{D42A27DB-BD31-4B8C-83A1-F6EECF244321}">
                <p14:modId xmlns:p14="http://schemas.microsoft.com/office/powerpoint/2010/main" val="657217700"/>
              </p:ext>
            </p:extLst>
          </p:nvPr>
        </p:nvGraphicFramePr>
        <p:xfrm>
          <a:off x="3203575" y="842963"/>
          <a:ext cx="5472000" cy="3816000"/>
        </p:xfrm>
        <a:graphic>
          <a:graphicData uri="http://schemas.openxmlformats.org/drawingml/2006/table">
            <a:tbl>
              <a:tblPr>
                <a:tableStyleId>{2D5ABB26-0587-4C30-8999-92F81FD0307C}</a:tableStyleId>
              </a:tblPr>
              <a:tblGrid>
                <a:gridCol w="1368000">
                  <a:extLst>
                    <a:ext uri="{9D8B030D-6E8A-4147-A177-3AD203B41FA5}">
                      <a16:colId xmlns:a16="http://schemas.microsoft.com/office/drawing/2014/main" val="240648912"/>
                    </a:ext>
                  </a:extLst>
                </a:gridCol>
                <a:gridCol w="1368000">
                  <a:extLst>
                    <a:ext uri="{9D8B030D-6E8A-4147-A177-3AD203B41FA5}">
                      <a16:colId xmlns:a16="http://schemas.microsoft.com/office/drawing/2014/main" val="284259937"/>
                    </a:ext>
                  </a:extLst>
                </a:gridCol>
                <a:gridCol w="1368000">
                  <a:extLst>
                    <a:ext uri="{9D8B030D-6E8A-4147-A177-3AD203B41FA5}">
                      <a16:colId xmlns:a16="http://schemas.microsoft.com/office/drawing/2014/main" val="4085503825"/>
                    </a:ext>
                  </a:extLst>
                </a:gridCol>
                <a:gridCol w="1368000">
                  <a:extLst>
                    <a:ext uri="{9D8B030D-6E8A-4147-A177-3AD203B41FA5}">
                      <a16:colId xmlns:a16="http://schemas.microsoft.com/office/drawing/2014/main" val="1636495370"/>
                    </a:ext>
                  </a:extLst>
                </a:gridCol>
              </a:tblGrid>
              <a:tr h="252000">
                <a:tc>
                  <a:txBody>
                    <a:bodyPr/>
                    <a:lstStyle/>
                    <a:p>
                      <a:pPr algn="l" fontAlgn="ctr">
                        <a:lnSpc>
                          <a:spcPts val="1200"/>
                        </a:lnSpc>
                      </a:pPr>
                      <a:endParaRPr lang="en-US" sz="110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R w="12700" cap="flat" cmpd="sng" algn="ctr">
                      <a:solidFill>
                        <a:schemeClr val="tx2"/>
                      </a:solidFill>
                      <a:prstDash val="solid"/>
                      <a:round/>
                      <a:headEnd type="none" w="med" len="med"/>
                      <a:tailEnd type="none" w="med" len="med"/>
                    </a:lnR>
                    <a:solidFill>
                      <a:schemeClr val="tx2"/>
                    </a:solidFill>
                  </a:tcPr>
                </a:tc>
                <a:tc>
                  <a:txBody>
                    <a:bodyPr/>
                    <a:lstStyle/>
                    <a:p>
                      <a:pPr algn="ctr" fontAlgn="ctr">
                        <a:lnSpc>
                          <a:spcPts val="1200"/>
                        </a:lnSpc>
                      </a:pPr>
                      <a:r>
                        <a:rPr lang="en-US" sz="1100" b="0" i="0" u="none" strike="noStrike" dirty="0">
                          <a:solidFill>
                            <a:schemeClr val="bg1"/>
                          </a:solidFill>
                          <a:effectLst/>
                          <a:latin typeface="游ゴシック" panose="020B0400000000000000" pitchFamily="50" charset="-128"/>
                          <a:ea typeface="游ゴシック" panose="020B0400000000000000" pitchFamily="50" charset="-128"/>
                        </a:rPr>
                        <a:t>HF</a:t>
                      </a:r>
                    </a:p>
                  </a:txBody>
                  <a:tcPr marL="6350" marR="6350" marT="6350" marB="0" anchor="ctr">
                    <a:lnL w="12700" cap="flat" cmpd="sng" algn="ctr">
                      <a:solidFill>
                        <a:schemeClr val="tx2"/>
                      </a:solidFill>
                      <a:prstDash val="solid"/>
                      <a:round/>
                      <a:headEnd type="none" w="med" len="med"/>
                      <a:tailEnd type="none" w="med" len="med"/>
                    </a:lnL>
                    <a:solidFill>
                      <a:schemeClr val="tx2"/>
                    </a:solidFill>
                  </a:tcPr>
                </a:tc>
                <a:tc>
                  <a:txBody>
                    <a:bodyPr/>
                    <a:lstStyle/>
                    <a:p>
                      <a:pPr algn="ctr" fontAlgn="ctr">
                        <a:lnSpc>
                          <a:spcPts val="1200"/>
                        </a:lnSpc>
                      </a:pPr>
                      <a:r>
                        <a:rPr lang="en-US" sz="1100" b="0" i="0" u="none" strike="noStrike" dirty="0">
                          <a:solidFill>
                            <a:schemeClr val="bg1"/>
                          </a:solidFill>
                          <a:effectLst/>
                          <a:latin typeface="游ゴシック" panose="020B0400000000000000" pitchFamily="50" charset="-128"/>
                          <a:ea typeface="游ゴシック" panose="020B0400000000000000" pitchFamily="50" charset="-128"/>
                        </a:rPr>
                        <a:t>CID</a:t>
                      </a:r>
                    </a:p>
                  </a:txBody>
                  <a:tcPr marL="6350" marR="6350" marT="6350" marB="0" anchor="ctr">
                    <a:solidFill>
                      <a:schemeClr val="tx2"/>
                    </a:solidFill>
                  </a:tcPr>
                </a:tc>
                <a:tc>
                  <a:txBody>
                    <a:bodyPr/>
                    <a:lstStyle/>
                    <a:p>
                      <a:pPr algn="ctr" fontAlgn="ctr">
                        <a:lnSpc>
                          <a:spcPts val="1200"/>
                        </a:lnSpc>
                      </a:pPr>
                      <a:r>
                        <a:rPr lang="en-US" sz="1100" b="0" i="0" u="none" strike="noStrike" dirty="0">
                          <a:solidFill>
                            <a:schemeClr val="bg1"/>
                          </a:solidFill>
                          <a:effectLst/>
                          <a:latin typeface="游ゴシック" panose="020B0400000000000000" pitchFamily="50" charset="-128"/>
                          <a:ea typeface="游ゴシック" panose="020B0400000000000000" pitchFamily="50" charset="-128"/>
                        </a:rPr>
                        <a:t>CISD</a:t>
                      </a:r>
                    </a:p>
                  </a:txBody>
                  <a:tcPr marL="6350" marR="6350" marT="6350" marB="0" anchor="ctr">
                    <a:solidFill>
                      <a:schemeClr val="tx2"/>
                    </a:solidFill>
                  </a:tcPr>
                </a:tc>
                <a:extLst>
                  <a:ext uri="{0D108BD9-81ED-4DB2-BD59-A6C34878D82A}">
                    <a16:rowId xmlns:a16="http://schemas.microsoft.com/office/drawing/2014/main" val="1627164037"/>
                  </a:ext>
                </a:extLst>
              </a:tr>
              <a:tr h="252000">
                <a:tc>
                  <a:txBody>
                    <a:bodyPr/>
                    <a:lstStyle/>
                    <a:p>
                      <a:pPr algn="ctr" fontAlgn="ctr"/>
                      <a:r>
                        <a:rPr lang="en-US" sz="1100" b="0" i="0" u="none" strike="noStrike" dirty="0">
                          <a:solidFill>
                            <a:srgbClr val="000000"/>
                          </a:solidFill>
                          <a:effectLst/>
                          <a:latin typeface="游ゴシック" panose="020B0400000000000000" pitchFamily="50" charset="-128"/>
                          <a:ea typeface="游ゴシック" panose="020B0400000000000000" pitchFamily="50" charset="-128"/>
                        </a:rPr>
                        <a:t>STO-3G</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0.466 581 850</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0.466 581 850</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0.466 581 850</a:t>
                      </a:r>
                    </a:p>
                  </a:txBody>
                  <a:tcPr marL="6350" marR="6350" marT="6350" marB="0" anchor="ctr">
                    <a:solidFill>
                      <a:schemeClr val="bg2"/>
                    </a:solidFill>
                  </a:tcPr>
                </a:tc>
                <a:extLst>
                  <a:ext uri="{0D108BD9-81ED-4DB2-BD59-A6C34878D82A}">
                    <a16:rowId xmlns:a16="http://schemas.microsoft.com/office/drawing/2014/main" val="514386265"/>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4-31G</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0.498 232 909</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0.498 232 909</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0.498 232 909</a:t>
                      </a:r>
                    </a:p>
                  </a:txBody>
                  <a:tcPr marL="6350" marR="6350" marT="6350" marB="0" anchor="ctr">
                    <a:solidFill>
                      <a:schemeClr val="bg2"/>
                    </a:solidFill>
                  </a:tcPr>
                </a:tc>
                <a:extLst>
                  <a:ext uri="{0D108BD9-81ED-4DB2-BD59-A6C34878D82A}">
                    <a16:rowId xmlns:a16="http://schemas.microsoft.com/office/drawing/2014/main" val="869882816"/>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6-31G</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0.498 232 909</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0.498 232 909</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0.498 232 909</a:t>
                      </a:r>
                    </a:p>
                  </a:txBody>
                  <a:tcPr marL="6350" marR="6350" marT="6350" marB="0" anchor="ctr">
                    <a:solidFill>
                      <a:schemeClr val="bg2"/>
                    </a:solidFill>
                  </a:tcPr>
                </a:tc>
                <a:extLst>
                  <a:ext uri="{0D108BD9-81ED-4DB2-BD59-A6C34878D82A}">
                    <a16:rowId xmlns:a16="http://schemas.microsoft.com/office/drawing/2014/main" val="4021706668"/>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6-31G(d)</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0.498 232 909</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0.498 232 909</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0.498 232 909</a:t>
                      </a:r>
                    </a:p>
                  </a:txBody>
                  <a:tcPr marL="6350" marR="6350" marT="6350" marB="0" anchor="ctr">
                    <a:solidFill>
                      <a:schemeClr val="bg2"/>
                    </a:solidFill>
                  </a:tcPr>
                </a:tc>
                <a:extLst>
                  <a:ext uri="{0D108BD9-81ED-4DB2-BD59-A6C34878D82A}">
                    <a16:rowId xmlns:a16="http://schemas.microsoft.com/office/drawing/2014/main" val="1435088425"/>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6-31G(d,p)</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0.498 232 909</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0.498 232 909</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0.498 232 909</a:t>
                      </a:r>
                    </a:p>
                  </a:txBody>
                  <a:tcPr marL="6350" marR="6350" marT="6350" marB="0" anchor="ctr">
                    <a:solidFill>
                      <a:schemeClr val="bg2"/>
                    </a:solidFill>
                  </a:tcPr>
                </a:tc>
                <a:extLst>
                  <a:ext uri="{0D108BD9-81ED-4DB2-BD59-A6C34878D82A}">
                    <a16:rowId xmlns:a16="http://schemas.microsoft.com/office/drawing/2014/main" val="2813663355"/>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6-31++G(d,p)</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0.498 801 102</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0.498 801 102</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0.498 801 102</a:t>
                      </a:r>
                    </a:p>
                  </a:txBody>
                  <a:tcPr marL="6350" marR="6350" marT="6350" marB="0" anchor="ctr">
                    <a:solidFill>
                      <a:schemeClr val="bg2"/>
                    </a:solidFill>
                  </a:tcPr>
                </a:tc>
                <a:extLst>
                  <a:ext uri="{0D108BD9-81ED-4DB2-BD59-A6C34878D82A}">
                    <a16:rowId xmlns:a16="http://schemas.microsoft.com/office/drawing/2014/main" val="3757431848"/>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6-311++G(d,p)</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0.499 817 916</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0.499 817 916</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0.499 817 916</a:t>
                      </a:r>
                    </a:p>
                  </a:txBody>
                  <a:tcPr marL="6350" marR="6350" marT="6350" marB="0" anchor="ctr">
                    <a:solidFill>
                      <a:schemeClr val="bg2"/>
                    </a:solidFill>
                  </a:tcPr>
                </a:tc>
                <a:extLst>
                  <a:ext uri="{0D108BD9-81ED-4DB2-BD59-A6C34878D82A}">
                    <a16:rowId xmlns:a16="http://schemas.microsoft.com/office/drawing/2014/main" val="1553541498"/>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6-311++G(3df,2pd)</a:t>
                      </a:r>
                    </a:p>
                  </a:txBody>
                  <a:tcPr marL="6350" marR="6350" marT="6350" marB="0" anchor="ctr">
                    <a:lnR w="12700" cap="flat" cmpd="sng" algn="ctr">
                      <a:solidFill>
                        <a:schemeClr val="tx2"/>
                      </a:solidFill>
                      <a:prstDash val="solid"/>
                      <a:round/>
                      <a:headEnd type="none" w="med" len="med"/>
                      <a:tailEnd type="none" w="med" len="med"/>
                    </a:lnR>
                    <a:lnB w="12700" cap="flat" cmpd="sng" algn="ctr">
                      <a:solidFill>
                        <a:schemeClr val="tx2"/>
                      </a:solidFill>
                      <a:prstDash val="solid"/>
                      <a:round/>
                      <a:headEnd type="none" w="med" len="med"/>
                      <a:tailEnd type="none" w="med" len="med"/>
                    </a:lnB>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0.499 817 916</a:t>
                      </a:r>
                    </a:p>
                  </a:txBody>
                  <a:tcPr marL="6350" marR="6350" marT="6350" marB="0" anchor="ctr">
                    <a:lnL w="12700" cap="flat" cmpd="sng" algn="ctr">
                      <a:solidFill>
                        <a:schemeClr val="tx2"/>
                      </a:solidFill>
                      <a:prstDash val="solid"/>
                      <a:round/>
                      <a:headEnd type="none" w="med" len="med"/>
                      <a:tailEnd type="none" w="med" len="med"/>
                    </a:lnL>
                    <a:lnB w="12700" cap="flat" cmpd="sng" algn="ctr">
                      <a:solidFill>
                        <a:schemeClr val="tx2"/>
                      </a:solidFill>
                      <a:prstDash val="solid"/>
                      <a:round/>
                      <a:headEnd type="none" w="med" len="med"/>
                      <a:tailEnd type="none" w="med" len="med"/>
                    </a:lnB>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0.499 817 916</a:t>
                      </a:r>
                    </a:p>
                  </a:txBody>
                  <a:tcPr marL="6350" marR="6350" marT="6350" marB="0" anchor="ctr">
                    <a:lnB w="12700" cap="flat" cmpd="sng" algn="ctr">
                      <a:solidFill>
                        <a:schemeClr val="tx2"/>
                      </a:solidFill>
                      <a:prstDash val="solid"/>
                      <a:round/>
                      <a:headEnd type="none" w="med" len="med"/>
                      <a:tailEnd type="none" w="med" len="med"/>
                    </a:lnB>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0.499 817 916</a:t>
                      </a:r>
                    </a:p>
                  </a:txBody>
                  <a:tcPr marL="6350" marR="6350" marT="6350" marB="0" anchor="ctr">
                    <a:lnB w="12700" cap="flat" cmpd="sng" algn="ctr">
                      <a:solidFill>
                        <a:schemeClr val="tx2"/>
                      </a:solidFill>
                      <a:prstDash val="solid"/>
                      <a:round/>
                      <a:headEnd type="none" w="med" len="med"/>
                      <a:tailEnd type="none" w="med" len="med"/>
                    </a:lnB>
                    <a:solidFill>
                      <a:schemeClr val="bg2"/>
                    </a:solidFill>
                  </a:tcPr>
                </a:tc>
                <a:extLst>
                  <a:ext uri="{0D108BD9-81ED-4DB2-BD59-A6C34878D82A}">
                    <a16:rowId xmlns:a16="http://schemas.microsoft.com/office/drawing/2014/main" val="273787781"/>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aug-cc-pVDZ</a:t>
                      </a:r>
                    </a:p>
                  </a:txBody>
                  <a:tcPr marL="6350" marR="6350" marT="6350" marB="0" anchor="ctr">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0.499 334 315</a:t>
                      </a:r>
                    </a:p>
                  </a:txBody>
                  <a:tcPr marL="6350" marR="6350" marT="6350" marB="0" anchor="ctr">
                    <a:lnL w="12700" cap="flat" cmpd="sng" algn="ctr">
                      <a:solidFill>
                        <a:schemeClr val="tx2"/>
                      </a:solidFill>
                      <a:prstDash val="solid"/>
                      <a:round/>
                      <a:headEnd type="none" w="med" len="med"/>
                      <a:tailEnd type="none" w="med" len="med"/>
                    </a:lnL>
                    <a:lnT w="12700" cap="flat" cmpd="sng" algn="ctr">
                      <a:solidFill>
                        <a:schemeClr val="tx2"/>
                      </a:solidFill>
                      <a:prstDash val="solid"/>
                      <a:round/>
                      <a:headEnd type="none" w="med" len="med"/>
                      <a:tailEnd type="none" w="med" len="med"/>
                    </a:lnT>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0.499 334 315</a:t>
                      </a:r>
                    </a:p>
                  </a:txBody>
                  <a:tcPr marL="6350" marR="6350" marT="6350" marB="0" anchor="ctr">
                    <a:lnT w="12700" cap="flat" cmpd="sng" algn="ctr">
                      <a:solidFill>
                        <a:schemeClr val="tx2"/>
                      </a:solidFill>
                      <a:prstDash val="solid"/>
                      <a:round/>
                      <a:headEnd type="none" w="med" len="med"/>
                      <a:tailEnd type="none" w="med" len="med"/>
                    </a:lnT>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0.499 334 315</a:t>
                      </a:r>
                    </a:p>
                  </a:txBody>
                  <a:tcPr marL="6350" marR="6350" marT="6350" marB="0" anchor="ctr">
                    <a:lnT w="12700" cap="flat" cmpd="sng" algn="ctr">
                      <a:solidFill>
                        <a:schemeClr val="tx2"/>
                      </a:solidFill>
                      <a:prstDash val="solid"/>
                      <a:round/>
                      <a:headEnd type="none" w="med" len="med"/>
                      <a:tailEnd type="none" w="med" len="med"/>
                    </a:lnT>
                    <a:solidFill>
                      <a:schemeClr val="bg2"/>
                    </a:solidFill>
                  </a:tcPr>
                </a:tc>
                <a:extLst>
                  <a:ext uri="{0D108BD9-81ED-4DB2-BD59-A6C34878D82A}">
                    <a16:rowId xmlns:a16="http://schemas.microsoft.com/office/drawing/2014/main" val="534905379"/>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aug-cc-pVTZ</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0.499 821 176</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0.499 821 176</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0.499 821 176</a:t>
                      </a:r>
                    </a:p>
                  </a:txBody>
                  <a:tcPr marL="6350" marR="6350" marT="6350" marB="0" anchor="ctr">
                    <a:solidFill>
                      <a:schemeClr val="bg2"/>
                    </a:solidFill>
                  </a:tcPr>
                </a:tc>
                <a:extLst>
                  <a:ext uri="{0D108BD9-81ED-4DB2-BD59-A6C34878D82A}">
                    <a16:rowId xmlns:a16="http://schemas.microsoft.com/office/drawing/2014/main" val="1592658493"/>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aug-cc-pVQZ</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0.499 948 321</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0.499 948 321</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0.499 948 321</a:t>
                      </a:r>
                    </a:p>
                  </a:txBody>
                  <a:tcPr marL="6350" marR="6350" marT="6350" marB="0" anchor="ctr">
                    <a:solidFill>
                      <a:schemeClr val="bg2"/>
                    </a:solidFill>
                  </a:tcPr>
                </a:tc>
                <a:extLst>
                  <a:ext uri="{0D108BD9-81ED-4DB2-BD59-A6C34878D82A}">
                    <a16:rowId xmlns:a16="http://schemas.microsoft.com/office/drawing/2014/main" val="634808410"/>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aug-cc-pV5Z</a:t>
                      </a:r>
                    </a:p>
                  </a:txBody>
                  <a:tcPr marL="6350" marR="6350" marT="6350" marB="0" anchor="ctr">
                    <a:lnR w="12700" cap="flat" cmpd="sng" algn="ctr">
                      <a:solidFill>
                        <a:schemeClr val="tx2"/>
                      </a:solidFill>
                      <a:prstDash val="solid"/>
                      <a:round/>
                      <a:headEnd type="none" w="med" len="med"/>
                      <a:tailEnd type="none" w="med" len="med"/>
                    </a:lnR>
                    <a:lnB>
                      <a:noFill/>
                    </a:lnB>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0.499 994 785</a:t>
                      </a:r>
                    </a:p>
                  </a:txBody>
                  <a:tcPr marL="6350" marR="6350" marT="6350" marB="0" anchor="ctr">
                    <a:lnL w="12700" cap="flat" cmpd="sng" algn="ctr">
                      <a:solidFill>
                        <a:schemeClr val="tx2"/>
                      </a:solidFill>
                      <a:prstDash val="solid"/>
                      <a:round/>
                      <a:headEnd type="none" w="med" len="med"/>
                      <a:tailEnd type="none" w="med" len="med"/>
                    </a:lnL>
                    <a:lnB>
                      <a:noFill/>
                    </a:lnB>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0.499 994 785</a:t>
                      </a:r>
                    </a:p>
                  </a:txBody>
                  <a:tcPr marL="6350" marR="6350" marT="6350" marB="0" anchor="ctr">
                    <a:lnB>
                      <a:noFill/>
                    </a:lnB>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0.499 994 785</a:t>
                      </a:r>
                    </a:p>
                  </a:txBody>
                  <a:tcPr marL="6350" marR="6350" marT="6350" marB="0" anchor="ctr">
                    <a:lnB>
                      <a:noFill/>
                    </a:lnB>
                    <a:solidFill>
                      <a:schemeClr val="bg2"/>
                    </a:solidFill>
                  </a:tcPr>
                </a:tc>
                <a:extLst>
                  <a:ext uri="{0D108BD9-81ED-4DB2-BD59-A6C34878D82A}">
                    <a16:rowId xmlns:a16="http://schemas.microsoft.com/office/drawing/2014/main" val="2970739268"/>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aug-cc-pV6Z</a:t>
                      </a:r>
                    </a:p>
                  </a:txBody>
                  <a:tcPr marL="6350" marR="6350" marT="6350" marB="0" anchor="ctr">
                    <a:lnL>
                      <a:noFill/>
                    </a:lnL>
                    <a:lnR w="12700" cap="flat" cmpd="sng" algn="ctr">
                      <a:solidFill>
                        <a:schemeClr val="tx2"/>
                      </a:solidFill>
                      <a:prstDash val="solid"/>
                      <a:round/>
                      <a:headEnd type="none" w="med" len="med"/>
                      <a:tailEnd type="none" w="med" len="med"/>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0.499 999 276</a:t>
                      </a:r>
                    </a:p>
                  </a:txBody>
                  <a:tcPr marL="6350" marR="6350" marT="6350" marB="0" anchor="ctr">
                    <a:lnL w="12700" cap="flat" cmpd="sng" algn="ctr">
                      <a:solidFill>
                        <a:schemeClr val="tx2"/>
                      </a:solidFill>
                      <a:prstDash val="solid"/>
                      <a:round/>
                      <a:headEnd type="none" w="med" len="med"/>
                      <a:tailEnd type="none" w="med" len="med"/>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0.499 999 276</a:t>
                      </a:r>
                    </a:p>
                  </a:txBody>
                  <a:tcPr marL="6350" marR="6350" marT="6350" marB="0" anchor="ctr">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0.499 999 276</a:t>
                      </a:r>
                    </a:p>
                  </a:txBody>
                  <a:tcPr marL="6350" marR="6350" marT="6350" marB="0" anchor="ctr">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093505253"/>
                  </a:ext>
                </a:extLst>
              </a:tr>
              <a:tr h="288000">
                <a:tc>
                  <a:txBody>
                    <a:bodyPr/>
                    <a:lstStyle/>
                    <a:p>
                      <a:pPr algn="ctr" fontAlgn="ctr">
                        <a:lnSpc>
                          <a:spcPts val="1200"/>
                        </a:lnSpc>
                      </a:pPr>
                      <a:r>
                        <a:rPr lang="ja-JP" altLang="en-US" sz="1100" b="0" i="0" u="none" strike="noStrike" dirty="0">
                          <a:solidFill>
                            <a:schemeClr val="bg1"/>
                          </a:solidFill>
                          <a:effectLst/>
                          <a:latin typeface="游ゴシック" panose="020B0400000000000000" pitchFamily="50" charset="-128"/>
                          <a:ea typeface="游ゴシック" panose="020B0400000000000000" pitchFamily="50" charset="-128"/>
                        </a:rPr>
                        <a:t>厳密解</a:t>
                      </a:r>
                      <a:endParaRPr lang="en-US" altLang="ja-JP" sz="110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lnSpc>
                          <a:spcPts val="1200"/>
                        </a:lnSpc>
                      </a:pPr>
                      <a:r>
                        <a:rPr lang="en-US" altLang="ja-JP" sz="1100" b="0" i="0" u="none" strike="noStrike" dirty="0">
                          <a:solidFill>
                            <a:schemeClr val="bg1"/>
                          </a:solidFill>
                          <a:effectLst/>
                          <a:latin typeface="游ゴシック" panose="020B0400000000000000" pitchFamily="50" charset="-128"/>
                          <a:ea typeface="游ゴシック" panose="020B0400000000000000" pitchFamily="50" charset="-128"/>
                        </a:rPr>
                        <a:t>−0.500 000 000</a:t>
                      </a:r>
                    </a:p>
                  </a:txBody>
                  <a:tcPr marL="6350" marR="6350" marT="6350" marB="0" anchor="ctr">
                    <a:lnL w="12700" cap="flat" cmpd="sng" algn="ctr">
                      <a:noFill/>
                      <a:prstDash val="solid"/>
                      <a:round/>
                      <a:headEnd type="none" w="med" len="med"/>
                      <a:tailEnd type="none" w="med" len="med"/>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lnSpc>
                          <a:spcPts val="1200"/>
                        </a:lnSpc>
                      </a:pPr>
                      <a:endParaRPr lang="en-US" altLang="ja-JP" sz="110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lnSpc>
                          <a:spcPts val="1200"/>
                        </a:lnSpc>
                      </a:pPr>
                      <a:endParaRPr lang="en-US" altLang="ja-JP" sz="110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4143156928"/>
                  </a:ext>
                </a:extLst>
              </a:tr>
            </a:tbl>
          </a:graphicData>
        </a:graphic>
      </p:graphicFrame>
      <p:sp>
        <p:nvSpPr>
          <p:cNvPr id="5" name="タイトル 4">
            <a:extLst>
              <a:ext uri="{FF2B5EF4-FFF2-40B4-BE49-F238E27FC236}">
                <a16:creationId xmlns:a16="http://schemas.microsoft.com/office/drawing/2014/main" id="{9C9CF179-AAA0-450B-8BA4-519F07AA70C4}"/>
              </a:ext>
            </a:extLst>
          </p:cNvPr>
          <p:cNvSpPr>
            <a:spLocks noGrp="1"/>
          </p:cNvSpPr>
          <p:nvPr>
            <p:ph type="title"/>
          </p:nvPr>
        </p:nvSpPr>
        <p:spPr>
          <a:xfrm>
            <a:off x="0" y="0"/>
            <a:ext cx="9144000" cy="468000"/>
          </a:xfrm>
        </p:spPr>
        <p:txBody>
          <a:bodyPr/>
          <a:lstStyle/>
          <a:p>
            <a:r>
              <a:rPr lang="ja-JP" altLang="en-US" dirty="0"/>
              <a:t>水素原子</a:t>
            </a:r>
            <a:r>
              <a:rPr lang="en-US" altLang="ja-JP" dirty="0"/>
              <a:t>H</a:t>
            </a:r>
            <a:r>
              <a:rPr lang="ja-JP" altLang="en-US" dirty="0"/>
              <a:t>における</a:t>
            </a:r>
            <a:r>
              <a:rPr lang="en-US" altLang="ja-JP" dirty="0"/>
              <a:t>HF</a:t>
            </a:r>
            <a:r>
              <a:rPr lang="ja-JP" altLang="en-US" dirty="0"/>
              <a:t>極限・電子相関</a:t>
            </a:r>
          </a:p>
        </p:txBody>
      </p:sp>
      <p:sp>
        <p:nvSpPr>
          <p:cNvPr id="6" name="スライド番号プレースホルダー 5">
            <a:extLst>
              <a:ext uri="{FF2B5EF4-FFF2-40B4-BE49-F238E27FC236}">
                <a16:creationId xmlns:a16="http://schemas.microsoft.com/office/drawing/2014/main" id="{0291A7CA-A47E-421B-B8B5-61F6B3356407}"/>
              </a:ext>
            </a:extLst>
          </p:cNvPr>
          <p:cNvSpPr>
            <a:spLocks noGrp="1"/>
          </p:cNvSpPr>
          <p:nvPr>
            <p:ph type="sldNum" sz="quarter" idx="15"/>
          </p:nvPr>
        </p:nvSpPr>
        <p:spPr>
          <a:xfrm>
            <a:off x="8496000" y="0"/>
            <a:ext cx="576000" cy="468000"/>
          </a:xfrm>
        </p:spPr>
        <p:txBody>
          <a:bodyPr/>
          <a:lstStyle/>
          <a:p>
            <a:fld id="{44CC7441-4F6D-4D99-AEAC-28C0433C7008}" type="slidenum">
              <a:rPr lang="ja-JP" altLang="en-US" smtClean="0"/>
              <a:pPr/>
              <a:t>51</a:t>
            </a:fld>
            <a:endParaRPr lang="ja-JP" altLang="en-US" dirty="0"/>
          </a:p>
        </p:txBody>
      </p:sp>
      <p:cxnSp>
        <p:nvCxnSpPr>
          <p:cNvPr id="28" name="直線矢印コネクタ 27">
            <a:extLst>
              <a:ext uri="{FF2B5EF4-FFF2-40B4-BE49-F238E27FC236}">
                <a16:creationId xmlns:a16="http://schemas.microsoft.com/office/drawing/2014/main" id="{19DD422B-0B84-B8D8-F4BF-242685CEB784}"/>
              </a:ext>
            </a:extLst>
          </p:cNvPr>
          <p:cNvCxnSpPr>
            <a:cxnSpLocks/>
          </p:cNvCxnSpPr>
          <p:nvPr/>
        </p:nvCxnSpPr>
        <p:spPr>
          <a:xfrm flipV="1">
            <a:off x="3199933" y="4364807"/>
            <a:ext cx="5472000" cy="0"/>
          </a:xfrm>
          <a:prstGeom prst="straightConnector1">
            <a:avLst/>
          </a:prstGeom>
          <a:ln w="285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29" name="直線矢印コネクタ 28">
            <a:extLst>
              <a:ext uri="{FF2B5EF4-FFF2-40B4-BE49-F238E27FC236}">
                <a16:creationId xmlns:a16="http://schemas.microsoft.com/office/drawing/2014/main" id="{3CE9B960-0706-0F13-FCC4-0CE1324D1ADF}"/>
              </a:ext>
            </a:extLst>
          </p:cNvPr>
          <p:cNvCxnSpPr>
            <a:cxnSpLocks/>
          </p:cNvCxnSpPr>
          <p:nvPr/>
        </p:nvCxnSpPr>
        <p:spPr>
          <a:xfrm>
            <a:off x="3199933" y="841088"/>
            <a:ext cx="0" cy="3528000"/>
          </a:xfrm>
          <a:prstGeom prst="straightConnector1">
            <a:avLst/>
          </a:prstGeom>
          <a:ln w="28575">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8869014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コンテンツ プレースホルダー 3">
            <a:extLst>
              <a:ext uri="{FF2B5EF4-FFF2-40B4-BE49-F238E27FC236}">
                <a16:creationId xmlns:a16="http://schemas.microsoft.com/office/drawing/2014/main" id="{B18C2412-A200-69C1-52D4-7E1714A4F1A7}"/>
              </a:ext>
            </a:extLst>
          </p:cNvPr>
          <p:cNvGraphicFramePr>
            <a:graphicFrameLocks noGrp="1"/>
          </p:cNvGraphicFramePr>
          <p:nvPr>
            <p:ph idx="1"/>
            <p:extLst>
              <p:ext uri="{D42A27DB-BD31-4B8C-83A1-F6EECF244321}">
                <p14:modId xmlns:p14="http://schemas.microsoft.com/office/powerpoint/2010/main" val="1217218428"/>
              </p:ext>
            </p:extLst>
          </p:nvPr>
        </p:nvGraphicFramePr>
        <p:xfrm>
          <a:off x="468313" y="842963"/>
          <a:ext cx="2664000" cy="3666374"/>
        </p:xfrm>
        <a:graphic>
          <a:graphicData uri="http://schemas.openxmlformats.org/drawingml/2006/table">
            <a:tbl>
              <a:tblPr firstRow="1" bandRow="1">
                <a:tableStyleId>{2D5ABB26-0587-4C30-8999-92F81FD0307C}</a:tableStyleId>
              </a:tblPr>
              <a:tblGrid>
                <a:gridCol w="2664000">
                  <a:extLst>
                    <a:ext uri="{9D8B030D-6E8A-4147-A177-3AD203B41FA5}">
                      <a16:colId xmlns:a16="http://schemas.microsoft.com/office/drawing/2014/main" val="839188252"/>
                    </a:ext>
                  </a:extLst>
                </a:gridCol>
              </a:tblGrid>
              <a:tr h="720000">
                <a:tc>
                  <a:txBody>
                    <a:bodyPr/>
                    <a:lstStyle/>
                    <a:p>
                      <a:pPr marL="0" marR="0" lvl="0" indent="0" algn="l" defTabSz="914400" rtl="0" eaLnBrk="1" fontAlgn="auto" latinLnBrk="0" hangingPunct="1">
                        <a:lnSpc>
                          <a:spcPct val="120000"/>
                        </a:lnSpc>
                        <a:spcBef>
                          <a:spcPts val="0"/>
                        </a:spcBef>
                        <a:spcAft>
                          <a:spcPts val="600"/>
                        </a:spcAft>
                        <a:buClrTx/>
                        <a:buSzTx/>
                        <a:buFontTx/>
                        <a:buNone/>
                        <a:tabLst/>
                        <a:defRPr/>
                      </a:pPr>
                      <a:r>
                        <a:rPr kumimoji="1" lang="ja-JP" altLang="en-US" sz="1300" dirty="0"/>
                        <a:t>水素原子では</a:t>
                      </a:r>
                      <a:r>
                        <a:rPr lang="en-US" altLang="ja-JP" sz="1300" dirty="0"/>
                        <a:t>HF</a:t>
                      </a:r>
                      <a:r>
                        <a:rPr lang="ja-JP" altLang="en-US" sz="1300" dirty="0"/>
                        <a:t>と</a:t>
                      </a:r>
                      <a:r>
                        <a:rPr lang="en-US" altLang="ja-JP" sz="1300" dirty="0"/>
                        <a:t>CI</a:t>
                      </a:r>
                      <a:r>
                        <a:rPr lang="ja-JP" altLang="en-US" sz="1300" dirty="0"/>
                        <a:t>に差は無い</a:t>
                      </a:r>
                      <a:r>
                        <a:rPr lang="en-US" altLang="ja-JP" sz="1300" dirty="0"/>
                        <a:t>. </a:t>
                      </a:r>
                      <a:r>
                        <a:rPr lang="ja-JP" altLang="en-US" sz="1300" dirty="0"/>
                        <a:t>相関エネルギーは</a:t>
                      </a:r>
                      <a:r>
                        <a:rPr lang="en-US" altLang="ja-JP" sz="1300" dirty="0"/>
                        <a:t>0</a:t>
                      </a:r>
                      <a:r>
                        <a:rPr lang="ja-JP" altLang="en-US" sz="1300" dirty="0"/>
                        <a:t>である</a:t>
                      </a:r>
                      <a:r>
                        <a:rPr lang="en-US" altLang="ja-JP" sz="1300" dirty="0"/>
                        <a:t>.</a:t>
                      </a:r>
                      <a:endParaRPr kumimoji="1" lang="en-US" altLang="ja-JP" sz="1300" b="1" dirty="0">
                        <a:solidFill>
                          <a:schemeClr val="tx2"/>
                        </a:solidFill>
                      </a:endParaRPr>
                    </a:p>
                  </a:txBody>
                  <a:tcPr>
                    <a:lnB w="19050" cap="flat" cmpd="sng" algn="ctr">
                      <a:noFill/>
                      <a:prstDash val="solid"/>
                      <a:round/>
                      <a:headEnd type="none" w="med" len="med"/>
                      <a:tailEnd type="none" w="med" len="med"/>
                    </a:lnB>
                  </a:tcPr>
                </a:tc>
                <a:extLst>
                  <a:ext uri="{0D108BD9-81ED-4DB2-BD59-A6C34878D82A}">
                    <a16:rowId xmlns:a16="http://schemas.microsoft.com/office/drawing/2014/main" val="2285643853"/>
                  </a:ext>
                </a:extLst>
              </a:tr>
              <a:tr h="360000">
                <a:tc>
                  <a:txBody>
                    <a:bodyPr/>
                    <a:lstStyle/>
                    <a:p>
                      <a:r>
                        <a:rPr kumimoji="1" lang="ja-JP" altLang="en-US" sz="1300" b="1" dirty="0">
                          <a:solidFill>
                            <a:schemeClr val="tx2"/>
                          </a:solidFill>
                        </a:rPr>
                        <a:t>入力ファイルの例</a:t>
                      </a:r>
                    </a:p>
                  </a:txBody>
                  <a:tcPr anchor="ctr">
                    <a:lnT>
                      <a:noFill/>
                    </a:lnT>
                    <a:lnB w="19050" cap="flat" cmpd="sng" algn="ctr">
                      <a:noFill/>
                      <a:prstDash val="solid"/>
                      <a:round/>
                      <a:headEnd type="none" w="med" len="med"/>
                      <a:tailEnd type="none" w="med" len="med"/>
                    </a:lnB>
                  </a:tcPr>
                </a:tc>
                <a:extLst>
                  <a:ext uri="{0D108BD9-81ED-4DB2-BD59-A6C34878D82A}">
                    <a16:rowId xmlns:a16="http://schemas.microsoft.com/office/drawing/2014/main" val="346892018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pt-BR" altLang="ja-JP" sz="1300" dirty="0">
                          <a:solidFill>
                            <a:srgbClr val="D4D4D4"/>
                          </a:solidFill>
                          <a:latin typeface="Consolas" panose="020B0609020204030204" pitchFamily="49" charset="0"/>
                        </a:rPr>
                        <a:t># </a:t>
                      </a:r>
                      <a:r>
                        <a:rPr kumimoji="1" lang="pt-BR" altLang="ja-JP" sz="1300" dirty="0">
                          <a:solidFill>
                            <a:schemeClr val="accent4">
                              <a:lumMod val="60000"/>
                              <a:lumOff val="40000"/>
                            </a:schemeClr>
                          </a:solidFill>
                          <a:latin typeface="Consolas" panose="020B0609020204030204" pitchFamily="49" charset="0"/>
                        </a:rPr>
                        <a:t>CISD</a:t>
                      </a:r>
                      <a:r>
                        <a:rPr kumimoji="1" lang="pt-BR" altLang="ja-JP" sz="1300" dirty="0">
                          <a:solidFill>
                            <a:srgbClr val="D4D4D4"/>
                          </a:solidFill>
                          <a:latin typeface="Consolas" panose="020B0609020204030204" pitchFamily="49" charset="0"/>
                        </a:rPr>
                        <a:t>/</a:t>
                      </a:r>
                      <a:r>
                        <a:rPr kumimoji="1" lang="pt-BR" altLang="ja-JP" sz="1300" dirty="0">
                          <a:solidFill>
                            <a:schemeClr val="accent4">
                              <a:lumMod val="60000"/>
                              <a:lumOff val="40000"/>
                            </a:schemeClr>
                          </a:solidFill>
                          <a:latin typeface="Consolas" panose="020B0609020204030204" pitchFamily="49" charset="0"/>
                        </a:rPr>
                        <a:t>aug-cc-pVTZ</a:t>
                      </a:r>
                      <a:r>
                        <a:rPr kumimoji="1" lang="pt-BR" altLang="ja-JP" sz="1300" dirty="0">
                          <a:solidFill>
                            <a:srgbClr val="D4D4D4"/>
                          </a:solidFill>
                          <a:latin typeface="Consolas" panose="020B0609020204030204" pitchFamily="49" charset="0"/>
                        </a:rPr>
                        <a:t> Units=AU</a:t>
                      </a:r>
                    </a:p>
                    <a:p>
                      <a:endParaRPr kumimoji="1" lang="pt-BR" altLang="ja-JP" sz="1300" dirty="0">
                        <a:solidFill>
                          <a:srgbClr val="D4D4D4"/>
                        </a:solidFill>
                        <a:latin typeface="Consolas" panose="020B0609020204030204" pitchFamily="49" charset="0"/>
                      </a:endParaRPr>
                    </a:p>
                    <a:p>
                      <a:r>
                        <a:rPr kumimoji="1" lang="pt-BR" altLang="ja-JP" sz="1300" dirty="0">
                          <a:solidFill>
                            <a:srgbClr val="D4D4D4"/>
                          </a:solidFill>
                          <a:latin typeface="Consolas" panose="020B0609020204030204" pitchFamily="49" charset="0"/>
                        </a:rPr>
                        <a:t>H2+</a:t>
                      </a:r>
                    </a:p>
                    <a:p>
                      <a:endParaRPr kumimoji="1" lang="pt-BR" altLang="ja-JP" sz="1300" dirty="0">
                        <a:solidFill>
                          <a:srgbClr val="D4D4D4"/>
                        </a:solidFill>
                        <a:latin typeface="Consolas" panose="020B0609020204030204" pitchFamily="49" charset="0"/>
                      </a:endParaRPr>
                    </a:p>
                    <a:p>
                      <a:r>
                        <a:rPr kumimoji="1" lang="pt-BR" altLang="ja-JP" sz="1300" dirty="0">
                          <a:solidFill>
                            <a:srgbClr val="D4D4D4"/>
                          </a:solidFill>
                          <a:latin typeface="Consolas" panose="020B0609020204030204" pitchFamily="49" charset="0"/>
                        </a:rPr>
                        <a:t>1</a:t>
                      </a:r>
                      <a:r>
                        <a:rPr kumimoji="1" lang="ja-JP" altLang="en-US" sz="1300" dirty="0">
                          <a:solidFill>
                            <a:srgbClr val="D4D4D4"/>
                          </a:solidFill>
                          <a:latin typeface="Consolas" panose="020B0609020204030204" pitchFamily="49" charset="0"/>
                        </a:rPr>
                        <a:t> </a:t>
                      </a:r>
                      <a:r>
                        <a:rPr kumimoji="1" lang="pt-BR" altLang="ja-JP" sz="1300" dirty="0">
                          <a:solidFill>
                            <a:srgbClr val="D4D4D4"/>
                          </a:solidFill>
                          <a:latin typeface="Consolas" panose="020B0609020204030204" pitchFamily="49" charset="0"/>
                        </a:rPr>
                        <a:t> 2</a:t>
                      </a:r>
                    </a:p>
                    <a:p>
                      <a:r>
                        <a:rPr kumimoji="1" lang="pt-BR" altLang="ja-JP" sz="1300" dirty="0">
                          <a:solidFill>
                            <a:srgbClr val="D4D4D4"/>
                          </a:solidFill>
                          <a:latin typeface="Consolas" panose="020B0609020204030204" pitchFamily="49" charset="0"/>
                        </a:rPr>
                        <a:t>H  0.0  0.0  0.0</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pt-BR" altLang="ja-JP" sz="1300" dirty="0">
                          <a:solidFill>
                            <a:srgbClr val="D4D4D4"/>
                          </a:solidFill>
                          <a:latin typeface="Consolas" panose="020B0609020204030204" pitchFamily="49" charset="0"/>
                        </a:rPr>
                        <a:t>H  0.0  0.0  2.0</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pt-BR" altLang="ja-JP" sz="1300" dirty="0">
                        <a:solidFill>
                          <a:srgbClr val="D4D4D4"/>
                        </a:solidFill>
                        <a:latin typeface="Consolas" panose="020B0609020204030204" pitchFamily="49" charset="0"/>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24292E"/>
                    </a:solidFill>
                  </a:tcPr>
                </a:tc>
                <a:extLst>
                  <a:ext uri="{0D108BD9-81ED-4DB2-BD59-A6C34878D82A}">
                    <a16:rowId xmlns:a16="http://schemas.microsoft.com/office/drawing/2014/main" val="2934622672"/>
                  </a:ext>
                </a:extLst>
              </a:tr>
              <a:tr h="360000">
                <a:tc>
                  <a:txBody>
                    <a:bodyPr/>
                    <a:lstStyle/>
                    <a:p>
                      <a:r>
                        <a:rPr kumimoji="1" lang="ja-JP" altLang="en-US" sz="1300" b="1" dirty="0">
                          <a:solidFill>
                            <a:schemeClr val="tx2"/>
                          </a:solidFill>
                        </a:rPr>
                        <a:t>結果の検索コマンド</a:t>
                      </a:r>
                    </a:p>
                  </a:txBody>
                  <a:tcPr anchor="ctr">
                    <a:lnT w="19050" cap="flat" cmpd="sng" algn="ctr">
                      <a:noFill/>
                      <a:prstDash val="solid"/>
                      <a:round/>
                      <a:headEnd type="none" w="med" len="med"/>
                      <a:tailEnd type="none" w="med" len="med"/>
                    </a:lnT>
                    <a:lnB w="19050" cap="flat" cmpd="sng" algn="ctr">
                      <a:noFill/>
                      <a:prstDash val="solid"/>
                      <a:round/>
                      <a:headEnd type="none" w="med" len="med"/>
                      <a:tailEnd type="none" w="med" len="med"/>
                    </a:lnB>
                  </a:tcPr>
                </a:tc>
                <a:extLst>
                  <a:ext uri="{0D108BD9-81ED-4DB2-BD59-A6C34878D82A}">
                    <a16:rowId xmlns:a16="http://schemas.microsoft.com/office/drawing/2014/main" val="3259246537"/>
                  </a:ext>
                </a:extLst>
              </a:tr>
              <a:tr h="370840">
                <a:tc>
                  <a:txBody>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pt-BR" altLang="ja-JP" sz="1300" dirty="0">
                          <a:solidFill>
                            <a:srgbClr val="D4D4D4"/>
                          </a:solidFill>
                          <a:latin typeface="Consolas" panose="020B0609020204030204" pitchFamily="49" charset="0"/>
                        </a:rPr>
                        <a:t>grep “SCF Done” *.out</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pt-BR" altLang="ja-JP" sz="1300" dirty="0">
                          <a:solidFill>
                            <a:srgbClr val="D4D4D4"/>
                          </a:solidFill>
                          <a:latin typeface="Consolas" panose="020B0609020204030204" pitchFamily="49" charset="0"/>
                        </a:rPr>
                        <a:t>grep “</a:t>
                      </a:r>
                      <a:r>
                        <a:rPr lang="en-US" altLang="ja-JP" sz="1300" dirty="0">
                          <a:solidFill>
                            <a:srgbClr val="D4D4D4"/>
                          </a:solidFill>
                          <a:latin typeface="Consolas" panose="020B0609020204030204" pitchFamily="49" charset="0"/>
                        </a:rPr>
                        <a:t>E(</a:t>
                      </a:r>
                      <a:r>
                        <a:rPr lang="en-US" altLang="ja-JP" sz="1300" dirty="0" err="1">
                          <a:solidFill>
                            <a:srgbClr val="D4D4D4"/>
                          </a:solidFill>
                          <a:latin typeface="Consolas" panose="020B0609020204030204" pitchFamily="49" charset="0"/>
                        </a:rPr>
                        <a:t>Corr</a:t>
                      </a:r>
                      <a:r>
                        <a:rPr lang="en-US" altLang="ja-JP" sz="1300" dirty="0">
                          <a:solidFill>
                            <a:srgbClr val="D4D4D4"/>
                          </a:solidFill>
                          <a:latin typeface="Consolas" panose="020B0609020204030204" pitchFamily="49" charset="0"/>
                        </a:rPr>
                        <a:t>)</a:t>
                      </a:r>
                      <a:r>
                        <a:rPr kumimoji="1" lang="pt-BR" altLang="ja-JP" sz="1300" dirty="0">
                          <a:solidFill>
                            <a:srgbClr val="D4D4D4"/>
                          </a:solidFill>
                          <a:latin typeface="Consolas" panose="020B0609020204030204" pitchFamily="49" charset="0"/>
                        </a:rPr>
                        <a:t>” *.out</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24292E"/>
                    </a:solidFill>
                  </a:tcPr>
                </a:tc>
                <a:extLst>
                  <a:ext uri="{0D108BD9-81ED-4DB2-BD59-A6C34878D82A}">
                    <a16:rowId xmlns:a16="http://schemas.microsoft.com/office/drawing/2014/main" val="1337875995"/>
                  </a:ext>
                </a:extLst>
              </a:tr>
            </a:tbl>
          </a:graphicData>
        </a:graphic>
      </p:graphicFrame>
      <mc:AlternateContent xmlns:mc="http://schemas.openxmlformats.org/markup-compatibility/2006" xmlns:a14="http://schemas.microsoft.com/office/drawing/2010/main">
        <mc:Choice Requires="a14">
          <p:sp>
            <p:nvSpPr>
              <p:cNvPr id="3" name="テキスト プレースホルダー 2">
                <a:extLst>
                  <a:ext uri="{FF2B5EF4-FFF2-40B4-BE49-F238E27FC236}">
                    <a16:creationId xmlns:a16="http://schemas.microsoft.com/office/drawing/2014/main" id="{B0271501-EF28-4563-9C15-8E97010D3558}"/>
                  </a:ext>
                </a:extLst>
              </p:cNvPr>
              <p:cNvSpPr>
                <a:spLocks noGrp="1"/>
              </p:cNvSpPr>
              <p:nvPr>
                <p:ph type="body" sz="quarter" idx="13"/>
              </p:nvPr>
            </p:nvSpPr>
            <p:spPr>
              <a:xfrm>
                <a:off x="0" y="4675500"/>
                <a:ext cx="9144000" cy="468000"/>
              </a:xfrm>
            </p:spPr>
            <p:txBody>
              <a:bodyPr/>
              <a:lstStyle/>
              <a:p>
                <a:r>
                  <a:rPr lang="ja-JP" altLang="en-US" dirty="0"/>
                  <a:t>計算詳細：</a:t>
                </a:r>
                <a:r>
                  <a:rPr lang="en-US" altLang="ja-JP" dirty="0" err="1"/>
                  <a:t>H2</a:t>
                </a:r>
                <a:r>
                  <a:rPr lang="en-US" altLang="ja-JP" dirty="0"/>
                  <a:t>+, </a:t>
                </a:r>
                <a:r>
                  <a:rPr lang="ja-JP" altLang="en-US" dirty="0"/>
                  <a:t>核間距離 </a:t>
                </a:r>
                <a14:m>
                  <m:oMath xmlns:m="http://schemas.openxmlformats.org/officeDocument/2006/math">
                    <m:r>
                      <a:rPr lang="en-US" altLang="ja-JP" smtClean="0">
                        <a:latin typeface="Cambria Math" panose="02040503050406030204" pitchFamily="18" charset="0"/>
                      </a:rPr>
                      <m:t>𝑅</m:t>
                    </m:r>
                    <m:r>
                      <a:rPr lang="en-US" altLang="ja-JP" smtClean="0">
                        <a:latin typeface="Cambria Math" panose="02040503050406030204" pitchFamily="18" charset="0"/>
                      </a:rPr>
                      <m:t>=2.0</m:t>
                    </m:r>
                    <m:sSub>
                      <m:sSubPr>
                        <m:ctrlPr>
                          <a:rPr lang="en-US" altLang="ja-JP" i="1" smtClean="0">
                            <a:latin typeface="Cambria Math" panose="02040503050406030204" pitchFamily="18" charset="0"/>
                          </a:rPr>
                        </m:ctrlPr>
                      </m:sSubPr>
                      <m:e>
                        <m:r>
                          <a:rPr lang="en-US" altLang="ja-JP" smtClean="0">
                            <a:latin typeface="Cambria Math" panose="02040503050406030204" pitchFamily="18" charset="0"/>
                          </a:rPr>
                          <m:t>𝑎</m:t>
                        </m:r>
                      </m:e>
                      <m:sub>
                        <m:r>
                          <a:rPr lang="en-US" altLang="ja-JP" smtClean="0">
                            <a:latin typeface="Cambria Math" panose="02040503050406030204" pitchFamily="18" charset="0"/>
                          </a:rPr>
                          <m:t>0</m:t>
                        </m:r>
                      </m:sub>
                    </m:sSub>
                  </m:oMath>
                </a14:m>
                <a:r>
                  <a:rPr lang="en-US" altLang="ja-JP" dirty="0"/>
                  <a:t>, Gaussian 16, Revision C.01, M. J. Frisch, G. W. Trucks, H. B. Schlegel, et al., Gaussian, Inc., Wallingford CT, 2019.</a:t>
                </a:r>
              </a:p>
              <a:p>
                <a:r>
                  <a:rPr lang="ja-JP" altLang="en-US" dirty="0"/>
                  <a:t>厳密解　：</a:t>
                </a:r>
                <a:r>
                  <a:rPr lang="en-US" altLang="ja-JP" dirty="0"/>
                  <a:t>Scott, T. C., Aubert-</a:t>
                </a:r>
                <a:r>
                  <a:rPr lang="en-US" altLang="ja-JP" dirty="0" err="1"/>
                  <a:t>Frécon</a:t>
                </a:r>
                <a:r>
                  <a:rPr lang="en-US" altLang="ja-JP" dirty="0"/>
                  <a:t>, M., &amp; </a:t>
                </a:r>
                <a:r>
                  <a:rPr lang="en-US" altLang="ja-JP" dirty="0" err="1"/>
                  <a:t>Grotendorst</a:t>
                </a:r>
                <a:r>
                  <a:rPr lang="en-US" altLang="ja-JP" dirty="0"/>
                  <a:t>, J. (2006).</a:t>
                </a:r>
                <a:r>
                  <a:rPr lang="ja-JP" altLang="en-US" dirty="0"/>
                  <a:t> </a:t>
                </a:r>
                <a:r>
                  <a:rPr lang="en-US" altLang="ja-JP" dirty="0"/>
                  <a:t>Chemical physics, 324(2-3), 323-338. </a:t>
                </a:r>
                <a:r>
                  <a:rPr lang="en-US" altLang="ja-JP" dirty="0">
                    <a:hlinkClick r:id="rId3"/>
                  </a:rPr>
                  <a:t>https://doi.org/10.1016/j.chemphys.2005.10.031</a:t>
                </a:r>
                <a:endParaRPr lang="en-US" altLang="ja-JP" dirty="0"/>
              </a:p>
            </p:txBody>
          </p:sp>
        </mc:Choice>
        <mc:Fallback xmlns="">
          <p:sp>
            <p:nvSpPr>
              <p:cNvPr id="3" name="テキスト プレースホルダー 2">
                <a:extLst>
                  <a:ext uri="{FF2B5EF4-FFF2-40B4-BE49-F238E27FC236}">
                    <a16:creationId xmlns:a16="http://schemas.microsoft.com/office/drawing/2014/main" id="{B0271501-EF28-4563-9C15-8E97010D3558}"/>
                  </a:ext>
                </a:extLst>
              </p:cNvPr>
              <p:cNvSpPr>
                <a:spLocks noGrp="1" noRot="1" noChangeAspect="1" noMove="1" noResize="1" noEditPoints="1" noAdjustHandles="1" noChangeArrowheads="1" noChangeShapeType="1" noTextEdit="1"/>
              </p:cNvSpPr>
              <p:nvPr>
                <p:ph type="body" sz="quarter" idx="13"/>
              </p:nvPr>
            </p:nvSpPr>
            <p:spPr>
              <a:xfrm>
                <a:off x="0" y="4675500"/>
                <a:ext cx="9144000" cy="468000"/>
              </a:xfrm>
              <a:blipFill>
                <a:blip r:embed="rId4"/>
                <a:stretch>
                  <a:fillRect/>
                </a:stretch>
              </a:blipFill>
            </p:spPr>
            <p:txBody>
              <a:bodyPr/>
              <a:lstStyle/>
              <a:p>
                <a:r>
                  <a:rPr lang="ja-JP" altLang="en-US">
                    <a:noFill/>
                  </a:rPr>
                  <a:t> </a:t>
                </a:r>
              </a:p>
            </p:txBody>
          </p:sp>
        </mc:Fallback>
      </mc:AlternateContent>
      <p:graphicFrame>
        <p:nvGraphicFramePr>
          <p:cNvPr id="9" name="コンテンツ プレースホルダー 10">
            <a:extLst>
              <a:ext uri="{FF2B5EF4-FFF2-40B4-BE49-F238E27FC236}">
                <a16:creationId xmlns:a16="http://schemas.microsoft.com/office/drawing/2014/main" id="{153B0090-A5CE-41FF-8048-C1F5991F4067}"/>
              </a:ext>
            </a:extLst>
          </p:cNvPr>
          <p:cNvGraphicFramePr>
            <a:graphicFrameLocks noGrp="1"/>
          </p:cNvGraphicFramePr>
          <p:nvPr>
            <p:ph idx="14"/>
            <p:extLst>
              <p:ext uri="{D42A27DB-BD31-4B8C-83A1-F6EECF244321}">
                <p14:modId xmlns:p14="http://schemas.microsoft.com/office/powerpoint/2010/main" val="1543233655"/>
              </p:ext>
            </p:extLst>
          </p:nvPr>
        </p:nvGraphicFramePr>
        <p:xfrm>
          <a:off x="3203575" y="842963"/>
          <a:ext cx="5472000" cy="3816000"/>
        </p:xfrm>
        <a:graphic>
          <a:graphicData uri="http://schemas.openxmlformats.org/drawingml/2006/table">
            <a:tbl>
              <a:tblPr>
                <a:tableStyleId>{2D5ABB26-0587-4C30-8999-92F81FD0307C}</a:tableStyleId>
              </a:tblPr>
              <a:tblGrid>
                <a:gridCol w="1368000">
                  <a:extLst>
                    <a:ext uri="{9D8B030D-6E8A-4147-A177-3AD203B41FA5}">
                      <a16:colId xmlns:a16="http://schemas.microsoft.com/office/drawing/2014/main" val="240648912"/>
                    </a:ext>
                  </a:extLst>
                </a:gridCol>
                <a:gridCol w="1368000">
                  <a:extLst>
                    <a:ext uri="{9D8B030D-6E8A-4147-A177-3AD203B41FA5}">
                      <a16:colId xmlns:a16="http://schemas.microsoft.com/office/drawing/2014/main" val="284259937"/>
                    </a:ext>
                  </a:extLst>
                </a:gridCol>
                <a:gridCol w="1368000">
                  <a:extLst>
                    <a:ext uri="{9D8B030D-6E8A-4147-A177-3AD203B41FA5}">
                      <a16:colId xmlns:a16="http://schemas.microsoft.com/office/drawing/2014/main" val="4085503825"/>
                    </a:ext>
                  </a:extLst>
                </a:gridCol>
                <a:gridCol w="1368000">
                  <a:extLst>
                    <a:ext uri="{9D8B030D-6E8A-4147-A177-3AD203B41FA5}">
                      <a16:colId xmlns:a16="http://schemas.microsoft.com/office/drawing/2014/main" val="1636495370"/>
                    </a:ext>
                  </a:extLst>
                </a:gridCol>
              </a:tblGrid>
              <a:tr h="252000">
                <a:tc>
                  <a:txBody>
                    <a:bodyPr/>
                    <a:lstStyle/>
                    <a:p>
                      <a:pPr algn="l" fontAlgn="ctr">
                        <a:lnSpc>
                          <a:spcPts val="1200"/>
                        </a:lnSpc>
                      </a:pPr>
                      <a:endParaRPr lang="en-US" sz="110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R w="12700" cap="flat" cmpd="sng" algn="ctr">
                      <a:solidFill>
                        <a:schemeClr val="tx2"/>
                      </a:solidFill>
                      <a:prstDash val="solid"/>
                      <a:round/>
                      <a:headEnd type="none" w="med" len="med"/>
                      <a:tailEnd type="none" w="med" len="med"/>
                    </a:lnR>
                    <a:solidFill>
                      <a:schemeClr val="tx2"/>
                    </a:solidFill>
                  </a:tcPr>
                </a:tc>
                <a:tc>
                  <a:txBody>
                    <a:bodyPr/>
                    <a:lstStyle/>
                    <a:p>
                      <a:pPr algn="ctr" fontAlgn="ctr">
                        <a:lnSpc>
                          <a:spcPts val="1200"/>
                        </a:lnSpc>
                      </a:pPr>
                      <a:r>
                        <a:rPr lang="en-US" sz="1100" b="0" i="0" u="none" strike="noStrike" dirty="0">
                          <a:solidFill>
                            <a:schemeClr val="bg1"/>
                          </a:solidFill>
                          <a:effectLst/>
                          <a:latin typeface="游ゴシック" panose="020B0400000000000000" pitchFamily="50" charset="-128"/>
                          <a:ea typeface="游ゴシック" panose="020B0400000000000000" pitchFamily="50" charset="-128"/>
                        </a:rPr>
                        <a:t>HF</a:t>
                      </a:r>
                    </a:p>
                  </a:txBody>
                  <a:tcPr marL="6350" marR="6350" marT="6350" marB="0" anchor="ctr">
                    <a:lnL w="12700" cap="flat" cmpd="sng" algn="ctr">
                      <a:solidFill>
                        <a:schemeClr val="tx2"/>
                      </a:solidFill>
                      <a:prstDash val="solid"/>
                      <a:round/>
                      <a:headEnd type="none" w="med" len="med"/>
                      <a:tailEnd type="none" w="med" len="med"/>
                    </a:lnL>
                    <a:solidFill>
                      <a:schemeClr val="tx2"/>
                    </a:solidFill>
                  </a:tcPr>
                </a:tc>
                <a:tc>
                  <a:txBody>
                    <a:bodyPr/>
                    <a:lstStyle/>
                    <a:p>
                      <a:pPr algn="ctr" fontAlgn="ctr">
                        <a:lnSpc>
                          <a:spcPts val="1200"/>
                        </a:lnSpc>
                      </a:pPr>
                      <a:r>
                        <a:rPr lang="en-US" sz="1100" b="0" i="0" u="none" strike="noStrike" dirty="0">
                          <a:solidFill>
                            <a:schemeClr val="bg1"/>
                          </a:solidFill>
                          <a:effectLst/>
                          <a:latin typeface="游ゴシック" panose="020B0400000000000000" pitchFamily="50" charset="-128"/>
                          <a:ea typeface="游ゴシック" panose="020B0400000000000000" pitchFamily="50" charset="-128"/>
                        </a:rPr>
                        <a:t>CID</a:t>
                      </a:r>
                    </a:p>
                  </a:txBody>
                  <a:tcPr marL="6350" marR="6350" marT="6350" marB="0" anchor="ctr">
                    <a:solidFill>
                      <a:schemeClr val="tx2"/>
                    </a:solidFill>
                  </a:tcPr>
                </a:tc>
                <a:tc>
                  <a:txBody>
                    <a:bodyPr/>
                    <a:lstStyle/>
                    <a:p>
                      <a:pPr algn="ctr" fontAlgn="ctr">
                        <a:lnSpc>
                          <a:spcPts val="1200"/>
                        </a:lnSpc>
                      </a:pPr>
                      <a:r>
                        <a:rPr lang="en-US" sz="1100" b="0" i="0" u="none" strike="noStrike" dirty="0">
                          <a:solidFill>
                            <a:schemeClr val="bg1"/>
                          </a:solidFill>
                          <a:effectLst/>
                          <a:latin typeface="游ゴシック" panose="020B0400000000000000" pitchFamily="50" charset="-128"/>
                          <a:ea typeface="游ゴシック" panose="020B0400000000000000" pitchFamily="50" charset="-128"/>
                        </a:rPr>
                        <a:t>CISD</a:t>
                      </a:r>
                    </a:p>
                  </a:txBody>
                  <a:tcPr marL="6350" marR="6350" marT="6350" marB="0" anchor="ctr">
                    <a:solidFill>
                      <a:schemeClr val="tx2"/>
                    </a:solidFill>
                  </a:tcPr>
                </a:tc>
                <a:extLst>
                  <a:ext uri="{0D108BD9-81ED-4DB2-BD59-A6C34878D82A}">
                    <a16:rowId xmlns:a16="http://schemas.microsoft.com/office/drawing/2014/main" val="1627164037"/>
                  </a:ext>
                </a:extLst>
              </a:tr>
              <a:tr h="252000">
                <a:tc>
                  <a:txBody>
                    <a:bodyPr/>
                    <a:lstStyle/>
                    <a:p>
                      <a:pPr algn="ctr" fontAlgn="ctr"/>
                      <a:r>
                        <a:rPr lang="en-US" sz="1100" b="0" i="0" u="none" strike="noStrike" dirty="0">
                          <a:solidFill>
                            <a:srgbClr val="000000"/>
                          </a:solidFill>
                          <a:effectLst/>
                          <a:latin typeface="游ゴシック" panose="020B0400000000000000" pitchFamily="50" charset="-128"/>
                          <a:ea typeface="游ゴシック" panose="020B0400000000000000" pitchFamily="50" charset="-128"/>
                        </a:rPr>
                        <a:t>STO-3G</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0.582 695 369</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0.582 695 369</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0.582 695 369</a:t>
                      </a:r>
                    </a:p>
                  </a:txBody>
                  <a:tcPr marL="6350" marR="6350" marT="6350" marB="0" anchor="ctr">
                    <a:solidFill>
                      <a:schemeClr val="bg2"/>
                    </a:solidFill>
                  </a:tcPr>
                </a:tc>
                <a:extLst>
                  <a:ext uri="{0D108BD9-81ED-4DB2-BD59-A6C34878D82A}">
                    <a16:rowId xmlns:a16="http://schemas.microsoft.com/office/drawing/2014/main" val="514386265"/>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4-31G</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0.584 036 393</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0.584 036 393</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0.584 036 393</a:t>
                      </a:r>
                    </a:p>
                  </a:txBody>
                  <a:tcPr marL="6350" marR="6350" marT="6350" marB="0" anchor="ctr">
                    <a:solidFill>
                      <a:schemeClr val="bg2"/>
                    </a:solidFill>
                  </a:tcPr>
                </a:tc>
                <a:extLst>
                  <a:ext uri="{0D108BD9-81ED-4DB2-BD59-A6C34878D82A}">
                    <a16:rowId xmlns:a16="http://schemas.microsoft.com/office/drawing/2014/main" val="869882816"/>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6-31G</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0.584 036 393</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0.584 036 393</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0.584 036 393</a:t>
                      </a:r>
                    </a:p>
                  </a:txBody>
                  <a:tcPr marL="6350" marR="6350" marT="6350" marB="0" anchor="ctr">
                    <a:solidFill>
                      <a:schemeClr val="bg2"/>
                    </a:solidFill>
                  </a:tcPr>
                </a:tc>
                <a:extLst>
                  <a:ext uri="{0D108BD9-81ED-4DB2-BD59-A6C34878D82A}">
                    <a16:rowId xmlns:a16="http://schemas.microsoft.com/office/drawing/2014/main" val="4021706668"/>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6-31G(d)</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0.584 036 393</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0.584 036 393</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0.584 036 393</a:t>
                      </a:r>
                    </a:p>
                  </a:txBody>
                  <a:tcPr marL="6350" marR="6350" marT="6350" marB="0" anchor="ctr">
                    <a:solidFill>
                      <a:schemeClr val="bg2"/>
                    </a:solidFill>
                  </a:tcPr>
                </a:tc>
                <a:extLst>
                  <a:ext uri="{0D108BD9-81ED-4DB2-BD59-A6C34878D82A}">
                    <a16:rowId xmlns:a16="http://schemas.microsoft.com/office/drawing/2014/main" val="1435088425"/>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6-31G(d,p)</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0.594 355 331</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0.594 355 331</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0.594 355 331</a:t>
                      </a:r>
                    </a:p>
                  </a:txBody>
                  <a:tcPr marL="6350" marR="6350" marT="6350" marB="0" anchor="ctr">
                    <a:solidFill>
                      <a:schemeClr val="bg2"/>
                    </a:solidFill>
                  </a:tcPr>
                </a:tc>
                <a:extLst>
                  <a:ext uri="{0D108BD9-81ED-4DB2-BD59-A6C34878D82A}">
                    <a16:rowId xmlns:a16="http://schemas.microsoft.com/office/drawing/2014/main" val="2813663355"/>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6-31++G(d,p)</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0.595 375 641</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0.595 375 641</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0.595 375 641</a:t>
                      </a:r>
                    </a:p>
                  </a:txBody>
                  <a:tcPr marL="6350" marR="6350" marT="6350" marB="0" anchor="ctr">
                    <a:solidFill>
                      <a:schemeClr val="bg2"/>
                    </a:solidFill>
                  </a:tcPr>
                </a:tc>
                <a:extLst>
                  <a:ext uri="{0D108BD9-81ED-4DB2-BD59-A6C34878D82A}">
                    <a16:rowId xmlns:a16="http://schemas.microsoft.com/office/drawing/2014/main" val="2376253732"/>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6-311++G(d,p)</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0.601 166 144</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0.601 166 144</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0.601 166 144</a:t>
                      </a:r>
                    </a:p>
                  </a:txBody>
                  <a:tcPr marL="6350" marR="6350" marT="6350" marB="0" anchor="ctr">
                    <a:solidFill>
                      <a:schemeClr val="bg2"/>
                    </a:solidFill>
                  </a:tcPr>
                </a:tc>
                <a:extLst>
                  <a:ext uri="{0D108BD9-81ED-4DB2-BD59-A6C34878D82A}">
                    <a16:rowId xmlns:a16="http://schemas.microsoft.com/office/drawing/2014/main" val="3757431848"/>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6-311++G(3df,2pd)</a:t>
                      </a:r>
                    </a:p>
                  </a:txBody>
                  <a:tcPr marL="6350" marR="6350" marT="6350" marB="0" anchor="ctr">
                    <a:lnR w="12700" cap="flat" cmpd="sng" algn="ctr">
                      <a:solidFill>
                        <a:schemeClr val="tx2"/>
                      </a:solidFill>
                      <a:prstDash val="solid"/>
                      <a:round/>
                      <a:headEnd type="none" w="med" len="med"/>
                      <a:tailEnd type="none" w="med" len="med"/>
                    </a:lnR>
                    <a:lnB w="12700" cap="flat" cmpd="sng" algn="ctr">
                      <a:solidFill>
                        <a:schemeClr val="tx2"/>
                      </a:solidFill>
                      <a:prstDash val="solid"/>
                      <a:round/>
                      <a:headEnd type="none" w="med" len="med"/>
                      <a:tailEnd type="none" w="med" len="med"/>
                    </a:lnB>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0.602 256 704</a:t>
                      </a:r>
                    </a:p>
                  </a:txBody>
                  <a:tcPr marL="6350" marR="6350" marT="6350" marB="0" anchor="ctr">
                    <a:lnL w="12700" cap="flat" cmpd="sng" algn="ctr">
                      <a:solidFill>
                        <a:schemeClr val="tx2"/>
                      </a:solidFill>
                      <a:prstDash val="solid"/>
                      <a:round/>
                      <a:headEnd type="none" w="med" len="med"/>
                      <a:tailEnd type="none" w="med" len="med"/>
                    </a:lnL>
                    <a:lnB w="12700" cap="flat" cmpd="sng" algn="ctr">
                      <a:solidFill>
                        <a:schemeClr val="tx2"/>
                      </a:solidFill>
                      <a:prstDash val="solid"/>
                      <a:round/>
                      <a:headEnd type="none" w="med" len="med"/>
                      <a:tailEnd type="none" w="med" len="med"/>
                    </a:lnB>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0.602 256 704</a:t>
                      </a:r>
                    </a:p>
                  </a:txBody>
                  <a:tcPr marL="6350" marR="6350" marT="6350" marB="0" anchor="ctr">
                    <a:lnB w="12700" cap="flat" cmpd="sng" algn="ctr">
                      <a:solidFill>
                        <a:schemeClr val="tx2"/>
                      </a:solidFill>
                      <a:prstDash val="solid"/>
                      <a:round/>
                      <a:headEnd type="none" w="med" len="med"/>
                      <a:tailEnd type="none" w="med" len="med"/>
                    </a:lnB>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0.602 256 704</a:t>
                      </a:r>
                    </a:p>
                  </a:txBody>
                  <a:tcPr marL="6350" marR="6350" marT="6350" marB="0" anchor="ctr">
                    <a:lnB w="12700" cap="flat" cmpd="sng" algn="ctr">
                      <a:solidFill>
                        <a:schemeClr val="tx2"/>
                      </a:solidFill>
                      <a:prstDash val="solid"/>
                      <a:round/>
                      <a:headEnd type="none" w="med" len="med"/>
                      <a:tailEnd type="none" w="med" len="med"/>
                    </a:lnB>
                    <a:solidFill>
                      <a:schemeClr val="bg2"/>
                    </a:solidFill>
                  </a:tcPr>
                </a:tc>
                <a:extLst>
                  <a:ext uri="{0D108BD9-81ED-4DB2-BD59-A6C34878D82A}">
                    <a16:rowId xmlns:a16="http://schemas.microsoft.com/office/drawing/2014/main" val="273787781"/>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aug-cc-pVDZ</a:t>
                      </a:r>
                    </a:p>
                  </a:txBody>
                  <a:tcPr marL="6350" marR="6350" marT="6350" marB="0" anchor="ctr">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0.601 247 738</a:t>
                      </a:r>
                    </a:p>
                  </a:txBody>
                  <a:tcPr marL="6350" marR="6350" marT="6350" marB="0" anchor="ctr">
                    <a:lnL w="12700" cap="flat" cmpd="sng" algn="ctr">
                      <a:solidFill>
                        <a:schemeClr val="tx2"/>
                      </a:solidFill>
                      <a:prstDash val="solid"/>
                      <a:round/>
                      <a:headEnd type="none" w="med" len="med"/>
                      <a:tailEnd type="none" w="med" len="med"/>
                    </a:lnL>
                    <a:lnT w="12700" cap="flat" cmpd="sng" algn="ctr">
                      <a:solidFill>
                        <a:schemeClr val="tx2"/>
                      </a:solidFill>
                      <a:prstDash val="solid"/>
                      <a:round/>
                      <a:headEnd type="none" w="med" len="med"/>
                      <a:tailEnd type="none" w="med" len="med"/>
                    </a:lnT>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0.601 247 738</a:t>
                      </a:r>
                    </a:p>
                  </a:txBody>
                  <a:tcPr marL="6350" marR="6350" marT="6350" marB="0" anchor="ctr">
                    <a:lnT w="12700" cap="flat" cmpd="sng" algn="ctr">
                      <a:solidFill>
                        <a:schemeClr val="tx2"/>
                      </a:solidFill>
                      <a:prstDash val="solid"/>
                      <a:round/>
                      <a:headEnd type="none" w="med" len="med"/>
                      <a:tailEnd type="none" w="med" len="med"/>
                    </a:lnT>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0.601 247 738</a:t>
                      </a:r>
                    </a:p>
                  </a:txBody>
                  <a:tcPr marL="6350" marR="6350" marT="6350" marB="0" anchor="ctr">
                    <a:lnT w="12700" cap="flat" cmpd="sng" algn="ctr">
                      <a:solidFill>
                        <a:schemeClr val="tx2"/>
                      </a:solidFill>
                      <a:prstDash val="solid"/>
                      <a:round/>
                      <a:headEnd type="none" w="med" len="med"/>
                      <a:tailEnd type="none" w="med" len="med"/>
                    </a:lnT>
                    <a:solidFill>
                      <a:schemeClr val="bg2"/>
                    </a:solidFill>
                  </a:tcPr>
                </a:tc>
                <a:extLst>
                  <a:ext uri="{0D108BD9-81ED-4DB2-BD59-A6C34878D82A}">
                    <a16:rowId xmlns:a16="http://schemas.microsoft.com/office/drawing/2014/main" val="534905379"/>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aug-cc-pVTZ</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0.602 301 708</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0.602 301 708</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0.602 301 708</a:t>
                      </a:r>
                    </a:p>
                  </a:txBody>
                  <a:tcPr marL="6350" marR="6350" marT="6350" marB="0" anchor="ctr">
                    <a:solidFill>
                      <a:schemeClr val="bg2"/>
                    </a:solidFill>
                  </a:tcPr>
                </a:tc>
                <a:extLst>
                  <a:ext uri="{0D108BD9-81ED-4DB2-BD59-A6C34878D82A}">
                    <a16:rowId xmlns:a16="http://schemas.microsoft.com/office/drawing/2014/main" val="1592658493"/>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aug-cc-pVQZ</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0.602 535 332</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0.602 535 332</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0.602 535 332</a:t>
                      </a:r>
                    </a:p>
                  </a:txBody>
                  <a:tcPr marL="6350" marR="6350" marT="6350" marB="0" anchor="ctr">
                    <a:solidFill>
                      <a:schemeClr val="bg2"/>
                    </a:solidFill>
                  </a:tcPr>
                </a:tc>
                <a:extLst>
                  <a:ext uri="{0D108BD9-81ED-4DB2-BD59-A6C34878D82A}">
                    <a16:rowId xmlns:a16="http://schemas.microsoft.com/office/drawing/2014/main" val="634808410"/>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aug-cc-pV5Z</a:t>
                      </a:r>
                    </a:p>
                  </a:txBody>
                  <a:tcPr marL="6350" marR="6350" marT="6350" marB="0" anchor="ctr">
                    <a:lnR w="12700" cap="flat" cmpd="sng" algn="ctr">
                      <a:solidFill>
                        <a:schemeClr val="tx2"/>
                      </a:solidFill>
                      <a:prstDash val="solid"/>
                      <a:round/>
                      <a:headEnd type="none" w="med" len="med"/>
                      <a:tailEnd type="none" w="med" len="med"/>
                    </a:lnR>
                    <a:lnB>
                      <a:noFill/>
                    </a:lnB>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0.602 622 271</a:t>
                      </a:r>
                    </a:p>
                  </a:txBody>
                  <a:tcPr marL="6350" marR="6350" marT="6350" marB="0" anchor="ctr">
                    <a:lnL w="12700" cap="flat" cmpd="sng" algn="ctr">
                      <a:solidFill>
                        <a:schemeClr val="tx2"/>
                      </a:solidFill>
                      <a:prstDash val="solid"/>
                      <a:round/>
                      <a:headEnd type="none" w="med" len="med"/>
                      <a:tailEnd type="none" w="med" len="med"/>
                    </a:lnL>
                    <a:lnB>
                      <a:noFill/>
                    </a:lnB>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0.602 622 271</a:t>
                      </a:r>
                    </a:p>
                  </a:txBody>
                  <a:tcPr marL="6350" marR="6350" marT="6350" marB="0" anchor="ctr">
                    <a:lnB>
                      <a:noFill/>
                    </a:lnB>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0.602 622 271</a:t>
                      </a:r>
                    </a:p>
                  </a:txBody>
                  <a:tcPr marL="6350" marR="6350" marT="6350" marB="0" anchor="ctr">
                    <a:lnB>
                      <a:noFill/>
                    </a:lnB>
                    <a:solidFill>
                      <a:schemeClr val="bg2"/>
                    </a:solidFill>
                  </a:tcPr>
                </a:tc>
                <a:extLst>
                  <a:ext uri="{0D108BD9-81ED-4DB2-BD59-A6C34878D82A}">
                    <a16:rowId xmlns:a16="http://schemas.microsoft.com/office/drawing/2014/main" val="2970739268"/>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aug-cc-pV6Z</a:t>
                      </a:r>
                    </a:p>
                  </a:txBody>
                  <a:tcPr marL="6350" marR="6350" marT="6350" marB="0" anchor="ctr">
                    <a:lnL>
                      <a:noFill/>
                    </a:lnL>
                    <a:lnR w="12700" cap="flat" cmpd="sng" algn="ctr">
                      <a:solidFill>
                        <a:schemeClr val="tx2"/>
                      </a:solidFill>
                      <a:prstDash val="solid"/>
                      <a:round/>
                      <a:headEnd type="none" w="med" len="med"/>
                      <a:tailEnd type="none" w="med" len="med"/>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0.602 632 509</a:t>
                      </a:r>
                    </a:p>
                  </a:txBody>
                  <a:tcPr marL="6350" marR="6350" marT="6350" marB="0" anchor="ctr">
                    <a:lnL w="12700" cap="flat" cmpd="sng" algn="ctr">
                      <a:solidFill>
                        <a:schemeClr val="tx2"/>
                      </a:solidFill>
                      <a:prstDash val="solid"/>
                      <a:round/>
                      <a:headEnd type="none" w="med" len="med"/>
                      <a:tailEnd type="none" w="med" len="med"/>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0.602 632 509</a:t>
                      </a:r>
                    </a:p>
                  </a:txBody>
                  <a:tcPr marL="6350" marR="6350" marT="6350" marB="0" anchor="ctr">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0.602 632 509</a:t>
                      </a:r>
                    </a:p>
                  </a:txBody>
                  <a:tcPr marL="6350" marR="6350" marT="6350" marB="0" anchor="ctr">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093505253"/>
                  </a:ext>
                </a:extLst>
              </a:tr>
              <a:tr h="288000">
                <a:tc>
                  <a:txBody>
                    <a:bodyPr/>
                    <a:lstStyle/>
                    <a:p>
                      <a:pPr algn="ctr" fontAlgn="ctr">
                        <a:lnSpc>
                          <a:spcPts val="1200"/>
                        </a:lnSpc>
                      </a:pPr>
                      <a:r>
                        <a:rPr lang="ja-JP" altLang="en-US" sz="1100" b="0" i="0" u="none" strike="noStrike" dirty="0">
                          <a:solidFill>
                            <a:schemeClr val="bg1"/>
                          </a:solidFill>
                          <a:effectLst/>
                          <a:latin typeface="游ゴシック" panose="020B0400000000000000" pitchFamily="50" charset="-128"/>
                          <a:ea typeface="游ゴシック" panose="020B0400000000000000" pitchFamily="50" charset="-128"/>
                        </a:rPr>
                        <a:t>厳密解</a:t>
                      </a:r>
                      <a:endParaRPr lang="en-US" altLang="ja-JP" sz="110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lnSpc>
                          <a:spcPts val="1200"/>
                        </a:lnSpc>
                      </a:pPr>
                      <a:r>
                        <a:rPr lang="en-US" altLang="ja-JP" sz="1100" b="0" i="0" u="none" strike="noStrike" dirty="0">
                          <a:solidFill>
                            <a:schemeClr val="bg1"/>
                          </a:solidFill>
                          <a:effectLst/>
                          <a:latin typeface="游ゴシック" panose="020B0400000000000000" pitchFamily="50" charset="-128"/>
                          <a:ea typeface="游ゴシック" panose="020B0400000000000000" pitchFamily="50" charset="-128"/>
                        </a:rPr>
                        <a:t>−0.602 634 619</a:t>
                      </a:r>
                    </a:p>
                  </a:txBody>
                  <a:tcPr marL="6350" marR="6350" marT="6350" marB="0" anchor="ctr">
                    <a:lnL w="12700" cap="flat" cmpd="sng" algn="ctr">
                      <a:noFill/>
                      <a:prstDash val="solid"/>
                      <a:round/>
                      <a:headEnd type="none" w="med" len="med"/>
                      <a:tailEnd type="none" w="med" len="med"/>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lnSpc>
                          <a:spcPts val="1200"/>
                        </a:lnSpc>
                      </a:pPr>
                      <a:endParaRPr lang="en-US" altLang="ja-JP" sz="110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lnSpc>
                          <a:spcPts val="1200"/>
                        </a:lnSpc>
                      </a:pPr>
                      <a:endParaRPr lang="en-US" altLang="ja-JP" sz="110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4143156928"/>
                  </a:ext>
                </a:extLst>
              </a:tr>
            </a:tbl>
          </a:graphicData>
        </a:graphic>
      </p:graphicFrame>
      <p:sp>
        <p:nvSpPr>
          <p:cNvPr id="5" name="タイトル 4">
            <a:extLst>
              <a:ext uri="{FF2B5EF4-FFF2-40B4-BE49-F238E27FC236}">
                <a16:creationId xmlns:a16="http://schemas.microsoft.com/office/drawing/2014/main" id="{9C9CF179-AAA0-450B-8BA4-519F07AA70C4}"/>
              </a:ext>
            </a:extLst>
          </p:cNvPr>
          <p:cNvSpPr>
            <a:spLocks noGrp="1"/>
          </p:cNvSpPr>
          <p:nvPr>
            <p:ph type="title"/>
          </p:nvPr>
        </p:nvSpPr>
        <p:spPr>
          <a:xfrm>
            <a:off x="0" y="0"/>
            <a:ext cx="9144000" cy="468000"/>
          </a:xfrm>
        </p:spPr>
        <p:txBody>
          <a:bodyPr/>
          <a:lstStyle/>
          <a:p>
            <a:r>
              <a:rPr lang="ja-JP" altLang="en-US" dirty="0"/>
              <a:t>水素分子イオン</a:t>
            </a:r>
            <a:r>
              <a:rPr lang="en-US" altLang="ja-JP" dirty="0"/>
              <a:t>H</a:t>
            </a:r>
            <a:r>
              <a:rPr lang="ja-JP" altLang="en-US" dirty="0"/>
              <a:t>₂⁺における</a:t>
            </a:r>
            <a:r>
              <a:rPr lang="en-US" altLang="ja-JP" dirty="0"/>
              <a:t>HF</a:t>
            </a:r>
            <a:r>
              <a:rPr lang="ja-JP" altLang="en-US" dirty="0"/>
              <a:t>極限・電子相関</a:t>
            </a:r>
          </a:p>
        </p:txBody>
      </p:sp>
      <p:sp>
        <p:nvSpPr>
          <p:cNvPr id="6" name="スライド番号プレースホルダー 5">
            <a:extLst>
              <a:ext uri="{FF2B5EF4-FFF2-40B4-BE49-F238E27FC236}">
                <a16:creationId xmlns:a16="http://schemas.microsoft.com/office/drawing/2014/main" id="{0291A7CA-A47E-421B-B8B5-61F6B3356407}"/>
              </a:ext>
            </a:extLst>
          </p:cNvPr>
          <p:cNvSpPr>
            <a:spLocks noGrp="1"/>
          </p:cNvSpPr>
          <p:nvPr>
            <p:ph type="sldNum" sz="quarter" idx="15"/>
          </p:nvPr>
        </p:nvSpPr>
        <p:spPr>
          <a:xfrm>
            <a:off x="8496000" y="0"/>
            <a:ext cx="576000" cy="468000"/>
          </a:xfrm>
        </p:spPr>
        <p:txBody>
          <a:bodyPr/>
          <a:lstStyle/>
          <a:p>
            <a:fld id="{44CC7441-4F6D-4D99-AEAC-28C0433C7008}" type="slidenum">
              <a:rPr lang="ja-JP" altLang="en-US" smtClean="0"/>
              <a:pPr/>
              <a:t>52</a:t>
            </a:fld>
            <a:endParaRPr lang="ja-JP" altLang="en-US" dirty="0"/>
          </a:p>
        </p:txBody>
      </p:sp>
      <p:cxnSp>
        <p:nvCxnSpPr>
          <p:cNvPr id="4" name="直線矢印コネクタ 3">
            <a:extLst>
              <a:ext uri="{FF2B5EF4-FFF2-40B4-BE49-F238E27FC236}">
                <a16:creationId xmlns:a16="http://schemas.microsoft.com/office/drawing/2014/main" id="{0939D637-6045-6A4D-8D30-5596C15A6CC2}"/>
              </a:ext>
            </a:extLst>
          </p:cNvPr>
          <p:cNvCxnSpPr>
            <a:cxnSpLocks/>
          </p:cNvCxnSpPr>
          <p:nvPr/>
        </p:nvCxnSpPr>
        <p:spPr>
          <a:xfrm flipV="1">
            <a:off x="3199933" y="4364807"/>
            <a:ext cx="5472000" cy="0"/>
          </a:xfrm>
          <a:prstGeom prst="straightConnector1">
            <a:avLst/>
          </a:prstGeom>
          <a:ln w="285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7" name="直線矢印コネクタ 6">
            <a:extLst>
              <a:ext uri="{FF2B5EF4-FFF2-40B4-BE49-F238E27FC236}">
                <a16:creationId xmlns:a16="http://schemas.microsoft.com/office/drawing/2014/main" id="{A0A14E88-EB03-904B-F165-0FA68EDA041B}"/>
              </a:ext>
            </a:extLst>
          </p:cNvPr>
          <p:cNvCxnSpPr>
            <a:cxnSpLocks/>
          </p:cNvCxnSpPr>
          <p:nvPr/>
        </p:nvCxnSpPr>
        <p:spPr>
          <a:xfrm>
            <a:off x="3199933" y="841088"/>
            <a:ext cx="0" cy="3528000"/>
          </a:xfrm>
          <a:prstGeom prst="straightConnector1">
            <a:avLst/>
          </a:prstGeom>
          <a:ln w="28575">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087576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コンテンツ プレースホルダー 3">
            <a:extLst>
              <a:ext uri="{FF2B5EF4-FFF2-40B4-BE49-F238E27FC236}">
                <a16:creationId xmlns:a16="http://schemas.microsoft.com/office/drawing/2014/main" id="{7F350C90-B75E-1334-537D-54A4C605D052}"/>
              </a:ext>
            </a:extLst>
          </p:cNvPr>
          <p:cNvGraphicFramePr>
            <a:graphicFrameLocks noGrp="1"/>
          </p:cNvGraphicFramePr>
          <p:nvPr>
            <p:ph idx="1"/>
            <p:extLst>
              <p:ext uri="{D42A27DB-BD31-4B8C-83A1-F6EECF244321}">
                <p14:modId xmlns:p14="http://schemas.microsoft.com/office/powerpoint/2010/main" val="1730557392"/>
              </p:ext>
            </p:extLst>
          </p:nvPr>
        </p:nvGraphicFramePr>
        <p:xfrm>
          <a:off x="468313" y="842963"/>
          <a:ext cx="2664000" cy="3666374"/>
        </p:xfrm>
        <a:graphic>
          <a:graphicData uri="http://schemas.openxmlformats.org/drawingml/2006/table">
            <a:tbl>
              <a:tblPr firstRow="1" bandRow="1">
                <a:tableStyleId>{2D5ABB26-0587-4C30-8999-92F81FD0307C}</a:tableStyleId>
              </a:tblPr>
              <a:tblGrid>
                <a:gridCol w="2664000">
                  <a:extLst>
                    <a:ext uri="{9D8B030D-6E8A-4147-A177-3AD203B41FA5}">
                      <a16:colId xmlns:a16="http://schemas.microsoft.com/office/drawing/2014/main" val="839188252"/>
                    </a:ext>
                  </a:extLst>
                </a:gridCol>
              </a:tblGrid>
              <a:tr h="720000">
                <a:tc>
                  <a:txBody>
                    <a:bodyPr/>
                    <a:lstStyle/>
                    <a:p>
                      <a:pPr marL="0" marR="0" lvl="0" indent="0" algn="l" defTabSz="914400" rtl="0" eaLnBrk="1" fontAlgn="auto" latinLnBrk="0" hangingPunct="1">
                        <a:lnSpc>
                          <a:spcPct val="120000"/>
                        </a:lnSpc>
                        <a:spcBef>
                          <a:spcPts val="0"/>
                        </a:spcBef>
                        <a:spcAft>
                          <a:spcPts val="600"/>
                        </a:spcAft>
                        <a:buClrTx/>
                        <a:buSzTx/>
                        <a:buFontTx/>
                        <a:buNone/>
                        <a:tabLst/>
                        <a:defRPr/>
                      </a:pPr>
                      <a:r>
                        <a:rPr kumimoji="1" lang="en-US" altLang="ja-JP" sz="1300" dirty="0"/>
                        <a:t>H</a:t>
                      </a:r>
                      <a:r>
                        <a:rPr kumimoji="1" lang="ja-JP" altLang="en-US" sz="1300" dirty="0"/>
                        <a:t>₂は二電子系であるため</a:t>
                      </a:r>
                      <a:r>
                        <a:rPr kumimoji="1" lang="en-US" altLang="ja-JP" sz="1300" dirty="0"/>
                        <a:t>,</a:t>
                      </a:r>
                      <a:br>
                        <a:rPr kumimoji="1" lang="en-US" altLang="ja-JP" sz="1300" dirty="0"/>
                      </a:br>
                      <a:r>
                        <a:rPr kumimoji="1" lang="ja-JP" altLang="en-US" sz="1300" dirty="0"/>
                        <a:t>相関エネルギーは０ではない</a:t>
                      </a:r>
                      <a:r>
                        <a:rPr kumimoji="1" lang="en-US" altLang="ja-JP" sz="1300" dirty="0"/>
                        <a:t>.</a:t>
                      </a:r>
                    </a:p>
                  </a:txBody>
                  <a:tcPr>
                    <a:lnB w="19050" cap="flat" cmpd="sng" algn="ctr">
                      <a:noFill/>
                      <a:prstDash val="solid"/>
                      <a:round/>
                      <a:headEnd type="none" w="med" len="med"/>
                      <a:tailEnd type="none" w="med" len="med"/>
                    </a:lnB>
                  </a:tcPr>
                </a:tc>
                <a:extLst>
                  <a:ext uri="{0D108BD9-81ED-4DB2-BD59-A6C34878D82A}">
                    <a16:rowId xmlns:a16="http://schemas.microsoft.com/office/drawing/2014/main" val="2285643853"/>
                  </a:ext>
                </a:extLst>
              </a:tr>
              <a:tr h="360000">
                <a:tc>
                  <a:txBody>
                    <a:bodyPr/>
                    <a:lstStyle/>
                    <a:p>
                      <a:r>
                        <a:rPr kumimoji="1" lang="ja-JP" altLang="en-US" sz="1300" b="1" dirty="0">
                          <a:solidFill>
                            <a:schemeClr val="tx2"/>
                          </a:solidFill>
                        </a:rPr>
                        <a:t>入力ファイルの例</a:t>
                      </a:r>
                    </a:p>
                  </a:txBody>
                  <a:tcPr anchor="ctr">
                    <a:lnT>
                      <a:noFill/>
                    </a:lnT>
                    <a:lnB w="19050" cap="flat" cmpd="sng" algn="ctr">
                      <a:noFill/>
                      <a:prstDash val="solid"/>
                      <a:round/>
                      <a:headEnd type="none" w="med" len="med"/>
                      <a:tailEnd type="none" w="med" len="med"/>
                    </a:lnB>
                  </a:tcPr>
                </a:tc>
                <a:extLst>
                  <a:ext uri="{0D108BD9-81ED-4DB2-BD59-A6C34878D82A}">
                    <a16:rowId xmlns:a16="http://schemas.microsoft.com/office/drawing/2014/main" val="3468920188"/>
                  </a:ext>
                </a:extLst>
              </a:tr>
              <a:tr h="370840">
                <a:tc>
                  <a:txBody>
                    <a:bodyPr/>
                    <a:lstStyle/>
                    <a:p>
                      <a:r>
                        <a:rPr kumimoji="1" lang="pt-BR" altLang="ja-JP" sz="1300" dirty="0">
                          <a:solidFill>
                            <a:srgbClr val="D4D4D4"/>
                          </a:solidFill>
                          <a:latin typeface="Consolas" panose="020B0609020204030204" pitchFamily="49" charset="0"/>
                        </a:rPr>
                        <a:t># </a:t>
                      </a:r>
                      <a:r>
                        <a:rPr kumimoji="1" lang="pt-BR" altLang="ja-JP" sz="1300" dirty="0">
                          <a:solidFill>
                            <a:schemeClr val="accent4">
                              <a:lumMod val="60000"/>
                              <a:lumOff val="40000"/>
                            </a:schemeClr>
                          </a:solidFill>
                          <a:latin typeface="Consolas" panose="020B0609020204030204" pitchFamily="49" charset="0"/>
                        </a:rPr>
                        <a:t>CISD</a:t>
                      </a:r>
                      <a:r>
                        <a:rPr kumimoji="1" lang="pt-BR" altLang="ja-JP" sz="1300" dirty="0">
                          <a:solidFill>
                            <a:srgbClr val="D4D4D4"/>
                          </a:solidFill>
                          <a:latin typeface="Consolas" panose="020B0609020204030204" pitchFamily="49" charset="0"/>
                        </a:rPr>
                        <a:t>/</a:t>
                      </a:r>
                      <a:r>
                        <a:rPr kumimoji="1" lang="pt-BR" altLang="ja-JP" sz="1300" dirty="0">
                          <a:solidFill>
                            <a:schemeClr val="accent4">
                              <a:lumMod val="60000"/>
                              <a:lumOff val="40000"/>
                            </a:schemeClr>
                          </a:solidFill>
                          <a:latin typeface="Consolas" panose="020B0609020204030204" pitchFamily="49" charset="0"/>
                        </a:rPr>
                        <a:t>aug-cc-pVTZ</a:t>
                      </a:r>
                      <a:r>
                        <a:rPr kumimoji="1" lang="pt-BR" altLang="ja-JP" sz="1300" dirty="0">
                          <a:solidFill>
                            <a:srgbClr val="D4D4D4"/>
                          </a:solidFill>
                          <a:latin typeface="Consolas" panose="020B0609020204030204" pitchFamily="49" charset="0"/>
                        </a:rPr>
                        <a:t> Units=AU</a:t>
                      </a:r>
                    </a:p>
                    <a:p>
                      <a:endParaRPr kumimoji="1" lang="pt-BR" altLang="ja-JP" sz="1300" dirty="0">
                        <a:solidFill>
                          <a:srgbClr val="D4D4D4"/>
                        </a:solidFill>
                        <a:latin typeface="Consolas" panose="020B0609020204030204" pitchFamily="49" charset="0"/>
                      </a:endParaRPr>
                    </a:p>
                    <a:p>
                      <a:r>
                        <a:rPr kumimoji="1" lang="pt-BR" altLang="ja-JP" sz="1300" dirty="0">
                          <a:solidFill>
                            <a:srgbClr val="D4D4D4"/>
                          </a:solidFill>
                          <a:latin typeface="Consolas" panose="020B0609020204030204" pitchFamily="49" charset="0"/>
                        </a:rPr>
                        <a:t>H2</a:t>
                      </a:r>
                    </a:p>
                    <a:p>
                      <a:endParaRPr kumimoji="1" lang="pt-BR" altLang="ja-JP" sz="1300" dirty="0">
                        <a:solidFill>
                          <a:srgbClr val="D4D4D4"/>
                        </a:solidFill>
                        <a:latin typeface="Consolas" panose="020B0609020204030204" pitchFamily="49" charset="0"/>
                      </a:endParaRPr>
                    </a:p>
                    <a:p>
                      <a:r>
                        <a:rPr kumimoji="1" lang="pt-BR" altLang="ja-JP" sz="1300" dirty="0">
                          <a:solidFill>
                            <a:srgbClr val="D4D4D4"/>
                          </a:solidFill>
                          <a:latin typeface="Consolas" panose="020B0609020204030204" pitchFamily="49" charset="0"/>
                        </a:rPr>
                        <a:t>0  1</a:t>
                      </a:r>
                    </a:p>
                    <a:p>
                      <a:r>
                        <a:rPr kumimoji="1" lang="pt-BR" altLang="ja-JP" sz="1300" dirty="0">
                          <a:solidFill>
                            <a:srgbClr val="D4D4D4"/>
                          </a:solidFill>
                          <a:latin typeface="Consolas" panose="020B0609020204030204" pitchFamily="49" charset="0"/>
                        </a:rPr>
                        <a:t>H  0.0  0.0  0.0</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pt-BR" altLang="ja-JP" sz="1300" dirty="0">
                          <a:solidFill>
                            <a:srgbClr val="D4D4D4"/>
                          </a:solidFill>
                          <a:latin typeface="Consolas" panose="020B0609020204030204" pitchFamily="49" charset="0"/>
                        </a:rPr>
                        <a:t>H  0.0  0.0  </a:t>
                      </a:r>
                      <a:r>
                        <a:rPr kumimoji="1" lang="en-US" altLang="ja-JP" sz="1300" dirty="0">
                          <a:solidFill>
                            <a:srgbClr val="D4D4D4"/>
                          </a:solidFill>
                          <a:latin typeface="Consolas" panose="020B0609020204030204" pitchFamily="49" charset="0"/>
                        </a:rPr>
                        <a:t>1</a:t>
                      </a:r>
                      <a:r>
                        <a:rPr kumimoji="1" lang="pt-BR" altLang="ja-JP" sz="1300" dirty="0">
                          <a:solidFill>
                            <a:srgbClr val="D4D4D4"/>
                          </a:solidFill>
                          <a:latin typeface="Consolas" panose="020B0609020204030204" pitchFamily="49" charset="0"/>
                        </a:rPr>
                        <a:t>.4</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pt-BR" altLang="ja-JP" sz="1300" dirty="0">
                        <a:solidFill>
                          <a:srgbClr val="D4D4D4"/>
                        </a:solidFill>
                        <a:latin typeface="Consolas" panose="020B0609020204030204" pitchFamily="49" charset="0"/>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24292E"/>
                    </a:solidFill>
                  </a:tcPr>
                </a:tc>
                <a:extLst>
                  <a:ext uri="{0D108BD9-81ED-4DB2-BD59-A6C34878D82A}">
                    <a16:rowId xmlns:a16="http://schemas.microsoft.com/office/drawing/2014/main" val="2934622672"/>
                  </a:ext>
                </a:extLst>
              </a:tr>
              <a:tr h="36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300" b="1" dirty="0">
                          <a:solidFill>
                            <a:schemeClr val="tx2"/>
                          </a:solidFill>
                        </a:rPr>
                        <a:t>結果の検索コマンド</a:t>
                      </a:r>
                    </a:p>
                  </a:txBody>
                  <a:tcPr anchor="ctr">
                    <a:lnT w="19050" cap="flat" cmpd="sng" algn="ctr">
                      <a:noFill/>
                      <a:prstDash val="solid"/>
                      <a:round/>
                      <a:headEnd type="none" w="med" len="med"/>
                      <a:tailEnd type="none" w="med" len="med"/>
                    </a:lnT>
                    <a:lnB w="19050" cap="flat" cmpd="sng" algn="ctr">
                      <a:noFill/>
                      <a:prstDash val="solid"/>
                      <a:round/>
                      <a:headEnd type="none" w="med" len="med"/>
                      <a:tailEnd type="none" w="med" len="med"/>
                    </a:lnB>
                  </a:tcPr>
                </a:tc>
                <a:extLst>
                  <a:ext uri="{0D108BD9-81ED-4DB2-BD59-A6C34878D82A}">
                    <a16:rowId xmlns:a16="http://schemas.microsoft.com/office/drawing/2014/main" val="3259246537"/>
                  </a:ext>
                </a:extLst>
              </a:tr>
              <a:tr h="370840">
                <a:tc>
                  <a:txBody>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pt-BR" altLang="ja-JP" sz="1300" dirty="0">
                          <a:solidFill>
                            <a:srgbClr val="D4D4D4"/>
                          </a:solidFill>
                          <a:latin typeface="Consolas" panose="020B0609020204030204" pitchFamily="49" charset="0"/>
                        </a:rPr>
                        <a:t>grep “SCF Done” *.out</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pt-BR" altLang="ja-JP" sz="1300" dirty="0">
                          <a:solidFill>
                            <a:srgbClr val="D4D4D4"/>
                          </a:solidFill>
                          <a:latin typeface="Consolas" panose="020B0609020204030204" pitchFamily="49" charset="0"/>
                        </a:rPr>
                        <a:t>grep “</a:t>
                      </a:r>
                      <a:r>
                        <a:rPr lang="en-US" altLang="ja-JP" sz="1300" dirty="0">
                          <a:solidFill>
                            <a:srgbClr val="D4D4D4"/>
                          </a:solidFill>
                          <a:latin typeface="Consolas" panose="020B0609020204030204" pitchFamily="49" charset="0"/>
                        </a:rPr>
                        <a:t>E(</a:t>
                      </a:r>
                      <a:r>
                        <a:rPr lang="en-US" altLang="ja-JP" sz="1300" dirty="0" err="1">
                          <a:solidFill>
                            <a:srgbClr val="D4D4D4"/>
                          </a:solidFill>
                          <a:latin typeface="Consolas" panose="020B0609020204030204" pitchFamily="49" charset="0"/>
                        </a:rPr>
                        <a:t>Corr</a:t>
                      </a:r>
                      <a:r>
                        <a:rPr lang="en-US" altLang="ja-JP" sz="1300" dirty="0">
                          <a:solidFill>
                            <a:srgbClr val="D4D4D4"/>
                          </a:solidFill>
                          <a:latin typeface="Consolas" panose="020B0609020204030204" pitchFamily="49" charset="0"/>
                        </a:rPr>
                        <a:t>)</a:t>
                      </a:r>
                      <a:r>
                        <a:rPr kumimoji="1" lang="pt-BR" altLang="ja-JP" sz="1300" dirty="0">
                          <a:solidFill>
                            <a:srgbClr val="D4D4D4"/>
                          </a:solidFill>
                          <a:latin typeface="Consolas" panose="020B0609020204030204" pitchFamily="49" charset="0"/>
                        </a:rPr>
                        <a:t>” *.out</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24292E"/>
                    </a:solidFill>
                  </a:tcPr>
                </a:tc>
                <a:extLst>
                  <a:ext uri="{0D108BD9-81ED-4DB2-BD59-A6C34878D82A}">
                    <a16:rowId xmlns:a16="http://schemas.microsoft.com/office/drawing/2014/main" val="1337875995"/>
                  </a:ext>
                </a:extLst>
              </a:tr>
            </a:tbl>
          </a:graphicData>
        </a:graphic>
      </p:graphicFrame>
      <mc:AlternateContent xmlns:mc="http://schemas.openxmlformats.org/markup-compatibility/2006" xmlns:a14="http://schemas.microsoft.com/office/drawing/2010/main">
        <mc:Choice Requires="a14">
          <p:sp>
            <p:nvSpPr>
              <p:cNvPr id="3" name="テキスト プレースホルダー 2">
                <a:extLst>
                  <a:ext uri="{FF2B5EF4-FFF2-40B4-BE49-F238E27FC236}">
                    <a16:creationId xmlns:a16="http://schemas.microsoft.com/office/drawing/2014/main" id="{3C2E35FA-55A4-4A14-AE83-DA072B5E7B30}"/>
                  </a:ext>
                </a:extLst>
              </p:cNvPr>
              <p:cNvSpPr>
                <a:spLocks noGrp="1"/>
              </p:cNvSpPr>
              <p:nvPr>
                <p:ph type="body" sz="quarter" idx="13"/>
              </p:nvPr>
            </p:nvSpPr>
            <p:spPr>
              <a:xfrm>
                <a:off x="0" y="4675500"/>
                <a:ext cx="9144000" cy="468000"/>
              </a:xfrm>
            </p:spPr>
            <p:txBody>
              <a:bodyPr/>
              <a:lstStyle/>
              <a:p>
                <a:r>
                  <a:rPr lang="ja-JP" altLang="en-US" dirty="0"/>
                  <a:t>計算詳細：</a:t>
                </a:r>
                <a:r>
                  <a:rPr lang="en-US" altLang="ja-JP" dirty="0" err="1"/>
                  <a:t>H2</a:t>
                </a:r>
                <a:r>
                  <a:rPr lang="en-US" altLang="ja-JP" dirty="0"/>
                  <a:t>, </a:t>
                </a:r>
                <a:r>
                  <a:rPr lang="ja-JP" altLang="en-US" dirty="0"/>
                  <a:t>核間距離 </a:t>
                </a:r>
                <a14:m>
                  <m:oMath xmlns:m="http://schemas.openxmlformats.org/officeDocument/2006/math">
                    <m:r>
                      <a:rPr lang="en-US" altLang="ja-JP" smtClean="0">
                        <a:latin typeface="Cambria Math" panose="02040503050406030204" pitchFamily="18" charset="0"/>
                      </a:rPr>
                      <m:t>𝑅</m:t>
                    </m:r>
                    <m:r>
                      <a:rPr lang="en-US" altLang="ja-JP" smtClean="0">
                        <a:latin typeface="Cambria Math" panose="02040503050406030204" pitchFamily="18" charset="0"/>
                      </a:rPr>
                      <m:t>=1.4</m:t>
                    </m:r>
                    <m:sSub>
                      <m:sSubPr>
                        <m:ctrlPr>
                          <a:rPr lang="en-US" altLang="ja-JP" i="1" smtClean="0">
                            <a:latin typeface="Cambria Math" panose="02040503050406030204" pitchFamily="18" charset="0"/>
                          </a:rPr>
                        </m:ctrlPr>
                      </m:sSubPr>
                      <m:e>
                        <m:r>
                          <a:rPr lang="en-US" altLang="ja-JP" smtClean="0">
                            <a:latin typeface="Cambria Math" panose="02040503050406030204" pitchFamily="18" charset="0"/>
                          </a:rPr>
                          <m:t>𝑎</m:t>
                        </m:r>
                      </m:e>
                      <m:sub>
                        <m:r>
                          <a:rPr lang="en-US" altLang="ja-JP" smtClean="0">
                            <a:latin typeface="Cambria Math" panose="02040503050406030204" pitchFamily="18" charset="0"/>
                          </a:rPr>
                          <m:t>0</m:t>
                        </m:r>
                      </m:sub>
                    </m:sSub>
                  </m:oMath>
                </a14:m>
                <a:r>
                  <a:rPr lang="en-US" altLang="ja-JP" dirty="0"/>
                  <a:t>, Gaussian 16, Revision C.01, M. J. Frisch, G. W. Trucks, H. B. Schlegel, et al., Gaussian, Inc., Wallingford CT, 2019.</a:t>
                </a:r>
              </a:p>
              <a:p>
                <a:r>
                  <a:rPr lang="ja-JP" altLang="en-US" dirty="0"/>
                  <a:t>ＨＦ極限：</a:t>
                </a:r>
                <a:r>
                  <a:rPr lang="en-US" altLang="ja-JP" dirty="0"/>
                  <a:t>Sundholm, D. (1988). Chemical physics letters, 149(3), 251-256.</a:t>
                </a:r>
                <a:r>
                  <a:rPr lang="ja-JP" altLang="en-US" dirty="0"/>
                  <a:t> </a:t>
                </a:r>
                <a:r>
                  <a:rPr lang="en-US" altLang="ja-JP" dirty="0">
                    <a:hlinkClick r:id="rId3"/>
                  </a:rPr>
                  <a:t>https://doi.org/10.1016/0009-2614(88)85022-X</a:t>
                </a:r>
                <a:endParaRPr lang="en-US" altLang="ja-JP" dirty="0"/>
              </a:p>
              <a:p>
                <a:r>
                  <a:rPr lang="ja-JP" altLang="en-US" dirty="0"/>
                  <a:t>最良変分：</a:t>
                </a:r>
                <a:r>
                  <a:rPr lang="en-US" altLang="ja-JP" dirty="0"/>
                  <a:t>Kurokawa, Y., Nakashima, H., &amp; </a:t>
                </a:r>
                <a:r>
                  <a:rPr lang="en-US" altLang="ja-JP" dirty="0" err="1"/>
                  <a:t>Nakatsuji</a:t>
                </a:r>
                <a:r>
                  <a:rPr lang="en-US" altLang="ja-JP" dirty="0"/>
                  <a:t>, H. (2005).</a:t>
                </a:r>
                <a:r>
                  <a:rPr lang="ja-JP" altLang="en-US" dirty="0"/>
                  <a:t> </a:t>
                </a:r>
                <a:r>
                  <a:rPr lang="en-US" altLang="ja-JP" dirty="0"/>
                  <a:t>Physical Review A, 72(6), 062502. </a:t>
                </a:r>
                <a:r>
                  <a:rPr lang="en-US" altLang="ja-JP" dirty="0">
                    <a:hlinkClick r:id="rId4"/>
                  </a:rPr>
                  <a:t>https://doi.org/10.1103/PhysRevA.72.062502</a:t>
                </a:r>
                <a:endParaRPr lang="en-US" altLang="ja-JP" dirty="0"/>
              </a:p>
            </p:txBody>
          </p:sp>
        </mc:Choice>
        <mc:Fallback xmlns="">
          <p:sp>
            <p:nvSpPr>
              <p:cNvPr id="3" name="テキスト プレースホルダー 2">
                <a:extLst>
                  <a:ext uri="{FF2B5EF4-FFF2-40B4-BE49-F238E27FC236}">
                    <a16:creationId xmlns:a16="http://schemas.microsoft.com/office/drawing/2014/main" id="{3C2E35FA-55A4-4A14-AE83-DA072B5E7B30}"/>
                  </a:ext>
                </a:extLst>
              </p:cNvPr>
              <p:cNvSpPr>
                <a:spLocks noGrp="1" noRot="1" noChangeAspect="1" noMove="1" noResize="1" noEditPoints="1" noAdjustHandles="1" noChangeArrowheads="1" noChangeShapeType="1" noTextEdit="1"/>
              </p:cNvSpPr>
              <p:nvPr>
                <p:ph type="body" sz="quarter" idx="13"/>
              </p:nvPr>
            </p:nvSpPr>
            <p:spPr>
              <a:xfrm>
                <a:off x="0" y="4675500"/>
                <a:ext cx="9144000" cy="468000"/>
              </a:xfrm>
              <a:blipFill>
                <a:blip r:embed="rId5"/>
                <a:stretch>
                  <a:fillRect b="-6494"/>
                </a:stretch>
              </a:blipFill>
            </p:spPr>
            <p:txBody>
              <a:bodyPr/>
              <a:lstStyle/>
              <a:p>
                <a:r>
                  <a:rPr lang="ja-JP" altLang="en-US">
                    <a:noFill/>
                  </a:rPr>
                  <a:t> </a:t>
                </a:r>
              </a:p>
            </p:txBody>
          </p:sp>
        </mc:Fallback>
      </mc:AlternateContent>
      <p:graphicFrame>
        <p:nvGraphicFramePr>
          <p:cNvPr id="11" name="コンテンツ プレースホルダー 10">
            <a:extLst>
              <a:ext uri="{FF2B5EF4-FFF2-40B4-BE49-F238E27FC236}">
                <a16:creationId xmlns:a16="http://schemas.microsoft.com/office/drawing/2014/main" id="{5D0ADFE8-AA29-4352-82C3-496B6F50B2DC}"/>
              </a:ext>
            </a:extLst>
          </p:cNvPr>
          <p:cNvGraphicFramePr>
            <a:graphicFrameLocks noGrp="1"/>
          </p:cNvGraphicFramePr>
          <p:nvPr>
            <p:ph idx="14"/>
            <p:extLst>
              <p:ext uri="{D42A27DB-BD31-4B8C-83A1-F6EECF244321}">
                <p14:modId xmlns:p14="http://schemas.microsoft.com/office/powerpoint/2010/main" val="4294491083"/>
              </p:ext>
            </p:extLst>
          </p:nvPr>
        </p:nvGraphicFramePr>
        <p:xfrm>
          <a:off x="3203575" y="842963"/>
          <a:ext cx="5472000" cy="3816000"/>
        </p:xfrm>
        <a:graphic>
          <a:graphicData uri="http://schemas.openxmlformats.org/drawingml/2006/table">
            <a:tbl>
              <a:tblPr>
                <a:tableStyleId>{2D5ABB26-0587-4C30-8999-92F81FD0307C}</a:tableStyleId>
              </a:tblPr>
              <a:tblGrid>
                <a:gridCol w="1368000">
                  <a:extLst>
                    <a:ext uri="{9D8B030D-6E8A-4147-A177-3AD203B41FA5}">
                      <a16:colId xmlns:a16="http://schemas.microsoft.com/office/drawing/2014/main" val="240648912"/>
                    </a:ext>
                  </a:extLst>
                </a:gridCol>
                <a:gridCol w="1368000">
                  <a:extLst>
                    <a:ext uri="{9D8B030D-6E8A-4147-A177-3AD203B41FA5}">
                      <a16:colId xmlns:a16="http://schemas.microsoft.com/office/drawing/2014/main" val="284259937"/>
                    </a:ext>
                  </a:extLst>
                </a:gridCol>
                <a:gridCol w="1368000">
                  <a:extLst>
                    <a:ext uri="{9D8B030D-6E8A-4147-A177-3AD203B41FA5}">
                      <a16:colId xmlns:a16="http://schemas.microsoft.com/office/drawing/2014/main" val="4085503825"/>
                    </a:ext>
                  </a:extLst>
                </a:gridCol>
                <a:gridCol w="1368000">
                  <a:extLst>
                    <a:ext uri="{9D8B030D-6E8A-4147-A177-3AD203B41FA5}">
                      <a16:colId xmlns:a16="http://schemas.microsoft.com/office/drawing/2014/main" val="1636495370"/>
                    </a:ext>
                  </a:extLst>
                </a:gridCol>
              </a:tblGrid>
              <a:tr h="252000">
                <a:tc>
                  <a:txBody>
                    <a:bodyPr/>
                    <a:lstStyle/>
                    <a:p>
                      <a:pPr algn="l" fontAlgn="ctr">
                        <a:lnSpc>
                          <a:spcPts val="1200"/>
                        </a:lnSpc>
                      </a:pPr>
                      <a:endParaRPr lang="en-US" sz="110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R w="12700" cap="flat" cmpd="sng" algn="ctr">
                      <a:solidFill>
                        <a:schemeClr val="tx2"/>
                      </a:solidFill>
                      <a:prstDash val="solid"/>
                      <a:round/>
                      <a:headEnd type="none" w="med" len="med"/>
                      <a:tailEnd type="none" w="med" len="med"/>
                    </a:lnR>
                    <a:solidFill>
                      <a:schemeClr val="tx2"/>
                    </a:solidFill>
                  </a:tcPr>
                </a:tc>
                <a:tc>
                  <a:txBody>
                    <a:bodyPr/>
                    <a:lstStyle/>
                    <a:p>
                      <a:pPr algn="ctr" fontAlgn="ctr">
                        <a:lnSpc>
                          <a:spcPts val="1200"/>
                        </a:lnSpc>
                      </a:pPr>
                      <a:r>
                        <a:rPr lang="en-US" sz="1100" b="0" i="0" u="none" strike="noStrike" dirty="0">
                          <a:solidFill>
                            <a:schemeClr val="bg1"/>
                          </a:solidFill>
                          <a:effectLst/>
                          <a:latin typeface="游ゴシック" panose="020B0400000000000000" pitchFamily="50" charset="-128"/>
                          <a:ea typeface="游ゴシック" panose="020B0400000000000000" pitchFamily="50" charset="-128"/>
                        </a:rPr>
                        <a:t>HF</a:t>
                      </a:r>
                    </a:p>
                  </a:txBody>
                  <a:tcPr marL="6350" marR="6350" marT="6350" marB="0" anchor="ctr">
                    <a:lnL w="12700" cap="flat" cmpd="sng" algn="ctr">
                      <a:solidFill>
                        <a:schemeClr val="tx2"/>
                      </a:solidFill>
                      <a:prstDash val="solid"/>
                      <a:round/>
                      <a:headEnd type="none" w="med" len="med"/>
                      <a:tailEnd type="none" w="med" len="med"/>
                    </a:lnL>
                    <a:solidFill>
                      <a:schemeClr val="tx2"/>
                    </a:solidFill>
                  </a:tcPr>
                </a:tc>
                <a:tc>
                  <a:txBody>
                    <a:bodyPr/>
                    <a:lstStyle/>
                    <a:p>
                      <a:pPr algn="ctr" fontAlgn="ctr">
                        <a:lnSpc>
                          <a:spcPts val="1200"/>
                        </a:lnSpc>
                      </a:pPr>
                      <a:r>
                        <a:rPr lang="en-US" sz="1100" b="0" i="0" u="none" strike="noStrike" dirty="0">
                          <a:solidFill>
                            <a:schemeClr val="bg1"/>
                          </a:solidFill>
                          <a:effectLst/>
                          <a:latin typeface="游ゴシック" panose="020B0400000000000000" pitchFamily="50" charset="-128"/>
                          <a:ea typeface="游ゴシック" panose="020B0400000000000000" pitchFamily="50" charset="-128"/>
                        </a:rPr>
                        <a:t>CID</a:t>
                      </a:r>
                    </a:p>
                  </a:txBody>
                  <a:tcPr marL="6350" marR="6350" marT="6350" marB="0" anchor="ctr">
                    <a:solidFill>
                      <a:schemeClr val="tx2"/>
                    </a:solidFill>
                  </a:tcPr>
                </a:tc>
                <a:tc>
                  <a:txBody>
                    <a:bodyPr/>
                    <a:lstStyle/>
                    <a:p>
                      <a:pPr algn="ctr" fontAlgn="ctr">
                        <a:lnSpc>
                          <a:spcPts val="1200"/>
                        </a:lnSpc>
                      </a:pPr>
                      <a:r>
                        <a:rPr lang="en-US" sz="1100" b="0" i="0" u="none" strike="noStrike" dirty="0">
                          <a:solidFill>
                            <a:schemeClr val="bg1"/>
                          </a:solidFill>
                          <a:effectLst/>
                          <a:latin typeface="游ゴシック" panose="020B0400000000000000" pitchFamily="50" charset="-128"/>
                          <a:ea typeface="游ゴシック" panose="020B0400000000000000" pitchFamily="50" charset="-128"/>
                        </a:rPr>
                        <a:t>CISD</a:t>
                      </a:r>
                    </a:p>
                  </a:txBody>
                  <a:tcPr marL="6350" marR="6350" marT="6350" marB="0" anchor="ctr">
                    <a:solidFill>
                      <a:schemeClr val="tx2"/>
                    </a:solidFill>
                  </a:tcPr>
                </a:tc>
                <a:extLst>
                  <a:ext uri="{0D108BD9-81ED-4DB2-BD59-A6C34878D82A}">
                    <a16:rowId xmlns:a16="http://schemas.microsoft.com/office/drawing/2014/main" val="1627164037"/>
                  </a:ext>
                </a:extLst>
              </a:tr>
              <a:tr h="252000">
                <a:tc>
                  <a:txBody>
                    <a:bodyPr/>
                    <a:lstStyle/>
                    <a:p>
                      <a:pPr algn="ctr" fontAlgn="ctr"/>
                      <a:r>
                        <a:rPr lang="en-US" sz="1100" b="0" i="0" u="none" strike="noStrike" dirty="0">
                          <a:solidFill>
                            <a:srgbClr val="000000"/>
                          </a:solidFill>
                          <a:effectLst/>
                          <a:latin typeface="游ゴシック" panose="020B0400000000000000" pitchFamily="50" charset="-128"/>
                          <a:ea typeface="游ゴシック" panose="020B0400000000000000" pitchFamily="50" charset="-128"/>
                        </a:rPr>
                        <a:t>STO-3G</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1.116 714 325</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1.137 275 945</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1.137 275 945</a:t>
                      </a:r>
                    </a:p>
                  </a:txBody>
                  <a:tcPr marL="6350" marR="6350" marT="6350" marB="0" anchor="ctr">
                    <a:solidFill>
                      <a:schemeClr val="bg2"/>
                    </a:solidFill>
                  </a:tcPr>
                </a:tc>
                <a:extLst>
                  <a:ext uri="{0D108BD9-81ED-4DB2-BD59-A6C34878D82A}">
                    <a16:rowId xmlns:a16="http://schemas.microsoft.com/office/drawing/2014/main" val="514386265"/>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4-31G</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1.126 742 701</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1.151 609 960</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1.151 679 083</a:t>
                      </a:r>
                    </a:p>
                  </a:txBody>
                  <a:tcPr marL="6350" marR="6350" marT="6350" marB="0" anchor="ctr">
                    <a:solidFill>
                      <a:schemeClr val="bg2"/>
                    </a:solidFill>
                  </a:tcPr>
                </a:tc>
                <a:extLst>
                  <a:ext uri="{0D108BD9-81ED-4DB2-BD59-A6C34878D82A}">
                    <a16:rowId xmlns:a16="http://schemas.microsoft.com/office/drawing/2014/main" val="869882816"/>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6-31G</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1.126 742 701</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1.151 609 960</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1.151 679 083</a:t>
                      </a:r>
                    </a:p>
                  </a:txBody>
                  <a:tcPr marL="6350" marR="6350" marT="6350" marB="0" anchor="ctr">
                    <a:solidFill>
                      <a:schemeClr val="bg2"/>
                    </a:solidFill>
                  </a:tcPr>
                </a:tc>
                <a:extLst>
                  <a:ext uri="{0D108BD9-81ED-4DB2-BD59-A6C34878D82A}">
                    <a16:rowId xmlns:a16="http://schemas.microsoft.com/office/drawing/2014/main" val="4021706668"/>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6-31G(d)</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1.126 742 701</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1.151 609 960</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1.151 679 083</a:t>
                      </a:r>
                    </a:p>
                  </a:txBody>
                  <a:tcPr marL="6350" marR="6350" marT="6350" marB="0" anchor="ctr">
                    <a:solidFill>
                      <a:schemeClr val="bg2"/>
                    </a:solidFill>
                  </a:tcPr>
                </a:tc>
                <a:extLst>
                  <a:ext uri="{0D108BD9-81ED-4DB2-BD59-A6C34878D82A}">
                    <a16:rowId xmlns:a16="http://schemas.microsoft.com/office/drawing/2014/main" val="1435088425"/>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6-31G(d,p)</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1.131 284 347</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1.164 951 649</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1.165 153 434</a:t>
                      </a:r>
                    </a:p>
                  </a:txBody>
                  <a:tcPr marL="6350" marR="6350" marT="6350" marB="0" anchor="ctr">
                    <a:solidFill>
                      <a:schemeClr val="bg2"/>
                    </a:solidFill>
                  </a:tcPr>
                </a:tc>
                <a:extLst>
                  <a:ext uri="{0D108BD9-81ED-4DB2-BD59-A6C34878D82A}">
                    <a16:rowId xmlns:a16="http://schemas.microsoft.com/office/drawing/2014/main" val="2813663355"/>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6-31++G(d,p)</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1.131 358 751</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1.165 081 615</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1.165 280 378</a:t>
                      </a:r>
                    </a:p>
                  </a:txBody>
                  <a:tcPr marL="6350" marR="6350" marT="6350" marB="0" anchor="ctr">
                    <a:solidFill>
                      <a:schemeClr val="bg2"/>
                    </a:solidFill>
                  </a:tcPr>
                </a:tc>
                <a:extLst>
                  <a:ext uri="{0D108BD9-81ED-4DB2-BD59-A6C34878D82A}">
                    <a16:rowId xmlns:a16="http://schemas.microsoft.com/office/drawing/2014/main" val="779523521"/>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6-311++G(d,p)</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1.132 486 303</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1.168 199 185</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1.168 371 523</a:t>
                      </a:r>
                    </a:p>
                  </a:txBody>
                  <a:tcPr marL="6350" marR="6350" marT="6350" marB="0" anchor="ctr">
                    <a:solidFill>
                      <a:schemeClr val="bg2"/>
                    </a:solidFill>
                  </a:tcPr>
                </a:tc>
                <a:extLst>
                  <a:ext uri="{0D108BD9-81ED-4DB2-BD59-A6C34878D82A}">
                    <a16:rowId xmlns:a16="http://schemas.microsoft.com/office/drawing/2014/main" val="3757431848"/>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6-311++G(3df,2pd)</a:t>
                      </a:r>
                    </a:p>
                  </a:txBody>
                  <a:tcPr marL="6350" marR="6350" marT="6350" marB="0" anchor="ctr">
                    <a:lnR w="12700" cap="flat" cmpd="sng" algn="ctr">
                      <a:solidFill>
                        <a:schemeClr val="tx2"/>
                      </a:solidFill>
                      <a:prstDash val="solid"/>
                      <a:round/>
                      <a:headEnd type="none" w="med" len="med"/>
                      <a:tailEnd type="none" w="med" len="med"/>
                    </a:lnR>
                    <a:lnB w="12700" cap="flat" cmpd="sng" algn="ctr">
                      <a:solidFill>
                        <a:schemeClr val="tx2"/>
                      </a:solidFill>
                      <a:prstDash val="solid"/>
                      <a:round/>
                      <a:headEnd type="none" w="med" len="med"/>
                      <a:tailEnd type="none" w="med" len="med"/>
                    </a:lnB>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1.132 995 537</a:t>
                      </a:r>
                    </a:p>
                  </a:txBody>
                  <a:tcPr marL="6350" marR="6350" marT="6350" marB="0" anchor="ctr">
                    <a:lnL w="12700" cap="flat" cmpd="sng" algn="ctr">
                      <a:solidFill>
                        <a:schemeClr val="tx2"/>
                      </a:solidFill>
                      <a:prstDash val="solid"/>
                      <a:round/>
                      <a:headEnd type="none" w="med" len="med"/>
                      <a:tailEnd type="none" w="med" len="med"/>
                    </a:lnL>
                    <a:lnB w="12700" cap="flat" cmpd="sng" algn="ctr">
                      <a:solidFill>
                        <a:schemeClr val="tx2"/>
                      </a:solidFill>
                      <a:prstDash val="solid"/>
                      <a:round/>
                      <a:headEnd type="none" w="med" len="med"/>
                      <a:tailEnd type="none" w="med" len="med"/>
                    </a:lnB>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1.172 212 927</a:t>
                      </a:r>
                    </a:p>
                  </a:txBody>
                  <a:tcPr marL="6350" marR="6350" marT="6350" marB="0" anchor="ctr">
                    <a:lnB w="12700" cap="flat" cmpd="sng" algn="ctr">
                      <a:solidFill>
                        <a:schemeClr val="tx2"/>
                      </a:solidFill>
                      <a:prstDash val="solid"/>
                      <a:round/>
                      <a:headEnd type="none" w="med" len="med"/>
                      <a:tailEnd type="none" w="med" len="med"/>
                    </a:lnB>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1.172 346 814</a:t>
                      </a:r>
                    </a:p>
                  </a:txBody>
                  <a:tcPr marL="6350" marR="6350" marT="6350" marB="0" anchor="ctr">
                    <a:lnB w="12700" cap="flat" cmpd="sng" algn="ctr">
                      <a:solidFill>
                        <a:schemeClr val="tx2"/>
                      </a:solidFill>
                      <a:prstDash val="solid"/>
                      <a:round/>
                      <a:headEnd type="none" w="med" len="med"/>
                      <a:tailEnd type="none" w="med" len="med"/>
                    </a:lnB>
                    <a:solidFill>
                      <a:schemeClr val="bg2"/>
                    </a:solidFill>
                  </a:tcPr>
                </a:tc>
                <a:extLst>
                  <a:ext uri="{0D108BD9-81ED-4DB2-BD59-A6C34878D82A}">
                    <a16:rowId xmlns:a16="http://schemas.microsoft.com/office/drawing/2014/main" val="273787781"/>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aug-cc-pVDZ</a:t>
                      </a:r>
                    </a:p>
                  </a:txBody>
                  <a:tcPr marL="6350" marR="6350" marT="6350" marB="0" anchor="ctr">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1.128 787 753</a:t>
                      </a:r>
                    </a:p>
                  </a:txBody>
                  <a:tcPr marL="6350" marR="6350" marT="6350" marB="0" anchor="ctr">
                    <a:lnL w="12700" cap="flat" cmpd="sng" algn="ctr">
                      <a:solidFill>
                        <a:schemeClr val="tx2"/>
                      </a:solidFill>
                      <a:prstDash val="solid"/>
                      <a:round/>
                      <a:headEnd type="none" w="med" len="med"/>
                      <a:tailEnd type="none" w="med" len="med"/>
                    </a:lnL>
                    <a:lnT w="12700" cap="flat" cmpd="sng" algn="ctr">
                      <a:solidFill>
                        <a:schemeClr val="tx2"/>
                      </a:solidFill>
                      <a:prstDash val="solid"/>
                      <a:round/>
                      <a:headEnd type="none" w="med" len="med"/>
                      <a:tailEnd type="none" w="med" len="med"/>
                    </a:lnT>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1.164 499 846</a:t>
                      </a:r>
                    </a:p>
                  </a:txBody>
                  <a:tcPr marL="6350" marR="6350" marT="6350" marB="0" anchor="ctr">
                    <a:lnT w="12700" cap="flat" cmpd="sng" algn="ctr">
                      <a:solidFill>
                        <a:schemeClr val="tx2"/>
                      </a:solidFill>
                      <a:prstDash val="solid"/>
                      <a:round/>
                      <a:headEnd type="none" w="med" len="med"/>
                      <a:tailEnd type="none" w="med" len="med"/>
                    </a:lnT>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1.164 607 792</a:t>
                      </a:r>
                    </a:p>
                  </a:txBody>
                  <a:tcPr marL="6350" marR="6350" marT="6350" marB="0" anchor="ctr">
                    <a:lnT w="12700" cap="flat" cmpd="sng" algn="ctr">
                      <a:solidFill>
                        <a:schemeClr val="tx2"/>
                      </a:solidFill>
                      <a:prstDash val="solid"/>
                      <a:round/>
                      <a:headEnd type="none" w="med" len="med"/>
                      <a:tailEnd type="none" w="med" len="med"/>
                    </a:lnT>
                    <a:solidFill>
                      <a:schemeClr val="bg2"/>
                    </a:solidFill>
                  </a:tcPr>
                </a:tc>
                <a:extLst>
                  <a:ext uri="{0D108BD9-81ED-4DB2-BD59-A6C34878D82A}">
                    <a16:rowId xmlns:a16="http://schemas.microsoft.com/office/drawing/2014/main" val="534905379"/>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aug-cc-pVTZ</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1.133 026 847</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1.172 509 120</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1.172 632 582</a:t>
                      </a:r>
                    </a:p>
                  </a:txBody>
                  <a:tcPr marL="6350" marR="6350" marT="6350" marB="0" anchor="ctr">
                    <a:solidFill>
                      <a:schemeClr val="bg2"/>
                    </a:solidFill>
                  </a:tcPr>
                </a:tc>
                <a:extLst>
                  <a:ext uri="{0D108BD9-81ED-4DB2-BD59-A6C34878D82A}">
                    <a16:rowId xmlns:a16="http://schemas.microsoft.com/office/drawing/2014/main" val="1592658493"/>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aug-cc-pVQZ</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1.133 473 021</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1.173 736 761</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1.173 866 594</a:t>
                      </a:r>
                    </a:p>
                  </a:txBody>
                  <a:tcPr marL="6350" marR="6350" marT="6350" marB="0" anchor="ctr">
                    <a:solidFill>
                      <a:schemeClr val="bg2"/>
                    </a:solidFill>
                  </a:tcPr>
                </a:tc>
                <a:extLst>
                  <a:ext uri="{0D108BD9-81ED-4DB2-BD59-A6C34878D82A}">
                    <a16:rowId xmlns:a16="http://schemas.microsoft.com/office/drawing/2014/main" val="634808410"/>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aug-cc-pV5Z</a:t>
                      </a:r>
                    </a:p>
                  </a:txBody>
                  <a:tcPr marL="6350" marR="6350" marT="6350" marB="0" anchor="ctr">
                    <a:lnR w="12700" cap="flat" cmpd="sng" algn="ctr">
                      <a:solidFill>
                        <a:schemeClr val="tx2"/>
                      </a:solidFill>
                      <a:prstDash val="solid"/>
                      <a:round/>
                      <a:headEnd type="none" w="med" len="med"/>
                      <a:tailEnd type="none" w="med" len="med"/>
                    </a:lnR>
                    <a:lnB>
                      <a:noFill/>
                    </a:lnB>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1.133 610 655</a:t>
                      </a:r>
                    </a:p>
                  </a:txBody>
                  <a:tcPr marL="6350" marR="6350" marT="6350" marB="0" anchor="ctr">
                    <a:lnL w="12700" cap="flat" cmpd="sng" algn="ctr">
                      <a:solidFill>
                        <a:schemeClr val="tx2"/>
                      </a:solidFill>
                      <a:prstDash val="solid"/>
                      <a:round/>
                      <a:headEnd type="none" w="med" len="med"/>
                      <a:tailEnd type="none" w="med" len="med"/>
                    </a:lnL>
                    <a:lnB>
                      <a:noFill/>
                    </a:lnB>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1.174 118 836</a:t>
                      </a:r>
                    </a:p>
                  </a:txBody>
                  <a:tcPr marL="6350" marR="6350" marT="6350" marB="0" anchor="ctr">
                    <a:lnB>
                      <a:noFill/>
                    </a:lnB>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1.174 251 842</a:t>
                      </a:r>
                    </a:p>
                  </a:txBody>
                  <a:tcPr marL="6350" marR="6350" marT="6350" marB="0" anchor="ctr">
                    <a:lnB>
                      <a:noFill/>
                    </a:lnB>
                    <a:solidFill>
                      <a:schemeClr val="bg2"/>
                    </a:solidFill>
                  </a:tcPr>
                </a:tc>
                <a:extLst>
                  <a:ext uri="{0D108BD9-81ED-4DB2-BD59-A6C34878D82A}">
                    <a16:rowId xmlns:a16="http://schemas.microsoft.com/office/drawing/2014/main" val="2970739268"/>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aug-cc-pV6Z</a:t>
                      </a:r>
                    </a:p>
                  </a:txBody>
                  <a:tcPr marL="6350" marR="6350" marT="6350" marB="0" anchor="ctr">
                    <a:lnL>
                      <a:noFill/>
                    </a:lnL>
                    <a:lnR w="12700" cap="flat" cmpd="sng" algn="ctr">
                      <a:solidFill>
                        <a:schemeClr val="tx2"/>
                      </a:solid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1.133 626 526</a:t>
                      </a:r>
                    </a:p>
                  </a:txBody>
                  <a:tcPr marL="6350" marR="6350" marT="6350" marB="0" anchor="ctr">
                    <a:lnL w="12700" cap="flat" cmpd="sng" algn="ctr">
                      <a:solidFill>
                        <a:schemeClr val="tx2"/>
                      </a:solid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1.174 225 530</a:t>
                      </a:r>
                    </a:p>
                  </a:txBody>
                  <a:tcPr marL="6350" marR="6350" marT="635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1.174 359 685</a:t>
                      </a:r>
                    </a:p>
                  </a:txBody>
                  <a:tcPr marL="6350" marR="6350" marT="635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093505253"/>
                  </a:ext>
                </a:extLst>
              </a:tr>
              <a:tr h="288000">
                <a:tc>
                  <a:txBody>
                    <a:bodyPr/>
                    <a:lstStyle/>
                    <a:p>
                      <a:pPr algn="ctr" fontAlgn="ctr">
                        <a:lnSpc>
                          <a:spcPts val="1200"/>
                        </a:lnSpc>
                      </a:pPr>
                      <a:r>
                        <a:rPr lang="en-US" sz="1100" b="0" i="0" u="none" strike="noStrike" dirty="0">
                          <a:solidFill>
                            <a:schemeClr val="bg1"/>
                          </a:solidFill>
                          <a:effectLst/>
                          <a:latin typeface="游ゴシック" panose="020B0400000000000000" pitchFamily="50" charset="-128"/>
                          <a:ea typeface="游ゴシック" panose="020B0400000000000000" pitchFamily="50" charset="-128"/>
                        </a:rPr>
                        <a:t>HF</a:t>
                      </a:r>
                      <a:r>
                        <a:rPr lang="ja-JP" altLang="en-US" sz="1100" b="0" i="0" u="none" strike="noStrike" dirty="0">
                          <a:solidFill>
                            <a:schemeClr val="bg1"/>
                          </a:solidFill>
                          <a:effectLst/>
                          <a:latin typeface="游ゴシック" panose="020B0400000000000000" pitchFamily="50" charset="-128"/>
                          <a:ea typeface="游ゴシック" panose="020B0400000000000000" pitchFamily="50" charset="-128"/>
                        </a:rPr>
                        <a:t>極限</a:t>
                      </a:r>
                      <a:endParaRPr lang="en-US" sz="110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lnSpc>
                          <a:spcPts val="1200"/>
                        </a:lnSpc>
                      </a:pPr>
                      <a:r>
                        <a:rPr lang="en-US" altLang="ja-JP" sz="1100" b="0" i="0" u="none" strike="noStrike" dirty="0">
                          <a:solidFill>
                            <a:schemeClr val="bg1"/>
                          </a:solidFill>
                          <a:effectLst/>
                          <a:latin typeface="游ゴシック" panose="020B0400000000000000" pitchFamily="50" charset="-128"/>
                          <a:ea typeface="游ゴシック" panose="020B0400000000000000" pitchFamily="50" charset="-128"/>
                        </a:rPr>
                        <a:t>−1.133</a:t>
                      </a:r>
                      <a:r>
                        <a:rPr lang="ja-JP" altLang="en-US" sz="1100" b="0" i="0" u="none" strike="noStrike" dirty="0">
                          <a:solidFill>
                            <a:schemeClr val="bg1"/>
                          </a:solidFill>
                          <a:effectLst/>
                          <a:latin typeface="游ゴシック" panose="020B0400000000000000" pitchFamily="50" charset="-128"/>
                          <a:ea typeface="游ゴシック" panose="020B0400000000000000" pitchFamily="50" charset="-128"/>
                        </a:rPr>
                        <a:t> </a:t>
                      </a:r>
                      <a:r>
                        <a:rPr lang="en-US" altLang="ja-JP" sz="1100" b="0" i="0" u="none" strike="noStrike" dirty="0">
                          <a:solidFill>
                            <a:schemeClr val="bg1"/>
                          </a:solidFill>
                          <a:effectLst/>
                          <a:latin typeface="游ゴシック" panose="020B0400000000000000" pitchFamily="50" charset="-128"/>
                          <a:ea typeface="游ゴシック" panose="020B0400000000000000" pitchFamily="50" charset="-128"/>
                        </a:rPr>
                        <a:t>629 573</a:t>
                      </a:r>
                    </a:p>
                  </a:txBody>
                  <a:tcPr marL="6350" marR="6350" marT="6350" marB="0"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lnSpc>
                          <a:spcPts val="1200"/>
                        </a:lnSpc>
                      </a:pPr>
                      <a:r>
                        <a:rPr lang="ja-JP" altLang="en-US" sz="1100" b="0" i="0" u="none" strike="noStrike" dirty="0">
                          <a:solidFill>
                            <a:schemeClr val="bg1"/>
                          </a:solidFill>
                          <a:effectLst/>
                          <a:latin typeface="游ゴシック" panose="020B0400000000000000" pitchFamily="50" charset="-128"/>
                          <a:ea typeface="游ゴシック" panose="020B0400000000000000" pitchFamily="50" charset="-128"/>
                        </a:rPr>
                        <a:t>最良変分</a:t>
                      </a:r>
                      <a:endParaRPr lang="en-US" altLang="ja-JP" sz="110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lnSpc>
                          <a:spcPts val="1200"/>
                        </a:lnSpc>
                      </a:pPr>
                      <a:r>
                        <a:rPr lang="pt-BR" altLang="ja-JP" sz="1100" b="0" i="0" u="none" strike="noStrike" dirty="0">
                          <a:solidFill>
                            <a:schemeClr val="bg1"/>
                          </a:solidFill>
                          <a:effectLst/>
                          <a:latin typeface="游ゴシック" panose="020B0400000000000000" pitchFamily="50" charset="-128"/>
                          <a:ea typeface="游ゴシック" panose="020B0400000000000000" pitchFamily="50" charset="-128"/>
                        </a:rPr>
                        <a:t>−1.174 475 714</a:t>
                      </a:r>
                      <a:endParaRPr lang="en-US" altLang="ja-JP" sz="110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4143156928"/>
                  </a:ext>
                </a:extLst>
              </a:tr>
            </a:tbl>
          </a:graphicData>
        </a:graphic>
      </p:graphicFrame>
      <p:sp>
        <p:nvSpPr>
          <p:cNvPr id="7" name="タイトル 6">
            <a:extLst>
              <a:ext uri="{FF2B5EF4-FFF2-40B4-BE49-F238E27FC236}">
                <a16:creationId xmlns:a16="http://schemas.microsoft.com/office/drawing/2014/main" id="{3E058F8D-4759-4674-9B81-3C3882A15B1D}"/>
              </a:ext>
            </a:extLst>
          </p:cNvPr>
          <p:cNvSpPr>
            <a:spLocks noGrp="1"/>
          </p:cNvSpPr>
          <p:nvPr>
            <p:ph type="title"/>
          </p:nvPr>
        </p:nvSpPr>
        <p:spPr>
          <a:xfrm>
            <a:off x="0" y="0"/>
            <a:ext cx="9144000" cy="468000"/>
          </a:xfrm>
        </p:spPr>
        <p:txBody>
          <a:bodyPr/>
          <a:lstStyle/>
          <a:p>
            <a:r>
              <a:rPr lang="ja-JP" altLang="en-US" dirty="0"/>
              <a:t>水素分子</a:t>
            </a:r>
            <a:r>
              <a:rPr lang="en-US" altLang="ja-JP" dirty="0"/>
              <a:t>H</a:t>
            </a:r>
            <a:r>
              <a:rPr lang="ja-JP" altLang="en-US" dirty="0"/>
              <a:t>₂における</a:t>
            </a:r>
            <a:r>
              <a:rPr lang="en-US" altLang="ja-JP" dirty="0"/>
              <a:t>HF</a:t>
            </a:r>
            <a:r>
              <a:rPr lang="ja-JP" altLang="en-US" dirty="0"/>
              <a:t>極限・電子相関</a:t>
            </a:r>
          </a:p>
        </p:txBody>
      </p:sp>
      <p:sp>
        <p:nvSpPr>
          <p:cNvPr id="4" name="スライド番号プレースホルダー 3">
            <a:extLst>
              <a:ext uri="{FF2B5EF4-FFF2-40B4-BE49-F238E27FC236}">
                <a16:creationId xmlns:a16="http://schemas.microsoft.com/office/drawing/2014/main" id="{52F6A9C8-788F-4F40-A234-D7E1BBD2D32F}"/>
              </a:ext>
            </a:extLst>
          </p:cNvPr>
          <p:cNvSpPr>
            <a:spLocks noGrp="1"/>
          </p:cNvSpPr>
          <p:nvPr>
            <p:ph type="sldNum" sz="quarter" idx="15"/>
          </p:nvPr>
        </p:nvSpPr>
        <p:spPr>
          <a:xfrm>
            <a:off x="8496000" y="0"/>
            <a:ext cx="576000" cy="468000"/>
          </a:xfrm>
        </p:spPr>
        <p:txBody>
          <a:bodyPr/>
          <a:lstStyle/>
          <a:p>
            <a:fld id="{44CC7441-4F6D-4D99-AEAC-28C0433C7008}" type="slidenum">
              <a:rPr lang="ja-JP" altLang="en-US" smtClean="0"/>
              <a:pPr/>
              <a:t>53</a:t>
            </a:fld>
            <a:endParaRPr lang="ja-JP" altLang="en-US" dirty="0"/>
          </a:p>
        </p:txBody>
      </p:sp>
      <p:sp>
        <p:nvSpPr>
          <p:cNvPr id="8" name="正方形/長方形 7">
            <a:extLst>
              <a:ext uri="{FF2B5EF4-FFF2-40B4-BE49-F238E27FC236}">
                <a16:creationId xmlns:a16="http://schemas.microsoft.com/office/drawing/2014/main" id="{00328B19-4783-603F-9436-1481CBE88B99}"/>
              </a:ext>
            </a:extLst>
          </p:cNvPr>
          <p:cNvSpPr/>
          <p:nvPr/>
        </p:nvSpPr>
        <p:spPr>
          <a:xfrm>
            <a:off x="4648079" y="3599118"/>
            <a:ext cx="3870389" cy="723587"/>
          </a:xfrm>
          <a:prstGeom prst="rect">
            <a:avLst/>
          </a:prstGeom>
          <a:solidFill>
            <a:schemeClr val="accent4">
              <a:lumMod val="40000"/>
              <a:lumOff val="6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300" b="1" dirty="0">
                <a:solidFill>
                  <a:schemeClr val="accent4"/>
                </a:solidFill>
              </a:rPr>
              <a:t>いくつか選んで計算してみよう</a:t>
            </a:r>
          </a:p>
        </p:txBody>
      </p:sp>
      <p:sp>
        <p:nvSpPr>
          <p:cNvPr id="10" name="テキスト ボックス 9">
            <a:extLst>
              <a:ext uri="{FF2B5EF4-FFF2-40B4-BE49-F238E27FC236}">
                <a16:creationId xmlns:a16="http://schemas.microsoft.com/office/drawing/2014/main" id="{4DFBD9EC-5D58-55D9-FE0B-E1FEB7997A6C}"/>
              </a:ext>
            </a:extLst>
          </p:cNvPr>
          <p:cNvSpPr txBox="1"/>
          <p:nvPr/>
        </p:nvSpPr>
        <p:spPr>
          <a:xfrm>
            <a:off x="3199933" y="507569"/>
            <a:ext cx="5471999" cy="292388"/>
          </a:xfrm>
          <a:prstGeom prst="rect">
            <a:avLst/>
          </a:prstGeom>
          <a:noFill/>
        </p:spPr>
        <p:txBody>
          <a:bodyPr wrap="square">
            <a:spAutoFit/>
          </a:bodyPr>
          <a:lstStyle/>
          <a:p>
            <a:pPr algn="ctr"/>
            <a:r>
              <a:rPr kumimoji="1" lang="en-US" altLang="ja-JP" sz="1300" b="1" dirty="0">
                <a:solidFill>
                  <a:schemeClr val="accent4"/>
                </a:solidFill>
              </a:rPr>
              <a:t>CI</a:t>
            </a:r>
            <a:r>
              <a:rPr kumimoji="1" lang="ja-JP" altLang="en-US" sz="1300" b="1" dirty="0">
                <a:solidFill>
                  <a:schemeClr val="accent4"/>
                </a:solidFill>
              </a:rPr>
              <a:t>のアウトプット内に</a:t>
            </a:r>
            <a:r>
              <a:rPr kumimoji="1" lang="en-US" altLang="ja-JP" sz="1300" b="1" dirty="0">
                <a:solidFill>
                  <a:schemeClr val="accent4"/>
                </a:solidFill>
              </a:rPr>
              <a:t>HF</a:t>
            </a:r>
            <a:r>
              <a:rPr kumimoji="1" lang="ja-JP" altLang="en-US" sz="1300" b="1" dirty="0">
                <a:solidFill>
                  <a:schemeClr val="accent4"/>
                </a:solidFill>
              </a:rPr>
              <a:t>のエネルギーも書いてあるため注意せよ</a:t>
            </a:r>
            <a:r>
              <a:rPr kumimoji="1" lang="en-US" altLang="ja-JP" sz="1300" b="1" dirty="0">
                <a:solidFill>
                  <a:schemeClr val="accent4"/>
                </a:solidFill>
              </a:rPr>
              <a:t>.</a:t>
            </a:r>
            <a:endParaRPr kumimoji="1" lang="ja-JP" altLang="en-US" sz="1300" b="1" dirty="0">
              <a:solidFill>
                <a:schemeClr val="accent4"/>
              </a:solidFill>
            </a:endParaRPr>
          </a:p>
        </p:txBody>
      </p:sp>
      <p:cxnSp>
        <p:nvCxnSpPr>
          <p:cNvPr id="21" name="直線矢印コネクタ 20">
            <a:extLst>
              <a:ext uri="{FF2B5EF4-FFF2-40B4-BE49-F238E27FC236}">
                <a16:creationId xmlns:a16="http://schemas.microsoft.com/office/drawing/2014/main" id="{FE9F5B5D-86EE-E82C-2640-8D8CEEFE931B}"/>
              </a:ext>
            </a:extLst>
          </p:cNvPr>
          <p:cNvCxnSpPr>
            <a:cxnSpLocks/>
          </p:cNvCxnSpPr>
          <p:nvPr/>
        </p:nvCxnSpPr>
        <p:spPr>
          <a:xfrm flipV="1">
            <a:off x="3199933" y="4364807"/>
            <a:ext cx="5472000" cy="0"/>
          </a:xfrm>
          <a:prstGeom prst="straightConnector1">
            <a:avLst/>
          </a:prstGeom>
          <a:ln w="285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線矢印コネクタ 21">
            <a:extLst>
              <a:ext uri="{FF2B5EF4-FFF2-40B4-BE49-F238E27FC236}">
                <a16:creationId xmlns:a16="http://schemas.microsoft.com/office/drawing/2014/main" id="{97835E7F-0FD4-511F-697C-80FE56F3545B}"/>
              </a:ext>
            </a:extLst>
          </p:cNvPr>
          <p:cNvCxnSpPr>
            <a:cxnSpLocks/>
          </p:cNvCxnSpPr>
          <p:nvPr/>
        </p:nvCxnSpPr>
        <p:spPr>
          <a:xfrm>
            <a:off x="3199933" y="841088"/>
            <a:ext cx="0" cy="3528000"/>
          </a:xfrm>
          <a:prstGeom prst="straightConnector1">
            <a:avLst/>
          </a:prstGeom>
          <a:ln w="28575">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7989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コンテンツ プレースホルダー 3">
            <a:extLst>
              <a:ext uri="{FF2B5EF4-FFF2-40B4-BE49-F238E27FC236}">
                <a16:creationId xmlns:a16="http://schemas.microsoft.com/office/drawing/2014/main" id="{AC1E5F51-17F9-265D-6890-5FA9857DF42E}"/>
              </a:ext>
            </a:extLst>
          </p:cNvPr>
          <p:cNvGraphicFramePr>
            <a:graphicFrameLocks noGrp="1"/>
          </p:cNvGraphicFramePr>
          <p:nvPr>
            <p:ph idx="1"/>
            <p:extLst>
              <p:ext uri="{D42A27DB-BD31-4B8C-83A1-F6EECF244321}">
                <p14:modId xmlns:p14="http://schemas.microsoft.com/office/powerpoint/2010/main" val="1186005481"/>
              </p:ext>
            </p:extLst>
          </p:nvPr>
        </p:nvGraphicFramePr>
        <p:xfrm>
          <a:off x="468313" y="842963"/>
          <a:ext cx="2664000" cy="3666374"/>
        </p:xfrm>
        <a:graphic>
          <a:graphicData uri="http://schemas.openxmlformats.org/drawingml/2006/table">
            <a:tbl>
              <a:tblPr firstRow="1" bandRow="1">
                <a:tableStyleId>{2D5ABB26-0587-4C30-8999-92F81FD0307C}</a:tableStyleId>
              </a:tblPr>
              <a:tblGrid>
                <a:gridCol w="2664000">
                  <a:extLst>
                    <a:ext uri="{9D8B030D-6E8A-4147-A177-3AD203B41FA5}">
                      <a16:colId xmlns:a16="http://schemas.microsoft.com/office/drawing/2014/main" val="839188252"/>
                    </a:ext>
                  </a:extLst>
                </a:gridCol>
              </a:tblGrid>
              <a:tr h="720000">
                <a:tc>
                  <a:txBody>
                    <a:bodyPr/>
                    <a:lstStyle/>
                    <a:p>
                      <a:pPr marL="0" marR="0" lvl="0" indent="0" algn="l" defTabSz="914400" rtl="0" eaLnBrk="1" fontAlgn="auto" latinLnBrk="0" hangingPunct="1">
                        <a:lnSpc>
                          <a:spcPct val="120000"/>
                        </a:lnSpc>
                        <a:spcBef>
                          <a:spcPts val="0"/>
                        </a:spcBef>
                        <a:spcAft>
                          <a:spcPts val="600"/>
                        </a:spcAft>
                        <a:buClrTx/>
                        <a:buSzTx/>
                        <a:buFontTx/>
                        <a:buNone/>
                        <a:tabLst/>
                        <a:defRPr/>
                      </a:pPr>
                      <a:r>
                        <a:rPr kumimoji="1" lang="en-US" altLang="ja-JP" sz="1300" dirty="0"/>
                        <a:t>N</a:t>
                      </a:r>
                      <a:r>
                        <a:rPr kumimoji="1" lang="ja-JP" altLang="en-US" sz="1300" dirty="0"/>
                        <a:t>₂は</a:t>
                      </a:r>
                      <a:r>
                        <a:rPr kumimoji="1" lang="en-US" altLang="ja-JP" sz="1300" dirty="0"/>
                        <a:t>H</a:t>
                      </a:r>
                      <a:r>
                        <a:rPr kumimoji="1" lang="ja-JP" altLang="en-US" sz="1300" dirty="0"/>
                        <a:t>₂よりも電子数が多いため相関エネルギーが大きくなる</a:t>
                      </a:r>
                      <a:r>
                        <a:rPr kumimoji="1" lang="en-US" altLang="ja-JP" sz="1300" dirty="0"/>
                        <a:t>.</a:t>
                      </a:r>
                    </a:p>
                  </a:txBody>
                  <a:tcPr>
                    <a:lnB w="19050" cap="flat" cmpd="sng" algn="ctr">
                      <a:noFill/>
                      <a:prstDash val="solid"/>
                      <a:round/>
                      <a:headEnd type="none" w="med" len="med"/>
                      <a:tailEnd type="none" w="med" len="med"/>
                    </a:lnB>
                  </a:tcPr>
                </a:tc>
                <a:extLst>
                  <a:ext uri="{0D108BD9-81ED-4DB2-BD59-A6C34878D82A}">
                    <a16:rowId xmlns:a16="http://schemas.microsoft.com/office/drawing/2014/main" val="2285643853"/>
                  </a:ext>
                </a:extLst>
              </a:tr>
              <a:tr h="360000">
                <a:tc>
                  <a:txBody>
                    <a:bodyPr/>
                    <a:lstStyle/>
                    <a:p>
                      <a:r>
                        <a:rPr kumimoji="1" lang="ja-JP" altLang="en-US" sz="1300" b="1" dirty="0">
                          <a:solidFill>
                            <a:schemeClr val="tx2"/>
                          </a:solidFill>
                        </a:rPr>
                        <a:t>入力ファイルの例</a:t>
                      </a:r>
                    </a:p>
                  </a:txBody>
                  <a:tcPr anchor="ctr">
                    <a:lnT>
                      <a:noFill/>
                    </a:lnT>
                    <a:lnB w="19050" cap="flat" cmpd="sng" algn="ctr">
                      <a:noFill/>
                      <a:prstDash val="solid"/>
                      <a:round/>
                      <a:headEnd type="none" w="med" len="med"/>
                      <a:tailEnd type="none" w="med" len="med"/>
                    </a:lnB>
                  </a:tcPr>
                </a:tc>
                <a:extLst>
                  <a:ext uri="{0D108BD9-81ED-4DB2-BD59-A6C34878D82A}">
                    <a16:rowId xmlns:a16="http://schemas.microsoft.com/office/drawing/2014/main" val="3468920188"/>
                  </a:ext>
                </a:extLst>
              </a:tr>
              <a:tr h="370840">
                <a:tc>
                  <a:txBody>
                    <a:bodyPr/>
                    <a:lstStyle/>
                    <a:p>
                      <a:r>
                        <a:rPr kumimoji="1" lang="pt-BR" altLang="ja-JP" sz="1300" dirty="0">
                          <a:solidFill>
                            <a:srgbClr val="D4D4D4"/>
                          </a:solidFill>
                          <a:latin typeface="Consolas" panose="020B0609020204030204" pitchFamily="49" charset="0"/>
                        </a:rPr>
                        <a:t># </a:t>
                      </a:r>
                      <a:r>
                        <a:rPr kumimoji="1" lang="pt-BR" altLang="ja-JP" sz="1300" dirty="0">
                          <a:solidFill>
                            <a:schemeClr val="accent4">
                              <a:lumMod val="60000"/>
                              <a:lumOff val="40000"/>
                            </a:schemeClr>
                          </a:solidFill>
                          <a:latin typeface="Consolas" panose="020B0609020204030204" pitchFamily="49" charset="0"/>
                        </a:rPr>
                        <a:t>CISD</a:t>
                      </a:r>
                      <a:r>
                        <a:rPr kumimoji="1" lang="pt-BR" altLang="ja-JP" sz="1300" dirty="0">
                          <a:solidFill>
                            <a:srgbClr val="D4D4D4"/>
                          </a:solidFill>
                          <a:latin typeface="Consolas" panose="020B0609020204030204" pitchFamily="49" charset="0"/>
                        </a:rPr>
                        <a:t>/</a:t>
                      </a:r>
                      <a:r>
                        <a:rPr kumimoji="1" lang="pt-BR" altLang="ja-JP" sz="1300" dirty="0">
                          <a:solidFill>
                            <a:schemeClr val="accent4">
                              <a:lumMod val="60000"/>
                              <a:lumOff val="40000"/>
                            </a:schemeClr>
                          </a:solidFill>
                          <a:latin typeface="Consolas" panose="020B0609020204030204" pitchFamily="49" charset="0"/>
                        </a:rPr>
                        <a:t>aug-cc-pVTZ</a:t>
                      </a:r>
                      <a:r>
                        <a:rPr kumimoji="1" lang="pt-BR" altLang="ja-JP" sz="1300" dirty="0">
                          <a:solidFill>
                            <a:srgbClr val="D4D4D4"/>
                          </a:solidFill>
                          <a:latin typeface="Consolas" panose="020B0609020204030204" pitchFamily="49" charset="0"/>
                        </a:rPr>
                        <a:t> Units=AU</a:t>
                      </a:r>
                    </a:p>
                    <a:p>
                      <a:endParaRPr kumimoji="1" lang="pt-BR" altLang="ja-JP" sz="1300" dirty="0">
                        <a:solidFill>
                          <a:srgbClr val="D4D4D4"/>
                        </a:solidFill>
                        <a:latin typeface="Consolas" panose="020B0609020204030204" pitchFamily="49" charset="0"/>
                      </a:endParaRPr>
                    </a:p>
                    <a:p>
                      <a:r>
                        <a:rPr kumimoji="1" lang="pt-BR" altLang="ja-JP" sz="1300" dirty="0">
                          <a:solidFill>
                            <a:srgbClr val="D4D4D4"/>
                          </a:solidFill>
                          <a:latin typeface="Consolas" panose="020B0609020204030204" pitchFamily="49" charset="0"/>
                        </a:rPr>
                        <a:t>N2</a:t>
                      </a:r>
                    </a:p>
                    <a:p>
                      <a:endParaRPr kumimoji="1" lang="pt-BR" altLang="ja-JP" sz="1300" dirty="0">
                        <a:solidFill>
                          <a:srgbClr val="D4D4D4"/>
                        </a:solidFill>
                        <a:latin typeface="Consolas" panose="020B0609020204030204" pitchFamily="49" charset="0"/>
                      </a:endParaRPr>
                    </a:p>
                    <a:p>
                      <a:r>
                        <a:rPr kumimoji="1" lang="pt-BR" altLang="ja-JP" sz="1300" dirty="0">
                          <a:solidFill>
                            <a:srgbClr val="D4D4D4"/>
                          </a:solidFill>
                          <a:latin typeface="Consolas" panose="020B0609020204030204" pitchFamily="49" charset="0"/>
                        </a:rPr>
                        <a:t>0  1</a:t>
                      </a:r>
                    </a:p>
                    <a:p>
                      <a:r>
                        <a:rPr kumimoji="1" lang="pt-BR" altLang="ja-JP" sz="1300" dirty="0">
                          <a:solidFill>
                            <a:srgbClr val="D4D4D4"/>
                          </a:solidFill>
                          <a:latin typeface="Consolas" panose="020B0609020204030204" pitchFamily="49" charset="0"/>
                        </a:rPr>
                        <a:t>N </a:t>
                      </a:r>
                      <a:r>
                        <a:rPr kumimoji="1" lang="ja-JP" altLang="en-US" sz="1300" dirty="0">
                          <a:solidFill>
                            <a:srgbClr val="D4D4D4"/>
                          </a:solidFill>
                          <a:latin typeface="Consolas" panose="020B0609020204030204" pitchFamily="49" charset="0"/>
                        </a:rPr>
                        <a:t> </a:t>
                      </a:r>
                      <a:r>
                        <a:rPr kumimoji="1" lang="pt-BR" altLang="ja-JP" sz="1300" dirty="0">
                          <a:solidFill>
                            <a:srgbClr val="D4D4D4"/>
                          </a:solidFill>
                          <a:latin typeface="Consolas" panose="020B0609020204030204" pitchFamily="49" charset="0"/>
                        </a:rPr>
                        <a:t>0.0  0.0  0.0</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pt-BR" altLang="ja-JP" sz="1300" dirty="0">
                          <a:solidFill>
                            <a:srgbClr val="D4D4D4"/>
                          </a:solidFill>
                          <a:latin typeface="Consolas" panose="020B0609020204030204" pitchFamily="49" charset="0"/>
                        </a:rPr>
                        <a:t>N  0.0  0.0  </a:t>
                      </a:r>
                      <a:r>
                        <a:rPr kumimoji="1" lang="en-US" altLang="ja-JP" sz="1300" dirty="0">
                          <a:solidFill>
                            <a:srgbClr val="D4D4D4"/>
                          </a:solidFill>
                          <a:latin typeface="Consolas" panose="020B0609020204030204" pitchFamily="49" charset="0"/>
                        </a:rPr>
                        <a:t>2.068</a:t>
                      </a:r>
                      <a:endParaRPr kumimoji="1" lang="pt-BR" altLang="ja-JP" sz="1300" dirty="0">
                        <a:solidFill>
                          <a:srgbClr val="D4D4D4"/>
                        </a:solidFill>
                        <a:latin typeface="Consolas" panose="020B0609020204030204" pitchFamily="49"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pt-BR" altLang="ja-JP" sz="1300" dirty="0">
                        <a:solidFill>
                          <a:srgbClr val="D4D4D4"/>
                        </a:solidFill>
                        <a:latin typeface="Consolas" panose="020B0609020204030204" pitchFamily="49" charset="0"/>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24292E"/>
                    </a:solidFill>
                  </a:tcPr>
                </a:tc>
                <a:extLst>
                  <a:ext uri="{0D108BD9-81ED-4DB2-BD59-A6C34878D82A}">
                    <a16:rowId xmlns:a16="http://schemas.microsoft.com/office/drawing/2014/main" val="2934622672"/>
                  </a:ext>
                </a:extLst>
              </a:tr>
              <a:tr h="36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300" b="1" dirty="0">
                          <a:solidFill>
                            <a:schemeClr val="tx2"/>
                          </a:solidFill>
                        </a:rPr>
                        <a:t>結果の検索コマンド</a:t>
                      </a:r>
                    </a:p>
                  </a:txBody>
                  <a:tcPr anchor="ctr">
                    <a:lnT w="19050" cap="flat" cmpd="sng" algn="ctr">
                      <a:noFill/>
                      <a:prstDash val="solid"/>
                      <a:round/>
                      <a:headEnd type="none" w="med" len="med"/>
                      <a:tailEnd type="none" w="med" len="med"/>
                    </a:lnT>
                    <a:lnB w="19050" cap="flat" cmpd="sng" algn="ctr">
                      <a:noFill/>
                      <a:prstDash val="solid"/>
                      <a:round/>
                      <a:headEnd type="none" w="med" len="med"/>
                      <a:tailEnd type="none" w="med" len="med"/>
                    </a:lnB>
                  </a:tcPr>
                </a:tc>
                <a:extLst>
                  <a:ext uri="{0D108BD9-81ED-4DB2-BD59-A6C34878D82A}">
                    <a16:rowId xmlns:a16="http://schemas.microsoft.com/office/drawing/2014/main" val="3259246537"/>
                  </a:ext>
                </a:extLst>
              </a:tr>
              <a:tr h="370840">
                <a:tc>
                  <a:txBody>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pt-BR" altLang="ja-JP" sz="1300" dirty="0">
                          <a:solidFill>
                            <a:srgbClr val="D4D4D4"/>
                          </a:solidFill>
                          <a:latin typeface="Consolas" panose="020B0609020204030204" pitchFamily="49" charset="0"/>
                        </a:rPr>
                        <a:t>grep “SCF Done” *.out</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pt-BR" altLang="ja-JP" sz="1300" dirty="0">
                          <a:solidFill>
                            <a:srgbClr val="D4D4D4"/>
                          </a:solidFill>
                          <a:latin typeface="Consolas" panose="020B0609020204030204" pitchFamily="49" charset="0"/>
                        </a:rPr>
                        <a:t>grep “</a:t>
                      </a:r>
                      <a:r>
                        <a:rPr lang="en-US" altLang="ja-JP" sz="1300" dirty="0">
                          <a:solidFill>
                            <a:srgbClr val="D4D4D4"/>
                          </a:solidFill>
                          <a:latin typeface="Consolas" panose="020B0609020204030204" pitchFamily="49" charset="0"/>
                        </a:rPr>
                        <a:t>E(</a:t>
                      </a:r>
                      <a:r>
                        <a:rPr lang="en-US" altLang="ja-JP" sz="1300" dirty="0" err="1">
                          <a:solidFill>
                            <a:srgbClr val="D4D4D4"/>
                          </a:solidFill>
                          <a:latin typeface="Consolas" panose="020B0609020204030204" pitchFamily="49" charset="0"/>
                        </a:rPr>
                        <a:t>Corr</a:t>
                      </a:r>
                      <a:r>
                        <a:rPr lang="en-US" altLang="ja-JP" sz="1300" dirty="0">
                          <a:solidFill>
                            <a:srgbClr val="D4D4D4"/>
                          </a:solidFill>
                          <a:latin typeface="Consolas" panose="020B0609020204030204" pitchFamily="49" charset="0"/>
                        </a:rPr>
                        <a:t>)</a:t>
                      </a:r>
                      <a:r>
                        <a:rPr kumimoji="1" lang="pt-BR" altLang="ja-JP" sz="1300" dirty="0">
                          <a:solidFill>
                            <a:srgbClr val="D4D4D4"/>
                          </a:solidFill>
                          <a:latin typeface="Consolas" panose="020B0609020204030204" pitchFamily="49" charset="0"/>
                        </a:rPr>
                        <a:t>” *.out</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24292E"/>
                    </a:solidFill>
                  </a:tcPr>
                </a:tc>
                <a:extLst>
                  <a:ext uri="{0D108BD9-81ED-4DB2-BD59-A6C34878D82A}">
                    <a16:rowId xmlns:a16="http://schemas.microsoft.com/office/drawing/2014/main" val="1337875995"/>
                  </a:ext>
                </a:extLst>
              </a:tr>
            </a:tbl>
          </a:graphicData>
        </a:graphic>
      </p:graphicFrame>
      <mc:AlternateContent xmlns:mc="http://schemas.openxmlformats.org/markup-compatibility/2006" xmlns:a14="http://schemas.microsoft.com/office/drawing/2010/main">
        <mc:Choice Requires="a14">
          <p:sp>
            <p:nvSpPr>
              <p:cNvPr id="3" name="テキスト プレースホルダー 2">
                <a:extLst>
                  <a:ext uri="{FF2B5EF4-FFF2-40B4-BE49-F238E27FC236}">
                    <a16:creationId xmlns:a16="http://schemas.microsoft.com/office/drawing/2014/main" id="{3C2E35FA-55A4-4A14-AE83-DA072B5E7B30}"/>
                  </a:ext>
                </a:extLst>
              </p:cNvPr>
              <p:cNvSpPr>
                <a:spLocks noGrp="1"/>
              </p:cNvSpPr>
              <p:nvPr>
                <p:ph type="body" sz="quarter" idx="13"/>
              </p:nvPr>
            </p:nvSpPr>
            <p:spPr>
              <a:xfrm>
                <a:off x="0" y="4675500"/>
                <a:ext cx="9144000" cy="468000"/>
              </a:xfrm>
            </p:spPr>
            <p:txBody>
              <a:bodyPr/>
              <a:lstStyle/>
              <a:p>
                <a:r>
                  <a:rPr lang="ja-JP" altLang="en-US" dirty="0"/>
                  <a:t>計算詳細：</a:t>
                </a:r>
                <a:r>
                  <a:rPr lang="en-US" altLang="ja-JP" dirty="0"/>
                  <a:t>N2, </a:t>
                </a:r>
                <a:r>
                  <a:rPr lang="ja-JP" altLang="en-US" dirty="0"/>
                  <a:t>核間距離 </a:t>
                </a:r>
                <a14:m>
                  <m:oMath xmlns:m="http://schemas.openxmlformats.org/officeDocument/2006/math">
                    <m:r>
                      <a:rPr lang="en-US" altLang="ja-JP" smtClean="0">
                        <a:latin typeface="Cambria Math" panose="02040503050406030204" pitchFamily="18" charset="0"/>
                      </a:rPr>
                      <m:t>𝑅</m:t>
                    </m:r>
                    <m:r>
                      <a:rPr lang="en-US" altLang="ja-JP" smtClean="0">
                        <a:latin typeface="Cambria Math" panose="02040503050406030204" pitchFamily="18" charset="0"/>
                      </a:rPr>
                      <m:t>=2.068</m:t>
                    </m:r>
                    <m:sSub>
                      <m:sSubPr>
                        <m:ctrlPr>
                          <a:rPr lang="en-US" altLang="ja-JP" i="1" smtClean="0">
                            <a:latin typeface="Cambria Math" panose="02040503050406030204" pitchFamily="18" charset="0"/>
                          </a:rPr>
                        </m:ctrlPr>
                      </m:sSubPr>
                      <m:e>
                        <m:r>
                          <a:rPr lang="en-US" altLang="ja-JP" smtClean="0">
                            <a:latin typeface="Cambria Math" panose="02040503050406030204" pitchFamily="18" charset="0"/>
                          </a:rPr>
                          <m:t>𝑎</m:t>
                        </m:r>
                      </m:e>
                      <m:sub>
                        <m:r>
                          <a:rPr lang="en-US" altLang="ja-JP" smtClean="0">
                            <a:latin typeface="Cambria Math" panose="02040503050406030204" pitchFamily="18" charset="0"/>
                          </a:rPr>
                          <m:t>0</m:t>
                        </m:r>
                      </m:sub>
                    </m:sSub>
                  </m:oMath>
                </a14:m>
                <a:r>
                  <a:rPr lang="en-US" altLang="ja-JP" dirty="0"/>
                  <a:t>, Gaussian 16, Revision C.01, M. J. Frisch, G. W. Trucks, H. B. Schlegel, et al., Gaussian, Inc., Wallingford CT, 2019.</a:t>
                </a:r>
              </a:p>
              <a:p>
                <a:r>
                  <a:rPr lang="ja-JP" altLang="en-US" dirty="0"/>
                  <a:t>ＨＦ極限：小林正人</a:t>
                </a:r>
                <a:r>
                  <a:rPr lang="en-US" altLang="ja-JP" dirty="0"/>
                  <a:t>(2019), Hartree-Fock(-</a:t>
                </a:r>
                <a:r>
                  <a:rPr lang="en-US" altLang="ja-JP" dirty="0" err="1"/>
                  <a:t>Roothaan</a:t>
                </a:r>
                <a:r>
                  <a:rPr lang="en-US" altLang="ja-JP" dirty="0"/>
                  <a:t>)</a:t>
                </a:r>
                <a:r>
                  <a:rPr lang="ja-JP" altLang="en-US" dirty="0"/>
                  <a:t>法のエッセンス</a:t>
                </a:r>
                <a:r>
                  <a:rPr lang="en-US" altLang="ja-JP" dirty="0"/>
                  <a:t>, </a:t>
                </a:r>
                <a:r>
                  <a:rPr lang="ja-JP" altLang="en-US" dirty="0"/>
                  <a:t>フロンティア</a:t>
                </a:r>
                <a:r>
                  <a:rPr lang="en-US" altLang="ja-JP" dirty="0"/>
                  <a:t>, </a:t>
                </a:r>
                <a:r>
                  <a:rPr lang="en-US" altLang="ja-JP" dirty="0">
                    <a:hlinkClick r:id="rId3"/>
                  </a:rPr>
                  <a:t>http://hdl.handle.net/2115/74383</a:t>
                </a:r>
                <a:endParaRPr lang="en-US" altLang="ja-JP" dirty="0"/>
              </a:p>
              <a:p>
                <a:r>
                  <a:rPr lang="ja-JP" altLang="en-US" dirty="0"/>
                  <a:t>最良変分：</a:t>
                </a:r>
                <a:r>
                  <a:rPr lang="en-US" altLang="ja-JP" dirty="0"/>
                  <a:t>L. </a:t>
                </a:r>
                <a:r>
                  <a:rPr lang="en-US" altLang="ja-JP" dirty="0" err="1"/>
                  <a:t>Bytautas</a:t>
                </a:r>
                <a:r>
                  <a:rPr lang="en-US" altLang="ja-JP" dirty="0"/>
                  <a:t> and K. </a:t>
                </a:r>
                <a:r>
                  <a:rPr lang="en-US" altLang="ja-JP" dirty="0" err="1"/>
                  <a:t>Ruedenberg</a:t>
                </a:r>
                <a:r>
                  <a:rPr lang="en-US" altLang="ja-JP" dirty="0"/>
                  <a:t>, J. Chem. Phys., 122, 154110 (2005) </a:t>
                </a:r>
                <a:r>
                  <a:rPr lang="en-US" altLang="ja-JP" dirty="0">
                    <a:hlinkClick r:id="rId4"/>
                  </a:rPr>
                  <a:t>https://doi.org/10.1063/1.1869493</a:t>
                </a:r>
                <a:endParaRPr lang="en-US" altLang="ja-JP" dirty="0"/>
              </a:p>
            </p:txBody>
          </p:sp>
        </mc:Choice>
        <mc:Fallback xmlns="">
          <p:sp>
            <p:nvSpPr>
              <p:cNvPr id="3" name="テキスト プレースホルダー 2">
                <a:extLst>
                  <a:ext uri="{FF2B5EF4-FFF2-40B4-BE49-F238E27FC236}">
                    <a16:creationId xmlns:a16="http://schemas.microsoft.com/office/drawing/2014/main" id="{3C2E35FA-55A4-4A14-AE83-DA072B5E7B30}"/>
                  </a:ext>
                </a:extLst>
              </p:cNvPr>
              <p:cNvSpPr>
                <a:spLocks noGrp="1" noRot="1" noChangeAspect="1" noMove="1" noResize="1" noEditPoints="1" noAdjustHandles="1" noChangeArrowheads="1" noChangeShapeType="1" noTextEdit="1"/>
              </p:cNvSpPr>
              <p:nvPr>
                <p:ph type="body" sz="quarter" idx="13"/>
              </p:nvPr>
            </p:nvSpPr>
            <p:spPr>
              <a:xfrm>
                <a:off x="0" y="4675500"/>
                <a:ext cx="9144000" cy="468000"/>
              </a:xfrm>
              <a:blipFill>
                <a:blip r:embed="rId5"/>
                <a:stretch>
                  <a:fillRect b="-6494"/>
                </a:stretch>
              </a:blipFill>
            </p:spPr>
            <p:txBody>
              <a:bodyPr/>
              <a:lstStyle/>
              <a:p>
                <a:r>
                  <a:rPr lang="ja-JP" altLang="en-US">
                    <a:noFill/>
                  </a:rPr>
                  <a:t> </a:t>
                </a:r>
              </a:p>
            </p:txBody>
          </p:sp>
        </mc:Fallback>
      </mc:AlternateContent>
      <p:graphicFrame>
        <p:nvGraphicFramePr>
          <p:cNvPr id="11" name="コンテンツ プレースホルダー 10">
            <a:extLst>
              <a:ext uri="{FF2B5EF4-FFF2-40B4-BE49-F238E27FC236}">
                <a16:creationId xmlns:a16="http://schemas.microsoft.com/office/drawing/2014/main" id="{5D0ADFE8-AA29-4352-82C3-496B6F50B2DC}"/>
              </a:ext>
            </a:extLst>
          </p:cNvPr>
          <p:cNvGraphicFramePr>
            <a:graphicFrameLocks noGrp="1"/>
          </p:cNvGraphicFramePr>
          <p:nvPr>
            <p:ph idx="14"/>
            <p:extLst>
              <p:ext uri="{D42A27DB-BD31-4B8C-83A1-F6EECF244321}">
                <p14:modId xmlns:p14="http://schemas.microsoft.com/office/powerpoint/2010/main" val="2559963628"/>
              </p:ext>
            </p:extLst>
          </p:nvPr>
        </p:nvGraphicFramePr>
        <p:xfrm>
          <a:off x="3203575" y="842963"/>
          <a:ext cx="5472000" cy="3816000"/>
        </p:xfrm>
        <a:graphic>
          <a:graphicData uri="http://schemas.openxmlformats.org/drawingml/2006/table">
            <a:tbl>
              <a:tblPr>
                <a:tableStyleId>{2D5ABB26-0587-4C30-8999-92F81FD0307C}</a:tableStyleId>
              </a:tblPr>
              <a:tblGrid>
                <a:gridCol w="1368000">
                  <a:extLst>
                    <a:ext uri="{9D8B030D-6E8A-4147-A177-3AD203B41FA5}">
                      <a16:colId xmlns:a16="http://schemas.microsoft.com/office/drawing/2014/main" val="240648912"/>
                    </a:ext>
                  </a:extLst>
                </a:gridCol>
                <a:gridCol w="1368000">
                  <a:extLst>
                    <a:ext uri="{9D8B030D-6E8A-4147-A177-3AD203B41FA5}">
                      <a16:colId xmlns:a16="http://schemas.microsoft.com/office/drawing/2014/main" val="284259937"/>
                    </a:ext>
                  </a:extLst>
                </a:gridCol>
                <a:gridCol w="1368000">
                  <a:extLst>
                    <a:ext uri="{9D8B030D-6E8A-4147-A177-3AD203B41FA5}">
                      <a16:colId xmlns:a16="http://schemas.microsoft.com/office/drawing/2014/main" val="4085503825"/>
                    </a:ext>
                  </a:extLst>
                </a:gridCol>
                <a:gridCol w="1368000">
                  <a:extLst>
                    <a:ext uri="{9D8B030D-6E8A-4147-A177-3AD203B41FA5}">
                      <a16:colId xmlns:a16="http://schemas.microsoft.com/office/drawing/2014/main" val="1636495370"/>
                    </a:ext>
                  </a:extLst>
                </a:gridCol>
              </a:tblGrid>
              <a:tr h="252000">
                <a:tc>
                  <a:txBody>
                    <a:bodyPr/>
                    <a:lstStyle/>
                    <a:p>
                      <a:pPr algn="l" fontAlgn="ctr">
                        <a:lnSpc>
                          <a:spcPts val="1200"/>
                        </a:lnSpc>
                      </a:pPr>
                      <a:endParaRPr lang="en-US" sz="110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R w="12700" cap="flat" cmpd="sng" algn="ctr">
                      <a:solidFill>
                        <a:schemeClr val="tx2"/>
                      </a:solidFill>
                      <a:prstDash val="solid"/>
                      <a:round/>
                      <a:headEnd type="none" w="med" len="med"/>
                      <a:tailEnd type="none" w="med" len="med"/>
                    </a:lnR>
                    <a:solidFill>
                      <a:schemeClr val="tx2"/>
                    </a:solidFill>
                  </a:tcPr>
                </a:tc>
                <a:tc>
                  <a:txBody>
                    <a:bodyPr/>
                    <a:lstStyle/>
                    <a:p>
                      <a:pPr algn="ctr" fontAlgn="ctr">
                        <a:lnSpc>
                          <a:spcPts val="1200"/>
                        </a:lnSpc>
                      </a:pPr>
                      <a:r>
                        <a:rPr lang="en-US" sz="1100" b="0" i="0" u="none" strike="noStrike" dirty="0">
                          <a:solidFill>
                            <a:schemeClr val="bg1"/>
                          </a:solidFill>
                          <a:effectLst/>
                          <a:latin typeface="游ゴシック" panose="020B0400000000000000" pitchFamily="50" charset="-128"/>
                          <a:ea typeface="游ゴシック" panose="020B0400000000000000" pitchFamily="50" charset="-128"/>
                        </a:rPr>
                        <a:t>HF</a:t>
                      </a:r>
                    </a:p>
                  </a:txBody>
                  <a:tcPr marL="6350" marR="6350" marT="6350" marB="0" anchor="ctr">
                    <a:lnL w="12700" cap="flat" cmpd="sng" algn="ctr">
                      <a:solidFill>
                        <a:schemeClr val="tx2"/>
                      </a:solidFill>
                      <a:prstDash val="solid"/>
                      <a:round/>
                      <a:headEnd type="none" w="med" len="med"/>
                      <a:tailEnd type="none" w="med" len="med"/>
                    </a:lnL>
                    <a:solidFill>
                      <a:schemeClr val="tx2"/>
                    </a:solidFill>
                  </a:tcPr>
                </a:tc>
                <a:tc>
                  <a:txBody>
                    <a:bodyPr/>
                    <a:lstStyle/>
                    <a:p>
                      <a:pPr algn="ctr" fontAlgn="ctr">
                        <a:lnSpc>
                          <a:spcPts val="1200"/>
                        </a:lnSpc>
                      </a:pPr>
                      <a:r>
                        <a:rPr lang="en-US" sz="1100" b="0" i="0" u="none" strike="noStrike" dirty="0">
                          <a:solidFill>
                            <a:schemeClr val="bg1"/>
                          </a:solidFill>
                          <a:effectLst/>
                          <a:latin typeface="游ゴシック" panose="020B0400000000000000" pitchFamily="50" charset="-128"/>
                          <a:ea typeface="游ゴシック" panose="020B0400000000000000" pitchFamily="50" charset="-128"/>
                        </a:rPr>
                        <a:t>CID</a:t>
                      </a:r>
                    </a:p>
                  </a:txBody>
                  <a:tcPr marL="6350" marR="6350" marT="6350" marB="0" anchor="ctr">
                    <a:solidFill>
                      <a:schemeClr val="tx2"/>
                    </a:solidFill>
                  </a:tcPr>
                </a:tc>
                <a:tc>
                  <a:txBody>
                    <a:bodyPr/>
                    <a:lstStyle/>
                    <a:p>
                      <a:pPr algn="ctr" fontAlgn="ctr">
                        <a:lnSpc>
                          <a:spcPts val="1200"/>
                        </a:lnSpc>
                      </a:pPr>
                      <a:r>
                        <a:rPr lang="en-US" sz="1100" b="0" i="0" u="none" strike="noStrike" dirty="0">
                          <a:solidFill>
                            <a:schemeClr val="bg1"/>
                          </a:solidFill>
                          <a:effectLst/>
                          <a:latin typeface="游ゴシック" panose="020B0400000000000000" pitchFamily="50" charset="-128"/>
                          <a:ea typeface="游ゴシック" panose="020B0400000000000000" pitchFamily="50" charset="-128"/>
                        </a:rPr>
                        <a:t>CISD</a:t>
                      </a:r>
                    </a:p>
                  </a:txBody>
                  <a:tcPr marL="6350" marR="6350" marT="6350" marB="0" anchor="ctr">
                    <a:solidFill>
                      <a:schemeClr val="tx2"/>
                    </a:solidFill>
                  </a:tcPr>
                </a:tc>
                <a:extLst>
                  <a:ext uri="{0D108BD9-81ED-4DB2-BD59-A6C34878D82A}">
                    <a16:rowId xmlns:a16="http://schemas.microsoft.com/office/drawing/2014/main" val="1627164037"/>
                  </a:ext>
                </a:extLst>
              </a:tr>
              <a:tr h="252000">
                <a:tc>
                  <a:txBody>
                    <a:bodyPr/>
                    <a:lstStyle/>
                    <a:p>
                      <a:pPr algn="ctr" fontAlgn="ctr"/>
                      <a:r>
                        <a:rPr lang="en-US" sz="1100" b="0" i="0" u="none" strike="noStrike" dirty="0">
                          <a:solidFill>
                            <a:srgbClr val="000000"/>
                          </a:solidFill>
                          <a:effectLst/>
                          <a:latin typeface="游ゴシック" panose="020B0400000000000000" pitchFamily="50" charset="-128"/>
                          <a:ea typeface="游ゴシック" panose="020B0400000000000000" pitchFamily="50" charset="-128"/>
                        </a:rPr>
                        <a:t>STO-3G</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107.494 925 3</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107.638 214 6</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107.638 429 0</a:t>
                      </a:r>
                    </a:p>
                  </a:txBody>
                  <a:tcPr marL="6350" marR="6350" marT="6350" marB="0" anchor="ctr">
                    <a:solidFill>
                      <a:schemeClr val="bg2"/>
                    </a:solidFill>
                  </a:tcPr>
                </a:tc>
                <a:extLst>
                  <a:ext uri="{0D108BD9-81ED-4DB2-BD59-A6C34878D82A}">
                    <a16:rowId xmlns:a16="http://schemas.microsoft.com/office/drawing/2014/main" val="514386265"/>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4-31G</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108.753 910 2</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108.962 929 5</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108.965 379 0</a:t>
                      </a:r>
                    </a:p>
                  </a:txBody>
                  <a:tcPr marL="6350" marR="6350" marT="6350" marB="0" anchor="ctr">
                    <a:solidFill>
                      <a:schemeClr val="bg2"/>
                    </a:solidFill>
                  </a:tcPr>
                </a:tc>
                <a:extLst>
                  <a:ext uri="{0D108BD9-81ED-4DB2-BD59-A6C34878D82A}">
                    <a16:rowId xmlns:a16="http://schemas.microsoft.com/office/drawing/2014/main" val="869882816"/>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6-31G</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108.867 914 9</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109.075 243 5</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109.077 570 8</a:t>
                      </a:r>
                    </a:p>
                  </a:txBody>
                  <a:tcPr marL="6350" marR="6350" marT="6350" marB="0" anchor="ctr">
                    <a:solidFill>
                      <a:schemeClr val="bg2"/>
                    </a:solidFill>
                  </a:tcPr>
                </a:tc>
                <a:extLst>
                  <a:ext uri="{0D108BD9-81ED-4DB2-BD59-A6C34878D82A}">
                    <a16:rowId xmlns:a16="http://schemas.microsoft.com/office/drawing/2014/main" val="4021706668"/>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6-31G(d)</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108.943 064 5</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109.230 885 1</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109.233 604 6</a:t>
                      </a:r>
                    </a:p>
                  </a:txBody>
                  <a:tcPr marL="6350" marR="6350" marT="6350" marB="0" anchor="ctr">
                    <a:solidFill>
                      <a:schemeClr val="bg2"/>
                    </a:solidFill>
                  </a:tcPr>
                </a:tc>
                <a:extLst>
                  <a:ext uri="{0D108BD9-81ED-4DB2-BD59-A6C34878D82A}">
                    <a16:rowId xmlns:a16="http://schemas.microsoft.com/office/drawing/2014/main" val="1435088425"/>
                  </a:ext>
                </a:extLst>
              </a:tr>
              <a:tr h="252000">
                <a:tc>
                  <a:txBody>
                    <a:bodyPr/>
                    <a:lstStyle/>
                    <a:p>
                      <a:pPr algn="ctr" fontAlgn="ctr"/>
                      <a:r>
                        <a:rPr lang="en-US" sz="1100" b="0" i="0" u="none" strike="noStrike" dirty="0">
                          <a:solidFill>
                            <a:srgbClr val="000000"/>
                          </a:solidFill>
                          <a:effectLst/>
                          <a:latin typeface="游ゴシック" panose="020B0400000000000000" pitchFamily="50" charset="-128"/>
                          <a:ea typeface="游ゴシック" panose="020B0400000000000000" pitchFamily="50" charset="-128"/>
                        </a:rPr>
                        <a:t>6-31G(</a:t>
                      </a:r>
                      <a:r>
                        <a:rPr lang="en-US" sz="1100" b="0" i="0" u="none" strike="noStrike" dirty="0" err="1">
                          <a:solidFill>
                            <a:srgbClr val="000000"/>
                          </a:solidFill>
                          <a:effectLst/>
                          <a:latin typeface="游ゴシック" panose="020B0400000000000000" pitchFamily="50" charset="-128"/>
                          <a:ea typeface="游ゴシック" panose="020B0400000000000000" pitchFamily="50" charset="-128"/>
                        </a:rPr>
                        <a:t>d,p</a:t>
                      </a:r>
                      <a:r>
                        <a:rPr lang="en-US" sz="1100" b="0" i="0" u="none" strike="noStrike" dirty="0">
                          <a:solidFill>
                            <a:srgbClr val="000000"/>
                          </a:solidFill>
                          <a:effectLst/>
                          <a:latin typeface="游ゴシック" panose="020B0400000000000000" pitchFamily="50" charset="-128"/>
                          <a:ea typeface="游ゴシック" panose="020B0400000000000000" pitchFamily="50" charset="-128"/>
                        </a:rPr>
                        <a:t>)</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108.943 064 5</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109.230 885 1</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109.233 604 6</a:t>
                      </a:r>
                    </a:p>
                  </a:txBody>
                  <a:tcPr marL="6350" marR="6350" marT="6350" marB="0" anchor="ctr">
                    <a:solidFill>
                      <a:schemeClr val="bg2"/>
                    </a:solidFill>
                  </a:tcPr>
                </a:tc>
                <a:extLst>
                  <a:ext uri="{0D108BD9-81ED-4DB2-BD59-A6C34878D82A}">
                    <a16:rowId xmlns:a16="http://schemas.microsoft.com/office/drawing/2014/main" val="1062554807"/>
                  </a:ext>
                </a:extLst>
              </a:tr>
              <a:tr h="252000">
                <a:tc>
                  <a:txBody>
                    <a:bodyPr/>
                    <a:lstStyle/>
                    <a:p>
                      <a:pPr algn="ctr" fontAlgn="ctr"/>
                      <a:r>
                        <a:rPr lang="en-US" sz="1100" b="0" i="0" u="none" strike="noStrike" dirty="0">
                          <a:solidFill>
                            <a:srgbClr val="000000"/>
                          </a:solidFill>
                          <a:effectLst/>
                          <a:latin typeface="游ゴシック" panose="020B0400000000000000" pitchFamily="50" charset="-128"/>
                          <a:ea typeface="游ゴシック" panose="020B0400000000000000" pitchFamily="50" charset="-128"/>
                        </a:rPr>
                        <a:t>6-31++G(</a:t>
                      </a:r>
                      <a:r>
                        <a:rPr lang="en-US" sz="1100" b="0" i="0" u="none" strike="noStrike" dirty="0" err="1">
                          <a:solidFill>
                            <a:srgbClr val="000000"/>
                          </a:solidFill>
                          <a:effectLst/>
                          <a:latin typeface="游ゴシック" panose="020B0400000000000000" pitchFamily="50" charset="-128"/>
                          <a:ea typeface="游ゴシック" panose="020B0400000000000000" pitchFamily="50" charset="-128"/>
                        </a:rPr>
                        <a:t>d,p</a:t>
                      </a:r>
                      <a:r>
                        <a:rPr lang="en-US" sz="1100" b="0" i="0" u="none" strike="noStrike" dirty="0">
                          <a:solidFill>
                            <a:srgbClr val="000000"/>
                          </a:solidFill>
                          <a:effectLst/>
                          <a:latin typeface="游ゴシック" panose="020B0400000000000000" pitchFamily="50" charset="-128"/>
                          <a:ea typeface="游ゴシック" panose="020B0400000000000000" pitchFamily="50" charset="-128"/>
                        </a:rPr>
                        <a:t>)</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108.946 126 2</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109.236 182 2</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109.239 033 7</a:t>
                      </a:r>
                    </a:p>
                  </a:txBody>
                  <a:tcPr marL="6350" marR="6350" marT="6350" marB="0" anchor="ctr">
                    <a:solidFill>
                      <a:schemeClr val="bg2"/>
                    </a:solidFill>
                  </a:tcPr>
                </a:tc>
                <a:extLst>
                  <a:ext uri="{0D108BD9-81ED-4DB2-BD59-A6C34878D82A}">
                    <a16:rowId xmlns:a16="http://schemas.microsoft.com/office/drawing/2014/main" val="2813663355"/>
                  </a:ext>
                </a:extLst>
              </a:tr>
              <a:tr h="252000">
                <a:tc>
                  <a:txBody>
                    <a:bodyPr/>
                    <a:lstStyle/>
                    <a:p>
                      <a:pPr algn="ctr" fontAlgn="ctr"/>
                      <a:r>
                        <a:rPr lang="en-US" sz="1100" b="0" i="0" u="none" strike="noStrike" dirty="0">
                          <a:solidFill>
                            <a:srgbClr val="000000"/>
                          </a:solidFill>
                          <a:effectLst/>
                          <a:latin typeface="游ゴシック" panose="020B0400000000000000" pitchFamily="50" charset="-128"/>
                          <a:ea typeface="游ゴシック" panose="020B0400000000000000" pitchFamily="50" charset="-128"/>
                        </a:rPr>
                        <a:t>6-311++G(</a:t>
                      </a:r>
                      <a:r>
                        <a:rPr lang="en-US" sz="1100" b="0" i="0" u="none" strike="noStrike" dirty="0" err="1">
                          <a:solidFill>
                            <a:srgbClr val="000000"/>
                          </a:solidFill>
                          <a:effectLst/>
                          <a:latin typeface="游ゴシック" panose="020B0400000000000000" pitchFamily="50" charset="-128"/>
                          <a:ea typeface="游ゴシック" panose="020B0400000000000000" pitchFamily="50" charset="-128"/>
                        </a:rPr>
                        <a:t>d,p</a:t>
                      </a:r>
                      <a:r>
                        <a:rPr lang="en-US" sz="1100" b="0" i="0" u="none" strike="noStrike" dirty="0">
                          <a:solidFill>
                            <a:srgbClr val="000000"/>
                          </a:solidFill>
                          <a:effectLst/>
                          <a:latin typeface="游ゴシック" panose="020B0400000000000000" pitchFamily="50" charset="-128"/>
                          <a:ea typeface="游ゴシック" panose="020B0400000000000000" pitchFamily="50" charset="-128"/>
                        </a:rPr>
                        <a:t>)</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108.972 191 1</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109.273 801 7</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109.277 274 7</a:t>
                      </a:r>
                    </a:p>
                  </a:txBody>
                  <a:tcPr marL="6350" marR="6350" marT="6350" marB="0" anchor="ctr">
                    <a:solidFill>
                      <a:schemeClr val="bg2"/>
                    </a:solidFill>
                  </a:tcPr>
                </a:tc>
                <a:extLst>
                  <a:ext uri="{0D108BD9-81ED-4DB2-BD59-A6C34878D82A}">
                    <a16:rowId xmlns:a16="http://schemas.microsoft.com/office/drawing/2014/main" val="3757431848"/>
                  </a:ext>
                </a:extLst>
              </a:tr>
              <a:tr h="252000">
                <a:tc>
                  <a:txBody>
                    <a:bodyPr/>
                    <a:lstStyle/>
                    <a:p>
                      <a:pPr algn="ctr" fontAlgn="ctr"/>
                      <a:r>
                        <a:rPr lang="en-US" sz="1100" b="0" i="0" u="none" strike="noStrike" dirty="0">
                          <a:solidFill>
                            <a:srgbClr val="000000"/>
                          </a:solidFill>
                          <a:effectLst/>
                          <a:latin typeface="游ゴシック" panose="020B0400000000000000" pitchFamily="50" charset="-128"/>
                          <a:ea typeface="游ゴシック" panose="020B0400000000000000" pitchFamily="50" charset="-128"/>
                        </a:rPr>
                        <a:t>6-311++G(3df,2pd)</a:t>
                      </a:r>
                    </a:p>
                  </a:txBody>
                  <a:tcPr marL="6350" marR="6350" marT="6350" marB="0" anchor="ctr">
                    <a:lnR w="12700" cap="flat" cmpd="sng" algn="ctr">
                      <a:solidFill>
                        <a:schemeClr val="tx2"/>
                      </a:solidFill>
                      <a:prstDash val="solid"/>
                      <a:round/>
                      <a:headEnd type="none" w="med" len="med"/>
                      <a:tailEnd type="none" w="med" len="med"/>
                    </a:lnR>
                    <a:lnB w="12700" cap="flat" cmpd="sng" algn="ctr">
                      <a:solidFill>
                        <a:schemeClr val="tx2"/>
                      </a:solidFill>
                      <a:prstDash val="solid"/>
                      <a:round/>
                      <a:headEnd type="none" w="med" len="med"/>
                      <a:tailEnd type="none" w="med" len="med"/>
                    </a:lnB>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108.982 309 3</a:t>
                      </a:r>
                    </a:p>
                  </a:txBody>
                  <a:tcPr marL="6350" marR="6350" marT="6350" marB="0" anchor="ctr">
                    <a:lnL w="12700" cap="flat" cmpd="sng" algn="ctr">
                      <a:solidFill>
                        <a:schemeClr val="tx2"/>
                      </a:solidFill>
                      <a:prstDash val="solid"/>
                      <a:round/>
                      <a:headEnd type="none" w="med" len="med"/>
                      <a:tailEnd type="none" w="med" len="med"/>
                    </a:lnL>
                    <a:lnB w="12700" cap="flat" cmpd="sng" algn="ctr">
                      <a:solidFill>
                        <a:schemeClr val="tx2"/>
                      </a:solidFill>
                      <a:prstDash val="solid"/>
                      <a:round/>
                      <a:headEnd type="none" w="med" len="med"/>
                      <a:tailEnd type="none" w="med" len="med"/>
                    </a:lnB>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109.325 328 3</a:t>
                      </a:r>
                    </a:p>
                  </a:txBody>
                  <a:tcPr marL="6350" marR="6350" marT="6350" marB="0" anchor="ctr">
                    <a:lnB w="12700" cap="flat" cmpd="sng" algn="ctr">
                      <a:solidFill>
                        <a:schemeClr val="tx2"/>
                      </a:solidFill>
                      <a:prstDash val="solid"/>
                      <a:round/>
                      <a:headEnd type="none" w="med" len="med"/>
                      <a:tailEnd type="none" w="med" len="med"/>
                    </a:lnB>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109.328 551 1</a:t>
                      </a:r>
                    </a:p>
                  </a:txBody>
                  <a:tcPr marL="6350" marR="6350" marT="6350" marB="0" anchor="ctr">
                    <a:lnB w="12700" cap="flat" cmpd="sng" algn="ctr">
                      <a:solidFill>
                        <a:schemeClr val="tx2"/>
                      </a:solidFill>
                      <a:prstDash val="solid"/>
                      <a:round/>
                      <a:headEnd type="none" w="med" len="med"/>
                      <a:tailEnd type="none" w="med" len="med"/>
                    </a:lnB>
                    <a:solidFill>
                      <a:schemeClr val="bg2"/>
                    </a:solidFill>
                  </a:tcPr>
                </a:tc>
                <a:extLst>
                  <a:ext uri="{0D108BD9-81ED-4DB2-BD59-A6C34878D82A}">
                    <a16:rowId xmlns:a16="http://schemas.microsoft.com/office/drawing/2014/main" val="273787781"/>
                  </a:ext>
                </a:extLst>
              </a:tr>
              <a:tr h="252000">
                <a:tc>
                  <a:txBody>
                    <a:bodyPr/>
                    <a:lstStyle/>
                    <a:p>
                      <a:pPr algn="ctr" fontAlgn="ctr"/>
                      <a:r>
                        <a:rPr lang="en-US" sz="1100" b="0" i="0" u="none" strike="noStrike" dirty="0" err="1">
                          <a:solidFill>
                            <a:srgbClr val="000000"/>
                          </a:solidFill>
                          <a:effectLst/>
                          <a:latin typeface="游ゴシック" panose="020B0400000000000000" pitchFamily="50" charset="-128"/>
                          <a:ea typeface="游ゴシック" panose="020B0400000000000000" pitchFamily="50" charset="-128"/>
                        </a:rPr>
                        <a:t>aug</a:t>
                      </a:r>
                      <a:r>
                        <a:rPr lang="en-US" sz="1100" b="0" i="0" u="none" strike="noStrike" dirty="0">
                          <a:solidFill>
                            <a:srgbClr val="000000"/>
                          </a:solidFill>
                          <a:effectLst/>
                          <a:latin typeface="游ゴシック" panose="020B0400000000000000" pitchFamily="50" charset="-128"/>
                          <a:ea typeface="游ゴシック" panose="020B0400000000000000" pitchFamily="50" charset="-128"/>
                        </a:rPr>
                        <a:t>-cc-</a:t>
                      </a:r>
                      <a:r>
                        <a:rPr lang="en-US" sz="1100" b="0" i="0" u="none" strike="noStrike" dirty="0" err="1">
                          <a:solidFill>
                            <a:srgbClr val="000000"/>
                          </a:solidFill>
                          <a:effectLst/>
                          <a:latin typeface="游ゴシック" panose="020B0400000000000000" pitchFamily="50" charset="-128"/>
                          <a:ea typeface="游ゴシック" panose="020B0400000000000000" pitchFamily="50" charset="-128"/>
                        </a:rPr>
                        <a:t>pVDZ</a:t>
                      </a:r>
                      <a:endParaRPr 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108.961 045 0</a:t>
                      </a:r>
                    </a:p>
                  </a:txBody>
                  <a:tcPr marL="6350" marR="6350" marT="6350" marB="0" anchor="ctr">
                    <a:lnL w="12700" cap="flat" cmpd="sng" algn="ctr">
                      <a:solidFill>
                        <a:schemeClr val="tx2"/>
                      </a:solidFill>
                      <a:prstDash val="solid"/>
                      <a:round/>
                      <a:headEnd type="none" w="med" len="med"/>
                      <a:tailEnd type="none" w="med" len="med"/>
                    </a:lnL>
                    <a:lnT w="12700" cap="flat" cmpd="sng" algn="ctr">
                      <a:solidFill>
                        <a:schemeClr val="tx2"/>
                      </a:solidFill>
                      <a:prstDash val="solid"/>
                      <a:round/>
                      <a:headEnd type="none" w="med" len="med"/>
                      <a:tailEnd type="none" w="med" len="med"/>
                    </a:lnT>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109.254 997 7</a:t>
                      </a:r>
                    </a:p>
                  </a:txBody>
                  <a:tcPr marL="6350" marR="6350" marT="6350" marB="0" anchor="ctr">
                    <a:lnT w="12700" cap="flat" cmpd="sng" algn="ctr">
                      <a:solidFill>
                        <a:schemeClr val="tx2"/>
                      </a:solidFill>
                      <a:prstDash val="solid"/>
                      <a:round/>
                      <a:headEnd type="none" w="med" len="med"/>
                      <a:tailEnd type="none" w="med" len="med"/>
                    </a:lnT>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109.257 564 8</a:t>
                      </a:r>
                    </a:p>
                  </a:txBody>
                  <a:tcPr marL="6350" marR="6350" marT="6350" marB="0" anchor="ctr">
                    <a:lnT w="12700" cap="flat" cmpd="sng" algn="ctr">
                      <a:solidFill>
                        <a:schemeClr val="tx2"/>
                      </a:solidFill>
                      <a:prstDash val="solid"/>
                      <a:round/>
                      <a:headEnd type="none" w="med" len="med"/>
                      <a:tailEnd type="none" w="med" len="med"/>
                    </a:lnT>
                    <a:solidFill>
                      <a:schemeClr val="bg2"/>
                    </a:solidFill>
                  </a:tcPr>
                </a:tc>
                <a:extLst>
                  <a:ext uri="{0D108BD9-81ED-4DB2-BD59-A6C34878D82A}">
                    <a16:rowId xmlns:a16="http://schemas.microsoft.com/office/drawing/2014/main" val="534905379"/>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aug-cc-pVTZ</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108.985 317 3</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109.332 034 2</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109.335 156 0</a:t>
                      </a:r>
                    </a:p>
                  </a:txBody>
                  <a:tcPr marL="6350" marR="6350" marT="6350" marB="0" anchor="ctr">
                    <a:solidFill>
                      <a:schemeClr val="bg2"/>
                    </a:solidFill>
                  </a:tcPr>
                </a:tc>
                <a:extLst>
                  <a:ext uri="{0D108BD9-81ED-4DB2-BD59-A6C34878D82A}">
                    <a16:rowId xmlns:a16="http://schemas.microsoft.com/office/drawing/2014/main" val="1592658493"/>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aug-cc-pVQZ</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108.992 205 1</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109.356 204 0</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109.359 373 2</a:t>
                      </a:r>
                    </a:p>
                  </a:txBody>
                  <a:tcPr marL="6350" marR="6350" marT="6350" marB="0" anchor="ctr">
                    <a:solidFill>
                      <a:schemeClr val="bg2"/>
                    </a:solidFill>
                  </a:tcPr>
                </a:tc>
                <a:extLst>
                  <a:ext uri="{0D108BD9-81ED-4DB2-BD59-A6C34878D82A}">
                    <a16:rowId xmlns:a16="http://schemas.microsoft.com/office/drawing/2014/main" val="634808410"/>
                  </a:ext>
                </a:extLst>
              </a:tr>
              <a:tr h="252000">
                <a:tc>
                  <a:txBody>
                    <a:bodyPr/>
                    <a:lstStyle/>
                    <a:p>
                      <a:pPr algn="ctr" fontAlgn="ctr"/>
                      <a:r>
                        <a:rPr lang="en-US" sz="1100" b="0" i="0" u="none" strike="noStrike">
                          <a:solidFill>
                            <a:srgbClr val="000000"/>
                          </a:solidFill>
                          <a:effectLst/>
                          <a:latin typeface="游ゴシック" panose="020B0400000000000000" pitchFamily="50" charset="-128"/>
                          <a:ea typeface="游ゴシック" panose="020B0400000000000000" pitchFamily="50" charset="-128"/>
                        </a:rPr>
                        <a:t>aug-cc-pV5Z</a:t>
                      </a:r>
                    </a:p>
                  </a:txBody>
                  <a:tcPr marL="6350" marR="6350" marT="6350" marB="0" anchor="ctr">
                    <a:lnR w="12700" cap="flat" cmpd="sng" algn="ctr">
                      <a:solidFill>
                        <a:schemeClr val="tx2"/>
                      </a:solidFill>
                      <a:prstDash val="solid"/>
                      <a:round/>
                      <a:headEnd type="none" w="med" len="med"/>
                      <a:tailEnd type="none" w="med" len="med"/>
                    </a:lnR>
                    <a:lnB>
                      <a:noFill/>
                    </a:lnB>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108.993 607 9</a:t>
                      </a:r>
                    </a:p>
                  </a:txBody>
                  <a:tcPr marL="6350" marR="6350" marT="6350" marB="0" anchor="ctr">
                    <a:lnL w="12700" cap="flat" cmpd="sng" algn="ctr">
                      <a:solidFill>
                        <a:schemeClr val="tx2"/>
                      </a:solidFill>
                      <a:prstDash val="solid"/>
                      <a:round/>
                      <a:headEnd type="none" w="med" len="med"/>
                      <a:tailEnd type="none" w="med" len="med"/>
                    </a:lnL>
                    <a:lnB>
                      <a:noFill/>
                    </a:lnB>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109.363 691 9</a:t>
                      </a:r>
                    </a:p>
                  </a:txBody>
                  <a:tcPr marL="6350" marR="6350" marT="6350" marB="0" anchor="ctr">
                    <a:lnB>
                      <a:noFill/>
                    </a:lnB>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109.366 881 4</a:t>
                      </a:r>
                    </a:p>
                  </a:txBody>
                  <a:tcPr marL="6350" marR="6350" marT="6350" marB="0" anchor="ctr">
                    <a:lnB>
                      <a:noFill/>
                    </a:lnB>
                    <a:solidFill>
                      <a:schemeClr val="bg2"/>
                    </a:solidFill>
                  </a:tcPr>
                </a:tc>
                <a:extLst>
                  <a:ext uri="{0D108BD9-81ED-4DB2-BD59-A6C34878D82A}">
                    <a16:rowId xmlns:a16="http://schemas.microsoft.com/office/drawing/2014/main" val="2970739268"/>
                  </a:ext>
                </a:extLst>
              </a:tr>
              <a:tr h="252000">
                <a:tc>
                  <a:txBody>
                    <a:bodyPr/>
                    <a:lstStyle/>
                    <a:p>
                      <a:pPr algn="ctr" fontAlgn="ctr"/>
                      <a:r>
                        <a:rPr lang="en-US" sz="1100" b="0" i="0" u="none" strike="noStrike" dirty="0">
                          <a:solidFill>
                            <a:srgbClr val="000000"/>
                          </a:solidFill>
                          <a:effectLst/>
                          <a:latin typeface="游ゴシック" panose="020B0400000000000000" pitchFamily="50" charset="-128"/>
                          <a:ea typeface="游ゴシック" panose="020B0400000000000000" pitchFamily="50" charset="-128"/>
                        </a:rPr>
                        <a:t>aug-cc-pV6Z</a:t>
                      </a:r>
                    </a:p>
                  </a:txBody>
                  <a:tcPr marL="6350" marR="6350" marT="6350" marB="0" anchor="ctr">
                    <a:lnL>
                      <a:noFill/>
                    </a:lnL>
                    <a:lnR w="12700" cap="flat" cmpd="sng" algn="ctr">
                      <a:solidFill>
                        <a:schemeClr val="tx2"/>
                      </a:solid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108.993 786 6</a:t>
                      </a:r>
                    </a:p>
                  </a:txBody>
                  <a:tcPr marL="6350" marR="6350" marT="6350" marB="0" anchor="ctr">
                    <a:lnL w="12700" cap="flat" cmpd="sng" algn="ctr">
                      <a:solidFill>
                        <a:schemeClr val="tx2"/>
                      </a:solid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109.366 300 5</a:t>
                      </a:r>
                    </a:p>
                  </a:txBody>
                  <a:tcPr marL="6350" marR="6350" marT="635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109.369 495 1</a:t>
                      </a:r>
                    </a:p>
                  </a:txBody>
                  <a:tcPr marL="6350" marR="6350" marT="635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093505253"/>
                  </a:ext>
                </a:extLst>
              </a:tr>
              <a:tr h="288000">
                <a:tc>
                  <a:txBody>
                    <a:bodyPr/>
                    <a:lstStyle/>
                    <a:p>
                      <a:pPr algn="ctr" fontAlgn="ctr">
                        <a:lnSpc>
                          <a:spcPts val="1200"/>
                        </a:lnSpc>
                      </a:pPr>
                      <a:r>
                        <a:rPr lang="en-US" sz="1100" b="0" i="0" u="none" strike="noStrike" dirty="0">
                          <a:solidFill>
                            <a:schemeClr val="bg1"/>
                          </a:solidFill>
                          <a:effectLst/>
                          <a:latin typeface="游ゴシック" panose="020B0400000000000000" pitchFamily="50" charset="-128"/>
                          <a:ea typeface="游ゴシック" panose="020B0400000000000000" pitchFamily="50" charset="-128"/>
                        </a:rPr>
                        <a:t>HF</a:t>
                      </a:r>
                      <a:r>
                        <a:rPr lang="ja-JP" altLang="en-US" sz="1100" b="0" i="0" u="none" strike="noStrike" dirty="0">
                          <a:solidFill>
                            <a:schemeClr val="bg1"/>
                          </a:solidFill>
                          <a:effectLst/>
                          <a:latin typeface="游ゴシック" panose="020B0400000000000000" pitchFamily="50" charset="-128"/>
                          <a:ea typeface="游ゴシック" panose="020B0400000000000000" pitchFamily="50" charset="-128"/>
                        </a:rPr>
                        <a:t>極限</a:t>
                      </a:r>
                      <a:endParaRPr lang="en-US" sz="110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lnSpc>
                          <a:spcPts val="1200"/>
                        </a:lnSpc>
                      </a:pPr>
                      <a:r>
                        <a:rPr lang="en-US" altLang="ja-JP" sz="1100" b="0" i="0" u="none" strike="noStrike" dirty="0">
                          <a:solidFill>
                            <a:schemeClr val="bg1"/>
                          </a:solidFill>
                          <a:effectLst/>
                          <a:latin typeface="游ゴシック" panose="020B0400000000000000" pitchFamily="50" charset="-128"/>
                          <a:ea typeface="游ゴシック" panose="020B0400000000000000" pitchFamily="50" charset="-128"/>
                        </a:rPr>
                        <a:t>−108.993 825 7 </a:t>
                      </a:r>
                    </a:p>
                  </a:txBody>
                  <a:tcPr marL="6350" marR="6350" marT="6350" marB="0"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lnSpc>
                          <a:spcPts val="1200"/>
                        </a:lnSpc>
                      </a:pPr>
                      <a:r>
                        <a:rPr lang="ja-JP" altLang="en-US" sz="1100" b="0" i="0" u="none" strike="noStrike" dirty="0">
                          <a:solidFill>
                            <a:schemeClr val="bg1"/>
                          </a:solidFill>
                          <a:effectLst/>
                          <a:latin typeface="游ゴシック" panose="020B0400000000000000" pitchFamily="50" charset="-128"/>
                          <a:ea typeface="游ゴシック" panose="020B0400000000000000" pitchFamily="50" charset="-128"/>
                        </a:rPr>
                        <a:t>最良変分</a:t>
                      </a:r>
                      <a:endParaRPr lang="en-US" altLang="ja-JP" sz="110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lnSpc>
                          <a:spcPts val="1200"/>
                        </a:lnSpc>
                      </a:pPr>
                      <a:r>
                        <a:rPr lang="pt-BR" altLang="ja-JP" sz="1100" b="0" i="0" u="none" strike="noStrike" dirty="0">
                          <a:solidFill>
                            <a:schemeClr val="bg1"/>
                          </a:solidFill>
                          <a:effectLst/>
                          <a:latin typeface="游ゴシック" panose="020B0400000000000000" pitchFamily="50" charset="-128"/>
                          <a:ea typeface="游ゴシック" panose="020B0400000000000000" pitchFamily="50" charset="-128"/>
                        </a:rPr>
                        <a:t>−109.542 7</a:t>
                      </a:r>
                      <a:r>
                        <a:rPr lang="pt-BR" altLang="ja-JP" sz="1100" b="0" i="0" u="none" strike="noStrike" dirty="0">
                          <a:solidFill>
                            <a:schemeClr val="tx2"/>
                          </a:solidFill>
                          <a:effectLst/>
                          <a:latin typeface="游ゴシック" panose="020B0400000000000000" pitchFamily="50" charset="-128"/>
                          <a:ea typeface="游ゴシック" panose="020B0400000000000000" pitchFamily="50" charset="-128"/>
                        </a:rPr>
                        <a:t>00 0</a:t>
                      </a:r>
                      <a:endParaRPr lang="en-US" altLang="ja-JP" sz="1100" b="0" i="0" u="none" strike="noStrike" dirty="0">
                        <a:solidFill>
                          <a:schemeClr val="tx2"/>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4143156928"/>
                  </a:ext>
                </a:extLst>
              </a:tr>
            </a:tbl>
          </a:graphicData>
        </a:graphic>
      </p:graphicFrame>
      <p:sp>
        <p:nvSpPr>
          <p:cNvPr id="7" name="タイトル 6">
            <a:extLst>
              <a:ext uri="{FF2B5EF4-FFF2-40B4-BE49-F238E27FC236}">
                <a16:creationId xmlns:a16="http://schemas.microsoft.com/office/drawing/2014/main" id="{3E058F8D-4759-4674-9B81-3C3882A15B1D}"/>
              </a:ext>
            </a:extLst>
          </p:cNvPr>
          <p:cNvSpPr>
            <a:spLocks noGrp="1"/>
          </p:cNvSpPr>
          <p:nvPr>
            <p:ph type="title"/>
          </p:nvPr>
        </p:nvSpPr>
        <p:spPr>
          <a:xfrm>
            <a:off x="0" y="0"/>
            <a:ext cx="9144000" cy="468000"/>
          </a:xfrm>
        </p:spPr>
        <p:txBody>
          <a:bodyPr/>
          <a:lstStyle/>
          <a:p>
            <a:r>
              <a:rPr lang="ja-JP" altLang="en-US" dirty="0"/>
              <a:t>窒素分子</a:t>
            </a:r>
            <a:r>
              <a:rPr lang="en-US" altLang="ja-JP" dirty="0"/>
              <a:t>N</a:t>
            </a:r>
            <a:r>
              <a:rPr lang="ja-JP" altLang="en-US" dirty="0"/>
              <a:t>₂における</a:t>
            </a:r>
            <a:r>
              <a:rPr lang="en-US" altLang="ja-JP" dirty="0"/>
              <a:t>HF</a:t>
            </a:r>
            <a:r>
              <a:rPr lang="ja-JP" altLang="en-US" dirty="0"/>
              <a:t>極限・電子相関</a:t>
            </a:r>
          </a:p>
        </p:txBody>
      </p:sp>
      <p:sp>
        <p:nvSpPr>
          <p:cNvPr id="4" name="スライド番号プレースホルダー 3">
            <a:extLst>
              <a:ext uri="{FF2B5EF4-FFF2-40B4-BE49-F238E27FC236}">
                <a16:creationId xmlns:a16="http://schemas.microsoft.com/office/drawing/2014/main" id="{52F6A9C8-788F-4F40-A234-D7E1BBD2D32F}"/>
              </a:ext>
            </a:extLst>
          </p:cNvPr>
          <p:cNvSpPr>
            <a:spLocks noGrp="1"/>
          </p:cNvSpPr>
          <p:nvPr>
            <p:ph type="sldNum" sz="quarter" idx="15"/>
          </p:nvPr>
        </p:nvSpPr>
        <p:spPr>
          <a:xfrm>
            <a:off x="8496000" y="0"/>
            <a:ext cx="576000" cy="468000"/>
          </a:xfrm>
        </p:spPr>
        <p:txBody>
          <a:bodyPr/>
          <a:lstStyle/>
          <a:p>
            <a:fld id="{44CC7441-4F6D-4D99-AEAC-28C0433C7008}" type="slidenum">
              <a:rPr lang="ja-JP" altLang="en-US" smtClean="0"/>
              <a:pPr/>
              <a:t>54</a:t>
            </a:fld>
            <a:endParaRPr lang="ja-JP" altLang="en-US" dirty="0"/>
          </a:p>
        </p:txBody>
      </p:sp>
      <p:sp>
        <p:nvSpPr>
          <p:cNvPr id="6" name="正方形/長方形 5">
            <a:extLst>
              <a:ext uri="{FF2B5EF4-FFF2-40B4-BE49-F238E27FC236}">
                <a16:creationId xmlns:a16="http://schemas.microsoft.com/office/drawing/2014/main" id="{819DF09B-DFFA-3822-24B0-54F429D8A2EC}"/>
              </a:ext>
            </a:extLst>
          </p:cNvPr>
          <p:cNvSpPr/>
          <p:nvPr/>
        </p:nvSpPr>
        <p:spPr>
          <a:xfrm>
            <a:off x="7289921" y="2339010"/>
            <a:ext cx="1385652" cy="741210"/>
          </a:xfrm>
          <a:prstGeom prst="rect">
            <a:avLst/>
          </a:prstGeom>
          <a:solidFill>
            <a:schemeClr val="accent4">
              <a:lumMod val="40000"/>
              <a:lumOff val="6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300" b="1" dirty="0">
                <a:solidFill>
                  <a:schemeClr val="accent4"/>
                </a:solidFill>
              </a:rPr>
              <a:t>計算してみよう</a:t>
            </a:r>
          </a:p>
        </p:txBody>
      </p:sp>
      <p:sp>
        <p:nvSpPr>
          <p:cNvPr id="8" name="正方形/長方形 7">
            <a:extLst>
              <a:ext uri="{FF2B5EF4-FFF2-40B4-BE49-F238E27FC236}">
                <a16:creationId xmlns:a16="http://schemas.microsoft.com/office/drawing/2014/main" id="{46241382-0EAB-5C1C-F4AA-D801C7312E79}"/>
              </a:ext>
            </a:extLst>
          </p:cNvPr>
          <p:cNvSpPr/>
          <p:nvPr/>
        </p:nvSpPr>
        <p:spPr>
          <a:xfrm>
            <a:off x="7289923" y="3146646"/>
            <a:ext cx="1385652" cy="741210"/>
          </a:xfrm>
          <a:prstGeom prst="rect">
            <a:avLst/>
          </a:prstGeom>
          <a:solidFill>
            <a:schemeClr val="accent4">
              <a:lumMod val="40000"/>
              <a:lumOff val="6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300" b="1" dirty="0">
                <a:solidFill>
                  <a:schemeClr val="accent4"/>
                </a:solidFill>
              </a:rPr>
              <a:t>計算してみよう</a:t>
            </a:r>
          </a:p>
        </p:txBody>
      </p:sp>
      <p:sp>
        <p:nvSpPr>
          <p:cNvPr id="20" name="テキスト ボックス 19">
            <a:extLst>
              <a:ext uri="{FF2B5EF4-FFF2-40B4-BE49-F238E27FC236}">
                <a16:creationId xmlns:a16="http://schemas.microsoft.com/office/drawing/2014/main" id="{9480746C-B638-CB8B-E8CC-8F39D9A281EF}"/>
              </a:ext>
            </a:extLst>
          </p:cNvPr>
          <p:cNvSpPr txBox="1"/>
          <p:nvPr/>
        </p:nvSpPr>
        <p:spPr>
          <a:xfrm>
            <a:off x="3199933" y="507569"/>
            <a:ext cx="5471999" cy="292388"/>
          </a:xfrm>
          <a:prstGeom prst="rect">
            <a:avLst/>
          </a:prstGeom>
          <a:noFill/>
        </p:spPr>
        <p:txBody>
          <a:bodyPr wrap="square">
            <a:spAutoFit/>
          </a:bodyPr>
          <a:lstStyle/>
          <a:p>
            <a:pPr algn="ctr"/>
            <a:r>
              <a:rPr kumimoji="1" lang="en-US" altLang="ja-JP" sz="1300" b="1" dirty="0">
                <a:solidFill>
                  <a:schemeClr val="accent4"/>
                </a:solidFill>
              </a:rPr>
              <a:t>CI</a:t>
            </a:r>
            <a:r>
              <a:rPr kumimoji="1" lang="ja-JP" altLang="en-US" sz="1300" b="1" dirty="0">
                <a:solidFill>
                  <a:schemeClr val="accent4"/>
                </a:solidFill>
              </a:rPr>
              <a:t>のアウトプット内に</a:t>
            </a:r>
            <a:r>
              <a:rPr kumimoji="1" lang="en-US" altLang="ja-JP" sz="1300" b="1" dirty="0">
                <a:solidFill>
                  <a:schemeClr val="accent4"/>
                </a:solidFill>
              </a:rPr>
              <a:t>HF</a:t>
            </a:r>
            <a:r>
              <a:rPr kumimoji="1" lang="ja-JP" altLang="en-US" sz="1300" b="1" dirty="0">
                <a:solidFill>
                  <a:schemeClr val="accent4"/>
                </a:solidFill>
              </a:rPr>
              <a:t>のエネルギーも書いてあるため注意せよ</a:t>
            </a:r>
            <a:r>
              <a:rPr kumimoji="1" lang="en-US" altLang="ja-JP" sz="1300" b="1" dirty="0">
                <a:solidFill>
                  <a:schemeClr val="accent4"/>
                </a:solidFill>
              </a:rPr>
              <a:t>.</a:t>
            </a:r>
            <a:endParaRPr kumimoji="1" lang="ja-JP" altLang="en-US" sz="1300" b="1" dirty="0">
              <a:solidFill>
                <a:schemeClr val="accent4"/>
              </a:solidFill>
            </a:endParaRPr>
          </a:p>
        </p:txBody>
      </p:sp>
      <p:cxnSp>
        <p:nvCxnSpPr>
          <p:cNvPr id="21" name="直線矢印コネクタ 20">
            <a:extLst>
              <a:ext uri="{FF2B5EF4-FFF2-40B4-BE49-F238E27FC236}">
                <a16:creationId xmlns:a16="http://schemas.microsoft.com/office/drawing/2014/main" id="{6B311432-25DB-2415-9743-C3B9132BDF42}"/>
              </a:ext>
            </a:extLst>
          </p:cNvPr>
          <p:cNvCxnSpPr>
            <a:cxnSpLocks/>
          </p:cNvCxnSpPr>
          <p:nvPr/>
        </p:nvCxnSpPr>
        <p:spPr>
          <a:xfrm flipV="1">
            <a:off x="3199933" y="4364807"/>
            <a:ext cx="5472000" cy="0"/>
          </a:xfrm>
          <a:prstGeom prst="straightConnector1">
            <a:avLst/>
          </a:prstGeom>
          <a:ln w="285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線矢印コネクタ 21">
            <a:extLst>
              <a:ext uri="{FF2B5EF4-FFF2-40B4-BE49-F238E27FC236}">
                <a16:creationId xmlns:a16="http://schemas.microsoft.com/office/drawing/2014/main" id="{FD6C6D89-ACC7-177D-F514-22D8F689DB4E}"/>
              </a:ext>
            </a:extLst>
          </p:cNvPr>
          <p:cNvCxnSpPr>
            <a:cxnSpLocks/>
          </p:cNvCxnSpPr>
          <p:nvPr/>
        </p:nvCxnSpPr>
        <p:spPr>
          <a:xfrm>
            <a:off x="3199933" y="841088"/>
            <a:ext cx="0" cy="3528000"/>
          </a:xfrm>
          <a:prstGeom prst="straightConnector1">
            <a:avLst/>
          </a:prstGeom>
          <a:ln w="28575">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94907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B0B93945-44A9-079D-E21C-9DCE06E8A7D5}"/>
              </a:ext>
            </a:extLst>
          </p:cNvPr>
          <p:cNvSpPr>
            <a:spLocks noGrp="1"/>
          </p:cNvSpPr>
          <p:nvPr>
            <p:ph idx="1"/>
          </p:nvPr>
        </p:nvSpPr>
        <p:spPr>
          <a:xfrm>
            <a:off x="468000" y="843750"/>
            <a:ext cx="2736000" cy="3610847"/>
          </a:xfrm>
        </p:spPr>
        <p:txBody>
          <a:bodyPr/>
          <a:lstStyle/>
          <a:p>
            <a:r>
              <a:rPr lang="ja-JP" altLang="en-US" dirty="0"/>
              <a:t>いずれにせよ相関エネルギーは</a:t>
            </a:r>
            <a:br>
              <a:rPr lang="en-US" altLang="ja-JP" dirty="0"/>
            </a:br>
            <a:r>
              <a:rPr lang="ja-JP" altLang="en-US" dirty="0"/>
              <a:t>小さな値に思われるが</a:t>
            </a:r>
            <a:r>
              <a:rPr lang="en-US" altLang="ja-JP" dirty="0"/>
              <a:t>, </a:t>
            </a:r>
            <a:r>
              <a:rPr lang="ja-JP" altLang="en-US" dirty="0"/>
              <a:t>単位を</a:t>
            </a:r>
            <a:r>
              <a:rPr lang="en-US" altLang="ja-JP" dirty="0"/>
              <a:t>eV</a:t>
            </a:r>
            <a:r>
              <a:rPr lang="ja-JP" altLang="en-US" dirty="0"/>
              <a:t>や</a:t>
            </a:r>
            <a:r>
              <a:rPr lang="en-US" altLang="ja-JP" dirty="0"/>
              <a:t>kcal/mol</a:t>
            </a:r>
            <a:r>
              <a:rPr lang="ja-JP" altLang="en-US" dirty="0"/>
              <a:t>に直せばかなり大きな値であることはよく指摘される</a:t>
            </a:r>
            <a:r>
              <a:rPr lang="en-US" altLang="ja-JP" dirty="0"/>
              <a:t>.</a:t>
            </a:r>
          </a:p>
          <a:p>
            <a:r>
              <a:rPr lang="ja-JP" altLang="en-US" dirty="0"/>
              <a:t>電子数が多いほど</a:t>
            </a:r>
            <a:r>
              <a:rPr lang="en-US" altLang="ja-JP" dirty="0"/>
              <a:t>, </a:t>
            </a:r>
            <a:r>
              <a:rPr lang="ja-JP" altLang="en-US" dirty="0"/>
              <a:t>全エネルギーに占める相関エネルギーの割合は下がる傾向にあるので重要性も下がっていきそうに思われる</a:t>
            </a:r>
            <a:r>
              <a:rPr lang="en-US" altLang="ja-JP" dirty="0"/>
              <a:t>. </a:t>
            </a:r>
            <a:r>
              <a:rPr lang="ja-JP" altLang="en-US" dirty="0"/>
              <a:t>だが</a:t>
            </a:r>
            <a:r>
              <a:rPr lang="en-US" altLang="ja-JP" dirty="0"/>
              <a:t>, </a:t>
            </a:r>
            <a:r>
              <a:rPr lang="ja-JP" altLang="en-US" dirty="0"/>
              <a:t>結合エネルギーに占める割合はむしろ増加するため</a:t>
            </a:r>
            <a:r>
              <a:rPr lang="en-US" altLang="ja-JP" dirty="0"/>
              <a:t>, </a:t>
            </a:r>
            <a:r>
              <a:rPr lang="ja-JP" altLang="en-US" dirty="0"/>
              <a:t>電子相関を考慮しないと結合を弱く見積もる</a:t>
            </a:r>
            <a:r>
              <a:rPr lang="en-US" altLang="ja-JP" dirty="0"/>
              <a:t>.</a:t>
            </a:r>
          </a:p>
          <a:p>
            <a:r>
              <a:rPr lang="en-US" altLang="ja-JP" dirty="0"/>
              <a:t>HF</a:t>
            </a:r>
            <a:r>
              <a:rPr lang="ja-JP" altLang="en-US" dirty="0"/>
              <a:t>法は定量的だけでなく</a:t>
            </a:r>
            <a:r>
              <a:rPr lang="en-US" altLang="ja-JP" dirty="0"/>
              <a:t>, </a:t>
            </a:r>
            <a:r>
              <a:rPr lang="ja-JP" altLang="en-US" dirty="0"/>
              <a:t>定性的にも完全に間違った結果を与える例がいくつか知られている</a:t>
            </a:r>
            <a:r>
              <a:rPr lang="en-US" altLang="ja-JP" dirty="0"/>
              <a:t>.</a:t>
            </a:r>
          </a:p>
        </p:txBody>
      </p:sp>
      <p:sp>
        <p:nvSpPr>
          <p:cNvPr id="3" name="テキスト プレースホルダー 2">
            <a:extLst>
              <a:ext uri="{FF2B5EF4-FFF2-40B4-BE49-F238E27FC236}">
                <a16:creationId xmlns:a16="http://schemas.microsoft.com/office/drawing/2014/main" id="{0C651732-E466-4C47-72E8-D11B5EF80B84}"/>
              </a:ext>
            </a:extLst>
          </p:cNvPr>
          <p:cNvSpPr>
            <a:spLocks noGrp="1"/>
          </p:cNvSpPr>
          <p:nvPr>
            <p:ph type="body" sz="quarter" idx="13"/>
          </p:nvPr>
        </p:nvSpPr>
        <p:spPr>
          <a:xfrm>
            <a:off x="0" y="4675500"/>
            <a:ext cx="9144000" cy="468000"/>
          </a:xfrm>
        </p:spPr>
        <p:txBody>
          <a:bodyPr anchor="b"/>
          <a:lstStyle/>
          <a:p>
            <a:r>
              <a:rPr lang="ja-JP" altLang="en-US" dirty="0"/>
              <a:t>上記はいずれも「傾向がある」という話であって</a:t>
            </a:r>
            <a:r>
              <a:rPr lang="en-US" altLang="ja-JP" dirty="0"/>
              <a:t>, </a:t>
            </a:r>
            <a:r>
              <a:rPr lang="ja-JP" altLang="en-US" dirty="0"/>
              <a:t>いかなる状況においても絶対的に正しい主張ではない</a:t>
            </a:r>
            <a:r>
              <a:rPr lang="en-US" altLang="ja-JP" dirty="0"/>
              <a:t>.</a:t>
            </a:r>
          </a:p>
          <a:p>
            <a:r>
              <a:rPr lang="en-US" altLang="ja-JP" dirty="0"/>
              <a:t>D. Sundholm Chem. Phys. Lett., 149(3), 251</a:t>
            </a:r>
            <a:r>
              <a:rPr lang="ja-JP" altLang="en-US" dirty="0"/>
              <a:t> </a:t>
            </a:r>
            <a:r>
              <a:rPr lang="en-US" altLang="ja-JP" dirty="0"/>
              <a:t>(1988);</a:t>
            </a:r>
            <a:r>
              <a:rPr lang="ja-JP" altLang="en-US" dirty="0"/>
              <a:t> </a:t>
            </a:r>
            <a:r>
              <a:rPr lang="en-US" altLang="ja-JP" dirty="0">
                <a:hlinkClick r:id="rId2"/>
              </a:rPr>
              <a:t>https://doi.org/10.1016/0009-2614(88)85022-X</a:t>
            </a:r>
            <a:endParaRPr lang="en-US" altLang="ja-JP" dirty="0"/>
          </a:p>
          <a:p>
            <a:r>
              <a:rPr lang="en-US" altLang="ja-JP" dirty="0"/>
              <a:t>Y. </a:t>
            </a:r>
            <a:r>
              <a:rPr lang="en-US" altLang="ja-JP" dirty="0" err="1"/>
              <a:t>Kurokawa</a:t>
            </a:r>
            <a:r>
              <a:rPr lang="en-US" altLang="ja-JP" dirty="0"/>
              <a:t>, H. Nakashima, H. </a:t>
            </a:r>
            <a:r>
              <a:rPr lang="en-US" altLang="ja-JP" dirty="0" err="1"/>
              <a:t>Nakatsuji</a:t>
            </a:r>
            <a:r>
              <a:rPr lang="en-US" altLang="ja-JP" dirty="0"/>
              <a:t>,</a:t>
            </a:r>
            <a:r>
              <a:rPr lang="ja-JP" altLang="en-US" dirty="0"/>
              <a:t> </a:t>
            </a:r>
            <a:r>
              <a:rPr lang="en-US" altLang="ja-JP" dirty="0"/>
              <a:t>Phys. Rev. A, 72(6), 062502 (2005); </a:t>
            </a:r>
            <a:r>
              <a:rPr lang="en-US" altLang="ja-JP" dirty="0">
                <a:hlinkClick r:id="rId3"/>
              </a:rPr>
              <a:t>https://doi.org/10.1103/PhysRevA.72.062502</a:t>
            </a:r>
            <a:endParaRPr lang="en-US" altLang="ja-JP" dirty="0"/>
          </a:p>
          <a:p>
            <a:r>
              <a:rPr lang="en-US" altLang="ja-JP" dirty="0"/>
              <a:t>L. </a:t>
            </a:r>
            <a:r>
              <a:rPr lang="en-US" altLang="ja-JP" dirty="0" err="1"/>
              <a:t>Bytautas</a:t>
            </a:r>
            <a:r>
              <a:rPr lang="en-US" altLang="ja-JP" dirty="0"/>
              <a:t> and K. </a:t>
            </a:r>
            <a:r>
              <a:rPr lang="en-US" altLang="ja-JP" dirty="0" err="1"/>
              <a:t>Ruedenberg</a:t>
            </a:r>
            <a:r>
              <a:rPr lang="en-US" altLang="ja-JP" dirty="0"/>
              <a:t>, J. Chem. Phys., 122, 154110 (2005); </a:t>
            </a:r>
            <a:r>
              <a:rPr lang="en-US" altLang="ja-JP" dirty="0">
                <a:hlinkClick r:id="rId4"/>
              </a:rPr>
              <a:t>https://doi.org/10.1063/1.1869493</a:t>
            </a:r>
            <a:r>
              <a:rPr lang="en-US" altLang="ja-JP" dirty="0"/>
              <a:t> Table IX, CBS-1B</a:t>
            </a:r>
          </a:p>
        </p:txBody>
      </p:sp>
      <mc:AlternateContent xmlns:mc="http://schemas.openxmlformats.org/markup-compatibility/2006" xmlns:a14="http://schemas.microsoft.com/office/drawing/2010/main">
        <mc:Choice Requires="a14">
          <p:graphicFrame>
            <p:nvGraphicFramePr>
              <p:cNvPr id="7" name="コンテンツ プレースホルダー 6">
                <a:extLst>
                  <a:ext uri="{FF2B5EF4-FFF2-40B4-BE49-F238E27FC236}">
                    <a16:creationId xmlns:a16="http://schemas.microsoft.com/office/drawing/2014/main" id="{689DB994-0C43-5E95-A8C2-A8AFDDFF409A}"/>
                  </a:ext>
                </a:extLst>
              </p:cNvPr>
              <p:cNvGraphicFramePr>
                <a:graphicFrameLocks noGrp="1"/>
              </p:cNvGraphicFramePr>
              <p:nvPr>
                <p:ph idx="14"/>
                <p:extLst>
                  <p:ext uri="{D42A27DB-BD31-4B8C-83A1-F6EECF244321}">
                    <p14:modId xmlns:p14="http://schemas.microsoft.com/office/powerpoint/2010/main" val="3630300151"/>
                  </p:ext>
                </p:extLst>
              </p:nvPr>
            </p:nvGraphicFramePr>
            <p:xfrm>
              <a:off x="3203575" y="842963"/>
              <a:ext cx="5472112" cy="3600000"/>
            </p:xfrm>
            <a:graphic>
              <a:graphicData uri="http://schemas.openxmlformats.org/drawingml/2006/table">
                <a:tbl>
                  <a:tblPr>
                    <a:tableStyleId>{5C22544A-7EE6-4342-B048-85BDC9FD1C3A}</a:tableStyleId>
                  </a:tblPr>
                  <a:tblGrid>
                    <a:gridCol w="1368028">
                      <a:extLst>
                        <a:ext uri="{9D8B030D-6E8A-4147-A177-3AD203B41FA5}">
                          <a16:colId xmlns:a16="http://schemas.microsoft.com/office/drawing/2014/main" val="3015006198"/>
                        </a:ext>
                      </a:extLst>
                    </a:gridCol>
                    <a:gridCol w="1368028">
                      <a:extLst>
                        <a:ext uri="{9D8B030D-6E8A-4147-A177-3AD203B41FA5}">
                          <a16:colId xmlns:a16="http://schemas.microsoft.com/office/drawing/2014/main" val="2438375845"/>
                        </a:ext>
                      </a:extLst>
                    </a:gridCol>
                    <a:gridCol w="1368028">
                      <a:extLst>
                        <a:ext uri="{9D8B030D-6E8A-4147-A177-3AD203B41FA5}">
                          <a16:colId xmlns:a16="http://schemas.microsoft.com/office/drawing/2014/main" val="1905206616"/>
                        </a:ext>
                      </a:extLst>
                    </a:gridCol>
                    <a:gridCol w="1368028">
                      <a:extLst>
                        <a:ext uri="{9D8B030D-6E8A-4147-A177-3AD203B41FA5}">
                          <a16:colId xmlns:a16="http://schemas.microsoft.com/office/drawing/2014/main" val="3247374049"/>
                        </a:ext>
                      </a:extLst>
                    </a:gridCol>
                  </a:tblGrid>
                  <a:tr h="288000">
                    <a:tc>
                      <a:txBody>
                        <a:bodyPr/>
                        <a:lstStyle/>
                        <a:p>
                          <a:pPr algn="ctr" fontAlgn="ctr"/>
                          <a:r>
                            <a:rPr lang="ja-JP" altLang="en-US" sz="1100" b="0" i="0" u="none" strike="noStrike" dirty="0">
                              <a:solidFill>
                                <a:schemeClr val="bg1"/>
                              </a:solidFill>
                              <a:effectLst/>
                              <a:latin typeface="游ゴシック" panose="020B0400000000000000" pitchFamily="50" charset="-128"/>
                              <a:ea typeface="游ゴシック" panose="020B0400000000000000" pitchFamily="50" charset="-128"/>
                            </a:rPr>
                            <a:t>単位は</a:t>
                          </a:r>
                          <a14:m>
                            <m:oMath xmlns:m="http://schemas.openxmlformats.org/officeDocument/2006/math">
                              <m:sSub>
                                <m:sSubPr>
                                  <m:ctrlPr>
                                    <a:rPr lang="en-US" altLang="ja-JP" sz="1100" b="0" i="1" u="none" strike="noStrike" smtClean="0">
                                      <a:solidFill>
                                        <a:schemeClr val="bg1"/>
                                      </a:solidFill>
                                      <a:effectLst/>
                                      <a:latin typeface="Cambria Math" panose="02040503050406030204" pitchFamily="18" charset="0"/>
                                      <a:ea typeface="游ゴシック" panose="020B0400000000000000" pitchFamily="50" charset="-128"/>
                                    </a:rPr>
                                  </m:ctrlPr>
                                </m:sSubPr>
                                <m:e>
                                  <m:r>
                                    <a:rPr lang="en-US" altLang="ja-JP" sz="1100" b="0" i="1" u="none" strike="noStrike" smtClean="0">
                                      <a:solidFill>
                                        <a:schemeClr val="bg1"/>
                                      </a:solidFill>
                                      <a:effectLst/>
                                      <a:latin typeface="Cambria Math" panose="02040503050406030204" pitchFamily="18" charset="0"/>
                                      <a:ea typeface="游ゴシック" panose="020B0400000000000000" pitchFamily="50" charset="-128"/>
                                    </a:rPr>
                                    <m:t>𝐸</m:t>
                                  </m:r>
                                </m:e>
                                <m:sub>
                                  <m:r>
                                    <m:rPr>
                                      <m:sty m:val="p"/>
                                    </m:rPr>
                                    <a:rPr lang="en-US" altLang="ja-JP" sz="1100" b="0" i="0" u="none" strike="noStrike" smtClean="0">
                                      <a:solidFill>
                                        <a:schemeClr val="bg1"/>
                                      </a:solidFill>
                                      <a:effectLst/>
                                      <a:latin typeface="Cambria Math" panose="02040503050406030204" pitchFamily="18" charset="0"/>
                                      <a:ea typeface="游ゴシック" panose="020B0400000000000000" pitchFamily="50" charset="-128"/>
                                    </a:rPr>
                                    <m:t>h</m:t>
                                  </m:r>
                                </m:sub>
                              </m:sSub>
                            </m:oMath>
                          </a14:m>
                          <a:endParaRPr lang="ja-JP" altLang="en-US" sz="110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fontAlgn="ctr"/>
                          <a:r>
                            <a:rPr lang="en-US" sz="1100" b="0" i="0" u="none" strike="noStrike" dirty="0">
                              <a:solidFill>
                                <a:schemeClr val="bg1"/>
                              </a:solidFill>
                              <a:effectLst/>
                              <a:latin typeface="游ゴシック" panose="020B0400000000000000" pitchFamily="50" charset="-128"/>
                              <a:ea typeface="游ゴシック" panose="020B0400000000000000" pitchFamily="50" charset="-128"/>
                            </a:rPr>
                            <a:t>H</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fontAlgn="ctr"/>
                          <a:r>
                            <a:rPr lang="en-US" sz="1100" b="0" i="0" u="none" strike="noStrike" dirty="0">
                              <a:solidFill>
                                <a:schemeClr val="bg1"/>
                              </a:solidFill>
                              <a:effectLst/>
                              <a:latin typeface="游ゴシック" panose="020B0400000000000000" pitchFamily="50" charset="-128"/>
                              <a:ea typeface="游ゴシック" panose="020B0400000000000000" pitchFamily="50" charset="-128"/>
                            </a:rPr>
                            <a:t>H</a:t>
                          </a:r>
                          <a:r>
                            <a:rPr lang="ja-JP" altLang="en-US" sz="1100" b="0" i="0" u="none" strike="noStrike" dirty="0">
                              <a:solidFill>
                                <a:schemeClr val="bg1"/>
                              </a:solidFill>
                              <a:effectLst/>
                              <a:latin typeface="游ゴシック" panose="020B0400000000000000" pitchFamily="50" charset="-128"/>
                              <a:ea typeface="游ゴシック" panose="020B0400000000000000" pitchFamily="50" charset="-128"/>
                            </a:rPr>
                            <a:t>₂</a:t>
                          </a:r>
                          <a:endParaRPr lang="en-US" sz="110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fontAlgn="ctr"/>
                          <a:r>
                            <a:rPr lang="en-US" altLang="ja-JP" sz="1100" b="0" i="0" u="none" strike="noStrike" dirty="0">
                              <a:solidFill>
                                <a:schemeClr val="bg1"/>
                              </a:solidFill>
                              <a:effectLst/>
                              <a:latin typeface="游ゴシック" panose="020B0400000000000000" pitchFamily="50" charset="-128"/>
                              <a:ea typeface="游ゴシック" panose="020B0400000000000000" pitchFamily="50" charset="-128"/>
                            </a:rPr>
                            <a:t>H</a:t>
                          </a:r>
                          <a:r>
                            <a:rPr lang="ja-JP" altLang="en-US" sz="1100" b="0" i="0" u="none" strike="noStrike" dirty="0">
                              <a:solidFill>
                                <a:schemeClr val="bg1"/>
                              </a:solidFill>
                              <a:effectLst/>
                              <a:latin typeface="游ゴシック" panose="020B0400000000000000" pitchFamily="50" charset="-128"/>
                              <a:ea typeface="游ゴシック" panose="020B0400000000000000" pitchFamily="50" charset="-128"/>
                            </a:rPr>
                            <a:t>₂ － </a:t>
                          </a:r>
                          <a:r>
                            <a:rPr lang="en-US" altLang="ja-JP" sz="1100" b="0" i="0" u="none" strike="noStrike" dirty="0">
                              <a:solidFill>
                                <a:schemeClr val="bg1"/>
                              </a:solidFill>
                              <a:effectLst/>
                              <a:latin typeface="游ゴシック" panose="020B0400000000000000" pitchFamily="50" charset="-128"/>
                              <a:ea typeface="游ゴシック" panose="020B0400000000000000" pitchFamily="50" charset="-128"/>
                            </a:rPr>
                            <a:t>2H</a:t>
                          </a:r>
                          <a:endParaRPr lang="ja-JP" altLang="en-US" sz="110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2108982240"/>
                      </a:ext>
                    </a:extLst>
                  </a:tr>
                  <a:tr h="288000">
                    <a:tc>
                      <a:txBody>
                        <a:bodyPr/>
                        <a:lstStyle/>
                        <a:p>
                          <a:pPr algn="ctr" fontAlgn="ctr"/>
                          <a14:m>
                            <m:oMathPara xmlns:m="http://schemas.openxmlformats.org/officeDocument/2006/math">
                              <m:oMathParaPr>
                                <m:jc m:val="centerGroup"/>
                              </m:oMathParaPr>
                              <m:oMath xmlns:m="http://schemas.openxmlformats.org/officeDocument/2006/math">
                                <m:sSub>
                                  <m:sSubPr>
                                    <m:ctrlPr>
                                      <a:rPr lang="en-US" sz="1100" b="0" i="1" u="none" strike="noStrike" smtClean="0">
                                        <a:solidFill>
                                          <a:srgbClr val="000000"/>
                                        </a:solidFill>
                                        <a:effectLst/>
                                        <a:latin typeface="Cambria Math" panose="02040503050406030204" pitchFamily="18" charset="0"/>
                                        <a:ea typeface="游ゴシック" panose="020B0400000000000000" pitchFamily="50" charset="-128"/>
                                      </a:rPr>
                                    </m:ctrlPr>
                                  </m:sSubPr>
                                  <m:e>
                                    <m:r>
                                      <a:rPr lang="en-US" sz="1100" b="0" i="1" u="none" strike="noStrike" smtClean="0">
                                        <a:solidFill>
                                          <a:srgbClr val="000000"/>
                                        </a:solidFill>
                                        <a:effectLst/>
                                        <a:latin typeface="Cambria Math" panose="02040503050406030204" pitchFamily="18" charset="0"/>
                                        <a:ea typeface="游ゴシック" panose="020B0400000000000000" pitchFamily="50" charset="-128"/>
                                      </a:rPr>
                                      <m:t>𝐸</m:t>
                                    </m:r>
                                  </m:e>
                                  <m:sub>
                                    <m:r>
                                      <m:rPr>
                                        <m:sty m:val="p"/>
                                      </m:rPr>
                                      <a:rPr lang="en-US" sz="1100" b="0" i="0" u="none" strike="noStrike" smtClean="0">
                                        <a:solidFill>
                                          <a:srgbClr val="000000"/>
                                        </a:solidFill>
                                        <a:effectLst/>
                                        <a:latin typeface="Cambria Math" panose="02040503050406030204" pitchFamily="18" charset="0"/>
                                        <a:ea typeface="游ゴシック" panose="020B0400000000000000" pitchFamily="50" charset="-128"/>
                                      </a:rPr>
                                      <m:t>HF</m:t>
                                    </m:r>
                                    <m:r>
                                      <a:rPr lang="en-US" sz="1100" b="0" i="1" u="none" strike="noStrike" smtClean="0">
                                        <a:solidFill>
                                          <a:srgbClr val="000000"/>
                                        </a:solidFill>
                                        <a:effectLst/>
                                        <a:latin typeface="Cambria Math" panose="02040503050406030204" pitchFamily="18" charset="0"/>
                                        <a:ea typeface="游ゴシック" panose="020B0400000000000000" pitchFamily="50" charset="-128"/>
                                      </a:rPr>
                                      <m:t> </m:t>
                                    </m:r>
                                    <m:r>
                                      <m:rPr>
                                        <m:sty m:val="p"/>
                                      </m:rPr>
                                      <a:rPr lang="en-US" sz="1100" b="0" i="0" u="none" strike="noStrike" smtClean="0">
                                        <a:solidFill>
                                          <a:srgbClr val="000000"/>
                                        </a:solidFill>
                                        <a:effectLst/>
                                        <a:latin typeface="Cambria Math" panose="02040503050406030204" pitchFamily="18" charset="0"/>
                                        <a:ea typeface="游ゴシック" panose="020B0400000000000000" pitchFamily="50" charset="-128"/>
                                      </a:rPr>
                                      <m:t>limit</m:t>
                                    </m:r>
                                  </m:sub>
                                </m:sSub>
                              </m:oMath>
                            </m:oMathPara>
                          </a14:m>
                          <a:endParaRPr 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0.500 000 000</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1.133 629 573</a:t>
                          </a:r>
                        </a:p>
                      </a:txBody>
                      <a:tcPr marL="6350" marR="6350" marT="6350" marB="0" anchor="ctr">
                        <a:lnL w="12700" cmpd="sng">
                          <a:noFill/>
                        </a:lnL>
                        <a:lnR w="12700" cap="flat" cmpd="sng" algn="ctr">
                          <a:solidFill>
                            <a:schemeClr val="tx2">
                              <a:lumMod val="20000"/>
                              <a:lumOff val="80000"/>
                            </a:schemeClr>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0.133 629 573</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646807230"/>
                      </a:ext>
                    </a:extLst>
                  </a:tr>
                  <a:tr h="28800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lang="en-US" altLang="ja-JP" sz="1100" b="0" i="1" u="none" strike="noStrike" smtClean="0">
                                        <a:solidFill>
                                          <a:srgbClr val="000000"/>
                                        </a:solidFill>
                                        <a:effectLst/>
                                        <a:latin typeface="Cambria Math" panose="02040503050406030204" pitchFamily="18" charset="0"/>
                                        <a:ea typeface="游ゴシック" panose="020B0400000000000000" pitchFamily="50" charset="-128"/>
                                      </a:rPr>
                                    </m:ctrlPr>
                                  </m:sSubPr>
                                  <m:e>
                                    <m:r>
                                      <a:rPr lang="en-US" altLang="ja-JP" sz="1100" b="0" i="1" u="none" strike="noStrike" smtClean="0">
                                        <a:solidFill>
                                          <a:srgbClr val="000000"/>
                                        </a:solidFill>
                                        <a:effectLst/>
                                        <a:latin typeface="Cambria Math" panose="02040503050406030204" pitchFamily="18" charset="0"/>
                                        <a:ea typeface="游ゴシック" panose="020B0400000000000000" pitchFamily="50" charset="-128"/>
                                      </a:rPr>
                                      <m:t>𝐸</m:t>
                                    </m:r>
                                  </m:e>
                                  <m:sub>
                                    <m:r>
                                      <m:rPr>
                                        <m:sty m:val="p"/>
                                      </m:rPr>
                                      <a:rPr lang="en-US" altLang="ja-JP" sz="1100" b="0" i="0" u="none" strike="noStrike" smtClean="0">
                                        <a:solidFill>
                                          <a:srgbClr val="000000"/>
                                        </a:solidFill>
                                        <a:effectLst/>
                                        <a:latin typeface="Cambria Math" panose="02040503050406030204" pitchFamily="18" charset="0"/>
                                        <a:ea typeface="游ゴシック" panose="020B0400000000000000" pitchFamily="50" charset="-128"/>
                                      </a:rPr>
                                      <m:t>exact</m:t>
                                    </m:r>
                                  </m:sub>
                                </m:sSub>
                              </m:oMath>
                            </m:oMathPara>
                          </a14:m>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noFill/>
                          <a:prstDash val="solid"/>
                          <a:round/>
                          <a:headEnd type="none" w="med" len="med"/>
                          <a:tailEnd type="none" w="med" len="med"/>
                        </a:lnL>
                        <a:lnR w="12700" cmpd="sng">
                          <a:noFill/>
                        </a:lnR>
                        <a:lnT w="12700" cmpd="sng">
                          <a:noFill/>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0.500 000 000</a:t>
                          </a:r>
                        </a:p>
                      </a:txBody>
                      <a:tcPr marL="6350" marR="6350" marT="6350" marB="0" anchor="ctr">
                        <a:lnL w="12700" cmpd="sng">
                          <a:noFill/>
                        </a:lnL>
                        <a:lnR w="12700" cmpd="sng">
                          <a:noFill/>
                        </a:lnR>
                        <a:lnT w="12700" cmpd="sng">
                          <a:noFill/>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1.174 475 714</a:t>
                          </a:r>
                        </a:p>
                      </a:txBody>
                      <a:tcPr marL="6350" marR="6350" marT="6350" marB="0" anchor="ctr">
                        <a:lnL w="12700" cmpd="sng">
                          <a:noFill/>
                        </a:lnL>
                        <a:lnR w="12700" cap="flat" cmpd="sng" algn="ctr">
                          <a:solidFill>
                            <a:schemeClr val="tx2">
                              <a:lumMod val="20000"/>
                              <a:lumOff val="80000"/>
                            </a:schemeClr>
                          </a:solidFill>
                          <a:prstDash val="solid"/>
                          <a:round/>
                          <a:headEnd type="none" w="med" len="med"/>
                          <a:tailEnd type="none" w="med" len="med"/>
                        </a:lnR>
                        <a:lnT w="12700" cmpd="sng">
                          <a:noFill/>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0.174 475 714</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w="12700" cmpd="sng">
                          <a:noFill/>
                        </a:lnR>
                        <a:lnT w="12700" cmpd="sng">
                          <a:noFill/>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406972980"/>
                      </a:ext>
                    </a:extLst>
                  </a:tr>
                  <a:tr h="28800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lang="en-US" altLang="ja-JP" sz="1100" b="0" i="1" u="none" strike="noStrike" smtClean="0">
                                        <a:solidFill>
                                          <a:srgbClr val="000000"/>
                                        </a:solidFill>
                                        <a:effectLst/>
                                        <a:latin typeface="Cambria Math" panose="02040503050406030204" pitchFamily="18" charset="0"/>
                                        <a:ea typeface="游ゴシック" panose="020B0400000000000000" pitchFamily="50" charset="-128"/>
                                      </a:rPr>
                                    </m:ctrlPr>
                                  </m:sSubPr>
                                  <m:e>
                                    <m:r>
                                      <a:rPr lang="en-US" altLang="ja-JP" sz="1100" b="0" i="1" u="none" strike="noStrike" smtClean="0">
                                        <a:solidFill>
                                          <a:srgbClr val="000000"/>
                                        </a:solidFill>
                                        <a:effectLst/>
                                        <a:latin typeface="Cambria Math" panose="02040503050406030204" pitchFamily="18" charset="0"/>
                                        <a:ea typeface="游ゴシック" panose="020B0400000000000000" pitchFamily="50" charset="-128"/>
                                      </a:rPr>
                                      <m:t>𝐸</m:t>
                                    </m:r>
                                  </m:e>
                                  <m:sub>
                                    <m:r>
                                      <m:rPr>
                                        <m:sty m:val="p"/>
                                      </m:rPr>
                                      <a:rPr lang="en-US" altLang="ja-JP" sz="1100" b="0" i="0" u="none" strike="noStrike" smtClean="0">
                                        <a:solidFill>
                                          <a:srgbClr val="000000"/>
                                        </a:solidFill>
                                        <a:effectLst/>
                                        <a:latin typeface="Cambria Math" panose="02040503050406030204" pitchFamily="18" charset="0"/>
                                        <a:ea typeface="游ゴシック" panose="020B0400000000000000" pitchFamily="50" charset="-128"/>
                                      </a:rPr>
                                      <m:t>corr</m:t>
                                    </m:r>
                                  </m:sub>
                                </m:sSub>
                              </m:oMath>
                            </m:oMathPara>
                          </a14:m>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noFill/>
                          <a:prstDash val="solid"/>
                          <a:round/>
                          <a:headEnd type="none" w="med" len="med"/>
                          <a:tailEnd type="none" w="med" len="med"/>
                        </a:lnL>
                        <a:lnR w="12700" cmpd="sng">
                          <a:noFill/>
                        </a:lnR>
                        <a:lnT w="12700" cap="flat" cmpd="sng" algn="ctr">
                          <a:solidFill>
                            <a:schemeClr val="tx2">
                              <a:lumMod val="20000"/>
                              <a:lumOff val="80000"/>
                            </a:schemeClr>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0.000 000 000</a:t>
                          </a:r>
                        </a:p>
                      </a:txBody>
                      <a:tcPr marL="6350" marR="6350" marT="6350" marB="0" anchor="ctr">
                        <a:lnL w="12700" cmpd="sng">
                          <a:noFill/>
                        </a:lnL>
                        <a:lnR w="12700" cmpd="sng">
                          <a:noFill/>
                        </a:lnR>
                        <a:lnT w="12700" cap="flat" cmpd="sng" algn="ctr">
                          <a:solidFill>
                            <a:schemeClr val="tx2">
                              <a:lumMod val="20000"/>
                              <a:lumOff val="80000"/>
                            </a:schemeClr>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0.040 846 141</a:t>
                          </a:r>
                        </a:p>
                      </a:txBody>
                      <a:tcPr marL="6350" marR="6350" marT="6350" marB="0" anchor="ctr">
                        <a:lnL w="12700" cmpd="sng">
                          <a:noFill/>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0.040 846 141</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w="12700" cmpd="sng">
                          <a:noFill/>
                        </a:lnR>
                        <a:lnT w="12700" cap="flat" cmpd="sng" algn="ctr">
                          <a:solidFill>
                            <a:schemeClr val="tx2">
                              <a:lumMod val="20000"/>
                              <a:lumOff val="80000"/>
                            </a:schemeClr>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113553487"/>
                      </a:ext>
                    </a:extLst>
                  </a:tr>
                  <a:tr h="288000">
                    <a:tc>
                      <a:txBody>
                        <a:bodyPr/>
                        <a:lstStyle/>
                        <a:p>
                          <a:pPr algn="ctr" fontAlgn="ctr"/>
                          <a14:m>
                            <m:oMathPara xmlns:m="http://schemas.openxmlformats.org/officeDocument/2006/math">
                              <m:oMathParaPr>
                                <m:jc m:val="centerGroup"/>
                              </m:oMathParaPr>
                              <m:oMath xmlns:m="http://schemas.openxmlformats.org/officeDocument/2006/math">
                                <m:f>
                                  <m:fPr>
                                    <m:type m:val="lin"/>
                                    <m:ctrlPr>
                                      <a:rPr lang="en-US" altLang="ja-JP" sz="1100" b="0" i="1" u="none" strike="noStrike" smtClean="0">
                                        <a:solidFill>
                                          <a:srgbClr val="000000"/>
                                        </a:solidFill>
                                        <a:effectLst/>
                                        <a:latin typeface="Cambria Math" panose="02040503050406030204" pitchFamily="18" charset="0"/>
                                        <a:ea typeface="游ゴシック" panose="020B0400000000000000" pitchFamily="50" charset="-128"/>
                                      </a:rPr>
                                    </m:ctrlPr>
                                  </m:fPr>
                                  <m:num>
                                    <m:sSub>
                                      <m:sSubPr>
                                        <m:ctrlPr>
                                          <a:rPr lang="en-US" altLang="ja-JP" sz="1100" b="0" i="1" u="none" strike="noStrike" smtClean="0">
                                            <a:solidFill>
                                              <a:srgbClr val="000000"/>
                                            </a:solidFill>
                                            <a:effectLst/>
                                            <a:latin typeface="Cambria Math" panose="02040503050406030204" pitchFamily="18" charset="0"/>
                                            <a:ea typeface="游ゴシック" panose="020B0400000000000000" pitchFamily="50" charset="-128"/>
                                          </a:rPr>
                                        </m:ctrlPr>
                                      </m:sSubPr>
                                      <m:e>
                                        <m:r>
                                          <a:rPr lang="en-US" altLang="ja-JP" sz="1100" b="0" i="1" u="none" strike="noStrike" smtClean="0">
                                            <a:solidFill>
                                              <a:srgbClr val="000000"/>
                                            </a:solidFill>
                                            <a:effectLst/>
                                            <a:latin typeface="Cambria Math" panose="02040503050406030204" pitchFamily="18" charset="0"/>
                                            <a:ea typeface="游ゴシック" panose="020B0400000000000000" pitchFamily="50" charset="-128"/>
                                          </a:rPr>
                                          <m:t>𝐸</m:t>
                                        </m:r>
                                      </m:e>
                                      <m:sub>
                                        <m:r>
                                          <m:rPr>
                                            <m:sty m:val="p"/>
                                          </m:rPr>
                                          <a:rPr lang="en-US" altLang="ja-JP" sz="1100" b="0" i="0" u="none" strike="noStrike" smtClean="0">
                                            <a:solidFill>
                                              <a:srgbClr val="000000"/>
                                            </a:solidFill>
                                            <a:effectLst/>
                                            <a:latin typeface="Cambria Math" panose="02040503050406030204" pitchFamily="18" charset="0"/>
                                            <a:ea typeface="游ゴシック" panose="020B0400000000000000" pitchFamily="50" charset="-128"/>
                                          </a:rPr>
                                          <m:t>corr</m:t>
                                        </m:r>
                                      </m:sub>
                                    </m:sSub>
                                  </m:num>
                                  <m:den>
                                    <m:sSub>
                                      <m:sSubPr>
                                        <m:ctrlPr>
                                          <a:rPr lang="en-US" altLang="ja-JP" sz="1100" b="0" i="1" u="none" strike="noStrike" smtClean="0">
                                            <a:solidFill>
                                              <a:srgbClr val="000000"/>
                                            </a:solidFill>
                                            <a:effectLst/>
                                            <a:latin typeface="Cambria Math" panose="02040503050406030204" pitchFamily="18" charset="0"/>
                                            <a:ea typeface="游ゴシック" panose="020B0400000000000000" pitchFamily="50" charset="-128"/>
                                          </a:rPr>
                                        </m:ctrlPr>
                                      </m:sSubPr>
                                      <m:e>
                                        <m:r>
                                          <a:rPr lang="en-US" altLang="ja-JP" sz="1100" b="0" i="1" u="none" strike="noStrike" smtClean="0">
                                            <a:solidFill>
                                              <a:srgbClr val="000000"/>
                                            </a:solidFill>
                                            <a:effectLst/>
                                            <a:latin typeface="Cambria Math" panose="02040503050406030204" pitchFamily="18" charset="0"/>
                                            <a:ea typeface="游ゴシック" panose="020B0400000000000000" pitchFamily="50" charset="-128"/>
                                          </a:rPr>
                                          <m:t>𝐸</m:t>
                                        </m:r>
                                      </m:e>
                                      <m:sub>
                                        <m:r>
                                          <m:rPr>
                                            <m:sty m:val="p"/>
                                          </m:rPr>
                                          <a:rPr lang="en-US" altLang="ja-JP" sz="1100" b="0" i="0" u="none" strike="noStrike" smtClean="0">
                                            <a:solidFill>
                                              <a:srgbClr val="000000"/>
                                            </a:solidFill>
                                            <a:effectLst/>
                                            <a:latin typeface="Cambria Math" panose="02040503050406030204" pitchFamily="18" charset="0"/>
                                            <a:ea typeface="游ゴシック" panose="020B0400000000000000" pitchFamily="50" charset="-128"/>
                                          </a:rPr>
                                          <m:t>exact</m:t>
                                        </m:r>
                                      </m:sub>
                                    </m:sSub>
                                  </m:den>
                                </m:f>
                              </m:oMath>
                            </m:oMathPara>
                          </a14:m>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noFill/>
                          <a:prstDash val="solid"/>
                          <a:round/>
                          <a:headEnd type="none" w="med" len="med"/>
                          <a:tailEnd type="none" w="med" len="med"/>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a:t>
                          </a: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3.5%</a:t>
                          </a:r>
                        </a:p>
                      </a:txBody>
                      <a:tcPr marL="6350" marR="6350" marT="6350" marB="0" anchor="ctr">
                        <a:lnL w="12700" cmpd="sng">
                          <a:noFill/>
                        </a:lnL>
                        <a:lnR w="12700" cap="flat" cmpd="sng" algn="ctr">
                          <a:solidFill>
                            <a:schemeClr val="tx2">
                              <a:lumMod val="20000"/>
                              <a:lumOff val="80000"/>
                            </a:schemeClr>
                          </a:solidFill>
                          <a:prstDash val="solid"/>
                          <a:round/>
                          <a:headEnd type="none" w="med" len="med"/>
                          <a:tailEnd type="none" w="med" len="med"/>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23.4%</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148511351"/>
                      </a:ext>
                    </a:extLst>
                  </a:tr>
                  <a:tr h="288000">
                    <a:tc>
                      <a:txBody>
                        <a:bodyPr/>
                        <a:lstStyle/>
                        <a:p>
                          <a:pPr algn="ctr" fontAlgn="ct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no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ct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mpd="sng">
                          <a:noFill/>
                        </a:lnL>
                        <a:lnR w="12700" cmpd="sng">
                          <a:noFill/>
                        </a:lnR>
                        <a:lnT w="12700" cap="flat" cmpd="sng" algn="ctr">
                          <a:solidFill>
                            <a:schemeClr val="tx2"/>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ct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mpd="sng">
                          <a:noFill/>
                        </a:lnL>
                        <a:lnR w="12700" cmpd="sng">
                          <a:noFill/>
                        </a:lnR>
                        <a:lnT w="12700" cap="flat" cmpd="sng" algn="ctr">
                          <a:solidFill>
                            <a:schemeClr val="tx2"/>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ct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mpd="sng">
                          <a:noFill/>
                        </a:lnL>
                        <a:lnR w="12700" cmpd="sng">
                          <a:noFill/>
                        </a:lnR>
                        <a:lnT w="12700" cap="flat" cmpd="sng" algn="ctr">
                          <a:solidFill>
                            <a:schemeClr val="tx2"/>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534162115"/>
                      </a:ext>
                    </a:extLst>
                  </a:tr>
                  <a:tr h="288000">
                    <a:tc>
                      <a:txBody>
                        <a:bodyPr/>
                        <a:lstStyle/>
                        <a:p>
                          <a:pPr algn="ctr" fontAlgn="ctr"/>
                          <a:r>
                            <a:rPr lang="ja-JP" altLang="en-US" sz="1100" b="0" i="0" u="none" strike="noStrike" dirty="0">
                              <a:solidFill>
                                <a:schemeClr val="bg1"/>
                              </a:solidFill>
                              <a:effectLst/>
                              <a:latin typeface="游ゴシック" panose="020B0400000000000000" pitchFamily="50" charset="-128"/>
                              <a:ea typeface="游ゴシック" panose="020B0400000000000000" pitchFamily="50" charset="-128"/>
                            </a:rPr>
                            <a:t>単位は</a:t>
                          </a:r>
                          <a14:m>
                            <m:oMath xmlns:m="http://schemas.openxmlformats.org/officeDocument/2006/math">
                              <m:sSub>
                                <m:sSubPr>
                                  <m:ctrlPr>
                                    <a:rPr lang="en-US" altLang="ja-JP" sz="1100" b="0" i="1" u="none" strike="noStrike" smtClean="0">
                                      <a:solidFill>
                                        <a:schemeClr val="bg1"/>
                                      </a:solidFill>
                                      <a:effectLst/>
                                      <a:latin typeface="Cambria Math" panose="02040503050406030204" pitchFamily="18" charset="0"/>
                                      <a:ea typeface="游ゴシック" panose="020B0400000000000000" pitchFamily="50" charset="-128"/>
                                    </a:rPr>
                                  </m:ctrlPr>
                                </m:sSubPr>
                                <m:e>
                                  <m:r>
                                    <a:rPr lang="en-US" altLang="ja-JP" sz="1100" b="0" i="1" u="none" strike="noStrike" smtClean="0">
                                      <a:solidFill>
                                        <a:schemeClr val="bg1"/>
                                      </a:solidFill>
                                      <a:effectLst/>
                                      <a:latin typeface="Cambria Math" panose="02040503050406030204" pitchFamily="18" charset="0"/>
                                      <a:ea typeface="游ゴシック" panose="020B0400000000000000" pitchFamily="50" charset="-128"/>
                                    </a:rPr>
                                    <m:t>𝐸</m:t>
                                  </m:r>
                                </m:e>
                                <m:sub>
                                  <m:r>
                                    <m:rPr>
                                      <m:sty m:val="p"/>
                                    </m:rPr>
                                    <a:rPr lang="en-US" altLang="ja-JP" sz="1100" b="0" i="0" u="none" strike="noStrike" smtClean="0">
                                      <a:solidFill>
                                        <a:schemeClr val="bg1"/>
                                      </a:solidFill>
                                      <a:effectLst/>
                                      <a:latin typeface="Cambria Math" panose="02040503050406030204" pitchFamily="18" charset="0"/>
                                      <a:ea typeface="游ゴシック" panose="020B0400000000000000" pitchFamily="50" charset="-128"/>
                                    </a:rPr>
                                    <m:t>h</m:t>
                                  </m:r>
                                </m:sub>
                              </m:sSub>
                            </m:oMath>
                          </a14:m>
                          <a:endParaRPr lang="ja-JP" altLang="en-US" sz="110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fontAlgn="ctr"/>
                          <a:r>
                            <a:rPr lang="en-US" sz="1100" b="0" i="0" u="none" strike="noStrike" dirty="0">
                              <a:solidFill>
                                <a:schemeClr val="bg1"/>
                              </a:solidFill>
                              <a:effectLst/>
                              <a:latin typeface="游ゴシック" panose="020B0400000000000000" pitchFamily="50" charset="-128"/>
                              <a:ea typeface="游ゴシック" panose="020B0400000000000000" pitchFamily="50" charset="-128"/>
                            </a:rPr>
                            <a:t>N</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fontAlgn="ctr"/>
                          <a:r>
                            <a:rPr lang="en-US" sz="1100" b="0" i="0" u="none" strike="noStrike" dirty="0">
                              <a:solidFill>
                                <a:schemeClr val="bg1"/>
                              </a:solidFill>
                              <a:effectLst/>
                              <a:latin typeface="游ゴシック" panose="020B0400000000000000" pitchFamily="50" charset="-128"/>
                              <a:ea typeface="游ゴシック" panose="020B0400000000000000" pitchFamily="50" charset="-128"/>
                            </a:rPr>
                            <a:t>N</a:t>
                          </a:r>
                          <a:r>
                            <a:rPr lang="ja-JP" altLang="en-US" sz="1100" b="0" i="0" u="none" strike="noStrike" dirty="0">
                              <a:solidFill>
                                <a:schemeClr val="bg1"/>
                              </a:solidFill>
                              <a:effectLst/>
                              <a:latin typeface="游ゴシック" panose="020B0400000000000000" pitchFamily="50" charset="-128"/>
                              <a:ea typeface="游ゴシック" panose="020B0400000000000000" pitchFamily="50" charset="-128"/>
                            </a:rPr>
                            <a:t>₂</a:t>
                          </a:r>
                          <a:endParaRPr lang="en-US" sz="110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b="0" i="0" u="none" strike="noStrike" dirty="0">
                              <a:solidFill>
                                <a:schemeClr val="bg1"/>
                              </a:solidFill>
                              <a:effectLst/>
                              <a:latin typeface="游ゴシック" panose="020B0400000000000000" pitchFamily="50" charset="-128"/>
                              <a:ea typeface="游ゴシック" panose="020B0400000000000000" pitchFamily="50" charset="-128"/>
                            </a:rPr>
                            <a:t>N</a:t>
                          </a:r>
                          <a:r>
                            <a:rPr lang="ja-JP" altLang="en-US" sz="1100" b="0" i="0" u="none" strike="noStrike" dirty="0">
                              <a:solidFill>
                                <a:schemeClr val="bg1"/>
                              </a:solidFill>
                              <a:effectLst/>
                              <a:latin typeface="游ゴシック" panose="020B0400000000000000" pitchFamily="50" charset="-128"/>
                              <a:ea typeface="游ゴシック" panose="020B0400000000000000" pitchFamily="50" charset="-128"/>
                            </a:rPr>
                            <a:t>₂ － </a:t>
                          </a:r>
                          <a:r>
                            <a:rPr lang="en-US" altLang="ja-JP" sz="1100" b="0" i="0" u="none" strike="noStrike" dirty="0">
                              <a:solidFill>
                                <a:schemeClr val="bg1"/>
                              </a:solidFill>
                              <a:effectLst/>
                              <a:latin typeface="游ゴシック" panose="020B0400000000000000" pitchFamily="50" charset="-128"/>
                              <a:ea typeface="游ゴシック" panose="020B0400000000000000" pitchFamily="50" charset="-128"/>
                            </a:rPr>
                            <a:t>2N</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723991471"/>
                      </a:ext>
                    </a:extLst>
                  </a:tr>
                  <a:tr h="288000">
                    <a:tc>
                      <a:txBody>
                        <a:bodyPr/>
                        <a:lstStyle/>
                        <a:p>
                          <a:pPr algn="ctr" fontAlgn="ctr"/>
                          <a14:m>
                            <m:oMathPara xmlns:m="http://schemas.openxmlformats.org/officeDocument/2006/math">
                              <m:oMathParaPr>
                                <m:jc m:val="centerGroup"/>
                              </m:oMathParaPr>
                              <m:oMath xmlns:m="http://schemas.openxmlformats.org/officeDocument/2006/math">
                                <m:sSub>
                                  <m:sSubPr>
                                    <m:ctrlPr>
                                      <a:rPr lang="en-US" sz="1100" b="0" i="1" u="none" strike="noStrike" smtClean="0">
                                        <a:solidFill>
                                          <a:srgbClr val="000000"/>
                                        </a:solidFill>
                                        <a:effectLst/>
                                        <a:latin typeface="Cambria Math" panose="02040503050406030204" pitchFamily="18" charset="0"/>
                                        <a:ea typeface="游ゴシック" panose="020B0400000000000000" pitchFamily="50" charset="-128"/>
                                      </a:rPr>
                                    </m:ctrlPr>
                                  </m:sSubPr>
                                  <m:e>
                                    <m:r>
                                      <a:rPr lang="en-US" sz="1100" b="0" i="1" u="none" strike="noStrike" smtClean="0">
                                        <a:solidFill>
                                          <a:srgbClr val="000000"/>
                                        </a:solidFill>
                                        <a:effectLst/>
                                        <a:latin typeface="Cambria Math" panose="02040503050406030204" pitchFamily="18" charset="0"/>
                                        <a:ea typeface="游ゴシック" panose="020B0400000000000000" pitchFamily="50" charset="-128"/>
                                      </a:rPr>
                                      <m:t>𝐸</m:t>
                                    </m:r>
                                  </m:e>
                                  <m:sub>
                                    <m:r>
                                      <m:rPr>
                                        <m:sty m:val="p"/>
                                      </m:rPr>
                                      <a:rPr lang="en-US" sz="1100" b="0" i="0" u="none" strike="noStrike" smtClean="0">
                                        <a:solidFill>
                                          <a:srgbClr val="000000"/>
                                        </a:solidFill>
                                        <a:effectLst/>
                                        <a:latin typeface="Cambria Math" panose="02040503050406030204" pitchFamily="18" charset="0"/>
                                        <a:ea typeface="游ゴシック" panose="020B0400000000000000" pitchFamily="50" charset="-128"/>
                                      </a:rPr>
                                      <m:t>HF</m:t>
                                    </m:r>
                                    <m:r>
                                      <a:rPr lang="en-US" sz="1100" b="0" i="0" u="none" strike="noStrike" smtClean="0">
                                        <a:solidFill>
                                          <a:srgbClr val="000000"/>
                                        </a:solidFill>
                                        <a:effectLst/>
                                        <a:latin typeface="Cambria Math" panose="02040503050406030204" pitchFamily="18" charset="0"/>
                                        <a:ea typeface="游ゴシック" panose="020B0400000000000000" pitchFamily="50" charset="-128"/>
                                      </a:rPr>
                                      <m:t> </m:t>
                                    </m:r>
                                    <m:r>
                                      <m:rPr>
                                        <m:sty m:val="p"/>
                                      </m:rPr>
                                      <a:rPr lang="en-US" sz="1100" b="0" i="0" u="none" strike="noStrike" smtClean="0">
                                        <a:solidFill>
                                          <a:srgbClr val="000000"/>
                                        </a:solidFill>
                                        <a:effectLst/>
                                        <a:latin typeface="Cambria Math" panose="02040503050406030204" pitchFamily="18" charset="0"/>
                                        <a:ea typeface="游ゴシック" panose="020B0400000000000000" pitchFamily="50" charset="-128"/>
                                      </a:rPr>
                                      <m:t>limit</m:t>
                                    </m:r>
                                  </m:sub>
                                </m:sSub>
                              </m:oMath>
                            </m:oMathPara>
                          </a14:m>
                          <a:endParaRPr 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54.400 94</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108.993 83</a:t>
                          </a:r>
                        </a:p>
                      </a:txBody>
                      <a:tcPr marL="6350" marR="6350" marT="6350" marB="0" anchor="ctr">
                        <a:lnL w="12700" cmpd="sng">
                          <a:noFill/>
                        </a:lnL>
                        <a:lnR w="12700" cap="flat" cmpd="sng" algn="ctr">
                          <a:solidFill>
                            <a:schemeClr val="tx2">
                              <a:lumMod val="20000"/>
                              <a:lumOff val="80000"/>
                            </a:schemeClr>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0.191 95</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917970135"/>
                      </a:ext>
                    </a:extLst>
                  </a:tr>
                  <a:tr h="28800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lang="en-US" altLang="ja-JP" sz="1100" b="0" i="1" u="none" strike="noStrike" smtClean="0">
                                        <a:solidFill>
                                          <a:srgbClr val="000000"/>
                                        </a:solidFill>
                                        <a:effectLst/>
                                        <a:latin typeface="Cambria Math" panose="02040503050406030204" pitchFamily="18" charset="0"/>
                                        <a:ea typeface="游ゴシック" panose="020B0400000000000000" pitchFamily="50" charset="-128"/>
                                      </a:rPr>
                                    </m:ctrlPr>
                                  </m:sSubPr>
                                  <m:e>
                                    <m:r>
                                      <a:rPr lang="en-US" altLang="ja-JP" sz="1100" b="0" i="1" u="none" strike="noStrike" smtClean="0">
                                        <a:solidFill>
                                          <a:srgbClr val="000000"/>
                                        </a:solidFill>
                                        <a:effectLst/>
                                        <a:latin typeface="Cambria Math" panose="02040503050406030204" pitchFamily="18" charset="0"/>
                                        <a:ea typeface="游ゴシック" panose="020B0400000000000000" pitchFamily="50" charset="-128"/>
                                      </a:rPr>
                                      <m:t>𝐸</m:t>
                                    </m:r>
                                  </m:e>
                                  <m:sub>
                                    <m:r>
                                      <m:rPr>
                                        <m:sty m:val="p"/>
                                      </m:rPr>
                                      <a:rPr lang="en-US" altLang="ja-JP" sz="1100" b="0" i="0" u="none" strike="noStrike" smtClean="0">
                                        <a:solidFill>
                                          <a:srgbClr val="000000"/>
                                        </a:solidFill>
                                        <a:effectLst/>
                                        <a:latin typeface="Cambria Math" panose="02040503050406030204" pitchFamily="18" charset="0"/>
                                        <a:ea typeface="游ゴシック" panose="020B0400000000000000" pitchFamily="50" charset="-128"/>
                                      </a:rPr>
                                      <m:t>exact</m:t>
                                    </m:r>
                                  </m:sub>
                                </m:sSub>
                              </m:oMath>
                            </m:oMathPara>
                          </a14:m>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noFill/>
                          <a:prstDash val="solid"/>
                          <a:round/>
                          <a:headEnd type="none" w="med" len="med"/>
                          <a:tailEnd type="none" w="med" len="med"/>
                        </a:lnL>
                        <a:lnR w="12700" cmpd="sng">
                          <a:noFill/>
                        </a:lnR>
                        <a:lnT w="12700" cmpd="sng">
                          <a:noFill/>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54.531 24</a:t>
                          </a:r>
                        </a:p>
                      </a:txBody>
                      <a:tcPr marL="6350" marR="6350" marT="6350" marB="0" anchor="ctr">
                        <a:lnL w="12700" cmpd="sng">
                          <a:noFill/>
                        </a:lnL>
                        <a:lnR w="12700" cmpd="sng">
                          <a:noFill/>
                        </a:lnR>
                        <a:lnT w="12700" cmpd="sng">
                          <a:noFill/>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109.425 13</a:t>
                          </a:r>
                        </a:p>
                      </a:txBody>
                      <a:tcPr marL="6350" marR="6350" marT="6350" marB="0" anchor="ctr">
                        <a:lnL w="12700" cmpd="sng">
                          <a:noFill/>
                        </a:lnL>
                        <a:lnR w="12700" cap="flat" cmpd="sng" algn="ctr">
                          <a:solidFill>
                            <a:schemeClr val="tx2">
                              <a:lumMod val="20000"/>
                              <a:lumOff val="80000"/>
                            </a:schemeClr>
                          </a:solidFill>
                          <a:prstDash val="solid"/>
                          <a:round/>
                          <a:headEnd type="none" w="med" len="med"/>
                          <a:tailEnd type="none" w="med" len="med"/>
                        </a:lnR>
                        <a:lnT w="12700" cmpd="sng">
                          <a:noFill/>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0.362 65</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w="12700" cmpd="sng">
                          <a:noFill/>
                        </a:lnR>
                        <a:lnT w="12700" cmpd="sng">
                          <a:noFill/>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18376878"/>
                      </a:ext>
                    </a:extLst>
                  </a:tr>
                  <a:tr h="28800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lang="en-US" altLang="ja-JP" sz="1100" b="0" i="1" u="none" strike="noStrike" smtClean="0">
                                        <a:solidFill>
                                          <a:srgbClr val="000000"/>
                                        </a:solidFill>
                                        <a:effectLst/>
                                        <a:latin typeface="Cambria Math" panose="02040503050406030204" pitchFamily="18" charset="0"/>
                                        <a:ea typeface="游ゴシック" panose="020B0400000000000000" pitchFamily="50" charset="-128"/>
                                      </a:rPr>
                                    </m:ctrlPr>
                                  </m:sSubPr>
                                  <m:e>
                                    <m:r>
                                      <a:rPr lang="en-US" altLang="ja-JP" sz="1100" b="0" i="1" u="none" strike="noStrike" smtClean="0">
                                        <a:solidFill>
                                          <a:srgbClr val="000000"/>
                                        </a:solidFill>
                                        <a:effectLst/>
                                        <a:latin typeface="Cambria Math" panose="02040503050406030204" pitchFamily="18" charset="0"/>
                                        <a:ea typeface="游ゴシック" panose="020B0400000000000000" pitchFamily="50" charset="-128"/>
                                      </a:rPr>
                                      <m:t>𝐸</m:t>
                                    </m:r>
                                  </m:e>
                                  <m:sub>
                                    <m:r>
                                      <m:rPr>
                                        <m:sty m:val="p"/>
                                      </m:rPr>
                                      <a:rPr lang="en-US" altLang="ja-JP" sz="1100" b="0" i="0" u="none" strike="noStrike" smtClean="0">
                                        <a:solidFill>
                                          <a:srgbClr val="000000"/>
                                        </a:solidFill>
                                        <a:effectLst/>
                                        <a:latin typeface="Cambria Math" panose="02040503050406030204" pitchFamily="18" charset="0"/>
                                        <a:ea typeface="游ゴシック" panose="020B0400000000000000" pitchFamily="50" charset="-128"/>
                                      </a:rPr>
                                      <m:t>corr</m:t>
                                    </m:r>
                                  </m:sub>
                                </m:sSub>
                              </m:oMath>
                            </m:oMathPara>
                          </a14:m>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noFill/>
                          <a:prstDash val="solid"/>
                          <a:round/>
                          <a:headEnd type="none" w="med" len="med"/>
                          <a:tailEnd type="none" w="med" len="med"/>
                        </a:lnL>
                        <a:lnR w="12700" cmpd="sng">
                          <a:noFill/>
                        </a:lnR>
                        <a:lnT w="12700" cap="flat" cmpd="sng" algn="ctr">
                          <a:solidFill>
                            <a:schemeClr val="tx2">
                              <a:lumMod val="20000"/>
                              <a:lumOff val="80000"/>
                            </a:schemeClr>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chemeClr val="bg2"/>
                              </a:solidFill>
                              <a:effectLst/>
                              <a:latin typeface="游ゴシック" panose="020B0400000000000000" pitchFamily="50" charset="-128"/>
                              <a:ea typeface="游ゴシック" panose="020B0400000000000000" pitchFamily="50" charset="-128"/>
                            </a:rPr>
                            <a:t>0</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0.130 3</a:t>
                          </a:r>
                          <a:r>
                            <a:rPr lang="en-US" altLang="ja-JP" sz="1100" b="0" i="0" u="none" strike="noStrike" dirty="0">
                              <a:solidFill>
                                <a:schemeClr val="bg2"/>
                              </a:solidFill>
                              <a:effectLst/>
                              <a:latin typeface="游ゴシック" panose="020B0400000000000000" pitchFamily="50" charset="-128"/>
                              <a:ea typeface="游ゴシック" panose="020B0400000000000000" pitchFamily="50" charset="-128"/>
                            </a:rPr>
                            <a:t>?</a:t>
                          </a:r>
                        </a:p>
                      </a:txBody>
                      <a:tcPr marL="6350" marR="6350" marT="6350" marB="0" anchor="ctr">
                        <a:lnL w="12700" cmpd="sng">
                          <a:noFill/>
                        </a:lnL>
                        <a:lnR w="12700" cmpd="sng">
                          <a:noFill/>
                        </a:lnR>
                        <a:lnT w="12700" cap="flat" cmpd="sng" algn="ctr">
                          <a:solidFill>
                            <a:schemeClr val="tx2">
                              <a:lumMod val="20000"/>
                              <a:lumOff val="80000"/>
                            </a:schemeClr>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chemeClr val="bg2"/>
                              </a:solidFill>
                              <a:effectLst/>
                              <a:latin typeface="游ゴシック" panose="020B0400000000000000" pitchFamily="50" charset="-128"/>
                              <a:ea typeface="游ゴシック" panose="020B0400000000000000" pitchFamily="50" charset="-128"/>
                            </a:rPr>
                            <a:t>0</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0.431 3</a:t>
                          </a:r>
                          <a:r>
                            <a:rPr lang="en-US" altLang="ja-JP" sz="1100" b="0" i="0" u="none" strike="noStrike" dirty="0">
                              <a:solidFill>
                                <a:schemeClr val="bg2"/>
                              </a:solidFill>
                              <a:effectLst/>
                              <a:latin typeface="游ゴシック" panose="020B0400000000000000" pitchFamily="50" charset="-128"/>
                              <a:ea typeface="游ゴシック" panose="020B0400000000000000" pitchFamily="50" charset="-128"/>
                            </a:rPr>
                            <a:t>?</a:t>
                          </a:r>
                        </a:p>
                      </a:txBody>
                      <a:tcPr marL="6350" marR="6350" marT="6350" marB="0" anchor="ctr">
                        <a:lnL w="12700" cmpd="sng">
                          <a:noFill/>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0.170 7</a:t>
                          </a:r>
                          <a:r>
                            <a:rPr lang="en-US" altLang="ja-JP" sz="1100" b="0" i="0" u="none" strike="noStrike" dirty="0">
                              <a:solidFill>
                                <a:schemeClr val="bg2"/>
                              </a:solidFill>
                              <a:effectLst/>
                              <a:latin typeface="游ゴシック" panose="020B0400000000000000" pitchFamily="50" charset="-128"/>
                              <a:ea typeface="游ゴシック" panose="020B0400000000000000" pitchFamily="50" charset="-128"/>
                            </a:rPr>
                            <a:t>?</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w="12700" cmpd="sng">
                          <a:noFill/>
                        </a:lnR>
                        <a:lnT w="12700" cap="flat" cmpd="sng" algn="ctr">
                          <a:solidFill>
                            <a:schemeClr val="tx2">
                              <a:lumMod val="20000"/>
                              <a:lumOff val="80000"/>
                            </a:schemeClr>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078700146"/>
                      </a:ext>
                    </a:extLst>
                  </a:tr>
                  <a:tr h="288000">
                    <a:tc>
                      <a:txBody>
                        <a:bodyPr/>
                        <a:lstStyle/>
                        <a:p>
                          <a:pPr algn="ctr" fontAlgn="ctr"/>
                          <a14:m>
                            <m:oMathPara xmlns:m="http://schemas.openxmlformats.org/officeDocument/2006/math">
                              <m:oMathParaPr>
                                <m:jc m:val="centerGroup"/>
                              </m:oMathParaPr>
                              <m:oMath xmlns:m="http://schemas.openxmlformats.org/officeDocument/2006/math">
                                <m:f>
                                  <m:fPr>
                                    <m:type m:val="lin"/>
                                    <m:ctrlPr>
                                      <a:rPr lang="en-US" altLang="ja-JP" sz="1100" b="0" i="1" u="none" strike="noStrike" smtClean="0">
                                        <a:solidFill>
                                          <a:srgbClr val="000000"/>
                                        </a:solidFill>
                                        <a:effectLst/>
                                        <a:latin typeface="Cambria Math" panose="02040503050406030204" pitchFamily="18" charset="0"/>
                                        <a:ea typeface="游ゴシック" panose="020B0400000000000000" pitchFamily="50" charset="-128"/>
                                      </a:rPr>
                                    </m:ctrlPr>
                                  </m:fPr>
                                  <m:num>
                                    <m:sSub>
                                      <m:sSubPr>
                                        <m:ctrlPr>
                                          <a:rPr lang="en-US" altLang="ja-JP" sz="1100" b="0" i="1" u="none" strike="noStrike" smtClean="0">
                                            <a:solidFill>
                                              <a:srgbClr val="000000"/>
                                            </a:solidFill>
                                            <a:effectLst/>
                                            <a:latin typeface="Cambria Math" panose="02040503050406030204" pitchFamily="18" charset="0"/>
                                            <a:ea typeface="游ゴシック" panose="020B0400000000000000" pitchFamily="50" charset="-128"/>
                                          </a:rPr>
                                        </m:ctrlPr>
                                      </m:sSubPr>
                                      <m:e>
                                        <m:r>
                                          <a:rPr lang="en-US" altLang="ja-JP" sz="1100" b="0" i="1" u="none" strike="noStrike" smtClean="0">
                                            <a:solidFill>
                                              <a:srgbClr val="000000"/>
                                            </a:solidFill>
                                            <a:effectLst/>
                                            <a:latin typeface="Cambria Math" panose="02040503050406030204" pitchFamily="18" charset="0"/>
                                            <a:ea typeface="游ゴシック" panose="020B0400000000000000" pitchFamily="50" charset="-128"/>
                                          </a:rPr>
                                          <m:t>𝐸</m:t>
                                        </m:r>
                                      </m:e>
                                      <m:sub>
                                        <m:r>
                                          <m:rPr>
                                            <m:sty m:val="p"/>
                                          </m:rPr>
                                          <a:rPr lang="en-US" altLang="ja-JP" sz="1100" b="0" i="0" u="none" strike="noStrike" smtClean="0">
                                            <a:solidFill>
                                              <a:srgbClr val="000000"/>
                                            </a:solidFill>
                                            <a:effectLst/>
                                            <a:latin typeface="Cambria Math" panose="02040503050406030204" pitchFamily="18" charset="0"/>
                                            <a:ea typeface="游ゴシック" panose="020B0400000000000000" pitchFamily="50" charset="-128"/>
                                          </a:rPr>
                                          <m:t>corr</m:t>
                                        </m:r>
                                      </m:sub>
                                    </m:sSub>
                                  </m:num>
                                  <m:den>
                                    <m:sSub>
                                      <m:sSubPr>
                                        <m:ctrlPr>
                                          <a:rPr lang="en-US" altLang="ja-JP" sz="1100" b="0" i="1" u="none" strike="noStrike" smtClean="0">
                                            <a:solidFill>
                                              <a:srgbClr val="000000"/>
                                            </a:solidFill>
                                            <a:effectLst/>
                                            <a:latin typeface="Cambria Math" panose="02040503050406030204" pitchFamily="18" charset="0"/>
                                            <a:ea typeface="游ゴシック" panose="020B0400000000000000" pitchFamily="50" charset="-128"/>
                                          </a:rPr>
                                        </m:ctrlPr>
                                      </m:sSubPr>
                                      <m:e>
                                        <m:r>
                                          <a:rPr lang="en-US" altLang="ja-JP" sz="1100" b="0" i="1" u="none" strike="noStrike" smtClean="0">
                                            <a:solidFill>
                                              <a:srgbClr val="000000"/>
                                            </a:solidFill>
                                            <a:effectLst/>
                                            <a:latin typeface="Cambria Math" panose="02040503050406030204" pitchFamily="18" charset="0"/>
                                            <a:ea typeface="游ゴシック" panose="020B0400000000000000" pitchFamily="50" charset="-128"/>
                                          </a:rPr>
                                          <m:t>𝐸</m:t>
                                        </m:r>
                                      </m:e>
                                      <m:sub>
                                        <m:r>
                                          <m:rPr>
                                            <m:sty m:val="p"/>
                                          </m:rPr>
                                          <a:rPr lang="en-US" altLang="ja-JP" sz="1100" b="0" i="0" u="none" strike="noStrike" smtClean="0">
                                            <a:solidFill>
                                              <a:srgbClr val="000000"/>
                                            </a:solidFill>
                                            <a:effectLst/>
                                            <a:latin typeface="Cambria Math" panose="02040503050406030204" pitchFamily="18" charset="0"/>
                                            <a:ea typeface="游ゴシック" panose="020B0400000000000000" pitchFamily="50" charset="-128"/>
                                          </a:rPr>
                                          <m:t>exact</m:t>
                                        </m:r>
                                      </m:sub>
                                    </m:sSub>
                                  </m:den>
                                </m:f>
                              </m:oMath>
                            </m:oMathPara>
                          </a14:m>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noFill/>
                          <a:prstDash val="solid"/>
                          <a:round/>
                          <a:headEnd type="none" w="med" len="med"/>
                          <a:tailEnd type="none" w="med" len="med"/>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0.2%</a:t>
                          </a: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0.4%</a:t>
                          </a:r>
                        </a:p>
                      </a:txBody>
                      <a:tcPr marL="6350" marR="6350" marT="6350" marB="0" anchor="ctr">
                        <a:lnL w="12700" cmpd="sng">
                          <a:noFill/>
                        </a:lnL>
                        <a:lnR w="12700" cap="flat" cmpd="sng" algn="ctr">
                          <a:solidFill>
                            <a:schemeClr val="tx2">
                              <a:lumMod val="20000"/>
                              <a:lumOff val="80000"/>
                            </a:schemeClr>
                          </a:solidFill>
                          <a:prstDash val="solid"/>
                          <a:round/>
                          <a:headEnd type="none" w="med" len="med"/>
                          <a:tailEnd type="none" w="med" len="med"/>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47.1%</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985964447"/>
                      </a:ext>
                    </a:extLst>
                  </a:tr>
                  <a:tr h="432000">
                    <a:tc gridSpan="4">
                      <a:txBody>
                        <a:bodyPr/>
                        <a:lstStyle/>
                        <a:p>
                          <a:pPr algn="ctr" fontAlgn="ctr"/>
                          <a:r>
                            <a:rPr kumimoji="1" lang="en-US" altLang="ja-JP" sz="1300" dirty="0"/>
                            <a:t>H</a:t>
                          </a:r>
                          <a:r>
                            <a:rPr kumimoji="1" lang="ja-JP" altLang="en-US" sz="1300" dirty="0"/>
                            <a:t>₂と</a:t>
                          </a:r>
                          <a:r>
                            <a:rPr kumimoji="1" lang="en-US" altLang="ja-JP" sz="1300" dirty="0"/>
                            <a:t>N</a:t>
                          </a:r>
                          <a:r>
                            <a:rPr kumimoji="1" lang="ja-JP" altLang="en-US" sz="1300" dirty="0"/>
                            <a:t>₂のいずれも電子相関を考慮しないと結合を弱く見積もってしまう</a:t>
                          </a:r>
                          <a:r>
                            <a:rPr kumimoji="1" lang="en-US" altLang="ja-JP" sz="1300" dirty="0"/>
                            <a:t>.</a:t>
                          </a:r>
                          <a:endPar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no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fontAlgn="ct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fontAlgn="ct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fontAlgn="ct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55586788"/>
                      </a:ext>
                    </a:extLst>
                  </a:tr>
                </a:tbl>
              </a:graphicData>
            </a:graphic>
          </p:graphicFrame>
        </mc:Choice>
        <mc:Fallback xmlns="">
          <p:graphicFrame>
            <p:nvGraphicFramePr>
              <p:cNvPr id="7" name="コンテンツ プレースホルダー 6">
                <a:extLst>
                  <a:ext uri="{FF2B5EF4-FFF2-40B4-BE49-F238E27FC236}">
                    <a16:creationId xmlns:a16="http://schemas.microsoft.com/office/drawing/2014/main" id="{689DB994-0C43-5E95-A8C2-A8AFDDFF409A}"/>
                  </a:ext>
                </a:extLst>
              </p:cNvPr>
              <p:cNvGraphicFramePr>
                <a:graphicFrameLocks noGrp="1"/>
              </p:cNvGraphicFramePr>
              <p:nvPr>
                <p:ph idx="14"/>
                <p:extLst>
                  <p:ext uri="{D42A27DB-BD31-4B8C-83A1-F6EECF244321}">
                    <p14:modId xmlns:p14="http://schemas.microsoft.com/office/powerpoint/2010/main" val="3630300151"/>
                  </p:ext>
                </p:extLst>
              </p:nvPr>
            </p:nvGraphicFramePr>
            <p:xfrm>
              <a:off x="3203575" y="842963"/>
              <a:ext cx="5472112" cy="3600000"/>
            </p:xfrm>
            <a:graphic>
              <a:graphicData uri="http://schemas.openxmlformats.org/drawingml/2006/table">
                <a:tbl>
                  <a:tblPr>
                    <a:tableStyleId>{5C22544A-7EE6-4342-B048-85BDC9FD1C3A}</a:tableStyleId>
                  </a:tblPr>
                  <a:tblGrid>
                    <a:gridCol w="1368028">
                      <a:extLst>
                        <a:ext uri="{9D8B030D-6E8A-4147-A177-3AD203B41FA5}">
                          <a16:colId xmlns:a16="http://schemas.microsoft.com/office/drawing/2014/main" val="3015006198"/>
                        </a:ext>
                      </a:extLst>
                    </a:gridCol>
                    <a:gridCol w="1368028">
                      <a:extLst>
                        <a:ext uri="{9D8B030D-6E8A-4147-A177-3AD203B41FA5}">
                          <a16:colId xmlns:a16="http://schemas.microsoft.com/office/drawing/2014/main" val="2438375845"/>
                        </a:ext>
                      </a:extLst>
                    </a:gridCol>
                    <a:gridCol w="1368028">
                      <a:extLst>
                        <a:ext uri="{9D8B030D-6E8A-4147-A177-3AD203B41FA5}">
                          <a16:colId xmlns:a16="http://schemas.microsoft.com/office/drawing/2014/main" val="1905206616"/>
                        </a:ext>
                      </a:extLst>
                    </a:gridCol>
                    <a:gridCol w="1368028">
                      <a:extLst>
                        <a:ext uri="{9D8B030D-6E8A-4147-A177-3AD203B41FA5}">
                          <a16:colId xmlns:a16="http://schemas.microsoft.com/office/drawing/2014/main" val="3247374049"/>
                        </a:ext>
                      </a:extLst>
                    </a:gridCol>
                  </a:tblGrid>
                  <a:tr h="288000">
                    <a:tc>
                      <a:txBody>
                        <a:bodyPr/>
                        <a:lstStyle/>
                        <a:p>
                          <a:endParaRPr lang="ja-JP"/>
                        </a:p>
                      </a:txBody>
                      <a:tcPr marL="6350" marR="6350" marT="6350" marB="0" anchor="ct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blipFill>
                          <a:blip r:embed="rId5"/>
                          <a:stretch>
                            <a:fillRect r="-300000" b="-1157447"/>
                          </a:stretch>
                        </a:blipFill>
                      </a:tcPr>
                    </a:tc>
                    <a:tc>
                      <a:txBody>
                        <a:bodyPr/>
                        <a:lstStyle/>
                        <a:p>
                          <a:pPr algn="ctr" fontAlgn="ctr"/>
                          <a:r>
                            <a:rPr lang="en-US" sz="1100" b="0" i="0" u="none" strike="noStrike" dirty="0">
                              <a:solidFill>
                                <a:schemeClr val="bg1"/>
                              </a:solidFill>
                              <a:effectLst/>
                              <a:latin typeface="游ゴシック" panose="020B0400000000000000" pitchFamily="50" charset="-128"/>
                              <a:ea typeface="游ゴシック" panose="020B0400000000000000" pitchFamily="50" charset="-128"/>
                            </a:rPr>
                            <a:t>H</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fontAlgn="ctr"/>
                          <a:r>
                            <a:rPr lang="en-US" sz="1100" b="0" i="0" u="none" strike="noStrike" dirty="0">
                              <a:solidFill>
                                <a:schemeClr val="bg1"/>
                              </a:solidFill>
                              <a:effectLst/>
                              <a:latin typeface="游ゴシック" panose="020B0400000000000000" pitchFamily="50" charset="-128"/>
                              <a:ea typeface="游ゴシック" panose="020B0400000000000000" pitchFamily="50" charset="-128"/>
                            </a:rPr>
                            <a:t>H</a:t>
                          </a:r>
                          <a:r>
                            <a:rPr lang="ja-JP" altLang="en-US" sz="1100" b="0" i="0" u="none" strike="noStrike" dirty="0">
                              <a:solidFill>
                                <a:schemeClr val="bg1"/>
                              </a:solidFill>
                              <a:effectLst/>
                              <a:latin typeface="游ゴシック" panose="020B0400000000000000" pitchFamily="50" charset="-128"/>
                              <a:ea typeface="游ゴシック" panose="020B0400000000000000" pitchFamily="50" charset="-128"/>
                            </a:rPr>
                            <a:t>₂</a:t>
                          </a:r>
                          <a:endParaRPr lang="en-US" sz="110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fontAlgn="ctr"/>
                          <a:r>
                            <a:rPr lang="en-US" altLang="ja-JP" sz="1100" b="0" i="0" u="none" strike="noStrike" dirty="0">
                              <a:solidFill>
                                <a:schemeClr val="bg1"/>
                              </a:solidFill>
                              <a:effectLst/>
                              <a:latin typeface="游ゴシック" panose="020B0400000000000000" pitchFamily="50" charset="-128"/>
                              <a:ea typeface="游ゴシック" panose="020B0400000000000000" pitchFamily="50" charset="-128"/>
                            </a:rPr>
                            <a:t>H</a:t>
                          </a:r>
                          <a:r>
                            <a:rPr lang="ja-JP" altLang="en-US" sz="1100" b="0" i="0" u="none" strike="noStrike" dirty="0">
                              <a:solidFill>
                                <a:schemeClr val="bg1"/>
                              </a:solidFill>
                              <a:effectLst/>
                              <a:latin typeface="游ゴシック" panose="020B0400000000000000" pitchFamily="50" charset="-128"/>
                              <a:ea typeface="游ゴシック" panose="020B0400000000000000" pitchFamily="50" charset="-128"/>
                            </a:rPr>
                            <a:t>₂ － </a:t>
                          </a:r>
                          <a:r>
                            <a:rPr lang="en-US" altLang="ja-JP" sz="1100" b="0" i="0" u="none" strike="noStrike" dirty="0">
                              <a:solidFill>
                                <a:schemeClr val="bg1"/>
                              </a:solidFill>
                              <a:effectLst/>
                              <a:latin typeface="游ゴシック" panose="020B0400000000000000" pitchFamily="50" charset="-128"/>
                              <a:ea typeface="游ゴシック" panose="020B0400000000000000" pitchFamily="50" charset="-128"/>
                            </a:rPr>
                            <a:t>2H</a:t>
                          </a:r>
                          <a:endParaRPr lang="ja-JP" altLang="en-US" sz="110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2108982240"/>
                      </a:ext>
                    </a:extLst>
                  </a:tr>
                  <a:tr h="288000">
                    <a:tc>
                      <a:txBody>
                        <a:bodyPr/>
                        <a:lstStyle/>
                        <a:p>
                          <a:endParaRPr lang="ja-JP"/>
                        </a:p>
                      </a:txBody>
                      <a:tcPr marL="6350" marR="6350" marT="6350" marB="0" anchor="ct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blipFill>
                          <a:blip r:embed="rId5"/>
                          <a:stretch>
                            <a:fillRect t="-97917" r="-300000" b="-1033333"/>
                          </a:stretch>
                        </a:blip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0.500 000 000</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1.133 629 573</a:t>
                          </a:r>
                        </a:p>
                      </a:txBody>
                      <a:tcPr marL="6350" marR="6350" marT="6350" marB="0" anchor="ctr">
                        <a:lnL w="12700" cmpd="sng">
                          <a:noFill/>
                        </a:lnL>
                        <a:lnR w="12700" cap="flat" cmpd="sng" algn="ctr">
                          <a:solidFill>
                            <a:schemeClr val="tx2">
                              <a:lumMod val="20000"/>
                              <a:lumOff val="80000"/>
                            </a:schemeClr>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0.133 629 573</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646807230"/>
                      </a:ext>
                    </a:extLst>
                  </a:tr>
                  <a:tr h="288000">
                    <a:tc>
                      <a:txBody>
                        <a:bodyPr/>
                        <a:lstStyle/>
                        <a:p>
                          <a:endParaRPr lang="ja-JP"/>
                        </a:p>
                      </a:txBody>
                      <a:tcPr marL="6350" marR="6350" marT="6350" marB="0" anchor="ctr">
                        <a:lnL w="12700" cap="flat" cmpd="sng" algn="ctr">
                          <a:noFill/>
                          <a:prstDash val="solid"/>
                          <a:round/>
                          <a:headEnd type="none" w="med" len="med"/>
                          <a:tailEnd type="none" w="med" len="med"/>
                        </a:lnL>
                        <a:lnR w="12700" cmpd="sng">
                          <a:noFill/>
                        </a:lnR>
                        <a:lnT w="12700" cmpd="sng">
                          <a:noFill/>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blipFill>
                          <a:blip r:embed="rId5"/>
                          <a:stretch>
                            <a:fillRect t="-202128" r="-300000" b="-955319"/>
                          </a:stretch>
                        </a:blip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0.500 000 000</a:t>
                          </a:r>
                        </a:p>
                      </a:txBody>
                      <a:tcPr marL="6350" marR="6350" marT="6350" marB="0" anchor="ctr">
                        <a:lnL w="12700" cmpd="sng">
                          <a:noFill/>
                        </a:lnL>
                        <a:lnR w="12700" cmpd="sng">
                          <a:noFill/>
                        </a:lnR>
                        <a:lnT w="12700" cmpd="sng">
                          <a:noFill/>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1.174 475 714</a:t>
                          </a:r>
                        </a:p>
                      </a:txBody>
                      <a:tcPr marL="6350" marR="6350" marT="6350" marB="0" anchor="ctr">
                        <a:lnL w="12700" cmpd="sng">
                          <a:noFill/>
                        </a:lnL>
                        <a:lnR w="12700" cap="flat" cmpd="sng" algn="ctr">
                          <a:solidFill>
                            <a:schemeClr val="tx2">
                              <a:lumMod val="20000"/>
                              <a:lumOff val="80000"/>
                            </a:schemeClr>
                          </a:solidFill>
                          <a:prstDash val="solid"/>
                          <a:round/>
                          <a:headEnd type="none" w="med" len="med"/>
                          <a:tailEnd type="none" w="med" len="med"/>
                        </a:lnR>
                        <a:lnT w="12700" cmpd="sng">
                          <a:noFill/>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0.174 475 714</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w="12700" cmpd="sng">
                          <a:noFill/>
                        </a:lnR>
                        <a:lnT w="12700" cmpd="sng">
                          <a:noFill/>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406972980"/>
                      </a:ext>
                    </a:extLst>
                  </a:tr>
                  <a:tr h="288000">
                    <a:tc>
                      <a:txBody>
                        <a:bodyPr/>
                        <a:lstStyle/>
                        <a:p>
                          <a:endParaRPr lang="ja-JP"/>
                        </a:p>
                      </a:txBody>
                      <a:tcPr marL="6350" marR="6350" marT="6350" marB="0" anchor="ctr">
                        <a:lnL w="12700" cap="flat" cmpd="sng" algn="ctr">
                          <a:noFill/>
                          <a:prstDash val="solid"/>
                          <a:round/>
                          <a:headEnd type="none" w="med" len="med"/>
                          <a:tailEnd type="none" w="med" len="med"/>
                        </a:lnL>
                        <a:lnR w="12700" cmpd="sng">
                          <a:noFill/>
                        </a:lnR>
                        <a:lnT w="12700" cap="flat" cmpd="sng" algn="ctr">
                          <a:solidFill>
                            <a:schemeClr val="tx2">
                              <a:lumMod val="20000"/>
                              <a:lumOff val="80000"/>
                            </a:schemeClr>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5"/>
                          <a:stretch>
                            <a:fillRect t="-302128" r="-300000" b="-855319"/>
                          </a:stretch>
                        </a:blip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　</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0.000 000 000</a:t>
                          </a:r>
                        </a:p>
                      </a:txBody>
                      <a:tcPr marL="6350" marR="6350" marT="6350" marB="0" anchor="ctr">
                        <a:lnL w="12700" cmpd="sng">
                          <a:noFill/>
                        </a:lnL>
                        <a:lnR w="12700" cmpd="sng">
                          <a:noFill/>
                        </a:lnR>
                        <a:lnT w="12700" cap="flat" cmpd="sng" algn="ctr">
                          <a:solidFill>
                            <a:schemeClr val="tx2">
                              <a:lumMod val="20000"/>
                              <a:lumOff val="80000"/>
                            </a:schemeClr>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0.040 846 141</a:t>
                          </a:r>
                        </a:p>
                      </a:txBody>
                      <a:tcPr marL="6350" marR="6350" marT="6350" marB="0" anchor="ctr">
                        <a:lnL w="12700" cmpd="sng">
                          <a:noFill/>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0.040 846 141</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w="12700" cmpd="sng">
                          <a:noFill/>
                        </a:lnR>
                        <a:lnT w="12700" cap="flat" cmpd="sng" algn="ctr">
                          <a:solidFill>
                            <a:schemeClr val="tx2">
                              <a:lumMod val="20000"/>
                              <a:lumOff val="80000"/>
                            </a:schemeClr>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113553487"/>
                      </a:ext>
                    </a:extLst>
                  </a:tr>
                  <a:tr h="288000">
                    <a:tc>
                      <a:txBody>
                        <a:bodyPr/>
                        <a:lstStyle/>
                        <a:p>
                          <a:endParaRPr lang="ja-JP"/>
                        </a:p>
                      </a:txBody>
                      <a:tcPr marL="6350" marR="6350" marT="6350" marB="0" anchor="ctr">
                        <a:lnL w="12700" cap="flat" cmpd="sng" algn="ctr">
                          <a:noFill/>
                          <a:prstDash val="solid"/>
                          <a:round/>
                          <a:headEnd type="none" w="med" len="med"/>
                          <a:tailEnd type="none" w="med" len="med"/>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blipFill>
                          <a:blip r:embed="rId5"/>
                          <a:stretch>
                            <a:fillRect t="-402128" r="-300000" b="-755319"/>
                          </a:stretch>
                        </a:blip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a:t>
                          </a: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3.5%</a:t>
                          </a:r>
                        </a:p>
                      </a:txBody>
                      <a:tcPr marL="6350" marR="6350" marT="6350" marB="0" anchor="ctr">
                        <a:lnL w="12700" cmpd="sng">
                          <a:noFill/>
                        </a:lnL>
                        <a:lnR w="12700" cap="flat" cmpd="sng" algn="ctr">
                          <a:solidFill>
                            <a:schemeClr val="tx2">
                              <a:lumMod val="20000"/>
                              <a:lumOff val="80000"/>
                            </a:schemeClr>
                          </a:solidFill>
                          <a:prstDash val="solid"/>
                          <a:round/>
                          <a:headEnd type="none" w="med" len="med"/>
                          <a:tailEnd type="none" w="med" len="med"/>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23.4%</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148511351"/>
                      </a:ext>
                    </a:extLst>
                  </a:tr>
                  <a:tr h="288000">
                    <a:tc>
                      <a:txBody>
                        <a:bodyPr/>
                        <a:lstStyle/>
                        <a:p>
                          <a:pPr algn="ctr" fontAlgn="ct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no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ctr"/>
                          <a:endParaRPr lang="ja-JP" altLang="en-US" sz="1100" b="0" i="0" u="none" strike="noStrike">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mpd="sng">
                          <a:noFill/>
                        </a:lnL>
                        <a:lnR w="12700" cmpd="sng">
                          <a:noFill/>
                        </a:lnR>
                        <a:lnT w="12700" cap="flat" cmpd="sng" algn="ctr">
                          <a:solidFill>
                            <a:schemeClr val="tx2"/>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ct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mpd="sng">
                          <a:noFill/>
                        </a:lnL>
                        <a:lnR w="12700" cmpd="sng">
                          <a:noFill/>
                        </a:lnR>
                        <a:lnT w="12700" cap="flat" cmpd="sng" algn="ctr">
                          <a:solidFill>
                            <a:schemeClr val="tx2"/>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fontAlgn="ct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mpd="sng">
                          <a:noFill/>
                        </a:lnL>
                        <a:lnR w="12700" cmpd="sng">
                          <a:noFill/>
                        </a:lnR>
                        <a:lnT w="12700" cap="flat" cmpd="sng" algn="ctr">
                          <a:solidFill>
                            <a:schemeClr val="tx2"/>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534162115"/>
                      </a:ext>
                    </a:extLst>
                  </a:tr>
                  <a:tr h="288000">
                    <a:tc>
                      <a:txBody>
                        <a:bodyPr/>
                        <a:lstStyle/>
                        <a:p>
                          <a:endParaRPr lang="ja-JP"/>
                        </a:p>
                      </a:txBody>
                      <a:tcPr marL="6350" marR="6350" marT="6350" marB="0" anchor="ct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blipFill>
                          <a:blip r:embed="rId5"/>
                          <a:stretch>
                            <a:fillRect t="-604255" r="-300000" b="-553191"/>
                          </a:stretch>
                        </a:blipFill>
                      </a:tcPr>
                    </a:tc>
                    <a:tc>
                      <a:txBody>
                        <a:bodyPr/>
                        <a:lstStyle/>
                        <a:p>
                          <a:pPr algn="ctr" fontAlgn="ctr"/>
                          <a:r>
                            <a:rPr lang="en-US" sz="1100" b="0" i="0" u="none" strike="noStrike" dirty="0">
                              <a:solidFill>
                                <a:schemeClr val="bg1"/>
                              </a:solidFill>
                              <a:effectLst/>
                              <a:latin typeface="游ゴシック" panose="020B0400000000000000" pitchFamily="50" charset="-128"/>
                              <a:ea typeface="游ゴシック" panose="020B0400000000000000" pitchFamily="50" charset="-128"/>
                            </a:rPr>
                            <a:t>N</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fontAlgn="ctr"/>
                          <a:r>
                            <a:rPr lang="en-US" sz="1100" b="0" i="0" u="none" strike="noStrike" dirty="0">
                              <a:solidFill>
                                <a:schemeClr val="bg1"/>
                              </a:solidFill>
                              <a:effectLst/>
                              <a:latin typeface="游ゴシック" panose="020B0400000000000000" pitchFamily="50" charset="-128"/>
                              <a:ea typeface="游ゴシック" panose="020B0400000000000000" pitchFamily="50" charset="-128"/>
                            </a:rPr>
                            <a:t>N</a:t>
                          </a:r>
                          <a:r>
                            <a:rPr lang="ja-JP" altLang="en-US" sz="1100" b="0" i="0" u="none" strike="noStrike" dirty="0">
                              <a:solidFill>
                                <a:schemeClr val="bg1"/>
                              </a:solidFill>
                              <a:effectLst/>
                              <a:latin typeface="游ゴシック" panose="020B0400000000000000" pitchFamily="50" charset="-128"/>
                              <a:ea typeface="游ゴシック" panose="020B0400000000000000" pitchFamily="50" charset="-128"/>
                            </a:rPr>
                            <a:t>₂</a:t>
                          </a:r>
                          <a:endParaRPr lang="en-US" sz="110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b="0" i="0" u="none" strike="noStrike" dirty="0">
                              <a:solidFill>
                                <a:schemeClr val="bg1"/>
                              </a:solidFill>
                              <a:effectLst/>
                              <a:latin typeface="游ゴシック" panose="020B0400000000000000" pitchFamily="50" charset="-128"/>
                              <a:ea typeface="游ゴシック" panose="020B0400000000000000" pitchFamily="50" charset="-128"/>
                            </a:rPr>
                            <a:t>N</a:t>
                          </a:r>
                          <a:r>
                            <a:rPr lang="ja-JP" altLang="en-US" sz="1100" b="0" i="0" u="none" strike="noStrike" dirty="0">
                              <a:solidFill>
                                <a:schemeClr val="bg1"/>
                              </a:solidFill>
                              <a:effectLst/>
                              <a:latin typeface="游ゴシック" panose="020B0400000000000000" pitchFamily="50" charset="-128"/>
                              <a:ea typeface="游ゴシック" panose="020B0400000000000000" pitchFamily="50" charset="-128"/>
                            </a:rPr>
                            <a:t>₂ － </a:t>
                          </a:r>
                          <a:r>
                            <a:rPr lang="en-US" altLang="ja-JP" sz="1100" b="0" i="0" u="none" strike="noStrike" dirty="0">
                              <a:solidFill>
                                <a:schemeClr val="bg1"/>
                              </a:solidFill>
                              <a:effectLst/>
                              <a:latin typeface="游ゴシック" panose="020B0400000000000000" pitchFamily="50" charset="-128"/>
                              <a:ea typeface="游ゴシック" panose="020B0400000000000000" pitchFamily="50" charset="-128"/>
                            </a:rPr>
                            <a:t>2N</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723991471"/>
                      </a:ext>
                    </a:extLst>
                  </a:tr>
                  <a:tr h="288000">
                    <a:tc>
                      <a:txBody>
                        <a:bodyPr/>
                        <a:lstStyle/>
                        <a:p>
                          <a:endParaRPr lang="ja-JP"/>
                        </a:p>
                      </a:txBody>
                      <a:tcPr marL="6350" marR="6350" marT="6350" marB="0" anchor="ct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blipFill>
                          <a:blip r:embed="rId5"/>
                          <a:stretch>
                            <a:fillRect t="-704255" r="-300000" b="-453191"/>
                          </a:stretch>
                        </a:blip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54.400 94</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108.993 83</a:t>
                          </a:r>
                        </a:p>
                      </a:txBody>
                      <a:tcPr marL="6350" marR="6350" marT="6350" marB="0" anchor="ctr">
                        <a:lnL w="12700" cmpd="sng">
                          <a:noFill/>
                        </a:lnL>
                        <a:lnR w="12700" cap="flat" cmpd="sng" algn="ctr">
                          <a:solidFill>
                            <a:schemeClr val="tx2">
                              <a:lumMod val="20000"/>
                              <a:lumOff val="80000"/>
                            </a:schemeClr>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0.191 95</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917970135"/>
                      </a:ext>
                    </a:extLst>
                  </a:tr>
                  <a:tr h="288000">
                    <a:tc>
                      <a:txBody>
                        <a:bodyPr/>
                        <a:lstStyle/>
                        <a:p>
                          <a:endParaRPr lang="ja-JP"/>
                        </a:p>
                      </a:txBody>
                      <a:tcPr marL="6350" marR="6350" marT="6350" marB="0" anchor="ctr">
                        <a:lnL w="12700" cap="flat" cmpd="sng" algn="ctr">
                          <a:noFill/>
                          <a:prstDash val="solid"/>
                          <a:round/>
                          <a:headEnd type="none" w="med" len="med"/>
                          <a:tailEnd type="none" w="med" len="med"/>
                        </a:lnL>
                        <a:lnR w="12700" cmpd="sng">
                          <a:noFill/>
                        </a:lnR>
                        <a:lnT w="12700" cmpd="sng">
                          <a:noFill/>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blipFill>
                          <a:blip r:embed="rId5"/>
                          <a:stretch>
                            <a:fillRect t="-787500" r="-300000" b="-343750"/>
                          </a:stretch>
                        </a:blip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54.531 24</a:t>
                          </a:r>
                        </a:p>
                      </a:txBody>
                      <a:tcPr marL="6350" marR="6350" marT="6350" marB="0" anchor="ctr">
                        <a:lnL w="12700" cmpd="sng">
                          <a:noFill/>
                        </a:lnL>
                        <a:lnR w="12700" cmpd="sng">
                          <a:noFill/>
                        </a:lnR>
                        <a:lnT w="12700" cmpd="sng">
                          <a:noFill/>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109.425 13</a:t>
                          </a:r>
                        </a:p>
                      </a:txBody>
                      <a:tcPr marL="6350" marR="6350" marT="6350" marB="0" anchor="ctr">
                        <a:lnL w="12700" cmpd="sng">
                          <a:noFill/>
                        </a:lnL>
                        <a:lnR w="12700" cap="flat" cmpd="sng" algn="ctr">
                          <a:solidFill>
                            <a:schemeClr val="tx2">
                              <a:lumMod val="20000"/>
                              <a:lumOff val="80000"/>
                            </a:schemeClr>
                          </a:solidFill>
                          <a:prstDash val="solid"/>
                          <a:round/>
                          <a:headEnd type="none" w="med" len="med"/>
                          <a:tailEnd type="none" w="med" len="med"/>
                        </a:lnR>
                        <a:lnT w="12700" cmpd="sng">
                          <a:noFill/>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0.362 65</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w="12700" cmpd="sng">
                          <a:noFill/>
                        </a:lnR>
                        <a:lnT w="12700" cmpd="sng">
                          <a:noFill/>
                        </a:lnT>
                        <a:lnB w="1270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18376878"/>
                      </a:ext>
                    </a:extLst>
                  </a:tr>
                  <a:tr h="288000">
                    <a:tc>
                      <a:txBody>
                        <a:bodyPr/>
                        <a:lstStyle/>
                        <a:p>
                          <a:endParaRPr lang="ja-JP"/>
                        </a:p>
                      </a:txBody>
                      <a:tcPr marL="6350" marR="6350" marT="6350" marB="0" anchor="ctr">
                        <a:lnL w="12700" cap="flat" cmpd="sng" algn="ctr">
                          <a:noFill/>
                          <a:prstDash val="solid"/>
                          <a:round/>
                          <a:headEnd type="none" w="med" len="med"/>
                          <a:tailEnd type="none" w="med" len="med"/>
                        </a:lnL>
                        <a:lnR w="12700" cmpd="sng">
                          <a:noFill/>
                        </a:lnR>
                        <a:lnT w="12700" cap="flat" cmpd="sng" algn="ctr">
                          <a:solidFill>
                            <a:schemeClr val="tx2">
                              <a:lumMod val="20000"/>
                              <a:lumOff val="80000"/>
                            </a:schemeClr>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5"/>
                          <a:stretch>
                            <a:fillRect t="-906383" r="-300000" b="-251064"/>
                          </a:stretch>
                        </a:blip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chemeClr val="bg2"/>
                              </a:solidFill>
                              <a:effectLst/>
                              <a:latin typeface="游ゴシック" panose="020B0400000000000000" pitchFamily="50" charset="-128"/>
                              <a:ea typeface="游ゴシック" panose="020B0400000000000000" pitchFamily="50" charset="-128"/>
                            </a:rPr>
                            <a:t>0</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0.130 3</a:t>
                          </a:r>
                          <a:r>
                            <a:rPr lang="en-US" altLang="ja-JP" sz="1100" b="0" i="0" u="none" strike="noStrike" dirty="0">
                              <a:solidFill>
                                <a:schemeClr val="bg2"/>
                              </a:solidFill>
                              <a:effectLst/>
                              <a:latin typeface="游ゴシック" panose="020B0400000000000000" pitchFamily="50" charset="-128"/>
                              <a:ea typeface="游ゴシック" panose="020B0400000000000000" pitchFamily="50" charset="-128"/>
                            </a:rPr>
                            <a:t>?</a:t>
                          </a:r>
                        </a:p>
                      </a:txBody>
                      <a:tcPr marL="6350" marR="6350" marT="6350" marB="0" anchor="ctr">
                        <a:lnL w="12700" cmpd="sng">
                          <a:noFill/>
                        </a:lnL>
                        <a:lnR w="12700" cmpd="sng">
                          <a:noFill/>
                        </a:lnR>
                        <a:lnT w="12700" cap="flat" cmpd="sng" algn="ctr">
                          <a:solidFill>
                            <a:schemeClr val="tx2">
                              <a:lumMod val="20000"/>
                              <a:lumOff val="80000"/>
                            </a:schemeClr>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chemeClr val="bg2"/>
                              </a:solidFill>
                              <a:effectLst/>
                              <a:latin typeface="游ゴシック" panose="020B0400000000000000" pitchFamily="50" charset="-128"/>
                              <a:ea typeface="游ゴシック" panose="020B0400000000000000" pitchFamily="50" charset="-128"/>
                            </a:rPr>
                            <a:t>0</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0.431 3</a:t>
                          </a:r>
                          <a:r>
                            <a:rPr lang="en-US" altLang="ja-JP" sz="1100" b="0" i="0" u="none" strike="noStrike" dirty="0">
                              <a:solidFill>
                                <a:schemeClr val="bg2"/>
                              </a:solidFill>
                              <a:effectLst/>
                              <a:latin typeface="游ゴシック" panose="020B0400000000000000" pitchFamily="50" charset="-128"/>
                              <a:ea typeface="游ゴシック" panose="020B0400000000000000" pitchFamily="50" charset="-128"/>
                            </a:rPr>
                            <a:t>?</a:t>
                          </a:r>
                        </a:p>
                      </a:txBody>
                      <a:tcPr marL="6350" marR="6350" marT="6350" marB="0" anchor="ctr">
                        <a:lnL w="12700" cmpd="sng">
                          <a:noFill/>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0.170 7</a:t>
                          </a:r>
                          <a:r>
                            <a:rPr lang="en-US" altLang="ja-JP" sz="1100" b="0" i="0" u="none" strike="noStrike" dirty="0">
                              <a:solidFill>
                                <a:schemeClr val="bg2"/>
                              </a:solidFill>
                              <a:effectLst/>
                              <a:latin typeface="游ゴシック" panose="020B0400000000000000" pitchFamily="50" charset="-128"/>
                              <a:ea typeface="游ゴシック" panose="020B0400000000000000" pitchFamily="50" charset="-128"/>
                            </a:rPr>
                            <a:t>?</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w="12700" cmpd="sng">
                          <a:noFill/>
                        </a:lnR>
                        <a:lnT w="12700" cap="flat" cmpd="sng" algn="ctr">
                          <a:solidFill>
                            <a:schemeClr val="tx2">
                              <a:lumMod val="20000"/>
                              <a:lumOff val="80000"/>
                            </a:schemeClr>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078700146"/>
                      </a:ext>
                    </a:extLst>
                  </a:tr>
                  <a:tr h="288000">
                    <a:tc>
                      <a:txBody>
                        <a:bodyPr/>
                        <a:lstStyle/>
                        <a:p>
                          <a:endParaRPr lang="ja-JP"/>
                        </a:p>
                      </a:txBody>
                      <a:tcPr marL="6350" marR="6350" marT="6350" marB="0" anchor="ctr">
                        <a:lnL w="12700" cap="flat" cmpd="sng" algn="ctr">
                          <a:noFill/>
                          <a:prstDash val="solid"/>
                          <a:round/>
                          <a:headEnd type="none" w="med" len="med"/>
                          <a:tailEnd type="none" w="med" len="med"/>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blipFill>
                          <a:blip r:embed="rId5"/>
                          <a:stretch>
                            <a:fillRect t="-1006383" r="-300000" b="-151064"/>
                          </a:stretch>
                        </a:blip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0.2%</a:t>
                          </a: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0.4%</a:t>
                          </a:r>
                        </a:p>
                      </a:txBody>
                      <a:tcPr marL="6350" marR="6350" marT="6350" marB="0" anchor="ctr">
                        <a:lnL w="12700" cmpd="sng">
                          <a:noFill/>
                        </a:lnL>
                        <a:lnR w="12700" cap="flat" cmpd="sng" algn="ctr">
                          <a:solidFill>
                            <a:schemeClr val="tx2">
                              <a:lumMod val="20000"/>
                              <a:lumOff val="80000"/>
                            </a:schemeClr>
                          </a:solidFill>
                          <a:prstDash val="solid"/>
                          <a:round/>
                          <a:headEnd type="none" w="med" len="med"/>
                          <a:tailEnd type="none" w="med" len="med"/>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47.1%</a:t>
                          </a:r>
                        </a:p>
                      </a:txBody>
                      <a:tcPr marL="6350" marR="6350" marT="6350" marB="0" anchor="ctr">
                        <a:lnL w="12700" cap="flat" cmpd="sng" algn="ctr">
                          <a:solidFill>
                            <a:schemeClr val="tx2">
                              <a:lumMod val="20000"/>
                              <a:lumOff val="80000"/>
                            </a:schemeClr>
                          </a:solidFill>
                          <a:prstDash val="solid"/>
                          <a:round/>
                          <a:headEnd type="none" w="med" len="med"/>
                          <a:tailEnd type="none" w="med" len="med"/>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985964447"/>
                      </a:ext>
                    </a:extLst>
                  </a:tr>
                  <a:tr h="432000">
                    <a:tc gridSpan="4">
                      <a:txBody>
                        <a:bodyPr/>
                        <a:lstStyle/>
                        <a:p>
                          <a:pPr algn="ctr" fontAlgn="ctr"/>
                          <a:r>
                            <a:rPr kumimoji="1" lang="en-US" altLang="ja-JP" sz="1300" dirty="0"/>
                            <a:t>H</a:t>
                          </a:r>
                          <a:r>
                            <a:rPr kumimoji="1" lang="ja-JP" altLang="en-US" sz="1300" dirty="0"/>
                            <a:t>₂と</a:t>
                          </a:r>
                          <a:r>
                            <a:rPr kumimoji="1" lang="en-US" altLang="ja-JP" sz="1300" dirty="0"/>
                            <a:t>N</a:t>
                          </a:r>
                          <a:r>
                            <a:rPr kumimoji="1" lang="ja-JP" altLang="en-US" sz="1300" dirty="0"/>
                            <a:t>₂のいずれも電子相関を考慮しないと結合を弱く見積もってしまう</a:t>
                          </a:r>
                          <a:r>
                            <a:rPr kumimoji="1" lang="en-US" altLang="ja-JP" sz="1300" dirty="0"/>
                            <a:t>.</a:t>
                          </a:r>
                          <a:endPar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noFill/>
                          <a:prstDash val="solid"/>
                          <a:round/>
                          <a:headEnd type="none" w="med" len="med"/>
                          <a:tailEnd type="none" w="med" len="med"/>
                        </a:lnL>
                        <a:lnR w="12700" cmpd="sng">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fontAlgn="ct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fontAlgn="ct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fontAlgn="ct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55586788"/>
                      </a:ext>
                    </a:extLst>
                  </a:tr>
                </a:tbl>
              </a:graphicData>
            </a:graphic>
          </p:graphicFrame>
        </mc:Fallback>
      </mc:AlternateContent>
      <p:sp>
        <p:nvSpPr>
          <p:cNvPr id="5" name="タイトル 4">
            <a:extLst>
              <a:ext uri="{FF2B5EF4-FFF2-40B4-BE49-F238E27FC236}">
                <a16:creationId xmlns:a16="http://schemas.microsoft.com/office/drawing/2014/main" id="{0955DAB7-25B3-B149-03E8-CD1191F99D1C}"/>
              </a:ext>
            </a:extLst>
          </p:cNvPr>
          <p:cNvSpPr>
            <a:spLocks noGrp="1"/>
          </p:cNvSpPr>
          <p:nvPr>
            <p:ph type="title"/>
          </p:nvPr>
        </p:nvSpPr>
        <p:spPr>
          <a:xfrm>
            <a:off x="0" y="0"/>
            <a:ext cx="9144000" cy="468000"/>
          </a:xfrm>
        </p:spPr>
        <p:txBody>
          <a:bodyPr/>
          <a:lstStyle/>
          <a:p>
            <a:r>
              <a:rPr lang="ja-JP" altLang="en-US" dirty="0"/>
              <a:t>相関エネルギーは重要か？</a:t>
            </a:r>
          </a:p>
        </p:txBody>
      </p:sp>
      <p:sp>
        <p:nvSpPr>
          <p:cNvPr id="6" name="スライド番号プレースホルダー 5">
            <a:extLst>
              <a:ext uri="{FF2B5EF4-FFF2-40B4-BE49-F238E27FC236}">
                <a16:creationId xmlns:a16="http://schemas.microsoft.com/office/drawing/2014/main" id="{A5C6C440-4B12-7D31-E16F-D8166E081DE1}"/>
              </a:ext>
            </a:extLst>
          </p:cNvPr>
          <p:cNvSpPr>
            <a:spLocks noGrp="1"/>
          </p:cNvSpPr>
          <p:nvPr>
            <p:ph type="sldNum" sz="quarter" idx="15"/>
          </p:nvPr>
        </p:nvSpPr>
        <p:spPr>
          <a:xfrm>
            <a:off x="8496000" y="0"/>
            <a:ext cx="576000" cy="468000"/>
          </a:xfrm>
        </p:spPr>
        <p:txBody>
          <a:bodyPr/>
          <a:lstStyle/>
          <a:p>
            <a:fld id="{44CC7441-4F6D-4D99-AEAC-28C0433C7008}" type="slidenum">
              <a:rPr lang="ja-JP" altLang="en-US" smtClean="0"/>
              <a:pPr/>
              <a:t>55</a:t>
            </a:fld>
            <a:endParaRPr lang="ja-JP" altLang="en-US" dirty="0"/>
          </a:p>
        </p:txBody>
      </p:sp>
    </p:spTree>
    <p:extLst>
      <p:ext uri="{BB962C8B-B14F-4D97-AF65-F5344CB8AC3E}">
        <p14:creationId xmlns:p14="http://schemas.microsoft.com/office/powerpoint/2010/main" val="168877050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コンテンツ プレースホルダー 8">
            <a:extLst>
              <a:ext uri="{FF2B5EF4-FFF2-40B4-BE49-F238E27FC236}">
                <a16:creationId xmlns:a16="http://schemas.microsoft.com/office/drawing/2014/main" id="{FE0E1294-C212-432C-8A33-8C50D8169717}"/>
              </a:ext>
            </a:extLst>
          </p:cNvPr>
          <p:cNvSpPr>
            <a:spLocks noGrp="1"/>
          </p:cNvSpPr>
          <p:nvPr>
            <p:ph idx="1"/>
          </p:nvPr>
        </p:nvSpPr>
        <p:spPr>
          <a:xfrm>
            <a:off x="468000" y="843750"/>
            <a:ext cx="2736000" cy="3640599"/>
          </a:xfrm>
        </p:spPr>
        <p:txBody>
          <a:bodyPr/>
          <a:lstStyle/>
          <a:p>
            <a:pPr marL="177800" indent="-177800">
              <a:lnSpc>
                <a:spcPct val="110000"/>
              </a:lnSpc>
            </a:pPr>
            <a:r>
              <a:rPr lang="en-US" altLang="ja-JP" b="1" dirty="0">
                <a:solidFill>
                  <a:schemeClr val="tx2"/>
                </a:solidFill>
              </a:rPr>
              <a:t>Full CI</a:t>
            </a:r>
            <a:r>
              <a:rPr lang="ja-JP" altLang="en-US" b="1" dirty="0"/>
              <a:t>法</a:t>
            </a:r>
            <a:br>
              <a:rPr lang="en-US" altLang="ja-JP" b="1" dirty="0">
                <a:solidFill>
                  <a:schemeClr val="tx2"/>
                </a:solidFill>
              </a:rPr>
            </a:br>
            <a:r>
              <a:rPr lang="ja-JP" altLang="en-US" dirty="0"/>
              <a:t>非常に正確だがコストが高い</a:t>
            </a:r>
            <a:r>
              <a:rPr lang="en-US" altLang="ja-JP" dirty="0"/>
              <a:t>.</a:t>
            </a:r>
          </a:p>
          <a:p>
            <a:pPr marL="177800" indent="-177800">
              <a:lnSpc>
                <a:spcPct val="110000"/>
              </a:lnSpc>
            </a:pPr>
            <a:r>
              <a:rPr lang="ja-JP" altLang="en-US" b="1" dirty="0">
                <a:solidFill>
                  <a:schemeClr val="tx2"/>
                </a:solidFill>
              </a:rPr>
              <a:t>打ち切られた</a:t>
            </a:r>
            <a:r>
              <a:rPr lang="en-US" altLang="ja-JP" b="1" dirty="0">
                <a:solidFill>
                  <a:schemeClr val="tx2"/>
                </a:solidFill>
              </a:rPr>
              <a:t>CI</a:t>
            </a:r>
            <a:r>
              <a:rPr lang="ja-JP" altLang="en-US" b="1" dirty="0"/>
              <a:t>法</a:t>
            </a:r>
            <a:br>
              <a:rPr lang="en-US" altLang="ja-JP" b="1" dirty="0">
                <a:solidFill>
                  <a:schemeClr val="tx2"/>
                </a:solidFill>
              </a:rPr>
            </a:br>
            <a:r>
              <a:rPr lang="en-US" altLang="ja-JP" dirty="0"/>
              <a:t>HF</a:t>
            </a:r>
            <a:r>
              <a:rPr lang="ja-JP" altLang="en-US" dirty="0"/>
              <a:t>よりも正確だが</a:t>
            </a:r>
            <a:r>
              <a:rPr lang="en-US" altLang="ja-JP" dirty="0"/>
              <a:t>, </a:t>
            </a:r>
            <a:r>
              <a:rPr lang="ja-JP" altLang="en-US" dirty="0"/>
              <a:t>大きさに</a:t>
            </a:r>
            <a:br>
              <a:rPr lang="en-US" altLang="ja-JP" dirty="0"/>
            </a:br>
            <a:r>
              <a:rPr lang="ja-JP" altLang="en-US" dirty="0"/>
              <a:t>ついての無矛盾性を満足しない</a:t>
            </a:r>
            <a:r>
              <a:rPr lang="en-US" altLang="ja-JP" dirty="0"/>
              <a:t>.</a:t>
            </a:r>
          </a:p>
          <a:p>
            <a:pPr marL="177800" indent="-177800">
              <a:lnSpc>
                <a:spcPct val="110000"/>
              </a:lnSpc>
            </a:pPr>
            <a:r>
              <a:rPr lang="en-US" altLang="ja-JP" b="1" dirty="0">
                <a:solidFill>
                  <a:schemeClr val="tx2"/>
                </a:solidFill>
              </a:rPr>
              <a:t>MP</a:t>
            </a:r>
            <a:r>
              <a:rPr lang="ja-JP" altLang="en-US" b="1" dirty="0">
                <a:solidFill>
                  <a:schemeClr val="tx2"/>
                </a:solidFill>
              </a:rPr>
              <a:t>法</a:t>
            </a:r>
            <a:br>
              <a:rPr lang="en-US" altLang="ja-JP" b="1" dirty="0">
                <a:solidFill>
                  <a:schemeClr val="tx2"/>
                </a:solidFill>
              </a:rPr>
            </a:br>
            <a:r>
              <a:rPr lang="ja-JP" altLang="en-US" dirty="0"/>
              <a:t>大きさについての無矛盾性が</a:t>
            </a:r>
            <a:br>
              <a:rPr lang="en-US" altLang="ja-JP" dirty="0"/>
            </a:br>
            <a:r>
              <a:rPr lang="ja-JP" altLang="en-US" dirty="0"/>
              <a:t>あるが</a:t>
            </a:r>
            <a:r>
              <a:rPr lang="en-US" altLang="ja-JP" dirty="0"/>
              <a:t>, </a:t>
            </a:r>
            <a:r>
              <a:rPr lang="ja-JP" altLang="en-US" dirty="0"/>
              <a:t>変分原理を満足しない</a:t>
            </a:r>
            <a:r>
              <a:rPr lang="en-US" altLang="ja-JP" dirty="0"/>
              <a:t>.</a:t>
            </a:r>
          </a:p>
          <a:p>
            <a:pPr marL="177800" indent="-177800"/>
            <a:r>
              <a:rPr lang="en-US" altLang="ja-JP" b="1" dirty="0">
                <a:solidFill>
                  <a:schemeClr val="tx2"/>
                </a:solidFill>
              </a:rPr>
              <a:t>CC</a:t>
            </a:r>
            <a:r>
              <a:rPr lang="ja-JP" altLang="en-US" b="1" dirty="0">
                <a:solidFill>
                  <a:schemeClr val="tx2"/>
                </a:solidFill>
              </a:rPr>
              <a:t>法</a:t>
            </a:r>
            <a:br>
              <a:rPr lang="en-US" altLang="ja-JP" b="1" dirty="0">
                <a:solidFill>
                  <a:schemeClr val="tx2"/>
                </a:solidFill>
              </a:rPr>
            </a:br>
            <a:r>
              <a:rPr lang="ja-JP" altLang="en-US" dirty="0"/>
              <a:t>変分原理を満足しないが</a:t>
            </a:r>
            <a:r>
              <a:rPr lang="en-US" altLang="ja-JP" dirty="0"/>
              <a:t>, CI</a:t>
            </a:r>
            <a:r>
              <a:rPr lang="ja-JP" altLang="en-US" dirty="0"/>
              <a:t>法のように正確であり</a:t>
            </a:r>
            <a:r>
              <a:rPr lang="en-US" altLang="ja-JP" dirty="0"/>
              <a:t>, </a:t>
            </a:r>
            <a:r>
              <a:rPr lang="ja-JP" altLang="en-US" dirty="0"/>
              <a:t>大きさについての無矛盾性もある</a:t>
            </a:r>
            <a:r>
              <a:rPr lang="en-US" altLang="ja-JP" dirty="0"/>
              <a:t>.</a:t>
            </a:r>
          </a:p>
          <a:p>
            <a:r>
              <a:rPr lang="ja-JP" altLang="en-US" sz="1400" dirty="0">
                <a:solidFill>
                  <a:schemeClr val="tx2"/>
                </a:solidFill>
              </a:rPr>
              <a:t>➡</a:t>
            </a:r>
            <a:r>
              <a:rPr lang="ja-JP" altLang="en-US" sz="1400" dirty="0"/>
              <a:t> 一長一短があるので</a:t>
            </a:r>
            <a:r>
              <a:rPr lang="en-US" altLang="ja-JP" sz="1400" dirty="0"/>
              <a:t>,</a:t>
            </a:r>
            <a:br>
              <a:rPr lang="en-US" altLang="ja-JP" sz="1400" dirty="0"/>
            </a:br>
            <a:r>
              <a:rPr lang="ja-JP" altLang="en-US" sz="1400" dirty="0"/>
              <a:t>　 いろいろな手法を試そう！</a:t>
            </a:r>
            <a:endParaRPr lang="en-US" altLang="ja-JP" sz="1400" dirty="0"/>
          </a:p>
        </p:txBody>
      </p:sp>
      <p:sp>
        <p:nvSpPr>
          <p:cNvPr id="37" name="テキスト プレースホルダー 36">
            <a:extLst>
              <a:ext uri="{FF2B5EF4-FFF2-40B4-BE49-F238E27FC236}">
                <a16:creationId xmlns:a16="http://schemas.microsoft.com/office/drawing/2014/main" id="{44647EE4-D0EA-495A-AA87-A2C856AA9374}"/>
              </a:ext>
            </a:extLst>
          </p:cNvPr>
          <p:cNvSpPr>
            <a:spLocks noGrp="1"/>
          </p:cNvSpPr>
          <p:nvPr>
            <p:ph type="body" sz="quarter" idx="13"/>
          </p:nvPr>
        </p:nvSpPr>
        <p:spPr/>
        <p:txBody>
          <a:bodyPr/>
          <a:lstStyle/>
          <a:p>
            <a:r>
              <a:rPr lang="en-US" altLang="ja-JP" dirty="0"/>
              <a:t>Frank </a:t>
            </a:r>
            <a:r>
              <a:rPr lang="en-US" altLang="ja-JP" dirty="0" err="1"/>
              <a:t>Jensen『Introduction</a:t>
            </a:r>
            <a:r>
              <a:rPr lang="en-US" altLang="ja-JP" dirty="0"/>
              <a:t> to Computational Chemistry, 2nd Edition』(John Wiley &amp; Sons, 2007) </a:t>
            </a:r>
            <a:r>
              <a:rPr lang="en-US" altLang="ja-JP" dirty="0" err="1"/>
              <a:t>p.136</a:t>
            </a:r>
            <a:r>
              <a:rPr lang="en-US" altLang="ja-JP" dirty="0"/>
              <a:t> Table 4.7</a:t>
            </a:r>
          </a:p>
          <a:p>
            <a:r>
              <a:rPr lang="en-US" altLang="ja-JP" dirty="0"/>
              <a:t>Frank </a:t>
            </a:r>
            <a:r>
              <a:rPr lang="en-US" altLang="ja-JP" dirty="0" err="1"/>
              <a:t>Jensen『Introduction</a:t>
            </a:r>
            <a:r>
              <a:rPr lang="en-US" altLang="ja-JP" dirty="0"/>
              <a:t> to Computational Chemistry, 2nd Edition』(John Wiley &amp; Sons, 2007) </a:t>
            </a:r>
            <a:r>
              <a:rPr lang="en-US" altLang="ja-JP" dirty="0" err="1"/>
              <a:t>p.136</a:t>
            </a:r>
            <a:r>
              <a:rPr lang="en-US" altLang="ja-JP" dirty="0"/>
              <a:t> Figure 4.3</a:t>
            </a:r>
          </a:p>
          <a:p>
            <a:r>
              <a:rPr lang="en-US" altLang="ja-JP" dirty="0"/>
              <a:t>A. </a:t>
            </a:r>
            <a:r>
              <a:rPr lang="ja-JP" altLang="en-US" dirty="0"/>
              <a:t>ザボ</a:t>
            </a:r>
            <a:r>
              <a:rPr lang="en-US" altLang="ja-JP" dirty="0"/>
              <a:t>, </a:t>
            </a:r>
            <a:r>
              <a:rPr lang="en-US" altLang="ja-JP" dirty="0" err="1"/>
              <a:t>N.S</a:t>
            </a:r>
            <a:r>
              <a:rPr lang="en-US" altLang="ja-JP" dirty="0"/>
              <a:t>. </a:t>
            </a:r>
            <a:r>
              <a:rPr lang="ja-JP" altLang="en-US" dirty="0"/>
              <a:t>オストランド著</a:t>
            </a:r>
            <a:r>
              <a:rPr lang="en-US" altLang="ja-JP" dirty="0"/>
              <a:t>, </a:t>
            </a:r>
            <a:r>
              <a:rPr lang="ja-JP" altLang="en-US" dirty="0"/>
              <a:t>大野公男</a:t>
            </a:r>
            <a:r>
              <a:rPr lang="en-US" altLang="ja-JP" dirty="0"/>
              <a:t>, </a:t>
            </a:r>
            <a:r>
              <a:rPr lang="ja-JP" altLang="en-US" dirty="0"/>
              <a:t>阪井健男</a:t>
            </a:r>
            <a:r>
              <a:rPr lang="en-US" altLang="ja-JP" dirty="0"/>
              <a:t>, </a:t>
            </a:r>
            <a:r>
              <a:rPr lang="ja-JP" altLang="en-US" dirty="0"/>
              <a:t>望月祐志訳</a:t>
            </a:r>
            <a:r>
              <a:rPr lang="en-US" altLang="ja-JP" dirty="0"/>
              <a:t>. 『</a:t>
            </a:r>
            <a:r>
              <a:rPr lang="ja-JP" altLang="en-US" dirty="0"/>
              <a:t>新しい量子化学電子構造の理論入門 上</a:t>
            </a:r>
            <a:r>
              <a:rPr lang="en-US" altLang="ja-JP" dirty="0"/>
              <a:t>』, </a:t>
            </a:r>
            <a:r>
              <a:rPr lang="ja-JP" altLang="en-US" dirty="0"/>
              <a:t>東京大学出版会</a:t>
            </a:r>
            <a:r>
              <a:rPr lang="en-US" altLang="ja-JP" dirty="0"/>
              <a:t>, 1987. </a:t>
            </a:r>
            <a:r>
              <a:rPr lang="en-US" altLang="ja-JP" dirty="0" err="1"/>
              <a:t>p.66</a:t>
            </a:r>
            <a:r>
              <a:rPr lang="en-US" altLang="ja-JP" dirty="0"/>
              <a:t> </a:t>
            </a:r>
            <a:r>
              <a:rPr lang="ja-JP" altLang="en-US" dirty="0"/>
              <a:t>図</a:t>
            </a:r>
            <a:r>
              <a:rPr lang="en-US" altLang="ja-JP" dirty="0"/>
              <a:t>2.9</a:t>
            </a:r>
          </a:p>
        </p:txBody>
      </p:sp>
      <mc:AlternateContent xmlns:mc="http://schemas.openxmlformats.org/markup-compatibility/2006" xmlns:a14="http://schemas.microsoft.com/office/drawing/2010/main">
        <mc:Choice Requires="a14">
          <p:graphicFrame>
            <p:nvGraphicFramePr>
              <p:cNvPr id="14" name="表 45">
                <a:extLst>
                  <a:ext uri="{FF2B5EF4-FFF2-40B4-BE49-F238E27FC236}">
                    <a16:creationId xmlns:a16="http://schemas.microsoft.com/office/drawing/2014/main" id="{D311DE06-7919-49C2-98F5-1E2553F26F0E}"/>
                  </a:ext>
                </a:extLst>
              </p:cNvPr>
              <p:cNvGraphicFramePr>
                <a:graphicFrameLocks noGrp="1"/>
              </p:cNvGraphicFramePr>
              <p:nvPr>
                <p:ph idx="14"/>
                <p:extLst>
                  <p:ext uri="{D42A27DB-BD31-4B8C-83A1-F6EECF244321}">
                    <p14:modId xmlns:p14="http://schemas.microsoft.com/office/powerpoint/2010/main" val="4145537633"/>
                  </p:ext>
                </p:extLst>
              </p:nvPr>
            </p:nvGraphicFramePr>
            <p:xfrm>
              <a:off x="3203574" y="842962"/>
              <a:ext cx="5400000" cy="3294424"/>
            </p:xfrm>
            <a:graphic>
              <a:graphicData uri="http://schemas.openxmlformats.org/drawingml/2006/table">
                <a:tbl>
                  <a:tblPr firstRow="1" bandRow="1">
                    <a:tableStyleId>{2D5ABB26-0587-4C30-8999-92F81FD0307C}</a:tableStyleId>
                  </a:tblPr>
                  <a:tblGrid>
                    <a:gridCol w="1080000">
                      <a:extLst>
                        <a:ext uri="{9D8B030D-6E8A-4147-A177-3AD203B41FA5}">
                          <a16:colId xmlns:a16="http://schemas.microsoft.com/office/drawing/2014/main" val="563584145"/>
                        </a:ext>
                      </a:extLst>
                    </a:gridCol>
                    <a:gridCol w="1440000">
                      <a:extLst>
                        <a:ext uri="{9D8B030D-6E8A-4147-A177-3AD203B41FA5}">
                          <a16:colId xmlns:a16="http://schemas.microsoft.com/office/drawing/2014/main" val="1142852107"/>
                        </a:ext>
                      </a:extLst>
                    </a:gridCol>
                    <a:gridCol w="1440000">
                      <a:extLst>
                        <a:ext uri="{9D8B030D-6E8A-4147-A177-3AD203B41FA5}">
                          <a16:colId xmlns:a16="http://schemas.microsoft.com/office/drawing/2014/main" val="3951241277"/>
                        </a:ext>
                      </a:extLst>
                    </a:gridCol>
                    <a:gridCol w="1440000">
                      <a:extLst>
                        <a:ext uri="{9D8B030D-6E8A-4147-A177-3AD203B41FA5}">
                          <a16:colId xmlns:a16="http://schemas.microsoft.com/office/drawing/2014/main" val="3975293583"/>
                        </a:ext>
                      </a:extLst>
                    </a:gridCol>
                  </a:tblGrid>
                  <a:tr h="411397">
                    <a:tc>
                      <a:txBody>
                        <a:bodyPr/>
                        <a:lstStyle/>
                        <a:p>
                          <a:pPr algn="ctr"/>
                          <a:r>
                            <a:rPr kumimoji="1" lang="ja-JP" altLang="en-US" sz="1300" dirty="0">
                              <a:solidFill>
                                <a:schemeClr val="bg1"/>
                              </a:solidFill>
                            </a:rPr>
                            <a:t>コスト</a:t>
                          </a:r>
                        </a:p>
                      </a:txBody>
                      <a:tcPr anchor="ctr">
                        <a:solidFill>
                          <a:schemeClr val="tx2"/>
                        </a:solidFill>
                      </a:tcPr>
                    </a:tc>
                    <a:tc>
                      <a:txBody>
                        <a:bodyPr/>
                        <a:lstStyle/>
                        <a:p>
                          <a:pPr algn="ctr"/>
                          <a:r>
                            <a:rPr kumimoji="1" lang="en-US" altLang="ja-JP" sz="1300" dirty="0">
                              <a:solidFill>
                                <a:schemeClr val="bg1"/>
                              </a:solidFill>
                            </a:rPr>
                            <a:t>CI</a:t>
                          </a:r>
                          <a:r>
                            <a:rPr kumimoji="1" lang="ja-JP" altLang="en-US" sz="1300" dirty="0">
                              <a:solidFill>
                                <a:schemeClr val="bg1"/>
                              </a:solidFill>
                            </a:rPr>
                            <a:t>法</a:t>
                          </a:r>
                        </a:p>
                      </a:txBody>
                      <a:tcPr anchor="ctr">
                        <a:solidFill>
                          <a:schemeClr val="tx2"/>
                        </a:solidFill>
                      </a:tcPr>
                    </a:tc>
                    <a:tc>
                      <a:txBody>
                        <a:bodyPr/>
                        <a:lstStyle/>
                        <a:p>
                          <a:pPr algn="ctr"/>
                          <a:r>
                            <a:rPr kumimoji="1" lang="en-US" altLang="ja-JP" sz="1300" dirty="0">
                              <a:solidFill>
                                <a:schemeClr val="bg1"/>
                              </a:solidFill>
                            </a:rPr>
                            <a:t>MP</a:t>
                          </a:r>
                          <a:r>
                            <a:rPr kumimoji="1" lang="ja-JP" altLang="en-US" sz="1300" dirty="0">
                              <a:solidFill>
                                <a:schemeClr val="bg1"/>
                              </a:solidFill>
                            </a:rPr>
                            <a:t>法</a:t>
                          </a:r>
                        </a:p>
                      </a:txBody>
                      <a:tcPr anchor="ctr">
                        <a:solidFill>
                          <a:schemeClr val="tx2"/>
                        </a:solidFill>
                      </a:tcPr>
                    </a:tc>
                    <a:tc>
                      <a:txBody>
                        <a:bodyPr/>
                        <a:lstStyle/>
                        <a:p>
                          <a:pPr algn="ctr"/>
                          <a:r>
                            <a:rPr kumimoji="1" lang="en-US" altLang="ja-JP" sz="1300" dirty="0">
                              <a:solidFill>
                                <a:schemeClr val="bg1"/>
                              </a:solidFill>
                            </a:rPr>
                            <a:t>CC</a:t>
                          </a:r>
                          <a:r>
                            <a:rPr kumimoji="1" lang="ja-JP" altLang="en-US" sz="1300" dirty="0">
                              <a:solidFill>
                                <a:schemeClr val="bg1"/>
                              </a:solidFill>
                            </a:rPr>
                            <a:t>法</a:t>
                          </a:r>
                        </a:p>
                      </a:txBody>
                      <a:tcPr anchor="ctr">
                        <a:solidFill>
                          <a:schemeClr val="tx2"/>
                        </a:solidFill>
                      </a:tcPr>
                    </a:tc>
                    <a:extLst>
                      <a:ext uri="{0D108BD9-81ED-4DB2-BD59-A6C34878D82A}">
                        <a16:rowId xmlns:a16="http://schemas.microsoft.com/office/drawing/2014/main" val="1664541001"/>
                      </a:ext>
                    </a:extLst>
                  </a:tr>
                  <a:tr h="414645">
                    <a:tc>
                      <a:txBody>
                        <a:bodyPr/>
                        <a:lstStyle/>
                        <a:p>
                          <a:pPr algn="ctr"/>
                          <a14:m>
                            <m:oMathPara xmlns:m="http://schemas.openxmlformats.org/officeDocument/2006/math">
                              <m:oMathParaPr>
                                <m:jc m:val="centerGroup"/>
                              </m:oMathParaPr>
                              <m:oMath xmlns:m="http://schemas.openxmlformats.org/officeDocument/2006/math">
                                <m:sSup>
                                  <m:sSupPr>
                                    <m:ctrlPr>
                                      <a:rPr kumimoji="1" lang="en-US" altLang="ja-JP" sz="1300" i="1" smtClean="0">
                                        <a:latin typeface="Cambria Math" panose="02040503050406030204" pitchFamily="18" charset="0"/>
                                      </a:rPr>
                                    </m:ctrlPr>
                                  </m:sSupPr>
                                  <m:e>
                                    <m:r>
                                      <a:rPr kumimoji="1" lang="en-US" altLang="ja-JP" sz="1300" b="0" smtClean="0">
                                        <a:latin typeface="Cambria Math" panose="02040503050406030204" pitchFamily="18" charset="0"/>
                                      </a:rPr>
                                      <m:t>𝑀</m:t>
                                    </m:r>
                                  </m:e>
                                  <m:sup>
                                    <m:r>
                                      <a:rPr kumimoji="1" lang="en-US" altLang="ja-JP" sz="1300" b="0" smtClean="0">
                                        <a:latin typeface="Cambria Math" panose="02040503050406030204" pitchFamily="18" charset="0"/>
                                      </a:rPr>
                                      <m:t>5</m:t>
                                    </m:r>
                                  </m:sup>
                                </m:sSup>
                              </m:oMath>
                            </m:oMathPara>
                          </a14:m>
                          <a:endParaRPr kumimoji="1" lang="ja-JP" altLang="en-US" sz="1300" dirty="0"/>
                        </a:p>
                      </a:txBody>
                      <a:tcPr anchor="ctr">
                        <a:solidFill>
                          <a:schemeClr val="bg2"/>
                        </a:solidFill>
                      </a:tcPr>
                    </a:tc>
                    <a:tc>
                      <a:txBody>
                        <a:bodyPr/>
                        <a:lstStyle/>
                        <a:p>
                          <a:pPr algn="ctr"/>
                          <a:r>
                            <a:rPr kumimoji="1" lang="en-US" altLang="ja-JP" sz="1300" dirty="0"/>
                            <a:t>CIS</a:t>
                          </a:r>
                          <a:endParaRPr kumimoji="1" lang="ja-JP" altLang="en-US" sz="1300" dirty="0"/>
                        </a:p>
                      </a:txBody>
                      <a:tcPr anchor="ctr">
                        <a:solidFill>
                          <a:schemeClr val="bg2"/>
                        </a:solidFill>
                      </a:tcPr>
                    </a:tc>
                    <a:tc>
                      <a:txBody>
                        <a:bodyPr/>
                        <a:lstStyle/>
                        <a:p>
                          <a:pPr algn="ctr"/>
                          <a:r>
                            <a:rPr kumimoji="1" lang="en-US" altLang="ja-JP" sz="1300" dirty="0" err="1"/>
                            <a:t>MP2</a:t>
                          </a:r>
                          <a:endParaRPr kumimoji="1" lang="ja-JP" altLang="en-US" sz="1300" dirty="0"/>
                        </a:p>
                      </a:txBody>
                      <a:tcPr anchor="ctr">
                        <a:solidFill>
                          <a:schemeClr val="bg2"/>
                        </a:solidFill>
                      </a:tcPr>
                    </a:tc>
                    <a:tc>
                      <a:txBody>
                        <a:bodyPr/>
                        <a:lstStyle/>
                        <a:p>
                          <a:pPr algn="ctr"/>
                          <a:endParaRPr kumimoji="1" lang="ja-JP" altLang="en-US" sz="1300" dirty="0"/>
                        </a:p>
                      </a:txBody>
                      <a:tcPr anchor="ctr">
                        <a:solidFill>
                          <a:schemeClr val="bg2"/>
                        </a:solidFill>
                      </a:tcPr>
                    </a:tc>
                    <a:extLst>
                      <a:ext uri="{0D108BD9-81ED-4DB2-BD59-A6C34878D82A}">
                        <a16:rowId xmlns:a16="http://schemas.microsoft.com/office/drawing/2014/main" val="2592259406"/>
                      </a:ext>
                    </a:extLst>
                  </a:tr>
                  <a:tr h="41139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p>
                                  <m:sSupPr>
                                    <m:ctrlPr>
                                      <a:rPr kumimoji="1" lang="en-US" altLang="ja-JP" sz="1300" i="1" smtClean="0">
                                        <a:latin typeface="Cambria Math" panose="02040503050406030204" pitchFamily="18" charset="0"/>
                                      </a:rPr>
                                    </m:ctrlPr>
                                  </m:sSupPr>
                                  <m:e>
                                    <m:r>
                                      <a:rPr kumimoji="1" lang="en-US" altLang="ja-JP" sz="1300" b="0" smtClean="0">
                                        <a:latin typeface="Cambria Math" panose="02040503050406030204" pitchFamily="18" charset="0"/>
                                      </a:rPr>
                                      <m:t>𝑀</m:t>
                                    </m:r>
                                  </m:e>
                                  <m:sup>
                                    <m:r>
                                      <a:rPr kumimoji="1" lang="en-US" altLang="ja-JP" sz="1300" b="0" smtClean="0">
                                        <a:latin typeface="Cambria Math" panose="02040503050406030204" pitchFamily="18" charset="0"/>
                                      </a:rPr>
                                      <m:t>6</m:t>
                                    </m:r>
                                  </m:sup>
                                </m:sSup>
                              </m:oMath>
                            </m:oMathPara>
                          </a14:m>
                          <a:endParaRPr kumimoji="1" lang="ja-JP" altLang="en-US" sz="1300" dirty="0"/>
                        </a:p>
                      </a:txBody>
                      <a:tcPr anchor="ctr">
                        <a:solidFill>
                          <a:schemeClr val="bg2"/>
                        </a:solidFill>
                      </a:tcPr>
                    </a:tc>
                    <a:tc>
                      <a:txBody>
                        <a:bodyPr/>
                        <a:lstStyle/>
                        <a:p>
                          <a:pPr algn="ctr"/>
                          <a:r>
                            <a:rPr kumimoji="1" lang="en-US" altLang="ja-JP" sz="1300" dirty="0"/>
                            <a:t>CISD</a:t>
                          </a:r>
                          <a:endParaRPr kumimoji="1" lang="ja-JP" altLang="en-US" sz="1300" dirty="0"/>
                        </a:p>
                      </a:txBody>
                      <a:tcPr anchor="ctr">
                        <a:solidFill>
                          <a:schemeClr val="bg2"/>
                        </a:solidFill>
                      </a:tcPr>
                    </a:tc>
                    <a:tc>
                      <a:txBody>
                        <a:bodyPr/>
                        <a:lstStyle/>
                        <a:p>
                          <a:pPr algn="ctr"/>
                          <a:r>
                            <a:rPr kumimoji="1" lang="en-US" altLang="ja-JP" sz="1300" dirty="0"/>
                            <a:t>MP3</a:t>
                          </a:r>
                          <a:endParaRPr kumimoji="1" lang="ja-JP" altLang="en-US" sz="1300" dirty="0"/>
                        </a:p>
                      </a:txBody>
                      <a:tcPr anchor="ctr">
                        <a:solidFill>
                          <a:schemeClr val="bg2"/>
                        </a:solidFill>
                      </a:tcPr>
                    </a:tc>
                    <a:tc>
                      <a:txBody>
                        <a:bodyPr/>
                        <a:lstStyle/>
                        <a:p>
                          <a:pPr algn="ctr"/>
                          <a:r>
                            <a:rPr kumimoji="1" lang="en-US" altLang="ja-JP" sz="1300" dirty="0"/>
                            <a:t>CCSD</a:t>
                          </a:r>
                          <a:endParaRPr kumimoji="1" lang="ja-JP" altLang="en-US" sz="1300" dirty="0"/>
                        </a:p>
                      </a:txBody>
                      <a:tcPr anchor="ctr">
                        <a:solidFill>
                          <a:schemeClr val="bg2"/>
                        </a:solidFill>
                      </a:tcPr>
                    </a:tc>
                    <a:extLst>
                      <a:ext uri="{0D108BD9-81ED-4DB2-BD59-A6C34878D82A}">
                        <a16:rowId xmlns:a16="http://schemas.microsoft.com/office/drawing/2014/main" val="970465725"/>
                      </a:ext>
                    </a:extLst>
                  </a:tr>
                  <a:tr h="41139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p>
                                  <m:sSupPr>
                                    <m:ctrlPr>
                                      <a:rPr kumimoji="1" lang="en-US" altLang="ja-JP" sz="1300" i="1" smtClean="0">
                                        <a:latin typeface="Cambria Math" panose="02040503050406030204" pitchFamily="18" charset="0"/>
                                      </a:rPr>
                                    </m:ctrlPr>
                                  </m:sSupPr>
                                  <m:e>
                                    <m:r>
                                      <a:rPr kumimoji="1" lang="en-US" altLang="ja-JP" sz="1300" b="0" smtClean="0">
                                        <a:latin typeface="Cambria Math" panose="02040503050406030204" pitchFamily="18" charset="0"/>
                                      </a:rPr>
                                      <m:t>𝑀</m:t>
                                    </m:r>
                                  </m:e>
                                  <m:sup>
                                    <m:r>
                                      <a:rPr kumimoji="1" lang="en-US" altLang="ja-JP" sz="1300" b="0" smtClean="0">
                                        <a:latin typeface="Cambria Math" panose="02040503050406030204" pitchFamily="18" charset="0"/>
                                      </a:rPr>
                                      <m:t>7</m:t>
                                    </m:r>
                                  </m:sup>
                                </m:sSup>
                              </m:oMath>
                            </m:oMathPara>
                          </a14:m>
                          <a:endParaRPr kumimoji="1" lang="ja-JP" altLang="en-US" sz="1300" dirty="0"/>
                        </a:p>
                      </a:txBody>
                      <a:tcPr anchor="ctr">
                        <a:solidFill>
                          <a:schemeClr val="bg2"/>
                        </a:solidFill>
                      </a:tcPr>
                    </a:tc>
                    <a:tc>
                      <a:txBody>
                        <a:bodyPr/>
                        <a:lstStyle/>
                        <a:p>
                          <a:pPr algn="ctr"/>
                          <a:endParaRPr kumimoji="1" lang="ja-JP" altLang="en-US" sz="1300" dirty="0"/>
                        </a:p>
                      </a:txBody>
                      <a:tcPr anchor="ctr">
                        <a:solidFill>
                          <a:schemeClr val="bg2"/>
                        </a:solidFill>
                      </a:tcPr>
                    </a:tc>
                    <a:tc>
                      <a:txBody>
                        <a:bodyPr/>
                        <a:lstStyle/>
                        <a:p>
                          <a:pPr algn="ctr"/>
                          <a:r>
                            <a:rPr kumimoji="1" lang="en-US" altLang="ja-JP" sz="1300" dirty="0" err="1"/>
                            <a:t>MP4</a:t>
                          </a:r>
                          <a:endParaRPr kumimoji="1" lang="ja-JP" altLang="en-US" sz="1300" dirty="0"/>
                        </a:p>
                      </a:txBody>
                      <a:tcPr anchor="ctr">
                        <a:solidFill>
                          <a:schemeClr val="bg2"/>
                        </a:solidFill>
                      </a:tcPr>
                    </a:tc>
                    <a:tc>
                      <a:txBody>
                        <a:bodyPr/>
                        <a:lstStyle/>
                        <a:p>
                          <a:pPr algn="ctr"/>
                          <a:r>
                            <a:rPr kumimoji="1" lang="en-US" altLang="ja-JP" sz="1300" b="1" dirty="0">
                              <a:solidFill>
                                <a:schemeClr val="accent4"/>
                              </a:solidFill>
                            </a:rPr>
                            <a:t>CCSD(T)</a:t>
                          </a:r>
                          <a:endParaRPr kumimoji="1" lang="ja-JP" altLang="en-US" sz="1300" b="1" dirty="0">
                            <a:solidFill>
                              <a:schemeClr val="accent4"/>
                            </a:solidFill>
                          </a:endParaRPr>
                        </a:p>
                      </a:txBody>
                      <a:tcPr anchor="ctr">
                        <a:solidFill>
                          <a:schemeClr val="bg2"/>
                        </a:solidFill>
                      </a:tcPr>
                    </a:tc>
                    <a:extLst>
                      <a:ext uri="{0D108BD9-81ED-4DB2-BD59-A6C34878D82A}">
                        <a16:rowId xmlns:a16="http://schemas.microsoft.com/office/drawing/2014/main" val="3967700859"/>
                      </a:ext>
                    </a:extLst>
                  </a:tr>
                  <a:tr h="41139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p>
                                  <m:sSupPr>
                                    <m:ctrlPr>
                                      <a:rPr kumimoji="1" lang="en-US" altLang="ja-JP" sz="1300" i="1" smtClean="0">
                                        <a:latin typeface="Cambria Math" panose="02040503050406030204" pitchFamily="18" charset="0"/>
                                      </a:rPr>
                                    </m:ctrlPr>
                                  </m:sSupPr>
                                  <m:e>
                                    <m:r>
                                      <a:rPr kumimoji="1" lang="en-US" altLang="ja-JP" sz="1300" b="0" smtClean="0">
                                        <a:latin typeface="Cambria Math" panose="02040503050406030204" pitchFamily="18" charset="0"/>
                                      </a:rPr>
                                      <m:t>𝑀</m:t>
                                    </m:r>
                                  </m:e>
                                  <m:sup>
                                    <m:r>
                                      <a:rPr kumimoji="1" lang="en-US" altLang="ja-JP" sz="1300" b="0" smtClean="0">
                                        <a:latin typeface="Cambria Math" panose="02040503050406030204" pitchFamily="18" charset="0"/>
                                      </a:rPr>
                                      <m:t>8</m:t>
                                    </m:r>
                                  </m:sup>
                                </m:sSup>
                              </m:oMath>
                            </m:oMathPara>
                          </a14:m>
                          <a:endParaRPr kumimoji="1" lang="ja-JP" altLang="en-US" sz="1300" dirty="0"/>
                        </a:p>
                      </a:txBody>
                      <a:tcPr anchor="ctr">
                        <a:solidFill>
                          <a:schemeClr val="bg2"/>
                        </a:solidFill>
                      </a:tcPr>
                    </a:tc>
                    <a:tc>
                      <a:txBody>
                        <a:bodyPr/>
                        <a:lstStyle/>
                        <a:p>
                          <a:pPr algn="ctr"/>
                          <a:r>
                            <a:rPr kumimoji="1" lang="en-US" altLang="ja-JP" sz="1300" dirty="0" err="1"/>
                            <a:t>CISDT</a:t>
                          </a:r>
                          <a:endParaRPr kumimoji="1" lang="ja-JP" altLang="en-US" sz="1300" dirty="0"/>
                        </a:p>
                      </a:txBody>
                      <a:tcPr anchor="ctr">
                        <a:solidFill>
                          <a:schemeClr val="bg2"/>
                        </a:solidFill>
                      </a:tcPr>
                    </a:tc>
                    <a:tc>
                      <a:txBody>
                        <a:bodyPr/>
                        <a:lstStyle/>
                        <a:p>
                          <a:pPr algn="ctr"/>
                          <a:r>
                            <a:rPr kumimoji="1" lang="en-US" altLang="ja-JP" sz="1300" dirty="0" err="1"/>
                            <a:t>MP5</a:t>
                          </a:r>
                          <a:endParaRPr kumimoji="1" lang="ja-JP" altLang="en-US" sz="1300" dirty="0"/>
                        </a:p>
                      </a:txBody>
                      <a:tcPr anchor="ctr">
                        <a:solidFill>
                          <a:schemeClr val="bg2"/>
                        </a:solidFill>
                      </a:tcPr>
                    </a:tc>
                    <a:tc>
                      <a:txBody>
                        <a:bodyPr/>
                        <a:lstStyle/>
                        <a:p>
                          <a:pPr algn="ctr"/>
                          <a:r>
                            <a:rPr kumimoji="1" lang="en-US" altLang="ja-JP" sz="1300" dirty="0" err="1"/>
                            <a:t>CCSDT</a:t>
                          </a:r>
                          <a:endParaRPr kumimoji="1" lang="ja-JP" altLang="en-US" sz="1300" dirty="0"/>
                        </a:p>
                      </a:txBody>
                      <a:tcPr anchor="ctr">
                        <a:solidFill>
                          <a:schemeClr val="bg2"/>
                        </a:solidFill>
                      </a:tcPr>
                    </a:tc>
                    <a:extLst>
                      <a:ext uri="{0D108BD9-81ED-4DB2-BD59-A6C34878D82A}">
                        <a16:rowId xmlns:a16="http://schemas.microsoft.com/office/drawing/2014/main" val="2390419602"/>
                      </a:ext>
                    </a:extLst>
                  </a:tr>
                  <a:tr h="41139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p>
                                  <m:sSupPr>
                                    <m:ctrlPr>
                                      <a:rPr kumimoji="1" lang="en-US" altLang="ja-JP" sz="1300" i="1" smtClean="0">
                                        <a:latin typeface="Cambria Math" panose="02040503050406030204" pitchFamily="18" charset="0"/>
                                      </a:rPr>
                                    </m:ctrlPr>
                                  </m:sSupPr>
                                  <m:e>
                                    <m:r>
                                      <a:rPr kumimoji="1" lang="en-US" altLang="ja-JP" sz="1300" b="0" smtClean="0">
                                        <a:latin typeface="Cambria Math" panose="02040503050406030204" pitchFamily="18" charset="0"/>
                                      </a:rPr>
                                      <m:t>𝑀</m:t>
                                    </m:r>
                                  </m:e>
                                  <m:sup>
                                    <m:r>
                                      <a:rPr kumimoji="1" lang="en-US" altLang="ja-JP" sz="1300" b="0" smtClean="0">
                                        <a:latin typeface="Cambria Math" panose="02040503050406030204" pitchFamily="18" charset="0"/>
                                      </a:rPr>
                                      <m:t>9</m:t>
                                    </m:r>
                                  </m:sup>
                                </m:sSup>
                              </m:oMath>
                            </m:oMathPara>
                          </a14:m>
                          <a:endParaRPr kumimoji="1" lang="ja-JP" altLang="en-US" sz="1300" dirty="0"/>
                        </a:p>
                      </a:txBody>
                      <a:tcPr anchor="ctr">
                        <a:solidFill>
                          <a:schemeClr val="bg2"/>
                        </a:solidFill>
                      </a:tcPr>
                    </a:tc>
                    <a:tc>
                      <a:txBody>
                        <a:bodyPr/>
                        <a:lstStyle/>
                        <a:p>
                          <a:pPr algn="ctr"/>
                          <a:endParaRPr kumimoji="1" lang="ja-JP" altLang="en-US" sz="1300" dirty="0"/>
                        </a:p>
                      </a:txBody>
                      <a:tcPr anchor="ctr">
                        <a:solidFill>
                          <a:schemeClr val="bg2"/>
                        </a:solidFill>
                      </a:tcPr>
                    </a:tc>
                    <a:tc>
                      <a:txBody>
                        <a:bodyPr/>
                        <a:lstStyle/>
                        <a:p>
                          <a:pPr algn="ctr"/>
                          <a:r>
                            <a:rPr kumimoji="1" lang="en-US" altLang="ja-JP" sz="1300" dirty="0" err="1"/>
                            <a:t>MP6</a:t>
                          </a:r>
                          <a:endParaRPr kumimoji="1" lang="ja-JP" altLang="en-US" sz="1300" dirty="0"/>
                        </a:p>
                      </a:txBody>
                      <a:tcPr anchor="ctr">
                        <a:solidFill>
                          <a:schemeClr val="bg2"/>
                        </a:solidFill>
                      </a:tcPr>
                    </a:tc>
                    <a:tc>
                      <a:txBody>
                        <a:bodyPr/>
                        <a:lstStyle/>
                        <a:p>
                          <a:pPr algn="ctr"/>
                          <a:endParaRPr kumimoji="1" lang="ja-JP" altLang="en-US" sz="1300" dirty="0"/>
                        </a:p>
                      </a:txBody>
                      <a:tcPr anchor="ctr">
                        <a:solidFill>
                          <a:schemeClr val="bg2"/>
                        </a:solidFill>
                      </a:tcPr>
                    </a:tc>
                    <a:extLst>
                      <a:ext uri="{0D108BD9-81ED-4DB2-BD59-A6C34878D82A}">
                        <a16:rowId xmlns:a16="http://schemas.microsoft.com/office/drawing/2014/main" val="642246426"/>
                      </a:ext>
                    </a:extLst>
                  </a:tr>
                  <a:tr h="41139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p>
                                  <m:sSupPr>
                                    <m:ctrlPr>
                                      <a:rPr kumimoji="1" lang="en-US" altLang="ja-JP" sz="1300" i="1" smtClean="0">
                                        <a:latin typeface="Cambria Math" panose="02040503050406030204" pitchFamily="18" charset="0"/>
                                      </a:rPr>
                                    </m:ctrlPr>
                                  </m:sSupPr>
                                  <m:e>
                                    <m:r>
                                      <a:rPr kumimoji="1" lang="en-US" altLang="ja-JP" sz="1300" b="0" smtClean="0">
                                        <a:latin typeface="Cambria Math" panose="02040503050406030204" pitchFamily="18" charset="0"/>
                                      </a:rPr>
                                      <m:t>𝑀</m:t>
                                    </m:r>
                                  </m:e>
                                  <m:sup>
                                    <m:r>
                                      <a:rPr kumimoji="1" lang="en-US" altLang="ja-JP" sz="1300" b="0" smtClean="0">
                                        <a:latin typeface="Cambria Math" panose="02040503050406030204" pitchFamily="18" charset="0"/>
                                      </a:rPr>
                                      <m:t>10</m:t>
                                    </m:r>
                                  </m:sup>
                                </m:sSup>
                              </m:oMath>
                            </m:oMathPara>
                          </a14:m>
                          <a:endParaRPr kumimoji="1" lang="ja-JP" altLang="en-US" sz="1300" dirty="0"/>
                        </a:p>
                      </a:txBody>
                      <a:tcPr anchor="ctr">
                        <a:solidFill>
                          <a:schemeClr val="bg2"/>
                        </a:solidFill>
                      </a:tcPr>
                    </a:tc>
                    <a:tc>
                      <a:txBody>
                        <a:bodyPr/>
                        <a:lstStyle/>
                        <a:p>
                          <a:pPr algn="ctr"/>
                          <a:r>
                            <a:rPr kumimoji="1" lang="en-US" altLang="ja-JP" sz="1300" dirty="0" err="1"/>
                            <a:t>CISDTQ</a:t>
                          </a:r>
                          <a:endParaRPr kumimoji="1" lang="ja-JP" altLang="en-US" sz="1300" dirty="0"/>
                        </a:p>
                      </a:txBody>
                      <a:tcPr anchor="ctr">
                        <a:solidFill>
                          <a:schemeClr val="bg2"/>
                        </a:solidFill>
                      </a:tcPr>
                    </a:tc>
                    <a:tc>
                      <a:txBody>
                        <a:bodyPr/>
                        <a:lstStyle/>
                        <a:p>
                          <a:pPr algn="ctr"/>
                          <a:r>
                            <a:rPr kumimoji="1" lang="en-US" altLang="ja-JP" sz="1300" dirty="0" err="1"/>
                            <a:t>MP7</a:t>
                          </a:r>
                          <a:endParaRPr kumimoji="1" lang="ja-JP" altLang="en-US" sz="1300" dirty="0"/>
                        </a:p>
                      </a:txBody>
                      <a:tcPr anchor="ctr">
                        <a:solidFill>
                          <a:schemeClr val="bg2"/>
                        </a:solidFill>
                      </a:tcPr>
                    </a:tc>
                    <a:tc>
                      <a:txBody>
                        <a:bodyPr/>
                        <a:lstStyle/>
                        <a:p>
                          <a:pPr algn="ctr"/>
                          <a:r>
                            <a:rPr kumimoji="1" lang="en-US" altLang="ja-JP" sz="1300" dirty="0" err="1"/>
                            <a:t>CCSDTQ</a:t>
                          </a:r>
                          <a:endParaRPr kumimoji="1" lang="ja-JP" altLang="en-US" sz="1300" dirty="0"/>
                        </a:p>
                      </a:txBody>
                      <a:tcPr anchor="ctr">
                        <a:solidFill>
                          <a:schemeClr val="bg2"/>
                        </a:solidFill>
                      </a:tcPr>
                    </a:tc>
                    <a:extLst>
                      <a:ext uri="{0D108BD9-81ED-4DB2-BD59-A6C34878D82A}">
                        <a16:rowId xmlns:a16="http://schemas.microsoft.com/office/drawing/2014/main" val="1198458337"/>
                      </a:ext>
                    </a:extLst>
                  </a:tr>
                  <a:tr h="41139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1" lang="en-US" altLang="ja-JP" sz="1300" b="0" smtClean="0">
                                    <a:latin typeface="Cambria Math" panose="02040503050406030204" pitchFamily="18" charset="0"/>
                                  </a:rPr>
                                  <m:t>𝑀</m:t>
                                </m:r>
                                <m:r>
                                  <a:rPr kumimoji="1" lang="en-US" altLang="ja-JP" sz="1300" b="0" smtClean="0">
                                    <a:latin typeface="Cambria Math" panose="02040503050406030204" pitchFamily="18" charset="0"/>
                                  </a:rPr>
                                  <m:t>!</m:t>
                                </m:r>
                              </m:oMath>
                            </m:oMathPara>
                          </a14:m>
                          <a:endParaRPr kumimoji="1" lang="ja-JP" altLang="en-US" sz="1300" dirty="0"/>
                        </a:p>
                      </a:txBody>
                      <a:tcPr anchor="ctr">
                        <a:lnB w="19050" cap="flat" cmpd="sng" algn="ctr">
                          <a:solidFill>
                            <a:schemeClr val="tx2"/>
                          </a:solidFill>
                          <a:prstDash val="solid"/>
                          <a:round/>
                          <a:headEnd type="none" w="med" len="med"/>
                          <a:tailEnd type="none" w="med" len="med"/>
                        </a:lnB>
                        <a:solidFill>
                          <a:schemeClr val="bg2"/>
                        </a:solidFill>
                      </a:tcPr>
                    </a:tc>
                    <a:tc>
                      <a:txBody>
                        <a:bodyPr/>
                        <a:lstStyle/>
                        <a:p>
                          <a:pPr algn="ctr"/>
                          <a:r>
                            <a:rPr kumimoji="1" lang="en-US" altLang="ja-JP" sz="1300" dirty="0"/>
                            <a:t>Full CI</a:t>
                          </a:r>
                          <a:endParaRPr kumimoji="1" lang="ja-JP" altLang="en-US" sz="1300" dirty="0"/>
                        </a:p>
                      </a:txBody>
                      <a:tcPr anchor="ctr">
                        <a:lnB w="19050" cap="flat" cmpd="sng" algn="ctr">
                          <a:solidFill>
                            <a:schemeClr val="tx2"/>
                          </a:solidFill>
                          <a:prstDash val="solid"/>
                          <a:round/>
                          <a:headEnd type="none" w="med" len="med"/>
                          <a:tailEnd type="none" w="med" len="med"/>
                        </a:lnB>
                        <a:solidFill>
                          <a:schemeClr val="bg2"/>
                        </a:solidFill>
                      </a:tcPr>
                    </a:tc>
                    <a:tc>
                      <a:txBody>
                        <a:bodyPr/>
                        <a:lstStyle/>
                        <a:p>
                          <a:pPr algn="ctr"/>
                          <a:endParaRPr kumimoji="1" lang="ja-JP" altLang="en-US" sz="1300" dirty="0"/>
                        </a:p>
                      </a:txBody>
                      <a:tcPr anchor="ctr">
                        <a:lnB w="19050" cap="flat" cmpd="sng" algn="ctr">
                          <a:solidFill>
                            <a:schemeClr val="tx2"/>
                          </a:solidFill>
                          <a:prstDash val="solid"/>
                          <a:round/>
                          <a:headEnd type="none" w="med" len="med"/>
                          <a:tailEnd type="none" w="med" len="med"/>
                        </a:lnB>
                        <a:solidFill>
                          <a:schemeClr val="bg2"/>
                        </a:solidFill>
                      </a:tcPr>
                    </a:tc>
                    <a:tc>
                      <a:txBody>
                        <a:bodyPr/>
                        <a:lstStyle/>
                        <a:p>
                          <a:pPr algn="ctr"/>
                          <a:endParaRPr kumimoji="1" lang="ja-JP" altLang="en-US" sz="1300" dirty="0"/>
                        </a:p>
                      </a:txBody>
                      <a:tcPr anchor="ctr">
                        <a:lnB w="19050" cap="flat" cmpd="sng" algn="ctr">
                          <a:solidFill>
                            <a:schemeClr val="tx2"/>
                          </a:solidFill>
                          <a:prstDash val="solid"/>
                          <a:round/>
                          <a:headEnd type="none" w="med" len="med"/>
                          <a:tailEnd type="none" w="med" len="med"/>
                        </a:lnB>
                        <a:solidFill>
                          <a:schemeClr val="bg2"/>
                        </a:solidFill>
                      </a:tcPr>
                    </a:tc>
                    <a:extLst>
                      <a:ext uri="{0D108BD9-81ED-4DB2-BD59-A6C34878D82A}">
                        <a16:rowId xmlns:a16="http://schemas.microsoft.com/office/drawing/2014/main" val="76135614"/>
                      </a:ext>
                    </a:extLst>
                  </a:tr>
                </a:tbl>
              </a:graphicData>
            </a:graphic>
          </p:graphicFrame>
        </mc:Choice>
        <mc:Fallback xmlns="">
          <p:graphicFrame>
            <p:nvGraphicFramePr>
              <p:cNvPr id="14" name="表 45">
                <a:extLst>
                  <a:ext uri="{FF2B5EF4-FFF2-40B4-BE49-F238E27FC236}">
                    <a16:creationId xmlns:a16="http://schemas.microsoft.com/office/drawing/2014/main" id="{D311DE06-7919-49C2-98F5-1E2553F26F0E}"/>
                  </a:ext>
                </a:extLst>
              </p:cNvPr>
              <p:cNvGraphicFramePr>
                <a:graphicFrameLocks noGrp="1"/>
              </p:cNvGraphicFramePr>
              <p:nvPr>
                <p:ph idx="14"/>
                <p:extLst>
                  <p:ext uri="{D42A27DB-BD31-4B8C-83A1-F6EECF244321}">
                    <p14:modId xmlns:p14="http://schemas.microsoft.com/office/powerpoint/2010/main" val="4145537633"/>
                  </p:ext>
                </p:extLst>
              </p:nvPr>
            </p:nvGraphicFramePr>
            <p:xfrm>
              <a:off x="3203574" y="842962"/>
              <a:ext cx="5400000" cy="3294424"/>
            </p:xfrm>
            <a:graphic>
              <a:graphicData uri="http://schemas.openxmlformats.org/drawingml/2006/table">
                <a:tbl>
                  <a:tblPr firstRow="1" bandRow="1">
                    <a:tableStyleId>{2D5ABB26-0587-4C30-8999-92F81FD0307C}</a:tableStyleId>
                  </a:tblPr>
                  <a:tblGrid>
                    <a:gridCol w="1080000">
                      <a:extLst>
                        <a:ext uri="{9D8B030D-6E8A-4147-A177-3AD203B41FA5}">
                          <a16:colId xmlns:a16="http://schemas.microsoft.com/office/drawing/2014/main" val="563584145"/>
                        </a:ext>
                      </a:extLst>
                    </a:gridCol>
                    <a:gridCol w="1440000">
                      <a:extLst>
                        <a:ext uri="{9D8B030D-6E8A-4147-A177-3AD203B41FA5}">
                          <a16:colId xmlns:a16="http://schemas.microsoft.com/office/drawing/2014/main" val="1142852107"/>
                        </a:ext>
                      </a:extLst>
                    </a:gridCol>
                    <a:gridCol w="1440000">
                      <a:extLst>
                        <a:ext uri="{9D8B030D-6E8A-4147-A177-3AD203B41FA5}">
                          <a16:colId xmlns:a16="http://schemas.microsoft.com/office/drawing/2014/main" val="3951241277"/>
                        </a:ext>
                      </a:extLst>
                    </a:gridCol>
                    <a:gridCol w="1440000">
                      <a:extLst>
                        <a:ext uri="{9D8B030D-6E8A-4147-A177-3AD203B41FA5}">
                          <a16:colId xmlns:a16="http://schemas.microsoft.com/office/drawing/2014/main" val="3975293583"/>
                        </a:ext>
                      </a:extLst>
                    </a:gridCol>
                  </a:tblGrid>
                  <a:tr h="411397">
                    <a:tc>
                      <a:txBody>
                        <a:bodyPr/>
                        <a:lstStyle/>
                        <a:p>
                          <a:pPr algn="ctr"/>
                          <a:r>
                            <a:rPr kumimoji="1" lang="ja-JP" altLang="en-US" sz="1300" dirty="0">
                              <a:solidFill>
                                <a:schemeClr val="bg1"/>
                              </a:solidFill>
                            </a:rPr>
                            <a:t>コスト</a:t>
                          </a:r>
                        </a:p>
                      </a:txBody>
                      <a:tcPr anchor="ctr">
                        <a:solidFill>
                          <a:schemeClr val="tx2"/>
                        </a:solidFill>
                      </a:tcPr>
                    </a:tc>
                    <a:tc>
                      <a:txBody>
                        <a:bodyPr/>
                        <a:lstStyle/>
                        <a:p>
                          <a:pPr algn="ctr"/>
                          <a:r>
                            <a:rPr kumimoji="1" lang="en-US" altLang="ja-JP" sz="1300" dirty="0">
                              <a:solidFill>
                                <a:schemeClr val="bg1"/>
                              </a:solidFill>
                            </a:rPr>
                            <a:t>CI</a:t>
                          </a:r>
                          <a:r>
                            <a:rPr kumimoji="1" lang="ja-JP" altLang="en-US" sz="1300" dirty="0">
                              <a:solidFill>
                                <a:schemeClr val="bg1"/>
                              </a:solidFill>
                            </a:rPr>
                            <a:t>法</a:t>
                          </a:r>
                        </a:p>
                      </a:txBody>
                      <a:tcPr anchor="ctr">
                        <a:solidFill>
                          <a:schemeClr val="tx2"/>
                        </a:solidFill>
                      </a:tcPr>
                    </a:tc>
                    <a:tc>
                      <a:txBody>
                        <a:bodyPr/>
                        <a:lstStyle/>
                        <a:p>
                          <a:pPr algn="ctr"/>
                          <a:r>
                            <a:rPr kumimoji="1" lang="en-US" altLang="ja-JP" sz="1300" dirty="0">
                              <a:solidFill>
                                <a:schemeClr val="bg1"/>
                              </a:solidFill>
                            </a:rPr>
                            <a:t>MP</a:t>
                          </a:r>
                          <a:r>
                            <a:rPr kumimoji="1" lang="ja-JP" altLang="en-US" sz="1300" dirty="0">
                              <a:solidFill>
                                <a:schemeClr val="bg1"/>
                              </a:solidFill>
                            </a:rPr>
                            <a:t>法</a:t>
                          </a:r>
                        </a:p>
                      </a:txBody>
                      <a:tcPr anchor="ctr">
                        <a:solidFill>
                          <a:schemeClr val="tx2"/>
                        </a:solidFill>
                      </a:tcPr>
                    </a:tc>
                    <a:tc>
                      <a:txBody>
                        <a:bodyPr/>
                        <a:lstStyle/>
                        <a:p>
                          <a:pPr algn="ctr"/>
                          <a:r>
                            <a:rPr kumimoji="1" lang="en-US" altLang="ja-JP" sz="1300" dirty="0">
                              <a:solidFill>
                                <a:schemeClr val="bg1"/>
                              </a:solidFill>
                            </a:rPr>
                            <a:t>CC</a:t>
                          </a:r>
                          <a:r>
                            <a:rPr kumimoji="1" lang="ja-JP" altLang="en-US" sz="1300" dirty="0">
                              <a:solidFill>
                                <a:schemeClr val="bg1"/>
                              </a:solidFill>
                            </a:rPr>
                            <a:t>法</a:t>
                          </a:r>
                        </a:p>
                      </a:txBody>
                      <a:tcPr anchor="ctr">
                        <a:solidFill>
                          <a:schemeClr val="tx2"/>
                        </a:solidFill>
                      </a:tcPr>
                    </a:tc>
                    <a:extLst>
                      <a:ext uri="{0D108BD9-81ED-4DB2-BD59-A6C34878D82A}">
                        <a16:rowId xmlns:a16="http://schemas.microsoft.com/office/drawing/2014/main" val="1664541001"/>
                      </a:ext>
                    </a:extLst>
                  </a:tr>
                  <a:tr h="414645">
                    <a:tc>
                      <a:txBody>
                        <a:bodyPr/>
                        <a:lstStyle/>
                        <a:p>
                          <a:endParaRPr lang="ja-JP"/>
                        </a:p>
                      </a:txBody>
                      <a:tcPr anchor="ctr">
                        <a:blipFill>
                          <a:blip r:embed="rId3"/>
                          <a:stretch>
                            <a:fillRect t="-100000" r="-401695" b="-598529"/>
                          </a:stretch>
                        </a:blipFill>
                      </a:tcPr>
                    </a:tc>
                    <a:tc>
                      <a:txBody>
                        <a:bodyPr/>
                        <a:lstStyle/>
                        <a:p>
                          <a:pPr algn="ctr"/>
                          <a:r>
                            <a:rPr kumimoji="1" lang="en-US" altLang="ja-JP" sz="1300" dirty="0"/>
                            <a:t>CIS</a:t>
                          </a:r>
                          <a:endParaRPr kumimoji="1" lang="ja-JP" altLang="en-US" sz="1300" dirty="0"/>
                        </a:p>
                      </a:txBody>
                      <a:tcPr anchor="ctr">
                        <a:solidFill>
                          <a:schemeClr val="bg2"/>
                        </a:solidFill>
                      </a:tcPr>
                    </a:tc>
                    <a:tc>
                      <a:txBody>
                        <a:bodyPr/>
                        <a:lstStyle/>
                        <a:p>
                          <a:pPr algn="ctr"/>
                          <a:r>
                            <a:rPr kumimoji="1" lang="en-US" altLang="ja-JP" sz="1300" dirty="0" err="1"/>
                            <a:t>MP2</a:t>
                          </a:r>
                          <a:endParaRPr kumimoji="1" lang="ja-JP" altLang="en-US" sz="1300" dirty="0"/>
                        </a:p>
                      </a:txBody>
                      <a:tcPr anchor="ctr">
                        <a:solidFill>
                          <a:schemeClr val="bg2"/>
                        </a:solidFill>
                      </a:tcPr>
                    </a:tc>
                    <a:tc>
                      <a:txBody>
                        <a:bodyPr/>
                        <a:lstStyle/>
                        <a:p>
                          <a:pPr algn="ctr"/>
                          <a:endParaRPr kumimoji="1" lang="ja-JP" altLang="en-US" sz="1300" dirty="0"/>
                        </a:p>
                      </a:txBody>
                      <a:tcPr anchor="ctr">
                        <a:solidFill>
                          <a:schemeClr val="bg2"/>
                        </a:solidFill>
                      </a:tcPr>
                    </a:tc>
                    <a:extLst>
                      <a:ext uri="{0D108BD9-81ED-4DB2-BD59-A6C34878D82A}">
                        <a16:rowId xmlns:a16="http://schemas.microsoft.com/office/drawing/2014/main" val="2592259406"/>
                      </a:ext>
                    </a:extLst>
                  </a:tr>
                  <a:tr h="411397">
                    <a:tc>
                      <a:txBody>
                        <a:bodyPr/>
                        <a:lstStyle/>
                        <a:p>
                          <a:endParaRPr lang="ja-JP"/>
                        </a:p>
                      </a:txBody>
                      <a:tcPr anchor="ctr">
                        <a:blipFill>
                          <a:blip r:embed="rId3"/>
                          <a:stretch>
                            <a:fillRect t="-202985" r="-401695" b="-507463"/>
                          </a:stretch>
                        </a:blipFill>
                      </a:tcPr>
                    </a:tc>
                    <a:tc>
                      <a:txBody>
                        <a:bodyPr/>
                        <a:lstStyle/>
                        <a:p>
                          <a:pPr algn="ctr"/>
                          <a:r>
                            <a:rPr kumimoji="1" lang="en-US" altLang="ja-JP" sz="1300" dirty="0"/>
                            <a:t>CISD</a:t>
                          </a:r>
                          <a:endParaRPr kumimoji="1" lang="ja-JP" altLang="en-US" sz="1300" dirty="0"/>
                        </a:p>
                      </a:txBody>
                      <a:tcPr anchor="ctr">
                        <a:solidFill>
                          <a:schemeClr val="bg2"/>
                        </a:solidFill>
                      </a:tcPr>
                    </a:tc>
                    <a:tc>
                      <a:txBody>
                        <a:bodyPr/>
                        <a:lstStyle/>
                        <a:p>
                          <a:pPr algn="ctr"/>
                          <a:r>
                            <a:rPr kumimoji="1" lang="en-US" altLang="ja-JP" sz="1300" dirty="0"/>
                            <a:t>MP3</a:t>
                          </a:r>
                          <a:endParaRPr kumimoji="1" lang="ja-JP" altLang="en-US" sz="1300" dirty="0"/>
                        </a:p>
                      </a:txBody>
                      <a:tcPr anchor="ctr">
                        <a:solidFill>
                          <a:schemeClr val="bg2"/>
                        </a:solidFill>
                      </a:tcPr>
                    </a:tc>
                    <a:tc>
                      <a:txBody>
                        <a:bodyPr/>
                        <a:lstStyle/>
                        <a:p>
                          <a:pPr algn="ctr"/>
                          <a:r>
                            <a:rPr kumimoji="1" lang="en-US" altLang="ja-JP" sz="1300" dirty="0"/>
                            <a:t>CCSD</a:t>
                          </a:r>
                          <a:endParaRPr kumimoji="1" lang="ja-JP" altLang="en-US" sz="1300" dirty="0"/>
                        </a:p>
                      </a:txBody>
                      <a:tcPr anchor="ctr">
                        <a:solidFill>
                          <a:schemeClr val="bg2"/>
                        </a:solidFill>
                      </a:tcPr>
                    </a:tc>
                    <a:extLst>
                      <a:ext uri="{0D108BD9-81ED-4DB2-BD59-A6C34878D82A}">
                        <a16:rowId xmlns:a16="http://schemas.microsoft.com/office/drawing/2014/main" val="970465725"/>
                      </a:ext>
                    </a:extLst>
                  </a:tr>
                  <a:tr h="411397">
                    <a:tc>
                      <a:txBody>
                        <a:bodyPr/>
                        <a:lstStyle/>
                        <a:p>
                          <a:endParaRPr lang="ja-JP"/>
                        </a:p>
                      </a:txBody>
                      <a:tcPr anchor="ctr">
                        <a:blipFill>
                          <a:blip r:embed="rId3"/>
                          <a:stretch>
                            <a:fillRect t="-298529" r="-401695" b="-400000"/>
                          </a:stretch>
                        </a:blipFill>
                      </a:tcPr>
                    </a:tc>
                    <a:tc>
                      <a:txBody>
                        <a:bodyPr/>
                        <a:lstStyle/>
                        <a:p>
                          <a:pPr algn="ctr"/>
                          <a:endParaRPr kumimoji="1" lang="ja-JP" altLang="en-US" sz="1300" dirty="0"/>
                        </a:p>
                      </a:txBody>
                      <a:tcPr anchor="ctr">
                        <a:solidFill>
                          <a:schemeClr val="bg2"/>
                        </a:solidFill>
                      </a:tcPr>
                    </a:tc>
                    <a:tc>
                      <a:txBody>
                        <a:bodyPr/>
                        <a:lstStyle/>
                        <a:p>
                          <a:pPr algn="ctr"/>
                          <a:r>
                            <a:rPr kumimoji="1" lang="en-US" altLang="ja-JP" sz="1300" dirty="0" err="1"/>
                            <a:t>MP4</a:t>
                          </a:r>
                          <a:endParaRPr kumimoji="1" lang="ja-JP" altLang="en-US" sz="1300" dirty="0"/>
                        </a:p>
                      </a:txBody>
                      <a:tcPr anchor="ctr">
                        <a:solidFill>
                          <a:schemeClr val="bg2"/>
                        </a:solidFill>
                      </a:tcPr>
                    </a:tc>
                    <a:tc>
                      <a:txBody>
                        <a:bodyPr/>
                        <a:lstStyle/>
                        <a:p>
                          <a:pPr algn="ctr"/>
                          <a:r>
                            <a:rPr kumimoji="1" lang="en-US" altLang="ja-JP" sz="1300" b="1" dirty="0">
                              <a:solidFill>
                                <a:schemeClr val="accent4"/>
                              </a:solidFill>
                            </a:rPr>
                            <a:t>CCSD(T)</a:t>
                          </a:r>
                          <a:endParaRPr kumimoji="1" lang="ja-JP" altLang="en-US" sz="1300" b="1" dirty="0">
                            <a:solidFill>
                              <a:schemeClr val="accent4"/>
                            </a:solidFill>
                          </a:endParaRPr>
                        </a:p>
                      </a:txBody>
                      <a:tcPr anchor="ctr">
                        <a:solidFill>
                          <a:schemeClr val="bg2"/>
                        </a:solidFill>
                      </a:tcPr>
                    </a:tc>
                    <a:extLst>
                      <a:ext uri="{0D108BD9-81ED-4DB2-BD59-A6C34878D82A}">
                        <a16:rowId xmlns:a16="http://schemas.microsoft.com/office/drawing/2014/main" val="3967700859"/>
                      </a:ext>
                    </a:extLst>
                  </a:tr>
                  <a:tr h="411397">
                    <a:tc>
                      <a:txBody>
                        <a:bodyPr/>
                        <a:lstStyle/>
                        <a:p>
                          <a:endParaRPr lang="ja-JP"/>
                        </a:p>
                      </a:txBody>
                      <a:tcPr anchor="ctr">
                        <a:blipFill>
                          <a:blip r:embed="rId3"/>
                          <a:stretch>
                            <a:fillRect t="-404478" r="-401695" b="-305970"/>
                          </a:stretch>
                        </a:blipFill>
                      </a:tcPr>
                    </a:tc>
                    <a:tc>
                      <a:txBody>
                        <a:bodyPr/>
                        <a:lstStyle/>
                        <a:p>
                          <a:pPr algn="ctr"/>
                          <a:r>
                            <a:rPr kumimoji="1" lang="en-US" altLang="ja-JP" sz="1300" dirty="0" err="1"/>
                            <a:t>CISDT</a:t>
                          </a:r>
                          <a:endParaRPr kumimoji="1" lang="ja-JP" altLang="en-US" sz="1300" dirty="0"/>
                        </a:p>
                      </a:txBody>
                      <a:tcPr anchor="ctr">
                        <a:solidFill>
                          <a:schemeClr val="bg2"/>
                        </a:solidFill>
                      </a:tcPr>
                    </a:tc>
                    <a:tc>
                      <a:txBody>
                        <a:bodyPr/>
                        <a:lstStyle/>
                        <a:p>
                          <a:pPr algn="ctr"/>
                          <a:r>
                            <a:rPr kumimoji="1" lang="en-US" altLang="ja-JP" sz="1300" dirty="0" err="1"/>
                            <a:t>MP5</a:t>
                          </a:r>
                          <a:endParaRPr kumimoji="1" lang="ja-JP" altLang="en-US" sz="1300" dirty="0"/>
                        </a:p>
                      </a:txBody>
                      <a:tcPr anchor="ctr">
                        <a:solidFill>
                          <a:schemeClr val="bg2"/>
                        </a:solidFill>
                      </a:tcPr>
                    </a:tc>
                    <a:tc>
                      <a:txBody>
                        <a:bodyPr/>
                        <a:lstStyle/>
                        <a:p>
                          <a:pPr algn="ctr"/>
                          <a:r>
                            <a:rPr kumimoji="1" lang="en-US" altLang="ja-JP" sz="1300" dirty="0" err="1"/>
                            <a:t>CCSDT</a:t>
                          </a:r>
                          <a:endParaRPr kumimoji="1" lang="ja-JP" altLang="en-US" sz="1300" dirty="0"/>
                        </a:p>
                      </a:txBody>
                      <a:tcPr anchor="ctr">
                        <a:solidFill>
                          <a:schemeClr val="bg2"/>
                        </a:solidFill>
                      </a:tcPr>
                    </a:tc>
                    <a:extLst>
                      <a:ext uri="{0D108BD9-81ED-4DB2-BD59-A6C34878D82A}">
                        <a16:rowId xmlns:a16="http://schemas.microsoft.com/office/drawing/2014/main" val="2390419602"/>
                      </a:ext>
                    </a:extLst>
                  </a:tr>
                  <a:tr h="411397">
                    <a:tc>
                      <a:txBody>
                        <a:bodyPr/>
                        <a:lstStyle/>
                        <a:p>
                          <a:endParaRPr lang="ja-JP"/>
                        </a:p>
                      </a:txBody>
                      <a:tcPr anchor="ctr">
                        <a:blipFill>
                          <a:blip r:embed="rId3"/>
                          <a:stretch>
                            <a:fillRect t="-497059" r="-401695" b="-201471"/>
                          </a:stretch>
                        </a:blipFill>
                      </a:tcPr>
                    </a:tc>
                    <a:tc>
                      <a:txBody>
                        <a:bodyPr/>
                        <a:lstStyle/>
                        <a:p>
                          <a:pPr algn="ctr"/>
                          <a:endParaRPr kumimoji="1" lang="ja-JP" altLang="en-US" sz="1300" dirty="0"/>
                        </a:p>
                      </a:txBody>
                      <a:tcPr anchor="ctr">
                        <a:solidFill>
                          <a:schemeClr val="bg2"/>
                        </a:solidFill>
                      </a:tcPr>
                    </a:tc>
                    <a:tc>
                      <a:txBody>
                        <a:bodyPr/>
                        <a:lstStyle/>
                        <a:p>
                          <a:pPr algn="ctr"/>
                          <a:r>
                            <a:rPr kumimoji="1" lang="en-US" altLang="ja-JP" sz="1300" dirty="0" err="1"/>
                            <a:t>MP6</a:t>
                          </a:r>
                          <a:endParaRPr kumimoji="1" lang="ja-JP" altLang="en-US" sz="1300" dirty="0"/>
                        </a:p>
                      </a:txBody>
                      <a:tcPr anchor="ctr">
                        <a:solidFill>
                          <a:schemeClr val="bg2"/>
                        </a:solidFill>
                      </a:tcPr>
                    </a:tc>
                    <a:tc>
                      <a:txBody>
                        <a:bodyPr/>
                        <a:lstStyle/>
                        <a:p>
                          <a:pPr algn="ctr"/>
                          <a:endParaRPr kumimoji="1" lang="ja-JP" altLang="en-US" sz="1300" dirty="0"/>
                        </a:p>
                      </a:txBody>
                      <a:tcPr anchor="ctr">
                        <a:solidFill>
                          <a:schemeClr val="bg2"/>
                        </a:solidFill>
                      </a:tcPr>
                    </a:tc>
                    <a:extLst>
                      <a:ext uri="{0D108BD9-81ED-4DB2-BD59-A6C34878D82A}">
                        <a16:rowId xmlns:a16="http://schemas.microsoft.com/office/drawing/2014/main" val="642246426"/>
                      </a:ext>
                    </a:extLst>
                  </a:tr>
                  <a:tr h="411397">
                    <a:tc>
                      <a:txBody>
                        <a:bodyPr/>
                        <a:lstStyle/>
                        <a:p>
                          <a:endParaRPr lang="ja-JP"/>
                        </a:p>
                      </a:txBody>
                      <a:tcPr anchor="ctr">
                        <a:blipFill>
                          <a:blip r:embed="rId3"/>
                          <a:stretch>
                            <a:fillRect t="-605970" r="-401695" b="-104478"/>
                          </a:stretch>
                        </a:blipFill>
                      </a:tcPr>
                    </a:tc>
                    <a:tc>
                      <a:txBody>
                        <a:bodyPr/>
                        <a:lstStyle/>
                        <a:p>
                          <a:pPr algn="ctr"/>
                          <a:r>
                            <a:rPr kumimoji="1" lang="en-US" altLang="ja-JP" sz="1300" dirty="0" err="1"/>
                            <a:t>CISDTQ</a:t>
                          </a:r>
                          <a:endParaRPr kumimoji="1" lang="ja-JP" altLang="en-US" sz="1300" dirty="0"/>
                        </a:p>
                      </a:txBody>
                      <a:tcPr anchor="ctr">
                        <a:solidFill>
                          <a:schemeClr val="bg2"/>
                        </a:solidFill>
                      </a:tcPr>
                    </a:tc>
                    <a:tc>
                      <a:txBody>
                        <a:bodyPr/>
                        <a:lstStyle/>
                        <a:p>
                          <a:pPr algn="ctr"/>
                          <a:r>
                            <a:rPr kumimoji="1" lang="en-US" altLang="ja-JP" sz="1300" dirty="0" err="1"/>
                            <a:t>MP7</a:t>
                          </a:r>
                          <a:endParaRPr kumimoji="1" lang="ja-JP" altLang="en-US" sz="1300" dirty="0"/>
                        </a:p>
                      </a:txBody>
                      <a:tcPr anchor="ctr">
                        <a:solidFill>
                          <a:schemeClr val="bg2"/>
                        </a:solidFill>
                      </a:tcPr>
                    </a:tc>
                    <a:tc>
                      <a:txBody>
                        <a:bodyPr/>
                        <a:lstStyle/>
                        <a:p>
                          <a:pPr algn="ctr"/>
                          <a:r>
                            <a:rPr kumimoji="1" lang="en-US" altLang="ja-JP" sz="1300" dirty="0" err="1"/>
                            <a:t>CCSDTQ</a:t>
                          </a:r>
                          <a:endParaRPr kumimoji="1" lang="ja-JP" altLang="en-US" sz="1300" dirty="0"/>
                        </a:p>
                      </a:txBody>
                      <a:tcPr anchor="ctr">
                        <a:solidFill>
                          <a:schemeClr val="bg2"/>
                        </a:solidFill>
                      </a:tcPr>
                    </a:tc>
                    <a:extLst>
                      <a:ext uri="{0D108BD9-81ED-4DB2-BD59-A6C34878D82A}">
                        <a16:rowId xmlns:a16="http://schemas.microsoft.com/office/drawing/2014/main" val="1198458337"/>
                      </a:ext>
                    </a:extLst>
                  </a:tr>
                  <a:tr h="411397">
                    <a:tc>
                      <a:txBody>
                        <a:bodyPr/>
                        <a:lstStyle/>
                        <a:p>
                          <a:endParaRPr lang="ja-JP"/>
                        </a:p>
                      </a:txBody>
                      <a:tcPr anchor="ctr">
                        <a:lnB w="19050" cap="flat" cmpd="sng" algn="ctr">
                          <a:solidFill>
                            <a:schemeClr val="tx2"/>
                          </a:solidFill>
                          <a:prstDash val="solid"/>
                          <a:round/>
                          <a:headEnd type="none" w="med" len="med"/>
                          <a:tailEnd type="none" w="med" len="med"/>
                        </a:lnB>
                        <a:blipFill>
                          <a:blip r:embed="rId3"/>
                          <a:stretch>
                            <a:fillRect t="-695588" r="-401695" b="-2941"/>
                          </a:stretch>
                        </a:blipFill>
                      </a:tcPr>
                    </a:tc>
                    <a:tc>
                      <a:txBody>
                        <a:bodyPr/>
                        <a:lstStyle/>
                        <a:p>
                          <a:pPr algn="ctr"/>
                          <a:r>
                            <a:rPr kumimoji="1" lang="en-US" altLang="ja-JP" sz="1300" dirty="0"/>
                            <a:t>Full CI</a:t>
                          </a:r>
                          <a:endParaRPr kumimoji="1" lang="ja-JP" altLang="en-US" sz="1300" dirty="0"/>
                        </a:p>
                      </a:txBody>
                      <a:tcPr anchor="ctr">
                        <a:lnB w="19050" cap="flat" cmpd="sng" algn="ctr">
                          <a:solidFill>
                            <a:schemeClr val="tx2"/>
                          </a:solidFill>
                          <a:prstDash val="solid"/>
                          <a:round/>
                          <a:headEnd type="none" w="med" len="med"/>
                          <a:tailEnd type="none" w="med" len="med"/>
                        </a:lnB>
                        <a:solidFill>
                          <a:schemeClr val="bg2"/>
                        </a:solidFill>
                      </a:tcPr>
                    </a:tc>
                    <a:tc>
                      <a:txBody>
                        <a:bodyPr/>
                        <a:lstStyle/>
                        <a:p>
                          <a:pPr algn="ctr"/>
                          <a:endParaRPr kumimoji="1" lang="ja-JP" altLang="en-US" sz="1300" dirty="0"/>
                        </a:p>
                      </a:txBody>
                      <a:tcPr anchor="ctr">
                        <a:lnB w="19050" cap="flat" cmpd="sng" algn="ctr">
                          <a:solidFill>
                            <a:schemeClr val="tx2"/>
                          </a:solidFill>
                          <a:prstDash val="solid"/>
                          <a:round/>
                          <a:headEnd type="none" w="med" len="med"/>
                          <a:tailEnd type="none" w="med" len="med"/>
                        </a:lnB>
                        <a:solidFill>
                          <a:schemeClr val="bg2"/>
                        </a:solidFill>
                      </a:tcPr>
                    </a:tc>
                    <a:tc>
                      <a:txBody>
                        <a:bodyPr/>
                        <a:lstStyle/>
                        <a:p>
                          <a:pPr algn="ctr"/>
                          <a:endParaRPr kumimoji="1" lang="ja-JP" altLang="en-US" sz="1300" dirty="0"/>
                        </a:p>
                      </a:txBody>
                      <a:tcPr anchor="ctr">
                        <a:lnB w="19050" cap="flat" cmpd="sng" algn="ctr">
                          <a:solidFill>
                            <a:schemeClr val="tx2"/>
                          </a:solidFill>
                          <a:prstDash val="solid"/>
                          <a:round/>
                          <a:headEnd type="none" w="med" len="med"/>
                          <a:tailEnd type="none" w="med" len="med"/>
                        </a:lnB>
                        <a:solidFill>
                          <a:schemeClr val="bg2"/>
                        </a:solidFill>
                      </a:tcPr>
                    </a:tc>
                    <a:extLst>
                      <a:ext uri="{0D108BD9-81ED-4DB2-BD59-A6C34878D82A}">
                        <a16:rowId xmlns:a16="http://schemas.microsoft.com/office/drawing/2014/main" val="76135614"/>
                      </a:ext>
                    </a:extLst>
                  </a:tr>
                </a:tbl>
              </a:graphicData>
            </a:graphic>
          </p:graphicFrame>
        </mc:Fallback>
      </mc:AlternateContent>
      <p:sp>
        <p:nvSpPr>
          <p:cNvPr id="2" name="タイトル 1">
            <a:extLst>
              <a:ext uri="{FF2B5EF4-FFF2-40B4-BE49-F238E27FC236}">
                <a16:creationId xmlns:a16="http://schemas.microsoft.com/office/drawing/2014/main" id="{716D62DC-8A66-4D97-ACB5-46956503505A}"/>
              </a:ext>
            </a:extLst>
          </p:cNvPr>
          <p:cNvSpPr>
            <a:spLocks noGrp="1"/>
          </p:cNvSpPr>
          <p:nvPr>
            <p:ph type="title"/>
          </p:nvPr>
        </p:nvSpPr>
        <p:spPr/>
        <p:txBody>
          <a:bodyPr/>
          <a:lstStyle/>
          <a:p>
            <a:r>
              <a:rPr kumimoji="1" lang="ja-JP" altLang="en-US" dirty="0"/>
              <a:t>いろいろな計算手法</a:t>
            </a:r>
          </a:p>
        </p:txBody>
      </p:sp>
      <p:sp>
        <p:nvSpPr>
          <p:cNvPr id="4" name="スライド番号プレースホルダー 3">
            <a:extLst>
              <a:ext uri="{FF2B5EF4-FFF2-40B4-BE49-F238E27FC236}">
                <a16:creationId xmlns:a16="http://schemas.microsoft.com/office/drawing/2014/main" id="{9670C4CC-8CE4-48F5-9B8F-7ADEA137E430}"/>
              </a:ext>
            </a:extLst>
          </p:cNvPr>
          <p:cNvSpPr>
            <a:spLocks noGrp="1"/>
          </p:cNvSpPr>
          <p:nvPr>
            <p:ph type="sldNum" sz="quarter" idx="15"/>
          </p:nvPr>
        </p:nvSpPr>
        <p:spPr/>
        <p:txBody>
          <a:bodyPr/>
          <a:lstStyle/>
          <a:p>
            <a:fld id="{44CC7441-4F6D-4D99-AEAC-28C0433C7008}" type="slidenum">
              <a:rPr kumimoji="1" lang="ja-JP" altLang="en-US" smtClean="0"/>
              <a:t>56</a:t>
            </a:fld>
            <a:endParaRPr kumimoji="1" lang="ja-JP" altLang="en-US"/>
          </a:p>
        </p:txBody>
      </p:sp>
      <p:sp>
        <p:nvSpPr>
          <p:cNvPr id="6" name="テキスト ボックス 5">
            <a:extLst>
              <a:ext uri="{FF2B5EF4-FFF2-40B4-BE49-F238E27FC236}">
                <a16:creationId xmlns:a16="http://schemas.microsoft.com/office/drawing/2014/main" id="{82E99096-666E-4067-68ED-8137DD164C66}"/>
              </a:ext>
            </a:extLst>
          </p:cNvPr>
          <p:cNvSpPr txBox="1"/>
          <p:nvPr/>
        </p:nvSpPr>
        <p:spPr>
          <a:xfrm>
            <a:off x="3203574" y="4293272"/>
            <a:ext cx="5400000" cy="292388"/>
          </a:xfrm>
          <a:prstGeom prst="rect">
            <a:avLst/>
          </a:prstGeom>
          <a:noFill/>
        </p:spPr>
        <p:txBody>
          <a:bodyPr wrap="square">
            <a:spAutoFit/>
          </a:bodyPr>
          <a:lstStyle/>
          <a:p>
            <a:pPr algn="ctr"/>
            <a:r>
              <a:rPr lang="en-US" altLang="ja-JP" sz="1300" b="1" dirty="0">
                <a:solidFill>
                  <a:schemeClr val="accent4"/>
                </a:solidFill>
              </a:rPr>
              <a:t>CCSDT(T)</a:t>
            </a:r>
            <a:r>
              <a:rPr lang="ja-JP" altLang="en-US" sz="1300" b="1" dirty="0">
                <a:solidFill>
                  <a:schemeClr val="accent4"/>
                </a:solidFill>
              </a:rPr>
              <a:t>はゴールドスタンダードと呼ばれている</a:t>
            </a:r>
          </a:p>
        </p:txBody>
      </p:sp>
    </p:spTree>
    <p:extLst>
      <p:ext uri="{BB962C8B-B14F-4D97-AF65-F5344CB8AC3E}">
        <p14:creationId xmlns:p14="http://schemas.microsoft.com/office/powerpoint/2010/main" val="297839768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コンテンツ プレースホルダー 1">
            <a:extLst>
              <a:ext uri="{FF2B5EF4-FFF2-40B4-BE49-F238E27FC236}">
                <a16:creationId xmlns:a16="http://schemas.microsoft.com/office/drawing/2014/main" id="{F4A193DD-A02C-406D-ACE5-7E10AC1B1EB5}"/>
              </a:ext>
            </a:extLst>
          </p:cNvPr>
          <p:cNvSpPr>
            <a:spLocks noGrp="1"/>
          </p:cNvSpPr>
          <p:nvPr>
            <p:ph idx="1"/>
          </p:nvPr>
        </p:nvSpPr>
        <p:spPr>
          <a:xfrm>
            <a:off x="468000" y="843750"/>
            <a:ext cx="2736000" cy="893180"/>
          </a:xfrm>
        </p:spPr>
        <p:txBody>
          <a:bodyPr/>
          <a:lstStyle/>
          <a:p>
            <a:r>
              <a:rPr kumimoji="1" lang="en-US" altLang="ja-JP" dirty="0"/>
              <a:t>CI</a:t>
            </a:r>
            <a:r>
              <a:rPr kumimoji="1" lang="ja-JP" altLang="en-US" dirty="0"/>
              <a:t>法以外の相関法についても</a:t>
            </a:r>
            <a:br>
              <a:rPr kumimoji="1" lang="en-US" altLang="ja-JP" dirty="0"/>
            </a:br>
            <a:r>
              <a:rPr kumimoji="1" lang="ja-JP" altLang="en-US" dirty="0"/>
              <a:t>基底関数を変えて計算してみよう</a:t>
            </a:r>
            <a:r>
              <a:rPr kumimoji="1" lang="en-US" altLang="ja-JP" dirty="0"/>
              <a:t>.</a:t>
            </a:r>
          </a:p>
          <a:p>
            <a:r>
              <a:rPr lang="en-US" altLang="ja-JP" dirty="0"/>
              <a:t>HF/</a:t>
            </a:r>
            <a:r>
              <a:rPr lang="en-US" altLang="ja-JP" dirty="0" err="1"/>
              <a:t>STO-3G</a:t>
            </a:r>
            <a:r>
              <a:rPr lang="ja-JP" altLang="en-US" dirty="0"/>
              <a:t>を書き換えればよい</a:t>
            </a:r>
            <a:r>
              <a:rPr lang="en-US" altLang="ja-JP" dirty="0"/>
              <a:t>.</a:t>
            </a:r>
          </a:p>
        </p:txBody>
      </p:sp>
      <mc:AlternateContent xmlns:mc="http://schemas.openxmlformats.org/markup-compatibility/2006" xmlns:a14="http://schemas.microsoft.com/office/drawing/2010/main">
        <mc:Choice Requires="a14">
          <p:sp>
            <p:nvSpPr>
              <p:cNvPr id="3" name="テキスト プレースホルダー 2">
                <a:extLst>
                  <a:ext uri="{FF2B5EF4-FFF2-40B4-BE49-F238E27FC236}">
                    <a16:creationId xmlns:a16="http://schemas.microsoft.com/office/drawing/2014/main" id="{3C2E35FA-55A4-4A14-AE83-DA072B5E7B30}"/>
                  </a:ext>
                </a:extLst>
              </p:cNvPr>
              <p:cNvSpPr>
                <a:spLocks noGrp="1"/>
              </p:cNvSpPr>
              <p:nvPr>
                <p:ph type="body" sz="quarter" idx="13"/>
              </p:nvPr>
            </p:nvSpPr>
            <p:spPr/>
            <p:txBody>
              <a:bodyPr/>
              <a:lstStyle/>
              <a:p>
                <a:r>
                  <a:rPr lang="ja-JP" altLang="en-US" sz="900" b="0" dirty="0"/>
                  <a:t>基底関数：</a:t>
                </a:r>
                <a:r>
                  <a:rPr lang="en-US" altLang="ja-JP" sz="900" b="0" dirty="0"/>
                  <a:t>https://gaussian.com/basissets</a:t>
                </a:r>
              </a:p>
              <a:p>
                <a:r>
                  <a:rPr lang="ja-JP" altLang="en-US" sz="900" b="0" dirty="0"/>
                  <a:t>計算詳細：</a:t>
                </a:r>
                <a:r>
                  <a:rPr lang="en-US" altLang="ja-JP" sz="900" b="0" dirty="0" err="1"/>
                  <a:t>H</a:t>
                </a:r>
                <a:r>
                  <a:rPr lang="en-US" altLang="ja-JP" sz="900" b="0" baseline="-25000" dirty="0" err="1"/>
                  <a:t>2</a:t>
                </a:r>
                <a:r>
                  <a:rPr lang="en-US" altLang="ja-JP" sz="900" b="0" dirty="0"/>
                  <a:t>, </a:t>
                </a:r>
                <a:r>
                  <a:rPr lang="ja-JP" altLang="en-US" sz="900" b="0" dirty="0"/>
                  <a:t>核間距離 </a:t>
                </a:r>
                <a14:m>
                  <m:oMath xmlns:m="http://schemas.openxmlformats.org/officeDocument/2006/math">
                    <m:r>
                      <a:rPr lang="en-US" altLang="ja-JP" sz="900" b="0" i="1" smtClean="0">
                        <a:latin typeface="Cambria Math" panose="02040503050406030204" pitchFamily="18" charset="0"/>
                      </a:rPr>
                      <m:t>𝑅</m:t>
                    </m:r>
                    <m:r>
                      <a:rPr lang="en-US" altLang="ja-JP" sz="900" b="0" i="1" smtClean="0">
                        <a:latin typeface="Cambria Math" panose="02040503050406030204" pitchFamily="18" charset="0"/>
                      </a:rPr>
                      <m:t>=1.4</m:t>
                    </m:r>
                    <m:sSub>
                      <m:sSubPr>
                        <m:ctrlPr>
                          <a:rPr lang="en-US" altLang="ja-JP" sz="900" b="0" i="1" smtClean="0">
                            <a:latin typeface="Cambria Math" panose="02040503050406030204" pitchFamily="18" charset="0"/>
                          </a:rPr>
                        </m:ctrlPr>
                      </m:sSubPr>
                      <m:e>
                        <m:r>
                          <a:rPr lang="en-US" altLang="ja-JP" sz="900" b="0" i="1" smtClean="0">
                            <a:latin typeface="Cambria Math" panose="02040503050406030204" pitchFamily="18" charset="0"/>
                          </a:rPr>
                          <m:t>𝑎</m:t>
                        </m:r>
                      </m:e>
                      <m:sub>
                        <m:r>
                          <a:rPr lang="en-US" altLang="ja-JP" sz="900" b="0" i="1" smtClean="0">
                            <a:latin typeface="Cambria Math" panose="02040503050406030204" pitchFamily="18" charset="0"/>
                          </a:rPr>
                          <m:t>0</m:t>
                        </m:r>
                      </m:sub>
                    </m:sSub>
                  </m:oMath>
                </a14:m>
                <a:r>
                  <a:rPr lang="en-US" altLang="ja-JP" dirty="0"/>
                  <a:t>, Gaussian 16, Revision C.01, M. J. Frisch, G. W. Trucks, H. B. Schlegel, et al., Gaussian, Inc., Wallingford CT, 2019.</a:t>
                </a:r>
              </a:p>
              <a:p>
                <a:r>
                  <a:rPr lang="ja-JP" altLang="en-US" sz="900" dirty="0"/>
                  <a:t>ＨＦ極限：</a:t>
                </a:r>
                <a:r>
                  <a:rPr lang="en-US" altLang="ja-JP" sz="900" dirty="0"/>
                  <a:t>Sundholm, D. (1988). </a:t>
                </a:r>
                <a:r>
                  <a:rPr lang="en-US" altLang="ja-JP" sz="900" i="1" dirty="0"/>
                  <a:t>Chemical physics letters</a:t>
                </a:r>
                <a:r>
                  <a:rPr lang="en-US" altLang="ja-JP" sz="900" dirty="0"/>
                  <a:t>, </a:t>
                </a:r>
                <a:r>
                  <a:rPr lang="en-US" altLang="ja-JP" sz="900" b="1" dirty="0"/>
                  <a:t>149</a:t>
                </a:r>
                <a:r>
                  <a:rPr lang="en-US" altLang="ja-JP" sz="900" dirty="0"/>
                  <a:t>(3), 251-256.</a:t>
                </a:r>
                <a:r>
                  <a:rPr lang="ja-JP" altLang="en-US" sz="900" dirty="0"/>
                  <a:t> </a:t>
                </a:r>
                <a:r>
                  <a:rPr lang="en-US" altLang="ja-JP" sz="900" dirty="0">
                    <a:hlinkClick r:id="rId2"/>
                  </a:rPr>
                  <a:t>https://doi.org/10.1016/0009-2614(88)85022-X</a:t>
                </a:r>
                <a:endParaRPr lang="en-US" altLang="ja-JP" sz="900" dirty="0"/>
              </a:p>
            </p:txBody>
          </p:sp>
        </mc:Choice>
        <mc:Fallback xmlns="">
          <p:sp>
            <p:nvSpPr>
              <p:cNvPr id="3" name="テキスト プレースホルダー 2">
                <a:extLst>
                  <a:ext uri="{FF2B5EF4-FFF2-40B4-BE49-F238E27FC236}">
                    <a16:creationId xmlns:a16="http://schemas.microsoft.com/office/drawing/2014/main" id="{3C2E35FA-55A4-4A14-AE83-DA072B5E7B30}"/>
                  </a:ext>
                </a:extLst>
              </p:cNvPr>
              <p:cNvSpPr>
                <a:spLocks noGrp="1" noRot="1" noChangeAspect="1" noMove="1" noResize="1" noEditPoints="1" noAdjustHandles="1" noChangeArrowheads="1" noChangeShapeType="1" noTextEdit="1"/>
              </p:cNvSpPr>
              <p:nvPr>
                <p:ph type="body" sz="quarter" idx="13"/>
              </p:nvPr>
            </p:nvSpPr>
            <p:spPr>
              <a:blipFill>
                <a:blip r:embed="rId3"/>
                <a:stretch>
                  <a:fillRect b="-6494"/>
                </a:stretch>
              </a:blipFill>
            </p:spPr>
            <p:txBody>
              <a:bodyPr/>
              <a:lstStyle/>
              <a:p>
                <a:r>
                  <a:rPr lang="ja-JP" altLang="en-US">
                    <a:noFill/>
                  </a:rPr>
                  <a:t> </a:t>
                </a:r>
              </a:p>
            </p:txBody>
          </p:sp>
        </mc:Fallback>
      </mc:AlternateContent>
      <p:graphicFrame>
        <p:nvGraphicFramePr>
          <p:cNvPr id="11" name="コンテンツ プレースホルダー 10">
            <a:extLst>
              <a:ext uri="{FF2B5EF4-FFF2-40B4-BE49-F238E27FC236}">
                <a16:creationId xmlns:a16="http://schemas.microsoft.com/office/drawing/2014/main" id="{5D0ADFE8-AA29-4352-82C3-496B6F50B2DC}"/>
              </a:ext>
            </a:extLst>
          </p:cNvPr>
          <p:cNvGraphicFramePr>
            <a:graphicFrameLocks noGrp="1"/>
          </p:cNvGraphicFramePr>
          <p:nvPr>
            <p:ph idx="14"/>
            <p:extLst>
              <p:ext uri="{D42A27DB-BD31-4B8C-83A1-F6EECF244321}">
                <p14:modId xmlns:p14="http://schemas.microsoft.com/office/powerpoint/2010/main" val="3011908928"/>
              </p:ext>
            </p:extLst>
          </p:nvPr>
        </p:nvGraphicFramePr>
        <p:xfrm>
          <a:off x="5256000" y="669722"/>
          <a:ext cx="3420000" cy="3456000"/>
        </p:xfrm>
        <a:graphic>
          <a:graphicData uri="http://schemas.openxmlformats.org/drawingml/2006/table">
            <a:tbl>
              <a:tblPr>
                <a:tableStyleId>{2D5ABB26-0587-4C30-8999-92F81FD0307C}</a:tableStyleId>
              </a:tblPr>
              <a:tblGrid>
                <a:gridCol w="900000">
                  <a:extLst>
                    <a:ext uri="{9D8B030D-6E8A-4147-A177-3AD203B41FA5}">
                      <a16:colId xmlns:a16="http://schemas.microsoft.com/office/drawing/2014/main" val="240648912"/>
                    </a:ext>
                  </a:extLst>
                </a:gridCol>
                <a:gridCol w="1260000">
                  <a:extLst>
                    <a:ext uri="{9D8B030D-6E8A-4147-A177-3AD203B41FA5}">
                      <a16:colId xmlns:a16="http://schemas.microsoft.com/office/drawing/2014/main" val="286878434"/>
                    </a:ext>
                  </a:extLst>
                </a:gridCol>
                <a:gridCol w="1260000">
                  <a:extLst>
                    <a:ext uri="{9D8B030D-6E8A-4147-A177-3AD203B41FA5}">
                      <a16:colId xmlns:a16="http://schemas.microsoft.com/office/drawing/2014/main" val="284259937"/>
                    </a:ext>
                  </a:extLst>
                </a:gridCol>
              </a:tblGrid>
              <a:tr h="288000">
                <a:tc>
                  <a:txBody>
                    <a:bodyPr/>
                    <a:lstStyle/>
                    <a:p>
                      <a:pPr algn="ctr" fontAlgn="ctr">
                        <a:lnSpc>
                          <a:spcPts val="1200"/>
                        </a:lnSpc>
                      </a:pPr>
                      <a:r>
                        <a:rPr lang="ja-JP" altLang="en-US" sz="1100" b="0" i="0" u="none" strike="noStrike" dirty="0">
                          <a:solidFill>
                            <a:schemeClr val="bg1"/>
                          </a:solidFill>
                          <a:effectLst/>
                          <a:latin typeface="游ゴシック" panose="020B0400000000000000" pitchFamily="50" charset="-128"/>
                          <a:ea typeface="游ゴシック" panose="020B0400000000000000" pitchFamily="50" charset="-128"/>
                        </a:rPr>
                        <a:t>手法</a:t>
                      </a:r>
                      <a:endParaRPr lang="en-US" sz="110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B>
                      <a:noFill/>
                    </a:lnB>
                    <a:solidFill>
                      <a:schemeClr val="tx2"/>
                    </a:solidFill>
                  </a:tcPr>
                </a:tc>
                <a:tc>
                  <a:txBody>
                    <a:bodyPr/>
                    <a:lstStyle/>
                    <a:p>
                      <a:pPr algn="ctr" fontAlgn="ctr">
                        <a:lnSpc>
                          <a:spcPts val="1200"/>
                        </a:lnSpc>
                      </a:pPr>
                      <a:r>
                        <a:rPr lang="en-US" altLang="ja-JP" sz="1100" b="0" i="0" u="none" strike="noStrike" dirty="0">
                          <a:solidFill>
                            <a:schemeClr val="bg1"/>
                          </a:solidFill>
                          <a:effectLst/>
                          <a:latin typeface="游ゴシック" panose="020B0400000000000000" pitchFamily="50" charset="-128"/>
                          <a:ea typeface="游ゴシック" panose="020B0400000000000000" pitchFamily="50" charset="-128"/>
                        </a:rPr>
                        <a:t>/</a:t>
                      </a:r>
                      <a:r>
                        <a:rPr lang="en-US" altLang="ja-JP" sz="1100" b="0" i="0" u="none" strike="noStrike" dirty="0" err="1">
                          <a:solidFill>
                            <a:schemeClr val="bg1"/>
                          </a:solidFill>
                          <a:effectLst/>
                          <a:latin typeface="游ゴシック" panose="020B0400000000000000" pitchFamily="50" charset="-128"/>
                          <a:ea typeface="游ゴシック" panose="020B0400000000000000" pitchFamily="50" charset="-128"/>
                        </a:rPr>
                        <a:t>STO-3G</a:t>
                      </a:r>
                      <a:endParaRPr lang="en-US" sz="110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B>
                      <a:noFill/>
                    </a:lnB>
                    <a:solidFill>
                      <a:schemeClr val="tx2"/>
                    </a:solidFill>
                  </a:tcPr>
                </a:tc>
                <a:tc>
                  <a:txBody>
                    <a:bodyPr/>
                    <a:lstStyle/>
                    <a:p>
                      <a:pPr algn="ctr" fontAlgn="ctr">
                        <a:lnSpc>
                          <a:spcPts val="1200"/>
                        </a:lnSpc>
                      </a:pPr>
                      <a:r>
                        <a:rPr lang="en-US" sz="1100" b="0" i="0" u="none" strike="noStrike" dirty="0">
                          <a:solidFill>
                            <a:schemeClr val="bg1"/>
                          </a:solidFill>
                          <a:effectLst/>
                          <a:latin typeface="游ゴシック" panose="020B0400000000000000" pitchFamily="50" charset="-128"/>
                          <a:ea typeface="游ゴシック" panose="020B0400000000000000" pitchFamily="50" charset="-128"/>
                        </a:rPr>
                        <a:t>/6-31G(</a:t>
                      </a:r>
                      <a:r>
                        <a:rPr lang="en-US" sz="1100" b="0" i="0" u="none" strike="noStrike" dirty="0" err="1">
                          <a:solidFill>
                            <a:schemeClr val="bg1"/>
                          </a:solidFill>
                          <a:effectLst/>
                          <a:latin typeface="游ゴシック" panose="020B0400000000000000" pitchFamily="50" charset="-128"/>
                          <a:ea typeface="游ゴシック" panose="020B0400000000000000" pitchFamily="50" charset="-128"/>
                        </a:rPr>
                        <a:t>d,p</a:t>
                      </a:r>
                      <a:r>
                        <a:rPr lang="en-US" sz="1100" b="0" i="0" u="none" strike="noStrike" dirty="0">
                          <a:solidFill>
                            <a:schemeClr val="bg1"/>
                          </a:solidFill>
                          <a:effectLst/>
                          <a:latin typeface="游ゴシック" panose="020B0400000000000000" pitchFamily="50" charset="-128"/>
                          <a:ea typeface="游ゴシック" panose="020B0400000000000000" pitchFamily="50" charset="-128"/>
                        </a:rPr>
                        <a:t>)</a:t>
                      </a:r>
                    </a:p>
                  </a:txBody>
                  <a:tcPr marL="6350" marR="6350" marT="6350" marB="0" anchor="ctr">
                    <a:lnL w="12700" cap="flat" cmpd="sng" algn="ctr">
                      <a:solidFill>
                        <a:schemeClr val="tx2"/>
                      </a:solidFill>
                      <a:prstDash val="solid"/>
                      <a:round/>
                      <a:headEnd type="none" w="med" len="med"/>
                      <a:tailEnd type="none" w="med" len="med"/>
                    </a:lnL>
                    <a:lnB>
                      <a:noFill/>
                    </a:lnB>
                    <a:solidFill>
                      <a:schemeClr val="tx2"/>
                    </a:solidFill>
                  </a:tcPr>
                </a:tc>
                <a:extLst>
                  <a:ext uri="{0D108BD9-81ED-4DB2-BD59-A6C34878D82A}">
                    <a16:rowId xmlns:a16="http://schemas.microsoft.com/office/drawing/2014/main" val="1627164037"/>
                  </a:ext>
                </a:extLst>
              </a:tr>
              <a:tr h="288000">
                <a:tc>
                  <a:txBody>
                    <a:bodyPr/>
                    <a:lstStyle/>
                    <a:p>
                      <a:pPr algn="ctr" fontAlgn="ctr">
                        <a:lnSpc>
                          <a:spcPts val="1200"/>
                        </a:lnSpc>
                      </a:pPr>
                      <a:r>
                        <a:rPr lang="en-US" sz="1100" b="0" i="0" u="none" strike="noStrike" dirty="0">
                          <a:solidFill>
                            <a:srgbClr val="000000"/>
                          </a:solidFill>
                          <a:effectLst/>
                          <a:latin typeface="游ゴシック" panose="020B0400000000000000" pitchFamily="50" charset="-128"/>
                          <a:ea typeface="游ゴシック" panose="020B0400000000000000" pitchFamily="50" charset="-128"/>
                        </a:rPr>
                        <a:t>HF</a:t>
                      </a:r>
                    </a:p>
                  </a:txBody>
                  <a:tcPr marL="6350" marR="6350" marT="635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1.116 714 325</a:t>
                      </a:r>
                    </a:p>
                  </a:txBody>
                  <a:tcPr marL="6350" marR="6350" marT="635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1.131 284 347</a:t>
                      </a:r>
                    </a:p>
                  </a:txBody>
                  <a:tcPr marL="6350" marR="6350" marT="6350"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514386265"/>
                  </a:ext>
                </a:extLst>
              </a:tr>
              <a:tr h="288000">
                <a:tc>
                  <a:txBody>
                    <a:bodyPr/>
                    <a:lstStyle/>
                    <a:p>
                      <a:pPr algn="ctr" fontAlgn="ctr">
                        <a:lnSpc>
                          <a:spcPts val="1200"/>
                        </a:lnSpc>
                      </a:pPr>
                      <a:r>
                        <a:rPr lang="en-US" sz="1100" b="0" i="0" u="none" strike="noStrike" dirty="0">
                          <a:solidFill>
                            <a:srgbClr val="000000"/>
                          </a:solidFill>
                          <a:effectLst/>
                          <a:latin typeface="游ゴシック" panose="020B0400000000000000" pitchFamily="50" charset="-128"/>
                          <a:ea typeface="游ゴシック" panose="020B0400000000000000" pitchFamily="50" charset="-128"/>
                        </a:rPr>
                        <a:t>CID</a:t>
                      </a:r>
                    </a:p>
                  </a:txBody>
                  <a:tcPr marL="6350" marR="6350" marT="635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1.137 275 945</a:t>
                      </a:r>
                    </a:p>
                  </a:txBody>
                  <a:tcPr marL="6350" marR="6350" marT="635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1.164 951 649</a:t>
                      </a:r>
                    </a:p>
                  </a:txBody>
                  <a:tcPr marL="6350" marR="6350" marT="6350"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021706668"/>
                  </a:ext>
                </a:extLst>
              </a:tr>
              <a:tr h="288000">
                <a:tc>
                  <a:txBody>
                    <a:bodyPr/>
                    <a:lstStyle/>
                    <a:p>
                      <a:pPr algn="ctr" fontAlgn="ctr">
                        <a:lnSpc>
                          <a:spcPts val="1200"/>
                        </a:lnSpc>
                      </a:pPr>
                      <a:r>
                        <a:rPr lang="en-US" sz="1100" b="0" i="0" u="none" strike="noStrike" dirty="0">
                          <a:solidFill>
                            <a:srgbClr val="000000"/>
                          </a:solidFill>
                          <a:effectLst/>
                          <a:latin typeface="游ゴシック" panose="020B0400000000000000" pitchFamily="50" charset="-128"/>
                          <a:ea typeface="游ゴシック" panose="020B0400000000000000" pitchFamily="50" charset="-128"/>
                        </a:rPr>
                        <a:t>CISD</a:t>
                      </a:r>
                    </a:p>
                  </a:txBody>
                  <a:tcPr marL="6350" marR="6350" marT="6350" marB="0" anchor="ctr">
                    <a:lnL>
                      <a:noFill/>
                    </a:lnL>
                    <a:lnR w="12700" cap="flat" cmpd="sng" algn="ctr">
                      <a:noFill/>
                      <a:prstDash val="solid"/>
                      <a:round/>
                      <a:headEnd type="none" w="med" len="med"/>
                      <a:tailEnd type="none" w="med" len="med"/>
                    </a:lnR>
                    <a:lnT>
                      <a:noFill/>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1.137 275 945</a:t>
                      </a:r>
                    </a:p>
                  </a:txBody>
                  <a:tcPr marL="6350" marR="6350" marT="6350" marB="0" anchor="ctr">
                    <a:lnL>
                      <a:noFill/>
                    </a:lnL>
                    <a:lnR w="12700" cap="flat" cmpd="sng" algn="ctr">
                      <a:noFill/>
                      <a:prstDash val="solid"/>
                      <a:round/>
                      <a:headEnd type="none" w="med" len="med"/>
                      <a:tailEnd type="none" w="med" len="med"/>
                    </a:lnR>
                    <a:lnT>
                      <a:noFill/>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1.165 153 434</a:t>
                      </a:r>
                    </a:p>
                  </a:txBody>
                  <a:tcPr marL="6350" marR="6350" marT="6350" marB="0" anchor="ctr">
                    <a:lnL w="12700" cap="flat" cmpd="sng" algn="ctr">
                      <a:noFill/>
                      <a:prstDash val="solid"/>
                      <a:round/>
                      <a:headEnd type="none" w="med" len="med"/>
                      <a:tailEnd type="none" w="med" len="med"/>
                    </a:lnL>
                    <a:lnR>
                      <a:noFill/>
                    </a:lnR>
                    <a:lnT>
                      <a:noFill/>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435088425"/>
                  </a:ext>
                </a:extLst>
              </a:tr>
              <a:tr h="288000">
                <a:tc>
                  <a:txBody>
                    <a:bodyPr/>
                    <a:lstStyle/>
                    <a:p>
                      <a:pPr algn="ctr" fontAlgn="ctr">
                        <a:lnSpc>
                          <a:spcPts val="1200"/>
                        </a:lnSpc>
                      </a:pPr>
                      <a:r>
                        <a:rPr lang="en-US" sz="1100" b="0" i="0" u="none" strike="noStrike" dirty="0">
                          <a:solidFill>
                            <a:srgbClr val="000000"/>
                          </a:solidFill>
                          <a:effectLst/>
                          <a:latin typeface="游ゴシック" panose="020B0400000000000000" pitchFamily="50" charset="-128"/>
                          <a:ea typeface="游ゴシック" panose="020B0400000000000000" pitchFamily="50" charset="-128"/>
                        </a:rPr>
                        <a:t>CCD</a:t>
                      </a:r>
                    </a:p>
                  </a:txBody>
                  <a:tcPr marL="6350" marR="6350" marT="6350" marB="0" anchor="ctr">
                    <a:lnL>
                      <a:noFill/>
                    </a:lnL>
                    <a:lnR w="12700" cap="flat" cmpd="sng" algn="ctr">
                      <a:noFill/>
                      <a:prstDash val="solid"/>
                      <a:round/>
                      <a:headEnd type="none" w="med" len="med"/>
                      <a:tailEnd type="none" w="med" len="med"/>
                    </a:lnR>
                    <a:lnT w="12700" cap="flat" cmpd="sng" algn="ctr">
                      <a:solidFill>
                        <a:schemeClr val="tx2"/>
                      </a:solidFill>
                      <a:prstDash val="sysDot"/>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1.137 275 949</a:t>
                      </a:r>
                    </a:p>
                  </a:txBody>
                  <a:tcPr marL="6350" marR="6350" marT="6350" marB="0" anchor="ctr">
                    <a:lnL>
                      <a:noFill/>
                    </a:lnL>
                    <a:lnR w="12700" cap="flat" cmpd="sng" algn="ctr">
                      <a:noFill/>
                      <a:prstDash val="solid"/>
                      <a:round/>
                      <a:headEnd type="none" w="med" len="med"/>
                      <a:tailEnd type="none" w="med" len="med"/>
                    </a:lnR>
                    <a:lnT w="12700" cap="flat" cmpd="sng" algn="ctr">
                      <a:solidFill>
                        <a:schemeClr val="tx2"/>
                      </a:solidFill>
                      <a:prstDash val="sysDot"/>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1.164 951 650</a:t>
                      </a:r>
                    </a:p>
                  </a:txBody>
                  <a:tcPr marL="6350" marR="6350" marT="6350" marB="0" anchor="ctr">
                    <a:lnL w="12700" cap="flat" cmpd="sng" algn="ctr">
                      <a:noFill/>
                      <a:prstDash val="solid"/>
                      <a:round/>
                      <a:headEnd type="none" w="med" len="med"/>
                      <a:tailEnd type="none" w="med" len="med"/>
                    </a:lnL>
                    <a:lnR>
                      <a:noFill/>
                    </a:lnR>
                    <a:lnT w="12700" cap="flat" cmpd="sng" algn="ctr">
                      <a:solidFill>
                        <a:schemeClr val="tx2"/>
                      </a:solidFill>
                      <a:prstDash val="sysDot"/>
                      <a:round/>
                      <a:headEnd type="none" w="med" len="med"/>
                      <a:tailEnd type="none" w="med" len="med"/>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779523521"/>
                  </a:ext>
                </a:extLst>
              </a:tr>
              <a:tr h="288000">
                <a:tc>
                  <a:txBody>
                    <a:bodyPr/>
                    <a:lstStyle/>
                    <a:p>
                      <a:pPr algn="ctr" fontAlgn="ctr">
                        <a:lnSpc>
                          <a:spcPts val="1200"/>
                        </a:lnSpc>
                      </a:pPr>
                      <a:r>
                        <a:rPr lang="en-US" sz="1100" b="0" i="0" u="none" strike="noStrike" dirty="0">
                          <a:solidFill>
                            <a:srgbClr val="000000"/>
                          </a:solidFill>
                          <a:effectLst/>
                          <a:latin typeface="游ゴシック" panose="020B0400000000000000" pitchFamily="50" charset="-128"/>
                          <a:ea typeface="游ゴシック" panose="020B0400000000000000" pitchFamily="50" charset="-128"/>
                        </a:rPr>
                        <a:t>CCSD</a:t>
                      </a:r>
                    </a:p>
                  </a:txBody>
                  <a:tcPr marL="6350" marR="6350" marT="6350" marB="0" anchor="ctr">
                    <a:lnL>
                      <a:noFill/>
                    </a:lnL>
                    <a:lnR w="12700" cap="flat" cmpd="sng" algn="ctr">
                      <a:noFill/>
                      <a:prstDash val="solid"/>
                      <a:round/>
                      <a:headEnd type="none" w="med" len="med"/>
                      <a:tailEnd type="none" w="med" len="med"/>
                    </a:lnR>
                    <a:lnT>
                      <a:noFill/>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収束しない</a:t>
                      </a: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w="12700" cap="flat" cmpd="sng" algn="ctr">
                      <a:noFill/>
                      <a:prstDash val="solid"/>
                      <a:round/>
                      <a:headEnd type="none" w="med" len="med"/>
                      <a:tailEnd type="none" w="med" len="med"/>
                    </a:lnR>
                    <a:lnT>
                      <a:noFill/>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1.165 153 435</a:t>
                      </a:r>
                    </a:p>
                  </a:txBody>
                  <a:tcPr marL="6350" marR="6350" marT="6350" marB="0" anchor="ctr">
                    <a:lnL w="12700" cap="flat" cmpd="sng" algn="ctr">
                      <a:noFill/>
                      <a:prstDash val="solid"/>
                      <a:round/>
                      <a:headEnd type="none" w="med" len="med"/>
                      <a:tailEnd type="none" w="med" len="med"/>
                    </a:lnL>
                    <a:lnR>
                      <a:noFill/>
                    </a:lnR>
                    <a:lnT>
                      <a:noFill/>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99816728"/>
                  </a:ext>
                </a:extLst>
              </a:tr>
              <a:tr h="288000">
                <a:tc>
                  <a:txBody>
                    <a:bodyPr/>
                    <a:lstStyle/>
                    <a:p>
                      <a:pPr algn="ctr" fontAlgn="ctr">
                        <a:lnSpc>
                          <a:spcPts val="1200"/>
                        </a:lnSpc>
                      </a:pPr>
                      <a:r>
                        <a:rPr lang="en-US" sz="1100" b="0" i="0" u="none" strike="noStrike" dirty="0" err="1">
                          <a:solidFill>
                            <a:srgbClr val="000000"/>
                          </a:solidFill>
                          <a:effectLst/>
                          <a:latin typeface="游ゴシック" panose="020B0400000000000000" pitchFamily="50" charset="-128"/>
                          <a:ea typeface="游ゴシック" panose="020B0400000000000000" pitchFamily="50" charset="-128"/>
                        </a:rPr>
                        <a:t>MP2</a:t>
                      </a:r>
                      <a:endParaRPr 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w="12700" cap="flat" cmpd="sng" algn="ctr">
                      <a:noFill/>
                      <a:prstDash val="solid"/>
                      <a:round/>
                      <a:headEnd type="none" w="med" len="med"/>
                      <a:tailEnd type="none" w="med" len="med"/>
                    </a:lnR>
                    <a:lnT w="12700" cap="flat" cmpd="sng" algn="ctr">
                      <a:solidFill>
                        <a:schemeClr val="tx2"/>
                      </a:solidFill>
                      <a:prstDash val="sysDot"/>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1.129 872 195</a:t>
                      </a:r>
                    </a:p>
                  </a:txBody>
                  <a:tcPr marL="6350" marR="6350" marT="6350" marB="0" anchor="ctr">
                    <a:lnL>
                      <a:noFill/>
                    </a:lnL>
                    <a:lnR w="12700" cap="flat" cmpd="sng" algn="ctr">
                      <a:noFill/>
                      <a:prstDash val="solid"/>
                      <a:round/>
                      <a:headEnd type="none" w="med" len="med"/>
                      <a:tailEnd type="none" w="med" len="med"/>
                    </a:lnR>
                    <a:lnT w="12700" cap="flat" cmpd="sng" algn="ctr">
                      <a:solidFill>
                        <a:schemeClr val="tx2"/>
                      </a:solidFill>
                      <a:prstDash val="sysDot"/>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1.157 626 137</a:t>
                      </a:r>
                    </a:p>
                  </a:txBody>
                  <a:tcPr marL="6350" marR="6350" marT="6350" marB="0" anchor="ctr">
                    <a:lnL w="12700" cap="flat" cmpd="sng" algn="ctr">
                      <a:noFill/>
                      <a:prstDash val="solid"/>
                      <a:round/>
                      <a:headEnd type="none" w="med" len="med"/>
                      <a:tailEnd type="none" w="med" len="med"/>
                    </a:lnL>
                    <a:lnR>
                      <a:noFill/>
                    </a:lnR>
                    <a:lnT w="12700" cap="flat" cmpd="sng" algn="ctr">
                      <a:solidFill>
                        <a:schemeClr val="tx2"/>
                      </a:solidFill>
                      <a:prstDash val="sysDot"/>
                      <a:round/>
                      <a:headEnd type="none" w="med" len="med"/>
                      <a:tailEnd type="none" w="med" len="med"/>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757431848"/>
                  </a:ext>
                </a:extLst>
              </a:tr>
              <a:tr h="288000">
                <a:tc>
                  <a:txBody>
                    <a:bodyPr/>
                    <a:lstStyle/>
                    <a:p>
                      <a:pPr algn="ctr" fontAlgn="ctr">
                        <a:lnSpc>
                          <a:spcPts val="1200"/>
                        </a:lnSpc>
                      </a:pPr>
                      <a:r>
                        <a:rPr lang="en-US" sz="1100" b="0" i="0" u="none" strike="noStrike" dirty="0">
                          <a:solidFill>
                            <a:srgbClr val="000000"/>
                          </a:solidFill>
                          <a:effectLst/>
                          <a:latin typeface="游ゴシック" panose="020B0400000000000000" pitchFamily="50" charset="-128"/>
                          <a:ea typeface="游ゴシック" panose="020B0400000000000000" pitchFamily="50" charset="-128"/>
                        </a:rPr>
                        <a:t>MP3</a:t>
                      </a:r>
                    </a:p>
                  </a:txBody>
                  <a:tcPr marL="6350" marR="6350" marT="635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1.134 718 382</a:t>
                      </a:r>
                    </a:p>
                  </a:txBody>
                  <a:tcPr marL="6350" marR="6350" marT="635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1.163 142 116</a:t>
                      </a:r>
                    </a:p>
                  </a:txBody>
                  <a:tcPr marL="6350" marR="6350" marT="6350"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553541498"/>
                  </a:ext>
                </a:extLst>
              </a:tr>
              <a:tr h="288000">
                <a:tc>
                  <a:txBody>
                    <a:bodyPr/>
                    <a:lstStyle/>
                    <a:p>
                      <a:pPr algn="ctr" fontAlgn="ctr">
                        <a:lnSpc>
                          <a:spcPts val="1200"/>
                        </a:lnSpc>
                      </a:pPr>
                      <a:r>
                        <a:rPr lang="en-US" sz="1100" b="0" i="0" u="none" strike="noStrike" dirty="0" err="1">
                          <a:solidFill>
                            <a:srgbClr val="000000"/>
                          </a:solidFill>
                          <a:effectLst/>
                          <a:latin typeface="游ゴシック" panose="020B0400000000000000" pitchFamily="50" charset="-128"/>
                          <a:ea typeface="游ゴシック" panose="020B0400000000000000" pitchFamily="50" charset="-128"/>
                        </a:rPr>
                        <a:t>MP4</a:t>
                      </a:r>
                      <a:endParaRPr 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w="12700" cap="flat" cmpd="sng" algn="ctr">
                      <a:noFill/>
                      <a:prstDash val="solid"/>
                      <a:round/>
                      <a:headEnd type="none" w="med" len="med"/>
                      <a:tailEnd type="none" w="med" len="med"/>
                    </a:lnR>
                    <a:lnT>
                      <a:noFill/>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1.136 433 949</a:t>
                      </a:r>
                    </a:p>
                  </a:txBody>
                  <a:tcPr marL="6350" marR="6350" marT="6350" marB="0" anchor="ctr">
                    <a:lnL>
                      <a:noFill/>
                    </a:lnL>
                    <a:lnR w="12700" cap="flat" cmpd="sng" algn="ctr">
                      <a:noFill/>
                      <a:prstDash val="solid"/>
                      <a:round/>
                      <a:headEnd type="none" w="med" len="med"/>
                      <a:tailEnd type="none" w="med" len="med"/>
                    </a:lnR>
                    <a:lnT>
                      <a:noFill/>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1.164 561 454</a:t>
                      </a:r>
                    </a:p>
                  </a:txBody>
                  <a:tcPr marL="6350" marR="6350" marT="6350" marB="0" anchor="ctr">
                    <a:lnL w="12700" cap="flat" cmpd="sng" algn="ctr">
                      <a:noFill/>
                      <a:prstDash val="solid"/>
                      <a:round/>
                      <a:headEnd type="none" w="med" len="med"/>
                      <a:tailEnd type="none" w="med" len="med"/>
                    </a:lnL>
                    <a:lnR>
                      <a:noFill/>
                    </a:lnR>
                    <a:lnT>
                      <a:noFill/>
                    </a:lnT>
                    <a:lnB w="12700" cap="flat" cmpd="sng" algn="ctr">
                      <a:solidFill>
                        <a:schemeClr val="tx2"/>
                      </a:solidFill>
                      <a:prstDash val="sysDot"/>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73787781"/>
                  </a:ext>
                </a:extLst>
              </a:tr>
              <a:tr h="288000">
                <a:tc>
                  <a:txBody>
                    <a:bodyPr/>
                    <a:lstStyle/>
                    <a:p>
                      <a:pPr algn="ctr" fontAlgn="ctr">
                        <a:lnSpc>
                          <a:spcPts val="1200"/>
                        </a:lnSpc>
                      </a:pPr>
                      <a:r>
                        <a:rPr lang="en-US" sz="1100" b="0" i="0" u="none" strike="noStrike" dirty="0" err="1">
                          <a:solidFill>
                            <a:srgbClr val="000000"/>
                          </a:solidFill>
                          <a:effectLst/>
                          <a:latin typeface="游ゴシック" panose="020B0400000000000000" pitchFamily="50" charset="-128"/>
                          <a:ea typeface="游ゴシック" panose="020B0400000000000000" pitchFamily="50" charset="-128"/>
                        </a:rPr>
                        <a:t>B3LYP</a:t>
                      </a:r>
                      <a:endParaRPr 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w="12700" cap="flat" cmpd="sng" algn="ctr">
                      <a:noFill/>
                      <a:prstDash val="solid"/>
                      <a:round/>
                      <a:headEnd type="none" w="med" len="med"/>
                      <a:tailEnd type="none" w="med" len="med"/>
                    </a:lnR>
                    <a:lnT w="12700" cap="flat" cmpd="sng" algn="ctr">
                      <a:solidFill>
                        <a:schemeClr val="tx2"/>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1.164 951 649</a:t>
                      </a:r>
                    </a:p>
                  </a:txBody>
                  <a:tcPr marL="6350" marR="6350" marT="6350" marB="0" anchor="ctr">
                    <a:lnL>
                      <a:noFill/>
                    </a:lnL>
                    <a:lnR w="12700" cap="flat" cmpd="sng" algn="ctr">
                      <a:noFill/>
                      <a:prstDash val="solid"/>
                      <a:round/>
                      <a:headEnd type="none" w="med" len="med"/>
                      <a:tailEnd type="none" w="med" len="med"/>
                    </a:lnR>
                    <a:lnT w="12700" cap="flat" cmpd="sng" algn="ctr">
                      <a:solidFill>
                        <a:schemeClr val="tx2"/>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1.178 536 777</a:t>
                      </a:r>
                    </a:p>
                  </a:txBody>
                  <a:tcPr marL="6350" marR="6350" marT="6350" marB="0" anchor="ctr">
                    <a:lnL w="12700" cap="flat" cmpd="sng" algn="ctr">
                      <a:noFill/>
                      <a:prstDash val="solid"/>
                      <a:round/>
                      <a:headEnd type="none" w="med" len="med"/>
                      <a:tailEnd type="none" w="med" len="med"/>
                    </a:lnL>
                    <a:lnR>
                      <a:noFill/>
                    </a:lnR>
                    <a:lnT w="12700" cap="flat" cmpd="sng" algn="ctr">
                      <a:solidFill>
                        <a:schemeClr val="tx2"/>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794348305"/>
                  </a:ext>
                </a:extLst>
              </a:tr>
              <a:tr h="288000">
                <a:tc>
                  <a:txBody>
                    <a:bodyPr/>
                    <a:lstStyle/>
                    <a:p>
                      <a:pPr algn="ctr" fontAlgn="ctr">
                        <a:lnSpc>
                          <a:spcPts val="1200"/>
                        </a:lnSpc>
                      </a:pPr>
                      <a:r>
                        <a:rPr lang="en-US" sz="1100" b="0" i="0" u="none" strike="noStrike" dirty="0">
                          <a:solidFill>
                            <a:sysClr val="windowText" lastClr="000000"/>
                          </a:solidFill>
                          <a:effectLst/>
                          <a:latin typeface="游ゴシック" panose="020B0400000000000000" pitchFamily="50" charset="-128"/>
                          <a:ea typeface="游ゴシック" panose="020B0400000000000000" pitchFamily="50" charset="-128"/>
                        </a:rPr>
                        <a:t>HF</a:t>
                      </a:r>
                      <a:r>
                        <a:rPr lang="ja-JP" altLang="en-US" sz="1100" b="0" i="0" u="none" strike="noStrike" dirty="0">
                          <a:solidFill>
                            <a:sysClr val="windowText" lastClr="000000"/>
                          </a:solidFill>
                          <a:effectLst/>
                          <a:latin typeface="游ゴシック" panose="020B0400000000000000" pitchFamily="50" charset="-128"/>
                          <a:ea typeface="游ゴシック" panose="020B0400000000000000" pitchFamily="50" charset="-128"/>
                        </a:rPr>
                        <a:t>極限</a:t>
                      </a:r>
                      <a:endParaRPr lang="en-US" sz="1100" b="0" i="0" u="none" strike="noStrike" dirty="0">
                        <a:solidFill>
                          <a:sysClr val="windowText" lastClr="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1.165 153 434</a:t>
                      </a:r>
                    </a:p>
                  </a:txBody>
                  <a:tcPr marL="6350" marR="6350" marT="6350" marB="0" anchor="ctr">
                    <a:lnL>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lnSpc>
                          <a:spcPts val="1200"/>
                        </a:lnSpc>
                      </a:pPr>
                      <a:r>
                        <a:rPr lang="en-US" altLang="ja-JP" sz="1100" b="0" i="0" u="none" strike="noStrike" dirty="0">
                          <a:solidFill>
                            <a:sysClr val="windowText" lastClr="000000"/>
                          </a:solidFill>
                          <a:effectLst/>
                          <a:latin typeface="游ゴシック" panose="020B0400000000000000" pitchFamily="50" charset="-128"/>
                          <a:ea typeface="游ゴシック" panose="020B0400000000000000" pitchFamily="50" charset="-128"/>
                        </a:rPr>
                        <a:t>−1.133 629 573</a:t>
                      </a:r>
                    </a:p>
                  </a:txBody>
                  <a:tcPr marL="6350" marR="6350" marT="6350" marB="0" anchor="ctr">
                    <a:lnL w="12700" cap="flat" cmpd="sng" algn="ctr">
                      <a:no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18432860"/>
                  </a:ext>
                </a:extLst>
              </a:tr>
              <a:tr h="288000">
                <a:tc>
                  <a:txBody>
                    <a:bodyPr/>
                    <a:lstStyle/>
                    <a:p>
                      <a:pPr algn="ctr" fontAlgn="ctr">
                        <a:lnSpc>
                          <a:spcPts val="1200"/>
                        </a:lnSpc>
                      </a:pPr>
                      <a:r>
                        <a:rPr lang="ja-JP" altLang="en-US" sz="1100" b="0" i="0" u="none" strike="noStrike" dirty="0">
                          <a:solidFill>
                            <a:sysClr val="windowText" lastClr="000000"/>
                          </a:solidFill>
                          <a:effectLst/>
                          <a:latin typeface="游ゴシック" panose="020B0400000000000000" pitchFamily="50" charset="-128"/>
                          <a:ea typeface="游ゴシック" panose="020B0400000000000000" pitchFamily="50" charset="-128"/>
                        </a:rPr>
                        <a:t>最良変分</a:t>
                      </a:r>
                      <a:endParaRPr lang="en-US" altLang="ja-JP" sz="1100" b="0" i="0" u="none" strike="noStrike" dirty="0">
                        <a:solidFill>
                          <a:sysClr val="windowText" lastClr="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w="12700" cap="flat" cmpd="sng" algn="ctr">
                      <a:noFill/>
                      <a:prstDash val="solid"/>
                      <a:round/>
                      <a:headEnd type="none" w="med" len="med"/>
                      <a:tailEnd type="none" w="med" len="med"/>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lnSpc>
                          <a:spcPts val="1200"/>
                        </a:lnSpc>
                      </a:pPr>
                      <a:r>
                        <a:rPr lang="pt-BR" altLang="ja-JP" sz="1100" b="0" i="0" u="none" strike="noStrike" dirty="0">
                          <a:solidFill>
                            <a:sysClr val="windowText" lastClr="000000"/>
                          </a:solidFill>
                          <a:effectLst/>
                          <a:latin typeface="游ゴシック" panose="020B0400000000000000" pitchFamily="50" charset="-128"/>
                          <a:ea typeface="游ゴシック" panose="020B0400000000000000" pitchFamily="50" charset="-128"/>
                        </a:rPr>
                        <a:t>−1.174 475 714</a:t>
                      </a:r>
                      <a:endParaRPr lang="en-US" altLang="ja-JP" sz="1100" b="0" i="0" u="none" strike="noStrike" dirty="0">
                        <a:solidFill>
                          <a:sysClr val="windowText" lastClr="000000"/>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w="12700" cap="flat" cmpd="sng" algn="ctr">
                      <a:noFill/>
                      <a:prstDash val="solid"/>
                      <a:round/>
                      <a:headEnd type="none" w="med" len="med"/>
                      <a:tailEnd type="none" w="med" len="med"/>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lnSpc>
                          <a:spcPts val="1200"/>
                        </a:lnSpc>
                      </a:pPr>
                      <a:r>
                        <a:rPr lang="pt-BR" altLang="ja-JP" sz="1100" b="0" i="0" u="none" strike="noStrike" dirty="0">
                          <a:solidFill>
                            <a:sysClr val="windowText" lastClr="000000"/>
                          </a:solidFill>
                          <a:effectLst/>
                          <a:latin typeface="游ゴシック" panose="020B0400000000000000" pitchFamily="50" charset="-128"/>
                          <a:ea typeface="游ゴシック" panose="020B0400000000000000" pitchFamily="50" charset="-128"/>
                        </a:rPr>
                        <a:t>−1.174 475 714</a:t>
                      </a:r>
                      <a:endParaRPr lang="en-US" altLang="ja-JP" sz="1100" b="0" i="0" u="none" strike="noStrike" dirty="0">
                        <a:solidFill>
                          <a:sysClr val="windowText" lastClr="000000"/>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noFill/>
                      <a:prstDash val="solid"/>
                      <a:round/>
                      <a:headEnd type="none" w="med" len="med"/>
                      <a:tailEnd type="none" w="med" len="med"/>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912725605"/>
                  </a:ext>
                </a:extLst>
              </a:tr>
            </a:tbl>
          </a:graphicData>
        </a:graphic>
      </p:graphicFrame>
      <p:sp>
        <p:nvSpPr>
          <p:cNvPr id="7" name="タイトル 6">
            <a:extLst>
              <a:ext uri="{FF2B5EF4-FFF2-40B4-BE49-F238E27FC236}">
                <a16:creationId xmlns:a16="http://schemas.microsoft.com/office/drawing/2014/main" id="{3E058F8D-4759-4674-9B81-3C3882A15B1D}"/>
              </a:ext>
            </a:extLst>
          </p:cNvPr>
          <p:cNvSpPr>
            <a:spLocks noGrp="1"/>
          </p:cNvSpPr>
          <p:nvPr>
            <p:ph type="title"/>
          </p:nvPr>
        </p:nvSpPr>
        <p:spPr/>
        <p:txBody>
          <a:bodyPr/>
          <a:lstStyle/>
          <a:p>
            <a:r>
              <a:rPr lang="ja-JP" altLang="en-US" dirty="0"/>
              <a:t>いろいろな手法を使ってみよう</a:t>
            </a:r>
          </a:p>
        </p:txBody>
      </p:sp>
      <p:sp>
        <p:nvSpPr>
          <p:cNvPr id="4" name="スライド番号プレースホルダー 3">
            <a:extLst>
              <a:ext uri="{FF2B5EF4-FFF2-40B4-BE49-F238E27FC236}">
                <a16:creationId xmlns:a16="http://schemas.microsoft.com/office/drawing/2014/main" id="{52F6A9C8-788F-4F40-A234-D7E1BBD2D32F}"/>
              </a:ext>
            </a:extLst>
          </p:cNvPr>
          <p:cNvSpPr>
            <a:spLocks noGrp="1"/>
          </p:cNvSpPr>
          <p:nvPr>
            <p:ph type="sldNum" sz="quarter" idx="15"/>
          </p:nvPr>
        </p:nvSpPr>
        <p:spPr/>
        <p:txBody>
          <a:bodyPr/>
          <a:lstStyle/>
          <a:p>
            <a:fld id="{44CC7441-4F6D-4D99-AEAC-28C0433C7008}" type="slidenum">
              <a:rPr kumimoji="1" lang="ja-JP" altLang="en-US" smtClean="0"/>
              <a:pPr/>
              <a:t>57</a:t>
            </a:fld>
            <a:endParaRPr kumimoji="1" lang="ja-JP" altLang="en-US" sz="2500" dirty="0"/>
          </a:p>
        </p:txBody>
      </p:sp>
      <p:graphicFrame>
        <p:nvGraphicFramePr>
          <p:cNvPr id="16" name="表 15">
            <a:extLst>
              <a:ext uri="{FF2B5EF4-FFF2-40B4-BE49-F238E27FC236}">
                <a16:creationId xmlns:a16="http://schemas.microsoft.com/office/drawing/2014/main" id="{ED10E9C9-936C-4E95-AA31-32CE8EA1F37F}"/>
              </a:ext>
            </a:extLst>
          </p:cNvPr>
          <p:cNvGraphicFramePr>
            <a:graphicFrameLocks/>
          </p:cNvGraphicFramePr>
          <p:nvPr>
            <p:extLst>
              <p:ext uri="{D42A27DB-BD31-4B8C-83A1-F6EECF244321}">
                <p14:modId xmlns:p14="http://schemas.microsoft.com/office/powerpoint/2010/main" val="2436808262"/>
              </p:ext>
            </p:extLst>
          </p:nvPr>
        </p:nvGraphicFramePr>
        <p:xfrm>
          <a:off x="468000" y="1772749"/>
          <a:ext cx="2592000" cy="2585040"/>
        </p:xfrm>
        <a:graphic>
          <a:graphicData uri="http://schemas.openxmlformats.org/drawingml/2006/table">
            <a:tbl>
              <a:tblPr firstRow="1" bandRow="1">
                <a:tableStyleId>{2D5ABB26-0587-4C30-8999-92F81FD0307C}</a:tableStyleId>
              </a:tblPr>
              <a:tblGrid>
                <a:gridCol w="2592000">
                  <a:extLst>
                    <a:ext uri="{9D8B030D-6E8A-4147-A177-3AD203B41FA5}">
                      <a16:colId xmlns:a16="http://schemas.microsoft.com/office/drawing/2014/main" val="839188252"/>
                    </a:ext>
                  </a:extLst>
                </a:gridCol>
              </a:tblGrid>
              <a:tr h="360000">
                <a:tc>
                  <a:txBody>
                    <a:bodyPr/>
                    <a:lstStyle/>
                    <a:p>
                      <a:r>
                        <a:rPr kumimoji="1" lang="ja-JP" altLang="en-US" sz="1400" b="1" dirty="0">
                          <a:solidFill>
                            <a:schemeClr val="tx2"/>
                          </a:solidFill>
                        </a:rPr>
                        <a:t>入力の例</a:t>
                      </a:r>
                    </a:p>
                  </a:txBody>
                  <a:tcPr anchor="ctr">
                    <a:lnB w="19050" cap="flat" cmpd="sng" algn="ctr">
                      <a:noFill/>
                      <a:prstDash val="solid"/>
                      <a:round/>
                      <a:headEnd type="none" w="med" len="med"/>
                      <a:tailEnd type="none" w="med" len="med"/>
                    </a:lnB>
                  </a:tcPr>
                </a:tc>
                <a:extLst>
                  <a:ext uri="{0D108BD9-81ED-4DB2-BD59-A6C34878D82A}">
                    <a16:rowId xmlns:a16="http://schemas.microsoft.com/office/drawing/2014/main" val="3468920188"/>
                  </a:ext>
                </a:extLst>
              </a:tr>
              <a:tr h="370840">
                <a:tc>
                  <a:txBody>
                    <a:bodyPr/>
                    <a:lstStyle/>
                    <a:p>
                      <a:r>
                        <a:rPr kumimoji="1" lang="pt-BR" altLang="ja-JP" sz="1400" dirty="0">
                          <a:solidFill>
                            <a:srgbClr val="D4D4D4"/>
                          </a:solidFill>
                          <a:latin typeface="Consolas" panose="020B0609020204030204" pitchFamily="49" charset="0"/>
                        </a:rPr>
                        <a:t># </a:t>
                      </a:r>
                      <a:r>
                        <a:rPr kumimoji="1" lang="pt-BR" altLang="ja-JP" sz="1400" dirty="0">
                          <a:solidFill>
                            <a:schemeClr val="accent4">
                              <a:lumMod val="60000"/>
                              <a:lumOff val="40000"/>
                            </a:schemeClr>
                          </a:solidFill>
                          <a:latin typeface="Consolas" panose="020B0609020204030204" pitchFamily="49" charset="0"/>
                        </a:rPr>
                        <a:t>HF</a:t>
                      </a:r>
                      <a:r>
                        <a:rPr kumimoji="1" lang="pt-BR" altLang="ja-JP" sz="1400" dirty="0">
                          <a:solidFill>
                            <a:srgbClr val="D4D4D4"/>
                          </a:solidFill>
                          <a:latin typeface="Consolas" panose="020B0609020204030204" pitchFamily="49" charset="0"/>
                        </a:rPr>
                        <a:t>/</a:t>
                      </a:r>
                      <a:r>
                        <a:rPr kumimoji="1" lang="pt-BR" altLang="ja-JP" sz="1400" dirty="0">
                          <a:solidFill>
                            <a:schemeClr val="accent4">
                              <a:lumMod val="60000"/>
                              <a:lumOff val="40000"/>
                            </a:schemeClr>
                          </a:solidFill>
                          <a:latin typeface="Consolas" panose="020B0609020204030204" pitchFamily="49" charset="0"/>
                        </a:rPr>
                        <a:t>STO-3G</a:t>
                      </a:r>
                      <a:r>
                        <a:rPr kumimoji="1" lang="pt-BR" altLang="ja-JP" sz="1400" dirty="0">
                          <a:solidFill>
                            <a:srgbClr val="D4D4D4"/>
                          </a:solidFill>
                          <a:latin typeface="Consolas" panose="020B0609020204030204" pitchFamily="49" charset="0"/>
                        </a:rPr>
                        <a:t> Units=AU</a:t>
                      </a:r>
                    </a:p>
                    <a:p>
                      <a:endParaRPr kumimoji="1" lang="pt-BR" altLang="ja-JP" sz="1400" dirty="0">
                        <a:solidFill>
                          <a:srgbClr val="D4D4D4"/>
                        </a:solidFill>
                        <a:latin typeface="Consolas" panose="020B0609020204030204" pitchFamily="49" charset="0"/>
                      </a:endParaRPr>
                    </a:p>
                    <a:p>
                      <a:r>
                        <a:rPr kumimoji="1" lang="pt-BR" altLang="ja-JP" sz="1400" dirty="0">
                          <a:solidFill>
                            <a:srgbClr val="D4D4D4"/>
                          </a:solidFill>
                          <a:latin typeface="Consolas" panose="020B0609020204030204" pitchFamily="49" charset="0"/>
                        </a:rPr>
                        <a:t>H2</a:t>
                      </a:r>
                    </a:p>
                    <a:p>
                      <a:endParaRPr kumimoji="1" lang="pt-BR" altLang="ja-JP" sz="1400" dirty="0">
                        <a:solidFill>
                          <a:srgbClr val="D4D4D4"/>
                        </a:solidFill>
                        <a:latin typeface="Consolas" panose="020B0609020204030204" pitchFamily="49" charset="0"/>
                      </a:endParaRPr>
                    </a:p>
                    <a:p>
                      <a:r>
                        <a:rPr kumimoji="1" lang="pt-BR" altLang="ja-JP" sz="1400" dirty="0">
                          <a:solidFill>
                            <a:srgbClr val="D4D4D4"/>
                          </a:solidFill>
                          <a:latin typeface="Consolas" panose="020B0609020204030204" pitchFamily="49" charset="0"/>
                        </a:rPr>
                        <a:t>0  1</a:t>
                      </a:r>
                    </a:p>
                    <a:p>
                      <a:r>
                        <a:rPr kumimoji="1" lang="pt-BR" altLang="ja-JP" sz="1400" dirty="0">
                          <a:solidFill>
                            <a:srgbClr val="D4D4D4"/>
                          </a:solidFill>
                          <a:latin typeface="Consolas" panose="020B0609020204030204" pitchFamily="49" charset="0"/>
                        </a:rPr>
                        <a:t>H  0.0  0.0  0.0</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pt-BR" altLang="ja-JP" sz="1400" dirty="0">
                          <a:solidFill>
                            <a:srgbClr val="D4D4D4"/>
                          </a:solidFill>
                          <a:latin typeface="Consolas" panose="020B0609020204030204" pitchFamily="49" charset="0"/>
                        </a:rPr>
                        <a:t>H  0.0  0.0  </a:t>
                      </a:r>
                      <a:r>
                        <a:rPr kumimoji="1" lang="en-US" altLang="ja-JP" sz="1400" dirty="0">
                          <a:solidFill>
                            <a:srgbClr val="D4D4D4"/>
                          </a:solidFill>
                          <a:latin typeface="Consolas" panose="020B0609020204030204" pitchFamily="49" charset="0"/>
                        </a:rPr>
                        <a:t>1</a:t>
                      </a:r>
                      <a:r>
                        <a:rPr kumimoji="1" lang="pt-BR" altLang="ja-JP" sz="1400" dirty="0">
                          <a:solidFill>
                            <a:srgbClr val="D4D4D4"/>
                          </a:solidFill>
                          <a:latin typeface="Consolas" panose="020B0609020204030204" pitchFamily="49" charset="0"/>
                        </a:rPr>
                        <a:t>.4</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pt-BR" altLang="ja-JP" sz="1400"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pt-BR" altLang="ja-JP" sz="1400"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pt-BR" altLang="ja-JP" sz="1400" dirty="0"/>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24292E"/>
                    </a:solidFill>
                  </a:tcPr>
                </a:tc>
                <a:extLst>
                  <a:ext uri="{0D108BD9-81ED-4DB2-BD59-A6C34878D82A}">
                    <a16:rowId xmlns:a16="http://schemas.microsoft.com/office/drawing/2014/main" val="2934622672"/>
                  </a:ext>
                </a:extLst>
              </a:tr>
            </a:tbl>
          </a:graphicData>
        </a:graphic>
      </p:graphicFrame>
      <p:sp>
        <p:nvSpPr>
          <p:cNvPr id="10" name="左中かっこ 9">
            <a:extLst>
              <a:ext uri="{FF2B5EF4-FFF2-40B4-BE49-F238E27FC236}">
                <a16:creationId xmlns:a16="http://schemas.microsoft.com/office/drawing/2014/main" id="{93E2BF09-E972-4643-AC90-687A2D5D3158}"/>
              </a:ext>
            </a:extLst>
          </p:cNvPr>
          <p:cNvSpPr/>
          <p:nvPr/>
        </p:nvSpPr>
        <p:spPr>
          <a:xfrm>
            <a:off x="4896000" y="977974"/>
            <a:ext cx="360000" cy="828000"/>
          </a:xfrm>
          <a:prstGeom prst="leftBrace">
            <a:avLst/>
          </a:prstGeom>
          <a:ln w="3810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2" name="コンテンツ プレースホルダー 1">
            <a:extLst>
              <a:ext uri="{FF2B5EF4-FFF2-40B4-BE49-F238E27FC236}">
                <a16:creationId xmlns:a16="http://schemas.microsoft.com/office/drawing/2014/main" id="{9C5167E7-AAAC-4BFA-A12D-D63E0E622D38}"/>
              </a:ext>
            </a:extLst>
          </p:cNvPr>
          <p:cNvSpPr txBox="1">
            <a:spLocks/>
          </p:cNvSpPr>
          <p:nvPr/>
        </p:nvSpPr>
        <p:spPr>
          <a:xfrm>
            <a:off x="3168182" y="1087197"/>
            <a:ext cx="1727819" cy="576170"/>
          </a:xfrm>
          <a:prstGeom prst="rect">
            <a:avLst/>
          </a:prstGeom>
          <a:noFill/>
          <a:ln>
            <a:noFill/>
          </a:ln>
        </p:spPr>
        <p:txBody>
          <a:bodyPr vert="horz" wrap="square" lIns="0" tIns="54000" rIns="0" bIns="54000" rtlCol="0">
            <a:spAutoFit/>
          </a:bodyPr>
          <a:lstStyle>
            <a:lvl1pPr marL="0" indent="0" algn="l" defTabSz="914400" rtl="0" eaLnBrk="1" latinLnBrk="0" hangingPunct="1">
              <a:lnSpc>
                <a:spcPct val="120000"/>
              </a:lnSpc>
              <a:spcBef>
                <a:spcPts val="0"/>
              </a:spcBef>
              <a:spcAft>
                <a:spcPts val="600"/>
              </a:spcAft>
              <a:buFont typeface="游ゴシック" panose="020B0400000000000000" pitchFamily="50" charset="-128"/>
              <a:buNone/>
              <a:defRPr kumimoji="1" sz="1300" kern="1200">
                <a:solidFill>
                  <a:schemeClr val="tx1"/>
                </a:solidFill>
                <a:latin typeface="+mn-lt"/>
                <a:ea typeface="+mn-ea"/>
                <a:cs typeface="+mn-cs"/>
              </a:defRPr>
            </a:lvl1pPr>
            <a:lvl2pPr marL="6858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250" kern="1200">
                <a:solidFill>
                  <a:schemeClr val="tx1"/>
                </a:solidFill>
                <a:latin typeface="+mn-lt"/>
                <a:ea typeface="+mn-ea"/>
                <a:cs typeface="+mn-cs"/>
              </a:defRPr>
            </a:lvl2pPr>
            <a:lvl3pPr marL="11430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250" kern="1200">
                <a:solidFill>
                  <a:schemeClr val="tx1"/>
                </a:solidFill>
                <a:latin typeface="+mn-lt"/>
                <a:ea typeface="+mn-ea"/>
                <a:cs typeface="+mn-cs"/>
              </a:defRPr>
            </a:lvl3pPr>
            <a:lvl4pPr marL="16002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1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dirty="0"/>
              <a:t>HF</a:t>
            </a:r>
            <a:r>
              <a:rPr lang="ja-JP" altLang="en-US" dirty="0"/>
              <a:t>→</a:t>
            </a:r>
            <a:r>
              <a:rPr lang="en-US" altLang="ja-JP" dirty="0"/>
              <a:t>CID</a:t>
            </a:r>
            <a:r>
              <a:rPr lang="ja-JP" altLang="en-US" dirty="0"/>
              <a:t>→</a:t>
            </a:r>
            <a:r>
              <a:rPr lang="en-US" altLang="ja-JP" dirty="0"/>
              <a:t>CISD</a:t>
            </a:r>
            <a:br>
              <a:rPr lang="en-US" altLang="ja-JP" dirty="0"/>
            </a:br>
            <a:r>
              <a:rPr lang="ja-JP" altLang="en-US" dirty="0"/>
              <a:t>は単調に下がる</a:t>
            </a:r>
            <a:endParaRPr lang="en-US" altLang="ja-JP" dirty="0"/>
          </a:p>
        </p:txBody>
      </p:sp>
      <p:sp>
        <p:nvSpPr>
          <p:cNvPr id="15" name="左中かっこ 14">
            <a:extLst>
              <a:ext uri="{FF2B5EF4-FFF2-40B4-BE49-F238E27FC236}">
                <a16:creationId xmlns:a16="http://schemas.microsoft.com/office/drawing/2014/main" id="{1647DDE6-D835-4252-AA6B-A89C7A217624}"/>
              </a:ext>
            </a:extLst>
          </p:cNvPr>
          <p:cNvSpPr/>
          <p:nvPr/>
        </p:nvSpPr>
        <p:spPr>
          <a:xfrm>
            <a:off x="4896000" y="3276993"/>
            <a:ext cx="360000" cy="252000"/>
          </a:xfrm>
          <a:prstGeom prst="leftBrace">
            <a:avLst/>
          </a:prstGeom>
          <a:ln w="3810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7" name="コンテンツ プレースホルダー 1">
            <a:extLst>
              <a:ext uri="{FF2B5EF4-FFF2-40B4-BE49-F238E27FC236}">
                <a16:creationId xmlns:a16="http://schemas.microsoft.com/office/drawing/2014/main" id="{189BFC67-C524-44AF-A1DB-D9A16A240BDE}"/>
              </a:ext>
            </a:extLst>
          </p:cNvPr>
          <p:cNvSpPr txBox="1">
            <a:spLocks/>
          </p:cNvSpPr>
          <p:nvPr/>
        </p:nvSpPr>
        <p:spPr>
          <a:xfrm>
            <a:off x="3168182" y="3235748"/>
            <a:ext cx="1727819" cy="336105"/>
          </a:xfrm>
          <a:prstGeom prst="rect">
            <a:avLst/>
          </a:prstGeom>
          <a:noFill/>
          <a:ln>
            <a:noFill/>
          </a:ln>
        </p:spPr>
        <p:txBody>
          <a:bodyPr vert="horz" wrap="square" lIns="0" tIns="54000" rIns="0" bIns="54000" rtlCol="0">
            <a:spAutoFit/>
          </a:bodyPr>
          <a:lstStyle>
            <a:lvl1pPr marL="0" indent="0" algn="l" defTabSz="914400" rtl="0" eaLnBrk="1" latinLnBrk="0" hangingPunct="1">
              <a:lnSpc>
                <a:spcPct val="120000"/>
              </a:lnSpc>
              <a:spcBef>
                <a:spcPts val="0"/>
              </a:spcBef>
              <a:spcAft>
                <a:spcPts val="600"/>
              </a:spcAft>
              <a:buFont typeface="游ゴシック" panose="020B0400000000000000" pitchFamily="50" charset="-128"/>
              <a:buNone/>
              <a:defRPr kumimoji="1" sz="1300" kern="1200">
                <a:solidFill>
                  <a:schemeClr val="tx1"/>
                </a:solidFill>
                <a:latin typeface="+mn-lt"/>
                <a:ea typeface="+mn-ea"/>
                <a:cs typeface="+mn-cs"/>
              </a:defRPr>
            </a:lvl1pPr>
            <a:lvl2pPr marL="6858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250" kern="1200">
                <a:solidFill>
                  <a:schemeClr val="tx1"/>
                </a:solidFill>
                <a:latin typeface="+mn-lt"/>
                <a:ea typeface="+mn-ea"/>
                <a:cs typeface="+mn-cs"/>
              </a:defRPr>
            </a:lvl2pPr>
            <a:lvl3pPr marL="11430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250" kern="1200">
                <a:solidFill>
                  <a:schemeClr val="tx1"/>
                </a:solidFill>
                <a:latin typeface="+mn-lt"/>
                <a:ea typeface="+mn-ea"/>
                <a:cs typeface="+mn-cs"/>
              </a:defRPr>
            </a:lvl3pPr>
            <a:lvl4pPr marL="16002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1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dirty="0"/>
              <a:t>変分原理に従わない</a:t>
            </a:r>
            <a:endParaRPr lang="en-US" altLang="ja-JP" dirty="0"/>
          </a:p>
        </p:txBody>
      </p:sp>
      <p:sp>
        <p:nvSpPr>
          <p:cNvPr id="19" name="左中かっこ 18">
            <a:extLst>
              <a:ext uri="{FF2B5EF4-FFF2-40B4-BE49-F238E27FC236}">
                <a16:creationId xmlns:a16="http://schemas.microsoft.com/office/drawing/2014/main" id="{F4C30805-EE2E-43AF-A03B-5C76B344E3F1}"/>
              </a:ext>
            </a:extLst>
          </p:cNvPr>
          <p:cNvSpPr/>
          <p:nvPr/>
        </p:nvSpPr>
        <p:spPr>
          <a:xfrm>
            <a:off x="4896000" y="1858956"/>
            <a:ext cx="360000" cy="504000"/>
          </a:xfrm>
          <a:prstGeom prst="leftBrace">
            <a:avLst/>
          </a:prstGeom>
          <a:ln w="3810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0" name="コンテンツ プレースホルダー 1">
            <a:extLst>
              <a:ext uri="{FF2B5EF4-FFF2-40B4-BE49-F238E27FC236}">
                <a16:creationId xmlns:a16="http://schemas.microsoft.com/office/drawing/2014/main" id="{B2BD7191-EB5F-446B-A680-F0FE52B0740A}"/>
              </a:ext>
            </a:extLst>
          </p:cNvPr>
          <p:cNvSpPr txBox="1">
            <a:spLocks/>
          </p:cNvSpPr>
          <p:nvPr/>
        </p:nvSpPr>
        <p:spPr>
          <a:xfrm>
            <a:off x="3168182" y="1821936"/>
            <a:ext cx="1727819" cy="576170"/>
          </a:xfrm>
          <a:prstGeom prst="rect">
            <a:avLst/>
          </a:prstGeom>
          <a:noFill/>
          <a:ln>
            <a:noFill/>
          </a:ln>
        </p:spPr>
        <p:txBody>
          <a:bodyPr vert="horz" wrap="square" lIns="0" tIns="54000" rIns="0" bIns="54000" rtlCol="0">
            <a:spAutoFit/>
          </a:bodyPr>
          <a:lstStyle>
            <a:lvl1pPr marL="0" indent="0" algn="l" defTabSz="914400" rtl="0" eaLnBrk="1" latinLnBrk="0" hangingPunct="1">
              <a:lnSpc>
                <a:spcPct val="120000"/>
              </a:lnSpc>
              <a:spcBef>
                <a:spcPts val="0"/>
              </a:spcBef>
              <a:spcAft>
                <a:spcPts val="600"/>
              </a:spcAft>
              <a:buFont typeface="游ゴシック" panose="020B0400000000000000" pitchFamily="50" charset="-128"/>
              <a:buNone/>
              <a:defRPr kumimoji="1" sz="1300" kern="1200">
                <a:solidFill>
                  <a:schemeClr val="tx1"/>
                </a:solidFill>
                <a:latin typeface="+mn-lt"/>
                <a:ea typeface="+mn-ea"/>
                <a:cs typeface="+mn-cs"/>
              </a:defRPr>
            </a:lvl1pPr>
            <a:lvl2pPr marL="6858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250" kern="1200">
                <a:solidFill>
                  <a:schemeClr val="tx1"/>
                </a:solidFill>
                <a:latin typeface="+mn-lt"/>
                <a:ea typeface="+mn-ea"/>
                <a:cs typeface="+mn-cs"/>
              </a:defRPr>
            </a:lvl2pPr>
            <a:lvl3pPr marL="11430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250" kern="1200">
                <a:solidFill>
                  <a:schemeClr val="tx1"/>
                </a:solidFill>
                <a:latin typeface="+mn-lt"/>
                <a:ea typeface="+mn-ea"/>
                <a:cs typeface="+mn-cs"/>
              </a:defRPr>
            </a:lvl3pPr>
            <a:lvl4pPr marL="16002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1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dirty="0"/>
              <a:t>CI</a:t>
            </a:r>
            <a:r>
              <a:rPr lang="ja-JP" altLang="en-US" dirty="0"/>
              <a:t>より下がること</a:t>
            </a:r>
            <a:br>
              <a:rPr lang="en-US" altLang="ja-JP" dirty="0"/>
            </a:br>
            <a:r>
              <a:rPr lang="ja-JP" altLang="en-US" dirty="0"/>
              <a:t>が知られている</a:t>
            </a:r>
            <a:endParaRPr lang="en-US" altLang="ja-JP" dirty="0"/>
          </a:p>
        </p:txBody>
      </p:sp>
      <p:sp>
        <p:nvSpPr>
          <p:cNvPr id="5" name="正方形/長方形 4">
            <a:extLst>
              <a:ext uri="{FF2B5EF4-FFF2-40B4-BE49-F238E27FC236}">
                <a16:creationId xmlns:a16="http://schemas.microsoft.com/office/drawing/2014/main" id="{F7D80B74-8C01-589C-77E6-DC6BCE7F5EDF}"/>
              </a:ext>
            </a:extLst>
          </p:cNvPr>
          <p:cNvSpPr/>
          <p:nvPr/>
        </p:nvSpPr>
        <p:spPr>
          <a:xfrm>
            <a:off x="6155687" y="1849117"/>
            <a:ext cx="2520000" cy="521808"/>
          </a:xfrm>
          <a:prstGeom prst="rect">
            <a:avLst/>
          </a:prstGeom>
          <a:solidFill>
            <a:schemeClr val="accent4">
              <a:lumMod val="40000"/>
              <a:lumOff val="6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solidFill>
                  <a:schemeClr val="accent4"/>
                </a:solidFill>
              </a:rPr>
              <a:t>計算してみよう</a:t>
            </a:r>
          </a:p>
        </p:txBody>
      </p:sp>
      <p:sp>
        <p:nvSpPr>
          <p:cNvPr id="6" name="正方形/長方形 5">
            <a:extLst>
              <a:ext uri="{FF2B5EF4-FFF2-40B4-BE49-F238E27FC236}">
                <a16:creationId xmlns:a16="http://schemas.microsoft.com/office/drawing/2014/main" id="{1D1AD164-0770-ECEF-5F28-5859E526669A}"/>
              </a:ext>
            </a:extLst>
          </p:cNvPr>
          <p:cNvSpPr/>
          <p:nvPr/>
        </p:nvSpPr>
        <p:spPr>
          <a:xfrm>
            <a:off x="6155687" y="2433125"/>
            <a:ext cx="2520000" cy="792000"/>
          </a:xfrm>
          <a:prstGeom prst="rect">
            <a:avLst/>
          </a:prstGeom>
          <a:solidFill>
            <a:schemeClr val="accent4">
              <a:lumMod val="40000"/>
              <a:lumOff val="6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solidFill>
                  <a:schemeClr val="accent4"/>
                </a:solidFill>
              </a:rPr>
              <a:t>計算してみよう</a:t>
            </a:r>
          </a:p>
        </p:txBody>
      </p:sp>
      <p:sp>
        <p:nvSpPr>
          <p:cNvPr id="8" name="正方形/長方形 7">
            <a:extLst>
              <a:ext uri="{FF2B5EF4-FFF2-40B4-BE49-F238E27FC236}">
                <a16:creationId xmlns:a16="http://schemas.microsoft.com/office/drawing/2014/main" id="{96C71D12-28FB-5749-EC93-245D21B6099C}"/>
              </a:ext>
            </a:extLst>
          </p:cNvPr>
          <p:cNvSpPr/>
          <p:nvPr/>
        </p:nvSpPr>
        <p:spPr>
          <a:xfrm>
            <a:off x="6155687" y="3297211"/>
            <a:ext cx="2520000" cy="216000"/>
          </a:xfrm>
          <a:prstGeom prst="rect">
            <a:avLst/>
          </a:prstGeom>
          <a:solidFill>
            <a:schemeClr val="accent4">
              <a:lumMod val="40000"/>
              <a:lumOff val="6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solidFill>
                  <a:schemeClr val="accent4"/>
                </a:solidFill>
              </a:rPr>
              <a:t>計算してみよう</a:t>
            </a:r>
          </a:p>
        </p:txBody>
      </p:sp>
      <p:sp>
        <p:nvSpPr>
          <p:cNvPr id="2" name="左中かっこ 1">
            <a:extLst>
              <a:ext uri="{FF2B5EF4-FFF2-40B4-BE49-F238E27FC236}">
                <a16:creationId xmlns:a16="http://schemas.microsoft.com/office/drawing/2014/main" id="{3B43D210-841D-A075-1B1F-8EB0EC9491F3}"/>
              </a:ext>
            </a:extLst>
          </p:cNvPr>
          <p:cNvSpPr/>
          <p:nvPr/>
        </p:nvSpPr>
        <p:spPr>
          <a:xfrm>
            <a:off x="4896000" y="2375009"/>
            <a:ext cx="360000" cy="859124"/>
          </a:xfrm>
          <a:prstGeom prst="leftBrace">
            <a:avLst/>
          </a:prstGeom>
          <a:ln w="3810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1" name="コンテンツ プレースホルダー 1">
            <a:extLst>
              <a:ext uri="{FF2B5EF4-FFF2-40B4-BE49-F238E27FC236}">
                <a16:creationId xmlns:a16="http://schemas.microsoft.com/office/drawing/2014/main" id="{90CF443A-20F0-7E9B-7BA9-D62ABBA6364A}"/>
              </a:ext>
            </a:extLst>
          </p:cNvPr>
          <p:cNvSpPr txBox="1">
            <a:spLocks/>
          </p:cNvSpPr>
          <p:nvPr/>
        </p:nvSpPr>
        <p:spPr>
          <a:xfrm>
            <a:off x="3168180" y="2528034"/>
            <a:ext cx="1727819" cy="576170"/>
          </a:xfrm>
          <a:prstGeom prst="rect">
            <a:avLst/>
          </a:prstGeom>
          <a:noFill/>
          <a:ln>
            <a:noFill/>
          </a:ln>
        </p:spPr>
        <p:txBody>
          <a:bodyPr vert="horz" wrap="square" lIns="0" tIns="54000" rIns="0" bIns="54000" rtlCol="0">
            <a:spAutoFit/>
          </a:bodyPr>
          <a:lstStyle>
            <a:lvl1pPr marL="0" indent="0" algn="l" defTabSz="914400" rtl="0" eaLnBrk="1" latinLnBrk="0" hangingPunct="1">
              <a:lnSpc>
                <a:spcPct val="120000"/>
              </a:lnSpc>
              <a:spcBef>
                <a:spcPts val="0"/>
              </a:spcBef>
              <a:spcAft>
                <a:spcPts val="600"/>
              </a:spcAft>
              <a:buFont typeface="游ゴシック" panose="020B0400000000000000" pitchFamily="50" charset="-128"/>
              <a:buNone/>
              <a:defRPr kumimoji="1" sz="1300" kern="1200">
                <a:solidFill>
                  <a:schemeClr val="tx1"/>
                </a:solidFill>
                <a:latin typeface="+mn-lt"/>
                <a:ea typeface="+mn-ea"/>
                <a:cs typeface="+mn-cs"/>
              </a:defRPr>
            </a:lvl1pPr>
            <a:lvl2pPr marL="6858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250" kern="1200">
                <a:solidFill>
                  <a:schemeClr val="tx1"/>
                </a:solidFill>
                <a:latin typeface="+mn-lt"/>
                <a:ea typeface="+mn-ea"/>
                <a:cs typeface="+mn-cs"/>
              </a:defRPr>
            </a:lvl2pPr>
            <a:lvl3pPr marL="11430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250" kern="1200">
                <a:solidFill>
                  <a:schemeClr val="tx1"/>
                </a:solidFill>
                <a:latin typeface="+mn-lt"/>
                <a:ea typeface="+mn-ea"/>
                <a:cs typeface="+mn-cs"/>
              </a:defRPr>
            </a:lvl3pPr>
            <a:lvl4pPr marL="16002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1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dirty="0"/>
              <a:t>HF</a:t>
            </a:r>
            <a:r>
              <a:rPr lang="ja-JP" altLang="en-US" dirty="0"/>
              <a:t>に大きな問題が</a:t>
            </a:r>
            <a:br>
              <a:rPr lang="en-US" altLang="ja-JP" dirty="0"/>
            </a:br>
            <a:r>
              <a:rPr lang="ja-JP" altLang="en-US" dirty="0"/>
              <a:t>ないときは問題ない</a:t>
            </a:r>
            <a:endParaRPr lang="en-US" altLang="ja-JP" dirty="0"/>
          </a:p>
        </p:txBody>
      </p:sp>
    </p:spTree>
    <p:extLst>
      <p:ext uri="{BB962C8B-B14F-4D97-AF65-F5344CB8AC3E}">
        <p14:creationId xmlns:p14="http://schemas.microsoft.com/office/powerpoint/2010/main" val="3495988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hidden"/>
                                      </p:to>
                                    </p:set>
                                  </p:childTnLst>
                                </p:cTn>
                              </p:par>
                              <p:par>
                                <p:cTn id="19" presetID="1"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p:bldP spid="19" grpId="0" animBg="1"/>
      <p:bldP spid="20" grpId="0"/>
      <p:bldP spid="5" grpId="0" animBg="1"/>
      <p:bldP spid="6" grpId="0" animBg="1"/>
      <p:bldP spid="8" grpId="0" animBg="1"/>
      <p:bldP spid="2" grpId="0" animBg="1"/>
      <p:bldP spid="21"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タイトル 7">
            <a:extLst>
              <a:ext uri="{FF2B5EF4-FFF2-40B4-BE49-F238E27FC236}">
                <a16:creationId xmlns:a16="http://schemas.microsoft.com/office/drawing/2014/main" id="{70DA12E1-DC50-4E0E-99BB-98D191A8DA55}"/>
              </a:ext>
            </a:extLst>
          </p:cNvPr>
          <p:cNvSpPr>
            <a:spLocks noGrp="1"/>
          </p:cNvSpPr>
          <p:nvPr>
            <p:ph type="ctrTitle"/>
          </p:nvPr>
        </p:nvSpPr>
        <p:spPr/>
        <p:txBody>
          <a:bodyPr/>
          <a:lstStyle/>
          <a:p>
            <a:r>
              <a:rPr lang="en-US" altLang="ja-JP" dirty="0"/>
              <a:t>5. </a:t>
            </a:r>
            <a:r>
              <a:rPr lang="ja-JP" altLang="en-US" dirty="0"/>
              <a:t>密度汎関数法</a:t>
            </a:r>
          </a:p>
        </p:txBody>
      </p:sp>
      <p:sp>
        <p:nvSpPr>
          <p:cNvPr id="9" name="字幕 8">
            <a:extLst>
              <a:ext uri="{FF2B5EF4-FFF2-40B4-BE49-F238E27FC236}">
                <a16:creationId xmlns:a16="http://schemas.microsoft.com/office/drawing/2014/main" id="{F2F989C5-4851-4121-8833-B42B25761422}"/>
              </a:ext>
            </a:extLst>
          </p:cNvPr>
          <p:cNvSpPr>
            <a:spLocks noGrp="1"/>
          </p:cNvSpPr>
          <p:nvPr>
            <p:ph type="subTitle" idx="1"/>
          </p:nvPr>
        </p:nvSpPr>
        <p:spPr/>
        <p:txBody>
          <a:bodyPr/>
          <a:lstStyle/>
          <a:p>
            <a:r>
              <a:rPr lang="ja-JP" altLang="en-US" dirty="0"/>
              <a:t>密度汎関数法は最も広く用いられている計算手法の一つである</a:t>
            </a:r>
            <a:r>
              <a:rPr lang="en-US" altLang="ja-JP" dirty="0"/>
              <a:t>. </a:t>
            </a:r>
            <a:r>
              <a:rPr lang="ja-JP" altLang="en-US" dirty="0"/>
              <a:t>大規模な系に対しても計算が比較的早く終わり</a:t>
            </a:r>
            <a:r>
              <a:rPr lang="en-US" altLang="ja-JP" dirty="0"/>
              <a:t>, </a:t>
            </a:r>
            <a:r>
              <a:rPr lang="ja-JP" altLang="en-US" dirty="0"/>
              <a:t>バランスよく相関を取り込んだ計算を行うことができる</a:t>
            </a:r>
            <a:r>
              <a:rPr lang="en-US" altLang="ja-JP" dirty="0"/>
              <a:t>.</a:t>
            </a:r>
            <a:endParaRPr lang="ja-JP" altLang="en-US" dirty="0"/>
          </a:p>
        </p:txBody>
      </p:sp>
    </p:spTree>
    <p:extLst>
      <p:ext uri="{BB962C8B-B14F-4D97-AF65-F5344CB8AC3E}">
        <p14:creationId xmlns:p14="http://schemas.microsoft.com/office/powerpoint/2010/main" val="16556826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0CC87D3-A2D4-44EC-A7B8-FDB83067040C}"/>
              </a:ext>
            </a:extLst>
          </p:cNvPr>
          <p:cNvSpPr>
            <a:spLocks noGrp="1"/>
          </p:cNvSpPr>
          <p:nvPr>
            <p:ph type="title"/>
          </p:nvPr>
        </p:nvSpPr>
        <p:spPr/>
        <p:txBody>
          <a:bodyPr/>
          <a:lstStyle/>
          <a:p>
            <a:r>
              <a:rPr lang="ja-JP" altLang="en-US" dirty="0"/>
              <a:t>目標</a:t>
            </a:r>
          </a:p>
        </p:txBody>
      </p:sp>
      <p:sp>
        <p:nvSpPr>
          <p:cNvPr id="5" name="コンテンツ プレースホルダー 4">
            <a:extLst>
              <a:ext uri="{FF2B5EF4-FFF2-40B4-BE49-F238E27FC236}">
                <a16:creationId xmlns:a16="http://schemas.microsoft.com/office/drawing/2014/main" id="{2C2FE744-5D50-46BA-A2B8-264162CA5DE0}"/>
              </a:ext>
            </a:extLst>
          </p:cNvPr>
          <p:cNvSpPr>
            <a:spLocks noGrp="1"/>
          </p:cNvSpPr>
          <p:nvPr>
            <p:ph idx="1"/>
          </p:nvPr>
        </p:nvSpPr>
        <p:spPr>
          <a:xfrm>
            <a:off x="468000" y="843749"/>
            <a:ext cx="8208000" cy="4060906"/>
          </a:xfrm>
        </p:spPr>
        <p:txBody>
          <a:bodyPr/>
          <a:lstStyle/>
          <a:p>
            <a:pPr>
              <a:spcBef>
                <a:spcPts val="600"/>
              </a:spcBef>
              <a:spcAft>
                <a:spcPts val="1200"/>
              </a:spcAft>
            </a:pPr>
            <a:r>
              <a:rPr lang="ja-JP" altLang="en-US" b="1" dirty="0">
                <a:solidFill>
                  <a:schemeClr val="tx2"/>
                </a:solidFill>
              </a:rPr>
              <a:t>目標</a:t>
            </a:r>
            <a:endParaRPr lang="en-US" altLang="ja-JP" b="1" dirty="0">
              <a:solidFill>
                <a:schemeClr val="tx2"/>
              </a:solidFill>
            </a:endParaRPr>
          </a:p>
          <a:p>
            <a:pPr marL="285750" indent="-285750">
              <a:lnSpc>
                <a:spcPct val="100000"/>
              </a:lnSpc>
              <a:buFont typeface="Arial" panose="020B0604020202020204" pitchFamily="34" charset="0"/>
              <a:buChar char="•"/>
            </a:pPr>
            <a:r>
              <a:rPr lang="ja-JP" altLang="en-US" dirty="0"/>
              <a:t>卒業研究に向けて</a:t>
            </a:r>
            <a:r>
              <a:rPr lang="en-US" altLang="ja-JP" dirty="0"/>
              <a:t>Gaussian16</a:t>
            </a:r>
            <a:r>
              <a:rPr lang="ja-JP" altLang="en-US" dirty="0"/>
              <a:t>および</a:t>
            </a:r>
            <a:r>
              <a:rPr lang="en-US" altLang="ja-JP" dirty="0"/>
              <a:t>GaussView6</a:t>
            </a:r>
            <a:r>
              <a:rPr lang="ja-JP" altLang="en-US" dirty="0"/>
              <a:t>を使いこなせるようになること</a:t>
            </a:r>
            <a:r>
              <a:rPr lang="en-US" altLang="ja-JP" dirty="0"/>
              <a:t>.</a:t>
            </a:r>
          </a:p>
          <a:p>
            <a:pPr marL="285750" indent="-285750">
              <a:lnSpc>
                <a:spcPct val="100000"/>
              </a:lnSpc>
              <a:buFont typeface="Arial" panose="020B0604020202020204" pitchFamily="34" charset="0"/>
              <a:buChar char="•"/>
            </a:pPr>
            <a:r>
              <a:rPr lang="ja-JP" altLang="en-US" dirty="0"/>
              <a:t>インプットファイルを読んで何の計算をしているのかわかるようになること</a:t>
            </a:r>
            <a:r>
              <a:rPr lang="en-US" altLang="ja-JP" dirty="0"/>
              <a:t>.</a:t>
            </a:r>
          </a:p>
          <a:p>
            <a:pPr marL="285750" indent="-285750">
              <a:lnSpc>
                <a:spcPct val="100000"/>
              </a:lnSpc>
              <a:buFont typeface="Arial" panose="020B0604020202020204" pitchFamily="34" charset="0"/>
              <a:buChar char="•"/>
            </a:pPr>
            <a:r>
              <a:rPr lang="ja-JP" altLang="en-US" dirty="0"/>
              <a:t>ザボゼミ（電子状態理論）の内容の理解を深めること</a:t>
            </a:r>
            <a:r>
              <a:rPr lang="en-US" altLang="ja-JP" dirty="0"/>
              <a:t>.</a:t>
            </a:r>
          </a:p>
          <a:p>
            <a:pPr>
              <a:spcBef>
                <a:spcPts val="600"/>
              </a:spcBef>
              <a:spcAft>
                <a:spcPts val="1200"/>
              </a:spcAft>
            </a:pPr>
            <a:r>
              <a:rPr lang="ja-JP" altLang="en-US" b="1" dirty="0">
                <a:solidFill>
                  <a:schemeClr val="tx2"/>
                </a:solidFill>
              </a:rPr>
              <a:t>おことわり</a:t>
            </a:r>
            <a:endParaRPr lang="en-US" altLang="ja-JP" b="1" dirty="0">
              <a:solidFill>
                <a:schemeClr val="tx2"/>
              </a:solidFill>
            </a:endParaRPr>
          </a:p>
          <a:p>
            <a:pPr marL="285750" indent="-285750">
              <a:lnSpc>
                <a:spcPct val="100000"/>
              </a:lnSpc>
              <a:buFont typeface="Arial" panose="020B0604020202020204" pitchFamily="34" charset="0"/>
              <a:buChar char="•"/>
            </a:pPr>
            <a:r>
              <a:rPr lang="en-US" altLang="ja-JP" dirty="0"/>
              <a:t>Gaussian16</a:t>
            </a:r>
            <a:r>
              <a:rPr lang="ja-JP" altLang="en-US" dirty="0"/>
              <a:t>の全ての機能をカバーするものではない</a:t>
            </a:r>
            <a:r>
              <a:rPr lang="en-US" altLang="ja-JP" dirty="0"/>
              <a:t>. GaussView6</a:t>
            </a:r>
            <a:r>
              <a:rPr lang="ja-JP" altLang="en-US" dirty="0"/>
              <a:t>はあくまで補助</a:t>
            </a:r>
            <a:r>
              <a:rPr lang="en-US" altLang="ja-JP" dirty="0"/>
              <a:t>.</a:t>
            </a:r>
          </a:p>
          <a:p>
            <a:pPr marL="285750" indent="-285750">
              <a:lnSpc>
                <a:spcPct val="100000"/>
              </a:lnSpc>
              <a:buFont typeface="Arial" panose="020B0604020202020204" pitchFamily="34" charset="0"/>
              <a:buChar char="•"/>
            </a:pPr>
            <a:r>
              <a:rPr lang="ja-JP" altLang="en-US" dirty="0"/>
              <a:t>理論は概要だけ説明し</a:t>
            </a:r>
            <a:r>
              <a:rPr lang="en-US" altLang="ja-JP" dirty="0"/>
              <a:t>, </a:t>
            </a:r>
            <a:r>
              <a:rPr lang="ja-JP" altLang="en-US" dirty="0"/>
              <a:t>詳細は文献に譲る</a:t>
            </a:r>
            <a:r>
              <a:rPr lang="en-US" altLang="ja-JP" dirty="0"/>
              <a:t>.</a:t>
            </a:r>
            <a:r>
              <a:rPr lang="ja-JP" altLang="en-US" dirty="0"/>
              <a:t> ここでは入力と出力に基づいて手法の理解を深める</a:t>
            </a:r>
            <a:r>
              <a:rPr lang="en-US" altLang="ja-JP" dirty="0"/>
              <a:t>.</a:t>
            </a:r>
          </a:p>
          <a:p>
            <a:pPr>
              <a:spcBef>
                <a:spcPts val="600"/>
              </a:spcBef>
              <a:spcAft>
                <a:spcPts val="1200"/>
              </a:spcAft>
            </a:pPr>
            <a:r>
              <a:rPr lang="ja-JP" altLang="en-US" b="1" dirty="0">
                <a:solidFill>
                  <a:schemeClr val="tx2"/>
                </a:solidFill>
              </a:rPr>
              <a:t>最終課題（</a:t>
            </a:r>
            <a:r>
              <a:rPr lang="en-US" altLang="ja-JP" b="1" dirty="0">
                <a:solidFill>
                  <a:schemeClr val="tx2"/>
                </a:solidFill>
              </a:rPr>
              <a:t>3</a:t>
            </a:r>
            <a:r>
              <a:rPr lang="ja-JP" altLang="en-US" b="1" dirty="0">
                <a:solidFill>
                  <a:schemeClr val="tx2"/>
                </a:solidFill>
              </a:rPr>
              <a:t>月に発表）</a:t>
            </a:r>
            <a:endParaRPr lang="en-US" altLang="ja-JP" dirty="0"/>
          </a:p>
          <a:p>
            <a:pPr marL="285750" indent="-285750">
              <a:lnSpc>
                <a:spcPct val="100000"/>
              </a:lnSpc>
              <a:buFont typeface="Arial" panose="020B0604020202020204" pitchFamily="34" charset="0"/>
              <a:buChar char="•"/>
            </a:pPr>
            <a:r>
              <a:rPr lang="ja-JP" altLang="en-US" dirty="0"/>
              <a:t>計算対象の分子を</a:t>
            </a:r>
            <a:r>
              <a:rPr lang="en-US" altLang="ja-JP" dirty="0"/>
              <a:t>1</a:t>
            </a:r>
            <a:r>
              <a:rPr lang="ja-JP" altLang="en-US" dirty="0"/>
              <a:t>つまたは複数決めなさい</a:t>
            </a:r>
            <a:r>
              <a:rPr lang="en-US" altLang="ja-JP" dirty="0"/>
              <a:t>.</a:t>
            </a:r>
            <a:r>
              <a:rPr lang="ja-JP" altLang="en-US" dirty="0"/>
              <a:t> 卒業研究に関連する分子や</a:t>
            </a:r>
            <a:r>
              <a:rPr lang="en-US" altLang="ja-JP" dirty="0"/>
              <a:t>, </a:t>
            </a:r>
            <a:r>
              <a:rPr lang="ja-JP" altLang="en-US" dirty="0"/>
              <a:t>簡略化した分子でもよい</a:t>
            </a:r>
            <a:r>
              <a:rPr lang="en-US" altLang="ja-JP" dirty="0"/>
              <a:t>.</a:t>
            </a:r>
          </a:p>
          <a:p>
            <a:pPr marL="285750" indent="-285750">
              <a:lnSpc>
                <a:spcPct val="100000"/>
              </a:lnSpc>
              <a:buFont typeface="Arial" panose="020B0604020202020204" pitchFamily="34" charset="0"/>
              <a:buChar char="•"/>
            </a:pPr>
            <a:r>
              <a:rPr lang="ja-JP" altLang="en-US" dirty="0"/>
              <a:t>生成熱</a:t>
            </a:r>
            <a:r>
              <a:rPr lang="en-US" altLang="ja-JP" dirty="0"/>
              <a:t>, </a:t>
            </a:r>
            <a:r>
              <a:rPr lang="ja-JP" altLang="en-US" dirty="0"/>
              <a:t>紫外可視吸収・蛍光・</a:t>
            </a:r>
            <a:r>
              <a:rPr lang="en-US" altLang="ja-JP" dirty="0"/>
              <a:t>IR</a:t>
            </a:r>
            <a:r>
              <a:rPr lang="ja-JP" altLang="en-US" dirty="0"/>
              <a:t>・</a:t>
            </a:r>
            <a:r>
              <a:rPr lang="en-US" altLang="ja-JP" dirty="0"/>
              <a:t>NMR</a:t>
            </a:r>
            <a:r>
              <a:rPr lang="ja-JP" altLang="en-US" dirty="0"/>
              <a:t>・</a:t>
            </a:r>
            <a:r>
              <a:rPr lang="en-US" altLang="ja-JP" dirty="0"/>
              <a:t>ESR</a:t>
            </a:r>
            <a:r>
              <a:rPr lang="ja-JP" altLang="en-US" dirty="0"/>
              <a:t>等のスペクトルや波長に関する先行研究（実験 </a:t>
            </a:r>
            <a:r>
              <a:rPr lang="en-US" altLang="ja-JP" dirty="0"/>
              <a:t>or </a:t>
            </a:r>
            <a:r>
              <a:rPr lang="ja-JP" altLang="en-US" dirty="0"/>
              <a:t>計算）を</a:t>
            </a:r>
            <a:r>
              <a:rPr lang="en-US" altLang="ja-JP" dirty="0"/>
              <a:t>Google Scholar</a:t>
            </a:r>
            <a:r>
              <a:rPr lang="ja-JP" altLang="en-US" dirty="0"/>
              <a:t>等で検索して</a:t>
            </a:r>
            <a:r>
              <a:rPr lang="en-US" altLang="ja-JP" dirty="0"/>
              <a:t>1</a:t>
            </a:r>
            <a:r>
              <a:rPr lang="ja-JP" altLang="en-US" dirty="0"/>
              <a:t>つ見つけなさい</a:t>
            </a:r>
            <a:r>
              <a:rPr lang="en-US" altLang="ja-JP" dirty="0"/>
              <a:t>. </a:t>
            </a:r>
            <a:r>
              <a:rPr lang="ja-JP" altLang="en-US" dirty="0"/>
              <a:t>その物理量を</a:t>
            </a:r>
            <a:r>
              <a:rPr lang="en-US" altLang="ja-JP" dirty="0"/>
              <a:t>Gaussian</a:t>
            </a:r>
            <a:r>
              <a:rPr lang="ja-JP" altLang="en-US" dirty="0"/>
              <a:t>を用いて計算して比較しなさい</a:t>
            </a:r>
            <a:r>
              <a:rPr lang="en-US" altLang="ja-JP" dirty="0"/>
              <a:t>. </a:t>
            </a:r>
          </a:p>
          <a:p>
            <a:pPr marL="285750" indent="-285750">
              <a:lnSpc>
                <a:spcPct val="100000"/>
              </a:lnSpc>
              <a:buFont typeface="Arial" panose="020B0604020202020204" pitchFamily="34" charset="0"/>
              <a:buChar char="•"/>
            </a:pPr>
            <a:r>
              <a:rPr lang="ja-JP" altLang="en-US" dirty="0"/>
              <a:t>必ず構造最適化計算および振動解析を行い</a:t>
            </a:r>
            <a:r>
              <a:rPr lang="en-US" altLang="ja-JP" dirty="0"/>
              <a:t>, </a:t>
            </a:r>
            <a:r>
              <a:rPr lang="ja-JP" altLang="en-US" dirty="0"/>
              <a:t>虚振動が出ていないか（極小点であるか）確認すること</a:t>
            </a:r>
            <a:r>
              <a:rPr lang="en-US" altLang="ja-JP" dirty="0"/>
              <a:t>.</a:t>
            </a:r>
          </a:p>
          <a:p>
            <a:pPr marL="285750" indent="-285750">
              <a:lnSpc>
                <a:spcPct val="100000"/>
              </a:lnSpc>
              <a:buFont typeface="Arial" panose="020B0604020202020204" pitchFamily="34" charset="0"/>
              <a:buChar char="•"/>
            </a:pPr>
            <a:r>
              <a:rPr lang="en-US" altLang="ja-JP" dirty="0"/>
              <a:t>4</a:t>
            </a:r>
            <a:r>
              <a:rPr lang="ja-JP" altLang="en-US" dirty="0"/>
              <a:t>種類以上の基底関数を用いて計算し</a:t>
            </a:r>
            <a:r>
              <a:rPr lang="en-US" altLang="ja-JP" dirty="0"/>
              <a:t>, </a:t>
            </a:r>
            <a:r>
              <a:rPr lang="ja-JP" altLang="en-US" dirty="0"/>
              <a:t>基底関数依存性を評価せよ</a:t>
            </a:r>
            <a:r>
              <a:rPr lang="en-US" altLang="ja-JP" dirty="0"/>
              <a:t>.</a:t>
            </a:r>
          </a:p>
        </p:txBody>
      </p:sp>
      <p:sp>
        <p:nvSpPr>
          <p:cNvPr id="10" name="テキスト プレースホルダー 9">
            <a:extLst>
              <a:ext uri="{FF2B5EF4-FFF2-40B4-BE49-F238E27FC236}">
                <a16:creationId xmlns:a16="http://schemas.microsoft.com/office/drawing/2014/main" id="{B1924732-B722-6E84-94CE-B8DC2F0E1A67}"/>
              </a:ext>
            </a:extLst>
          </p:cNvPr>
          <p:cNvSpPr>
            <a:spLocks noGrp="1"/>
          </p:cNvSpPr>
          <p:nvPr>
            <p:ph type="body" sz="quarter" idx="13"/>
          </p:nvPr>
        </p:nvSpPr>
        <p:spPr/>
        <p:txBody>
          <a:bodyPr/>
          <a:lstStyle/>
          <a:p>
            <a:endParaRPr lang="ja-JP" altLang="en-US" dirty="0"/>
          </a:p>
        </p:txBody>
      </p:sp>
      <p:sp>
        <p:nvSpPr>
          <p:cNvPr id="4" name="スライド番号プレースホルダー 3">
            <a:extLst>
              <a:ext uri="{FF2B5EF4-FFF2-40B4-BE49-F238E27FC236}">
                <a16:creationId xmlns:a16="http://schemas.microsoft.com/office/drawing/2014/main" id="{4D1CB2F8-683E-4F9A-A38F-5C0696EFA8E6}"/>
              </a:ext>
            </a:extLst>
          </p:cNvPr>
          <p:cNvSpPr>
            <a:spLocks noGrp="1"/>
          </p:cNvSpPr>
          <p:nvPr>
            <p:ph type="sldNum" sz="quarter" idx="14"/>
          </p:nvPr>
        </p:nvSpPr>
        <p:spPr>
          <a:prstGeom prst="rect">
            <a:avLst/>
          </a:prstGeom>
        </p:spPr>
        <p:txBody>
          <a:bodyPr vert="horz" lIns="0" tIns="0" rIns="0" bIns="0" rtlCol="0" anchor="b"/>
          <a:lstStyle>
            <a:defPPr>
              <a:defRPr lang="en-US"/>
            </a:defPPr>
            <a:lvl1pPr marL="0" algn="ctr" defTabSz="457200" rtl="0" eaLnBrk="1" latinLnBrk="0" hangingPunct="1">
              <a:defRPr sz="25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4CC7441-4F6D-4D99-AEAC-28C0433C7008}" type="slidenum">
              <a:rPr kumimoji="1" lang="ja-JP" altLang="en-US" smtClean="0"/>
              <a:pPr/>
              <a:t>5</a:t>
            </a:fld>
            <a:endParaRPr kumimoji="1" lang="ja-JP" altLang="en-US"/>
          </a:p>
        </p:txBody>
      </p:sp>
      <p:sp>
        <p:nvSpPr>
          <p:cNvPr id="15" name="スライド番号プレースホルダー 3">
            <a:extLst>
              <a:ext uri="{FF2B5EF4-FFF2-40B4-BE49-F238E27FC236}">
                <a16:creationId xmlns:a16="http://schemas.microsoft.com/office/drawing/2014/main" id="{BE2FCEF3-BB32-4E10-A9C7-8411FFEDF6E7}"/>
              </a:ext>
            </a:extLst>
          </p:cNvPr>
          <p:cNvSpPr txBox="1">
            <a:spLocks/>
          </p:cNvSpPr>
          <p:nvPr/>
        </p:nvSpPr>
        <p:spPr>
          <a:xfrm>
            <a:off x="8568000" y="0"/>
            <a:ext cx="576000" cy="468000"/>
          </a:xfrm>
          <a:prstGeom prst="rect">
            <a:avLst/>
          </a:prstGeom>
        </p:spPr>
        <p:txBody>
          <a:bodyPr vert="horz" lIns="0" tIns="0" rIns="0" bIns="0" rtlCol="0" anchor="ctr"/>
          <a:lstStyle>
            <a:defPPr>
              <a:defRPr lang="en-US"/>
            </a:defPPr>
            <a:lvl1pPr marL="0" algn="ctr" defTabSz="457200" rtl="0" eaLnBrk="1" latinLnBrk="0" hangingPunct="1">
              <a:defRPr sz="2000" kern="1200">
                <a:solidFill>
                  <a:schemeClr val="tx2"/>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4CC7441-4F6D-4D99-AEAC-28C0433C7008}" type="slidenum">
              <a:rPr kumimoji="1" lang="ja-JP" altLang="en-US" smtClean="0"/>
              <a:pPr/>
              <a:t>5</a:t>
            </a:fld>
            <a:endParaRPr kumimoji="1" lang="ja-JP" altLang="en-US" dirty="0"/>
          </a:p>
        </p:txBody>
      </p:sp>
    </p:spTree>
    <p:extLst>
      <p:ext uri="{BB962C8B-B14F-4D97-AF65-F5344CB8AC3E}">
        <p14:creationId xmlns:p14="http://schemas.microsoft.com/office/powerpoint/2010/main" val="386791982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タイトル 9">
            <a:extLst>
              <a:ext uri="{FF2B5EF4-FFF2-40B4-BE49-F238E27FC236}">
                <a16:creationId xmlns:a16="http://schemas.microsoft.com/office/drawing/2014/main" id="{F0CA14DF-2848-6A19-7E23-FD6D4D0D7AA4}"/>
              </a:ext>
            </a:extLst>
          </p:cNvPr>
          <p:cNvSpPr>
            <a:spLocks noGrp="1"/>
          </p:cNvSpPr>
          <p:nvPr>
            <p:ph type="title"/>
          </p:nvPr>
        </p:nvSpPr>
        <p:spPr>
          <a:xfrm>
            <a:off x="0" y="0"/>
            <a:ext cx="9144000" cy="468000"/>
          </a:xfrm>
        </p:spPr>
        <p:txBody>
          <a:bodyPr/>
          <a:lstStyle/>
          <a:p>
            <a:r>
              <a:rPr lang="ja-JP" altLang="en-US" dirty="0"/>
              <a:t>いろいろな汎関数</a:t>
            </a:r>
          </a:p>
        </p:txBody>
      </p:sp>
      <p:sp>
        <p:nvSpPr>
          <p:cNvPr id="13" name="コンテンツ プレースホルダー 12">
            <a:extLst>
              <a:ext uri="{FF2B5EF4-FFF2-40B4-BE49-F238E27FC236}">
                <a16:creationId xmlns:a16="http://schemas.microsoft.com/office/drawing/2014/main" id="{1A8B9145-DC9F-4035-D4A8-DBDB003C8908}"/>
              </a:ext>
            </a:extLst>
          </p:cNvPr>
          <p:cNvSpPr>
            <a:spLocks noGrp="1"/>
          </p:cNvSpPr>
          <p:nvPr>
            <p:ph idx="1"/>
          </p:nvPr>
        </p:nvSpPr>
        <p:spPr>
          <a:xfrm>
            <a:off x="468313" y="842963"/>
            <a:ext cx="8207375" cy="1536433"/>
          </a:xfrm>
        </p:spPr>
        <p:txBody>
          <a:bodyPr/>
          <a:lstStyle/>
          <a:p>
            <a:r>
              <a:rPr lang="en-US" altLang="ja-JP" dirty="0"/>
              <a:t>DFT</a:t>
            </a:r>
            <a:r>
              <a:rPr lang="ja-JP" altLang="en-US" dirty="0"/>
              <a:t>法は</a:t>
            </a:r>
            <a:r>
              <a:rPr lang="en-US" altLang="ja-JP" dirty="0"/>
              <a:t>HF</a:t>
            </a:r>
            <a:r>
              <a:rPr lang="ja-JP" altLang="en-US" dirty="0"/>
              <a:t>法よりは重いが同じオーダーなので大きな分子に利用でき</a:t>
            </a:r>
            <a:r>
              <a:rPr lang="en-US" altLang="ja-JP" dirty="0"/>
              <a:t>, </a:t>
            </a:r>
            <a:r>
              <a:rPr lang="ja-JP" altLang="en-US" dirty="0"/>
              <a:t>電子相関も取り込んだ計算ができることから広く使われている</a:t>
            </a:r>
            <a:r>
              <a:rPr lang="en-US" altLang="ja-JP" dirty="0"/>
              <a:t>. </a:t>
            </a:r>
            <a:r>
              <a:rPr lang="ja-JP" altLang="en-US" dirty="0"/>
              <a:t>汎関数と基底関数を</a:t>
            </a:r>
            <a:r>
              <a:rPr lang="en-US" altLang="ja-JP" dirty="0"/>
              <a:t>B3LYP/6-31G(d)</a:t>
            </a:r>
            <a:r>
              <a:rPr lang="ja-JP" altLang="en-US" dirty="0"/>
              <a:t>のように指定して使う</a:t>
            </a:r>
            <a:r>
              <a:rPr lang="en-US" altLang="ja-JP" dirty="0"/>
              <a:t>.</a:t>
            </a:r>
            <a:r>
              <a:rPr lang="ja-JP" altLang="en-US" dirty="0"/>
              <a:t> 基底関数の選び方は他の手法と変わらないが</a:t>
            </a:r>
            <a:r>
              <a:rPr lang="en-US" altLang="ja-JP" dirty="0"/>
              <a:t>, </a:t>
            </a:r>
            <a:r>
              <a:rPr lang="ja-JP" altLang="en-US" dirty="0"/>
              <a:t>汎関数の選び方には明確な基準があまりないので</a:t>
            </a:r>
            <a:r>
              <a:rPr lang="en-US" altLang="ja-JP" dirty="0"/>
              <a:t>, </a:t>
            </a:r>
            <a:r>
              <a:rPr lang="ja-JP" altLang="en-US" dirty="0"/>
              <a:t>ハードルが高いと思われる</a:t>
            </a:r>
            <a:r>
              <a:rPr lang="en-US" altLang="ja-JP" dirty="0"/>
              <a:t>. </a:t>
            </a:r>
            <a:r>
              <a:rPr lang="ja-JP" altLang="en-US" dirty="0"/>
              <a:t>一応は</a:t>
            </a:r>
            <a:r>
              <a:rPr lang="en-US" altLang="ja-JP" dirty="0"/>
              <a:t> LDA </a:t>
            </a:r>
            <a:r>
              <a:rPr lang="ja-JP" altLang="en-US" dirty="0"/>
              <a:t>→ </a:t>
            </a:r>
            <a:r>
              <a:rPr lang="en-US" altLang="ja-JP" dirty="0"/>
              <a:t>GGA </a:t>
            </a:r>
            <a:r>
              <a:rPr lang="ja-JP" altLang="en-US" dirty="0"/>
              <a:t>→ メタ</a:t>
            </a:r>
            <a:r>
              <a:rPr lang="en-US" altLang="ja-JP" dirty="0"/>
              <a:t>GGA</a:t>
            </a:r>
            <a:r>
              <a:rPr lang="ja-JP" altLang="en-US" dirty="0"/>
              <a:t> あるいは </a:t>
            </a:r>
            <a:r>
              <a:rPr lang="en-US" altLang="ja-JP" dirty="0"/>
              <a:t>LDA </a:t>
            </a:r>
            <a:r>
              <a:rPr lang="ja-JP" altLang="en-US" dirty="0"/>
              <a:t>→ </a:t>
            </a:r>
            <a:r>
              <a:rPr lang="en-US" altLang="ja-JP" dirty="0"/>
              <a:t>GGA </a:t>
            </a:r>
            <a:r>
              <a:rPr lang="ja-JP" altLang="en-US" dirty="0"/>
              <a:t>→ 混成というヒエラルキーがあるので</a:t>
            </a:r>
            <a:r>
              <a:rPr lang="en-US" altLang="ja-JP" dirty="0"/>
              <a:t>, </a:t>
            </a:r>
            <a:r>
              <a:rPr lang="ja-JP" altLang="en-US" dirty="0"/>
              <a:t>まず</a:t>
            </a:r>
            <a:r>
              <a:rPr lang="en-US" altLang="ja-JP" dirty="0"/>
              <a:t>B3LYP</a:t>
            </a:r>
            <a:r>
              <a:rPr lang="ja-JP" altLang="en-US" dirty="0"/>
              <a:t>などの混成汎関数を使っておき</a:t>
            </a:r>
            <a:r>
              <a:rPr lang="en-US" altLang="ja-JP" dirty="0"/>
              <a:t>, </a:t>
            </a:r>
            <a:r>
              <a:rPr lang="ja-JP" altLang="en-US" dirty="0"/>
              <a:t>例えば分子間力の記述が重要な場合などは目的に応じて他の汎関数や補正を用いることが多いと思われる</a:t>
            </a:r>
            <a:r>
              <a:rPr lang="en-US" altLang="ja-JP" dirty="0"/>
              <a:t>. </a:t>
            </a:r>
            <a:r>
              <a:rPr lang="ja-JP" altLang="en-US" dirty="0"/>
              <a:t>以降で紹介する汎関数は</a:t>
            </a:r>
            <a:r>
              <a:rPr lang="en-US" altLang="ja-JP" dirty="0"/>
              <a:t>SVWN</a:t>
            </a:r>
            <a:r>
              <a:rPr lang="ja-JP" altLang="en-US" dirty="0"/>
              <a:t>と</a:t>
            </a:r>
            <a:r>
              <a:rPr lang="en-US" altLang="ja-JP" dirty="0"/>
              <a:t>BLYP</a:t>
            </a:r>
            <a:r>
              <a:rPr lang="ja-JP" altLang="en-US" dirty="0"/>
              <a:t>以外は全て混成汎関数である</a:t>
            </a:r>
            <a:r>
              <a:rPr lang="en-US" altLang="ja-JP" dirty="0"/>
              <a:t>.</a:t>
            </a:r>
          </a:p>
        </p:txBody>
      </p:sp>
      <p:sp>
        <p:nvSpPr>
          <p:cNvPr id="3" name="テキスト プレースホルダー 2">
            <a:extLst>
              <a:ext uri="{FF2B5EF4-FFF2-40B4-BE49-F238E27FC236}">
                <a16:creationId xmlns:a16="http://schemas.microsoft.com/office/drawing/2014/main" id="{1CA6CFBE-863E-BB76-B478-C5A9D1AA22A7}"/>
              </a:ext>
            </a:extLst>
          </p:cNvPr>
          <p:cNvSpPr>
            <a:spLocks noGrp="1"/>
          </p:cNvSpPr>
          <p:nvPr>
            <p:ph type="body" sz="quarter" idx="13"/>
          </p:nvPr>
        </p:nvSpPr>
        <p:spPr>
          <a:xfrm>
            <a:off x="0" y="4675500"/>
            <a:ext cx="9144000" cy="468000"/>
          </a:xfrm>
        </p:spPr>
        <p:txBody>
          <a:bodyPr/>
          <a:lstStyle/>
          <a:p>
            <a:r>
              <a:rPr lang="en-US" altLang="ja-JP" dirty="0"/>
              <a:t>[1] </a:t>
            </a:r>
            <a:r>
              <a:rPr lang="ja-JP" altLang="en-US" dirty="0"/>
              <a:t>常田 貴夫</a:t>
            </a:r>
            <a:r>
              <a:rPr lang="en-US" altLang="ja-JP" dirty="0"/>
              <a:t>『</a:t>
            </a:r>
            <a:r>
              <a:rPr lang="ja-JP" altLang="en-US" dirty="0"/>
              <a:t>密度汎関数法の基礎</a:t>
            </a:r>
            <a:r>
              <a:rPr lang="en-US" altLang="ja-JP" dirty="0"/>
              <a:t>』(</a:t>
            </a:r>
            <a:r>
              <a:rPr lang="ja-JP" altLang="en-US" dirty="0"/>
              <a:t>講談社サイエンティフィク</a:t>
            </a:r>
            <a:r>
              <a:rPr lang="en-US" altLang="ja-JP" dirty="0"/>
              <a:t>, 2012)</a:t>
            </a:r>
            <a:r>
              <a:rPr lang="ja-JP" altLang="en-US" dirty="0"/>
              <a:t> </a:t>
            </a:r>
            <a:r>
              <a:rPr lang="en-US" altLang="ja-JP" dirty="0"/>
              <a:t>p.117</a:t>
            </a:r>
          </a:p>
          <a:p>
            <a:r>
              <a:rPr lang="en-US" altLang="ja-JP" dirty="0"/>
              <a:t>[2] </a:t>
            </a:r>
            <a:r>
              <a:rPr lang="ja-JP" altLang="en-US" dirty="0"/>
              <a:t>常田先生の講義資料スライド </a:t>
            </a:r>
            <a:r>
              <a:rPr lang="en-US" altLang="ja-JP" dirty="0"/>
              <a:t>https://www2.riken.jp/qcl/members/tsuneda/web/dft05-sec2.pdf</a:t>
            </a:r>
            <a:endParaRPr lang="ja-JP" altLang="en-US" dirty="0"/>
          </a:p>
        </p:txBody>
      </p:sp>
      <mc:AlternateContent xmlns:mc="http://schemas.openxmlformats.org/markup-compatibility/2006" xmlns:a14="http://schemas.microsoft.com/office/drawing/2010/main">
        <mc:Choice Requires="a14">
          <p:graphicFrame>
            <p:nvGraphicFramePr>
              <p:cNvPr id="14" name="コンテンツ プレースホルダー 7">
                <a:extLst>
                  <a:ext uri="{FF2B5EF4-FFF2-40B4-BE49-F238E27FC236}">
                    <a16:creationId xmlns:a16="http://schemas.microsoft.com/office/drawing/2014/main" id="{930DD503-4770-8D7E-CEAF-B9258C3212DA}"/>
                  </a:ext>
                </a:extLst>
              </p:cNvPr>
              <p:cNvGraphicFramePr>
                <a:graphicFrameLocks noGrp="1"/>
              </p:cNvGraphicFramePr>
              <p:nvPr>
                <p:ph idx="14"/>
                <p:extLst>
                  <p:ext uri="{D42A27DB-BD31-4B8C-83A1-F6EECF244321}">
                    <p14:modId xmlns:p14="http://schemas.microsoft.com/office/powerpoint/2010/main" val="3500053189"/>
                  </p:ext>
                </p:extLst>
              </p:nvPr>
            </p:nvGraphicFramePr>
            <p:xfrm>
              <a:off x="468313" y="2571750"/>
              <a:ext cx="8208000" cy="1854200"/>
            </p:xfrm>
            <a:graphic>
              <a:graphicData uri="http://schemas.openxmlformats.org/drawingml/2006/table">
                <a:tbl>
                  <a:tblPr>
                    <a:tableStyleId>{5C22544A-7EE6-4342-B048-85BDC9FD1C3A}</a:tableStyleId>
                  </a:tblPr>
                  <a:tblGrid>
                    <a:gridCol w="864000">
                      <a:extLst>
                        <a:ext uri="{9D8B030D-6E8A-4147-A177-3AD203B41FA5}">
                          <a16:colId xmlns:a16="http://schemas.microsoft.com/office/drawing/2014/main" val="3932051377"/>
                        </a:ext>
                      </a:extLst>
                    </a:gridCol>
                    <a:gridCol w="5112000">
                      <a:extLst>
                        <a:ext uri="{9D8B030D-6E8A-4147-A177-3AD203B41FA5}">
                          <a16:colId xmlns:a16="http://schemas.microsoft.com/office/drawing/2014/main" val="2521794236"/>
                        </a:ext>
                      </a:extLst>
                    </a:gridCol>
                    <a:gridCol w="2232000">
                      <a:extLst>
                        <a:ext uri="{9D8B030D-6E8A-4147-A177-3AD203B41FA5}">
                          <a16:colId xmlns:a16="http://schemas.microsoft.com/office/drawing/2014/main" val="1586282357"/>
                        </a:ext>
                      </a:extLst>
                    </a:gridCol>
                  </a:tblGrid>
                  <a:tr h="370840">
                    <a:tc>
                      <a:txBody>
                        <a:bodyPr/>
                        <a:lstStyle/>
                        <a:p>
                          <a:r>
                            <a:rPr kumimoji="1" lang="ja-JP" altLang="en-US" sz="1300" dirty="0">
                              <a:solidFill>
                                <a:schemeClr val="bg1"/>
                              </a:solidFill>
                            </a:rPr>
                            <a:t>分類</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r>
                            <a:rPr kumimoji="1" lang="ja-JP" altLang="en-US" sz="1300" dirty="0">
                              <a:solidFill>
                                <a:schemeClr val="bg1"/>
                              </a:solidFill>
                            </a:rPr>
                            <a:t>説明</a:t>
                          </a:r>
                          <a:r>
                            <a:rPr kumimoji="1" lang="en-US" altLang="ja-JP" sz="1300" dirty="0">
                              <a:solidFill>
                                <a:schemeClr val="bg1"/>
                              </a:solidFill>
                            </a:rPr>
                            <a:t>[1,2]</a:t>
                          </a:r>
                          <a:endParaRPr kumimoji="1" lang="ja-JP" altLang="en-US" sz="1300" dirty="0">
                            <a:solidFill>
                              <a:schemeClr val="bg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r>
                            <a:rPr kumimoji="1" lang="en-US" altLang="ja-JP" sz="1300" dirty="0">
                              <a:solidFill>
                                <a:schemeClr val="bg1"/>
                              </a:solidFill>
                            </a:rPr>
                            <a:t>Gaussian</a:t>
                          </a:r>
                          <a:r>
                            <a:rPr kumimoji="1" lang="ja-JP" altLang="en-US" sz="1300" dirty="0">
                              <a:solidFill>
                                <a:schemeClr val="bg1"/>
                              </a:solidFill>
                            </a:rPr>
                            <a:t>のキーワード</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2482945352"/>
                      </a:ext>
                    </a:extLst>
                  </a:tr>
                  <a:tr h="370840">
                    <a:tc>
                      <a:txBody>
                        <a:bodyPr/>
                        <a:lstStyle/>
                        <a:p>
                          <a:r>
                            <a:rPr kumimoji="1" lang="en-US" altLang="ja-JP" sz="1300" dirty="0"/>
                            <a:t>LDA</a:t>
                          </a:r>
                          <a:endParaRPr kumimoji="1" lang="ja-JP" altLang="en-US" sz="13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r>
                            <a:rPr kumimoji="1" lang="ja-JP" altLang="en-US" sz="1300" b="0" dirty="0"/>
                            <a:t>電子密度</a:t>
                          </a:r>
                          <a14:m>
                            <m:oMath xmlns:m="http://schemas.openxmlformats.org/officeDocument/2006/math">
                              <m:r>
                                <a:rPr kumimoji="1" lang="en-US" altLang="ja-JP" sz="1300" b="0" i="1" smtClean="0">
                                  <a:latin typeface="Cambria Math" panose="02040503050406030204" pitchFamily="18" charset="0"/>
                                </a:rPr>
                                <m:t>𝜌</m:t>
                              </m:r>
                            </m:oMath>
                          </a14:m>
                          <a:r>
                            <a:rPr kumimoji="1" lang="ja-JP" altLang="en-US" sz="1300" dirty="0"/>
                            <a:t>のみで表現された汎関数</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r>
                            <a:rPr kumimoji="1" lang="en-US" altLang="ja-JP" sz="1300" dirty="0"/>
                            <a:t>SVWN, SVWN5, ...</a:t>
                          </a:r>
                          <a:endParaRPr kumimoji="1" lang="ja-JP" altLang="en-US" sz="13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97412045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300" dirty="0"/>
                            <a:t>GGA</a:t>
                          </a:r>
                          <a:endParaRPr kumimoji="1" lang="ja-JP" altLang="en-US" sz="13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300" dirty="0"/>
                            <a:t>LDA</a:t>
                          </a:r>
                          <a:r>
                            <a:rPr kumimoji="1" lang="ja-JP" altLang="en-US" sz="1300" dirty="0"/>
                            <a:t>を</a:t>
                          </a:r>
                          <a:r>
                            <a:rPr kumimoji="1" lang="ja-JP" altLang="en-US" sz="1300" b="0" dirty="0"/>
                            <a:t>密度勾配</a:t>
                          </a:r>
                          <a14:m>
                            <m:oMath xmlns:m="http://schemas.openxmlformats.org/officeDocument/2006/math">
                              <m:r>
                                <m:rPr>
                                  <m:sty m:val="p"/>
                                </m:rPr>
                                <a:rPr kumimoji="1" lang="en-US" altLang="ja-JP" sz="1300" b="0" i="0" smtClean="0">
                                  <a:latin typeface="Cambria Math" panose="02040503050406030204" pitchFamily="18" charset="0"/>
                                </a:rPr>
                                <m:t>∇</m:t>
                              </m:r>
                              <m:r>
                                <a:rPr kumimoji="1" lang="en-US" altLang="ja-JP" sz="1300" b="0" i="1" smtClean="0">
                                  <a:latin typeface="Cambria Math" panose="02040503050406030204" pitchFamily="18" charset="0"/>
                                </a:rPr>
                                <m:t>𝜌</m:t>
                              </m:r>
                            </m:oMath>
                          </a14:m>
                          <a:r>
                            <a:rPr kumimoji="1" lang="ja-JP" altLang="en-US" sz="1300" dirty="0"/>
                            <a:t>で補正した汎関数</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r>
                            <a:rPr kumimoji="1" lang="en-US" altLang="ja-JP" sz="1300" dirty="0"/>
                            <a:t>BLYP, ...</a:t>
                          </a:r>
                          <a:endParaRPr kumimoji="1" lang="ja-JP" altLang="en-US" sz="13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157264537"/>
                      </a:ext>
                    </a:extLst>
                  </a:tr>
                  <a:tr h="370840">
                    <a:tc>
                      <a:txBody>
                        <a:bodyPr/>
                        <a:lstStyle/>
                        <a:p>
                          <a:r>
                            <a:rPr kumimoji="1" lang="ja-JP" altLang="en-US" sz="1300" dirty="0"/>
                            <a:t>メタ</a:t>
                          </a:r>
                          <a:r>
                            <a:rPr kumimoji="1" lang="en-US" altLang="ja-JP" sz="1300" dirty="0"/>
                            <a:t>GGA</a:t>
                          </a:r>
                          <a:endParaRPr kumimoji="1" lang="ja-JP" altLang="en-US" sz="13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r>
                            <a:rPr kumimoji="1" lang="en-US" altLang="ja-JP" sz="1300" dirty="0"/>
                            <a:t>GGA</a:t>
                          </a:r>
                          <a:r>
                            <a:rPr kumimoji="1" lang="ja-JP" altLang="en-US" sz="1300" dirty="0"/>
                            <a:t>を二次密度勾配</a:t>
                          </a:r>
                          <a14:m>
                            <m:oMath xmlns:m="http://schemas.openxmlformats.org/officeDocument/2006/math">
                              <m:sSup>
                                <m:sSupPr>
                                  <m:ctrlPr>
                                    <a:rPr kumimoji="1" lang="en-US" altLang="ja-JP" sz="1300" b="0" i="1" smtClean="0">
                                      <a:latin typeface="Cambria Math" panose="02040503050406030204" pitchFamily="18" charset="0"/>
                                    </a:rPr>
                                  </m:ctrlPr>
                                </m:sSupPr>
                                <m:e>
                                  <m:r>
                                    <m:rPr>
                                      <m:sty m:val="p"/>
                                    </m:rPr>
                                    <a:rPr kumimoji="1" lang="en-US" altLang="ja-JP" sz="1300" b="0" i="0" smtClean="0">
                                      <a:latin typeface="Cambria Math" panose="02040503050406030204" pitchFamily="18" charset="0"/>
                                    </a:rPr>
                                    <m:t>∇</m:t>
                                  </m:r>
                                </m:e>
                                <m:sup>
                                  <m:r>
                                    <a:rPr kumimoji="1" lang="en-US" altLang="ja-JP" sz="1300" b="0" i="1" smtClean="0">
                                      <a:latin typeface="Cambria Math" panose="02040503050406030204" pitchFamily="18" charset="0"/>
                                    </a:rPr>
                                    <m:t>2</m:t>
                                  </m:r>
                                </m:sup>
                              </m:sSup>
                              <m:r>
                                <a:rPr kumimoji="1" lang="en-US" altLang="ja-JP" sz="1300" b="0" i="1" smtClean="0">
                                  <a:latin typeface="Cambria Math" panose="02040503050406030204" pitchFamily="18" charset="0"/>
                                </a:rPr>
                                <m:t>𝜌</m:t>
                              </m:r>
                            </m:oMath>
                          </a14:m>
                          <a:r>
                            <a:rPr kumimoji="1" lang="ja-JP" altLang="en-US" sz="1300" dirty="0"/>
                            <a:t>や運動エネルギー密度</a:t>
                          </a:r>
                          <a14:m>
                            <m:oMath xmlns:m="http://schemas.openxmlformats.org/officeDocument/2006/math">
                              <m:r>
                                <a:rPr kumimoji="1" lang="en-US" altLang="ja-JP" sz="1300" b="0" i="1" smtClean="0">
                                  <a:latin typeface="Cambria Math" panose="02040503050406030204" pitchFamily="18" charset="0"/>
                                </a:rPr>
                                <m:t>𝜏</m:t>
                              </m:r>
                            </m:oMath>
                          </a14:m>
                          <a:r>
                            <a:rPr kumimoji="1" lang="ja-JP" altLang="en-US" sz="1300" dirty="0"/>
                            <a:t>で補正した汎関数</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r>
                            <a:rPr kumimoji="1" lang="en-US" altLang="ja-JP" sz="1300" dirty="0"/>
                            <a:t>...</a:t>
                          </a:r>
                          <a:endParaRPr kumimoji="1" lang="ja-JP" altLang="en-US" sz="13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287281000"/>
                      </a:ext>
                    </a:extLst>
                  </a:tr>
                  <a:tr h="370840">
                    <a:tc>
                      <a:txBody>
                        <a:bodyPr/>
                        <a:lstStyle/>
                        <a:p>
                          <a:r>
                            <a:rPr kumimoji="1" lang="ja-JP" altLang="en-US" sz="1300" dirty="0"/>
                            <a:t>混成</a:t>
                          </a:r>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r>
                            <a:rPr kumimoji="1" lang="en-US" altLang="ja-JP" sz="1300" dirty="0"/>
                            <a:t>GGA</a:t>
                          </a:r>
                          <a:r>
                            <a:rPr kumimoji="1" lang="ja-JP" altLang="en-US" sz="1300" dirty="0"/>
                            <a:t>をハートリー・フォック交換成分（</a:t>
                          </a:r>
                          <a14:m>
                            <m:oMath xmlns:m="http://schemas.openxmlformats.org/officeDocument/2006/math">
                              <m:sSubSup>
                                <m:sSubSupPr>
                                  <m:ctrlPr>
                                    <a:rPr kumimoji="1" lang="en-US" altLang="ja-JP" sz="1300" b="0" i="1" smtClean="0">
                                      <a:latin typeface="Cambria Math" panose="02040503050406030204" pitchFamily="18" charset="0"/>
                                    </a:rPr>
                                  </m:ctrlPr>
                                </m:sSubSupPr>
                                <m:e>
                                  <m:r>
                                    <a:rPr kumimoji="1" lang="en-US" altLang="ja-JP" sz="1300" b="0" i="1" smtClean="0">
                                      <a:latin typeface="Cambria Math" panose="02040503050406030204" pitchFamily="18" charset="0"/>
                                    </a:rPr>
                                    <m:t>𝐸</m:t>
                                  </m:r>
                                </m:e>
                                <m:sub>
                                  <m:r>
                                    <a:rPr kumimoji="1" lang="en-US" altLang="ja-JP" sz="1300" b="0" i="1" smtClean="0">
                                      <a:latin typeface="Cambria Math" panose="02040503050406030204" pitchFamily="18" charset="0"/>
                                    </a:rPr>
                                    <m:t>𝑥</m:t>
                                  </m:r>
                                </m:sub>
                                <m:sup>
                                  <m:r>
                                    <m:rPr>
                                      <m:sty m:val="p"/>
                                    </m:rPr>
                                    <a:rPr kumimoji="1" lang="en-US" altLang="ja-JP" sz="1300" b="0" i="0" smtClean="0">
                                      <a:latin typeface="Cambria Math" panose="02040503050406030204" pitchFamily="18" charset="0"/>
                                    </a:rPr>
                                    <m:t>HF</m:t>
                                  </m:r>
                                </m:sup>
                              </m:sSubSup>
                            </m:oMath>
                          </a14:m>
                          <a:r>
                            <a:rPr kumimoji="1" lang="ja-JP" altLang="en-US" sz="1300" dirty="0"/>
                            <a:t>）で補正した汎関数</a:t>
                          </a:r>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r>
                            <a:rPr kumimoji="1" lang="en-US" altLang="ja-JP" sz="1300" dirty="0"/>
                            <a:t>B3LYP, PBE1PBE, ...</a:t>
                          </a:r>
                          <a:endParaRPr kumimoji="1" lang="ja-JP" altLang="en-US" sz="1300" dirty="0"/>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117724682"/>
                      </a:ext>
                    </a:extLst>
                  </a:tr>
                </a:tbl>
              </a:graphicData>
            </a:graphic>
          </p:graphicFrame>
        </mc:Choice>
        <mc:Fallback xmlns="">
          <p:graphicFrame>
            <p:nvGraphicFramePr>
              <p:cNvPr id="14" name="コンテンツ プレースホルダー 7">
                <a:extLst>
                  <a:ext uri="{FF2B5EF4-FFF2-40B4-BE49-F238E27FC236}">
                    <a16:creationId xmlns:a16="http://schemas.microsoft.com/office/drawing/2014/main" id="{930DD503-4770-8D7E-CEAF-B9258C3212DA}"/>
                  </a:ext>
                </a:extLst>
              </p:cNvPr>
              <p:cNvGraphicFramePr>
                <a:graphicFrameLocks noGrp="1"/>
              </p:cNvGraphicFramePr>
              <p:nvPr>
                <p:ph idx="14"/>
                <p:extLst>
                  <p:ext uri="{D42A27DB-BD31-4B8C-83A1-F6EECF244321}">
                    <p14:modId xmlns:p14="http://schemas.microsoft.com/office/powerpoint/2010/main" val="3500053189"/>
                  </p:ext>
                </p:extLst>
              </p:nvPr>
            </p:nvGraphicFramePr>
            <p:xfrm>
              <a:off x="468313" y="2571750"/>
              <a:ext cx="8208000" cy="1854200"/>
            </p:xfrm>
            <a:graphic>
              <a:graphicData uri="http://schemas.openxmlformats.org/drawingml/2006/table">
                <a:tbl>
                  <a:tblPr>
                    <a:tableStyleId>{5C22544A-7EE6-4342-B048-85BDC9FD1C3A}</a:tableStyleId>
                  </a:tblPr>
                  <a:tblGrid>
                    <a:gridCol w="864000">
                      <a:extLst>
                        <a:ext uri="{9D8B030D-6E8A-4147-A177-3AD203B41FA5}">
                          <a16:colId xmlns:a16="http://schemas.microsoft.com/office/drawing/2014/main" val="3932051377"/>
                        </a:ext>
                      </a:extLst>
                    </a:gridCol>
                    <a:gridCol w="5112000">
                      <a:extLst>
                        <a:ext uri="{9D8B030D-6E8A-4147-A177-3AD203B41FA5}">
                          <a16:colId xmlns:a16="http://schemas.microsoft.com/office/drawing/2014/main" val="2521794236"/>
                        </a:ext>
                      </a:extLst>
                    </a:gridCol>
                    <a:gridCol w="2232000">
                      <a:extLst>
                        <a:ext uri="{9D8B030D-6E8A-4147-A177-3AD203B41FA5}">
                          <a16:colId xmlns:a16="http://schemas.microsoft.com/office/drawing/2014/main" val="1586282357"/>
                        </a:ext>
                      </a:extLst>
                    </a:gridCol>
                  </a:tblGrid>
                  <a:tr h="370840">
                    <a:tc>
                      <a:txBody>
                        <a:bodyPr/>
                        <a:lstStyle/>
                        <a:p>
                          <a:r>
                            <a:rPr kumimoji="1" lang="ja-JP" altLang="en-US" sz="1300" dirty="0">
                              <a:solidFill>
                                <a:schemeClr val="bg1"/>
                              </a:solidFill>
                            </a:rPr>
                            <a:t>分類</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r>
                            <a:rPr kumimoji="1" lang="ja-JP" altLang="en-US" sz="1300" dirty="0">
                              <a:solidFill>
                                <a:schemeClr val="bg1"/>
                              </a:solidFill>
                            </a:rPr>
                            <a:t>説明</a:t>
                          </a:r>
                          <a:r>
                            <a:rPr kumimoji="1" lang="en-US" altLang="ja-JP" sz="1300" dirty="0">
                              <a:solidFill>
                                <a:schemeClr val="bg1"/>
                              </a:solidFill>
                            </a:rPr>
                            <a:t>[1,2]</a:t>
                          </a:r>
                          <a:endParaRPr kumimoji="1" lang="ja-JP" altLang="en-US" sz="1300" dirty="0">
                            <a:solidFill>
                              <a:schemeClr val="bg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r>
                            <a:rPr kumimoji="1" lang="en-US" altLang="ja-JP" sz="1300" dirty="0">
                              <a:solidFill>
                                <a:schemeClr val="bg1"/>
                              </a:solidFill>
                            </a:rPr>
                            <a:t>Gaussian</a:t>
                          </a:r>
                          <a:r>
                            <a:rPr kumimoji="1" lang="ja-JP" altLang="en-US" sz="1300" dirty="0">
                              <a:solidFill>
                                <a:schemeClr val="bg1"/>
                              </a:solidFill>
                            </a:rPr>
                            <a:t>のキーワード</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2482945352"/>
                      </a:ext>
                    </a:extLst>
                  </a:tr>
                  <a:tr h="370840">
                    <a:tc>
                      <a:txBody>
                        <a:bodyPr/>
                        <a:lstStyle/>
                        <a:p>
                          <a:r>
                            <a:rPr kumimoji="1" lang="en-US" altLang="ja-JP" sz="1300" dirty="0"/>
                            <a:t>LDA</a:t>
                          </a:r>
                          <a:endParaRPr kumimoji="1" lang="ja-JP" altLang="en-US" sz="13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endParaRPr lang="ja-JP"/>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2"/>
                          <a:stretch>
                            <a:fillRect l="-16925" t="-100000" r="-43862" b="-304918"/>
                          </a:stretch>
                        </a:blipFill>
                      </a:tcPr>
                    </a:tc>
                    <a:tc>
                      <a:txBody>
                        <a:bodyPr/>
                        <a:lstStyle/>
                        <a:p>
                          <a:r>
                            <a:rPr kumimoji="1" lang="en-US" altLang="ja-JP" sz="1300" dirty="0"/>
                            <a:t>SVWN, SVWN5, ...</a:t>
                          </a:r>
                          <a:endParaRPr kumimoji="1" lang="ja-JP" altLang="en-US" sz="13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97412045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300" dirty="0"/>
                            <a:t>GGA</a:t>
                          </a:r>
                          <a:endParaRPr kumimoji="1" lang="ja-JP" altLang="en-US" sz="13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endParaRPr lang="ja-JP"/>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2"/>
                          <a:stretch>
                            <a:fillRect l="-16925" t="-196774" r="-43862" b="-200000"/>
                          </a:stretch>
                        </a:blipFill>
                      </a:tcPr>
                    </a:tc>
                    <a:tc>
                      <a:txBody>
                        <a:bodyPr/>
                        <a:lstStyle/>
                        <a:p>
                          <a:r>
                            <a:rPr kumimoji="1" lang="en-US" altLang="ja-JP" sz="1300" dirty="0"/>
                            <a:t>BLYP, ...</a:t>
                          </a:r>
                          <a:endParaRPr kumimoji="1" lang="ja-JP" altLang="en-US" sz="13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157264537"/>
                      </a:ext>
                    </a:extLst>
                  </a:tr>
                  <a:tr h="370840">
                    <a:tc>
                      <a:txBody>
                        <a:bodyPr/>
                        <a:lstStyle/>
                        <a:p>
                          <a:r>
                            <a:rPr kumimoji="1" lang="ja-JP" altLang="en-US" sz="1300" dirty="0"/>
                            <a:t>メタ</a:t>
                          </a:r>
                          <a:r>
                            <a:rPr kumimoji="1" lang="en-US" altLang="ja-JP" sz="1300" dirty="0"/>
                            <a:t>GGA</a:t>
                          </a:r>
                          <a:endParaRPr kumimoji="1" lang="ja-JP" altLang="en-US" sz="13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endParaRPr lang="ja-JP"/>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2"/>
                          <a:stretch>
                            <a:fillRect l="-16925" t="-301639" r="-43862" b="-103279"/>
                          </a:stretch>
                        </a:blipFill>
                      </a:tcPr>
                    </a:tc>
                    <a:tc>
                      <a:txBody>
                        <a:bodyPr/>
                        <a:lstStyle/>
                        <a:p>
                          <a:r>
                            <a:rPr kumimoji="1" lang="en-US" altLang="ja-JP" sz="1300" dirty="0"/>
                            <a:t>...</a:t>
                          </a:r>
                          <a:endParaRPr kumimoji="1" lang="ja-JP" altLang="en-US" sz="13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287281000"/>
                      </a:ext>
                    </a:extLst>
                  </a:tr>
                  <a:tr h="370840">
                    <a:tc>
                      <a:txBody>
                        <a:bodyPr/>
                        <a:lstStyle/>
                        <a:p>
                          <a:r>
                            <a:rPr kumimoji="1" lang="ja-JP" altLang="en-US" sz="1300" dirty="0"/>
                            <a:t>混成</a:t>
                          </a:r>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endParaRPr lang="ja-JP"/>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2"/>
                          <a:stretch>
                            <a:fillRect l="-16925" t="-401639" r="-43862" b="-3279"/>
                          </a:stretch>
                        </a:blipFill>
                      </a:tcPr>
                    </a:tc>
                    <a:tc>
                      <a:txBody>
                        <a:bodyPr/>
                        <a:lstStyle/>
                        <a:p>
                          <a:r>
                            <a:rPr kumimoji="1" lang="en-US" altLang="ja-JP" sz="1300" dirty="0"/>
                            <a:t>B3LYP, PBE1PBE, ...</a:t>
                          </a:r>
                          <a:endParaRPr kumimoji="1" lang="ja-JP" altLang="en-US" sz="1300" dirty="0"/>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117724682"/>
                      </a:ext>
                    </a:extLst>
                  </a:tr>
                </a:tbl>
              </a:graphicData>
            </a:graphic>
          </p:graphicFrame>
        </mc:Fallback>
      </mc:AlternateContent>
      <p:sp>
        <p:nvSpPr>
          <p:cNvPr id="6" name="スライド番号プレースホルダー 5">
            <a:extLst>
              <a:ext uri="{FF2B5EF4-FFF2-40B4-BE49-F238E27FC236}">
                <a16:creationId xmlns:a16="http://schemas.microsoft.com/office/drawing/2014/main" id="{F5E5D5F1-87F9-DEAA-6133-EC1830754BDB}"/>
              </a:ext>
            </a:extLst>
          </p:cNvPr>
          <p:cNvSpPr>
            <a:spLocks noGrp="1"/>
          </p:cNvSpPr>
          <p:nvPr>
            <p:ph type="sldNum" sz="quarter" idx="15"/>
          </p:nvPr>
        </p:nvSpPr>
        <p:spPr>
          <a:xfrm>
            <a:off x="8496000" y="0"/>
            <a:ext cx="576000" cy="468000"/>
          </a:xfrm>
        </p:spPr>
        <p:txBody>
          <a:bodyPr/>
          <a:lstStyle/>
          <a:p>
            <a:fld id="{44CC7441-4F6D-4D99-AEAC-28C0433C7008}" type="slidenum">
              <a:rPr lang="ja-JP" altLang="en-US" smtClean="0"/>
              <a:pPr/>
              <a:t>59</a:t>
            </a:fld>
            <a:endParaRPr lang="ja-JP" altLang="en-US" dirty="0"/>
          </a:p>
        </p:txBody>
      </p:sp>
    </p:spTree>
    <p:extLst>
      <p:ext uri="{BB962C8B-B14F-4D97-AF65-F5344CB8AC3E}">
        <p14:creationId xmlns:p14="http://schemas.microsoft.com/office/powerpoint/2010/main" val="384410547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3E058F8D-4759-4674-9B81-3C3882A15B1D}"/>
              </a:ext>
            </a:extLst>
          </p:cNvPr>
          <p:cNvSpPr>
            <a:spLocks noGrp="1"/>
          </p:cNvSpPr>
          <p:nvPr>
            <p:ph type="title"/>
          </p:nvPr>
        </p:nvSpPr>
        <p:spPr/>
        <p:txBody>
          <a:bodyPr/>
          <a:lstStyle/>
          <a:p>
            <a:r>
              <a:rPr lang="en-US" altLang="ja-JP" dirty="0"/>
              <a:t>DFT</a:t>
            </a:r>
            <a:r>
              <a:rPr lang="ja-JP" altLang="en-US" dirty="0"/>
              <a:t>が変分原理を破る例：水素分子</a:t>
            </a:r>
            <a:r>
              <a:rPr lang="en-US" altLang="ja-JP" dirty="0"/>
              <a:t>H</a:t>
            </a:r>
            <a:r>
              <a:rPr lang="en-US" altLang="ja-JP" baseline="-25000" dirty="0"/>
              <a:t>2</a:t>
            </a:r>
            <a:endParaRPr lang="ja-JP" altLang="en-US" dirty="0"/>
          </a:p>
        </p:txBody>
      </p:sp>
      <mc:AlternateContent xmlns:mc="http://schemas.openxmlformats.org/markup-compatibility/2006" xmlns:a14="http://schemas.microsoft.com/office/drawing/2010/main">
        <mc:Choice Requires="a14">
          <p:graphicFrame>
            <p:nvGraphicFramePr>
              <p:cNvPr id="23" name="コンテンツ プレースホルダー 10">
                <a:extLst>
                  <a:ext uri="{FF2B5EF4-FFF2-40B4-BE49-F238E27FC236}">
                    <a16:creationId xmlns:a16="http://schemas.microsoft.com/office/drawing/2014/main" id="{C88B1DAE-DEF5-F84D-64FD-5B21A33C5A0F}"/>
                  </a:ext>
                </a:extLst>
              </p:cNvPr>
              <p:cNvGraphicFramePr>
                <a:graphicFrameLocks noGrp="1"/>
              </p:cNvGraphicFramePr>
              <p:nvPr>
                <p:ph idx="1"/>
                <p:extLst>
                  <p:ext uri="{D42A27DB-BD31-4B8C-83A1-F6EECF244321}">
                    <p14:modId xmlns:p14="http://schemas.microsoft.com/office/powerpoint/2010/main" val="4245031"/>
                  </p:ext>
                </p:extLst>
              </p:nvPr>
            </p:nvGraphicFramePr>
            <p:xfrm>
              <a:off x="468313" y="842963"/>
              <a:ext cx="8208000" cy="3600000"/>
            </p:xfrm>
            <a:graphic>
              <a:graphicData uri="http://schemas.openxmlformats.org/drawingml/2006/table">
                <a:tbl>
                  <a:tblPr>
                    <a:tableStyleId>{2D5ABB26-0587-4C30-8999-92F81FD0307C}</a:tableStyleId>
                  </a:tblPr>
                  <a:tblGrid>
                    <a:gridCol w="1296000">
                      <a:extLst>
                        <a:ext uri="{9D8B030D-6E8A-4147-A177-3AD203B41FA5}">
                          <a16:colId xmlns:a16="http://schemas.microsoft.com/office/drawing/2014/main" val="240648912"/>
                        </a:ext>
                      </a:extLst>
                    </a:gridCol>
                    <a:gridCol w="864000">
                      <a:extLst>
                        <a:ext uri="{9D8B030D-6E8A-4147-A177-3AD203B41FA5}">
                          <a16:colId xmlns:a16="http://schemas.microsoft.com/office/drawing/2014/main" val="284259937"/>
                        </a:ext>
                      </a:extLst>
                    </a:gridCol>
                    <a:gridCol w="864000">
                      <a:extLst>
                        <a:ext uri="{9D8B030D-6E8A-4147-A177-3AD203B41FA5}">
                          <a16:colId xmlns:a16="http://schemas.microsoft.com/office/drawing/2014/main" val="1889604726"/>
                        </a:ext>
                      </a:extLst>
                    </a:gridCol>
                    <a:gridCol w="864000">
                      <a:extLst>
                        <a:ext uri="{9D8B030D-6E8A-4147-A177-3AD203B41FA5}">
                          <a16:colId xmlns:a16="http://schemas.microsoft.com/office/drawing/2014/main" val="4085503825"/>
                        </a:ext>
                      </a:extLst>
                    </a:gridCol>
                    <a:gridCol w="864000">
                      <a:extLst>
                        <a:ext uri="{9D8B030D-6E8A-4147-A177-3AD203B41FA5}">
                          <a16:colId xmlns:a16="http://schemas.microsoft.com/office/drawing/2014/main" val="1636495370"/>
                        </a:ext>
                      </a:extLst>
                    </a:gridCol>
                    <a:gridCol w="864000">
                      <a:extLst>
                        <a:ext uri="{9D8B030D-6E8A-4147-A177-3AD203B41FA5}">
                          <a16:colId xmlns:a16="http://schemas.microsoft.com/office/drawing/2014/main" val="1960625527"/>
                        </a:ext>
                      </a:extLst>
                    </a:gridCol>
                    <a:gridCol w="864000">
                      <a:extLst>
                        <a:ext uri="{9D8B030D-6E8A-4147-A177-3AD203B41FA5}">
                          <a16:colId xmlns:a16="http://schemas.microsoft.com/office/drawing/2014/main" val="1013671992"/>
                        </a:ext>
                      </a:extLst>
                    </a:gridCol>
                    <a:gridCol w="864000">
                      <a:extLst>
                        <a:ext uri="{9D8B030D-6E8A-4147-A177-3AD203B41FA5}">
                          <a16:colId xmlns:a16="http://schemas.microsoft.com/office/drawing/2014/main" val="1655057678"/>
                        </a:ext>
                      </a:extLst>
                    </a:gridCol>
                    <a:gridCol w="864000">
                      <a:extLst>
                        <a:ext uri="{9D8B030D-6E8A-4147-A177-3AD203B41FA5}">
                          <a16:colId xmlns:a16="http://schemas.microsoft.com/office/drawing/2014/main" val="3259911207"/>
                        </a:ext>
                      </a:extLst>
                    </a:gridCol>
                  </a:tblGrid>
                  <a:tr h="360000">
                    <a:tc>
                      <a:txBody>
                        <a:bodyPr/>
                        <a:lstStyle/>
                        <a:p>
                          <a:pPr algn="ctr" fontAlgn="ctr"/>
                          <a:r>
                            <a:rPr lang="en-US" altLang="ja-JP" sz="1050" b="0" i="0" u="none" strike="noStrike" dirty="0">
                              <a:solidFill>
                                <a:schemeClr val="bg1"/>
                              </a:solidFill>
                              <a:effectLst/>
                              <a:latin typeface="游ゴシック" panose="020B0400000000000000" pitchFamily="50" charset="-128"/>
                              <a:ea typeface="游ゴシック" panose="020B0400000000000000" pitchFamily="50" charset="-128"/>
                            </a:rPr>
                            <a:t>H</a:t>
                          </a:r>
                          <a:r>
                            <a:rPr lang="en-US" altLang="ja-JP" sz="1050" b="0" i="0" u="none" strike="noStrike" baseline="-25000" dirty="0">
                              <a:solidFill>
                                <a:schemeClr val="bg1"/>
                              </a:solidFill>
                              <a:effectLst/>
                              <a:latin typeface="游ゴシック" panose="020B0400000000000000" pitchFamily="50" charset="-128"/>
                              <a:ea typeface="游ゴシック" panose="020B0400000000000000" pitchFamily="50" charset="-128"/>
                            </a:rPr>
                            <a:t>2</a:t>
                          </a:r>
                          <a:r>
                            <a:rPr lang="en-US" altLang="ja-JP" sz="1050" b="0" i="0" u="none" strike="noStrike" dirty="0">
                              <a:solidFill>
                                <a:schemeClr val="bg1"/>
                              </a:solidFill>
                              <a:effectLst/>
                              <a:latin typeface="游ゴシック" panose="020B0400000000000000" pitchFamily="50" charset="-128"/>
                              <a:ea typeface="游ゴシック" panose="020B0400000000000000" pitchFamily="50" charset="-128"/>
                            </a:rPr>
                            <a:t>, </a:t>
                          </a:r>
                          <a14:m>
                            <m:oMath xmlns:m="http://schemas.openxmlformats.org/officeDocument/2006/math">
                              <m:r>
                                <a:rPr lang="en-US" altLang="ja-JP" sz="1050" b="0" i="1" u="none" strike="noStrike" smtClean="0">
                                  <a:solidFill>
                                    <a:schemeClr val="bg1"/>
                                  </a:solidFill>
                                  <a:effectLst/>
                                  <a:latin typeface="Cambria Math" panose="02040503050406030204" pitchFamily="18" charset="0"/>
                                  <a:ea typeface="游ゴシック" panose="020B0400000000000000" pitchFamily="50" charset="-128"/>
                                </a:rPr>
                                <m:t>𝑅</m:t>
                              </m:r>
                              <m:r>
                                <a:rPr lang="en-US" altLang="ja-JP" sz="1050" b="0" i="1" u="none" strike="noStrike" smtClean="0">
                                  <a:solidFill>
                                    <a:schemeClr val="bg1"/>
                                  </a:solidFill>
                                  <a:effectLst/>
                                  <a:latin typeface="Cambria Math" panose="02040503050406030204" pitchFamily="18" charset="0"/>
                                  <a:ea typeface="游ゴシック" panose="020B0400000000000000" pitchFamily="50" charset="-128"/>
                                </a:rPr>
                                <m:t>=1.4</m:t>
                              </m:r>
                              <m:sSub>
                                <m:sSubPr>
                                  <m:ctrlPr>
                                    <a:rPr lang="en-US" altLang="ja-JP" sz="1050" b="0" i="1" u="none" strike="noStrike" smtClean="0">
                                      <a:solidFill>
                                        <a:schemeClr val="bg1"/>
                                      </a:solidFill>
                                      <a:effectLst/>
                                      <a:latin typeface="Cambria Math" panose="02040503050406030204" pitchFamily="18" charset="0"/>
                                      <a:ea typeface="游ゴシック" panose="020B0400000000000000" pitchFamily="50" charset="-128"/>
                                    </a:rPr>
                                  </m:ctrlPr>
                                </m:sSubPr>
                                <m:e>
                                  <m:r>
                                    <a:rPr lang="en-US" altLang="ja-JP" sz="1050" b="0" i="1" u="none" strike="noStrike" smtClean="0">
                                      <a:solidFill>
                                        <a:schemeClr val="bg1"/>
                                      </a:solidFill>
                                      <a:effectLst/>
                                      <a:latin typeface="Cambria Math" panose="02040503050406030204" pitchFamily="18" charset="0"/>
                                      <a:ea typeface="游ゴシック" panose="020B0400000000000000" pitchFamily="50" charset="-128"/>
                                    </a:rPr>
                                    <m:t>𝑎</m:t>
                                  </m:r>
                                </m:e>
                                <m:sub>
                                  <m:r>
                                    <a:rPr lang="en-US" altLang="ja-JP" sz="1050" b="0" i="1" u="none" strike="noStrike" smtClean="0">
                                      <a:solidFill>
                                        <a:schemeClr val="bg1"/>
                                      </a:solidFill>
                                      <a:effectLst/>
                                      <a:latin typeface="Cambria Math" panose="02040503050406030204" pitchFamily="18" charset="0"/>
                                      <a:ea typeface="游ゴシック" panose="020B0400000000000000" pitchFamily="50" charset="-128"/>
                                    </a:rPr>
                                    <m:t>0</m:t>
                                  </m:r>
                                </m:sub>
                              </m:sSub>
                            </m:oMath>
                          </a14:m>
                          <a:endParaRPr lang="ja-JP" altLang="en-US" sz="105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R w="12700" cap="flat" cmpd="sng" algn="ctr">
                          <a:solidFill>
                            <a:schemeClr val="tx2"/>
                          </a:solidFill>
                          <a:prstDash val="solid"/>
                          <a:round/>
                          <a:headEnd type="none" w="med" len="med"/>
                          <a:tailEnd type="none" w="med" len="med"/>
                        </a:lnR>
                        <a:solidFill>
                          <a:schemeClr val="tx2"/>
                        </a:solidFill>
                      </a:tcPr>
                    </a:tc>
                    <a:tc>
                      <a:txBody>
                        <a:bodyPr/>
                        <a:lstStyle/>
                        <a:p>
                          <a:pPr algn="ctr" fontAlgn="ctr"/>
                          <a:r>
                            <a:rPr lang="en-US" sz="1050" b="0" i="0" u="none" strike="noStrike" dirty="0">
                              <a:solidFill>
                                <a:schemeClr val="bg1"/>
                              </a:solidFill>
                              <a:effectLst/>
                              <a:latin typeface="游ゴシック" panose="020B0400000000000000" pitchFamily="50" charset="-128"/>
                              <a:ea typeface="游ゴシック" panose="020B0400000000000000" pitchFamily="50" charset="-128"/>
                            </a:rPr>
                            <a:t>SVWN</a:t>
                          </a:r>
                        </a:p>
                      </a:txBody>
                      <a:tcPr marL="6350" marR="6350" marT="6350" marB="0" anchor="ctr">
                        <a:lnL w="12700" cap="flat" cmpd="sng" algn="ctr">
                          <a:solidFill>
                            <a:schemeClr val="tx2"/>
                          </a:solidFill>
                          <a:prstDash val="solid"/>
                          <a:round/>
                          <a:headEnd type="none" w="med" len="med"/>
                          <a:tailEnd type="none" w="med" len="med"/>
                        </a:lnL>
                        <a:solidFill>
                          <a:schemeClr val="tx2"/>
                        </a:solidFill>
                      </a:tcPr>
                    </a:tc>
                    <a:tc>
                      <a:txBody>
                        <a:bodyPr/>
                        <a:lstStyle/>
                        <a:p>
                          <a:pPr algn="ctr" fontAlgn="ctr"/>
                          <a:r>
                            <a:rPr lang="en-US" sz="1050" b="0" i="0" u="none" strike="noStrike">
                              <a:solidFill>
                                <a:schemeClr val="bg1"/>
                              </a:solidFill>
                              <a:effectLst/>
                              <a:latin typeface="游ゴシック" panose="020B0400000000000000" pitchFamily="50" charset="-128"/>
                              <a:ea typeface="游ゴシック" panose="020B0400000000000000" pitchFamily="50" charset="-128"/>
                            </a:rPr>
                            <a:t>BLYP</a:t>
                          </a:r>
                        </a:p>
                      </a:txBody>
                      <a:tcPr marL="6350" marR="6350" marT="6350" marB="0" anchor="ctr">
                        <a:solidFill>
                          <a:schemeClr val="tx2"/>
                        </a:solidFill>
                      </a:tcPr>
                    </a:tc>
                    <a:tc>
                      <a:txBody>
                        <a:bodyPr/>
                        <a:lstStyle/>
                        <a:p>
                          <a:pPr algn="ctr" fontAlgn="ctr"/>
                          <a:r>
                            <a:rPr lang="en-US" sz="1050" b="0" i="0" u="none" strike="noStrike">
                              <a:solidFill>
                                <a:schemeClr val="bg1"/>
                              </a:solidFill>
                              <a:effectLst/>
                              <a:latin typeface="游ゴシック" panose="020B0400000000000000" pitchFamily="50" charset="-128"/>
                              <a:ea typeface="游ゴシック" panose="020B0400000000000000" pitchFamily="50" charset="-128"/>
                            </a:rPr>
                            <a:t>B3LYP</a:t>
                          </a:r>
                        </a:p>
                      </a:txBody>
                      <a:tcPr marL="6350" marR="6350" marT="6350" marB="0" anchor="ctr">
                        <a:solidFill>
                          <a:schemeClr val="tx2"/>
                        </a:solidFill>
                      </a:tcPr>
                    </a:tc>
                    <a:tc>
                      <a:txBody>
                        <a:bodyPr/>
                        <a:lstStyle/>
                        <a:p>
                          <a:pPr algn="ctr" fontAlgn="ctr"/>
                          <a:r>
                            <a:rPr lang="en-US" sz="1050" b="0" i="0" u="none" strike="noStrike">
                              <a:solidFill>
                                <a:schemeClr val="bg1"/>
                              </a:solidFill>
                              <a:effectLst/>
                              <a:latin typeface="游ゴシック" panose="020B0400000000000000" pitchFamily="50" charset="-128"/>
                              <a:ea typeface="游ゴシック" panose="020B0400000000000000" pitchFamily="50" charset="-128"/>
                            </a:rPr>
                            <a:t>CAM-B3LYP</a:t>
                          </a:r>
                        </a:p>
                      </a:txBody>
                      <a:tcPr marL="6350" marR="6350" marT="6350" marB="0" anchor="ctr">
                        <a:solidFill>
                          <a:schemeClr val="tx2"/>
                        </a:solidFill>
                      </a:tcPr>
                    </a:tc>
                    <a:tc>
                      <a:txBody>
                        <a:bodyPr/>
                        <a:lstStyle/>
                        <a:p>
                          <a:pPr algn="ctr" fontAlgn="ctr"/>
                          <a:r>
                            <a:rPr lang="en-US" sz="1050" b="0" i="0" u="none" strike="noStrike">
                              <a:solidFill>
                                <a:schemeClr val="bg1"/>
                              </a:solidFill>
                              <a:effectLst/>
                              <a:latin typeface="游ゴシック" panose="020B0400000000000000" pitchFamily="50" charset="-128"/>
                              <a:ea typeface="游ゴシック" panose="020B0400000000000000" pitchFamily="50" charset="-128"/>
                            </a:rPr>
                            <a:t>PBE1PBE</a:t>
                          </a:r>
                        </a:p>
                      </a:txBody>
                      <a:tcPr marL="6350" marR="6350" marT="6350" marB="0" anchor="ctr">
                        <a:solidFill>
                          <a:schemeClr val="tx2"/>
                        </a:solidFill>
                      </a:tcPr>
                    </a:tc>
                    <a:tc>
                      <a:txBody>
                        <a:bodyPr/>
                        <a:lstStyle/>
                        <a:p>
                          <a:pPr algn="ctr" fontAlgn="ctr"/>
                          <a:r>
                            <a:rPr lang="en-US" sz="1050" b="0" i="0" u="none" strike="noStrike">
                              <a:solidFill>
                                <a:schemeClr val="bg1"/>
                              </a:solidFill>
                              <a:effectLst/>
                              <a:latin typeface="游ゴシック" panose="020B0400000000000000" pitchFamily="50" charset="-128"/>
                              <a:ea typeface="游ゴシック" panose="020B0400000000000000" pitchFamily="50" charset="-128"/>
                            </a:rPr>
                            <a:t>HSEH1PBE</a:t>
                          </a:r>
                        </a:p>
                      </a:txBody>
                      <a:tcPr marL="6350" marR="6350" marT="6350" marB="0" anchor="ctr">
                        <a:solidFill>
                          <a:schemeClr val="tx2"/>
                        </a:solidFill>
                      </a:tcPr>
                    </a:tc>
                    <a:tc>
                      <a:txBody>
                        <a:bodyPr/>
                        <a:lstStyle/>
                        <a:p>
                          <a:pPr algn="ctr" fontAlgn="ctr"/>
                          <a:r>
                            <a:rPr lang="en-US" sz="1050" b="0" i="0" u="none" strike="noStrike">
                              <a:solidFill>
                                <a:schemeClr val="bg1"/>
                              </a:solidFill>
                              <a:effectLst/>
                              <a:latin typeface="游ゴシック" panose="020B0400000000000000" pitchFamily="50" charset="-128"/>
                              <a:ea typeface="游ゴシック" panose="020B0400000000000000" pitchFamily="50" charset="-128"/>
                            </a:rPr>
                            <a:t>APFD</a:t>
                          </a:r>
                        </a:p>
                      </a:txBody>
                      <a:tcPr marL="6350" marR="6350" marT="6350" marB="0" anchor="ctr">
                        <a:solidFill>
                          <a:schemeClr val="tx2"/>
                        </a:solidFill>
                      </a:tcPr>
                    </a:tc>
                    <a:tc>
                      <a:txBody>
                        <a:bodyPr/>
                        <a:lstStyle/>
                        <a:p>
                          <a:pPr algn="ctr" fontAlgn="ctr"/>
                          <a:r>
                            <a:rPr lang="en-US" sz="1050" b="0" i="0" u="none" strike="noStrike" dirty="0">
                              <a:solidFill>
                                <a:schemeClr val="bg1"/>
                              </a:solidFill>
                              <a:effectLst/>
                              <a:latin typeface="游ゴシック" panose="020B0400000000000000" pitchFamily="50" charset="-128"/>
                              <a:ea typeface="游ゴシック" panose="020B0400000000000000" pitchFamily="50" charset="-128"/>
                            </a:rPr>
                            <a:t>wB97XD</a:t>
                          </a:r>
                        </a:p>
                      </a:txBody>
                      <a:tcPr marL="6350" marR="6350" marT="6350" marB="0" anchor="ctr">
                        <a:solidFill>
                          <a:schemeClr val="tx2"/>
                        </a:solidFill>
                      </a:tcPr>
                    </a:tc>
                    <a:extLst>
                      <a:ext uri="{0D108BD9-81ED-4DB2-BD59-A6C34878D82A}">
                        <a16:rowId xmlns:a16="http://schemas.microsoft.com/office/drawing/2014/main" val="1627164037"/>
                      </a:ext>
                    </a:extLst>
                  </a:tr>
                  <a:tr h="360000">
                    <a:tc>
                      <a:txBody>
                        <a:bodyPr/>
                        <a:lstStyle/>
                        <a:p>
                          <a:pPr algn="ctr" fontAlgn="ctr"/>
                          <a:r>
                            <a:rPr lang="en-US" sz="1050" b="0" i="0" u="none" strike="noStrike" dirty="0">
                              <a:solidFill>
                                <a:srgbClr val="000000"/>
                              </a:solidFill>
                              <a:effectLst/>
                              <a:latin typeface="游ゴシック" panose="020B0400000000000000" pitchFamily="50" charset="-128"/>
                              <a:ea typeface="游ゴシック" panose="020B0400000000000000" pitchFamily="50" charset="-128"/>
                            </a:rPr>
                            <a:t>STO-3G</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05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dirty="0">
                              <a:solidFill>
                                <a:srgbClr val="000000"/>
                              </a:solidFill>
                              <a:effectLst/>
                              <a:latin typeface="游ゴシック" panose="020B0400000000000000" pitchFamily="50" charset="-128"/>
                              <a:ea typeface="游ゴシック" panose="020B0400000000000000" pitchFamily="50" charset="-128"/>
                            </a:rPr>
                            <a:t>1.156 994</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1.154 908</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1.165 401</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1.156 144</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1.154 309</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1.154 594</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1.158 796</a:t>
                          </a:r>
                        </a:p>
                      </a:txBody>
                      <a:tcPr marL="6350" marR="6350" marT="6350" marB="0" anchor="ctr">
                        <a:solidFill>
                          <a:schemeClr val="bg2"/>
                        </a:solidFill>
                      </a:tcPr>
                    </a:tc>
                    <a:tc>
                      <a:txBody>
                        <a:bodyPr/>
                        <a:lstStyle/>
                        <a:p>
                          <a:pPr algn="ctr" fontAlgn="ctr"/>
                          <a:r>
                            <a:rPr lang="ja-JP" altLang="en-US" sz="105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dirty="0">
                              <a:solidFill>
                                <a:srgbClr val="000000"/>
                              </a:solidFill>
                              <a:effectLst/>
                              <a:latin typeface="游ゴシック" panose="020B0400000000000000" pitchFamily="50" charset="-128"/>
                              <a:ea typeface="游ゴシック" panose="020B0400000000000000" pitchFamily="50" charset="-128"/>
                            </a:rPr>
                            <a:t>1.162 974</a:t>
                          </a:r>
                        </a:p>
                      </a:txBody>
                      <a:tcPr marL="6350" marR="6350" marT="6350" marB="0" anchor="ctr">
                        <a:solidFill>
                          <a:schemeClr val="bg2"/>
                        </a:solidFill>
                      </a:tcPr>
                    </a:tc>
                    <a:extLst>
                      <a:ext uri="{0D108BD9-81ED-4DB2-BD59-A6C34878D82A}">
                        <a16:rowId xmlns:a16="http://schemas.microsoft.com/office/drawing/2014/main" val="514386265"/>
                      </a:ext>
                    </a:extLst>
                  </a:tr>
                  <a:tr h="360000">
                    <a:tc>
                      <a:txBody>
                        <a:bodyPr/>
                        <a:lstStyle/>
                        <a:p>
                          <a:pPr algn="ctr" fontAlgn="ctr"/>
                          <a:r>
                            <a:rPr lang="en-US" sz="1050" b="0" i="0" u="none" strike="noStrike">
                              <a:solidFill>
                                <a:srgbClr val="000000"/>
                              </a:solidFill>
                              <a:effectLst/>
                              <a:latin typeface="游ゴシック" panose="020B0400000000000000" pitchFamily="50" charset="-128"/>
                              <a:ea typeface="游ゴシック" panose="020B0400000000000000" pitchFamily="50" charset="-128"/>
                            </a:rPr>
                            <a:t>4-31G</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1.168 220</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1.165 221</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1.175 480</a:t>
                          </a:r>
                        </a:p>
                      </a:txBody>
                      <a:tcPr marL="6350" marR="6350" marT="6350" marB="0" anchor="ctr">
                        <a:solidFill>
                          <a:schemeClr val="accent4">
                            <a:lumMod val="20000"/>
                            <a:lumOff val="80000"/>
                          </a:schemeClr>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1.166 765</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1.163 880</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1.164 135</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1.168 267</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1.171 930</a:t>
                          </a:r>
                        </a:p>
                      </a:txBody>
                      <a:tcPr marL="6350" marR="6350" marT="6350" marB="0" anchor="ctr">
                        <a:solidFill>
                          <a:schemeClr val="bg2"/>
                        </a:solidFill>
                      </a:tcPr>
                    </a:tc>
                    <a:extLst>
                      <a:ext uri="{0D108BD9-81ED-4DB2-BD59-A6C34878D82A}">
                        <a16:rowId xmlns:a16="http://schemas.microsoft.com/office/drawing/2014/main" val="869882816"/>
                      </a:ext>
                    </a:extLst>
                  </a:tr>
                  <a:tr h="360000">
                    <a:tc>
                      <a:txBody>
                        <a:bodyPr/>
                        <a:lstStyle/>
                        <a:p>
                          <a:pPr algn="ctr" fontAlgn="ctr"/>
                          <a:r>
                            <a:rPr lang="en-US" sz="1050" b="0" i="0" u="none" strike="noStrike">
                              <a:solidFill>
                                <a:srgbClr val="000000"/>
                              </a:solidFill>
                              <a:effectLst/>
                              <a:latin typeface="游ゴシック" panose="020B0400000000000000" pitchFamily="50" charset="-128"/>
                              <a:ea typeface="游ゴシック" panose="020B0400000000000000" pitchFamily="50" charset="-128"/>
                            </a:rPr>
                            <a:t>6-31G</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1.168 220</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1.165 221</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1.175 480</a:t>
                          </a:r>
                        </a:p>
                      </a:txBody>
                      <a:tcPr marL="6350" marR="6350" marT="6350" marB="0" anchor="ctr">
                        <a:solidFill>
                          <a:schemeClr val="accent4">
                            <a:lumMod val="20000"/>
                            <a:lumOff val="80000"/>
                          </a:schemeClr>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1.166 765</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1.163 880</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1.164 135</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1.168 267</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1.171 930</a:t>
                          </a:r>
                        </a:p>
                      </a:txBody>
                      <a:tcPr marL="6350" marR="6350" marT="6350" marB="0" anchor="ctr">
                        <a:solidFill>
                          <a:schemeClr val="bg2"/>
                        </a:solidFill>
                      </a:tcPr>
                    </a:tc>
                    <a:extLst>
                      <a:ext uri="{0D108BD9-81ED-4DB2-BD59-A6C34878D82A}">
                        <a16:rowId xmlns:a16="http://schemas.microsoft.com/office/drawing/2014/main" val="4021706668"/>
                      </a:ext>
                    </a:extLst>
                  </a:tr>
                  <a:tr h="360000">
                    <a:tc>
                      <a:txBody>
                        <a:bodyPr/>
                        <a:lstStyle/>
                        <a:p>
                          <a:pPr algn="ctr" fontAlgn="ctr"/>
                          <a:r>
                            <a:rPr lang="en-US" sz="1050" b="0" i="0" u="none" strike="noStrike">
                              <a:solidFill>
                                <a:srgbClr val="000000"/>
                              </a:solidFill>
                              <a:effectLst/>
                              <a:latin typeface="游ゴシック" panose="020B0400000000000000" pitchFamily="50" charset="-128"/>
                              <a:ea typeface="游ゴシック" panose="020B0400000000000000" pitchFamily="50" charset="-128"/>
                            </a:rPr>
                            <a:t>6-31G(d)</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1.168 220</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1.165 221</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1.175 480</a:t>
                          </a:r>
                        </a:p>
                      </a:txBody>
                      <a:tcPr marL="6350" marR="6350" marT="6350" marB="0" anchor="ctr">
                        <a:solidFill>
                          <a:schemeClr val="accent4">
                            <a:lumMod val="20000"/>
                            <a:lumOff val="80000"/>
                          </a:schemeClr>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1.166 765</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1.163 880</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1.164 135</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1.168 267</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1.171 930</a:t>
                          </a:r>
                        </a:p>
                      </a:txBody>
                      <a:tcPr marL="6350" marR="6350" marT="6350" marB="0" anchor="ctr">
                        <a:solidFill>
                          <a:schemeClr val="bg2"/>
                        </a:solidFill>
                      </a:tcPr>
                    </a:tc>
                    <a:extLst>
                      <a:ext uri="{0D108BD9-81ED-4DB2-BD59-A6C34878D82A}">
                        <a16:rowId xmlns:a16="http://schemas.microsoft.com/office/drawing/2014/main" val="1435088425"/>
                      </a:ext>
                    </a:extLst>
                  </a:tr>
                  <a:tr h="360000">
                    <a:tc>
                      <a:txBody>
                        <a:bodyPr/>
                        <a:lstStyle/>
                        <a:p>
                          <a:pPr algn="ctr" fontAlgn="ctr"/>
                          <a:r>
                            <a:rPr lang="en-US" sz="1050" b="0" i="0" u="none" strike="noStrike" dirty="0">
                              <a:solidFill>
                                <a:srgbClr val="000000"/>
                              </a:solidFill>
                              <a:effectLst/>
                              <a:latin typeface="游ゴシック" panose="020B0400000000000000" pitchFamily="50" charset="-128"/>
                              <a:ea typeface="游ゴシック" panose="020B0400000000000000" pitchFamily="50" charset="-128"/>
                            </a:rPr>
                            <a:t>6-31G(</a:t>
                          </a:r>
                          <a:r>
                            <a:rPr lang="en-US" sz="1050" b="0" i="0" u="none" strike="noStrike" dirty="0" err="1">
                              <a:solidFill>
                                <a:srgbClr val="000000"/>
                              </a:solidFill>
                              <a:effectLst/>
                              <a:latin typeface="游ゴシック" panose="020B0400000000000000" pitchFamily="50" charset="-128"/>
                              <a:ea typeface="游ゴシック" panose="020B0400000000000000" pitchFamily="50" charset="-128"/>
                            </a:rPr>
                            <a:t>d,p</a:t>
                          </a:r>
                          <a:r>
                            <a:rPr lang="en-US" sz="1050" b="0" i="0" u="none" strike="noStrike" dirty="0">
                              <a:solidFill>
                                <a:srgbClr val="000000"/>
                              </a:solidFill>
                              <a:effectLst/>
                              <a:latin typeface="游ゴシック" panose="020B0400000000000000" pitchFamily="50" charset="-128"/>
                              <a:ea typeface="游ゴシック" panose="020B0400000000000000" pitchFamily="50" charset="-128"/>
                            </a:rPr>
                            <a:t>)</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1.170 928</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1.167 885</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1.178 537</a:t>
                          </a:r>
                        </a:p>
                      </a:txBody>
                      <a:tcPr marL="6350" marR="6350" marT="6350" marB="0" anchor="ctr">
                        <a:solidFill>
                          <a:schemeClr val="accent4">
                            <a:lumMod val="20000"/>
                            <a:lumOff val="80000"/>
                          </a:schemeClr>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1.170 046</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1.167 040</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1.167 273</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1.171 342</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1.175 074</a:t>
                          </a:r>
                        </a:p>
                      </a:txBody>
                      <a:tcPr marL="6350" marR="6350" marT="6350" marB="0" anchor="ctr">
                        <a:solidFill>
                          <a:schemeClr val="accent4">
                            <a:lumMod val="20000"/>
                            <a:lumOff val="80000"/>
                          </a:schemeClr>
                        </a:solidFill>
                      </a:tcPr>
                    </a:tc>
                    <a:extLst>
                      <a:ext uri="{0D108BD9-81ED-4DB2-BD59-A6C34878D82A}">
                        <a16:rowId xmlns:a16="http://schemas.microsoft.com/office/drawing/2014/main" val="2813663355"/>
                      </a:ext>
                    </a:extLst>
                  </a:tr>
                  <a:tr h="360000">
                    <a:tc>
                      <a:txBody>
                        <a:bodyPr/>
                        <a:lstStyle/>
                        <a:p>
                          <a:pPr algn="ctr" fontAlgn="ctr"/>
                          <a:r>
                            <a:rPr lang="en-US" sz="1050" b="0" i="0" u="none" strike="noStrike" dirty="0">
                              <a:solidFill>
                                <a:srgbClr val="000000"/>
                              </a:solidFill>
                              <a:effectLst/>
                              <a:latin typeface="游ゴシック" panose="020B0400000000000000" pitchFamily="50" charset="-128"/>
                              <a:ea typeface="游ゴシック" panose="020B0400000000000000" pitchFamily="50" charset="-128"/>
                            </a:rPr>
                            <a:t>6-31++G(</a:t>
                          </a:r>
                          <a:r>
                            <a:rPr lang="en-US" sz="1050" b="0" i="0" u="none" strike="noStrike" dirty="0" err="1">
                              <a:solidFill>
                                <a:srgbClr val="000000"/>
                              </a:solidFill>
                              <a:effectLst/>
                              <a:latin typeface="游ゴシック" panose="020B0400000000000000" pitchFamily="50" charset="-128"/>
                              <a:ea typeface="游ゴシック" panose="020B0400000000000000" pitchFamily="50" charset="-128"/>
                            </a:rPr>
                            <a:t>d,p</a:t>
                          </a:r>
                          <a:r>
                            <a:rPr lang="en-US" sz="1050" b="0" i="0" u="none" strike="noStrike" dirty="0">
                              <a:solidFill>
                                <a:srgbClr val="000000"/>
                              </a:solidFill>
                              <a:effectLst/>
                              <a:latin typeface="游ゴシック" panose="020B0400000000000000" pitchFamily="50" charset="-128"/>
                              <a:ea typeface="游ゴシック" panose="020B0400000000000000" pitchFamily="50" charset="-128"/>
                            </a:rPr>
                            <a:t>)</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1.171 344</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1.168 575</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1.178 968</a:t>
                          </a:r>
                        </a:p>
                      </a:txBody>
                      <a:tcPr marL="6350" marR="6350" marT="6350" marB="0" anchor="ctr">
                        <a:solidFill>
                          <a:schemeClr val="accent4">
                            <a:lumMod val="20000"/>
                            <a:lumOff val="80000"/>
                          </a:schemeClr>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1.170 527</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1.167 317</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1.167 538</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1.171 602</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1.175 301</a:t>
                          </a:r>
                        </a:p>
                      </a:txBody>
                      <a:tcPr marL="6350" marR="6350" marT="6350" marB="0" anchor="ctr">
                        <a:solidFill>
                          <a:schemeClr val="accent4">
                            <a:lumMod val="20000"/>
                            <a:lumOff val="80000"/>
                          </a:schemeClr>
                        </a:solidFill>
                      </a:tcPr>
                    </a:tc>
                    <a:extLst>
                      <a:ext uri="{0D108BD9-81ED-4DB2-BD59-A6C34878D82A}">
                        <a16:rowId xmlns:a16="http://schemas.microsoft.com/office/drawing/2014/main" val="779523521"/>
                      </a:ext>
                    </a:extLst>
                  </a:tr>
                  <a:tr h="360000">
                    <a:tc>
                      <a:txBody>
                        <a:bodyPr/>
                        <a:lstStyle/>
                        <a:p>
                          <a:pPr algn="ctr" fontAlgn="ctr"/>
                          <a:r>
                            <a:rPr lang="en-US" sz="1050" b="0" i="0" u="none" strike="noStrike" dirty="0">
                              <a:solidFill>
                                <a:srgbClr val="000000"/>
                              </a:solidFill>
                              <a:effectLst/>
                              <a:latin typeface="游ゴシック" panose="020B0400000000000000" pitchFamily="50" charset="-128"/>
                              <a:ea typeface="游ゴシック" panose="020B0400000000000000" pitchFamily="50" charset="-128"/>
                            </a:rPr>
                            <a:t>6-311++G(</a:t>
                          </a:r>
                          <a:r>
                            <a:rPr lang="en-US" sz="1050" b="0" i="0" u="none" strike="noStrike" dirty="0" err="1">
                              <a:solidFill>
                                <a:srgbClr val="000000"/>
                              </a:solidFill>
                              <a:effectLst/>
                              <a:latin typeface="游ゴシック" panose="020B0400000000000000" pitchFamily="50" charset="-128"/>
                              <a:ea typeface="游ゴシック" panose="020B0400000000000000" pitchFamily="50" charset="-128"/>
                            </a:rPr>
                            <a:t>d,p</a:t>
                          </a:r>
                          <a:r>
                            <a:rPr lang="en-US" sz="1050" b="0" i="0" u="none" strike="noStrike" dirty="0">
                              <a:solidFill>
                                <a:srgbClr val="000000"/>
                              </a:solidFill>
                              <a:effectLst/>
                              <a:latin typeface="游ゴシック" panose="020B0400000000000000" pitchFamily="50" charset="-128"/>
                              <a:ea typeface="游ゴシック" panose="020B0400000000000000" pitchFamily="50" charset="-128"/>
                            </a:rPr>
                            <a:t>)</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1.171 987</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05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dirty="0">
                              <a:solidFill>
                                <a:srgbClr val="000000"/>
                              </a:solidFill>
                              <a:effectLst/>
                              <a:latin typeface="游ゴシック" panose="020B0400000000000000" pitchFamily="50" charset="-128"/>
                              <a:ea typeface="游ゴシック" panose="020B0400000000000000" pitchFamily="50" charset="-128"/>
                            </a:rPr>
                            <a:t>1.169 136</a:t>
                          </a:r>
                        </a:p>
                      </a:txBody>
                      <a:tcPr marL="6350" marR="6350" marT="6350" marB="0" anchor="ctr">
                        <a:solidFill>
                          <a:schemeClr val="bg2"/>
                        </a:solidFill>
                      </a:tcPr>
                    </a:tc>
                    <a:tc>
                      <a:txBody>
                        <a:bodyPr/>
                        <a:lstStyle/>
                        <a:p>
                          <a:pPr algn="ctr" fontAlgn="ctr"/>
                          <a:r>
                            <a:rPr lang="ja-JP" altLang="en-US" sz="105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dirty="0">
                              <a:solidFill>
                                <a:srgbClr val="000000"/>
                              </a:solidFill>
                              <a:effectLst/>
                              <a:latin typeface="游ゴシック" panose="020B0400000000000000" pitchFamily="50" charset="-128"/>
                              <a:ea typeface="游ゴシック" panose="020B0400000000000000" pitchFamily="50" charset="-128"/>
                            </a:rPr>
                            <a:t>1.179 564</a:t>
                          </a:r>
                        </a:p>
                      </a:txBody>
                      <a:tcPr marL="6350" marR="6350" marT="6350" marB="0" anchor="ctr">
                        <a:solidFill>
                          <a:schemeClr val="accent4">
                            <a:lumMod val="20000"/>
                            <a:lumOff val="80000"/>
                          </a:schemeClr>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1.171 120</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1.168 137</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1.168 287</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1.172 418</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1.176 078</a:t>
                          </a:r>
                        </a:p>
                      </a:txBody>
                      <a:tcPr marL="6350" marR="6350" marT="6350" marB="0" anchor="ctr">
                        <a:solidFill>
                          <a:schemeClr val="accent4">
                            <a:lumMod val="20000"/>
                            <a:lumOff val="80000"/>
                          </a:schemeClr>
                        </a:solidFill>
                      </a:tcPr>
                    </a:tc>
                    <a:extLst>
                      <a:ext uri="{0D108BD9-81ED-4DB2-BD59-A6C34878D82A}">
                        <a16:rowId xmlns:a16="http://schemas.microsoft.com/office/drawing/2014/main" val="3757431848"/>
                      </a:ext>
                    </a:extLst>
                  </a:tr>
                  <a:tr h="360000">
                    <a:tc>
                      <a:txBody>
                        <a:bodyPr/>
                        <a:lstStyle/>
                        <a:p>
                          <a:pPr algn="ctr" fontAlgn="ctr"/>
                          <a:r>
                            <a:rPr lang="en-US" sz="1050" b="0" i="0" u="none" strike="noStrike" dirty="0">
                              <a:solidFill>
                                <a:srgbClr val="000000"/>
                              </a:solidFill>
                              <a:effectLst/>
                              <a:latin typeface="游ゴシック" panose="020B0400000000000000" pitchFamily="50" charset="-128"/>
                              <a:ea typeface="游ゴシック" panose="020B0400000000000000" pitchFamily="50" charset="-128"/>
                            </a:rPr>
                            <a:t>6-311++G(3df,2pd)</a:t>
                          </a:r>
                        </a:p>
                      </a:txBody>
                      <a:tcPr marL="6350" marR="6350" marT="6350" marB="0" anchor="ctr">
                        <a:lnR w="12700" cap="flat" cmpd="sng" algn="ctr">
                          <a:solidFill>
                            <a:schemeClr val="tx2"/>
                          </a:solidFill>
                          <a:prstDash val="solid"/>
                          <a:round/>
                          <a:headEnd type="none" w="med" len="med"/>
                          <a:tailEnd type="none" w="med" len="med"/>
                        </a:lnR>
                        <a:lnB w="12700" cap="flat" cmpd="sng" algn="ctr">
                          <a:solidFill>
                            <a:schemeClr val="tx2"/>
                          </a:solidFill>
                          <a:prstDash val="solid"/>
                          <a:round/>
                          <a:headEnd type="none" w="med" len="med"/>
                          <a:tailEnd type="none" w="med" len="med"/>
                        </a:lnB>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1.172 371</a:t>
                          </a:r>
                        </a:p>
                      </a:txBody>
                      <a:tcPr marL="6350" marR="6350" marT="6350" marB="0" anchor="ctr">
                        <a:lnL w="12700" cap="flat" cmpd="sng" algn="ctr">
                          <a:solidFill>
                            <a:schemeClr val="tx2"/>
                          </a:solidFill>
                          <a:prstDash val="solid"/>
                          <a:round/>
                          <a:headEnd type="none" w="med" len="med"/>
                          <a:tailEnd type="none" w="med" len="med"/>
                        </a:lnL>
                        <a:lnB w="12700" cap="flat" cmpd="sng" algn="ctr">
                          <a:solidFill>
                            <a:schemeClr val="tx2"/>
                          </a:solidFill>
                          <a:prstDash val="solid"/>
                          <a:round/>
                          <a:headEnd type="none" w="med" len="med"/>
                          <a:tailEnd type="none" w="med" len="med"/>
                        </a:lnB>
                        <a:no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1.169 581</a:t>
                          </a:r>
                        </a:p>
                      </a:txBody>
                      <a:tcPr marL="6350" marR="6350" marT="6350" marB="0" anchor="ctr">
                        <a:lnB w="12700" cap="flat" cmpd="sng" algn="ctr">
                          <a:solidFill>
                            <a:schemeClr val="tx2"/>
                          </a:solidFill>
                          <a:prstDash val="solid"/>
                          <a:round/>
                          <a:headEnd type="none" w="med" len="med"/>
                          <a:tailEnd type="none" w="med" len="med"/>
                        </a:lnB>
                        <a:solidFill>
                          <a:schemeClr val="bg2"/>
                        </a:solidFill>
                      </a:tcPr>
                    </a:tc>
                    <a:tc>
                      <a:txBody>
                        <a:bodyPr/>
                        <a:lstStyle/>
                        <a:p>
                          <a:pPr algn="ctr" fontAlgn="ctr"/>
                          <a:r>
                            <a:rPr lang="ja-JP" altLang="en-US" sz="105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dirty="0">
                              <a:solidFill>
                                <a:srgbClr val="000000"/>
                              </a:solidFill>
                              <a:effectLst/>
                              <a:latin typeface="游ゴシック" panose="020B0400000000000000" pitchFamily="50" charset="-128"/>
                              <a:ea typeface="游ゴシック" panose="020B0400000000000000" pitchFamily="50" charset="-128"/>
                            </a:rPr>
                            <a:t>1.180 011</a:t>
                          </a:r>
                        </a:p>
                      </a:txBody>
                      <a:tcPr marL="6350" marR="6350" marT="6350" marB="0" anchor="ctr">
                        <a:lnB w="12700" cap="flat" cmpd="sng" algn="ctr">
                          <a:solidFill>
                            <a:schemeClr val="tx2"/>
                          </a:solidFill>
                          <a:prstDash val="solid"/>
                          <a:round/>
                          <a:headEnd type="none" w="med" len="med"/>
                          <a:tailEnd type="none" w="med" len="med"/>
                        </a:lnB>
                        <a:solidFill>
                          <a:schemeClr val="accent4">
                            <a:lumMod val="20000"/>
                            <a:lumOff val="80000"/>
                          </a:schemeClr>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1.171 579</a:t>
                          </a:r>
                        </a:p>
                      </a:txBody>
                      <a:tcPr marL="6350" marR="6350" marT="6350" marB="0" anchor="ctr">
                        <a:lnB w="12700" cap="flat" cmpd="sng" algn="ctr">
                          <a:solidFill>
                            <a:schemeClr val="tx2"/>
                          </a:solidFill>
                          <a:prstDash val="solid"/>
                          <a:round/>
                          <a:headEnd type="none" w="med" len="med"/>
                          <a:tailEnd type="none" w="med" len="med"/>
                        </a:lnB>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1.168 473</a:t>
                          </a:r>
                        </a:p>
                      </a:txBody>
                      <a:tcPr marL="6350" marR="6350" marT="6350" marB="0" anchor="ctr">
                        <a:lnB w="12700" cap="flat" cmpd="sng" algn="ctr">
                          <a:solidFill>
                            <a:schemeClr val="tx2"/>
                          </a:solidFill>
                          <a:prstDash val="solid"/>
                          <a:round/>
                          <a:headEnd type="none" w="med" len="med"/>
                          <a:tailEnd type="none" w="med" len="med"/>
                        </a:lnB>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1.168 677</a:t>
                          </a:r>
                        </a:p>
                      </a:txBody>
                      <a:tcPr marL="6350" marR="6350" marT="6350" marB="0" anchor="ctr">
                        <a:lnB w="12700" cap="flat" cmpd="sng" algn="ctr">
                          <a:solidFill>
                            <a:schemeClr val="tx2"/>
                          </a:solidFill>
                          <a:prstDash val="solid"/>
                          <a:round/>
                          <a:headEnd type="none" w="med" len="med"/>
                          <a:tailEnd type="none" w="med" len="med"/>
                        </a:lnB>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1.172 772</a:t>
                          </a:r>
                        </a:p>
                      </a:txBody>
                      <a:tcPr marL="6350" marR="6350" marT="6350" marB="0" anchor="ctr">
                        <a:lnB w="12700" cap="flat" cmpd="sng" algn="ctr">
                          <a:solidFill>
                            <a:schemeClr val="tx2"/>
                          </a:solidFill>
                          <a:prstDash val="solid"/>
                          <a:round/>
                          <a:headEnd type="none" w="med" len="med"/>
                          <a:tailEnd type="none" w="med" len="med"/>
                        </a:lnB>
                        <a:solidFill>
                          <a:schemeClr val="bg2"/>
                        </a:solidFill>
                      </a:tcPr>
                    </a:tc>
                    <a:tc>
                      <a:txBody>
                        <a:bodyPr/>
                        <a:lstStyle/>
                        <a:p>
                          <a:pPr algn="ctr" fontAlgn="ctr"/>
                          <a:r>
                            <a:rPr lang="ja-JP" altLang="en-US" sz="105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dirty="0">
                              <a:solidFill>
                                <a:srgbClr val="000000"/>
                              </a:solidFill>
                              <a:effectLst/>
                              <a:latin typeface="游ゴシック" panose="020B0400000000000000" pitchFamily="50" charset="-128"/>
                              <a:ea typeface="游ゴシック" panose="020B0400000000000000" pitchFamily="50" charset="-128"/>
                            </a:rPr>
                            <a:t>1.176 624</a:t>
                          </a:r>
                        </a:p>
                      </a:txBody>
                      <a:tcPr marL="6350" marR="6350" marT="6350" marB="0" anchor="ctr">
                        <a:lnB w="12700" cap="flat" cmpd="sng" algn="ctr">
                          <a:solidFill>
                            <a:schemeClr val="tx2"/>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273787781"/>
                      </a:ext>
                    </a:extLst>
                  </a:tr>
                  <a:tr h="360000">
                    <a:tc>
                      <a:txBody>
                        <a:bodyPr/>
                        <a:lstStyle/>
                        <a:p>
                          <a:pPr algn="ctr" fontAlgn="ctr">
                            <a:lnSpc>
                              <a:spcPts val="1200"/>
                            </a:lnSpc>
                          </a:pPr>
                          <a:r>
                            <a:rPr lang="ja-JP" altLang="en-US" sz="1050" b="0" i="0" u="none" strike="noStrike" dirty="0">
                              <a:solidFill>
                                <a:schemeClr val="bg1"/>
                              </a:solidFill>
                              <a:effectLst/>
                              <a:latin typeface="游ゴシック" panose="020B0400000000000000" pitchFamily="50" charset="-128"/>
                              <a:ea typeface="游ゴシック" panose="020B0400000000000000" pitchFamily="50" charset="-128"/>
                            </a:rPr>
                            <a:t>最良変分</a:t>
                          </a:r>
                          <a:endParaRPr lang="en-US" altLang="ja-JP" sz="105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lnSpc>
                              <a:spcPts val="1200"/>
                            </a:lnSpc>
                          </a:pPr>
                          <a:r>
                            <a:rPr lang="pt-BR" altLang="ja-JP" sz="1050" b="0" i="0" u="none" strike="noStrike" dirty="0">
                              <a:solidFill>
                                <a:schemeClr val="bg1"/>
                              </a:solidFill>
                              <a:effectLst/>
                              <a:latin typeface="游ゴシック" panose="020B0400000000000000" pitchFamily="50" charset="-128"/>
                              <a:ea typeface="游ゴシック" panose="020B0400000000000000" pitchFamily="50" charset="-128"/>
                            </a:rPr>
                            <a:t>−1.174 475</a:t>
                          </a:r>
                          <a:endParaRPr lang="en-US" altLang="ja-JP" sz="105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noFill/>
                          <a:prstDash val="solid"/>
                          <a:round/>
                          <a:headEnd type="none" w="med" len="med"/>
                          <a:tailEnd type="none" w="med" len="med"/>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ts val="1200"/>
                            </a:lnSpc>
                            <a:spcBef>
                              <a:spcPts val="0"/>
                            </a:spcBef>
                            <a:spcAft>
                              <a:spcPts val="0"/>
                            </a:spcAft>
                            <a:buClrTx/>
                            <a:buSzTx/>
                            <a:buFontTx/>
                            <a:buNone/>
                            <a:tabLst/>
                            <a:defRPr/>
                          </a:pPr>
                          <a:r>
                            <a:rPr kumimoji="1" lang="pt-BR" altLang="ja-JP" sz="1050" b="0" i="0" u="none" strike="noStrike" kern="1200" cap="none" spc="0" normalizeH="0" baseline="0" noProof="0">
                              <a:ln>
                                <a:noFill/>
                              </a:ln>
                              <a:solidFill>
                                <a:prstClr val="white"/>
                              </a:solidFill>
                              <a:effectLst/>
                              <a:uLnTx/>
                              <a:uFillTx/>
                              <a:latin typeface="游ゴシック" panose="020B0400000000000000" pitchFamily="50" charset="-128"/>
                              <a:ea typeface="游ゴシック" panose="020B0400000000000000" pitchFamily="50" charset="-128"/>
                              <a:cs typeface="+mn-cs"/>
                            </a:rPr>
                            <a:t>−1.174 475</a:t>
                          </a:r>
                          <a:endParaRPr kumimoji="1" lang="en-US" altLang="ja-JP" sz="1050" b="0" i="0" u="none" strike="noStrike" kern="1200" cap="none" spc="0" normalizeH="0" baseline="0" noProof="0" dirty="0">
                            <a:ln>
                              <a:noFill/>
                            </a:ln>
                            <a:solidFill>
                              <a:prstClr val="white"/>
                            </a:solidFill>
                            <a:effectLst/>
                            <a:uLnTx/>
                            <a:uFillTx/>
                            <a:latin typeface="游ゴシック" panose="020B0400000000000000" pitchFamily="50" charset="-128"/>
                            <a:ea typeface="游ゴシック" panose="020B0400000000000000" pitchFamily="50" charset="-128"/>
                            <a:cs typeface="+mn-cs"/>
                          </a:endParaRPr>
                        </a:p>
                      </a:txBody>
                      <a:tcPr marL="6350" marR="6350" marT="6350" marB="0" anchor="ctr">
                        <a:lnL w="12700" cap="flat" cmpd="sng" algn="ctr">
                          <a:noFill/>
                          <a:prstDash val="solid"/>
                          <a:round/>
                          <a:headEnd type="none" w="med" len="med"/>
                          <a:tailEnd type="none" w="med" len="med"/>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ts val="1200"/>
                            </a:lnSpc>
                            <a:spcBef>
                              <a:spcPts val="0"/>
                            </a:spcBef>
                            <a:spcAft>
                              <a:spcPts val="0"/>
                            </a:spcAft>
                            <a:buClrTx/>
                            <a:buSzTx/>
                            <a:buFontTx/>
                            <a:buNone/>
                            <a:tabLst/>
                            <a:defRPr/>
                          </a:pPr>
                          <a:r>
                            <a:rPr kumimoji="1" lang="pt-BR" altLang="ja-JP" sz="1050" b="0" i="0" u="none" strike="noStrike" kern="1200" cap="none" spc="0" normalizeH="0" baseline="0" noProof="0">
                              <a:ln>
                                <a:noFill/>
                              </a:ln>
                              <a:solidFill>
                                <a:prstClr val="white"/>
                              </a:solidFill>
                              <a:effectLst/>
                              <a:uLnTx/>
                              <a:uFillTx/>
                              <a:latin typeface="游ゴシック" panose="020B0400000000000000" pitchFamily="50" charset="-128"/>
                              <a:ea typeface="游ゴシック" panose="020B0400000000000000" pitchFamily="50" charset="-128"/>
                              <a:cs typeface="+mn-cs"/>
                            </a:rPr>
                            <a:t>−1.174 475</a:t>
                          </a:r>
                          <a:endParaRPr kumimoji="1" lang="en-US" altLang="ja-JP" sz="1050" b="0" i="0" u="none" strike="noStrike" kern="1200" cap="none" spc="0" normalizeH="0" baseline="0" noProof="0" dirty="0">
                            <a:ln>
                              <a:noFill/>
                            </a:ln>
                            <a:solidFill>
                              <a:prstClr val="white"/>
                            </a:solidFill>
                            <a:effectLst/>
                            <a:uLnTx/>
                            <a:uFillTx/>
                            <a:latin typeface="游ゴシック" panose="020B0400000000000000" pitchFamily="50" charset="-128"/>
                            <a:ea typeface="游ゴシック" panose="020B0400000000000000" pitchFamily="50" charset="-128"/>
                            <a:cs typeface="+mn-cs"/>
                          </a:endParaRP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ts val="1200"/>
                            </a:lnSpc>
                            <a:spcBef>
                              <a:spcPts val="0"/>
                            </a:spcBef>
                            <a:spcAft>
                              <a:spcPts val="0"/>
                            </a:spcAft>
                            <a:buClrTx/>
                            <a:buSzTx/>
                            <a:buFontTx/>
                            <a:buNone/>
                            <a:tabLst/>
                            <a:defRPr/>
                          </a:pPr>
                          <a:r>
                            <a:rPr kumimoji="1" lang="pt-BR" altLang="ja-JP" sz="1050" b="0" i="0" u="none" strike="noStrike" kern="1200" cap="none" spc="0" normalizeH="0" baseline="0" noProof="0">
                              <a:ln>
                                <a:noFill/>
                              </a:ln>
                              <a:solidFill>
                                <a:prstClr val="white"/>
                              </a:solidFill>
                              <a:effectLst/>
                              <a:uLnTx/>
                              <a:uFillTx/>
                              <a:latin typeface="游ゴシック" panose="020B0400000000000000" pitchFamily="50" charset="-128"/>
                              <a:ea typeface="游ゴシック" panose="020B0400000000000000" pitchFamily="50" charset="-128"/>
                              <a:cs typeface="+mn-cs"/>
                            </a:rPr>
                            <a:t>−1.174 475</a:t>
                          </a:r>
                          <a:endParaRPr kumimoji="1" lang="en-US" altLang="ja-JP" sz="1050" b="0" i="0" u="none" strike="noStrike" kern="1200" cap="none" spc="0" normalizeH="0" baseline="0" noProof="0" dirty="0">
                            <a:ln>
                              <a:noFill/>
                            </a:ln>
                            <a:solidFill>
                              <a:prstClr val="white"/>
                            </a:solidFill>
                            <a:effectLst/>
                            <a:uLnTx/>
                            <a:uFillTx/>
                            <a:latin typeface="游ゴシック" panose="020B0400000000000000" pitchFamily="50" charset="-128"/>
                            <a:ea typeface="游ゴシック" panose="020B0400000000000000" pitchFamily="50" charset="-128"/>
                            <a:cs typeface="+mn-cs"/>
                          </a:endParaRP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ts val="1200"/>
                            </a:lnSpc>
                            <a:spcBef>
                              <a:spcPts val="0"/>
                            </a:spcBef>
                            <a:spcAft>
                              <a:spcPts val="0"/>
                            </a:spcAft>
                            <a:buClrTx/>
                            <a:buSzTx/>
                            <a:buFontTx/>
                            <a:buNone/>
                            <a:tabLst/>
                            <a:defRPr/>
                          </a:pPr>
                          <a:r>
                            <a:rPr kumimoji="1" lang="pt-BR" altLang="ja-JP" sz="1050" b="0" i="0" u="none" strike="noStrike" kern="1200" cap="none" spc="0" normalizeH="0" baseline="0" noProof="0">
                              <a:ln>
                                <a:noFill/>
                              </a:ln>
                              <a:solidFill>
                                <a:prstClr val="white"/>
                              </a:solidFill>
                              <a:effectLst/>
                              <a:uLnTx/>
                              <a:uFillTx/>
                              <a:latin typeface="游ゴシック" panose="020B0400000000000000" pitchFamily="50" charset="-128"/>
                              <a:ea typeface="游ゴシック" panose="020B0400000000000000" pitchFamily="50" charset="-128"/>
                              <a:cs typeface="+mn-cs"/>
                            </a:rPr>
                            <a:t>−1.174 475</a:t>
                          </a:r>
                          <a:endParaRPr kumimoji="1" lang="en-US" altLang="ja-JP" sz="1050" b="0" i="0" u="none" strike="noStrike" kern="1200" cap="none" spc="0" normalizeH="0" baseline="0" noProof="0" dirty="0">
                            <a:ln>
                              <a:noFill/>
                            </a:ln>
                            <a:solidFill>
                              <a:prstClr val="white"/>
                            </a:solidFill>
                            <a:effectLst/>
                            <a:uLnTx/>
                            <a:uFillTx/>
                            <a:latin typeface="游ゴシック" panose="020B0400000000000000" pitchFamily="50" charset="-128"/>
                            <a:ea typeface="游ゴシック" panose="020B0400000000000000" pitchFamily="50" charset="-128"/>
                            <a:cs typeface="+mn-cs"/>
                          </a:endParaRP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ts val="1200"/>
                            </a:lnSpc>
                            <a:spcBef>
                              <a:spcPts val="0"/>
                            </a:spcBef>
                            <a:spcAft>
                              <a:spcPts val="0"/>
                            </a:spcAft>
                            <a:buClrTx/>
                            <a:buSzTx/>
                            <a:buFontTx/>
                            <a:buNone/>
                            <a:tabLst/>
                            <a:defRPr/>
                          </a:pPr>
                          <a:r>
                            <a:rPr kumimoji="1" lang="pt-BR" altLang="ja-JP" sz="1050" b="0" i="0" u="none" strike="noStrike" kern="1200" cap="none" spc="0" normalizeH="0" baseline="0" noProof="0">
                              <a:ln>
                                <a:noFill/>
                              </a:ln>
                              <a:solidFill>
                                <a:prstClr val="white"/>
                              </a:solidFill>
                              <a:effectLst/>
                              <a:uLnTx/>
                              <a:uFillTx/>
                              <a:latin typeface="游ゴシック" panose="020B0400000000000000" pitchFamily="50" charset="-128"/>
                              <a:ea typeface="游ゴシック" panose="020B0400000000000000" pitchFamily="50" charset="-128"/>
                              <a:cs typeface="+mn-cs"/>
                            </a:rPr>
                            <a:t>−1.174 475</a:t>
                          </a:r>
                          <a:endParaRPr kumimoji="1" lang="en-US" altLang="ja-JP" sz="1050" b="0" i="0" u="none" strike="noStrike" kern="1200" cap="none" spc="0" normalizeH="0" baseline="0" noProof="0" dirty="0">
                            <a:ln>
                              <a:noFill/>
                            </a:ln>
                            <a:solidFill>
                              <a:prstClr val="white"/>
                            </a:solidFill>
                            <a:effectLst/>
                            <a:uLnTx/>
                            <a:uFillTx/>
                            <a:latin typeface="游ゴシック" panose="020B0400000000000000" pitchFamily="50" charset="-128"/>
                            <a:ea typeface="游ゴシック" panose="020B0400000000000000" pitchFamily="50" charset="-128"/>
                            <a:cs typeface="+mn-cs"/>
                          </a:endParaRP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ts val="1200"/>
                            </a:lnSpc>
                            <a:spcBef>
                              <a:spcPts val="0"/>
                            </a:spcBef>
                            <a:spcAft>
                              <a:spcPts val="0"/>
                            </a:spcAft>
                            <a:buClrTx/>
                            <a:buSzTx/>
                            <a:buFontTx/>
                            <a:buNone/>
                            <a:tabLst/>
                            <a:defRPr/>
                          </a:pPr>
                          <a:r>
                            <a:rPr kumimoji="1" lang="pt-BR" altLang="ja-JP" sz="1050" b="0" i="0" u="none" strike="noStrike" kern="1200" cap="none" spc="0" normalizeH="0" baseline="0" noProof="0">
                              <a:ln>
                                <a:noFill/>
                              </a:ln>
                              <a:solidFill>
                                <a:prstClr val="white"/>
                              </a:solidFill>
                              <a:effectLst/>
                              <a:uLnTx/>
                              <a:uFillTx/>
                              <a:latin typeface="游ゴシック" panose="020B0400000000000000" pitchFamily="50" charset="-128"/>
                              <a:ea typeface="游ゴシック" panose="020B0400000000000000" pitchFamily="50" charset="-128"/>
                              <a:cs typeface="+mn-cs"/>
                            </a:rPr>
                            <a:t>−1.174 475</a:t>
                          </a:r>
                          <a:endParaRPr kumimoji="1" lang="en-US" altLang="ja-JP" sz="1050" b="0" i="0" u="none" strike="noStrike" kern="1200" cap="none" spc="0" normalizeH="0" baseline="0" noProof="0" dirty="0">
                            <a:ln>
                              <a:noFill/>
                            </a:ln>
                            <a:solidFill>
                              <a:prstClr val="white"/>
                            </a:solidFill>
                            <a:effectLst/>
                            <a:uLnTx/>
                            <a:uFillTx/>
                            <a:latin typeface="游ゴシック" panose="020B0400000000000000" pitchFamily="50" charset="-128"/>
                            <a:ea typeface="游ゴシック" panose="020B0400000000000000" pitchFamily="50" charset="-128"/>
                            <a:cs typeface="+mn-cs"/>
                          </a:endParaRP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ts val="1200"/>
                            </a:lnSpc>
                            <a:spcBef>
                              <a:spcPts val="0"/>
                            </a:spcBef>
                            <a:spcAft>
                              <a:spcPts val="0"/>
                            </a:spcAft>
                            <a:buClrTx/>
                            <a:buSzTx/>
                            <a:buFontTx/>
                            <a:buNone/>
                            <a:tabLst/>
                            <a:defRPr/>
                          </a:pPr>
                          <a:r>
                            <a:rPr kumimoji="1" lang="pt-BR" altLang="ja-JP" sz="1050" b="0" i="0" u="none" strike="noStrike" kern="1200" cap="none" spc="0" normalizeH="0" baseline="0" noProof="0" dirty="0">
                              <a:ln>
                                <a:noFill/>
                              </a:ln>
                              <a:solidFill>
                                <a:prstClr val="white"/>
                              </a:solidFill>
                              <a:effectLst/>
                              <a:uLnTx/>
                              <a:uFillTx/>
                              <a:latin typeface="游ゴシック" panose="020B0400000000000000" pitchFamily="50" charset="-128"/>
                              <a:ea typeface="游ゴシック" panose="020B0400000000000000" pitchFamily="50" charset="-128"/>
                              <a:cs typeface="+mn-cs"/>
                            </a:rPr>
                            <a:t>−1.174 475</a:t>
                          </a:r>
                          <a:endParaRPr kumimoji="1" lang="en-US" altLang="ja-JP" sz="1050" b="0" i="0" u="none" strike="noStrike" kern="1200" cap="none" spc="0" normalizeH="0" baseline="0" noProof="0" dirty="0">
                            <a:ln>
                              <a:noFill/>
                            </a:ln>
                            <a:solidFill>
                              <a:prstClr val="white"/>
                            </a:solidFill>
                            <a:effectLst/>
                            <a:uLnTx/>
                            <a:uFillTx/>
                            <a:latin typeface="游ゴシック" panose="020B0400000000000000" pitchFamily="50" charset="-128"/>
                            <a:ea typeface="游ゴシック" panose="020B0400000000000000" pitchFamily="50" charset="-128"/>
                            <a:cs typeface="+mn-cs"/>
                          </a:endParaRP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4143156928"/>
                      </a:ext>
                    </a:extLst>
                  </a:tr>
                </a:tbl>
              </a:graphicData>
            </a:graphic>
          </p:graphicFrame>
        </mc:Choice>
        <mc:Fallback xmlns="">
          <p:graphicFrame>
            <p:nvGraphicFramePr>
              <p:cNvPr id="23" name="コンテンツ プレースホルダー 10">
                <a:extLst>
                  <a:ext uri="{FF2B5EF4-FFF2-40B4-BE49-F238E27FC236}">
                    <a16:creationId xmlns:a16="http://schemas.microsoft.com/office/drawing/2014/main" id="{C88B1DAE-DEF5-F84D-64FD-5B21A33C5A0F}"/>
                  </a:ext>
                </a:extLst>
              </p:cNvPr>
              <p:cNvGraphicFramePr>
                <a:graphicFrameLocks noGrp="1"/>
              </p:cNvGraphicFramePr>
              <p:nvPr>
                <p:ph idx="1"/>
                <p:extLst>
                  <p:ext uri="{D42A27DB-BD31-4B8C-83A1-F6EECF244321}">
                    <p14:modId xmlns:p14="http://schemas.microsoft.com/office/powerpoint/2010/main" val="4245031"/>
                  </p:ext>
                </p:extLst>
              </p:nvPr>
            </p:nvGraphicFramePr>
            <p:xfrm>
              <a:off x="468313" y="842963"/>
              <a:ext cx="8208000" cy="3600000"/>
            </p:xfrm>
            <a:graphic>
              <a:graphicData uri="http://schemas.openxmlformats.org/drawingml/2006/table">
                <a:tbl>
                  <a:tblPr>
                    <a:tableStyleId>{2D5ABB26-0587-4C30-8999-92F81FD0307C}</a:tableStyleId>
                  </a:tblPr>
                  <a:tblGrid>
                    <a:gridCol w="1296000">
                      <a:extLst>
                        <a:ext uri="{9D8B030D-6E8A-4147-A177-3AD203B41FA5}">
                          <a16:colId xmlns:a16="http://schemas.microsoft.com/office/drawing/2014/main" val="240648912"/>
                        </a:ext>
                      </a:extLst>
                    </a:gridCol>
                    <a:gridCol w="864000">
                      <a:extLst>
                        <a:ext uri="{9D8B030D-6E8A-4147-A177-3AD203B41FA5}">
                          <a16:colId xmlns:a16="http://schemas.microsoft.com/office/drawing/2014/main" val="284259937"/>
                        </a:ext>
                      </a:extLst>
                    </a:gridCol>
                    <a:gridCol w="864000">
                      <a:extLst>
                        <a:ext uri="{9D8B030D-6E8A-4147-A177-3AD203B41FA5}">
                          <a16:colId xmlns:a16="http://schemas.microsoft.com/office/drawing/2014/main" val="1889604726"/>
                        </a:ext>
                      </a:extLst>
                    </a:gridCol>
                    <a:gridCol w="864000">
                      <a:extLst>
                        <a:ext uri="{9D8B030D-6E8A-4147-A177-3AD203B41FA5}">
                          <a16:colId xmlns:a16="http://schemas.microsoft.com/office/drawing/2014/main" val="4085503825"/>
                        </a:ext>
                      </a:extLst>
                    </a:gridCol>
                    <a:gridCol w="864000">
                      <a:extLst>
                        <a:ext uri="{9D8B030D-6E8A-4147-A177-3AD203B41FA5}">
                          <a16:colId xmlns:a16="http://schemas.microsoft.com/office/drawing/2014/main" val="1636495370"/>
                        </a:ext>
                      </a:extLst>
                    </a:gridCol>
                    <a:gridCol w="864000">
                      <a:extLst>
                        <a:ext uri="{9D8B030D-6E8A-4147-A177-3AD203B41FA5}">
                          <a16:colId xmlns:a16="http://schemas.microsoft.com/office/drawing/2014/main" val="1960625527"/>
                        </a:ext>
                      </a:extLst>
                    </a:gridCol>
                    <a:gridCol w="864000">
                      <a:extLst>
                        <a:ext uri="{9D8B030D-6E8A-4147-A177-3AD203B41FA5}">
                          <a16:colId xmlns:a16="http://schemas.microsoft.com/office/drawing/2014/main" val="1013671992"/>
                        </a:ext>
                      </a:extLst>
                    </a:gridCol>
                    <a:gridCol w="864000">
                      <a:extLst>
                        <a:ext uri="{9D8B030D-6E8A-4147-A177-3AD203B41FA5}">
                          <a16:colId xmlns:a16="http://schemas.microsoft.com/office/drawing/2014/main" val="1655057678"/>
                        </a:ext>
                      </a:extLst>
                    </a:gridCol>
                    <a:gridCol w="864000">
                      <a:extLst>
                        <a:ext uri="{9D8B030D-6E8A-4147-A177-3AD203B41FA5}">
                          <a16:colId xmlns:a16="http://schemas.microsoft.com/office/drawing/2014/main" val="3259911207"/>
                        </a:ext>
                      </a:extLst>
                    </a:gridCol>
                  </a:tblGrid>
                  <a:tr h="360000">
                    <a:tc>
                      <a:txBody>
                        <a:bodyPr/>
                        <a:lstStyle/>
                        <a:p>
                          <a:endParaRPr lang="ja-JP"/>
                        </a:p>
                      </a:txBody>
                      <a:tcPr marL="6350" marR="6350" marT="6350" marB="0" anchor="ctr">
                        <a:lnR w="12700" cap="flat" cmpd="sng" algn="ctr">
                          <a:solidFill>
                            <a:schemeClr val="tx2"/>
                          </a:solidFill>
                          <a:prstDash val="solid"/>
                          <a:round/>
                          <a:headEnd type="none" w="med" len="med"/>
                          <a:tailEnd type="none" w="med" len="med"/>
                        </a:lnR>
                        <a:blipFill>
                          <a:blip r:embed="rId2"/>
                          <a:stretch>
                            <a:fillRect r="-533333" b="-901695"/>
                          </a:stretch>
                        </a:blipFill>
                      </a:tcPr>
                    </a:tc>
                    <a:tc>
                      <a:txBody>
                        <a:bodyPr/>
                        <a:lstStyle/>
                        <a:p>
                          <a:pPr algn="ctr" fontAlgn="ctr"/>
                          <a:r>
                            <a:rPr lang="en-US" sz="1050" b="0" i="0" u="none" strike="noStrike" dirty="0">
                              <a:solidFill>
                                <a:schemeClr val="bg1"/>
                              </a:solidFill>
                              <a:effectLst/>
                              <a:latin typeface="游ゴシック" panose="020B0400000000000000" pitchFamily="50" charset="-128"/>
                              <a:ea typeface="游ゴシック" panose="020B0400000000000000" pitchFamily="50" charset="-128"/>
                            </a:rPr>
                            <a:t>SVWN</a:t>
                          </a:r>
                        </a:p>
                      </a:txBody>
                      <a:tcPr marL="6350" marR="6350" marT="6350" marB="0" anchor="ctr">
                        <a:lnL w="12700" cap="flat" cmpd="sng" algn="ctr">
                          <a:solidFill>
                            <a:schemeClr val="tx2"/>
                          </a:solidFill>
                          <a:prstDash val="solid"/>
                          <a:round/>
                          <a:headEnd type="none" w="med" len="med"/>
                          <a:tailEnd type="none" w="med" len="med"/>
                        </a:lnL>
                        <a:solidFill>
                          <a:schemeClr val="tx2"/>
                        </a:solidFill>
                      </a:tcPr>
                    </a:tc>
                    <a:tc>
                      <a:txBody>
                        <a:bodyPr/>
                        <a:lstStyle/>
                        <a:p>
                          <a:pPr algn="ctr" fontAlgn="ctr"/>
                          <a:r>
                            <a:rPr lang="en-US" sz="1050" b="0" i="0" u="none" strike="noStrike">
                              <a:solidFill>
                                <a:schemeClr val="bg1"/>
                              </a:solidFill>
                              <a:effectLst/>
                              <a:latin typeface="游ゴシック" panose="020B0400000000000000" pitchFamily="50" charset="-128"/>
                              <a:ea typeface="游ゴシック" panose="020B0400000000000000" pitchFamily="50" charset="-128"/>
                            </a:rPr>
                            <a:t>BLYP</a:t>
                          </a:r>
                        </a:p>
                      </a:txBody>
                      <a:tcPr marL="6350" marR="6350" marT="6350" marB="0" anchor="ctr">
                        <a:solidFill>
                          <a:schemeClr val="tx2"/>
                        </a:solidFill>
                      </a:tcPr>
                    </a:tc>
                    <a:tc>
                      <a:txBody>
                        <a:bodyPr/>
                        <a:lstStyle/>
                        <a:p>
                          <a:pPr algn="ctr" fontAlgn="ctr"/>
                          <a:r>
                            <a:rPr lang="en-US" sz="1050" b="0" i="0" u="none" strike="noStrike">
                              <a:solidFill>
                                <a:schemeClr val="bg1"/>
                              </a:solidFill>
                              <a:effectLst/>
                              <a:latin typeface="游ゴシック" panose="020B0400000000000000" pitchFamily="50" charset="-128"/>
                              <a:ea typeface="游ゴシック" panose="020B0400000000000000" pitchFamily="50" charset="-128"/>
                            </a:rPr>
                            <a:t>B3LYP</a:t>
                          </a:r>
                        </a:p>
                      </a:txBody>
                      <a:tcPr marL="6350" marR="6350" marT="6350" marB="0" anchor="ctr">
                        <a:solidFill>
                          <a:schemeClr val="tx2"/>
                        </a:solidFill>
                      </a:tcPr>
                    </a:tc>
                    <a:tc>
                      <a:txBody>
                        <a:bodyPr/>
                        <a:lstStyle/>
                        <a:p>
                          <a:pPr algn="ctr" fontAlgn="ctr"/>
                          <a:r>
                            <a:rPr lang="en-US" sz="1050" b="0" i="0" u="none" strike="noStrike">
                              <a:solidFill>
                                <a:schemeClr val="bg1"/>
                              </a:solidFill>
                              <a:effectLst/>
                              <a:latin typeface="游ゴシック" panose="020B0400000000000000" pitchFamily="50" charset="-128"/>
                              <a:ea typeface="游ゴシック" panose="020B0400000000000000" pitchFamily="50" charset="-128"/>
                            </a:rPr>
                            <a:t>CAM-B3LYP</a:t>
                          </a:r>
                        </a:p>
                      </a:txBody>
                      <a:tcPr marL="6350" marR="6350" marT="6350" marB="0" anchor="ctr">
                        <a:solidFill>
                          <a:schemeClr val="tx2"/>
                        </a:solidFill>
                      </a:tcPr>
                    </a:tc>
                    <a:tc>
                      <a:txBody>
                        <a:bodyPr/>
                        <a:lstStyle/>
                        <a:p>
                          <a:pPr algn="ctr" fontAlgn="ctr"/>
                          <a:r>
                            <a:rPr lang="en-US" sz="1050" b="0" i="0" u="none" strike="noStrike">
                              <a:solidFill>
                                <a:schemeClr val="bg1"/>
                              </a:solidFill>
                              <a:effectLst/>
                              <a:latin typeface="游ゴシック" panose="020B0400000000000000" pitchFamily="50" charset="-128"/>
                              <a:ea typeface="游ゴシック" panose="020B0400000000000000" pitchFamily="50" charset="-128"/>
                            </a:rPr>
                            <a:t>PBE1PBE</a:t>
                          </a:r>
                        </a:p>
                      </a:txBody>
                      <a:tcPr marL="6350" marR="6350" marT="6350" marB="0" anchor="ctr">
                        <a:solidFill>
                          <a:schemeClr val="tx2"/>
                        </a:solidFill>
                      </a:tcPr>
                    </a:tc>
                    <a:tc>
                      <a:txBody>
                        <a:bodyPr/>
                        <a:lstStyle/>
                        <a:p>
                          <a:pPr algn="ctr" fontAlgn="ctr"/>
                          <a:r>
                            <a:rPr lang="en-US" sz="1050" b="0" i="0" u="none" strike="noStrike">
                              <a:solidFill>
                                <a:schemeClr val="bg1"/>
                              </a:solidFill>
                              <a:effectLst/>
                              <a:latin typeface="游ゴシック" panose="020B0400000000000000" pitchFamily="50" charset="-128"/>
                              <a:ea typeface="游ゴシック" panose="020B0400000000000000" pitchFamily="50" charset="-128"/>
                            </a:rPr>
                            <a:t>HSEH1PBE</a:t>
                          </a:r>
                        </a:p>
                      </a:txBody>
                      <a:tcPr marL="6350" marR="6350" marT="6350" marB="0" anchor="ctr">
                        <a:solidFill>
                          <a:schemeClr val="tx2"/>
                        </a:solidFill>
                      </a:tcPr>
                    </a:tc>
                    <a:tc>
                      <a:txBody>
                        <a:bodyPr/>
                        <a:lstStyle/>
                        <a:p>
                          <a:pPr algn="ctr" fontAlgn="ctr"/>
                          <a:r>
                            <a:rPr lang="en-US" sz="1050" b="0" i="0" u="none" strike="noStrike">
                              <a:solidFill>
                                <a:schemeClr val="bg1"/>
                              </a:solidFill>
                              <a:effectLst/>
                              <a:latin typeface="游ゴシック" panose="020B0400000000000000" pitchFamily="50" charset="-128"/>
                              <a:ea typeface="游ゴシック" panose="020B0400000000000000" pitchFamily="50" charset="-128"/>
                            </a:rPr>
                            <a:t>APFD</a:t>
                          </a:r>
                        </a:p>
                      </a:txBody>
                      <a:tcPr marL="6350" marR="6350" marT="6350" marB="0" anchor="ctr">
                        <a:solidFill>
                          <a:schemeClr val="tx2"/>
                        </a:solidFill>
                      </a:tcPr>
                    </a:tc>
                    <a:tc>
                      <a:txBody>
                        <a:bodyPr/>
                        <a:lstStyle/>
                        <a:p>
                          <a:pPr algn="ctr" fontAlgn="ctr"/>
                          <a:r>
                            <a:rPr lang="en-US" sz="1050" b="0" i="0" u="none" strike="noStrike" dirty="0">
                              <a:solidFill>
                                <a:schemeClr val="bg1"/>
                              </a:solidFill>
                              <a:effectLst/>
                              <a:latin typeface="游ゴシック" panose="020B0400000000000000" pitchFamily="50" charset="-128"/>
                              <a:ea typeface="游ゴシック" panose="020B0400000000000000" pitchFamily="50" charset="-128"/>
                            </a:rPr>
                            <a:t>wB97XD</a:t>
                          </a:r>
                        </a:p>
                      </a:txBody>
                      <a:tcPr marL="6350" marR="6350" marT="6350" marB="0" anchor="ctr">
                        <a:solidFill>
                          <a:schemeClr val="tx2"/>
                        </a:solidFill>
                      </a:tcPr>
                    </a:tc>
                    <a:extLst>
                      <a:ext uri="{0D108BD9-81ED-4DB2-BD59-A6C34878D82A}">
                        <a16:rowId xmlns:a16="http://schemas.microsoft.com/office/drawing/2014/main" val="1627164037"/>
                      </a:ext>
                    </a:extLst>
                  </a:tr>
                  <a:tr h="360000">
                    <a:tc>
                      <a:txBody>
                        <a:bodyPr/>
                        <a:lstStyle/>
                        <a:p>
                          <a:pPr algn="ctr" fontAlgn="ctr"/>
                          <a:r>
                            <a:rPr lang="en-US" sz="1050" b="0" i="0" u="none" strike="noStrike" dirty="0">
                              <a:solidFill>
                                <a:srgbClr val="000000"/>
                              </a:solidFill>
                              <a:effectLst/>
                              <a:latin typeface="游ゴシック" panose="020B0400000000000000" pitchFamily="50" charset="-128"/>
                              <a:ea typeface="游ゴシック" panose="020B0400000000000000" pitchFamily="50" charset="-128"/>
                            </a:rPr>
                            <a:t>STO-3G</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05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dirty="0">
                              <a:solidFill>
                                <a:srgbClr val="000000"/>
                              </a:solidFill>
                              <a:effectLst/>
                              <a:latin typeface="游ゴシック" panose="020B0400000000000000" pitchFamily="50" charset="-128"/>
                              <a:ea typeface="游ゴシック" panose="020B0400000000000000" pitchFamily="50" charset="-128"/>
                            </a:rPr>
                            <a:t>1.156 994</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1.154 908</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1.165 401</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1.156 144</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1.154 309</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1.154 594</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1.158 796</a:t>
                          </a:r>
                        </a:p>
                      </a:txBody>
                      <a:tcPr marL="6350" marR="6350" marT="6350" marB="0" anchor="ctr">
                        <a:solidFill>
                          <a:schemeClr val="bg2"/>
                        </a:solidFill>
                      </a:tcPr>
                    </a:tc>
                    <a:tc>
                      <a:txBody>
                        <a:bodyPr/>
                        <a:lstStyle/>
                        <a:p>
                          <a:pPr algn="ctr" fontAlgn="ctr"/>
                          <a:r>
                            <a:rPr lang="ja-JP" altLang="en-US" sz="105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dirty="0">
                              <a:solidFill>
                                <a:srgbClr val="000000"/>
                              </a:solidFill>
                              <a:effectLst/>
                              <a:latin typeface="游ゴシック" panose="020B0400000000000000" pitchFamily="50" charset="-128"/>
                              <a:ea typeface="游ゴシック" panose="020B0400000000000000" pitchFamily="50" charset="-128"/>
                            </a:rPr>
                            <a:t>1.162 974</a:t>
                          </a:r>
                        </a:p>
                      </a:txBody>
                      <a:tcPr marL="6350" marR="6350" marT="6350" marB="0" anchor="ctr">
                        <a:solidFill>
                          <a:schemeClr val="bg2"/>
                        </a:solidFill>
                      </a:tcPr>
                    </a:tc>
                    <a:extLst>
                      <a:ext uri="{0D108BD9-81ED-4DB2-BD59-A6C34878D82A}">
                        <a16:rowId xmlns:a16="http://schemas.microsoft.com/office/drawing/2014/main" val="514386265"/>
                      </a:ext>
                    </a:extLst>
                  </a:tr>
                  <a:tr h="360000">
                    <a:tc>
                      <a:txBody>
                        <a:bodyPr/>
                        <a:lstStyle/>
                        <a:p>
                          <a:pPr algn="ctr" fontAlgn="ctr"/>
                          <a:r>
                            <a:rPr lang="en-US" sz="1050" b="0" i="0" u="none" strike="noStrike">
                              <a:solidFill>
                                <a:srgbClr val="000000"/>
                              </a:solidFill>
                              <a:effectLst/>
                              <a:latin typeface="游ゴシック" panose="020B0400000000000000" pitchFamily="50" charset="-128"/>
                              <a:ea typeface="游ゴシック" panose="020B0400000000000000" pitchFamily="50" charset="-128"/>
                            </a:rPr>
                            <a:t>4-31G</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1.168 220</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1.165 221</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1.175 480</a:t>
                          </a:r>
                        </a:p>
                      </a:txBody>
                      <a:tcPr marL="6350" marR="6350" marT="6350" marB="0" anchor="ctr">
                        <a:solidFill>
                          <a:schemeClr val="accent4">
                            <a:lumMod val="20000"/>
                            <a:lumOff val="80000"/>
                          </a:schemeClr>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1.166 765</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1.163 880</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1.164 135</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1.168 267</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1.171 930</a:t>
                          </a:r>
                        </a:p>
                      </a:txBody>
                      <a:tcPr marL="6350" marR="6350" marT="6350" marB="0" anchor="ctr">
                        <a:solidFill>
                          <a:schemeClr val="bg2"/>
                        </a:solidFill>
                      </a:tcPr>
                    </a:tc>
                    <a:extLst>
                      <a:ext uri="{0D108BD9-81ED-4DB2-BD59-A6C34878D82A}">
                        <a16:rowId xmlns:a16="http://schemas.microsoft.com/office/drawing/2014/main" val="869882816"/>
                      </a:ext>
                    </a:extLst>
                  </a:tr>
                  <a:tr h="360000">
                    <a:tc>
                      <a:txBody>
                        <a:bodyPr/>
                        <a:lstStyle/>
                        <a:p>
                          <a:pPr algn="ctr" fontAlgn="ctr"/>
                          <a:r>
                            <a:rPr lang="en-US" sz="1050" b="0" i="0" u="none" strike="noStrike">
                              <a:solidFill>
                                <a:srgbClr val="000000"/>
                              </a:solidFill>
                              <a:effectLst/>
                              <a:latin typeface="游ゴシック" panose="020B0400000000000000" pitchFamily="50" charset="-128"/>
                              <a:ea typeface="游ゴシック" panose="020B0400000000000000" pitchFamily="50" charset="-128"/>
                            </a:rPr>
                            <a:t>6-31G</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1.168 220</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1.165 221</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1.175 480</a:t>
                          </a:r>
                        </a:p>
                      </a:txBody>
                      <a:tcPr marL="6350" marR="6350" marT="6350" marB="0" anchor="ctr">
                        <a:solidFill>
                          <a:schemeClr val="accent4">
                            <a:lumMod val="20000"/>
                            <a:lumOff val="80000"/>
                          </a:schemeClr>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1.166 765</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1.163 880</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1.164 135</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1.168 267</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1.171 930</a:t>
                          </a:r>
                        </a:p>
                      </a:txBody>
                      <a:tcPr marL="6350" marR="6350" marT="6350" marB="0" anchor="ctr">
                        <a:solidFill>
                          <a:schemeClr val="bg2"/>
                        </a:solidFill>
                      </a:tcPr>
                    </a:tc>
                    <a:extLst>
                      <a:ext uri="{0D108BD9-81ED-4DB2-BD59-A6C34878D82A}">
                        <a16:rowId xmlns:a16="http://schemas.microsoft.com/office/drawing/2014/main" val="4021706668"/>
                      </a:ext>
                    </a:extLst>
                  </a:tr>
                  <a:tr h="360000">
                    <a:tc>
                      <a:txBody>
                        <a:bodyPr/>
                        <a:lstStyle/>
                        <a:p>
                          <a:pPr algn="ctr" fontAlgn="ctr"/>
                          <a:r>
                            <a:rPr lang="en-US" sz="1050" b="0" i="0" u="none" strike="noStrike">
                              <a:solidFill>
                                <a:srgbClr val="000000"/>
                              </a:solidFill>
                              <a:effectLst/>
                              <a:latin typeface="游ゴシック" panose="020B0400000000000000" pitchFamily="50" charset="-128"/>
                              <a:ea typeface="游ゴシック" panose="020B0400000000000000" pitchFamily="50" charset="-128"/>
                            </a:rPr>
                            <a:t>6-31G(d)</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1.168 220</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1.165 221</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1.175 480</a:t>
                          </a:r>
                        </a:p>
                      </a:txBody>
                      <a:tcPr marL="6350" marR="6350" marT="6350" marB="0" anchor="ctr">
                        <a:solidFill>
                          <a:schemeClr val="accent4">
                            <a:lumMod val="20000"/>
                            <a:lumOff val="80000"/>
                          </a:schemeClr>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1.166 765</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1.163 880</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1.164 135</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1.168 267</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1.171 930</a:t>
                          </a:r>
                        </a:p>
                      </a:txBody>
                      <a:tcPr marL="6350" marR="6350" marT="6350" marB="0" anchor="ctr">
                        <a:solidFill>
                          <a:schemeClr val="bg2"/>
                        </a:solidFill>
                      </a:tcPr>
                    </a:tc>
                    <a:extLst>
                      <a:ext uri="{0D108BD9-81ED-4DB2-BD59-A6C34878D82A}">
                        <a16:rowId xmlns:a16="http://schemas.microsoft.com/office/drawing/2014/main" val="1435088425"/>
                      </a:ext>
                    </a:extLst>
                  </a:tr>
                  <a:tr h="360000">
                    <a:tc>
                      <a:txBody>
                        <a:bodyPr/>
                        <a:lstStyle/>
                        <a:p>
                          <a:pPr algn="ctr" fontAlgn="ctr"/>
                          <a:r>
                            <a:rPr lang="en-US" sz="1050" b="0" i="0" u="none" strike="noStrike" dirty="0">
                              <a:solidFill>
                                <a:srgbClr val="000000"/>
                              </a:solidFill>
                              <a:effectLst/>
                              <a:latin typeface="游ゴシック" panose="020B0400000000000000" pitchFamily="50" charset="-128"/>
                              <a:ea typeface="游ゴシック" panose="020B0400000000000000" pitchFamily="50" charset="-128"/>
                            </a:rPr>
                            <a:t>6-31G(</a:t>
                          </a:r>
                          <a:r>
                            <a:rPr lang="en-US" sz="1050" b="0" i="0" u="none" strike="noStrike" dirty="0" err="1">
                              <a:solidFill>
                                <a:srgbClr val="000000"/>
                              </a:solidFill>
                              <a:effectLst/>
                              <a:latin typeface="游ゴシック" panose="020B0400000000000000" pitchFamily="50" charset="-128"/>
                              <a:ea typeface="游ゴシック" panose="020B0400000000000000" pitchFamily="50" charset="-128"/>
                            </a:rPr>
                            <a:t>d,p</a:t>
                          </a:r>
                          <a:r>
                            <a:rPr lang="en-US" sz="1050" b="0" i="0" u="none" strike="noStrike" dirty="0">
                              <a:solidFill>
                                <a:srgbClr val="000000"/>
                              </a:solidFill>
                              <a:effectLst/>
                              <a:latin typeface="游ゴシック" panose="020B0400000000000000" pitchFamily="50" charset="-128"/>
                              <a:ea typeface="游ゴシック" panose="020B0400000000000000" pitchFamily="50" charset="-128"/>
                            </a:rPr>
                            <a:t>)</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1.170 928</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1.167 885</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1.178 537</a:t>
                          </a:r>
                        </a:p>
                      </a:txBody>
                      <a:tcPr marL="6350" marR="6350" marT="6350" marB="0" anchor="ctr">
                        <a:solidFill>
                          <a:schemeClr val="accent4">
                            <a:lumMod val="20000"/>
                            <a:lumOff val="80000"/>
                          </a:schemeClr>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1.170 046</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1.167 040</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1.167 273</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1.171 342</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1.175 074</a:t>
                          </a:r>
                        </a:p>
                      </a:txBody>
                      <a:tcPr marL="6350" marR="6350" marT="6350" marB="0" anchor="ctr">
                        <a:solidFill>
                          <a:schemeClr val="accent4">
                            <a:lumMod val="20000"/>
                            <a:lumOff val="80000"/>
                          </a:schemeClr>
                        </a:solidFill>
                      </a:tcPr>
                    </a:tc>
                    <a:extLst>
                      <a:ext uri="{0D108BD9-81ED-4DB2-BD59-A6C34878D82A}">
                        <a16:rowId xmlns:a16="http://schemas.microsoft.com/office/drawing/2014/main" val="2813663355"/>
                      </a:ext>
                    </a:extLst>
                  </a:tr>
                  <a:tr h="360000">
                    <a:tc>
                      <a:txBody>
                        <a:bodyPr/>
                        <a:lstStyle/>
                        <a:p>
                          <a:pPr algn="ctr" fontAlgn="ctr"/>
                          <a:r>
                            <a:rPr lang="en-US" sz="1050" b="0" i="0" u="none" strike="noStrike" dirty="0">
                              <a:solidFill>
                                <a:srgbClr val="000000"/>
                              </a:solidFill>
                              <a:effectLst/>
                              <a:latin typeface="游ゴシック" panose="020B0400000000000000" pitchFamily="50" charset="-128"/>
                              <a:ea typeface="游ゴシック" panose="020B0400000000000000" pitchFamily="50" charset="-128"/>
                            </a:rPr>
                            <a:t>6-31++G(</a:t>
                          </a:r>
                          <a:r>
                            <a:rPr lang="en-US" sz="1050" b="0" i="0" u="none" strike="noStrike" dirty="0" err="1">
                              <a:solidFill>
                                <a:srgbClr val="000000"/>
                              </a:solidFill>
                              <a:effectLst/>
                              <a:latin typeface="游ゴシック" panose="020B0400000000000000" pitchFamily="50" charset="-128"/>
                              <a:ea typeface="游ゴシック" panose="020B0400000000000000" pitchFamily="50" charset="-128"/>
                            </a:rPr>
                            <a:t>d,p</a:t>
                          </a:r>
                          <a:r>
                            <a:rPr lang="en-US" sz="1050" b="0" i="0" u="none" strike="noStrike" dirty="0">
                              <a:solidFill>
                                <a:srgbClr val="000000"/>
                              </a:solidFill>
                              <a:effectLst/>
                              <a:latin typeface="游ゴシック" panose="020B0400000000000000" pitchFamily="50" charset="-128"/>
                              <a:ea typeface="游ゴシック" panose="020B0400000000000000" pitchFamily="50" charset="-128"/>
                            </a:rPr>
                            <a:t>)</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1.171 344</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1.168 575</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1.178 968</a:t>
                          </a:r>
                        </a:p>
                      </a:txBody>
                      <a:tcPr marL="6350" marR="6350" marT="6350" marB="0" anchor="ctr">
                        <a:solidFill>
                          <a:schemeClr val="accent4">
                            <a:lumMod val="20000"/>
                            <a:lumOff val="80000"/>
                          </a:schemeClr>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1.170 527</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1.167 317</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1.167 538</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1.171 602</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1.175 301</a:t>
                          </a:r>
                        </a:p>
                      </a:txBody>
                      <a:tcPr marL="6350" marR="6350" marT="6350" marB="0" anchor="ctr">
                        <a:solidFill>
                          <a:schemeClr val="accent4">
                            <a:lumMod val="20000"/>
                            <a:lumOff val="80000"/>
                          </a:schemeClr>
                        </a:solidFill>
                      </a:tcPr>
                    </a:tc>
                    <a:extLst>
                      <a:ext uri="{0D108BD9-81ED-4DB2-BD59-A6C34878D82A}">
                        <a16:rowId xmlns:a16="http://schemas.microsoft.com/office/drawing/2014/main" val="779523521"/>
                      </a:ext>
                    </a:extLst>
                  </a:tr>
                  <a:tr h="360000">
                    <a:tc>
                      <a:txBody>
                        <a:bodyPr/>
                        <a:lstStyle/>
                        <a:p>
                          <a:pPr algn="ctr" fontAlgn="ctr"/>
                          <a:r>
                            <a:rPr lang="en-US" sz="1050" b="0" i="0" u="none" strike="noStrike" dirty="0">
                              <a:solidFill>
                                <a:srgbClr val="000000"/>
                              </a:solidFill>
                              <a:effectLst/>
                              <a:latin typeface="游ゴシック" panose="020B0400000000000000" pitchFamily="50" charset="-128"/>
                              <a:ea typeface="游ゴシック" panose="020B0400000000000000" pitchFamily="50" charset="-128"/>
                            </a:rPr>
                            <a:t>6-311++G(</a:t>
                          </a:r>
                          <a:r>
                            <a:rPr lang="en-US" sz="1050" b="0" i="0" u="none" strike="noStrike" dirty="0" err="1">
                              <a:solidFill>
                                <a:srgbClr val="000000"/>
                              </a:solidFill>
                              <a:effectLst/>
                              <a:latin typeface="游ゴシック" panose="020B0400000000000000" pitchFamily="50" charset="-128"/>
                              <a:ea typeface="游ゴシック" panose="020B0400000000000000" pitchFamily="50" charset="-128"/>
                            </a:rPr>
                            <a:t>d,p</a:t>
                          </a:r>
                          <a:r>
                            <a:rPr lang="en-US" sz="1050" b="0" i="0" u="none" strike="noStrike" dirty="0">
                              <a:solidFill>
                                <a:srgbClr val="000000"/>
                              </a:solidFill>
                              <a:effectLst/>
                              <a:latin typeface="游ゴシック" panose="020B0400000000000000" pitchFamily="50" charset="-128"/>
                              <a:ea typeface="游ゴシック" panose="020B0400000000000000" pitchFamily="50" charset="-128"/>
                            </a:rPr>
                            <a:t>)</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1.171 987</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05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dirty="0">
                              <a:solidFill>
                                <a:srgbClr val="000000"/>
                              </a:solidFill>
                              <a:effectLst/>
                              <a:latin typeface="游ゴシック" panose="020B0400000000000000" pitchFamily="50" charset="-128"/>
                              <a:ea typeface="游ゴシック" panose="020B0400000000000000" pitchFamily="50" charset="-128"/>
                            </a:rPr>
                            <a:t>1.169 136</a:t>
                          </a:r>
                        </a:p>
                      </a:txBody>
                      <a:tcPr marL="6350" marR="6350" marT="6350" marB="0" anchor="ctr">
                        <a:solidFill>
                          <a:schemeClr val="bg2"/>
                        </a:solidFill>
                      </a:tcPr>
                    </a:tc>
                    <a:tc>
                      <a:txBody>
                        <a:bodyPr/>
                        <a:lstStyle/>
                        <a:p>
                          <a:pPr algn="ctr" fontAlgn="ctr"/>
                          <a:r>
                            <a:rPr lang="ja-JP" altLang="en-US" sz="105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dirty="0">
                              <a:solidFill>
                                <a:srgbClr val="000000"/>
                              </a:solidFill>
                              <a:effectLst/>
                              <a:latin typeface="游ゴシック" panose="020B0400000000000000" pitchFamily="50" charset="-128"/>
                              <a:ea typeface="游ゴシック" panose="020B0400000000000000" pitchFamily="50" charset="-128"/>
                            </a:rPr>
                            <a:t>1.179 564</a:t>
                          </a:r>
                        </a:p>
                      </a:txBody>
                      <a:tcPr marL="6350" marR="6350" marT="6350" marB="0" anchor="ctr">
                        <a:solidFill>
                          <a:schemeClr val="accent4">
                            <a:lumMod val="20000"/>
                            <a:lumOff val="80000"/>
                          </a:schemeClr>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1.171 120</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1.168 137</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1.168 287</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1.172 418</a:t>
                          </a:r>
                        </a:p>
                      </a:txBody>
                      <a:tcPr marL="6350" marR="6350" marT="6350" marB="0" anchor="ctr">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1.176 078</a:t>
                          </a:r>
                        </a:p>
                      </a:txBody>
                      <a:tcPr marL="6350" marR="6350" marT="6350" marB="0" anchor="ctr">
                        <a:solidFill>
                          <a:schemeClr val="accent4">
                            <a:lumMod val="20000"/>
                            <a:lumOff val="80000"/>
                          </a:schemeClr>
                        </a:solidFill>
                      </a:tcPr>
                    </a:tc>
                    <a:extLst>
                      <a:ext uri="{0D108BD9-81ED-4DB2-BD59-A6C34878D82A}">
                        <a16:rowId xmlns:a16="http://schemas.microsoft.com/office/drawing/2014/main" val="3757431848"/>
                      </a:ext>
                    </a:extLst>
                  </a:tr>
                  <a:tr h="360000">
                    <a:tc>
                      <a:txBody>
                        <a:bodyPr/>
                        <a:lstStyle/>
                        <a:p>
                          <a:pPr algn="ctr" fontAlgn="ctr"/>
                          <a:r>
                            <a:rPr lang="en-US" sz="1050" b="0" i="0" u="none" strike="noStrike" dirty="0">
                              <a:solidFill>
                                <a:srgbClr val="000000"/>
                              </a:solidFill>
                              <a:effectLst/>
                              <a:latin typeface="游ゴシック" panose="020B0400000000000000" pitchFamily="50" charset="-128"/>
                              <a:ea typeface="游ゴシック" panose="020B0400000000000000" pitchFamily="50" charset="-128"/>
                            </a:rPr>
                            <a:t>6-311++G(3df,2pd)</a:t>
                          </a:r>
                        </a:p>
                      </a:txBody>
                      <a:tcPr marL="6350" marR="6350" marT="6350" marB="0" anchor="ctr">
                        <a:lnR w="12700" cap="flat" cmpd="sng" algn="ctr">
                          <a:solidFill>
                            <a:schemeClr val="tx2"/>
                          </a:solidFill>
                          <a:prstDash val="solid"/>
                          <a:round/>
                          <a:headEnd type="none" w="med" len="med"/>
                          <a:tailEnd type="none" w="med" len="med"/>
                        </a:lnR>
                        <a:lnB w="12700" cap="flat" cmpd="sng" algn="ctr">
                          <a:solidFill>
                            <a:schemeClr val="tx2"/>
                          </a:solidFill>
                          <a:prstDash val="solid"/>
                          <a:round/>
                          <a:headEnd type="none" w="med" len="med"/>
                          <a:tailEnd type="none" w="med" len="med"/>
                        </a:lnB>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1.172 371</a:t>
                          </a:r>
                        </a:p>
                      </a:txBody>
                      <a:tcPr marL="6350" marR="6350" marT="6350" marB="0" anchor="ctr">
                        <a:lnL w="12700" cap="flat" cmpd="sng" algn="ctr">
                          <a:solidFill>
                            <a:schemeClr val="tx2"/>
                          </a:solidFill>
                          <a:prstDash val="solid"/>
                          <a:round/>
                          <a:headEnd type="none" w="med" len="med"/>
                          <a:tailEnd type="none" w="med" len="med"/>
                        </a:lnL>
                        <a:lnB w="12700" cap="flat" cmpd="sng" algn="ctr">
                          <a:solidFill>
                            <a:schemeClr val="tx2"/>
                          </a:solidFill>
                          <a:prstDash val="solid"/>
                          <a:round/>
                          <a:headEnd type="none" w="med" len="med"/>
                          <a:tailEnd type="none" w="med" len="med"/>
                        </a:lnB>
                        <a:no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1.169 581</a:t>
                          </a:r>
                        </a:p>
                      </a:txBody>
                      <a:tcPr marL="6350" marR="6350" marT="6350" marB="0" anchor="ctr">
                        <a:lnB w="12700" cap="flat" cmpd="sng" algn="ctr">
                          <a:solidFill>
                            <a:schemeClr val="tx2"/>
                          </a:solidFill>
                          <a:prstDash val="solid"/>
                          <a:round/>
                          <a:headEnd type="none" w="med" len="med"/>
                          <a:tailEnd type="none" w="med" len="med"/>
                        </a:lnB>
                        <a:solidFill>
                          <a:schemeClr val="bg2"/>
                        </a:solidFill>
                      </a:tcPr>
                    </a:tc>
                    <a:tc>
                      <a:txBody>
                        <a:bodyPr/>
                        <a:lstStyle/>
                        <a:p>
                          <a:pPr algn="ctr" fontAlgn="ctr"/>
                          <a:r>
                            <a:rPr lang="ja-JP" altLang="en-US" sz="105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dirty="0">
                              <a:solidFill>
                                <a:srgbClr val="000000"/>
                              </a:solidFill>
                              <a:effectLst/>
                              <a:latin typeface="游ゴシック" panose="020B0400000000000000" pitchFamily="50" charset="-128"/>
                              <a:ea typeface="游ゴシック" panose="020B0400000000000000" pitchFamily="50" charset="-128"/>
                            </a:rPr>
                            <a:t>1.180 011</a:t>
                          </a:r>
                        </a:p>
                      </a:txBody>
                      <a:tcPr marL="6350" marR="6350" marT="6350" marB="0" anchor="ctr">
                        <a:lnB w="12700" cap="flat" cmpd="sng" algn="ctr">
                          <a:solidFill>
                            <a:schemeClr val="tx2"/>
                          </a:solidFill>
                          <a:prstDash val="solid"/>
                          <a:round/>
                          <a:headEnd type="none" w="med" len="med"/>
                          <a:tailEnd type="none" w="med" len="med"/>
                        </a:lnB>
                        <a:solidFill>
                          <a:schemeClr val="accent4">
                            <a:lumMod val="20000"/>
                            <a:lumOff val="80000"/>
                          </a:schemeClr>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1.171 579</a:t>
                          </a:r>
                        </a:p>
                      </a:txBody>
                      <a:tcPr marL="6350" marR="6350" marT="6350" marB="0" anchor="ctr">
                        <a:lnB w="12700" cap="flat" cmpd="sng" algn="ctr">
                          <a:solidFill>
                            <a:schemeClr val="tx2"/>
                          </a:solidFill>
                          <a:prstDash val="solid"/>
                          <a:round/>
                          <a:headEnd type="none" w="med" len="med"/>
                          <a:tailEnd type="none" w="med" len="med"/>
                        </a:lnB>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1.168 473</a:t>
                          </a:r>
                        </a:p>
                      </a:txBody>
                      <a:tcPr marL="6350" marR="6350" marT="6350" marB="0" anchor="ctr">
                        <a:lnB w="12700" cap="flat" cmpd="sng" algn="ctr">
                          <a:solidFill>
                            <a:schemeClr val="tx2"/>
                          </a:solidFill>
                          <a:prstDash val="solid"/>
                          <a:round/>
                          <a:headEnd type="none" w="med" len="med"/>
                          <a:tailEnd type="none" w="med" len="med"/>
                        </a:lnB>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1.168 677</a:t>
                          </a:r>
                        </a:p>
                      </a:txBody>
                      <a:tcPr marL="6350" marR="6350" marT="6350" marB="0" anchor="ctr">
                        <a:lnB w="12700" cap="flat" cmpd="sng" algn="ctr">
                          <a:solidFill>
                            <a:schemeClr val="tx2"/>
                          </a:solidFill>
                          <a:prstDash val="solid"/>
                          <a:round/>
                          <a:headEnd type="none" w="med" len="med"/>
                          <a:tailEnd type="none" w="med" len="med"/>
                        </a:lnB>
                        <a:solidFill>
                          <a:schemeClr val="bg2"/>
                        </a:solidFill>
                      </a:tcPr>
                    </a:tc>
                    <a:tc>
                      <a:txBody>
                        <a:bodyPr/>
                        <a:lstStyle/>
                        <a:p>
                          <a:pPr algn="ctr" fontAlgn="ctr"/>
                          <a:r>
                            <a:rPr lang="ja-JP" altLang="en-US" sz="105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a:solidFill>
                                <a:srgbClr val="000000"/>
                              </a:solidFill>
                              <a:effectLst/>
                              <a:latin typeface="游ゴシック" panose="020B0400000000000000" pitchFamily="50" charset="-128"/>
                              <a:ea typeface="游ゴシック" panose="020B0400000000000000" pitchFamily="50" charset="-128"/>
                            </a:rPr>
                            <a:t>1.172 772</a:t>
                          </a:r>
                        </a:p>
                      </a:txBody>
                      <a:tcPr marL="6350" marR="6350" marT="6350" marB="0" anchor="ctr">
                        <a:lnB w="12700" cap="flat" cmpd="sng" algn="ctr">
                          <a:solidFill>
                            <a:schemeClr val="tx2"/>
                          </a:solidFill>
                          <a:prstDash val="solid"/>
                          <a:round/>
                          <a:headEnd type="none" w="med" len="med"/>
                          <a:tailEnd type="none" w="med" len="med"/>
                        </a:lnB>
                        <a:solidFill>
                          <a:schemeClr val="bg2"/>
                        </a:solidFill>
                      </a:tcPr>
                    </a:tc>
                    <a:tc>
                      <a:txBody>
                        <a:bodyPr/>
                        <a:lstStyle/>
                        <a:p>
                          <a:pPr algn="ctr" fontAlgn="ctr"/>
                          <a:r>
                            <a:rPr lang="ja-JP" altLang="en-US" sz="105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050" b="0" i="0" u="none" strike="noStrike" dirty="0">
                              <a:solidFill>
                                <a:srgbClr val="000000"/>
                              </a:solidFill>
                              <a:effectLst/>
                              <a:latin typeface="游ゴシック" panose="020B0400000000000000" pitchFamily="50" charset="-128"/>
                              <a:ea typeface="游ゴシック" panose="020B0400000000000000" pitchFamily="50" charset="-128"/>
                            </a:rPr>
                            <a:t>1.176 624</a:t>
                          </a:r>
                        </a:p>
                      </a:txBody>
                      <a:tcPr marL="6350" marR="6350" marT="6350" marB="0" anchor="ctr">
                        <a:lnB w="12700" cap="flat" cmpd="sng" algn="ctr">
                          <a:solidFill>
                            <a:schemeClr val="tx2"/>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273787781"/>
                      </a:ext>
                    </a:extLst>
                  </a:tr>
                  <a:tr h="360000">
                    <a:tc>
                      <a:txBody>
                        <a:bodyPr/>
                        <a:lstStyle/>
                        <a:p>
                          <a:pPr algn="ctr" fontAlgn="ctr">
                            <a:lnSpc>
                              <a:spcPts val="1200"/>
                            </a:lnSpc>
                          </a:pPr>
                          <a:r>
                            <a:rPr lang="ja-JP" altLang="en-US" sz="1050" b="0" i="0" u="none" strike="noStrike" dirty="0">
                              <a:solidFill>
                                <a:schemeClr val="bg1"/>
                              </a:solidFill>
                              <a:effectLst/>
                              <a:latin typeface="游ゴシック" panose="020B0400000000000000" pitchFamily="50" charset="-128"/>
                              <a:ea typeface="游ゴシック" panose="020B0400000000000000" pitchFamily="50" charset="-128"/>
                            </a:rPr>
                            <a:t>最良変分</a:t>
                          </a:r>
                          <a:endParaRPr lang="en-US" altLang="ja-JP" sz="105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lnSpc>
                              <a:spcPts val="1200"/>
                            </a:lnSpc>
                          </a:pPr>
                          <a:r>
                            <a:rPr lang="pt-BR" altLang="ja-JP" sz="1050" b="0" i="0" u="none" strike="noStrike" dirty="0">
                              <a:solidFill>
                                <a:schemeClr val="bg1"/>
                              </a:solidFill>
                              <a:effectLst/>
                              <a:latin typeface="游ゴシック" panose="020B0400000000000000" pitchFamily="50" charset="-128"/>
                              <a:ea typeface="游ゴシック" panose="020B0400000000000000" pitchFamily="50" charset="-128"/>
                            </a:rPr>
                            <a:t>−1.174 475</a:t>
                          </a:r>
                          <a:endParaRPr lang="en-US" altLang="ja-JP" sz="105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noFill/>
                          <a:prstDash val="solid"/>
                          <a:round/>
                          <a:headEnd type="none" w="med" len="med"/>
                          <a:tailEnd type="none" w="med" len="med"/>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ts val="1200"/>
                            </a:lnSpc>
                            <a:spcBef>
                              <a:spcPts val="0"/>
                            </a:spcBef>
                            <a:spcAft>
                              <a:spcPts val="0"/>
                            </a:spcAft>
                            <a:buClrTx/>
                            <a:buSzTx/>
                            <a:buFontTx/>
                            <a:buNone/>
                            <a:tabLst/>
                            <a:defRPr/>
                          </a:pPr>
                          <a:r>
                            <a:rPr kumimoji="1" lang="pt-BR" altLang="ja-JP" sz="1050" b="0" i="0" u="none" strike="noStrike" kern="1200" cap="none" spc="0" normalizeH="0" baseline="0" noProof="0">
                              <a:ln>
                                <a:noFill/>
                              </a:ln>
                              <a:solidFill>
                                <a:prstClr val="white"/>
                              </a:solidFill>
                              <a:effectLst/>
                              <a:uLnTx/>
                              <a:uFillTx/>
                              <a:latin typeface="游ゴシック" panose="020B0400000000000000" pitchFamily="50" charset="-128"/>
                              <a:ea typeface="游ゴシック" panose="020B0400000000000000" pitchFamily="50" charset="-128"/>
                              <a:cs typeface="+mn-cs"/>
                            </a:rPr>
                            <a:t>−1.174 475</a:t>
                          </a:r>
                          <a:endParaRPr kumimoji="1" lang="en-US" altLang="ja-JP" sz="1050" b="0" i="0" u="none" strike="noStrike" kern="1200" cap="none" spc="0" normalizeH="0" baseline="0" noProof="0" dirty="0">
                            <a:ln>
                              <a:noFill/>
                            </a:ln>
                            <a:solidFill>
                              <a:prstClr val="white"/>
                            </a:solidFill>
                            <a:effectLst/>
                            <a:uLnTx/>
                            <a:uFillTx/>
                            <a:latin typeface="游ゴシック" panose="020B0400000000000000" pitchFamily="50" charset="-128"/>
                            <a:ea typeface="游ゴシック" panose="020B0400000000000000" pitchFamily="50" charset="-128"/>
                            <a:cs typeface="+mn-cs"/>
                          </a:endParaRPr>
                        </a:p>
                      </a:txBody>
                      <a:tcPr marL="6350" marR="6350" marT="6350" marB="0" anchor="ctr">
                        <a:lnL w="12700" cap="flat" cmpd="sng" algn="ctr">
                          <a:noFill/>
                          <a:prstDash val="solid"/>
                          <a:round/>
                          <a:headEnd type="none" w="med" len="med"/>
                          <a:tailEnd type="none" w="med" len="med"/>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ts val="1200"/>
                            </a:lnSpc>
                            <a:spcBef>
                              <a:spcPts val="0"/>
                            </a:spcBef>
                            <a:spcAft>
                              <a:spcPts val="0"/>
                            </a:spcAft>
                            <a:buClrTx/>
                            <a:buSzTx/>
                            <a:buFontTx/>
                            <a:buNone/>
                            <a:tabLst/>
                            <a:defRPr/>
                          </a:pPr>
                          <a:r>
                            <a:rPr kumimoji="1" lang="pt-BR" altLang="ja-JP" sz="1050" b="0" i="0" u="none" strike="noStrike" kern="1200" cap="none" spc="0" normalizeH="0" baseline="0" noProof="0">
                              <a:ln>
                                <a:noFill/>
                              </a:ln>
                              <a:solidFill>
                                <a:prstClr val="white"/>
                              </a:solidFill>
                              <a:effectLst/>
                              <a:uLnTx/>
                              <a:uFillTx/>
                              <a:latin typeface="游ゴシック" panose="020B0400000000000000" pitchFamily="50" charset="-128"/>
                              <a:ea typeface="游ゴシック" panose="020B0400000000000000" pitchFamily="50" charset="-128"/>
                              <a:cs typeface="+mn-cs"/>
                            </a:rPr>
                            <a:t>−1.174 475</a:t>
                          </a:r>
                          <a:endParaRPr kumimoji="1" lang="en-US" altLang="ja-JP" sz="1050" b="0" i="0" u="none" strike="noStrike" kern="1200" cap="none" spc="0" normalizeH="0" baseline="0" noProof="0" dirty="0">
                            <a:ln>
                              <a:noFill/>
                            </a:ln>
                            <a:solidFill>
                              <a:prstClr val="white"/>
                            </a:solidFill>
                            <a:effectLst/>
                            <a:uLnTx/>
                            <a:uFillTx/>
                            <a:latin typeface="游ゴシック" panose="020B0400000000000000" pitchFamily="50" charset="-128"/>
                            <a:ea typeface="游ゴシック" panose="020B0400000000000000" pitchFamily="50" charset="-128"/>
                            <a:cs typeface="+mn-cs"/>
                          </a:endParaRP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ts val="1200"/>
                            </a:lnSpc>
                            <a:spcBef>
                              <a:spcPts val="0"/>
                            </a:spcBef>
                            <a:spcAft>
                              <a:spcPts val="0"/>
                            </a:spcAft>
                            <a:buClrTx/>
                            <a:buSzTx/>
                            <a:buFontTx/>
                            <a:buNone/>
                            <a:tabLst/>
                            <a:defRPr/>
                          </a:pPr>
                          <a:r>
                            <a:rPr kumimoji="1" lang="pt-BR" altLang="ja-JP" sz="1050" b="0" i="0" u="none" strike="noStrike" kern="1200" cap="none" spc="0" normalizeH="0" baseline="0" noProof="0">
                              <a:ln>
                                <a:noFill/>
                              </a:ln>
                              <a:solidFill>
                                <a:prstClr val="white"/>
                              </a:solidFill>
                              <a:effectLst/>
                              <a:uLnTx/>
                              <a:uFillTx/>
                              <a:latin typeface="游ゴシック" panose="020B0400000000000000" pitchFamily="50" charset="-128"/>
                              <a:ea typeface="游ゴシック" panose="020B0400000000000000" pitchFamily="50" charset="-128"/>
                              <a:cs typeface="+mn-cs"/>
                            </a:rPr>
                            <a:t>−1.174 475</a:t>
                          </a:r>
                          <a:endParaRPr kumimoji="1" lang="en-US" altLang="ja-JP" sz="1050" b="0" i="0" u="none" strike="noStrike" kern="1200" cap="none" spc="0" normalizeH="0" baseline="0" noProof="0" dirty="0">
                            <a:ln>
                              <a:noFill/>
                            </a:ln>
                            <a:solidFill>
                              <a:prstClr val="white"/>
                            </a:solidFill>
                            <a:effectLst/>
                            <a:uLnTx/>
                            <a:uFillTx/>
                            <a:latin typeface="游ゴシック" panose="020B0400000000000000" pitchFamily="50" charset="-128"/>
                            <a:ea typeface="游ゴシック" panose="020B0400000000000000" pitchFamily="50" charset="-128"/>
                            <a:cs typeface="+mn-cs"/>
                          </a:endParaRP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ts val="1200"/>
                            </a:lnSpc>
                            <a:spcBef>
                              <a:spcPts val="0"/>
                            </a:spcBef>
                            <a:spcAft>
                              <a:spcPts val="0"/>
                            </a:spcAft>
                            <a:buClrTx/>
                            <a:buSzTx/>
                            <a:buFontTx/>
                            <a:buNone/>
                            <a:tabLst/>
                            <a:defRPr/>
                          </a:pPr>
                          <a:r>
                            <a:rPr kumimoji="1" lang="pt-BR" altLang="ja-JP" sz="1050" b="0" i="0" u="none" strike="noStrike" kern="1200" cap="none" spc="0" normalizeH="0" baseline="0" noProof="0">
                              <a:ln>
                                <a:noFill/>
                              </a:ln>
                              <a:solidFill>
                                <a:prstClr val="white"/>
                              </a:solidFill>
                              <a:effectLst/>
                              <a:uLnTx/>
                              <a:uFillTx/>
                              <a:latin typeface="游ゴシック" panose="020B0400000000000000" pitchFamily="50" charset="-128"/>
                              <a:ea typeface="游ゴシック" panose="020B0400000000000000" pitchFamily="50" charset="-128"/>
                              <a:cs typeface="+mn-cs"/>
                            </a:rPr>
                            <a:t>−1.174 475</a:t>
                          </a:r>
                          <a:endParaRPr kumimoji="1" lang="en-US" altLang="ja-JP" sz="1050" b="0" i="0" u="none" strike="noStrike" kern="1200" cap="none" spc="0" normalizeH="0" baseline="0" noProof="0" dirty="0">
                            <a:ln>
                              <a:noFill/>
                            </a:ln>
                            <a:solidFill>
                              <a:prstClr val="white"/>
                            </a:solidFill>
                            <a:effectLst/>
                            <a:uLnTx/>
                            <a:uFillTx/>
                            <a:latin typeface="游ゴシック" panose="020B0400000000000000" pitchFamily="50" charset="-128"/>
                            <a:ea typeface="游ゴシック" panose="020B0400000000000000" pitchFamily="50" charset="-128"/>
                            <a:cs typeface="+mn-cs"/>
                          </a:endParaRP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ts val="1200"/>
                            </a:lnSpc>
                            <a:spcBef>
                              <a:spcPts val="0"/>
                            </a:spcBef>
                            <a:spcAft>
                              <a:spcPts val="0"/>
                            </a:spcAft>
                            <a:buClrTx/>
                            <a:buSzTx/>
                            <a:buFontTx/>
                            <a:buNone/>
                            <a:tabLst/>
                            <a:defRPr/>
                          </a:pPr>
                          <a:r>
                            <a:rPr kumimoji="1" lang="pt-BR" altLang="ja-JP" sz="1050" b="0" i="0" u="none" strike="noStrike" kern="1200" cap="none" spc="0" normalizeH="0" baseline="0" noProof="0">
                              <a:ln>
                                <a:noFill/>
                              </a:ln>
                              <a:solidFill>
                                <a:prstClr val="white"/>
                              </a:solidFill>
                              <a:effectLst/>
                              <a:uLnTx/>
                              <a:uFillTx/>
                              <a:latin typeface="游ゴシック" panose="020B0400000000000000" pitchFamily="50" charset="-128"/>
                              <a:ea typeface="游ゴシック" panose="020B0400000000000000" pitchFamily="50" charset="-128"/>
                              <a:cs typeface="+mn-cs"/>
                            </a:rPr>
                            <a:t>−1.174 475</a:t>
                          </a:r>
                          <a:endParaRPr kumimoji="1" lang="en-US" altLang="ja-JP" sz="1050" b="0" i="0" u="none" strike="noStrike" kern="1200" cap="none" spc="0" normalizeH="0" baseline="0" noProof="0" dirty="0">
                            <a:ln>
                              <a:noFill/>
                            </a:ln>
                            <a:solidFill>
                              <a:prstClr val="white"/>
                            </a:solidFill>
                            <a:effectLst/>
                            <a:uLnTx/>
                            <a:uFillTx/>
                            <a:latin typeface="游ゴシック" panose="020B0400000000000000" pitchFamily="50" charset="-128"/>
                            <a:ea typeface="游ゴシック" panose="020B0400000000000000" pitchFamily="50" charset="-128"/>
                            <a:cs typeface="+mn-cs"/>
                          </a:endParaRP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ts val="1200"/>
                            </a:lnSpc>
                            <a:spcBef>
                              <a:spcPts val="0"/>
                            </a:spcBef>
                            <a:spcAft>
                              <a:spcPts val="0"/>
                            </a:spcAft>
                            <a:buClrTx/>
                            <a:buSzTx/>
                            <a:buFontTx/>
                            <a:buNone/>
                            <a:tabLst/>
                            <a:defRPr/>
                          </a:pPr>
                          <a:r>
                            <a:rPr kumimoji="1" lang="pt-BR" altLang="ja-JP" sz="1050" b="0" i="0" u="none" strike="noStrike" kern="1200" cap="none" spc="0" normalizeH="0" baseline="0" noProof="0">
                              <a:ln>
                                <a:noFill/>
                              </a:ln>
                              <a:solidFill>
                                <a:prstClr val="white"/>
                              </a:solidFill>
                              <a:effectLst/>
                              <a:uLnTx/>
                              <a:uFillTx/>
                              <a:latin typeface="游ゴシック" panose="020B0400000000000000" pitchFamily="50" charset="-128"/>
                              <a:ea typeface="游ゴシック" panose="020B0400000000000000" pitchFamily="50" charset="-128"/>
                              <a:cs typeface="+mn-cs"/>
                            </a:rPr>
                            <a:t>−1.174 475</a:t>
                          </a:r>
                          <a:endParaRPr kumimoji="1" lang="en-US" altLang="ja-JP" sz="1050" b="0" i="0" u="none" strike="noStrike" kern="1200" cap="none" spc="0" normalizeH="0" baseline="0" noProof="0" dirty="0">
                            <a:ln>
                              <a:noFill/>
                            </a:ln>
                            <a:solidFill>
                              <a:prstClr val="white"/>
                            </a:solidFill>
                            <a:effectLst/>
                            <a:uLnTx/>
                            <a:uFillTx/>
                            <a:latin typeface="游ゴシック" panose="020B0400000000000000" pitchFamily="50" charset="-128"/>
                            <a:ea typeface="游ゴシック" panose="020B0400000000000000" pitchFamily="50" charset="-128"/>
                            <a:cs typeface="+mn-cs"/>
                          </a:endParaRP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ts val="1200"/>
                            </a:lnSpc>
                            <a:spcBef>
                              <a:spcPts val="0"/>
                            </a:spcBef>
                            <a:spcAft>
                              <a:spcPts val="0"/>
                            </a:spcAft>
                            <a:buClrTx/>
                            <a:buSzTx/>
                            <a:buFontTx/>
                            <a:buNone/>
                            <a:tabLst/>
                            <a:defRPr/>
                          </a:pPr>
                          <a:r>
                            <a:rPr kumimoji="1" lang="pt-BR" altLang="ja-JP" sz="1050" b="0" i="0" u="none" strike="noStrike" kern="1200" cap="none" spc="0" normalizeH="0" baseline="0" noProof="0" dirty="0">
                              <a:ln>
                                <a:noFill/>
                              </a:ln>
                              <a:solidFill>
                                <a:prstClr val="white"/>
                              </a:solidFill>
                              <a:effectLst/>
                              <a:uLnTx/>
                              <a:uFillTx/>
                              <a:latin typeface="游ゴシック" panose="020B0400000000000000" pitchFamily="50" charset="-128"/>
                              <a:ea typeface="游ゴシック" panose="020B0400000000000000" pitchFamily="50" charset="-128"/>
                              <a:cs typeface="+mn-cs"/>
                            </a:rPr>
                            <a:t>−1.174 475</a:t>
                          </a:r>
                          <a:endParaRPr kumimoji="1" lang="en-US" altLang="ja-JP" sz="1050" b="0" i="0" u="none" strike="noStrike" kern="1200" cap="none" spc="0" normalizeH="0" baseline="0" noProof="0" dirty="0">
                            <a:ln>
                              <a:noFill/>
                            </a:ln>
                            <a:solidFill>
                              <a:prstClr val="white"/>
                            </a:solidFill>
                            <a:effectLst/>
                            <a:uLnTx/>
                            <a:uFillTx/>
                            <a:latin typeface="游ゴシック" panose="020B0400000000000000" pitchFamily="50" charset="-128"/>
                            <a:ea typeface="游ゴシック" panose="020B0400000000000000" pitchFamily="50" charset="-128"/>
                            <a:cs typeface="+mn-cs"/>
                          </a:endParaRP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4143156928"/>
                      </a:ext>
                    </a:extLst>
                  </a:tr>
                </a:tbl>
              </a:graphicData>
            </a:graphic>
          </p:graphicFrame>
        </mc:Fallback>
      </mc:AlternateContent>
      <mc:AlternateContent xmlns:mc="http://schemas.openxmlformats.org/markup-compatibility/2006" xmlns:a14="http://schemas.microsoft.com/office/drawing/2010/main">
        <mc:Choice Requires="a14">
          <p:sp>
            <p:nvSpPr>
              <p:cNvPr id="3" name="テキスト プレースホルダー 2">
                <a:extLst>
                  <a:ext uri="{FF2B5EF4-FFF2-40B4-BE49-F238E27FC236}">
                    <a16:creationId xmlns:a16="http://schemas.microsoft.com/office/drawing/2014/main" id="{3C2E35FA-55A4-4A14-AE83-DA072B5E7B30}"/>
                  </a:ext>
                </a:extLst>
              </p:cNvPr>
              <p:cNvSpPr>
                <a:spLocks noGrp="1"/>
              </p:cNvSpPr>
              <p:nvPr>
                <p:ph type="body" sz="quarter" idx="13"/>
              </p:nvPr>
            </p:nvSpPr>
            <p:spPr/>
            <p:txBody>
              <a:bodyPr anchor="b"/>
              <a:lstStyle/>
              <a:p>
                <a:r>
                  <a:rPr lang="ja-JP" altLang="en-US" dirty="0"/>
                  <a:t>基底関数：</a:t>
                </a:r>
                <a:r>
                  <a:rPr lang="en-US" altLang="ja-JP" dirty="0"/>
                  <a:t>https://gaussian.com/basissets</a:t>
                </a:r>
              </a:p>
              <a:p>
                <a:r>
                  <a:rPr lang="ja-JP" altLang="en-US" dirty="0"/>
                  <a:t>汎関数　：</a:t>
                </a:r>
                <a:r>
                  <a:rPr lang="en-US" altLang="ja-JP" dirty="0"/>
                  <a:t>https://www.hpc.co.jp/chem/software/gaussian/help/keywords/dft/</a:t>
                </a:r>
              </a:p>
              <a:p>
                <a:r>
                  <a:rPr lang="ja-JP" altLang="en-US" dirty="0"/>
                  <a:t>計算詳細：</a:t>
                </a:r>
                <a:r>
                  <a:rPr lang="en-US" altLang="ja-JP" dirty="0"/>
                  <a:t>H</a:t>
                </a:r>
                <a:r>
                  <a:rPr lang="en-US" altLang="ja-JP" baseline="-25000" dirty="0"/>
                  <a:t>2</a:t>
                </a:r>
                <a:r>
                  <a:rPr lang="en-US" altLang="ja-JP" dirty="0"/>
                  <a:t>, </a:t>
                </a:r>
                <a14:m>
                  <m:oMath xmlns:m="http://schemas.openxmlformats.org/officeDocument/2006/math">
                    <m:r>
                      <a:rPr lang="en-US" altLang="ja-JP" smtClean="0">
                        <a:latin typeface="Cambria Math" panose="02040503050406030204" pitchFamily="18" charset="0"/>
                      </a:rPr>
                      <m:t>𝑅</m:t>
                    </m:r>
                    <m:r>
                      <a:rPr lang="en-US" altLang="ja-JP" smtClean="0">
                        <a:latin typeface="Cambria Math" panose="02040503050406030204" pitchFamily="18" charset="0"/>
                      </a:rPr>
                      <m:t>=1.4</m:t>
                    </m:r>
                    <m:r>
                      <a:rPr lang="en-US" altLang="ja-JP" b="0" i="1" smtClean="0">
                        <a:latin typeface="Cambria Math" panose="02040503050406030204" pitchFamily="18" charset="0"/>
                      </a:rPr>
                      <m:t> </m:t>
                    </m:r>
                    <m:sSub>
                      <m:sSubPr>
                        <m:ctrlPr>
                          <a:rPr lang="en-US" altLang="ja-JP" i="1" smtClean="0">
                            <a:latin typeface="Cambria Math" panose="02040503050406030204" pitchFamily="18" charset="0"/>
                          </a:rPr>
                        </m:ctrlPr>
                      </m:sSubPr>
                      <m:e>
                        <m:r>
                          <a:rPr lang="en-US" altLang="ja-JP" smtClean="0">
                            <a:latin typeface="Cambria Math" panose="02040503050406030204" pitchFamily="18" charset="0"/>
                          </a:rPr>
                          <m:t>𝑎</m:t>
                        </m:r>
                      </m:e>
                      <m:sub>
                        <m:r>
                          <a:rPr lang="en-US" altLang="ja-JP" smtClean="0">
                            <a:latin typeface="Cambria Math" panose="02040503050406030204" pitchFamily="18" charset="0"/>
                          </a:rPr>
                          <m:t>0</m:t>
                        </m:r>
                      </m:sub>
                    </m:sSub>
                  </m:oMath>
                </a14:m>
                <a:r>
                  <a:rPr lang="en-US" altLang="ja-JP" dirty="0"/>
                  <a:t>, Gaussian 16, Revision C.01, M. J. Frisch, G. W. Trucks, H. B. Schlegel, et al., Gaussian, Inc., Wallingford CT, 2019.</a:t>
                </a:r>
              </a:p>
              <a:p>
                <a:r>
                  <a:rPr lang="ja-JP" altLang="en-US" sz="900" dirty="0"/>
                  <a:t>最良変分：</a:t>
                </a:r>
                <a:r>
                  <a:rPr lang="en-US" altLang="ja-JP" sz="900" dirty="0"/>
                  <a:t>Y. </a:t>
                </a:r>
                <a:r>
                  <a:rPr lang="en-US" altLang="ja-JP" sz="900" dirty="0" err="1"/>
                  <a:t>Kurokawa</a:t>
                </a:r>
                <a:r>
                  <a:rPr lang="en-US" altLang="ja-JP" sz="900" dirty="0"/>
                  <a:t>, H. Nakashima, H. </a:t>
                </a:r>
                <a:r>
                  <a:rPr lang="en-US" altLang="ja-JP" sz="900" dirty="0" err="1"/>
                  <a:t>Nakatsuji</a:t>
                </a:r>
                <a:r>
                  <a:rPr lang="en-US" altLang="ja-JP" sz="900" dirty="0"/>
                  <a:t>,</a:t>
                </a:r>
                <a:r>
                  <a:rPr lang="en-US" altLang="ja-JP" dirty="0"/>
                  <a:t> </a:t>
                </a:r>
                <a:r>
                  <a:rPr lang="en-US" altLang="ja-JP" sz="900" i="1" dirty="0"/>
                  <a:t>Physical Review A</a:t>
                </a:r>
                <a:r>
                  <a:rPr lang="en-US" altLang="ja-JP" sz="900" dirty="0"/>
                  <a:t>, </a:t>
                </a:r>
                <a:r>
                  <a:rPr lang="en-US" altLang="ja-JP" sz="900" b="1" dirty="0"/>
                  <a:t>72</a:t>
                </a:r>
                <a:r>
                  <a:rPr lang="en-US" altLang="ja-JP" sz="900" dirty="0"/>
                  <a:t>(6), 062502 (2005); </a:t>
                </a:r>
                <a:r>
                  <a:rPr lang="en-US" altLang="ja-JP" sz="900" dirty="0">
                    <a:hlinkClick r:id="rId3"/>
                  </a:rPr>
                  <a:t>https://doi.org/10.1103/PhysRevA.72.062502</a:t>
                </a:r>
                <a:endParaRPr lang="en-US" altLang="ja-JP" sz="900" dirty="0"/>
              </a:p>
            </p:txBody>
          </p:sp>
        </mc:Choice>
        <mc:Fallback xmlns="">
          <p:sp>
            <p:nvSpPr>
              <p:cNvPr id="3" name="テキスト プレースホルダー 2">
                <a:extLst>
                  <a:ext uri="{FF2B5EF4-FFF2-40B4-BE49-F238E27FC236}">
                    <a16:creationId xmlns:a16="http://schemas.microsoft.com/office/drawing/2014/main" id="{3C2E35FA-55A4-4A14-AE83-DA072B5E7B30}"/>
                  </a:ext>
                </a:extLst>
              </p:cNvPr>
              <p:cNvSpPr>
                <a:spLocks noGrp="1" noRot="1" noChangeAspect="1" noMove="1" noResize="1" noEditPoints="1" noAdjustHandles="1" noChangeArrowheads="1" noChangeShapeType="1" noTextEdit="1"/>
              </p:cNvSpPr>
              <p:nvPr>
                <p:ph type="body" sz="quarter" idx="13"/>
              </p:nvPr>
            </p:nvSpPr>
            <p:spPr>
              <a:blipFill>
                <a:blip r:embed="rId4"/>
                <a:stretch>
                  <a:fillRect t="-33766" b="-1299"/>
                </a:stretch>
              </a:blipFill>
            </p:spPr>
            <p:txBody>
              <a:bodyPr/>
              <a:lstStyle/>
              <a:p>
                <a:r>
                  <a:rPr lang="ja-JP" altLang="en-US">
                    <a:noFill/>
                  </a:rPr>
                  <a:t> </a:t>
                </a:r>
              </a:p>
            </p:txBody>
          </p:sp>
        </mc:Fallback>
      </mc:AlternateContent>
      <p:sp>
        <p:nvSpPr>
          <p:cNvPr id="4" name="スライド番号プレースホルダー 3">
            <a:extLst>
              <a:ext uri="{FF2B5EF4-FFF2-40B4-BE49-F238E27FC236}">
                <a16:creationId xmlns:a16="http://schemas.microsoft.com/office/drawing/2014/main" id="{52F6A9C8-788F-4F40-A234-D7E1BBD2D32F}"/>
              </a:ext>
            </a:extLst>
          </p:cNvPr>
          <p:cNvSpPr>
            <a:spLocks noGrp="1"/>
          </p:cNvSpPr>
          <p:nvPr>
            <p:ph type="sldNum" sz="quarter" idx="14"/>
          </p:nvPr>
        </p:nvSpPr>
        <p:spPr/>
        <p:txBody>
          <a:bodyPr/>
          <a:lstStyle/>
          <a:p>
            <a:fld id="{44CC7441-4F6D-4D99-AEAC-28C0433C7008}" type="slidenum">
              <a:rPr lang="ja-JP" altLang="en-US" smtClean="0"/>
              <a:pPr/>
              <a:t>60</a:t>
            </a:fld>
            <a:endParaRPr lang="ja-JP" altLang="en-US" dirty="0"/>
          </a:p>
        </p:txBody>
      </p:sp>
      <p:sp>
        <p:nvSpPr>
          <p:cNvPr id="9" name="正方形/長方形 8" hidden="1">
            <a:extLst>
              <a:ext uri="{FF2B5EF4-FFF2-40B4-BE49-F238E27FC236}">
                <a16:creationId xmlns:a16="http://schemas.microsoft.com/office/drawing/2014/main" id="{EF0D4E19-887B-4D85-B95F-B2BB5C98FFF9}"/>
              </a:ext>
            </a:extLst>
          </p:cNvPr>
          <p:cNvSpPr/>
          <p:nvPr/>
        </p:nvSpPr>
        <p:spPr>
          <a:xfrm>
            <a:off x="5842000" y="913114"/>
            <a:ext cx="2654000" cy="2959321"/>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accent4"/>
                </a:solidFill>
              </a:rPr>
              <a:t>計算してみよう</a:t>
            </a:r>
          </a:p>
        </p:txBody>
      </p:sp>
      <p:sp>
        <p:nvSpPr>
          <p:cNvPr id="2" name="コンテンツ プレースホルダー 1">
            <a:extLst>
              <a:ext uri="{FF2B5EF4-FFF2-40B4-BE49-F238E27FC236}">
                <a16:creationId xmlns:a16="http://schemas.microsoft.com/office/drawing/2014/main" id="{84B955B8-4A6F-B4B6-9761-F43664FD1C02}"/>
              </a:ext>
            </a:extLst>
          </p:cNvPr>
          <p:cNvSpPr txBox="1">
            <a:spLocks/>
          </p:cNvSpPr>
          <p:nvPr/>
        </p:nvSpPr>
        <p:spPr>
          <a:xfrm>
            <a:off x="468314" y="545690"/>
            <a:ext cx="8208000" cy="292438"/>
          </a:xfrm>
          <a:prstGeom prst="rect">
            <a:avLst/>
          </a:prstGeom>
          <a:noFill/>
          <a:ln>
            <a:noFill/>
          </a:ln>
        </p:spPr>
        <p:txBody>
          <a:bodyPr vert="horz" wrap="square" lIns="0" tIns="54000" rIns="0" bIns="54000" rtlCol="0">
            <a:spAutoFit/>
          </a:bodyPr>
          <a:lstStyle>
            <a:lvl1pPr marL="0" indent="0" algn="l" defTabSz="914400" rtl="0" eaLnBrk="1" latinLnBrk="0" hangingPunct="1">
              <a:lnSpc>
                <a:spcPct val="120000"/>
              </a:lnSpc>
              <a:spcBef>
                <a:spcPts val="0"/>
              </a:spcBef>
              <a:spcAft>
                <a:spcPts val="600"/>
              </a:spcAft>
              <a:buFont typeface="游ゴシック" panose="020B0400000000000000" pitchFamily="50" charset="-128"/>
              <a:buNone/>
              <a:defRPr kumimoji="1" sz="1300" kern="1200">
                <a:solidFill>
                  <a:schemeClr val="tx1"/>
                </a:solidFill>
                <a:latin typeface="+mn-lt"/>
                <a:ea typeface="+mn-ea"/>
                <a:cs typeface="+mn-cs"/>
              </a:defRPr>
            </a:lvl1pPr>
            <a:lvl2pPr marL="6858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250" kern="1200">
                <a:solidFill>
                  <a:schemeClr val="tx1"/>
                </a:solidFill>
                <a:latin typeface="+mn-lt"/>
                <a:ea typeface="+mn-ea"/>
                <a:cs typeface="+mn-cs"/>
              </a:defRPr>
            </a:lvl2pPr>
            <a:lvl3pPr marL="11430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250" kern="1200">
                <a:solidFill>
                  <a:schemeClr val="tx1"/>
                </a:solidFill>
                <a:latin typeface="+mn-lt"/>
                <a:ea typeface="+mn-ea"/>
                <a:cs typeface="+mn-cs"/>
              </a:defRPr>
            </a:lvl3pPr>
            <a:lvl4pPr marL="16002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1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1050" dirty="0">
                <a:solidFill>
                  <a:schemeClr val="accent4"/>
                </a:solidFill>
              </a:rPr>
              <a:t>DFT</a:t>
            </a:r>
            <a:r>
              <a:rPr lang="ja-JP" altLang="en-US" sz="1050" dirty="0">
                <a:solidFill>
                  <a:schemeClr val="accent4"/>
                </a:solidFill>
              </a:rPr>
              <a:t>は変分原理に従わないので</a:t>
            </a:r>
            <a:r>
              <a:rPr lang="en-US" altLang="ja-JP" sz="1050" dirty="0">
                <a:solidFill>
                  <a:schemeClr val="accent4"/>
                </a:solidFill>
              </a:rPr>
              <a:t>, </a:t>
            </a:r>
            <a:r>
              <a:rPr lang="ja-JP" altLang="en-US" sz="1050" dirty="0">
                <a:solidFill>
                  <a:schemeClr val="accent4"/>
                </a:solidFill>
              </a:rPr>
              <a:t>エネルギーそのものではなく</a:t>
            </a:r>
            <a:r>
              <a:rPr lang="en-US" altLang="ja-JP" sz="1050" dirty="0">
                <a:solidFill>
                  <a:schemeClr val="accent4"/>
                </a:solidFill>
              </a:rPr>
              <a:t>, </a:t>
            </a:r>
            <a:r>
              <a:rPr lang="ja-JP" altLang="en-US" sz="1050" dirty="0">
                <a:solidFill>
                  <a:schemeClr val="accent4"/>
                </a:solidFill>
              </a:rPr>
              <a:t>解離エネルギーなどの</a:t>
            </a:r>
            <a:r>
              <a:rPr lang="ja-JP" altLang="en-US" sz="1050" u="sng" dirty="0">
                <a:solidFill>
                  <a:schemeClr val="accent4"/>
                </a:solidFill>
              </a:rPr>
              <a:t>エネルギー差</a:t>
            </a:r>
            <a:r>
              <a:rPr lang="ja-JP" altLang="en-US" sz="1050" dirty="0">
                <a:solidFill>
                  <a:schemeClr val="accent4"/>
                </a:solidFill>
              </a:rPr>
              <a:t>で議論しなければならない</a:t>
            </a:r>
            <a:r>
              <a:rPr lang="en-US" altLang="ja-JP" sz="1050" dirty="0">
                <a:solidFill>
                  <a:schemeClr val="accent4"/>
                </a:solidFill>
              </a:rPr>
              <a:t>.</a:t>
            </a:r>
          </a:p>
        </p:txBody>
      </p:sp>
    </p:spTree>
    <p:extLst>
      <p:ext uri="{BB962C8B-B14F-4D97-AF65-F5344CB8AC3E}">
        <p14:creationId xmlns:p14="http://schemas.microsoft.com/office/powerpoint/2010/main" val="1790935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3E058F8D-4759-4674-9B81-3C3882A15B1D}"/>
              </a:ext>
            </a:extLst>
          </p:cNvPr>
          <p:cNvSpPr>
            <a:spLocks noGrp="1"/>
          </p:cNvSpPr>
          <p:nvPr>
            <p:ph type="title"/>
          </p:nvPr>
        </p:nvSpPr>
        <p:spPr/>
        <p:txBody>
          <a:bodyPr/>
          <a:lstStyle/>
          <a:p>
            <a:r>
              <a:rPr lang="en-US" altLang="ja-JP" dirty="0"/>
              <a:t>DFT</a:t>
            </a:r>
            <a:r>
              <a:rPr lang="ja-JP" altLang="en-US" dirty="0"/>
              <a:t>が変分原理を破る例：窒素分子</a:t>
            </a:r>
            <a:r>
              <a:rPr lang="en-US" altLang="ja-JP" dirty="0"/>
              <a:t>N</a:t>
            </a:r>
            <a:r>
              <a:rPr lang="en-US" altLang="ja-JP" baseline="-25000" dirty="0"/>
              <a:t>2</a:t>
            </a:r>
            <a:endParaRPr lang="ja-JP" altLang="en-US" dirty="0"/>
          </a:p>
        </p:txBody>
      </p:sp>
      <mc:AlternateContent xmlns:mc="http://schemas.openxmlformats.org/markup-compatibility/2006" xmlns:a14="http://schemas.microsoft.com/office/drawing/2010/main">
        <mc:Choice Requires="a14">
          <p:graphicFrame>
            <p:nvGraphicFramePr>
              <p:cNvPr id="23" name="コンテンツ プレースホルダー 10">
                <a:extLst>
                  <a:ext uri="{FF2B5EF4-FFF2-40B4-BE49-F238E27FC236}">
                    <a16:creationId xmlns:a16="http://schemas.microsoft.com/office/drawing/2014/main" id="{C88B1DAE-DEF5-F84D-64FD-5B21A33C5A0F}"/>
                  </a:ext>
                </a:extLst>
              </p:cNvPr>
              <p:cNvGraphicFramePr>
                <a:graphicFrameLocks noGrp="1"/>
              </p:cNvGraphicFramePr>
              <p:nvPr>
                <p:ph idx="1"/>
                <p:extLst>
                  <p:ext uri="{D42A27DB-BD31-4B8C-83A1-F6EECF244321}">
                    <p14:modId xmlns:p14="http://schemas.microsoft.com/office/powerpoint/2010/main" val="3644505924"/>
                  </p:ext>
                </p:extLst>
              </p:nvPr>
            </p:nvGraphicFramePr>
            <p:xfrm>
              <a:off x="468313" y="842963"/>
              <a:ext cx="8208000" cy="3600000"/>
            </p:xfrm>
            <a:graphic>
              <a:graphicData uri="http://schemas.openxmlformats.org/drawingml/2006/table">
                <a:tbl>
                  <a:tblPr>
                    <a:tableStyleId>{2D5ABB26-0587-4C30-8999-92F81FD0307C}</a:tableStyleId>
                  </a:tblPr>
                  <a:tblGrid>
                    <a:gridCol w="1296000">
                      <a:extLst>
                        <a:ext uri="{9D8B030D-6E8A-4147-A177-3AD203B41FA5}">
                          <a16:colId xmlns:a16="http://schemas.microsoft.com/office/drawing/2014/main" val="240648912"/>
                        </a:ext>
                      </a:extLst>
                    </a:gridCol>
                    <a:gridCol w="864000">
                      <a:extLst>
                        <a:ext uri="{9D8B030D-6E8A-4147-A177-3AD203B41FA5}">
                          <a16:colId xmlns:a16="http://schemas.microsoft.com/office/drawing/2014/main" val="284259937"/>
                        </a:ext>
                      </a:extLst>
                    </a:gridCol>
                    <a:gridCol w="864000">
                      <a:extLst>
                        <a:ext uri="{9D8B030D-6E8A-4147-A177-3AD203B41FA5}">
                          <a16:colId xmlns:a16="http://schemas.microsoft.com/office/drawing/2014/main" val="1889604726"/>
                        </a:ext>
                      </a:extLst>
                    </a:gridCol>
                    <a:gridCol w="864000">
                      <a:extLst>
                        <a:ext uri="{9D8B030D-6E8A-4147-A177-3AD203B41FA5}">
                          <a16:colId xmlns:a16="http://schemas.microsoft.com/office/drawing/2014/main" val="4085503825"/>
                        </a:ext>
                      </a:extLst>
                    </a:gridCol>
                    <a:gridCol w="864000">
                      <a:extLst>
                        <a:ext uri="{9D8B030D-6E8A-4147-A177-3AD203B41FA5}">
                          <a16:colId xmlns:a16="http://schemas.microsoft.com/office/drawing/2014/main" val="1636495370"/>
                        </a:ext>
                      </a:extLst>
                    </a:gridCol>
                    <a:gridCol w="864000">
                      <a:extLst>
                        <a:ext uri="{9D8B030D-6E8A-4147-A177-3AD203B41FA5}">
                          <a16:colId xmlns:a16="http://schemas.microsoft.com/office/drawing/2014/main" val="1960625527"/>
                        </a:ext>
                      </a:extLst>
                    </a:gridCol>
                    <a:gridCol w="864000">
                      <a:extLst>
                        <a:ext uri="{9D8B030D-6E8A-4147-A177-3AD203B41FA5}">
                          <a16:colId xmlns:a16="http://schemas.microsoft.com/office/drawing/2014/main" val="1013671992"/>
                        </a:ext>
                      </a:extLst>
                    </a:gridCol>
                    <a:gridCol w="864000">
                      <a:extLst>
                        <a:ext uri="{9D8B030D-6E8A-4147-A177-3AD203B41FA5}">
                          <a16:colId xmlns:a16="http://schemas.microsoft.com/office/drawing/2014/main" val="1655057678"/>
                        </a:ext>
                      </a:extLst>
                    </a:gridCol>
                    <a:gridCol w="864000">
                      <a:extLst>
                        <a:ext uri="{9D8B030D-6E8A-4147-A177-3AD203B41FA5}">
                          <a16:colId xmlns:a16="http://schemas.microsoft.com/office/drawing/2014/main" val="3259911207"/>
                        </a:ext>
                      </a:extLst>
                    </a:gridCol>
                  </a:tblGrid>
                  <a:tr h="36000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050" b="0" i="0" u="none" strike="noStrike" baseline="0" dirty="0">
                              <a:solidFill>
                                <a:schemeClr val="bg1"/>
                              </a:solidFill>
                              <a:effectLst/>
                              <a:latin typeface="游ゴシック" panose="020B0400000000000000" pitchFamily="50" charset="-128"/>
                              <a:ea typeface="游ゴシック" panose="020B0400000000000000" pitchFamily="50" charset="-128"/>
                            </a:rPr>
                            <a:t>N</a:t>
                          </a:r>
                          <a:r>
                            <a:rPr lang="en-US" altLang="ja-JP" sz="1050" b="0" i="0" u="none" strike="noStrike" baseline="-25000" dirty="0">
                              <a:solidFill>
                                <a:schemeClr val="bg1"/>
                              </a:solidFill>
                              <a:effectLst/>
                              <a:latin typeface="游ゴシック" panose="020B0400000000000000" pitchFamily="50" charset="-128"/>
                              <a:ea typeface="游ゴシック" panose="020B0400000000000000" pitchFamily="50" charset="-128"/>
                            </a:rPr>
                            <a:t>2</a:t>
                          </a:r>
                          <a:r>
                            <a:rPr lang="en-US" altLang="ja-JP" sz="1050" b="0" i="0" u="none" strike="noStrike" dirty="0">
                              <a:solidFill>
                                <a:schemeClr val="bg1"/>
                              </a:solidFill>
                              <a:effectLst/>
                              <a:latin typeface="游ゴシック" panose="020B0400000000000000" pitchFamily="50" charset="-128"/>
                              <a:ea typeface="游ゴシック" panose="020B0400000000000000" pitchFamily="50" charset="-128"/>
                            </a:rPr>
                            <a:t>, </a:t>
                          </a:r>
                          <a14:m>
                            <m:oMath xmlns:m="http://schemas.openxmlformats.org/officeDocument/2006/math">
                              <m:r>
                                <a:rPr lang="en-US" altLang="ja-JP" sz="1050" b="0" i="1" u="none" strike="noStrike" smtClean="0">
                                  <a:solidFill>
                                    <a:schemeClr val="bg1"/>
                                  </a:solidFill>
                                  <a:effectLst/>
                                  <a:latin typeface="Cambria Math" panose="02040503050406030204" pitchFamily="18" charset="0"/>
                                  <a:ea typeface="游ゴシック" panose="020B0400000000000000" pitchFamily="50" charset="-128"/>
                                </a:rPr>
                                <m:t>𝑅</m:t>
                              </m:r>
                              <m:r>
                                <a:rPr lang="en-US" altLang="ja-JP" sz="1050" b="0" i="1" u="none" strike="noStrike" smtClean="0">
                                  <a:solidFill>
                                    <a:schemeClr val="bg1"/>
                                  </a:solidFill>
                                  <a:effectLst/>
                                  <a:latin typeface="Cambria Math" panose="02040503050406030204" pitchFamily="18" charset="0"/>
                                  <a:ea typeface="游ゴシック" panose="020B0400000000000000" pitchFamily="50" charset="-128"/>
                                </a:rPr>
                                <m:t>=2.068</m:t>
                              </m:r>
                              <m:sSub>
                                <m:sSubPr>
                                  <m:ctrlPr>
                                    <a:rPr lang="en-US" altLang="ja-JP" sz="1050" b="0" i="1" u="none" strike="noStrike" smtClean="0">
                                      <a:solidFill>
                                        <a:schemeClr val="bg1"/>
                                      </a:solidFill>
                                      <a:effectLst/>
                                      <a:latin typeface="Cambria Math" panose="02040503050406030204" pitchFamily="18" charset="0"/>
                                      <a:ea typeface="游ゴシック" panose="020B0400000000000000" pitchFamily="50" charset="-128"/>
                                    </a:rPr>
                                  </m:ctrlPr>
                                </m:sSubPr>
                                <m:e>
                                  <m:r>
                                    <a:rPr lang="en-US" altLang="ja-JP" sz="1050" b="0" i="1" u="none" strike="noStrike" smtClean="0">
                                      <a:solidFill>
                                        <a:schemeClr val="bg1"/>
                                      </a:solidFill>
                                      <a:effectLst/>
                                      <a:latin typeface="Cambria Math" panose="02040503050406030204" pitchFamily="18" charset="0"/>
                                      <a:ea typeface="游ゴシック" panose="020B0400000000000000" pitchFamily="50" charset="-128"/>
                                    </a:rPr>
                                    <m:t>𝑎</m:t>
                                  </m:r>
                                </m:e>
                                <m:sub>
                                  <m:r>
                                    <a:rPr lang="en-US" altLang="ja-JP" sz="1050" b="0" i="1" u="none" strike="noStrike" smtClean="0">
                                      <a:solidFill>
                                        <a:schemeClr val="bg1"/>
                                      </a:solidFill>
                                      <a:effectLst/>
                                      <a:latin typeface="Cambria Math" panose="02040503050406030204" pitchFamily="18" charset="0"/>
                                      <a:ea typeface="游ゴシック" panose="020B0400000000000000" pitchFamily="50" charset="-128"/>
                                    </a:rPr>
                                    <m:t>0</m:t>
                                  </m:r>
                                </m:sub>
                              </m:sSub>
                            </m:oMath>
                          </a14:m>
                          <a:endParaRPr lang="ja-JP" altLang="en-US" sz="105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R w="12700" cap="flat" cmpd="sng" algn="ctr">
                          <a:solidFill>
                            <a:schemeClr val="tx2"/>
                          </a:solidFill>
                          <a:prstDash val="solid"/>
                          <a:round/>
                          <a:headEnd type="none" w="med" len="med"/>
                          <a:tailEnd type="none" w="med" len="med"/>
                        </a:lnR>
                        <a:solidFill>
                          <a:schemeClr val="tx2"/>
                        </a:solidFill>
                      </a:tcPr>
                    </a:tc>
                    <a:tc>
                      <a:txBody>
                        <a:bodyPr/>
                        <a:lstStyle/>
                        <a:p>
                          <a:pPr algn="ctr" fontAlgn="ctr"/>
                          <a:r>
                            <a:rPr lang="en-US" sz="1050" b="0" i="0" u="none" strike="noStrike" dirty="0">
                              <a:solidFill>
                                <a:schemeClr val="bg1"/>
                              </a:solidFill>
                              <a:effectLst/>
                              <a:latin typeface="游ゴシック" panose="020B0400000000000000" pitchFamily="50" charset="-128"/>
                              <a:ea typeface="游ゴシック" panose="020B0400000000000000" pitchFamily="50" charset="-128"/>
                            </a:rPr>
                            <a:t>SVWN</a:t>
                          </a:r>
                        </a:p>
                      </a:txBody>
                      <a:tcPr marL="6350" marR="6350" marT="6350" marB="0" anchor="ctr">
                        <a:lnL w="12700" cap="flat" cmpd="sng" algn="ctr">
                          <a:solidFill>
                            <a:schemeClr val="tx2"/>
                          </a:solidFill>
                          <a:prstDash val="solid"/>
                          <a:round/>
                          <a:headEnd type="none" w="med" len="med"/>
                          <a:tailEnd type="none" w="med" len="med"/>
                        </a:lnL>
                        <a:solidFill>
                          <a:schemeClr val="tx2"/>
                        </a:solidFill>
                      </a:tcPr>
                    </a:tc>
                    <a:tc>
                      <a:txBody>
                        <a:bodyPr/>
                        <a:lstStyle/>
                        <a:p>
                          <a:pPr algn="ctr" fontAlgn="ctr"/>
                          <a:r>
                            <a:rPr lang="en-US" sz="1050" b="0" i="0" u="none" strike="noStrike">
                              <a:solidFill>
                                <a:schemeClr val="bg1"/>
                              </a:solidFill>
                              <a:effectLst/>
                              <a:latin typeface="游ゴシック" panose="020B0400000000000000" pitchFamily="50" charset="-128"/>
                              <a:ea typeface="游ゴシック" panose="020B0400000000000000" pitchFamily="50" charset="-128"/>
                            </a:rPr>
                            <a:t>BLYP</a:t>
                          </a:r>
                        </a:p>
                      </a:txBody>
                      <a:tcPr marL="6350" marR="6350" marT="6350" marB="0" anchor="ctr">
                        <a:solidFill>
                          <a:schemeClr val="tx2"/>
                        </a:solidFill>
                      </a:tcPr>
                    </a:tc>
                    <a:tc>
                      <a:txBody>
                        <a:bodyPr/>
                        <a:lstStyle/>
                        <a:p>
                          <a:pPr algn="ctr" fontAlgn="ctr"/>
                          <a:r>
                            <a:rPr lang="en-US" sz="1050" b="0" i="0" u="none" strike="noStrike">
                              <a:solidFill>
                                <a:schemeClr val="bg1"/>
                              </a:solidFill>
                              <a:effectLst/>
                              <a:latin typeface="游ゴシック" panose="020B0400000000000000" pitchFamily="50" charset="-128"/>
                              <a:ea typeface="游ゴシック" panose="020B0400000000000000" pitchFamily="50" charset="-128"/>
                            </a:rPr>
                            <a:t>B3LYP</a:t>
                          </a:r>
                        </a:p>
                      </a:txBody>
                      <a:tcPr marL="6350" marR="6350" marT="6350" marB="0" anchor="ctr">
                        <a:solidFill>
                          <a:schemeClr val="tx2"/>
                        </a:solidFill>
                      </a:tcPr>
                    </a:tc>
                    <a:tc>
                      <a:txBody>
                        <a:bodyPr/>
                        <a:lstStyle/>
                        <a:p>
                          <a:pPr algn="ctr" fontAlgn="ctr"/>
                          <a:r>
                            <a:rPr lang="en-US" sz="1050" b="0" i="0" u="none" strike="noStrike">
                              <a:solidFill>
                                <a:schemeClr val="bg1"/>
                              </a:solidFill>
                              <a:effectLst/>
                              <a:latin typeface="游ゴシック" panose="020B0400000000000000" pitchFamily="50" charset="-128"/>
                              <a:ea typeface="游ゴシック" panose="020B0400000000000000" pitchFamily="50" charset="-128"/>
                            </a:rPr>
                            <a:t>CAM-B3LYP</a:t>
                          </a:r>
                        </a:p>
                      </a:txBody>
                      <a:tcPr marL="6350" marR="6350" marT="6350" marB="0" anchor="ctr">
                        <a:solidFill>
                          <a:schemeClr val="tx2"/>
                        </a:solidFill>
                      </a:tcPr>
                    </a:tc>
                    <a:tc>
                      <a:txBody>
                        <a:bodyPr/>
                        <a:lstStyle/>
                        <a:p>
                          <a:pPr algn="ctr" fontAlgn="ctr"/>
                          <a:r>
                            <a:rPr lang="en-US" sz="1050" b="0" i="0" u="none" strike="noStrike">
                              <a:solidFill>
                                <a:schemeClr val="bg1"/>
                              </a:solidFill>
                              <a:effectLst/>
                              <a:latin typeface="游ゴシック" panose="020B0400000000000000" pitchFamily="50" charset="-128"/>
                              <a:ea typeface="游ゴシック" panose="020B0400000000000000" pitchFamily="50" charset="-128"/>
                            </a:rPr>
                            <a:t>PBE1PBE</a:t>
                          </a:r>
                        </a:p>
                      </a:txBody>
                      <a:tcPr marL="6350" marR="6350" marT="6350" marB="0" anchor="ctr">
                        <a:solidFill>
                          <a:schemeClr val="tx2"/>
                        </a:solidFill>
                      </a:tcPr>
                    </a:tc>
                    <a:tc>
                      <a:txBody>
                        <a:bodyPr/>
                        <a:lstStyle/>
                        <a:p>
                          <a:pPr algn="ctr" fontAlgn="ctr"/>
                          <a:r>
                            <a:rPr lang="en-US" sz="1050" b="0" i="0" u="none" strike="noStrike">
                              <a:solidFill>
                                <a:schemeClr val="bg1"/>
                              </a:solidFill>
                              <a:effectLst/>
                              <a:latin typeface="游ゴシック" panose="020B0400000000000000" pitchFamily="50" charset="-128"/>
                              <a:ea typeface="游ゴシック" panose="020B0400000000000000" pitchFamily="50" charset="-128"/>
                            </a:rPr>
                            <a:t>HSEH1PBE</a:t>
                          </a:r>
                        </a:p>
                      </a:txBody>
                      <a:tcPr marL="6350" marR="6350" marT="6350" marB="0" anchor="ctr">
                        <a:solidFill>
                          <a:schemeClr val="tx2"/>
                        </a:solidFill>
                      </a:tcPr>
                    </a:tc>
                    <a:tc>
                      <a:txBody>
                        <a:bodyPr/>
                        <a:lstStyle/>
                        <a:p>
                          <a:pPr algn="ctr" fontAlgn="ctr"/>
                          <a:r>
                            <a:rPr lang="en-US" sz="1050" b="0" i="0" u="none" strike="noStrike">
                              <a:solidFill>
                                <a:schemeClr val="bg1"/>
                              </a:solidFill>
                              <a:effectLst/>
                              <a:latin typeface="游ゴシック" panose="020B0400000000000000" pitchFamily="50" charset="-128"/>
                              <a:ea typeface="游ゴシック" panose="020B0400000000000000" pitchFamily="50" charset="-128"/>
                            </a:rPr>
                            <a:t>APFD</a:t>
                          </a:r>
                        </a:p>
                      </a:txBody>
                      <a:tcPr marL="6350" marR="6350" marT="6350" marB="0" anchor="ctr">
                        <a:solidFill>
                          <a:schemeClr val="tx2"/>
                        </a:solidFill>
                      </a:tcPr>
                    </a:tc>
                    <a:tc>
                      <a:txBody>
                        <a:bodyPr/>
                        <a:lstStyle/>
                        <a:p>
                          <a:pPr algn="ctr" fontAlgn="ctr"/>
                          <a:r>
                            <a:rPr lang="en-US" sz="1050" b="0" i="0" u="none" strike="noStrike" dirty="0">
                              <a:solidFill>
                                <a:schemeClr val="bg1"/>
                              </a:solidFill>
                              <a:effectLst/>
                              <a:latin typeface="游ゴシック" panose="020B0400000000000000" pitchFamily="50" charset="-128"/>
                              <a:ea typeface="游ゴシック" panose="020B0400000000000000" pitchFamily="50" charset="-128"/>
                            </a:rPr>
                            <a:t>wB97XD</a:t>
                          </a:r>
                        </a:p>
                      </a:txBody>
                      <a:tcPr marL="6350" marR="6350" marT="6350" marB="0" anchor="ctr">
                        <a:solidFill>
                          <a:schemeClr val="tx2"/>
                        </a:solidFill>
                      </a:tcPr>
                    </a:tc>
                    <a:extLst>
                      <a:ext uri="{0D108BD9-81ED-4DB2-BD59-A6C34878D82A}">
                        <a16:rowId xmlns:a16="http://schemas.microsoft.com/office/drawing/2014/main" val="1627164037"/>
                      </a:ext>
                    </a:extLst>
                  </a:tr>
                  <a:tr h="360000">
                    <a:tc>
                      <a:txBody>
                        <a:bodyPr/>
                        <a:lstStyle/>
                        <a:p>
                          <a:pPr algn="ctr" fontAlgn="ctr"/>
                          <a:r>
                            <a:rPr lang="en-US" sz="1050" b="0" i="0" u="none" strike="noStrike" dirty="0">
                              <a:solidFill>
                                <a:srgbClr val="000000"/>
                              </a:solidFill>
                              <a:effectLst/>
                              <a:latin typeface="游ゴシック" panose="020B0400000000000000" pitchFamily="50" charset="-128"/>
                              <a:ea typeface="游ゴシック" panose="020B0400000000000000" pitchFamily="50" charset="-128"/>
                            </a:rPr>
                            <a:t>STO-3G</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107.421 4</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108.006 0</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108.034 6</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107.983 5</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107.936 2</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107.944 7</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107.965 5</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108.020 4</a:t>
                          </a:r>
                        </a:p>
                      </a:txBody>
                      <a:tcPr marL="6350" marR="6350" marT="6350" marB="0" anchor="ctr">
                        <a:solidFill>
                          <a:schemeClr val="bg2"/>
                        </a:solidFill>
                      </a:tcPr>
                    </a:tc>
                    <a:extLst>
                      <a:ext uri="{0D108BD9-81ED-4DB2-BD59-A6C34878D82A}">
                        <a16:rowId xmlns:a16="http://schemas.microsoft.com/office/drawing/2014/main" val="514386265"/>
                      </a:ext>
                    </a:extLst>
                  </a:tr>
                  <a:tr h="360000">
                    <a:tc>
                      <a:txBody>
                        <a:bodyPr/>
                        <a:lstStyle/>
                        <a:p>
                          <a:pPr algn="ctr" fontAlgn="ctr"/>
                          <a:r>
                            <a:rPr lang="en-US" sz="1050" b="0" i="0" u="none" strike="noStrike">
                              <a:solidFill>
                                <a:srgbClr val="000000"/>
                              </a:solidFill>
                              <a:effectLst/>
                              <a:latin typeface="游ゴシック" panose="020B0400000000000000" pitchFamily="50" charset="-128"/>
                              <a:ea typeface="游ゴシック" panose="020B0400000000000000" pitchFamily="50" charset="-128"/>
                            </a:rPr>
                            <a:t>4-31G</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108.746 4</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109.344 4</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109.354 6</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109.307 3</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109.227 7</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109.238 0</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109.260 2</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109.314 5</a:t>
                          </a:r>
                        </a:p>
                      </a:txBody>
                      <a:tcPr marL="6350" marR="6350" marT="6350" marB="0" anchor="ctr">
                        <a:solidFill>
                          <a:schemeClr val="bg2"/>
                        </a:solidFill>
                      </a:tcPr>
                    </a:tc>
                    <a:extLst>
                      <a:ext uri="{0D108BD9-81ED-4DB2-BD59-A6C34878D82A}">
                        <a16:rowId xmlns:a16="http://schemas.microsoft.com/office/drawing/2014/main" val="869882816"/>
                      </a:ext>
                    </a:extLst>
                  </a:tr>
                  <a:tr h="360000">
                    <a:tc>
                      <a:txBody>
                        <a:bodyPr/>
                        <a:lstStyle/>
                        <a:p>
                          <a:pPr algn="ctr" fontAlgn="ctr"/>
                          <a:r>
                            <a:rPr lang="en-US" sz="1050" b="0" i="0" u="none" strike="noStrike">
                              <a:solidFill>
                                <a:srgbClr val="000000"/>
                              </a:solidFill>
                              <a:effectLst/>
                              <a:latin typeface="游ゴシック" panose="020B0400000000000000" pitchFamily="50" charset="-128"/>
                              <a:ea typeface="游ゴシック" panose="020B0400000000000000" pitchFamily="50" charset="-128"/>
                            </a:rPr>
                            <a:t>6-31G</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108.859 9</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109.459 5</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109.469 4</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109.422 2</a:t>
                          </a:r>
                        </a:p>
                      </a:txBody>
                      <a:tcPr marL="6350" marR="6350" marT="6350" marB="0" anchor="c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109.343 4</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109.353 3</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109.375 6</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109.429 0</a:t>
                          </a:r>
                        </a:p>
                      </a:txBody>
                      <a:tcPr marL="6350" marR="6350" marT="6350" marB="0" anchor="ctr">
                        <a:solidFill>
                          <a:schemeClr val="bg2"/>
                        </a:solidFill>
                      </a:tcPr>
                    </a:tc>
                    <a:extLst>
                      <a:ext uri="{0D108BD9-81ED-4DB2-BD59-A6C34878D82A}">
                        <a16:rowId xmlns:a16="http://schemas.microsoft.com/office/drawing/2014/main" val="4021706668"/>
                      </a:ext>
                    </a:extLst>
                  </a:tr>
                  <a:tr h="360000">
                    <a:tc>
                      <a:txBody>
                        <a:bodyPr/>
                        <a:lstStyle/>
                        <a:p>
                          <a:pPr algn="ctr" fontAlgn="ctr"/>
                          <a:r>
                            <a:rPr lang="en-US" sz="1050" b="0" i="0" u="none" strike="noStrike">
                              <a:solidFill>
                                <a:srgbClr val="000000"/>
                              </a:solidFill>
                              <a:effectLst/>
                              <a:latin typeface="游ゴシック" panose="020B0400000000000000" pitchFamily="50" charset="-128"/>
                              <a:ea typeface="游ゴシック" panose="020B0400000000000000" pitchFamily="50" charset="-128"/>
                            </a:rPr>
                            <a:t>6-31G(d)</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108.914 4</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109.509 1</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109.523 8</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109.479 0</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109.400 1</a:t>
                          </a:r>
                        </a:p>
                      </a:txBody>
                      <a:tcPr marL="6350" marR="6350" marT="6350" marB="0" anchor="c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109.409 9</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109.431 6</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109.484 9</a:t>
                          </a:r>
                        </a:p>
                      </a:txBody>
                      <a:tcPr marL="6350" marR="6350" marT="6350" marB="0" anchor="ctr">
                        <a:solidFill>
                          <a:schemeClr val="bg2"/>
                        </a:solidFill>
                      </a:tcPr>
                    </a:tc>
                    <a:extLst>
                      <a:ext uri="{0D108BD9-81ED-4DB2-BD59-A6C34878D82A}">
                        <a16:rowId xmlns:a16="http://schemas.microsoft.com/office/drawing/2014/main" val="1435088425"/>
                      </a:ext>
                    </a:extLst>
                  </a:tr>
                  <a:tr h="360000">
                    <a:tc>
                      <a:txBody>
                        <a:bodyPr/>
                        <a:lstStyle/>
                        <a:p>
                          <a:pPr algn="ctr" fontAlgn="ctr"/>
                          <a:r>
                            <a:rPr lang="en-US" sz="1050" b="0" i="0" u="none" strike="noStrike" dirty="0">
                              <a:solidFill>
                                <a:srgbClr val="000000"/>
                              </a:solidFill>
                              <a:effectLst/>
                              <a:latin typeface="游ゴシック" panose="020B0400000000000000" pitchFamily="50" charset="-128"/>
                              <a:ea typeface="游ゴシック" panose="020B0400000000000000" pitchFamily="50" charset="-128"/>
                            </a:rPr>
                            <a:t>6-31G(</a:t>
                          </a:r>
                          <a:r>
                            <a:rPr lang="en-US" sz="1050" b="0" i="0" u="none" strike="noStrike" dirty="0" err="1">
                              <a:solidFill>
                                <a:srgbClr val="000000"/>
                              </a:solidFill>
                              <a:effectLst/>
                              <a:latin typeface="游ゴシック" panose="020B0400000000000000" pitchFamily="50" charset="-128"/>
                              <a:ea typeface="游ゴシック" panose="020B0400000000000000" pitchFamily="50" charset="-128"/>
                            </a:rPr>
                            <a:t>d,p</a:t>
                          </a:r>
                          <a:r>
                            <a:rPr lang="en-US" sz="1050" b="0" i="0" u="none" strike="noStrike" dirty="0">
                              <a:solidFill>
                                <a:srgbClr val="000000"/>
                              </a:solidFill>
                              <a:effectLst/>
                              <a:latin typeface="游ゴシック" panose="020B0400000000000000" pitchFamily="50" charset="-128"/>
                              <a:ea typeface="游ゴシック" panose="020B0400000000000000" pitchFamily="50" charset="-128"/>
                            </a:rPr>
                            <a:t>)</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108.914 4</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109.509 1</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109.523 8</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109.479 0</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109.400 1</a:t>
                          </a:r>
                        </a:p>
                      </a:txBody>
                      <a:tcPr marL="6350" marR="6350" marT="6350" marB="0" anchor="c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109.409 9</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109.431 6</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109.484 9</a:t>
                          </a:r>
                        </a:p>
                      </a:txBody>
                      <a:tcPr marL="6350" marR="6350" marT="6350" marB="0" anchor="ctr">
                        <a:solidFill>
                          <a:schemeClr val="bg2"/>
                        </a:solidFill>
                      </a:tcPr>
                    </a:tc>
                    <a:extLst>
                      <a:ext uri="{0D108BD9-81ED-4DB2-BD59-A6C34878D82A}">
                        <a16:rowId xmlns:a16="http://schemas.microsoft.com/office/drawing/2014/main" val="2813663355"/>
                      </a:ext>
                    </a:extLst>
                  </a:tr>
                  <a:tr h="360000">
                    <a:tc>
                      <a:txBody>
                        <a:bodyPr/>
                        <a:lstStyle/>
                        <a:p>
                          <a:pPr algn="ctr" fontAlgn="ctr"/>
                          <a:r>
                            <a:rPr lang="en-US" sz="1050" b="0" i="0" u="none" strike="noStrike" dirty="0">
                              <a:solidFill>
                                <a:srgbClr val="000000"/>
                              </a:solidFill>
                              <a:effectLst/>
                              <a:latin typeface="游ゴシック" panose="020B0400000000000000" pitchFamily="50" charset="-128"/>
                              <a:ea typeface="游ゴシック" panose="020B0400000000000000" pitchFamily="50" charset="-128"/>
                            </a:rPr>
                            <a:t>6-31++G(</a:t>
                          </a:r>
                          <a:r>
                            <a:rPr lang="en-US" sz="1050" b="0" i="0" u="none" strike="noStrike" dirty="0" err="1">
                              <a:solidFill>
                                <a:srgbClr val="000000"/>
                              </a:solidFill>
                              <a:effectLst/>
                              <a:latin typeface="游ゴシック" panose="020B0400000000000000" pitchFamily="50" charset="-128"/>
                              <a:ea typeface="游ゴシック" panose="020B0400000000000000" pitchFamily="50" charset="-128"/>
                            </a:rPr>
                            <a:t>d,p</a:t>
                          </a:r>
                          <a:r>
                            <a:rPr lang="en-US" sz="1050" b="0" i="0" u="none" strike="noStrike" dirty="0">
                              <a:solidFill>
                                <a:srgbClr val="000000"/>
                              </a:solidFill>
                              <a:effectLst/>
                              <a:latin typeface="游ゴシック" panose="020B0400000000000000" pitchFamily="50" charset="-128"/>
                              <a:ea typeface="游ゴシック" panose="020B0400000000000000" pitchFamily="50" charset="-128"/>
                            </a:rPr>
                            <a:t>)</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108.920 4</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109.516 2</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109.529 4</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109.485 0</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109.404 7</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109.414 6</a:t>
                          </a:r>
                        </a:p>
                      </a:txBody>
                      <a:tcPr marL="6350" marR="6350" marT="6350" marB="0" anchor="c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109.436 2</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109.489 2</a:t>
                          </a:r>
                        </a:p>
                      </a:txBody>
                      <a:tcPr marL="6350" marR="6350" marT="6350" marB="0" anchor="ctr">
                        <a:solidFill>
                          <a:schemeClr val="bg2"/>
                        </a:solidFill>
                      </a:tcPr>
                    </a:tc>
                    <a:extLst>
                      <a:ext uri="{0D108BD9-81ED-4DB2-BD59-A6C34878D82A}">
                        <a16:rowId xmlns:a16="http://schemas.microsoft.com/office/drawing/2014/main" val="779523521"/>
                      </a:ext>
                    </a:extLst>
                  </a:tr>
                  <a:tr h="360000">
                    <a:tc>
                      <a:txBody>
                        <a:bodyPr/>
                        <a:lstStyle/>
                        <a:p>
                          <a:pPr algn="ctr" fontAlgn="ctr"/>
                          <a:r>
                            <a:rPr lang="en-US" sz="1050" b="0" i="0" u="none" strike="noStrike" dirty="0">
                              <a:solidFill>
                                <a:srgbClr val="000000"/>
                              </a:solidFill>
                              <a:effectLst/>
                              <a:latin typeface="游ゴシック" panose="020B0400000000000000" pitchFamily="50" charset="-128"/>
                              <a:ea typeface="游ゴシック" panose="020B0400000000000000" pitchFamily="50" charset="-128"/>
                            </a:rPr>
                            <a:t>6-311++G(</a:t>
                          </a:r>
                          <a:r>
                            <a:rPr lang="en-US" sz="1050" b="0" i="0" u="none" strike="noStrike" dirty="0" err="1">
                              <a:solidFill>
                                <a:srgbClr val="000000"/>
                              </a:solidFill>
                              <a:effectLst/>
                              <a:latin typeface="游ゴシック" panose="020B0400000000000000" pitchFamily="50" charset="-128"/>
                              <a:ea typeface="游ゴシック" panose="020B0400000000000000" pitchFamily="50" charset="-128"/>
                            </a:rPr>
                            <a:t>d,p</a:t>
                          </a:r>
                          <a:r>
                            <a:rPr lang="en-US" sz="1050" b="0" i="0" u="none" strike="noStrike" dirty="0">
                              <a:solidFill>
                                <a:srgbClr val="000000"/>
                              </a:solidFill>
                              <a:effectLst/>
                              <a:latin typeface="游ゴシック" panose="020B0400000000000000" pitchFamily="50" charset="-128"/>
                              <a:ea typeface="游ゴシック" panose="020B0400000000000000" pitchFamily="50" charset="-128"/>
                            </a:rPr>
                            <a:t>)</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108.951 6</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109.548 4</a:t>
                          </a:r>
                        </a:p>
                      </a:txBody>
                      <a:tcPr marL="6350" marR="6350" marT="6350" marB="0" anchor="c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109.559 7</a:t>
                          </a:r>
                        </a:p>
                      </a:txBody>
                      <a:tcPr marL="6350" marR="6350" marT="6350" marB="0" anchor="ctr">
                        <a:solidFill>
                          <a:schemeClr val="accent4">
                            <a:lumMod val="20000"/>
                            <a:lumOff val="80000"/>
                          </a:schemeClr>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109.515 5</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109.432 3</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109.442 5</a:t>
                          </a:r>
                        </a:p>
                      </a:txBody>
                      <a:tcPr marL="6350" marR="6350" marT="6350" marB="0" anchor="c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109.464 2</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109.517 9</a:t>
                          </a:r>
                        </a:p>
                      </a:txBody>
                      <a:tcPr marL="6350" marR="6350" marT="6350" marB="0" anchor="ctr">
                        <a:solidFill>
                          <a:schemeClr val="bg2"/>
                        </a:solidFill>
                      </a:tcPr>
                    </a:tc>
                    <a:extLst>
                      <a:ext uri="{0D108BD9-81ED-4DB2-BD59-A6C34878D82A}">
                        <a16:rowId xmlns:a16="http://schemas.microsoft.com/office/drawing/2014/main" val="3757431848"/>
                      </a:ext>
                    </a:extLst>
                  </a:tr>
                  <a:tr h="360000">
                    <a:tc>
                      <a:txBody>
                        <a:bodyPr/>
                        <a:lstStyle/>
                        <a:p>
                          <a:pPr algn="ctr" fontAlgn="ctr"/>
                          <a:r>
                            <a:rPr lang="en-US" sz="1050" b="0" i="0" u="none" strike="noStrike" dirty="0">
                              <a:solidFill>
                                <a:srgbClr val="000000"/>
                              </a:solidFill>
                              <a:effectLst/>
                              <a:latin typeface="游ゴシック" panose="020B0400000000000000" pitchFamily="50" charset="-128"/>
                              <a:ea typeface="游ゴシック" panose="020B0400000000000000" pitchFamily="50" charset="-128"/>
                            </a:rPr>
                            <a:t>6-311++G(3df,2pd)</a:t>
                          </a:r>
                        </a:p>
                      </a:txBody>
                      <a:tcPr marL="6350" marR="6350" marT="6350" marB="0" anchor="ctr">
                        <a:lnR w="12700" cap="flat" cmpd="sng" algn="ctr">
                          <a:solidFill>
                            <a:schemeClr val="tx2"/>
                          </a:solidFill>
                          <a:prstDash val="solid"/>
                          <a:round/>
                          <a:headEnd type="none" w="med" len="med"/>
                          <a:tailEnd type="none" w="med" len="med"/>
                        </a:lnR>
                        <a:lnB w="12700" cap="flat" cmpd="sng" algn="ctr">
                          <a:solidFill>
                            <a:schemeClr val="tx2"/>
                          </a:solidFill>
                          <a:prstDash val="solid"/>
                          <a:round/>
                          <a:headEnd type="none" w="med" len="med"/>
                          <a:tailEnd type="none" w="med" len="med"/>
                        </a:lnB>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108.959 4</a:t>
                          </a:r>
                        </a:p>
                      </a:txBody>
                      <a:tcPr marL="6350" marR="6350" marT="6350" marB="0" anchor="ctr">
                        <a:lnL w="12700" cap="flat" cmpd="sng" algn="ctr">
                          <a:solidFill>
                            <a:schemeClr val="tx2"/>
                          </a:solidFill>
                          <a:prstDash val="solid"/>
                          <a:round/>
                          <a:headEnd type="none" w="med" len="med"/>
                          <a:tailEnd type="none" w="med" len="med"/>
                        </a:lnL>
                        <a:lnB w="12700" cap="flat" cmpd="sng" algn="ctr">
                          <a:solidFill>
                            <a:schemeClr val="tx2"/>
                          </a:solidFill>
                          <a:prstDash val="solid"/>
                          <a:round/>
                          <a:headEnd type="none" w="med" len="med"/>
                          <a:tailEnd type="none" w="med" len="med"/>
                        </a:lnB>
                        <a:no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109.555 5</a:t>
                          </a:r>
                        </a:p>
                      </a:txBody>
                      <a:tcPr marL="6350" marR="6350" marT="6350" marB="0" anchor="ctr">
                        <a:lnB w="12700" cap="flat" cmpd="sng" algn="ctr">
                          <a:solidFill>
                            <a:schemeClr val="tx2"/>
                          </a:solidFill>
                          <a:prstDash val="solid"/>
                          <a:round/>
                          <a:headEnd type="none" w="med" len="med"/>
                          <a:tailEnd type="none" w="med" len="med"/>
                        </a:lnB>
                        <a:solidFill>
                          <a:schemeClr val="accent4">
                            <a:lumMod val="20000"/>
                            <a:lumOff val="80000"/>
                          </a:schemeClr>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109.567 3</a:t>
                          </a:r>
                        </a:p>
                      </a:txBody>
                      <a:tcPr marL="6350" marR="6350" marT="6350" marB="0" anchor="ctr">
                        <a:lnB w="12700" cap="flat" cmpd="sng" algn="ctr">
                          <a:solidFill>
                            <a:schemeClr val="tx2"/>
                          </a:solidFill>
                          <a:prstDash val="solid"/>
                          <a:round/>
                          <a:headEnd type="none" w="med" len="med"/>
                          <a:tailEnd type="none" w="med" len="med"/>
                        </a:lnB>
                        <a:solidFill>
                          <a:schemeClr val="accent4">
                            <a:lumMod val="20000"/>
                            <a:lumOff val="80000"/>
                          </a:schemeClr>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109.523 5</a:t>
                          </a:r>
                        </a:p>
                      </a:txBody>
                      <a:tcPr marL="6350" marR="6350" marT="6350" marB="0" anchor="ctr">
                        <a:lnB w="12700" cap="flat" cmpd="sng" algn="ctr">
                          <a:solidFill>
                            <a:schemeClr val="tx2"/>
                          </a:solidFill>
                          <a:prstDash val="solid"/>
                          <a:round/>
                          <a:headEnd type="none" w="med" len="med"/>
                          <a:tailEnd type="none" w="med" len="med"/>
                        </a:lnB>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109.440 0</a:t>
                          </a:r>
                        </a:p>
                      </a:txBody>
                      <a:tcPr marL="6350" marR="6350" marT="6350" marB="0" anchor="ctr">
                        <a:lnB w="12700" cap="flat" cmpd="sng" algn="ctr">
                          <a:solidFill>
                            <a:schemeClr val="tx2"/>
                          </a:solidFill>
                          <a:prstDash val="solid"/>
                          <a:round/>
                          <a:headEnd type="none" w="med" len="med"/>
                          <a:tailEnd type="none" w="med" len="med"/>
                        </a:lnB>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109.450 1</a:t>
                          </a:r>
                        </a:p>
                      </a:txBody>
                      <a:tcPr marL="6350" marR="6350" marT="6350" marB="0" anchor="ctr">
                        <a:lnB w="12700" cap="flat" cmpd="sng" algn="ctr">
                          <a:solidFill>
                            <a:schemeClr val="tx2"/>
                          </a:solidFill>
                          <a:prstDash val="solid"/>
                          <a:round/>
                          <a:headEnd type="none" w="med" len="med"/>
                          <a:tailEnd type="none" w="med" len="med"/>
                        </a:lnB>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109.471 8</a:t>
                          </a:r>
                        </a:p>
                      </a:txBody>
                      <a:tcPr marL="6350" marR="6350" marT="6350" marB="0" anchor="ctr">
                        <a:lnB w="12700" cap="flat" cmpd="sng" algn="ctr">
                          <a:solidFill>
                            <a:schemeClr val="tx2"/>
                          </a:solidFill>
                          <a:prstDash val="solid"/>
                          <a:round/>
                          <a:headEnd type="none" w="med" len="med"/>
                          <a:tailEnd type="none" w="med" len="med"/>
                        </a:lnB>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109.525 9</a:t>
                          </a:r>
                        </a:p>
                      </a:txBody>
                      <a:tcPr marL="6350" marR="6350" marT="6350" marB="0" anchor="ctr">
                        <a:lnB w="12700" cap="flat" cmpd="sng" algn="ctr">
                          <a:solidFill>
                            <a:schemeClr val="tx2"/>
                          </a:solidFill>
                          <a:prstDash val="solid"/>
                          <a:round/>
                          <a:headEnd type="none" w="med" len="med"/>
                          <a:tailEnd type="none" w="med" len="med"/>
                        </a:lnB>
                        <a:solidFill>
                          <a:schemeClr val="bg2"/>
                        </a:solidFill>
                      </a:tcPr>
                    </a:tc>
                    <a:extLst>
                      <a:ext uri="{0D108BD9-81ED-4DB2-BD59-A6C34878D82A}">
                        <a16:rowId xmlns:a16="http://schemas.microsoft.com/office/drawing/2014/main" val="273787781"/>
                      </a:ext>
                    </a:extLst>
                  </a:tr>
                  <a:tr h="360000">
                    <a:tc>
                      <a:txBody>
                        <a:bodyPr/>
                        <a:lstStyle/>
                        <a:p>
                          <a:pPr algn="ctr" fontAlgn="ctr">
                            <a:lnSpc>
                              <a:spcPts val="1200"/>
                            </a:lnSpc>
                          </a:pPr>
                          <a:r>
                            <a:rPr lang="ja-JP" altLang="en-US" sz="1050" b="0" i="0" u="none" strike="noStrike" dirty="0">
                              <a:solidFill>
                                <a:schemeClr val="bg1"/>
                              </a:solidFill>
                              <a:effectLst/>
                              <a:latin typeface="游ゴシック" panose="020B0400000000000000" pitchFamily="50" charset="-128"/>
                              <a:ea typeface="游ゴシック" panose="020B0400000000000000" pitchFamily="50" charset="-128"/>
                            </a:rPr>
                            <a:t>最良変分</a:t>
                          </a:r>
                          <a:endParaRPr lang="en-US" altLang="ja-JP" sz="105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lnSpc>
                              <a:spcPts val="1200"/>
                            </a:lnSpc>
                          </a:pPr>
                          <a:r>
                            <a:rPr lang="pt-BR" altLang="ja-JP" sz="1050" b="0" i="0" u="none" strike="noStrike" dirty="0">
                              <a:solidFill>
                                <a:schemeClr val="bg1"/>
                              </a:solidFill>
                              <a:effectLst/>
                              <a:latin typeface="游ゴシック" panose="020B0400000000000000" pitchFamily="50" charset="-128"/>
                              <a:ea typeface="游ゴシック" panose="020B0400000000000000" pitchFamily="50" charset="-128"/>
                            </a:rPr>
                            <a:t>−109.542 7</a:t>
                          </a:r>
                          <a:r>
                            <a:rPr lang="pt-BR" altLang="ja-JP" sz="1050" b="0" i="0" u="none" strike="noStrike" dirty="0">
                              <a:solidFill>
                                <a:schemeClr val="tx2"/>
                              </a:solidFill>
                              <a:effectLst/>
                              <a:latin typeface="游ゴシック" panose="020B0400000000000000" pitchFamily="50" charset="-128"/>
                              <a:ea typeface="游ゴシック" panose="020B0400000000000000" pitchFamily="50" charset="-128"/>
                            </a:rPr>
                            <a:t> </a:t>
                          </a:r>
                          <a:endParaRPr lang="en-US" altLang="ja-JP" sz="105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noFill/>
                          <a:prstDash val="solid"/>
                          <a:round/>
                          <a:headEnd type="none" w="med" len="med"/>
                          <a:tailEnd type="none" w="med" len="med"/>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lnSpc>
                              <a:spcPts val="1200"/>
                            </a:lnSpc>
                          </a:pPr>
                          <a:r>
                            <a:rPr kumimoji="1" lang="pt-BR" altLang="ja-JP" sz="1050" b="0" i="0" u="none" strike="noStrike" kern="1200" cap="none" spc="0" normalizeH="0" baseline="0" noProof="0">
                              <a:ln>
                                <a:noFill/>
                              </a:ln>
                              <a:solidFill>
                                <a:prstClr val="white"/>
                              </a:solidFill>
                              <a:effectLst/>
                              <a:uLnTx/>
                              <a:uFillTx/>
                              <a:latin typeface="游ゴシック" panose="020B0400000000000000" pitchFamily="50" charset="-128"/>
                              <a:ea typeface="游ゴシック" panose="020B0400000000000000" pitchFamily="50" charset="-128"/>
                              <a:cs typeface="+mn-cs"/>
                            </a:rPr>
                            <a:t>−109.542 7</a:t>
                          </a:r>
                          <a:endParaRPr lang="en-US" altLang="ja-JP" sz="105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noFill/>
                          <a:prstDash val="solid"/>
                          <a:round/>
                          <a:headEnd type="none" w="med" len="med"/>
                          <a:tailEnd type="none" w="med" len="med"/>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ts val="1200"/>
                            </a:lnSpc>
                            <a:spcBef>
                              <a:spcPts val="0"/>
                            </a:spcBef>
                            <a:spcAft>
                              <a:spcPts val="0"/>
                            </a:spcAft>
                            <a:buClrTx/>
                            <a:buSzTx/>
                            <a:buFontTx/>
                            <a:buNone/>
                            <a:tabLst/>
                            <a:defRPr/>
                          </a:pPr>
                          <a:r>
                            <a:rPr kumimoji="1" lang="pt-BR" altLang="ja-JP" sz="1050" b="0" i="0" u="none" strike="noStrike" kern="1200" cap="none" spc="0" normalizeH="0" baseline="0" noProof="0">
                              <a:ln>
                                <a:noFill/>
                              </a:ln>
                              <a:solidFill>
                                <a:prstClr val="white"/>
                              </a:solidFill>
                              <a:effectLst/>
                              <a:uLnTx/>
                              <a:uFillTx/>
                              <a:latin typeface="游ゴシック" panose="020B0400000000000000" pitchFamily="50" charset="-128"/>
                              <a:ea typeface="游ゴシック" panose="020B0400000000000000" pitchFamily="50" charset="-128"/>
                              <a:cs typeface="+mn-cs"/>
                            </a:rPr>
                            <a:t>−109.542 7</a:t>
                          </a:r>
                          <a:endParaRPr lang="en-US" altLang="ja-JP" sz="105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lnSpc>
                              <a:spcPts val="1200"/>
                            </a:lnSpc>
                          </a:pPr>
                          <a:r>
                            <a:rPr kumimoji="1" lang="pt-BR" altLang="ja-JP" sz="1050" b="0" i="0" u="none" strike="noStrike" kern="1200" cap="none" spc="0" normalizeH="0" baseline="0" noProof="0">
                              <a:ln>
                                <a:noFill/>
                              </a:ln>
                              <a:solidFill>
                                <a:prstClr val="white"/>
                              </a:solidFill>
                              <a:effectLst/>
                              <a:uLnTx/>
                              <a:uFillTx/>
                              <a:latin typeface="游ゴシック" panose="020B0400000000000000" pitchFamily="50" charset="-128"/>
                              <a:ea typeface="游ゴシック" panose="020B0400000000000000" pitchFamily="50" charset="-128"/>
                              <a:cs typeface="+mn-cs"/>
                            </a:rPr>
                            <a:t>−109.542 7</a:t>
                          </a:r>
                          <a:endParaRPr lang="en-US" altLang="ja-JP" sz="105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ts val="1200"/>
                            </a:lnSpc>
                            <a:spcBef>
                              <a:spcPts val="0"/>
                            </a:spcBef>
                            <a:spcAft>
                              <a:spcPts val="0"/>
                            </a:spcAft>
                            <a:buClrTx/>
                            <a:buSzTx/>
                            <a:buFontTx/>
                            <a:buNone/>
                            <a:tabLst/>
                            <a:defRPr/>
                          </a:pPr>
                          <a:r>
                            <a:rPr kumimoji="1" lang="pt-BR" altLang="ja-JP" sz="1050" b="0" i="0" u="none" strike="noStrike" kern="1200" cap="none" spc="0" normalizeH="0" baseline="0" noProof="0">
                              <a:ln>
                                <a:noFill/>
                              </a:ln>
                              <a:solidFill>
                                <a:prstClr val="white"/>
                              </a:solidFill>
                              <a:effectLst/>
                              <a:uLnTx/>
                              <a:uFillTx/>
                              <a:latin typeface="游ゴシック" panose="020B0400000000000000" pitchFamily="50" charset="-128"/>
                              <a:ea typeface="游ゴシック" panose="020B0400000000000000" pitchFamily="50" charset="-128"/>
                              <a:cs typeface="+mn-cs"/>
                            </a:rPr>
                            <a:t>−109.542 7</a:t>
                          </a:r>
                          <a:endParaRPr lang="en-US" altLang="ja-JP" sz="105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lnSpc>
                              <a:spcPts val="1200"/>
                            </a:lnSpc>
                          </a:pPr>
                          <a:r>
                            <a:rPr kumimoji="1" lang="pt-BR" altLang="ja-JP" sz="1050" b="0" i="0" u="none" strike="noStrike" kern="1200" cap="none" spc="0" normalizeH="0" baseline="0" noProof="0">
                              <a:ln>
                                <a:noFill/>
                              </a:ln>
                              <a:solidFill>
                                <a:prstClr val="white"/>
                              </a:solidFill>
                              <a:effectLst/>
                              <a:uLnTx/>
                              <a:uFillTx/>
                              <a:latin typeface="游ゴシック" panose="020B0400000000000000" pitchFamily="50" charset="-128"/>
                              <a:ea typeface="游ゴシック" panose="020B0400000000000000" pitchFamily="50" charset="-128"/>
                              <a:cs typeface="+mn-cs"/>
                            </a:rPr>
                            <a:t>−109.542 7</a:t>
                          </a:r>
                          <a:endParaRPr lang="en-US" altLang="ja-JP" sz="105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lnSpc>
                              <a:spcPts val="1200"/>
                            </a:lnSpc>
                          </a:pPr>
                          <a:r>
                            <a:rPr kumimoji="1" lang="pt-BR" altLang="ja-JP" sz="1050" b="0" i="0" u="none" strike="noStrike" kern="1200" cap="none" spc="0" normalizeH="0" baseline="0" noProof="0">
                              <a:ln>
                                <a:noFill/>
                              </a:ln>
                              <a:solidFill>
                                <a:prstClr val="white"/>
                              </a:solidFill>
                              <a:effectLst/>
                              <a:uLnTx/>
                              <a:uFillTx/>
                              <a:latin typeface="游ゴシック" panose="020B0400000000000000" pitchFamily="50" charset="-128"/>
                              <a:ea typeface="游ゴシック" panose="020B0400000000000000" pitchFamily="50" charset="-128"/>
                              <a:cs typeface="+mn-cs"/>
                            </a:rPr>
                            <a:t>−109.542 7</a:t>
                          </a:r>
                          <a:endParaRPr lang="en-US" altLang="ja-JP" sz="105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ts val="1200"/>
                            </a:lnSpc>
                            <a:spcBef>
                              <a:spcPts val="0"/>
                            </a:spcBef>
                            <a:spcAft>
                              <a:spcPts val="0"/>
                            </a:spcAft>
                            <a:buClrTx/>
                            <a:buSzTx/>
                            <a:buFontTx/>
                            <a:buNone/>
                            <a:tabLst/>
                            <a:defRPr/>
                          </a:pPr>
                          <a:r>
                            <a:rPr kumimoji="1" lang="pt-BR" altLang="ja-JP" sz="1050" b="0" i="0" u="none" strike="noStrike" kern="1200" cap="none" spc="0" normalizeH="0" baseline="0" noProof="0" dirty="0">
                              <a:ln>
                                <a:noFill/>
                              </a:ln>
                              <a:solidFill>
                                <a:prstClr val="white"/>
                              </a:solidFill>
                              <a:effectLst/>
                              <a:uLnTx/>
                              <a:uFillTx/>
                              <a:latin typeface="游ゴシック" panose="020B0400000000000000" pitchFamily="50" charset="-128"/>
                              <a:ea typeface="游ゴシック" panose="020B0400000000000000" pitchFamily="50" charset="-128"/>
                              <a:cs typeface="+mn-cs"/>
                            </a:rPr>
                            <a:t>−109.542 7</a:t>
                          </a:r>
                          <a:endParaRPr lang="en-US" altLang="ja-JP" sz="105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4143156928"/>
                      </a:ext>
                    </a:extLst>
                  </a:tr>
                </a:tbl>
              </a:graphicData>
            </a:graphic>
          </p:graphicFrame>
        </mc:Choice>
        <mc:Fallback xmlns="">
          <p:graphicFrame>
            <p:nvGraphicFramePr>
              <p:cNvPr id="23" name="コンテンツ プレースホルダー 10">
                <a:extLst>
                  <a:ext uri="{FF2B5EF4-FFF2-40B4-BE49-F238E27FC236}">
                    <a16:creationId xmlns:a16="http://schemas.microsoft.com/office/drawing/2014/main" id="{C88B1DAE-DEF5-F84D-64FD-5B21A33C5A0F}"/>
                  </a:ext>
                </a:extLst>
              </p:cNvPr>
              <p:cNvGraphicFramePr>
                <a:graphicFrameLocks noGrp="1"/>
              </p:cNvGraphicFramePr>
              <p:nvPr>
                <p:ph idx="1"/>
                <p:extLst>
                  <p:ext uri="{D42A27DB-BD31-4B8C-83A1-F6EECF244321}">
                    <p14:modId xmlns:p14="http://schemas.microsoft.com/office/powerpoint/2010/main" val="3644505924"/>
                  </p:ext>
                </p:extLst>
              </p:nvPr>
            </p:nvGraphicFramePr>
            <p:xfrm>
              <a:off x="468313" y="842963"/>
              <a:ext cx="8208000" cy="3600000"/>
            </p:xfrm>
            <a:graphic>
              <a:graphicData uri="http://schemas.openxmlformats.org/drawingml/2006/table">
                <a:tbl>
                  <a:tblPr>
                    <a:tableStyleId>{2D5ABB26-0587-4C30-8999-92F81FD0307C}</a:tableStyleId>
                  </a:tblPr>
                  <a:tblGrid>
                    <a:gridCol w="1296000">
                      <a:extLst>
                        <a:ext uri="{9D8B030D-6E8A-4147-A177-3AD203B41FA5}">
                          <a16:colId xmlns:a16="http://schemas.microsoft.com/office/drawing/2014/main" val="240648912"/>
                        </a:ext>
                      </a:extLst>
                    </a:gridCol>
                    <a:gridCol w="864000">
                      <a:extLst>
                        <a:ext uri="{9D8B030D-6E8A-4147-A177-3AD203B41FA5}">
                          <a16:colId xmlns:a16="http://schemas.microsoft.com/office/drawing/2014/main" val="284259937"/>
                        </a:ext>
                      </a:extLst>
                    </a:gridCol>
                    <a:gridCol w="864000">
                      <a:extLst>
                        <a:ext uri="{9D8B030D-6E8A-4147-A177-3AD203B41FA5}">
                          <a16:colId xmlns:a16="http://schemas.microsoft.com/office/drawing/2014/main" val="1889604726"/>
                        </a:ext>
                      </a:extLst>
                    </a:gridCol>
                    <a:gridCol w="864000">
                      <a:extLst>
                        <a:ext uri="{9D8B030D-6E8A-4147-A177-3AD203B41FA5}">
                          <a16:colId xmlns:a16="http://schemas.microsoft.com/office/drawing/2014/main" val="4085503825"/>
                        </a:ext>
                      </a:extLst>
                    </a:gridCol>
                    <a:gridCol w="864000">
                      <a:extLst>
                        <a:ext uri="{9D8B030D-6E8A-4147-A177-3AD203B41FA5}">
                          <a16:colId xmlns:a16="http://schemas.microsoft.com/office/drawing/2014/main" val="1636495370"/>
                        </a:ext>
                      </a:extLst>
                    </a:gridCol>
                    <a:gridCol w="864000">
                      <a:extLst>
                        <a:ext uri="{9D8B030D-6E8A-4147-A177-3AD203B41FA5}">
                          <a16:colId xmlns:a16="http://schemas.microsoft.com/office/drawing/2014/main" val="1960625527"/>
                        </a:ext>
                      </a:extLst>
                    </a:gridCol>
                    <a:gridCol w="864000">
                      <a:extLst>
                        <a:ext uri="{9D8B030D-6E8A-4147-A177-3AD203B41FA5}">
                          <a16:colId xmlns:a16="http://schemas.microsoft.com/office/drawing/2014/main" val="1013671992"/>
                        </a:ext>
                      </a:extLst>
                    </a:gridCol>
                    <a:gridCol w="864000">
                      <a:extLst>
                        <a:ext uri="{9D8B030D-6E8A-4147-A177-3AD203B41FA5}">
                          <a16:colId xmlns:a16="http://schemas.microsoft.com/office/drawing/2014/main" val="1655057678"/>
                        </a:ext>
                      </a:extLst>
                    </a:gridCol>
                    <a:gridCol w="864000">
                      <a:extLst>
                        <a:ext uri="{9D8B030D-6E8A-4147-A177-3AD203B41FA5}">
                          <a16:colId xmlns:a16="http://schemas.microsoft.com/office/drawing/2014/main" val="3259911207"/>
                        </a:ext>
                      </a:extLst>
                    </a:gridCol>
                  </a:tblGrid>
                  <a:tr h="360000">
                    <a:tc>
                      <a:txBody>
                        <a:bodyPr/>
                        <a:lstStyle/>
                        <a:p>
                          <a:endParaRPr lang="ja-JP"/>
                        </a:p>
                      </a:txBody>
                      <a:tcPr marL="6350" marR="6350" marT="6350" marB="0" anchor="ctr">
                        <a:lnR w="12700" cap="flat" cmpd="sng" algn="ctr">
                          <a:solidFill>
                            <a:schemeClr val="tx2"/>
                          </a:solidFill>
                          <a:prstDash val="solid"/>
                          <a:round/>
                          <a:headEnd type="none" w="med" len="med"/>
                          <a:tailEnd type="none" w="med" len="med"/>
                        </a:lnR>
                        <a:blipFill>
                          <a:blip r:embed="rId2"/>
                          <a:stretch>
                            <a:fillRect r="-533333" b="-901695"/>
                          </a:stretch>
                        </a:blipFill>
                      </a:tcPr>
                    </a:tc>
                    <a:tc>
                      <a:txBody>
                        <a:bodyPr/>
                        <a:lstStyle/>
                        <a:p>
                          <a:pPr algn="ctr" fontAlgn="ctr"/>
                          <a:r>
                            <a:rPr lang="en-US" sz="1050" b="0" i="0" u="none" strike="noStrike" dirty="0">
                              <a:solidFill>
                                <a:schemeClr val="bg1"/>
                              </a:solidFill>
                              <a:effectLst/>
                              <a:latin typeface="游ゴシック" panose="020B0400000000000000" pitchFamily="50" charset="-128"/>
                              <a:ea typeface="游ゴシック" panose="020B0400000000000000" pitchFamily="50" charset="-128"/>
                            </a:rPr>
                            <a:t>SVWN</a:t>
                          </a:r>
                        </a:p>
                      </a:txBody>
                      <a:tcPr marL="6350" marR="6350" marT="6350" marB="0" anchor="ctr">
                        <a:lnL w="12700" cap="flat" cmpd="sng" algn="ctr">
                          <a:solidFill>
                            <a:schemeClr val="tx2"/>
                          </a:solidFill>
                          <a:prstDash val="solid"/>
                          <a:round/>
                          <a:headEnd type="none" w="med" len="med"/>
                          <a:tailEnd type="none" w="med" len="med"/>
                        </a:lnL>
                        <a:solidFill>
                          <a:schemeClr val="tx2"/>
                        </a:solidFill>
                      </a:tcPr>
                    </a:tc>
                    <a:tc>
                      <a:txBody>
                        <a:bodyPr/>
                        <a:lstStyle/>
                        <a:p>
                          <a:pPr algn="ctr" fontAlgn="ctr"/>
                          <a:r>
                            <a:rPr lang="en-US" sz="1050" b="0" i="0" u="none" strike="noStrike">
                              <a:solidFill>
                                <a:schemeClr val="bg1"/>
                              </a:solidFill>
                              <a:effectLst/>
                              <a:latin typeface="游ゴシック" panose="020B0400000000000000" pitchFamily="50" charset="-128"/>
                              <a:ea typeface="游ゴシック" panose="020B0400000000000000" pitchFamily="50" charset="-128"/>
                            </a:rPr>
                            <a:t>BLYP</a:t>
                          </a:r>
                        </a:p>
                      </a:txBody>
                      <a:tcPr marL="6350" marR="6350" marT="6350" marB="0" anchor="ctr">
                        <a:solidFill>
                          <a:schemeClr val="tx2"/>
                        </a:solidFill>
                      </a:tcPr>
                    </a:tc>
                    <a:tc>
                      <a:txBody>
                        <a:bodyPr/>
                        <a:lstStyle/>
                        <a:p>
                          <a:pPr algn="ctr" fontAlgn="ctr"/>
                          <a:r>
                            <a:rPr lang="en-US" sz="1050" b="0" i="0" u="none" strike="noStrike">
                              <a:solidFill>
                                <a:schemeClr val="bg1"/>
                              </a:solidFill>
                              <a:effectLst/>
                              <a:latin typeface="游ゴシック" panose="020B0400000000000000" pitchFamily="50" charset="-128"/>
                              <a:ea typeface="游ゴシック" panose="020B0400000000000000" pitchFamily="50" charset="-128"/>
                            </a:rPr>
                            <a:t>B3LYP</a:t>
                          </a:r>
                        </a:p>
                      </a:txBody>
                      <a:tcPr marL="6350" marR="6350" marT="6350" marB="0" anchor="ctr">
                        <a:solidFill>
                          <a:schemeClr val="tx2"/>
                        </a:solidFill>
                      </a:tcPr>
                    </a:tc>
                    <a:tc>
                      <a:txBody>
                        <a:bodyPr/>
                        <a:lstStyle/>
                        <a:p>
                          <a:pPr algn="ctr" fontAlgn="ctr"/>
                          <a:r>
                            <a:rPr lang="en-US" sz="1050" b="0" i="0" u="none" strike="noStrike">
                              <a:solidFill>
                                <a:schemeClr val="bg1"/>
                              </a:solidFill>
                              <a:effectLst/>
                              <a:latin typeface="游ゴシック" panose="020B0400000000000000" pitchFamily="50" charset="-128"/>
                              <a:ea typeface="游ゴシック" panose="020B0400000000000000" pitchFamily="50" charset="-128"/>
                            </a:rPr>
                            <a:t>CAM-B3LYP</a:t>
                          </a:r>
                        </a:p>
                      </a:txBody>
                      <a:tcPr marL="6350" marR="6350" marT="6350" marB="0" anchor="ctr">
                        <a:solidFill>
                          <a:schemeClr val="tx2"/>
                        </a:solidFill>
                      </a:tcPr>
                    </a:tc>
                    <a:tc>
                      <a:txBody>
                        <a:bodyPr/>
                        <a:lstStyle/>
                        <a:p>
                          <a:pPr algn="ctr" fontAlgn="ctr"/>
                          <a:r>
                            <a:rPr lang="en-US" sz="1050" b="0" i="0" u="none" strike="noStrike">
                              <a:solidFill>
                                <a:schemeClr val="bg1"/>
                              </a:solidFill>
                              <a:effectLst/>
                              <a:latin typeface="游ゴシック" panose="020B0400000000000000" pitchFamily="50" charset="-128"/>
                              <a:ea typeface="游ゴシック" panose="020B0400000000000000" pitchFamily="50" charset="-128"/>
                            </a:rPr>
                            <a:t>PBE1PBE</a:t>
                          </a:r>
                        </a:p>
                      </a:txBody>
                      <a:tcPr marL="6350" marR="6350" marT="6350" marB="0" anchor="ctr">
                        <a:solidFill>
                          <a:schemeClr val="tx2"/>
                        </a:solidFill>
                      </a:tcPr>
                    </a:tc>
                    <a:tc>
                      <a:txBody>
                        <a:bodyPr/>
                        <a:lstStyle/>
                        <a:p>
                          <a:pPr algn="ctr" fontAlgn="ctr"/>
                          <a:r>
                            <a:rPr lang="en-US" sz="1050" b="0" i="0" u="none" strike="noStrike">
                              <a:solidFill>
                                <a:schemeClr val="bg1"/>
                              </a:solidFill>
                              <a:effectLst/>
                              <a:latin typeface="游ゴシック" panose="020B0400000000000000" pitchFamily="50" charset="-128"/>
                              <a:ea typeface="游ゴシック" panose="020B0400000000000000" pitchFamily="50" charset="-128"/>
                            </a:rPr>
                            <a:t>HSEH1PBE</a:t>
                          </a:r>
                        </a:p>
                      </a:txBody>
                      <a:tcPr marL="6350" marR="6350" marT="6350" marB="0" anchor="ctr">
                        <a:solidFill>
                          <a:schemeClr val="tx2"/>
                        </a:solidFill>
                      </a:tcPr>
                    </a:tc>
                    <a:tc>
                      <a:txBody>
                        <a:bodyPr/>
                        <a:lstStyle/>
                        <a:p>
                          <a:pPr algn="ctr" fontAlgn="ctr"/>
                          <a:r>
                            <a:rPr lang="en-US" sz="1050" b="0" i="0" u="none" strike="noStrike">
                              <a:solidFill>
                                <a:schemeClr val="bg1"/>
                              </a:solidFill>
                              <a:effectLst/>
                              <a:latin typeface="游ゴシック" panose="020B0400000000000000" pitchFamily="50" charset="-128"/>
                              <a:ea typeface="游ゴシック" panose="020B0400000000000000" pitchFamily="50" charset="-128"/>
                            </a:rPr>
                            <a:t>APFD</a:t>
                          </a:r>
                        </a:p>
                      </a:txBody>
                      <a:tcPr marL="6350" marR="6350" marT="6350" marB="0" anchor="ctr">
                        <a:solidFill>
                          <a:schemeClr val="tx2"/>
                        </a:solidFill>
                      </a:tcPr>
                    </a:tc>
                    <a:tc>
                      <a:txBody>
                        <a:bodyPr/>
                        <a:lstStyle/>
                        <a:p>
                          <a:pPr algn="ctr" fontAlgn="ctr"/>
                          <a:r>
                            <a:rPr lang="en-US" sz="1050" b="0" i="0" u="none" strike="noStrike" dirty="0">
                              <a:solidFill>
                                <a:schemeClr val="bg1"/>
                              </a:solidFill>
                              <a:effectLst/>
                              <a:latin typeface="游ゴシック" panose="020B0400000000000000" pitchFamily="50" charset="-128"/>
                              <a:ea typeface="游ゴシック" panose="020B0400000000000000" pitchFamily="50" charset="-128"/>
                            </a:rPr>
                            <a:t>wB97XD</a:t>
                          </a:r>
                        </a:p>
                      </a:txBody>
                      <a:tcPr marL="6350" marR="6350" marT="6350" marB="0" anchor="ctr">
                        <a:solidFill>
                          <a:schemeClr val="tx2"/>
                        </a:solidFill>
                      </a:tcPr>
                    </a:tc>
                    <a:extLst>
                      <a:ext uri="{0D108BD9-81ED-4DB2-BD59-A6C34878D82A}">
                        <a16:rowId xmlns:a16="http://schemas.microsoft.com/office/drawing/2014/main" val="1627164037"/>
                      </a:ext>
                    </a:extLst>
                  </a:tr>
                  <a:tr h="360000">
                    <a:tc>
                      <a:txBody>
                        <a:bodyPr/>
                        <a:lstStyle/>
                        <a:p>
                          <a:pPr algn="ctr" fontAlgn="ctr"/>
                          <a:r>
                            <a:rPr lang="en-US" sz="1050" b="0" i="0" u="none" strike="noStrike" dirty="0">
                              <a:solidFill>
                                <a:srgbClr val="000000"/>
                              </a:solidFill>
                              <a:effectLst/>
                              <a:latin typeface="游ゴシック" panose="020B0400000000000000" pitchFamily="50" charset="-128"/>
                              <a:ea typeface="游ゴシック" panose="020B0400000000000000" pitchFamily="50" charset="-128"/>
                            </a:rPr>
                            <a:t>STO-3G</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107.421 4</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108.006 0</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108.034 6</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107.983 5</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107.936 2</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107.944 7</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107.965 5</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108.020 4</a:t>
                          </a:r>
                        </a:p>
                      </a:txBody>
                      <a:tcPr marL="6350" marR="6350" marT="6350" marB="0" anchor="ctr">
                        <a:solidFill>
                          <a:schemeClr val="bg2"/>
                        </a:solidFill>
                      </a:tcPr>
                    </a:tc>
                    <a:extLst>
                      <a:ext uri="{0D108BD9-81ED-4DB2-BD59-A6C34878D82A}">
                        <a16:rowId xmlns:a16="http://schemas.microsoft.com/office/drawing/2014/main" val="514386265"/>
                      </a:ext>
                    </a:extLst>
                  </a:tr>
                  <a:tr h="360000">
                    <a:tc>
                      <a:txBody>
                        <a:bodyPr/>
                        <a:lstStyle/>
                        <a:p>
                          <a:pPr algn="ctr" fontAlgn="ctr"/>
                          <a:r>
                            <a:rPr lang="en-US" sz="1050" b="0" i="0" u="none" strike="noStrike">
                              <a:solidFill>
                                <a:srgbClr val="000000"/>
                              </a:solidFill>
                              <a:effectLst/>
                              <a:latin typeface="游ゴシック" panose="020B0400000000000000" pitchFamily="50" charset="-128"/>
                              <a:ea typeface="游ゴシック" panose="020B0400000000000000" pitchFamily="50" charset="-128"/>
                            </a:rPr>
                            <a:t>4-31G</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108.746 4</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109.344 4</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109.354 6</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109.307 3</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109.227 7</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109.238 0</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109.260 2</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109.314 5</a:t>
                          </a:r>
                        </a:p>
                      </a:txBody>
                      <a:tcPr marL="6350" marR="6350" marT="6350" marB="0" anchor="ctr">
                        <a:solidFill>
                          <a:schemeClr val="bg2"/>
                        </a:solidFill>
                      </a:tcPr>
                    </a:tc>
                    <a:extLst>
                      <a:ext uri="{0D108BD9-81ED-4DB2-BD59-A6C34878D82A}">
                        <a16:rowId xmlns:a16="http://schemas.microsoft.com/office/drawing/2014/main" val="869882816"/>
                      </a:ext>
                    </a:extLst>
                  </a:tr>
                  <a:tr h="360000">
                    <a:tc>
                      <a:txBody>
                        <a:bodyPr/>
                        <a:lstStyle/>
                        <a:p>
                          <a:pPr algn="ctr" fontAlgn="ctr"/>
                          <a:r>
                            <a:rPr lang="en-US" sz="1050" b="0" i="0" u="none" strike="noStrike">
                              <a:solidFill>
                                <a:srgbClr val="000000"/>
                              </a:solidFill>
                              <a:effectLst/>
                              <a:latin typeface="游ゴシック" panose="020B0400000000000000" pitchFamily="50" charset="-128"/>
                              <a:ea typeface="游ゴシック" panose="020B0400000000000000" pitchFamily="50" charset="-128"/>
                            </a:rPr>
                            <a:t>6-31G</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108.859 9</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109.459 5</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109.469 4</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109.422 2</a:t>
                          </a:r>
                        </a:p>
                      </a:txBody>
                      <a:tcPr marL="6350" marR="6350" marT="6350" marB="0" anchor="c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109.343 4</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109.353 3</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109.375 6</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109.429 0</a:t>
                          </a:r>
                        </a:p>
                      </a:txBody>
                      <a:tcPr marL="6350" marR="6350" marT="6350" marB="0" anchor="ctr">
                        <a:solidFill>
                          <a:schemeClr val="bg2"/>
                        </a:solidFill>
                      </a:tcPr>
                    </a:tc>
                    <a:extLst>
                      <a:ext uri="{0D108BD9-81ED-4DB2-BD59-A6C34878D82A}">
                        <a16:rowId xmlns:a16="http://schemas.microsoft.com/office/drawing/2014/main" val="4021706668"/>
                      </a:ext>
                    </a:extLst>
                  </a:tr>
                  <a:tr h="360000">
                    <a:tc>
                      <a:txBody>
                        <a:bodyPr/>
                        <a:lstStyle/>
                        <a:p>
                          <a:pPr algn="ctr" fontAlgn="ctr"/>
                          <a:r>
                            <a:rPr lang="en-US" sz="1050" b="0" i="0" u="none" strike="noStrike">
                              <a:solidFill>
                                <a:srgbClr val="000000"/>
                              </a:solidFill>
                              <a:effectLst/>
                              <a:latin typeface="游ゴシック" panose="020B0400000000000000" pitchFamily="50" charset="-128"/>
                              <a:ea typeface="游ゴシック" panose="020B0400000000000000" pitchFamily="50" charset="-128"/>
                            </a:rPr>
                            <a:t>6-31G(d)</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108.914 4</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109.509 1</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109.523 8</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109.479 0</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109.400 1</a:t>
                          </a:r>
                        </a:p>
                      </a:txBody>
                      <a:tcPr marL="6350" marR="6350" marT="6350" marB="0" anchor="c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109.409 9</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109.431 6</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109.484 9</a:t>
                          </a:r>
                        </a:p>
                      </a:txBody>
                      <a:tcPr marL="6350" marR="6350" marT="6350" marB="0" anchor="ctr">
                        <a:solidFill>
                          <a:schemeClr val="bg2"/>
                        </a:solidFill>
                      </a:tcPr>
                    </a:tc>
                    <a:extLst>
                      <a:ext uri="{0D108BD9-81ED-4DB2-BD59-A6C34878D82A}">
                        <a16:rowId xmlns:a16="http://schemas.microsoft.com/office/drawing/2014/main" val="1435088425"/>
                      </a:ext>
                    </a:extLst>
                  </a:tr>
                  <a:tr h="360000">
                    <a:tc>
                      <a:txBody>
                        <a:bodyPr/>
                        <a:lstStyle/>
                        <a:p>
                          <a:pPr algn="ctr" fontAlgn="ctr"/>
                          <a:r>
                            <a:rPr lang="en-US" sz="1050" b="0" i="0" u="none" strike="noStrike" dirty="0">
                              <a:solidFill>
                                <a:srgbClr val="000000"/>
                              </a:solidFill>
                              <a:effectLst/>
                              <a:latin typeface="游ゴシック" panose="020B0400000000000000" pitchFamily="50" charset="-128"/>
                              <a:ea typeface="游ゴシック" panose="020B0400000000000000" pitchFamily="50" charset="-128"/>
                            </a:rPr>
                            <a:t>6-31G(</a:t>
                          </a:r>
                          <a:r>
                            <a:rPr lang="en-US" sz="1050" b="0" i="0" u="none" strike="noStrike" dirty="0" err="1">
                              <a:solidFill>
                                <a:srgbClr val="000000"/>
                              </a:solidFill>
                              <a:effectLst/>
                              <a:latin typeface="游ゴシック" panose="020B0400000000000000" pitchFamily="50" charset="-128"/>
                              <a:ea typeface="游ゴシック" panose="020B0400000000000000" pitchFamily="50" charset="-128"/>
                            </a:rPr>
                            <a:t>d,p</a:t>
                          </a:r>
                          <a:r>
                            <a:rPr lang="en-US" sz="1050" b="0" i="0" u="none" strike="noStrike" dirty="0">
                              <a:solidFill>
                                <a:srgbClr val="000000"/>
                              </a:solidFill>
                              <a:effectLst/>
                              <a:latin typeface="游ゴシック" panose="020B0400000000000000" pitchFamily="50" charset="-128"/>
                              <a:ea typeface="游ゴシック" panose="020B0400000000000000" pitchFamily="50" charset="-128"/>
                            </a:rPr>
                            <a:t>)</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108.914 4</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109.509 1</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109.523 8</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109.479 0</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109.400 1</a:t>
                          </a:r>
                        </a:p>
                      </a:txBody>
                      <a:tcPr marL="6350" marR="6350" marT="6350" marB="0" anchor="c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109.409 9</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109.431 6</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109.484 9</a:t>
                          </a:r>
                        </a:p>
                      </a:txBody>
                      <a:tcPr marL="6350" marR="6350" marT="6350" marB="0" anchor="ctr">
                        <a:solidFill>
                          <a:schemeClr val="bg2"/>
                        </a:solidFill>
                      </a:tcPr>
                    </a:tc>
                    <a:extLst>
                      <a:ext uri="{0D108BD9-81ED-4DB2-BD59-A6C34878D82A}">
                        <a16:rowId xmlns:a16="http://schemas.microsoft.com/office/drawing/2014/main" val="2813663355"/>
                      </a:ext>
                    </a:extLst>
                  </a:tr>
                  <a:tr h="360000">
                    <a:tc>
                      <a:txBody>
                        <a:bodyPr/>
                        <a:lstStyle/>
                        <a:p>
                          <a:pPr algn="ctr" fontAlgn="ctr"/>
                          <a:r>
                            <a:rPr lang="en-US" sz="1050" b="0" i="0" u="none" strike="noStrike" dirty="0">
                              <a:solidFill>
                                <a:srgbClr val="000000"/>
                              </a:solidFill>
                              <a:effectLst/>
                              <a:latin typeface="游ゴシック" panose="020B0400000000000000" pitchFamily="50" charset="-128"/>
                              <a:ea typeface="游ゴシック" panose="020B0400000000000000" pitchFamily="50" charset="-128"/>
                            </a:rPr>
                            <a:t>6-31++G(</a:t>
                          </a:r>
                          <a:r>
                            <a:rPr lang="en-US" sz="1050" b="0" i="0" u="none" strike="noStrike" dirty="0" err="1">
                              <a:solidFill>
                                <a:srgbClr val="000000"/>
                              </a:solidFill>
                              <a:effectLst/>
                              <a:latin typeface="游ゴシック" panose="020B0400000000000000" pitchFamily="50" charset="-128"/>
                              <a:ea typeface="游ゴシック" panose="020B0400000000000000" pitchFamily="50" charset="-128"/>
                            </a:rPr>
                            <a:t>d,p</a:t>
                          </a:r>
                          <a:r>
                            <a:rPr lang="en-US" sz="1050" b="0" i="0" u="none" strike="noStrike" dirty="0">
                              <a:solidFill>
                                <a:srgbClr val="000000"/>
                              </a:solidFill>
                              <a:effectLst/>
                              <a:latin typeface="游ゴシック" panose="020B0400000000000000" pitchFamily="50" charset="-128"/>
                              <a:ea typeface="游ゴシック" panose="020B0400000000000000" pitchFamily="50" charset="-128"/>
                            </a:rPr>
                            <a:t>)</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108.920 4</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109.516 2</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109.529 4</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109.485 0</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109.404 7</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109.414 6</a:t>
                          </a:r>
                        </a:p>
                      </a:txBody>
                      <a:tcPr marL="6350" marR="6350" marT="6350" marB="0" anchor="c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109.436 2</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109.489 2</a:t>
                          </a:r>
                        </a:p>
                      </a:txBody>
                      <a:tcPr marL="6350" marR="6350" marT="6350" marB="0" anchor="ctr">
                        <a:solidFill>
                          <a:schemeClr val="bg2"/>
                        </a:solidFill>
                      </a:tcPr>
                    </a:tc>
                    <a:extLst>
                      <a:ext uri="{0D108BD9-81ED-4DB2-BD59-A6C34878D82A}">
                        <a16:rowId xmlns:a16="http://schemas.microsoft.com/office/drawing/2014/main" val="779523521"/>
                      </a:ext>
                    </a:extLst>
                  </a:tr>
                  <a:tr h="360000">
                    <a:tc>
                      <a:txBody>
                        <a:bodyPr/>
                        <a:lstStyle/>
                        <a:p>
                          <a:pPr algn="ctr" fontAlgn="ctr"/>
                          <a:r>
                            <a:rPr lang="en-US" sz="1050" b="0" i="0" u="none" strike="noStrike" dirty="0">
                              <a:solidFill>
                                <a:srgbClr val="000000"/>
                              </a:solidFill>
                              <a:effectLst/>
                              <a:latin typeface="游ゴシック" panose="020B0400000000000000" pitchFamily="50" charset="-128"/>
                              <a:ea typeface="游ゴシック" panose="020B0400000000000000" pitchFamily="50" charset="-128"/>
                            </a:rPr>
                            <a:t>6-311++G(</a:t>
                          </a:r>
                          <a:r>
                            <a:rPr lang="en-US" sz="1050" b="0" i="0" u="none" strike="noStrike" dirty="0" err="1">
                              <a:solidFill>
                                <a:srgbClr val="000000"/>
                              </a:solidFill>
                              <a:effectLst/>
                              <a:latin typeface="游ゴシック" panose="020B0400000000000000" pitchFamily="50" charset="-128"/>
                              <a:ea typeface="游ゴシック" panose="020B0400000000000000" pitchFamily="50" charset="-128"/>
                            </a:rPr>
                            <a:t>d,p</a:t>
                          </a:r>
                          <a:r>
                            <a:rPr lang="en-US" sz="1050" b="0" i="0" u="none" strike="noStrike" dirty="0">
                              <a:solidFill>
                                <a:srgbClr val="000000"/>
                              </a:solidFill>
                              <a:effectLst/>
                              <a:latin typeface="游ゴシック" panose="020B0400000000000000" pitchFamily="50" charset="-128"/>
                              <a:ea typeface="游ゴシック" panose="020B0400000000000000" pitchFamily="50" charset="-128"/>
                            </a:rPr>
                            <a:t>)</a:t>
                          </a:r>
                        </a:p>
                      </a:txBody>
                      <a:tcPr marL="6350" marR="6350" marT="6350" marB="0" anchor="ctr">
                        <a:lnR w="12700" cap="flat" cmpd="sng" algn="ctr">
                          <a:solidFill>
                            <a:schemeClr val="tx2"/>
                          </a:solidFill>
                          <a:prstDash val="solid"/>
                          <a:round/>
                          <a:headEnd type="none" w="med" len="med"/>
                          <a:tailEnd type="none" w="med" len="med"/>
                        </a:ln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108.951 6</a:t>
                          </a:r>
                        </a:p>
                      </a:txBody>
                      <a:tcPr marL="6350" marR="6350" marT="6350" marB="0" anchor="ctr">
                        <a:lnL w="12700" cap="flat" cmpd="sng" algn="ctr">
                          <a:solidFill>
                            <a:schemeClr val="tx2"/>
                          </a:solidFill>
                          <a:prstDash val="solid"/>
                          <a:round/>
                          <a:headEnd type="none" w="med" len="med"/>
                          <a:tailEnd type="none" w="med" len="med"/>
                        </a:lnL>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109.548 4</a:t>
                          </a:r>
                        </a:p>
                      </a:txBody>
                      <a:tcPr marL="6350" marR="6350" marT="6350" marB="0" anchor="c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109.559 7</a:t>
                          </a:r>
                        </a:p>
                      </a:txBody>
                      <a:tcPr marL="6350" marR="6350" marT="6350" marB="0" anchor="ctr">
                        <a:solidFill>
                          <a:schemeClr val="accent4">
                            <a:lumMod val="20000"/>
                            <a:lumOff val="80000"/>
                          </a:schemeClr>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109.515 5</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109.432 3</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109.442 5</a:t>
                          </a:r>
                        </a:p>
                      </a:txBody>
                      <a:tcPr marL="6350" marR="6350" marT="6350" marB="0" anchor="ctr">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109.464 2</a:t>
                          </a:r>
                        </a:p>
                      </a:txBody>
                      <a:tcPr marL="6350" marR="6350" marT="6350" marB="0" anchor="ctr">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109.517 9</a:t>
                          </a:r>
                        </a:p>
                      </a:txBody>
                      <a:tcPr marL="6350" marR="6350" marT="6350" marB="0" anchor="ctr">
                        <a:solidFill>
                          <a:schemeClr val="bg2"/>
                        </a:solidFill>
                      </a:tcPr>
                    </a:tc>
                    <a:extLst>
                      <a:ext uri="{0D108BD9-81ED-4DB2-BD59-A6C34878D82A}">
                        <a16:rowId xmlns:a16="http://schemas.microsoft.com/office/drawing/2014/main" val="3757431848"/>
                      </a:ext>
                    </a:extLst>
                  </a:tr>
                  <a:tr h="360000">
                    <a:tc>
                      <a:txBody>
                        <a:bodyPr/>
                        <a:lstStyle/>
                        <a:p>
                          <a:pPr algn="ctr" fontAlgn="ctr"/>
                          <a:r>
                            <a:rPr lang="en-US" sz="1050" b="0" i="0" u="none" strike="noStrike" dirty="0">
                              <a:solidFill>
                                <a:srgbClr val="000000"/>
                              </a:solidFill>
                              <a:effectLst/>
                              <a:latin typeface="游ゴシック" panose="020B0400000000000000" pitchFamily="50" charset="-128"/>
                              <a:ea typeface="游ゴシック" panose="020B0400000000000000" pitchFamily="50" charset="-128"/>
                            </a:rPr>
                            <a:t>6-311++G(3df,2pd)</a:t>
                          </a:r>
                        </a:p>
                      </a:txBody>
                      <a:tcPr marL="6350" marR="6350" marT="6350" marB="0" anchor="ctr">
                        <a:lnR w="12700" cap="flat" cmpd="sng" algn="ctr">
                          <a:solidFill>
                            <a:schemeClr val="tx2"/>
                          </a:solidFill>
                          <a:prstDash val="solid"/>
                          <a:round/>
                          <a:headEnd type="none" w="med" len="med"/>
                          <a:tailEnd type="none" w="med" len="med"/>
                        </a:lnR>
                        <a:lnB w="12700" cap="flat" cmpd="sng" algn="ctr">
                          <a:solidFill>
                            <a:schemeClr val="tx2"/>
                          </a:solidFill>
                          <a:prstDash val="solid"/>
                          <a:round/>
                          <a:headEnd type="none" w="med" len="med"/>
                          <a:tailEnd type="none" w="med" len="med"/>
                        </a:lnB>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108.959 4</a:t>
                          </a:r>
                        </a:p>
                      </a:txBody>
                      <a:tcPr marL="6350" marR="6350" marT="6350" marB="0" anchor="ctr">
                        <a:lnL w="12700" cap="flat" cmpd="sng" algn="ctr">
                          <a:solidFill>
                            <a:schemeClr val="tx2"/>
                          </a:solidFill>
                          <a:prstDash val="solid"/>
                          <a:round/>
                          <a:headEnd type="none" w="med" len="med"/>
                          <a:tailEnd type="none" w="med" len="med"/>
                        </a:lnL>
                        <a:lnB w="12700" cap="flat" cmpd="sng" algn="ctr">
                          <a:solidFill>
                            <a:schemeClr val="tx2"/>
                          </a:solidFill>
                          <a:prstDash val="solid"/>
                          <a:round/>
                          <a:headEnd type="none" w="med" len="med"/>
                          <a:tailEnd type="none" w="med" len="med"/>
                        </a:lnB>
                        <a:no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109.555 5</a:t>
                          </a:r>
                        </a:p>
                      </a:txBody>
                      <a:tcPr marL="6350" marR="6350" marT="6350" marB="0" anchor="ctr">
                        <a:lnB w="12700" cap="flat" cmpd="sng" algn="ctr">
                          <a:solidFill>
                            <a:schemeClr val="tx2"/>
                          </a:solidFill>
                          <a:prstDash val="solid"/>
                          <a:round/>
                          <a:headEnd type="none" w="med" len="med"/>
                          <a:tailEnd type="none" w="med" len="med"/>
                        </a:lnB>
                        <a:solidFill>
                          <a:schemeClr val="accent4">
                            <a:lumMod val="20000"/>
                            <a:lumOff val="80000"/>
                          </a:schemeClr>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109.567 3</a:t>
                          </a:r>
                        </a:p>
                      </a:txBody>
                      <a:tcPr marL="6350" marR="6350" marT="6350" marB="0" anchor="ctr">
                        <a:lnB w="12700" cap="flat" cmpd="sng" algn="ctr">
                          <a:solidFill>
                            <a:schemeClr val="tx2"/>
                          </a:solidFill>
                          <a:prstDash val="solid"/>
                          <a:round/>
                          <a:headEnd type="none" w="med" len="med"/>
                          <a:tailEnd type="none" w="med" len="med"/>
                        </a:lnB>
                        <a:solidFill>
                          <a:schemeClr val="accent4">
                            <a:lumMod val="20000"/>
                            <a:lumOff val="80000"/>
                          </a:schemeClr>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109.523 5</a:t>
                          </a:r>
                        </a:p>
                      </a:txBody>
                      <a:tcPr marL="6350" marR="6350" marT="6350" marB="0" anchor="ctr">
                        <a:lnB w="12700" cap="flat" cmpd="sng" algn="ctr">
                          <a:solidFill>
                            <a:schemeClr val="tx2"/>
                          </a:solidFill>
                          <a:prstDash val="solid"/>
                          <a:round/>
                          <a:headEnd type="none" w="med" len="med"/>
                          <a:tailEnd type="none" w="med" len="med"/>
                        </a:lnB>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109.440 0</a:t>
                          </a:r>
                        </a:p>
                      </a:txBody>
                      <a:tcPr marL="6350" marR="6350" marT="6350" marB="0" anchor="ctr">
                        <a:lnB w="12700" cap="flat" cmpd="sng" algn="ctr">
                          <a:solidFill>
                            <a:schemeClr val="tx2"/>
                          </a:solidFill>
                          <a:prstDash val="solid"/>
                          <a:round/>
                          <a:headEnd type="none" w="med" len="med"/>
                          <a:tailEnd type="none" w="med" len="med"/>
                        </a:lnB>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109.450 1</a:t>
                          </a:r>
                        </a:p>
                      </a:txBody>
                      <a:tcPr marL="6350" marR="6350" marT="6350" marB="0" anchor="ctr">
                        <a:lnB w="12700" cap="flat" cmpd="sng" algn="ctr">
                          <a:solidFill>
                            <a:schemeClr val="tx2"/>
                          </a:solidFill>
                          <a:prstDash val="solid"/>
                          <a:round/>
                          <a:headEnd type="none" w="med" len="med"/>
                          <a:tailEnd type="none" w="med" len="med"/>
                        </a:lnB>
                        <a:solidFill>
                          <a:schemeClr val="bg2"/>
                        </a:solidFill>
                      </a:tcPr>
                    </a:tc>
                    <a:tc>
                      <a:txBody>
                        <a:bodyPr/>
                        <a:lstStyle/>
                        <a:p>
                          <a:pPr algn="ctr" fontAlgn="ctr"/>
                          <a:r>
                            <a:rPr lang="ja-JP" altLang="en-US" sz="1100" b="0" i="0" u="none" strike="noStrike">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109.471 8</a:t>
                          </a:r>
                        </a:p>
                      </a:txBody>
                      <a:tcPr marL="6350" marR="6350" marT="6350" marB="0" anchor="ctr">
                        <a:lnB w="12700" cap="flat" cmpd="sng" algn="ctr">
                          <a:solidFill>
                            <a:schemeClr val="tx2"/>
                          </a:solidFill>
                          <a:prstDash val="solid"/>
                          <a:round/>
                          <a:headEnd type="none" w="med" len="med"/>
                          <a:tailEnd type="none" w="med" len="med"/>
                        </a:lnB>
                        <a:solidFill>
                          <a:schemeClr val="bg2"/>
                        </a:solidFill>
                      </a:tcPr>
                    </a:tc>
                    <a:tc>
                      <a:txBody>
                        <a:bodyPr/>
                        <a:lstStyle/>
                        <a:p>
                          <a:pPr algn="ctr" fontAlgn="ctr"/>
                          <a:r>
                            <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109.525 9</a:t>
                          </a:r>
                        </a:p>
                      </a:txBody>
                      <a:tcPr marL="6350" marR="6350" marT="6350" marB="0" anchor="ctr">
                        <a:lnB w="12700" cap="flat" cmpd="sng" algn="ctr">
                          <a:solidFill>
                            <a:schemeClr val="tx2"/>
                          </a:solidFill>
                          <a:prstDash val="solid"/>
                          <a:round/>
                          <a:headEnd type="none" w="med" len="med"/>
                          <a:tailEnd type="none" w="med" len="med"/>
                        </a:lnB>
                        <a:solidFill>
                          <a:schemeClr val="bg2"/>
                        </a:solidFill>
                      </a:tcPr>
                    </a:tc>
                    <a:extLst>
                      <a:ext uri="{0D108BD9-81ED-4DB2-BD59-A6C34878D82A}">
                        <a16:rowId xmlns:a16="http://schemas.microsoft.com/office/drawing/2014/main" val="273787781"/>
                      </a:ext>
                    </a:extLst>
                  </a:tr>
                  <a:tr h="360000">
                    <a:tc>
                      <a:txBody>
                        <a:bodyPr/>
                        <a:lstStyle/>
                        <a:p>
                          <a:pPr algn="ctr" fontAlgn="ctr">
                            <a:lnSpc>
                              <a:spcPts val="1200"/>
                            </a:lnSpc>
                          </a:pPr>
                          <a:r>
                            <a:rPr lang="ja-JP" altLang="en-US" sz="1050" b="0" i="0" u="none" strike="noStrike" dirty="0">
                              <a:solidFill>
                                <a:schemeClr val="bg1"/>
                              </a:solidFill>
                              <a:effectLst/>
                              <a:latin typeface="游ゴシック" panose="020B0400000000000000" pitchFamily="50" charset="-128"/>
                              <a:ea typeface="游ゴシック" panose="020B0400000000000000" pitchFamily="50" charset="-128"/>
                            </a:rPr>
                            <a:t>最良変分</a:t>
                          </a:r>
                          <a:endParaRPr lang="en-US" altLang="ja-JP" sz="105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w="12700" cap="flat" cmpd="sng" algn="ctr">
                          <a:no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lnSpc>
                              <a:spcPts val="1200"/>
                            </a:lnSpc>
                          </a:pPr>
                          <a:r>
                            <a:rPr lang="pt-BR" altLang="ja-JP" sz="1050" b="0" i="0" u="none" strike="noStrike" dirty="0">
                              <a:solidFill>
                                <a:schemeClr val="bg1"/>
                              </a:solidFill>
                              <a:effectLst/>
                              <a:latin typeface="游ゴシック" panose="020B0400000000000000" pitchFamily="50" charset="-128"/>
                              <a:ea typeface="游ゴシック" panose="020B0400000000000000" pitchFamily="50" charset="-128"/>
                            </a:rPr>
                            <a:t>−109.542 7</a:t>
                          </a:r>
                          <a:r>
                            <a:rPr lang="pt-BR" altLang="ja-JP" sz="1050" b="0" i="0" u="none" strike="noStrike" dirty="0">
                              <a:solidFill>
                                <a:schemeClr val="tx2"/>
                              </a:solidFill>
                              <a:effectLst/>
                              <a:latin typeface="游ゴシック" panose="020B0400000000000000" pitchFamily="50" charset="-128"/>
                              <a:ea typeface="游ゴシック" panose="020B0400000000000000" pitchFamily="50" charset="-128"/>
                            </a:rPr>
                            <a:t> </a:t>
                          </a:r>
                          <a:endParaRPr lang="en-US" altLang="ja-JP" sz="105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noFill/>
                          <a:prstDash val="solid"/>
                          <a:round/>
                          <a:headEnd type="none" w="med" len="med"/>
                          <a:tailEnd type="none" w="med" len="med"/>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lnSpc>
                              <a:spcPts val="1200"/>
                            </a:lnSpc>
                          </a:pPr>
                          <a:r>
                            <a:rPr kumimoji="1" lang="pt-BR" altLang="ja-JP" sz="1050" b="0" i="0" u="none" strike="noStrike" kern="1200" cap="none" spc="0" normalizeH="0" baseline="0" noProof="0">
                              <a:ln>
                                <a:noFill/>
                              </a:ln>
                              <a:solidFill>
                                <a:prstClr val="white"/>
                              </a:solidFill>
                              <a:effectLst/>
                              <a:uLnTx/>
                              <a:uFillTx/>
                              <a:latin typeface="游ゴシック" panose="020B0400000000000000" pitchFamily="50" charset="-128"/>
                              <a:ea typeface="游ゴシック" panose="020B0400000000000000" pitchFamily="50" charset="-128"/>
                              <a:cs typeface="+mn-cs"/>
                            </a:rPr>
                            <a:t>−109.542 7</a:t>
                          </a:r>
                          <a:endParaRPr lang="en-US" altLang="ja-JP" sz="105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noFill/>
                          <a:prstDash val="solid"/>
                          <a:round/>
                          <a:headEnd type="none" w="med" len="med"/>
                          <a:tailEnd type="none" w="med" len="med"/>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ts val="1200"/>
                            </a:lnSpc>
                            <a:spcBef>
                              <a:spcPts val="0"/>
                            </a:spcBef>
                            <a:spcAft>
                              <a:spcPts val="0"/>
                            </a:spcAft>
                            <a:buClrTx/>
                            <a:buSzTx/>
                            <a:buFontTx/>
                            <a:buNone/>
                            <a:tabLst/>
                            <a:defRPr/>
                          </a:pPr>
                          <a:r>
                            <a:rPr kumimoji="1" lang="pt-BR" altLang="ja-JP" sz="1050" b="0" i="0" u="none" strike="noStrike" kern="1200" cap="none" spc="0" normalizeH="0" baseline="0" noProof="0">
                              <a:ln>
                                <a:noFill/>
                              </a:ln>
                              <a:solidFill>
                                <a:prstClr val="white"/>
                              </a:solidFill>
                              <a:effectLst/>
                              <a:uLnTx/>
                              <a:uFillTx/>
                              <a:latin typeface="游ゴシック" panose="020B0400000000000000" pitchFamily="50" charset="-128"/>
                              <a:ea typeface="游ゴシック" panose="020B0400000000000000" pitchFamily="50" charset="-128"/>
                              <a:cs typeface="+mn-cs"/>
                            </a:rPr>
                            <a:t>−109.542 7</a:t>
                          </a:r>
                          <a:endParaRPr lang="en-US" altLang="ja-JP" sz="105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lnSpc>
                              <a:spcPts val="1200"/>
                            </a:lnSpc>
                          </a:pPr>
                          <a:r>
                            <a:rPr kumimoji="1" lang="pt-BR" altLang="ja-JP" sz="1050" b="0" i="0" u="none" strike="noStrike" kern="1200" cap="none" spc="0" normalizeH="0" baseline="0" noProof="0">
                              <a:ln>
                                <a:noFill/>
                              </a:ln>
                              <a:solidFill>
                                <a:prstClr val="white"/>
                              </a:solidFill>
                              <a:effectLst/>
                              <a:uLnTx/>
                              <a:uFillTx/>
                              <a:latin typeface="游ゴシック" panose="020B0400000000000000" pitchFamily="50" charset="-128"/>
                              <a:ea typeface="游ゴシック" panose="020B0400000000000000" pitchFamily="50" charset="-128"/>
                              <a:cs typeface="+mn-cs"/>
                            </a:rPr>
                            <a:t>−109.542 7</a:t>
                          </a:r>
                          <a:endParaRPr lang="en-US" altLang="ja-JP" sz="105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ts val="1200"/>
                            </a:lnSpc>
                            <a:spcBef>
                              <a:spcPts val="0"/>
                            </a:spcBef>
                            <a:spcAft>
                              <a:spcPts val="0"/>
                            </a:spcAft>
                            <a:buClrTx/>
                            <a:buSzTx/>
                            <a:buFontTx/>
                            <a:buNone/>
                            <a:tabLst/>
                            <a:defRPr/>
                          </a:pPr>
                          <a:r>
                            <a:rPr kumimoji="1" lang="pt-BR" altLang="ja-JP" sz="1050" b="0" i="0" u="none" strike="noStrike" kern="1200" cap="none" spc="0" normalizeH="0" baseline="0" noProof="0">
                              <a:ln>
                                <a:noFill/>
                              </a:ln>
                              <a:solidFill>
                                <a:prstClr val="white"/>
                              </a:solidFill>
                              <a:effectLst/>
                              <a:uLnTx/>
                              <a:uFillTx/>
                              <a:latin typeface="游ゴシック" panose="020B0400000000000000" pitchFamily="50" charset="-128"/>
                              <a:ea typeface="游ゴシック" panose="020B0400000000000000" pitchFamily="50" charset="-128"/>
                              <a:cs typeface="+mn-cs"/>
                            </a:rPr>
                            <a:t>−109.542 7</a:t>
                          </a:r>
                          <a:endParaRPr lang="en-US" altLang="ja-JP" sz="105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lnSpc>
                              <a:spcPts val="1200"/>
                            </a:lnSpc>
                          </a:pPr>
                          <a:r>
                            <a:rPr kumimoji="1" lang="pt-BR" altLang="ja-JP" sz="1050" b="0" i="0" u="none" strike="noStrike" kern="1200" cap="none" spc="0" normalizeH="0" baseline="0" noProof="0">
                              <a:ln>
                                <a:noFill/>
                              </a:ln>
                              <a:solidFill>
                                <a:prstClr val="white"/>
                              </a:solidFill>
                              <a:effectLst/>
                              <a:uLnTx/>
                              <a:uFillTx/>
                              <a:latin typeface="游ゴシック" panose="020B0400000000000000" pitchFamily="50" charset="-128"/>
                              <a:ea typeface="游ゴシック" panose="020B0400000000000000" pitchFamily="50" charset="-128"/>
                              <a:cs typeface="+mn-cs"/>
                            </a:rPr>
                            <a:t>−109.542 7</a:t>
                          </a:r>
                          <a:endParaRPr lang="en-US" altLang="ja-JP" sz="105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fontAlgn="ctr">
                            <a:lnSpc>
                              <a:spcPts val="1200"/>
                            </a:lnSpc>
                          </a:pPr>
                          <a:r>
                            <a:rPr kumimoji="1" lang="pt-BR" altLang="ja-JP" sz="1050" b="0" i="0" u="none" strike="noStrike" kern="1200" cap="none" spc="0" normalizeH="0" baseline="0" noProof="0">
                              <a:ln>
                                <a:noFill/>
                              </a:ln>
                              <a:solidFill>
                                <a:prstClr val="white"/>
                              </a:solidFill>
                              <a:effectLst/>
                              <a:uLnTx/>
                              <a:uFillTx/>
                              <a:latin typeface="游ゴシック" panose="020B0400000000000000" pitchFamily="50" charset="-128"/>
                              <a:ea typeface="游ゴシック" panose="020B0400000000000000" pitchFamily="50" charset="-128"/>
                              <a:cs typeface="+mn-cs"/>
                            </a:rPr>
                            <a:t>−109.542 7</a:t>
                          </a:r>
                          <a:endParaRPr lang="en-US" altLang="ja-JP" sz="105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ts val="1200"/>
                            </a:lnSpc>
                            <a:spcBef>
                              <a:spcPts val="0"/>
                            </a:spcBef>
                            <a:spcAft>
                              <a:spcPts val="0"/>
                            </a:spcAft>
                            <a:buClrTx/>
                            <a:buSzTx/>
                            <a:buFontTx/>
                            <a:buNone/>
                            <a:tabLst/>
                            <a:defRPr/>
                          </a:pPr>
                          <a:r>
                            <a:rPr kumimoji="1" lang="pt-BR" altLang="ja-JP" sz="1050" b="0" i="0" u="none" strike="noStrike" kern="1200" cap="none" spc="0" normalizeH="0" baseline="0" noProof="0" dirty="0">
                              <a:ln>
                                <a:noFill/>
                              </a:ln>
                              <a:solidFill>
                                <a:prstClr val="white"/>
                              </a:solidFill>
                              <a:effectLst/>
                              <a:uLnTx/>
                              <a:uFillTx/>
                              <a:latin typeface="游ゴシック" panose="020B0400000000000000" pitchFamily="50" charset="-128"/>
                              <a:ea typeface="游ゴシック" panose="020B0400000000000000" pitchFamily="50" charset="-128"/>
                              <a:cs typeface="+mn-cs"/>
                            </a:rPr>
                            <a:t>−109.542 7</a:t>
                          </a:r>
                          <a:endParaRPr lang="en-US" altLang="ja-JP" sz="105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4143156928"/>
                      </a:ext>
                    </a:extLst>
                  </a:tr>
                </a:tbl>
              </a:graphicData>
            </a:graphic>
          </p:graphicFrame>
        </mc:Fallback>
      </mc:AlternateContent>
      <mc:AlternateContent xmlns:mc="http://schemas.openxmlformats.org/markup-compatibility/2006" xmlns:a14="http://schemas.microsoft.com/office/drawing/2010/main">
        <mc:Choice Requires="a14">
          <p:sp>
            <p:nvSpPr>
              <p:cNvPr id="3" name="テキスト プレースホルダー 2">
                <a:extLst>
                  <a:ext uri="{FF2B5EF4-FFF2-40B4-BE49-F238E27FC236}">
                    <a16:creationId xmlns:a16="http://schemas.microsoft.com/office/drawing/2014/main" id="{3C2E35FA-55A4-4A14-AE83-DA072B5E7B30}"/>
                  </a:ext>
                </a:extLst>
              </p:cNvPr>
              <p:cNvSpPr>
                <a:spLocks noGrp="1"/>
              </p:cNvSpPr>
              <p:nvPr>
                <p:ph type="body" sz="quarter" idx="13"/>
              </p:nvPr>
            </p:nvSpPr>
            <p:spPr/>
            <p:txBody>
              <a:bodyPr anchor="b"/>
              <a:lstStyle/>
              <a:p>
                <a:r>
                  <a:rPr lang="ja-JP" altLang="en-US" dirty="0"/>
                  <a:t>基底関数：</a:t>
                </a:r>
                <a:r>
                  <a:rPr lang="en-US" altLang="ja-JP" dirty="0"/>
                  <a:t>https://gaussian.com/basissets</a:t>
                </a:r>
              </a:p>
              <a:p>
                <a:r>
                  <a:rPr lang="ja-JP" altLang="en-US" dirty="0"/>
                  <a:t>汎関数　：</a:t>
                </a:r>
                <a:r>
                  <a:rPr lang="en-US" altLang="ja-JP" dirty="0"/>
                  <a:t>https://www.hpc.co.jp/chem/software/gaussian/help/keywords/dft/</a:t>
                </a:r>
              </a:p>
              <a:p>
                <a:r>
                  <a:rPr lang="ja-JP" altLang="en-US" dirty="0"/>
                  <a:t>計算詳細：</a:t>
                </a:r>
                <a:r>
                  <a:rPr lang="en-US" altLang="ja-JP" dirty="0"/>
                  <a:t>N</a:t>
                </a:r>
                <a:r>
                  <a:rPr lang="en-US" altLang="ja-JP" baseline="-25000" dirty="0"/>
                  <a:t>2</a:t>
                </a:r>
                <a:r>
                  <a:rPr lang="en-US" altLang="ja-JP" dirty="0"/>
                  <a:t>,</a:t>
                </a:r>
                <a:r>
                  <a:rPr lang="ja-JP" altLang="en-US" dirty="0"/>
                  <a:t> </a:t>
                </a:r>
                <a14:m>
                  <m:oMath xmlns:m="http://schemas.openxmlformats.org/officeDocument/2006/math">
                    <m:r>
                      <a:rPr lang="en-US" altLang="ja-JP" smtClean="0">
                        <a:latin typeface="Cambria Math" panose="02040503050406030204" pitchFamily="18" charset="0"/>
                      </a:rPr>
                      <m:t>𝑅</m:t>
                    </m:r>
                    <m:r>
                      <a:rPr lang="en-US" altLang="ja-JP" smtClean="0">
                        <a:latin typeface="Cambria Math" panose="02040503050406030204" pitchFamily="18" charset="0"/>
                      </a:rPr>
                      <m:t>=2.068 </m:t>
                    </m:r>
                    <m:sSub>
                      <m:sSubPr>
                        <m:ctrlPr>
                          <a:rPr lang="en-US" altLang="ja-JP" i="1" smtClean="0">
                            <a:latin typeface="Cambria Math" panose="02040503050406030204" pitchFamily="18" charset="0"/>
                          </a:rPr>
                        </m:ctrlPr>
                      </m:sSubPr>
                      <m:e>
                        <m:r>
                          <a:rPr lang="en-US" altLang="ja-JP" smtClean="0">
                            <a:latin typeface="Cambria Math" panose="02040503050406030204" pitchFamily="18" charset="0"/>
                          </a:rPr>
                          <m:t>𝑎</m:t>
                        </m:r>
                      </m:e>
                      <m:sub>
                        <m:r>
                          <a:rPr lang="en-US" altLang="ja-JP" smtClean="0">
                            <a:latin typeface="Cambria Math" panose="02040503050406030204" pitchFamily="18" charset="0"/>
                          </a:rPr>
                          <m:t>0</m:t>
                        </m:r>
                      </m:sub>
                    </m:sSub>
                  </m:oMath>
                </a14:m>
                <a:r>
                  <a:rPr lang="en-US" altLang="ja-JP" dirty="0"/>
                  <a:t>, Gaussian 16, Revision C.01, M. J. Frisch, G. W. Trucks, H. B. Schlegel, et al., Gaussian, Inc., Wallingford CT, 2019.</a:t>
                </a:r>
              </a:p>
              <a:p>
                <a:r>
                  <a:rPr lang="ja-JP" altLang="en-US" sz="900" dirty="0"/>
                  <a:t>最良変分：</a:t>
                </a:r>
                <a:r>
                  <a:rPr kumimoji="1" lang="en-US" altLang="ja-JP" dirty="0"/>
                  <a:t>L. </a:t>
                </a:r>
                <a:r>
                  <a:rPr kumimoji="1" lang="en-US" altLang="ja-JP" dirty="0" err="1"/>
                  <a:t>Bytautas</a:t>
                </a:r>
                <a:r>
                  <a:rPr kumimoji="1" lang="en-US" altLang="ja-JP" dirty="0"/>
                  <a:t> and K. </a:t>
                </a:r>
                <a:r>
                  <a:rPr kumimoji="1" lang="en-US" altLang="ja-JP" dirty="0" err="1"/>
                  <a:t>Ruedenberg</a:t>
                </a:r>
                <a:r>
                  <a:rPr kumimoji="1" lang="en-US" altLang="ja-JP" dirty="0"/>
                  <a:t>, </a:t>
                </a:r>
                <a:r>
                  <a:rPr kumimoji="1" lang="en-US" altLang="ja-JP" i="1" dirty="0"/>
                  <a:t>J. Chem. Phys.</a:t>
                </a:r>
                <a:r>
                  <a:rPr kumimoji="1" lang="en-US" altLang="ja-JP" dirty="0"/>
                  <a:t>, 122, 154110 (2005) </a:t>
                </a:r>
                <a:r>
                  <a:rPr lang="en-US" altLang="ja-JP" b="0" i="0" u="none" strike="noStrike" dirty="0">
                    <a:solidFill>
                      <a:srgbClr val="00AEEF"/>
                    </a:solidFill>
                    <a:effectLst/>
                    <a:latin typeface="Montserrat" panose="00000500000000000000" pitchFamily="2" charset="0"/>
                    <a:hlinkClick r:id="rId3"/>
                  </a:rPr>
                  <a:t>https://doi.org/10.1063/1.1869493</a:t>
                </a:r>
                <a:endParaRPr kumimoji="1" lang="en-US" altLang="ja-JP" b="0" i="0" u="none" strike="noStrike" dirty="0">
                  <a:solidFill>
                    <a:srgbClr val="00AEEF"/>
                  </a:solidFill>
                  <a:effectLst/>
                  <a:latin typeface="Montserrat" panose="00000500000000000000" pitchFamily="2" charset="0"/>
                </a:endParaRPr>
              </a:p>
            </p:txBody>
          </p:sp>
        </mc:Choice>
        <mc:Fallback xmlns="">
          <p:sp>
            <p:nvSpPr>
              <p:cNvPr id="3" name="テキスト プレースホルダー 2">
                <a:extLst>
                  <a:ext uri="{FF2B5EF4-FFF2-40B4-BE49-F238E27FC236}">
                    <a16:creationId xmlns:a16="http://schemas.microsoft.com/office/drawing/2014/main" id="{3C2E35FA-55A4-4A14-AE83-DA072B5E7B30}"/>
                  </a:ext>
                </a:extLst>
              </p:cNvPr>
              <p:cNvSpPr>
                <a:spLocks noGrp="1" noRot="1" noChangeAspect="1" noMove="1" noResize="1" noEditPoints="1" noAdjustHandles="1" noChangeArrowheads="1" noChangeShapeType="1" noTextEdit="1"/>
              </p:cNvSpPr>
              <p:nvPr>
                <p:ph type="body" sz="quarter" idx="13"/>
              </p:nvPr>
            </p:nvSpPr>
            <p:spPr>
              <a:blipFill>
                <a:blip r:embed="rId4"/>
                <a:stretch>
                  <a:fillRect t="-33766" b="-1299"/>
                </a:stretch>
              </a:blipFill>
            </p:spPr>
            <p:txBody>
              <a:bodyPr/>
              <a:lstStyle/>
              <a:p>
                <a:r>
                  <a:rPr lang="ja-JP" altLang="en-US">
                    <a:noFill/>
                  </a:rPr>
                  <a:t> </a:t>
                </a:r>
              </a:p>
            </p:txBody>
          </p:sp>
        </mc:Fallback>
      </mc:AlternateContent>
      <p:sp>
        <p:nvSpPr>
          <p:cNvPr id="4" name="スライド番号プレースホルダー 3">
            <a:extLst>
              <a:ext uri="{FF2B5EF4-FFF2-40B4-BE49-F238E27FC236}">
                <a16:creationId xmlns:a16="http://schemas.microsoft.com/office/drawing/2014/main" id="{52F6A9C8-788F-4F40-A234-D7E1BBD2D32F}"/>
              </a:ext>
            </a:extLst>
          </p:cNvPr>
          <p:cNvSpPr>
            <a:spLocks noGrp="1"/>
          </p:cNvSpPr>
          <p:nvPr>
            <p:ph type="sldNum" sz="quarter" idx="14"/>
          </p:nvPr>
        </p:nvSpPr>
        <p:spPr/>
        <p:txBody>
          <a:bodyPr/>
          <a:lstStyle/>
          <a:p>
            <a:fld id="{44CC7441-4F6D-4D99-AEAC-28C0433C7008}" type="slidenum">
              <a:rPr lang="ja-JP" altLang="en-US" smtClean="0"/>
              <a:pPr/>
              <a:t>61</a:t>
            </a:fld>
            <a:endParaRPr lang="ja-JP" altLang="en-US" dirty="0"/>
          </a:p>
        </p:txBody>
      </p:sp>
      <p:sp>
        <p:nvSpPr>
          <p:cNvPr id="9" name="正方形/長方形 8" hidden="1">
            <a:extLst>
              <a:ext uri="{FF2B5EF4-FFF2-40B4-BE49-F238E27FC236}">
                <a16:creationId xmlns:a16="http://schemas.microsoft.com/office/drawing/2014/main" id="{EF0D4E19-887B-4D85-B95F-B2BB5C98FFF9}"/>
              </a:ext>
            </a:extLst>
          </p:cNvPr>
          <p:cNvSpPr/>
          <p:nvPr/>
        </p:nvSpPr>
        <p:spPr>
          <a:xfrm>
            <a:off x="5842000" y="913114"/>
            <a:ext cx="2654000" cy="2959321"/>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accent4"/>
                </a:solidFill>
              </a:rPr>
              <a:t>計算してみよう</a:t>
            </a:r>
          </a:p>
        </p:txBody>
      </p:sp>
      <p:sp>
        <p:nvSpPr>
          <p:cNvPr id="5" name="コンテンツ プレースホルダー 1">
            <a:extLst>
              <a:ext uri="{FF2B5EF4-FFF2-40B4-BE49-F238E27FC236}">
                <a16:creationId xmlns:a16="http://schemas.microsoft.com/office/drawing/2014/main" id="{F948A0FA-907B-4668-B672-55337D321615}"/>
              </a:ext>
            </a:extLst>
          </p:cNvPr>
          <p:cNvSpPr txBox="1">
            <a:spLocks/>
          </p:cNvSpPr>
          <p:nvPr/>
        </p:nvSpPr>
        <p:spPr>
          <a:xfrm>
            <a:off x="468313" y="554316"/>
            <a:ext cx="8027687" cy="292438"/>
          </a:xfrm>
          <a:prstGeom prst="rect">
            <a:avLst/>
          </a:prstGeom>
          <a:noFill/>
          <a:ln>
            <a:noFill/>
          </a:ln>
        </p:spPr>
        <p:txBody>
          <a:bodyPr vert="horz" wrap="square" lIns="0" tIns="54000" rIns="0" bIns="54000" rtlCol="0">
            <a:spAutoFit/>
          </a:bodyPr>
          <a:lstStyle>
            <a:lvl1pPr marL="0" indent="0" algn="l" defTabSz="914400" rtl="0" eaLnBrk="1" latinLnBrk="0" hangingPunct="1">
              <a:lnSpc>
                <a:spcPct val="120000"/>
              </a:lnSpc>
              <a:spcBef>
                <a:spcPts val="0"/>
              </a:spcBef>
              <a:spcAft>
                <a:spcPts val="600"/>
              </a:spcAft>
              <a:buFont typeface="游ゴシック" panose="020B0400000000000000" pitchFamily="50" charset="-128"/>
              <a:buNone/>
              <a:defRPr kumimoji="1" sz="1300" kern="1200">
                <a:solidFill>
                  <a:schemeClr val="tx1"/>
                </a:solidFill>
                <a:latin typeface="+mn-lt"/>
                <a:ea typeface="+mn-ea"/>
                <a:cs typeface="+mn-cs"/>
              </a:defRPr>
            </a:lvl1pPr>
            <a:lvl2pPr marL="6858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250" kern="1200">
                <a:solidFill>
                  <a:schemeClr val="tx1"/>
                </a:solidFill>
                <a:latin typeface="+mn-lt"/>
                <a:ea typeface="+mn-ea"/>
                <a:cs typeface="+mn-cs"/>
              </a:defRPr>
            </a:lvl2pPr>
            <a:lvl3pPr marL="11430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250" kern="1200">
                <a:solidFill>
                  <a:schemeClr val="tx1"/>
                </a:solidFill>
                <a:latin typeface="+mn-lt"/>
                <a:ea typeface="+mn-ea"/>
                <a:cs typeface="+mn-cs"/>
              </a:defRPr>
            </a:lvl3pPr>
            <a:lvl4pPr marL="16002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1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1050" dirty="0">
                <a:solidFill>
                  <a:schemeClr val="accent4"/>
                </a:solidFill>
              </a:rPr>
              <a:t>H</a:t>
            </a:r>
            <a:r>
              <a:rPr lang="ja-JP" altLang="en-US" sz="1050" dirty="0">
                <a:solidFill>
                  <a:schemeClr val="accent4"/>
                </a:solidFill>
              </a:rPr>
              <a:t>₂の場合と同様に厳密解より下がっているであろう例が見られる</a:t>
            </a:r>
            <a:r>
              <a:rPr lang="en-US" altLang="ja-JP" sz="1050" dirty="0">
                <a:solidFill>
                  <a:schemeClr val="accent4"/>
                </a:solidFill>
              </a:rPr>
              <a:t>.</a:t>
            </a:r>
          </a:p>
        </p:txBody>
      </p:sp>
    </p:spTree>
    <p:extLst>
      <p:ext uri="{BB962C8B-B14F-4D97-AF65-F5344CB8AC3E}">
        <p14:creationId xmlns:p14="http://schemas.microsoft.com/office/powerpoint/2010/main" val="184497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FB23B4-D515-2B91-EB30-D1059A653318}"/>
            </a:ext>
          </a:extLst>
        </p:cNvPr>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C86D7651-A07E-8E10-B360-E81875A0FC75}"/>
              </a:ext>
            </a:extLst>
          </p:cNvPr>
          <p:cNvSpPr>
            <a:spLocks noGrp="1"/>
          </p:cNvSpPr>
          <p:nvPr>
            <p:ph idx="1"/>
          </p:nvPr>
        </p:nvSpPr>
        <p:spPr>
          <a:xfrm>
            <a:off x="468313" y="842963"/>
            <a:ext cx="2916000" cy="3284604"/>
          </a:xfrm>
        </p:spPr>
        <p:txBody>
          <a:bodyPr/>
          <a:lstStyle/>
          <a:p>
            <a:r>
              <a:rPr lang="ja-JP" altLang="en-US" dirty="0"/>
              <a:t>ファンデルワールス力の起源として</a:t>
            </a:r>
          </a:p>
          <a:p>
            <a:pPr marL="285750" indent="-285750">
              <a:buFont typeface="Arial" panose="020B0604020202020204" pitchFamily="34" charset="0"/>
              <a:buChar char="•"/>
            </a:pPr>
            <a:r>
              <a:rPr lang="ja-JP" altLang="en-US" dirty="0"/>
              <a:t>配向力 </a:t>
            </a:r>
            <a:r>
              <a:rPr lang="en-US" altLang="ja-JP" dirty="0"/>
              <a:t>(</a:t>
            </a:r>
            <a:r>
              <a:rPr lang="ja-JP" altLang="en-US" dirty="0"/>
              <a:t>双極子</a:t>
            </a:r>
            <a:r>
              <a:rPr lang="en-US" altLang="ja-JP" dirty="0"/>
              <a:t>-</a:t>
            </a:r>
            <a:r>
              <a:rPr lang="ja-JP" altLang="en-US" dirty="0"/>
              <a:t>双極子</a:t>
            </a:r>
            <a:r>
              <a:rPr lang="en-US" altLang="ja-JP" dirty="0"/>
              <a:t>)</a:t>
            </a:r>
            <a:endParaRPr lang="ja-JP" altLang="en-US" dirty="0"/>
          </a:p>
          <a:p>
            <a:pPr marL="285750" indent="-285750">
              <a:buFont typeface="Arial" panose="020B0604020202020204" pitchFamily="34" charset="0"/>
              <a:buChar char="•"/>
            </a:pPr>
            <a:r>
              <a:rPr lang="ja-JP" altLang="en-US" dirty="0"/>
              <a:t>誘起力 </a:t>
            </a:r>
            <a:r>
              <a:rPr lang="en-US" altLang="ja-JP" dirty="0"/>
              <a:t>(</a:t>
            </a:r>
            <a:r>
              <a:rPr lang="ja-JP" altLang="en-US" dirty="0"/>
              <a:t>双極子</a:t>
            </a:r>
            <a:r>
              <a:rPr lang="en-US" altLang="ja-JP" dirty="0"/>
              <a:t>-</a:t>
            </a:r>
            <a:r>
              <a:rPr lang="ja-JP" altLang="en-US" dirty="0"/>
              <a:t>誘起双極子</a:t>
            </a:r>
            <a:r>
              <a:rPr lang="en-US" altLang="ja-JP" dirty="0"/>
              <a:t>)</a:t>
            </a:r>
            <a:endParaRPr lang="ja-JP" altLang="en-US" dirty="0"/>
          </a:p>
          <a:p>
            <a:pPr marL="285750" indent="-285750">
              <a:buFont typeface="Arial" panose="020B0604020202020204" pitchFamily="34" charset="0"/>
              <a:buChar char="•"/>
            </a:pPr>
            <a:r>
              <a:rPr lang="ja-JP" altLang="en-US" dirty="0"/>
              <a:t>分散力 </a:t>
            </a:r>
            <a:r>
              <a:rPr lang="en-US" altLang="ja-JP" dirty="0"/>
              <a:t>(</a:t>
            </a:r>
            <a:r>
              <a:rPr lang="ja-JP" altLang="en-US" dirty="0"/>
              <a:t>誘起双極子</a:t>
            </a:r>
            <a:r>
              <a:rPr lang="en-US" altLang="ja-JP" dirty="0"/>
              <a:t>-</a:t>
            </a:r>
            <a:r>
              <a:rPr lang="ja-JP" altLang="en-US" dirty="0"/>
              <a:t>誘起双極子</a:t>
            </a:r>
            <a:r>
              <a:rPr lang="en-US" altLang="ja-JP" dirty="0"/>
              <a:t>)</a:t>
            </a:r>
          </a:p>
          <a:p>
            <a:r>
              <a:rPr lang="ja-JP" altLang="en-US" dirty="0"/>
              <a:t>が知られている</a:t>
            </a:r>
            <a:r>
              <a:rPr lang="en-US" altLang="ja-JP" dirty="0"/>
              <a:t>. </a:t>
            </a:r>
            <a:r>
              <a:rPr lang="ja-JP" altLang="en-US" dirty="0"/>
              <a:t>このうち</a:t>
            </a:r>
            <a:r>
              <a:rPr lang="en-US" altLang="ja-JP" dirty="0"/>
              <a:t>, </a:t>
            </a:r>
            <a:r>
              <a:rPr lang="ja-JP" altLang="en-US" dirty="0"/>
              <a:t>希ガスの原子間の引力は分散力にのみによって説明される</a:t>
            </a:r>
            <a:r>
              <a:rPr lang="en-US" altLang="ja-JP" dirty="0"/>
              <a:t>.</a:t>
            </a:r>
            <a:r>
              <a:rPr lang="ja-JP" altLang="en-US" dirty="0"/>
              <a:t> 分散力は十分に高い計算レベルであれば自動的に説明されるはずだが</a:t>
            </a:r>
            <a:r>
              <a:rPr lang="en-US" altLang="ja-JP" dirty="0"/>
              <a:t>, </a:t>
            </a:r>
            <a:r>
              <a:rPr lang="ja-JP" altLang="en-US" dirty="0"/>
              <a:t>右図の通り</a:t>
            </a:r>
            <a:r>
              <a:rPr lang="en-US" altLang="ja-JP" dirty="0"/>
              <a:t>, HF</a:t>
            </a:r>
            <a:r>
              <a:rPr lang="ja-JP" altLang="en-US" dirty="0"/>
              <a:t>や</a:t>
            </a:r>
            <a:r>
              <a:rPr lang="en-US" altLang="ja-JP" dirty="0"/>
              <a:t>B3LYP</a:t>
            </a:r>
            <a:r>
              <a:rPr lang="ja-JP" altLang="en-US" dirty="0"/>
              <a:t>では</a:t>
            </a:r>
            <a:r>
              <a:rPr lang="en-US" altLang="ja-JP" dirty="0"/>
              <a:t>Ne-Ne</a:t>
            </a:r>
            <a:r>
              <a:rPr lang="ja-JP" altLang="en-US" dirty="0"/>
              <a:t>間の引力を説明できない</a:t>
            </a:r>
            <a:r>
              <a:rPr lang="en-US" altLang="ja-JP" dirty="0"/>
              <a:t>. </a:t>
            </a:r>
            <a:r>
              <a:rPr lang="ja-JP" altLang="en-US" dirty="0"/>
              <a:t>そのため</a:t>
            </a:r>
            <a:r>
              <a:rPr lang="en-US" altLang="ja-JP" dirty="0"/>
              <a:t>, </a:t>
            </a:r>
            <a:r>
              <a:rPr lang="ja-JP" altLang="en-US" dirty="0"/>
              <a:t>分散力を扱うための補正や汎関数が開発されている</a:t>
            </a:r>
            <a:r>
              <a:rPr lang="en-US" altLang="ja-JP" dirty="0"/>
              <a:t>.</a:t>
            </a:r>
          </a:p>
        </p:txBody>
      </p:sp>
      <p:sp>
        <p:nvSpPr>
          <p:cNvPr id="4" name="テキスト プレースホルダー 3">
            <a:extLst>
              <a:ext uri="{FF2B5EF4-FFF2-40B4-BE49-F238E27FC236}">
                <a16:creationId xmlns:a16="http://schemas.microsoft.com/office/drawing/2014/main" id="{4F415479-5E53-5CF3-656A-12325DB40799}"/>
              </a:ext>
            </a:extLst>
          </p:cNvPr>
          <p:cNvSpPr>
            <a:spLocks noGrp="1"/>
          </p:cNvSpPr>
          <p:nvPr>
            <p:ph type="body" sz="quarter" idx="13"/>
          </p:nvPr>
        </p:nvSpPr>
        <p:spPr>
          <a:xfrm>
            <a:off x="0" y="4675188"/>
            <a:ext cx="9144000" cy="468312"/>
          </a:xfrm>
        </p:spPr>
        <p:txBody>
          <a:bodyPr anchor="b"/>
          <a:lstStyle/>
          <a:p>
            <a:r>
              <a:rPr lang="ja-JP" altLang="en-US" dirty="0"/>
              <a:t>常田 貴夫</a:t>
            </a:r>
            <a:r>
              <a:rPr lang="en-US" altLang="ja-JP" dirty="0"/>
              <a:t>『</a:t>
            </a:r>
            <a:r>
              <a:rPr lang="ja-JP" altLang="en-US" dirty="0"/>
              <a:t>密度汎関数法の基礎</a:t>
            </a:r>
            <a:r>
              <a:rPr lang="en-US" altLang="ja-JP" dirty="0"/>
              <a:t>』(</a:t>
            </a:r>
            <a:r>
              <a:rPr lang="ja-JP" altLang="en-US" dirty="0"/>
              <a:t>講談社サイエンティフィク</a:t>
            </a:r>
            <a:r>
              <a:rPr lang="en-US" altLang="ja-JP" dirty="0"/>
              <a:t>, 2012)</a:t>
            </a:r>
            <a:r>
              <a:rPr lang="ja-JP" altLang="en-US" dirty="0"/>
              <a:t> </a:t>
            </a:r>
            <a:r>
              <a:rPr lang="en-US" altLang="ja-JP" dirty="0"/>
              <a:t>p.155</a:t>
            </a:r>
          </a:p>
          <a:p>
            <a:r>
              <a:rPr lang="ja-JP" altLang="en-US" dirty="0"/>
              <a:t>汎関数の説明：</a:t>
            </a:r>
            <a:r>
              <a:rPr lang="en-US" altLang="ja-JP" dirty="0"/>
              <a:t>https://gaussian.com/dft/</a:t>
            </a:r>
          </a:p>
          <a:p>
            <a:r>
              <a:rPr kumimoji="1" lang="en-US" altLang="ja-JP" dirty="0"/>
              <a:t>He-He, Ne-Ne, </a:t>
            </a:r>
            <a:r>
              <a:rPr kumimoji="1" lang="en-US" altLang="ja-JP" dirty="0" err="1"/>
              <a:t>Ar-Ar</a:t>
            </a:r>
            <a:r>
              <a:rPr kumimoji="1" lang="en-US" altLang="ja-JP" dirty="0"/>
              <a:t> </a:t>
            </a:r>
            <a:r>
              <a:rPr kumimoji="1" lang="ja-JP" altLang="en-US" dirty="0"/>
              <a:t>への補正</a:t>
            </a:r>
            <a:r>
              <a:rPr lang="ja-JP" altLang="en-US" dirty="0"/>
              <a:t>：</a:t>
            </a:r>
            <a:r>
              <a:rPr kumimoji="1" lang="en-US" altLang="ja-JP" dirty="0"/>
              <a:t>https://doi.org/10.2320/matertrans.MF200911</a:t>
            </a:r>
          </a:p>
        </p:txBody>
      </p:sp>
      <p:pic>
        <p:nvPicPr>
          <p:cNvPr id="12" name="コンテンツ プレースホルダー 11">
            <a:extLst>
              <a:ext uri="{FF2B5EF4-FFF2-40B4-BE49-F238E27FC236}">
                <a16:creationId xmlns:a16="http://schemas.microsoft.com/office/drawing/2014/main" id="{97EB1E1B-4CE9-498F-6766-9FA2EDAD90CA}"/>
              </a:ext>
            </a:extLst>
          </p:cNvPr>
          <p:cNvPicPr>
            <a:picLocks noGrp="1" noChangeAspect="1"/>
          </p:cNvPicPr>
          <p:nvPr>
            <p:ph idx="14"/>
          </p:nvPr>
        </p:nvPicPr>
        <p:blipFill>
          <a:blip r:embed="rId3"/>
          <a:srcRect/>
          <a:stretch/>
        </p:blipFill>
        <p:spPr>
          <a:xfrm>
            <a:off x="3346449" y="842963"/>
            <a:ext cx="5356327" cy="3570885"/>
          </a:xfrm>
        </p:spPr>
      </p:pic>
      <p:sp>
        <p:nvSpPr>
          <p:cNvPr id="6" name="タイトル 5">
            <a:extLst>
              <a:ext uri="{FF2B5EF4-FFF2-40B4-BE49-F238E27FC236}">
                <a16:creationId xmlns:a16="http://schemas.microsoft.com/office/drawing/2014/main" id="{7DEE9DE2-4E5B-6305-537F-638F6EF026C6}"/>
              </a:ext>
            </a:extLst>
          </p:cNvPr>
          <p:cNvSpPr>
            <a:spLocks noGrp="1"/>
          </p:cNvSpPr>
          <p:nvPr>
            <p:ph type="title"/>
          </p:nvPr>
        </p:nvSpPr>
        <p:spPr>
          <a:xfrm>
            <a:off x="0" y="0"/>
            <a:ext cx="9144000" cy="468000"/>
          </a:xfrm>
        </p:spPr>
        <p:txBody>
          <a:bodyPr/>
          <a:lstStyle/>
          <a:p>
            <a:r>
              <a:rPr lang="ja-JP" altLang="en-US" dirty="0"/>
              <a:t>分散力補正 </a:t>
            </a:r>
            <a:r>
              <a:rPr lang="en-US" altLang="ja-JP" dirty="0"/>
              <a:t>(1/2)</a:t>
            </a:r>
            <a:endParaRPr lang="ja-JP" altLang="en-US" dirty="0"/>
          </a:p>
        </p:txBody>
      </p:sp>
      <p:sp>
        <p:nvSpPr>
          <p:cNvPr id="7" name="スライド番号プレースホルダー 6">
            <a:extLst>
              <a:ext uri="{FF2B5EF4-FFF2-40B4-BE49-F238E27FC236}">
                <a16:creationId xmlns:a16="http://schemas.microsoft.com/office/drawing/2014/main" id="{8ECEA290-699D-A025-1494-D00840DAF864}"/>
              </a:ext>
            </a:extLst>
          </p:cNvPr>
          <p:cNvSpPr>
            <a:spLocks noGrp="1"/>
          </p:cNvSpPr>
          <p:nvPr>
            <p:ph type="sldNum" sz="quarter" idx="15"/>
          </p:nvPr>
        </p:nvSpPr>
        <p:spPr>
          <a:xfrm>
            <a:off x="8496000" y="0"/>
            <a:ext cx="576000" cy="468000"/>
          </a:xfrm>
        </p:spPr>
        <p:txBody>
          <a:bodyPr/>
          <a:lstStyle/>
          <a:p>
            <a:fld id="{44CC7441-4F6D-4D99-AEAC-28C0433C7008}" type="slidenum">
              <a:rPr lang="ja-JP" altLang="en-US" smtClean="0"/>
              <a:pPr/>
              <a:t>62</a:t>
            </a:fld>
            <a:endParaRPr lang="ja-JP" altLang="en-US" dirty="0"/>
          </a:p>
        </p:txBody>
      </p:sp>
      <mc:AlternateContent xmlns:mc="http://schemas.openxmlformats.org/markup-compatibility/2006" xmlns:a14="http://schemas.microsoft.com/office/drawing/2010/main">
        <mc:Choice Requires="a14">
          <p:graphicFrame>
            <p:nvGraphicFramePr>
              <p:cNvPr id="2" name="表 1">
                <a:extLst>
                  <a:ext uri="{FF2B5EF4-FFF2-40B4-BE49-F238E27FC236}">
                    <a16:creationId xmlns:a16="http://schemas.microsoft.com/office/drawing/2014/main" id="{3876C71D-5FB5-5B1E-94D4-7AFA5BAEBB8D}"/>
                  </a:ext>
                </a:extLst>
              </p:cNvPr>
              <p:cNvGraphicFramePr>
                <a:graphicFrameLocks noGrp="1"/>
              </p:cNvGraphicFramePr>
              <p:nvPr>
                <p:extLst>
                  <p:ext uri="{D42A27DB-BD31-4B8C-83A1-F6EECF244321}">
                    <p14:modId xmlns:p14="http://schemas.microsoft.com/office/powerpoint/2010/main" val="1279267583"/>
                  </p:ext>
                </p:extLst>
              </p:nvPr>
            </p:nvGraphicFramePr>
            <p:xfrm>
              <a:off x="4930121" y="842963"/>
              <a:ext cx="1553120" cy="868680"/>
            </p:xfrm>
            <a:graphic>
              <a:graphicData uri="http://schemas.openxmlformats.org/drawingml/2006/table">
                <a:tbl>
                  <a:tblPr>
                    <a:tableStyleId>{5C22544A-7EE6-4342-B048-85BDC9FD1C3A}</a:tableStyleId>
                  </a:tblPr>
                  <a:tblGrid>
                    <a:gridCol w="416560">
                      <a:extLst>
                        <a:ext uri="{9D8B030D-6E8A-4147-A177-3AD203B41FA5}">
                          <a16:colId xmlns:a16="http://schemas.microsoft.com/office/drawing/2014/main" val="2249736113"/>
                        </a:ext>
                      </a:extLst>
                    </a:gridCol>
                    <a:gridCol w="720000">
                      <a:extLst>
                        <a:ext uri="{9D8B030D-6E8A-4147-A177-3AD203B41FA5}">
                          <a16:colId xmlns:a16="http://schemas.microsoft.com/office/drawing/2014/main" val="1399560513"/>
                        </a:ext>
                      </a:extLst>
                    </a:gridCol>
                    <a:gridCol w="416560">
                      <a:extLst>
                        <a:ext uri="{9D8B030D-6E8A-4147-A177-3AD203B41FA5}">
                          <a16:colId xmlns:a16="http://schemas.microsoft.com/office/drawing/2014/main" val="3758104838"/>
                        </a:ext>
                      </a:extLst>
                    </a:gridCol>
                  </a:tblGrid>
                  <a:tr h="288000">
                    <a:tc>
                      <a:txBody>
                        <a:bodyPr/>
                        <a:lstStyle/>
                        <a:p>
                          <a:pPr algn="ct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rowSpan="3">
                      <a:txBody>
                        <a:bodyPr/>
                        <a:lstStyle/>
                        <a:p>
                          <a:pPr algn="ctr"/>
                          <a14:m>
                            <m:oMathPara xmlns:m="http://schemas.openxmlformats.org/officeDocument/2006/math">
                              <m:oMathParaPr>
                                <m:jc m:val="centerGroup"/>
                              </m:oMathParaPr>
                              <m:oMath xmlns:m="http://schemas.openxmlformats.org/officeDocument/2006/math">
                                <m:r>
                                  <a:rPr kumimoji="1" lang="en-US" altLang="ja-JP" sz="1300" b="0" i="1" smtClean="0">
                                    <a:solidFill>
                                      <a:schemeClr val="accent4"/>
                                    </a:solidFill>
                                    <a:latin typeface="Cambria Math" panose="02040503050406030204" pitchFamily="18" charset="0"/>
                                  </a:rPr>
                                  <m:t>𝑅</m:t>
                                </m:r>
                              </m:oMath>
                            </m:oMathPara>
                          </a14:m>
                          <a:endParaRPr kumimoji="1" lang="en-US" altLang="ja-JP" sz="1300" b="0" dirty="0">
                            <a:solidFill>
                              <a:schemeClr val="tx2"/>
                            </a:solidFill>
                          </a:endParaRPr>
                        </a:p>
                        <a:p>
                          <a:pPr algn="ctr"/>
                          <a:endParaRPr kumimoji="1" lang="en-US" altLang="ja-JP" sz="1300" b="0" dirty="0">
                            <a:solidFill>
                              <a:schemeClr val="tx2"/>
                            </a:solidFill>
                          </a:endParaRPr>
                        </a:p>
                        <a:p>
                          <a:pPr algn="ctr"/>
                          <a:endParaRPr kumimoji="1" lang="ja-JP" altLang="en-US" sz="1300" b="0"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77816873"/>
                      </a:ext>
                    </a:extLst>
                  </a:tr>
                  <a:tr h="288000">
                    <a:tc>
                      <a:txBody>
                        <a:bodyPr/>
                        <a:lstStyle/>
                        <a:p>
                          <a:pPr algn="ctr"/>
                          <a:r>
                            <a:rPr kumimoji="1" lang="en-US" altLang="ja-JP" sz="1300" b="1" dirty="0">
                              <a:solidFill>
                                <a:schemeClr val="tx2"/>
                              </a:solidFill>
                            </a:rPr>
                            <a:t>Ne</a:t>
                          </a: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vMerge="1">
                      <a:txBody>
                        <a:bodyPr/>
                        <a:lstStyle/>
                        <a:p>
                          <a:pPr algn="ctr"/>
                          <a:endParaRPr kumimoji="1" lang="ja-JP" altLang="en-US" sz="1300" b="0"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kumimoji="1" lang="en-US" altLang="ja-JP" sz="1300" b="1" dirty="0">
                              <a:solidFill>
                                <a:schemeClr val="tx2"/>
                              </a:solidFill>
                            </a:rPr>
                            <a:t>Ne</a:t>
                          </a: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39174363"/>
                      </a:ext>
                    </a:extLst>
                  </a:tr>
                  <a:tr h="288000">
                    <a:tc>
                      <a:txBody>
                        <a:bodyPr/>
                        <a:lstStyle/>
                        <a:p>
                          <a:pPr algn="ct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vMerge="1">
                      <a:txBody>
                        <a:bodyPr/>
                        <a:lstStyle/>
                        <a:p>
                          <a:pPr algn="ctr"/>
                          <a:endParaRPr kumimoji="1" lang="ja-JP" altLang="en-US" sz="1300" b="0"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086934862"/>
                      </a:ext>
                    </a:extLst>
                  </a:tr>
                </a:tbl>
              </a:graphicData>
            </a:graphic>
          </p:graphicFrame>
        </mc:Choice>
        <mc:Fallback xmlns="">
          <p:graphicFrame>
            <p:nvGraphicFramePr>
              <p:cNvPr id="2" name="表 1">
                <a:extLst>
                  <a:ext uri="{FF2B5EF4-FFF2-40B4-BE49-F238E27FC236}">
                    <a16:creationId xmlns:a16="http://schemas.microsoft.com/office/drawing/2014/main" id="{3876C71D-5FB5-5B1E-94D4-7AFA5BAEBB8D}"/>
                  </a:ext>
                </a:extLst>
              </p:cNvPr>
              <p:cNvGraphicFramePr>
                <a:graphicFrameLocks noGrp="1"/>
              </p:cNvGraphicFramePr>
              <p:nvPr>
                <p:extLst>
                  <p:ext uri="{D42A27DB-BD31-4B8C-83A1-F6EECF244321}">
                    <p14:modId xmlns:p14="http://schemas.microsoft.com/office/powerpoint/2010/main" val="1279267583"/>
                  </p:ext>
                </p:extLst>
              </p:nvPr>
            </p:nvGraphicFramePr>
            <p:xfrm>
              <a:off x="4930121" y="842963"/>
              <a:ext cx="1553120" cy="868680"/>
            </p:xfrm>
            <a:graphic>
              <a:graphicData uri="http://schemas.openxmlformats.org/drawingml/2006/table">
                <a:tbl>
                  <a:tblPr>
                    <a:tableStyleId>{5C22544A-7EE6-4342-B048-85BDC9FD1C3A}</a:tableStyleId>
                  </a:tblPr>
                  <a:tblGrid>
                    <a:gridCol w="416560">
                      <a:extLst>
                        <a:ext uri="{9D8B030D-6E8A-4147-A177-3AD203B41FA5}">
                          <a16:colId xmlns:a16="http://schemas.microsoft.com/office/drawing/2014/main" val="2249736113"/>
                        </a:ext>
                      </a:extLst>
                    </a:gridCol>
                    <a:gridCol w="720000">
                      <a:extLst>
                        <a:ext uri="{9D8B030D-6E8A-4147-A177-3AD203B41FA5}">
                          <a16:colId xmlns:a16="http://schemas.microsoft.com/office/drawing/2014/main" val="1399560513"/>
                        </a:ext>
                      </a:extLst>
                    </a:gridCol>
                    <a:gridCol w="416560">
                      <a:extLst>
                        <a:ext uri="{9D8B030D-6E8A-4147-A177-3AD203B41FA5}">
                          <a16:colId xmlns:a16="http://schemas.microsoft.com/office/drawing/2014/main" val="3758104838"/>
                        </a:ext>
                      </a:extLst>
                    </a:gridCol>
                  </a:tblGrid>
                  <a:tr h="289560">
                    <a:tc>
                      <a:txBody>
                        <a:bodyPr/>
                        <a:lstStyle/>
                        <a:p>
                          <a:pPr algn="ct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rowSpan="3">
                      <a:txBody>
                        <a:bodyPr/>
                        <a:lstStyle/>
                        <a:p>
                          <a:endParaRPr lang="ja-JP"/>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4"/>
                          <a:stretch>
                            <a:fillRect l="-58475" r="-58475"/>
                          </a:stretch>
                        </a:blipFill>
                      </a:tcPr>
                    </a:tc>
                    <a:tc>
                      <a:txBody>
                        <a:bodyPr/>
                        <a:lstStyle/>
                        <a:p>
                          <a:pPr algn="ct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77816873"/>
                      </a:ext>
                    </a:extLst>
                  </a:tr>
                  <a:tr h="289560">
                    <a:tc>
                      <a:txBody>
                        <a:bodyPr/>
                        <a:lstStyle/>
                        <a:p>
                          <a:pPr algn="ctr"/>
                          <a:r>
                            <a:rPr kumimoji="1" lang="en-US" altLang="ja-JP" sz="1300" b="1" dirty="0">
                              <a:solidFill>
                                <a:schemeClr val="tx2"/>
                              </a:solidFill>
                            </a:rPr>
                            <a:t>Ne</a:t>
                          </a: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vMerge="1">
                      <a:txBody>
                        <a:bodyPr/>
                        <a:lstStyle/>
                        <a:p>
                          <a:pPr algn="ctr"/>
                          <a:endParaRPr kumimoji="1" lang="ja-JP" altLang="en-US" sz="1300" b="0"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kumimoji="1" lang="en-US" altLang="ja-JP" sz="1300" b="1" dirty="0">
                              <a:solidFill>
                                <a:schemeClr val="tx2"/>
                              </a:solidFill>
                            </a:rPr>
                            <a:t>Ne</a:t>
                          </a: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39174363"/>
                      </a:ext>
                    </a:extLst>
                  </a:tr>
                  <a:tr h="289560">
                    <a:tc>
                      <a:txBody>
                        <a:bodyPr/>
                        <a:lstStyle/>
                        <a:p>
                          <a:pPr algn="ct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vMerge="1">
                      <a:txBody>
                        <a:bodyPr/>
                        <a:lstStyle/>
                        <a:p>
                          <a:pPr algn="ctr"/>
                          <a:endParaRPr kumimoji="1" lang="ja-JP" altLang="en-US" sz="1300" b="0"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086934862"/>
                      </a:ext>
                    </a:extLst>
                  </a:tr>
                </a:tbl>
              </a:graphicData>
            </a:graphic>
          </p:graphicFrame>
        </mc:Fallback>
      </mc:AlternateContent>
      <p:cxnSp>
        <p:nvCxnSpPr>
          <p:cNvPr id="5" name="直線矢印コネクタ 4">
            <a:extLst>
              <a:ext uri="{FF2B5EF4-FFF2-40B4-BE49-F238E27FC236}">
                <a16:creationId xmlns:a16="http://schemas.microsoft.com/office/drawing/2014/main" id="{622C74FA-AC80-2802-9763-A582DEBC9A74}"/>
              </a:ext>
            </a:extLst>
          </p:cNvPr>
          <p:cNvCxnSpPr>
            <a:cxnSpLocks/>
          </p:cNvCxnSpPr>
          <p:nvPr/>
        </p:nvCxnSpPr>
        <p:spPr>
          <a:xfrm>
            <a:off x="5292681" y="1277303"/>
            <a:ext cx="828000" cy="0"/>
          </a:xfrm>
          <a:prstGeom prst="straightConnector1">
            <a:avLst/>
          </a:prstGeom>
          <a:ln w="38100">
            <a:solidFill>
              <a:schemeClr val="accent4"/>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870272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FB23B4-D515-2B91-EB30-D1059A653318}"/>
            </a:ext>
          </a:extLst>
        </p:cNvPr>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C86D7651-A07E-8E10-B360-E81875A0FC75}"/>
              </a:ext>
            </a:extLst>
          </p:cNvPr>
          <p:cNvSpPr>
            <a:spLocks noGrp="1"/>
          </p:cNvSpPr>
          <p:nvPr>
            <p:ph idx="1"/>
          </p:nvPr>
        </p:nvSpPr>
        <p:spPr>
          <a:xfrm>
            <a:off x="468313" y="842963"/>
            <a:ext cx="2916000" cy="3850913"/>
          </a:xfrm>
        </p:spPr>
        <p:txBody>
          <a:bodyPr/>
          <a:lstStyle/>
          <a:p>
            <a:r>
              <a:rPr lang="en-US" altLang="ja-JP" dirty="0"/>
              <a:t>HF</a:t>
            </a:r>
            <a:r>
              <a:rPr lang="ja-JP" altLang="en-US" dirty="0"/>
              <a:t>と</a:t>
            </a:r>
            <a:r>
              <a:rPr lang="en-US" altLang="ja-JP" dirty="0"/>
              <a:t>B3LYP</a:t>
            </a:r>
            <a:r>
              <a:rPr lang="ja-JP" altLang="en-US" dirty="0"/>
              <a:t>では引力を説明できないが</a:t>
            </a:r>
            <a:r>
              <a:rPr lang="en-US" altLang="ja-JP" dirty="0"/>
              <a:t>, MP2</a:t>
            </a:r>
            <a:r>
              <a:rPr lang="ja-JP" altLang="en-US" dirty="0"/>
              <a:t>は</a:t>
            </a:r>
            <a:r>
              <a:rPr lang="en-US" altLang="ja-JP" dirty="0"/>
              <a:t>CCSD(T)</a:t>
            </a:r>
            <a:r>
              <a:rPr lang="ja-JP" altLang="en-US" dirty="0"/>
              <a:t>とよい一致を示している</a:t>
            </a:r>
            <a:r>
              <a:rPr lang="en-US" altLang="ja-JP" dirty="0"/>
              <a:t>. DFT</a:t>
            </a:r>
            <a:r>
              <a:rPr lang="ja-JP" altLang="en-US" dirty="0"/>
              <a:t>に対して</a:t>
            </a:r>
            <a:endParaRPr lang="en-US" altLang="ja-JP" dirty="0"/>
          </a:p>
          <a:p>
            <a:pPr algn="ctr"/>
            <a:r>
              <a:rPr lang="en-US" altLang="ja-JP" dirty="0"/>
              <a:t>`</a:t>
            </a:r>
            <a:r>
              <a:rPr lang="en-US" altLang="ja-JP" dirty="0" err="1"/>
              <a:t>EmpiricalDispersion</a:t>
            </a:r>
            <a:r>
              <a:rPr lang="en-US" altLang="ja-JP" dirty="0"/>
              <a:t>=GD3`</a:t>
            </a:r>
            <a:br>
              <a:rPr lang="en-US" altLang="ja-JP" dirty="0"/>
            </a:br>
            <a:r>
              <a:rPr lang="en-US" altLang="ja-JP" dirty="0"/>
              <a:t>`</a:t>
            </a:r>
            <a:r>
              <a:rPr lang="en-US" altLang="ja-JP" dirty="0" err="1"/>
              <a:t>EmpiricalDispersion</a:t>
            </a:r>
            <a:r>
              <a:rPr lang="en-US" altLang="ja-JP" dirty="0"/>
              <a:t>=GD3BJ`</a:t>
            </a:r>
          </a:p>
          <a:p>
            <a:r>
              <a:rPr lang="ja-JP" altLang="en-US" dirty="0"/>
              <a:t>などを指定すると経験的な分散力補正を加えることができる</a:t>
            </a:r>
            <a:r>
              <a:rPr lang="en-US" altLang="ja-JP" dirty="0"/>
              <a:t>. B3LYP</a:t>
            </a:r>
            <a:r>
              <a:rPr lang="ja-JP" altLang="en-US" dirty="0"/>
              <a:t>に</a:t>
            </a:r>
            <a:r>
              <a:rPr lang="en-US" altLang="ja-JP" dirty="0"/>
              <a:t>GD3</a:t>
            </a:r>
            <a:r>
              <a:rPr lang="ja-JP" altLang="en-US" dirty="0"/>
              <a:t>を加えたものを</a:t>
            </a:r>
            <a:r>
              <a:rPr lang="en-US" altLang="ja-JP" dirty="0"/>
              <a:t>B3LYP-GD3</a:t>
            </a:r>
            <a:r>
              <a:rPr lang="ja-JP" altLang="en-US" dirty="0"/>
              <a:t>と表した</a:t>
            </a:r>
            <a:r>
              <a:rPr lang="en-US" altLang="ja-JP" dirty="0"/>
              <a:t>. </a:t>
            </a:r>
            <a:r>
              <a:rPr lang="ja-JP" altLang="en-US" dirty="0"/>
              <a:t>これは引力を説明している</a:t>
            </a:r>
            <a:r>
              <a:rPr lang="en-US" altLang="ja-JP" dirty="0"/>
              <a:t>. CAM-B3LYP</a:t>
            </a:r>
            <a:r>
              <a:rPr lang="ja-JP" altLang="en-US" dirty="0"/>
              <a:t>は分散力補正ではなく長距離補正だが</a:t>
            </a:r>
            <a:r>
              <a:rPr lang="en-US" altLang="ja-JP" dirty="0"/>
              <a:t>, </a:t>
            </a:r>
            <a:r>
              <a:rPr lang="ja-JP" altLang="en-US" dirty="0"/>
              <a:t>引力を説明できた</a:t>
            </a:r>
            <a:r>
              <a:rPr lang="en-US" altLang="ja-JP" dirty="0"/>
              <a:t>. APFD</a:t>
            </a:r>
            <a:r>
              <a:rPr lang="ja-JP" altLang="en-US" dirty="0"/>
              <a:t>と</a:t>
            </a:r>
            <a:r>
              <a:rPr lang="en-US" altLang="ja-JP" dirty="0"/>
              <a:t>wB97XD</a:t>
            </a:r>
            <a:r>
              <a:rPr lang="ja-JP" altLang="en-US" dirty="0"/>
              <a:t>には初めから分散力が含まれている</a:t>
            </a:r>
            <a:r>
              <a:rPr lang="en-US" altLang="ja-JP" dirty="0"/>
              <a:t>. wB97XD</a:t>
            </a:r>
            <a:r>
              <a:rPr lang="ja-JP" altLang="en-US" dirty="0"/>
              <a:t>の一致がよくない理由は古い分散力補正（</a:t>
            </a:r>
            <a:r>
              <a:rPr lang="en-US" altLang="ja-JP" dirty="0"/>
              <a:t>D2</a:t>
            </a:r>
            <a:r>
              <a:rPr lang="ja-JP" altLang="en-US" dirty="0"/>
              <a:t>）を内包しているためか</a:t>
            </a:r>
            <a:r>
              <a:rPr lang="en-US" altLang="ja-JP" dirty="0"/>
              <a:t>.</a:t>
            </a:r>
          </a:p>
        </p:txBody>
      </p:sp>
      <p:sp>
        <p:nvSpPr>
          <p:cNvPr id="4" name="テキスト プレースホルダー 3">
            <a:extLst>
              <a:ext uri="{FF2B5EF4-FFF2-40B4-BE49-F238E27FC236}">
                <a16:creationId xmlns:a16="http://schemas.microsoft.com/office/drawing/2014/main" id="{4F415479-5E53-5CF3-656A-12325DB40799}"/>
              </a:ext>
            </a:extLst>
          </p:cNvPr>
          <p:cNvSpPr>
            <a:spLocks noGrp="1"/>
          </p:cNvSpPr>
          <p:nvPr>
            <p:ph type="body" sz="quarter" idx="13"/>
          </p:nvPr>
        </p:nvSpPr>
        <p:spPr>
          <a:xfrm>
            <a:off x="0" y="4675500"/>
            <a:ext cx="9144000" cy="468000"/>
          </a:xfrm>
        </p:spPr>
        <p:txBody>
          <a:bodyPr numCol="1" anchor="b"/>
          <a:lstStyle/>
          <a:p>
            <a:r>
              <a:rPr lang="en-US" altLang="ja-JP" dirty="0"/>
              <a:t>B3LYP-GD3</a:t>
            </a:r>
            <a:r>
              <a:rPr lang="ja-JP" altLang="en-US" dirty="0"/>
              <a:t>という記法はマネせず</a:t>
            </a:r>
            <a:r>
              <a:rPr lang="en-US" altLang="ja-JP" dirty="0"/>
              <a:t>, </a:t>
            </a:r>
            <a:r>
              <a:rPr lang="ja-JP" altLang="en-US" dirty="0"/>
              <a:t>先行研究に倣うこと</a:t>
            </a:r>
            <a:r>
              <a:rPr lang="en-US" altLang="ja-JP" dirty="0"/>
              <a:t>. </a:t>
            </a:r>
            <a:r>
              <a:rPr lang="ja-JP" altLang="en-US" dirty="0"/>
              <a:t>汎関数の説明：</a:t>
            </a:r>
            <a:r>
              <a:rPr lang="en-US" altLang="ja-JP" dirty="0"/>
              <a:t>https://gaussian.com/dft/</a:t>
            </a:r>
          </a:p>
          <a:p>
            <a:r>
              <a:rPr kumimoji="1" lang="en-US" altLang="ja-JP" dirty="0"/>
              <a:t>He-He, Ne-Ne, </a:t>
            </a:r>
            <a:r>
              <a:rPr kumimoji="1" lang="en-US" altLang="ja-JP" dirty="0" err="1"/>
              <a:t>Ar-Ar</a:t>
            </a:r>
            <a:r>
              <a:rPr kumimoji="1" lang="en-US" altLang="ja-JP" dirty="0"/>
              <a:t> </a:t>
            </a:r>
            <a:r>
              <a:rPr kumimoji="1" lang="ja-JP" altLang="en-US" dirty="0"/>
              <a:t>への補正</a:t>
            </a:r>
            <a:r>
              <a:rPr lang="ja-JP" altLang="en-US" dirty="0"/>
              <a:t>：</a:t>
            </a:r>
            <a:r>
              <a:rPr kumimoji="1" lang="en-US" altLang="ja-JP" dirty="0"/>
              <a:t>https://doi.org/10.2320/matertrans.MF200911</a:t>
            </a:r>
          </a:p>
        </p:txBody>
      </p:sp>
      <p:pic>
        <p:nvPicPr>
          <p:cNvPr id="12" name="コンテンツ プレースホルダー 11">
            <a:extLst>
              <a:ext uri="{FF2B5EF4-FFF2-40B4-BE49-F238E27FC236}">
                <a16:creationId xmlns:a16="http://schemas.microsoft.com/office/drawing/2014/main" id="{97EB1E1B-4CE9-498F-6766-9FA2EDAD90CA}"/>
              </a:ext>
            </a:extLst>
          </p:cNvPr>
          <p:cNvPicPr>
            <a:picLocks noGrp="1" noChangeAspect="1"/>
          </p:cNvPicPr>
          <p:nvPr>
            <p:ph idx="14"/>
          </p:nvPr>
        </p:nvPicPr>
        <p:blipFill>
          <a:blip r:embed="rId3"/>
          <a:srcRect/>
          <a:stretch/>
        </p:blipFill>
        <p:spPr>
          <a:xfrm>
            <a:off x="3346449" y="842963"/>
            <a:ext cx="5356327" cy="3570885"/>
          </a:xfrm>
        </p:spPr>
      </p:pic>
      <p:sp>
        <p:nvSpPr>
          <p:cNvPr id="6" name="タイトル 5">
            <a:extLst>
              <a:ext uri="{FF2B5EF4-FFF2-40B4-BE49-F238E27FC236}">
                <a16:creationId xmlns:a16="http://schemas.microsoft.com/office/drawing/2014/main" id="{7DEE9DE2-4E5B-6305-537F-638F6EF026C6}"/>
              </a:ext>
            </a:extLst>
          </p:cNvPr>
          <p:cNvSpPr>
            <a:spLocks noGrp="1"/>
          </p:cNvSpPr>
          <p:nvPr>
            <p:ph type="title"/>
          </p:nvPr>
        </p:nvSpPr>
        <p:spPr>
          <a:xfrm>
            <a:off x="0" y="0"/>
            <a:ext cx="9144000" cy="468000"/>
          </a:xfrm>
        </p:spPr>
        <p:txBody>
          <a:bodyPr/>
          <a:lstStyle/>
          <a:p>
            <a:r>
              <a:rPr lang="ja-JP" altLang="en-US" dirty="0"/>
              <a:t>分散力補正 </a:t>
            </a:r>
            <a:r>
              <a:rPr lang="en-US" altLang="ja-JP" dirty="0"/>
              <a:t>(2/2)</a:t>
            </a:r>
            <a:endParaRPr lang="ja-JP" altLang="en-US" dirty="0"/>
          </a:p>
        </p:txBody>
      </p:sp>
      <p:sp>
        <p:nvSpPr>
          <p:cNvPr id="7" name="スライド番号プレースホルダー 6">
            <a:extLst>
              <a:ext uri="{FF2B5EF4-FFF2-40B4-BE49-F238E27FC236}">
                <a16:creationId xmlns:a16="http://schemas.microsoft.com/office/drawing/2014/main" id="{8ECEA290-699D-A025-1494-D00840DAF864}"/>
              </a:ext>
            </a:extLst>
          </p:cNvPr>
          <p:cNvSpPr>
            <a:spLocks noGrp="1"/>
          </p:cNvSpPr>
          <p:nvPr>
            <p:ph type="sldNum" sz="quarter" idx="15"/>
          </p:nvPr>
        </p:nvSpPr>
        <p:spPr>
          <a:xfrm>
            <a:off x="8496000" y="0"/>
            <a:ext cx="576000" cy="468000"/>
          </a:xfrm>
        </p:spPr>
        <p:txBody>
          <a:bodyPr/>
          <a:lstStyle/>
          <a:p>
            <a:fld id="{44CC7441-4F6D-4D99-AEAC-28C0433C7008}" type="slidenum">
              <a:rPr lang="ja-JP" altLang="en-US" smtClean="0"/>
              <a:pPr/>
              <a:t>63</a:t>
            </a:fld>
            <a:endParaRPr lang="ja-JP" altLang="en-US" dirty="0"/>
          </a:p>
        </p:txBody>
      </p:sp>
      <mc:AlternateContent xmlns:mc="http://schemas.openxmlformats.org/markup-compatibility/2006" xmlns:a14="http://schemas.microsoft.com/office/drawing/2010/main">
        <mc:Choice Requires="a14">
          <p:graphicFrame>
            <p:nvGraphicFramePr>
              <p:cNvPr id="2" name="表 1">
                <a:extLst>
                  <a:ext uri="{FF2B5EF4-FFF2-40B4-BE49-F238E27FC236}">
                    <a16:creationId xmlns:a16="http://schemas.microsoft.com/office/drawing/2014/main" id="{1921F6C4-00F4-9819-782F-AC8C93B017D2}"/>
                  </a:ext>
                </a:extLst>
              </p:cNvPr>
              <p:cNvGraphicFramePr>
                <a:graphicFrameLocks noGrp="1"/>
              </p:cNvGraphicFramePr>
              <p:nvPr>
                <p:extLst>
                  <p:ext uri="{D42A27DB-BD31-4B8C-83A1-F6EECF244321}">
                    <p14:modId xmlns:p14="http://schemas.microsoft.com/office/powerpoint/2010/main" val="4277798300"/>
                  </p:ext>
                </p:extLst>
              </p:nvPr>
            </p:nvGraphicFramePr>
            <p:xfrm>
              <a:off x="4930121" y="842963"/>
              <a:ext cx="1553120" cy="868680"/>
            </p:xfrm>
            <a:graphic>
              <a:graphicData uri="http://schemas.openxmlformats.org/drawingml/2006/table">
                <a:tbl>
                  <a:tblPr>
                    <a:tableStyleId>{5C22544A-7EE6-4342-B048-85BDC9FD1C3A}</a:tableStyleId>
                  </a:tblPr>
                  <a:tblGrid>
                    <a:gridCol w="416560">
                      <a:extLst>
                        <a:ext uri="{9D8B030D-6E8A-4147-A177-3AD203B41FA5}">
                          <a16:colId xmlns:a16="http://schemas.microsoft.com/office/drawing/2014/main" val="2249736113"/>
                        </a:ext>
                      </a:extLst>
                    </a:gridCol>
                    <a:gridCol w="720000">
                      <a:extLst>
                        <a:ext uri="{9D8B030D-6E8A-4147-A177-3AD203B41FA5}">
                          <a16:colId xmlns:a16="http://schemas.microsoft.com/office/drawing/2014/main" val="1399560513"/>
                        </a:ext>
                      </a:extLst>
                    </a:gridCol>
                    <a:gridCol w="416560">
                      <a:extLst>
                        <a:ext uri="{9D8B030D-6E8A-4147-A177-3AD203B41FA5}">
                          <a16:colId xmlns:a16="http://schemas.microsoft.com/office/drawing/2014/main" val="3758104838"/>
                        </a:ext>
                      </a:extLst>
                    </a:gridCol>
                  </a:tblGrid>
                  <a:tr h="288000">
                    <a:tc>
                      <a:txBody>
                        <a:bodyPr/>
                        <a:lstStyle/>
                        <a:p>
                          <a:pPr algn="ct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rowSpan="3">
                      <a:txBody>
                        <a:bodyPr/>
                        <a:lstStyle/>
                        <a:p>
                          <a:pPr algn="ctr"/>
                          <a14:m>
                            <m:oMathPara xmlns:m="http://schemas.openxmlformats.org/officeDocument/2006/math">
                              <m:oMathParaPr>
                                <m:jc m:val="centerGroup"/>
                              </m:oMathParaPr>
                              <m:oMath xmlns:m="http://schemas.openxmlformats.org/officeDocument/2006/math">
                                <m:r>
                                  <a:rPr kumimoji="1" lang="en-US" altLang="ja-JP" sz="1300" b="0" i="1" smtClean="0">
                                    <a:solidFill>
                                      <a:schemeClr val="accent4"/>
                                    </a:solidFill>
                                    <a:latin typeface="Cambria Math" panose="02040503050406030204" pitchFamily="18" charset="0"/>
                                  </a:rPr>
                                  <m:t>𝑅</m:t>
                                </m:r>
                              </m:oMath>
                            </m:oMathPara>
                          </a14:m>
                          <a:endParaRPr kumimoji="1" lang="en-US" altLang="ja-JP" sz="1300" b="0" dirty="0">
                            <a:solidFill>
                              <a:schemeClr val="tx2"/>
                            </a:solidFill>
                          </a:endParaRPr>
                        </a:p>
                        <a:p>
                          <a:pPr algn="ctr"/>
                          <a:endParaRPr kumimoji="1" lang="en-US" altLang="ja-JP" sz="1300" b="0" dirty="0">
                            <a:solidFill>
                              <a:schemeClr val="tx2"/>
                            </a:solidFill>
                          </a:endParaRPr>
                        </a:p>
                        <a:p>
                          <a:pPr algn="ctr"/>
                          <a:endParaRPr kumimoji="1" lang="ja-JP" altLang="en-US" sz="1300" b="0"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77816873"/>
                      </a:ext>
                    </a:extLst>
                  </a:tr>
                  <a:tr h="288000">
                    <a:tc>
                      <a:txBody>
                        <a:bodyPr/>
                        <a:lstStyle/>
                        <a:p>
                          <a:pPr algn="ctr"/>
                          <a:r>
                            <a:rPr kumimoji="1" lang="en-US" altLang="ja-JP" sz="1300" b="1" dirty="0">
                              <a:solidFill>
                                <a:schemeClr val="tx2"/>
                              </a:solidFill>
                            </a:rPr>
                            <a:t>Ne</a:t>
                          </a: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vMerge="1">
                      <a:txBody>
                        <a:bodyPr/>
                        <a:lstStyle/>
                        <a:p>
                          <a:pPr algn="ctr"/>
                          <a:endParaRPr kumimoji="1" lang="ja-JP" altLang="en-US" sz="1300" b="0"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kumimoji="1" lang="en-US" altLang="ja-JP" sz="1300" b="1" dirty="0">
                              <a:solidFill>
                                <a:schemeClr val="tx2"/>
                              </a:solidFill>
                            </a:rPr>
                            <a:t>Ne</a:t>
                          </a: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39174363"/>
                      </a:ext>
                    </a:extLst>
                  </a:tr>
                  <a:tr h="288000">
                    <a:tc>
                      <a:txBody>
                        <a:bodyPr/>
                        <a:lstStyle/>
                        <a:p>
                          <a:pPr algn="ct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vMerge="1">
                      <a:txBody>
                        <a:bodyPr/>
                        <a:lstStyle/>
                        <a:p>
                          <a:pPr algn="ctr"/>
                          <a:endParaRPr kumimoji="1" lang="ja-JP" altLang="en-US" sz="1300" b="0"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086934862"/>
                      </a:ext>
                    </a:extLst>
                  </a:tr>
                </a:tbl>
              </a:graphicData>
            </a:graphic>
          </p:graphicFrame>
        </mc:Choice>
        <mc:Fallback xmlns="">
          <p:graphicFrame>
            <p:nvGraphicFramePr>
              <p:cNvPr id="2" name="表 1">
                <a:extLst>
                  <a:ext uri="{FF2B5EF4-FFF2-40B4-BE49-F238E27FC236}">
                    <a16:creationId xmlns:a16="http://schemas.microsoft.com/office/drawing/2014/main" id="{1921F6C4-00F4-9819-782F-AC8C93B017D2}"/>
                  </a:ext>
                </a:extLst>
              </p:cNvPr>
              <p:cNvGraphicFramePr>
                <a:graphicFrameLocks noGrp="1"/>
              </p:cNvGraphicFramePr>
              <p:nvPr>
                <p:extLst>
                  <p:ext uri="{D42A27DB-BD31-4B8C-83A1-F6EECF244321}">
                    <p14:modId xmlns:p14="http://schemas.microsoft.com/office/powerpoint/2010/main" val="4277798300"/>
                  </p:ext>
                </p:extLst>
              </p:nvPr>
            </p:nvGraphicFramePr>
            <p:xfrm>
              <a:off x="4930121" y="842963"/>
              <a:ext cx="1553120" cy="868680"/>
            </p:xfrm>
            <a:graphic>
              <a:graphicData uri="http://schemas.openxmlformats.org/drawingml/2006/table">
                <a:tbl>
                  <a:tblPr>
                    <a:tableStyleId>{5C22544A-7EE6-4342-B048-85BDC9FD1C3A}</a:tableStyleId>
                  </a:tblPr>
                  <a:tblGrid>
                    <a:gridCol w="416560">
                      <a:extLst>
                        <a:ext uri="{9D8B030D-6E8A-4147-A177-3AD203B41FA5}">
                          <a16:colId xmlns:a16="http://schemas.microsoft.com/office/drawing/2014/main" val="2249736113"/>
                        </a:ext>
                      </a:extLst>
                    </a:gridCol>
                    <a:gridCol w="720000">
                      <a:extLst>
                        <a:ext uri="{9D8B030D-6E8A-4147-A177-3AD203B41FA5}">
                          <a16:colId xmlns:a16="http://schemas.microsoft.com/office/drawing/2014/main" val="1399560513"/>
                        </a:ext>
                      </a:extLst>
                    </a:gridCol>
                    <a:gridCol w="416560">
                      <a:extLst>
                        <a:ext uri="{9D8B030D-6E8A-4147-A177-3AD203B41FA5}">
                          <a16:colId xmlns:a16="http://schemas.microsoft.com/office/drawing/2014/main" val="3758104838"/>
                        </a:ext>
                      </a:extLst>
                    </a:gridCol>
                  </a:tblGrid>
                  <a:tr h="289560">
                    <a:tc>
                      <a:txBody>
                        <a:bodyPr/>
                        <a:lstStyle/>
                        <a:p>
                          <a:pPr algn="ct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rowSpan="3">
                      <a:txBody>
                        <a:bodyPr/>
                        <a:lstStyle/>
                        <a:p>
                          <a:endParaRPr lang="ja-JP"/>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4"/>
                          <a:stretch>
                            <a:fillRect l="-58475" r="-58475"/>
                          </a:stretch>
                        </a:blipFill>
                      </a:tcPr>
                    </a:tc>
                    <a:tc>
                      <a:txBody>
                        <a:bodyPr/>
                        <a:lstStyle/>
                        <a:p>
                          <a:pPr algn="ct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77816873"/>
                      </a:ext>
                    </a:extLst>
                  </a:tr>
                  <a:tr h="289560">
                    <a:tc>
                      <a:txBody>
                        <a:bodyPr/>
                        <a:lstStyle/>
                        <a:p>
                          <a:pPr algn="ctr"/>
                          <a:r>
                            <a:rPr kumimoji="1" lang="en-US" altLang="ja-JP" sz="1300" b="1" dirty="0">
                              <a:solidFill>
                                <a:schemeClr val="tx2"/>
                              </a:solidFill>
                            </a:rPr>
                            <a:t>Ne</a:t>
                          </a: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vMerge="1">
                      <a:txBody>
                        <a:bodyPr/>
                        <a:lstStyle/>
                        <a:p>
                          <a:pPr algn="ctr"/>
                          <a:endParaRPr kumimoji="1" lang="ja-JP" altLang="en-US" sz="1300" b="0"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kumimoji="1" lang="en-US" altLang="ja-JP" sz="1300" b="1" dirty="0">
                              <a:solidFill>
                                <a:schemeClr val="tx2"/>
                              </a:solidFill>
                            </a:rPr>
                            <a:t>Ne</a:t>
                          </a: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439174363"/>
                      </a:ext>
                    </a:extLst>
                  </a:tr>
                  <a:tr h="289560">
                    <a:tc>
                      <a:txBody>
                        <a:bodyPr/>
                        <a:lstStyle/>
                        <a:p>
                          <a:pPr algn="ct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vMerge="1">
                      <a:txBody>
                        <a:bodyPr/>
                        <a:lstStyle/>
                        <a:p>
                          <a:pPr algn="ctr"/>
                          <a:endParaRPr kumimoji="1" lang="ja-JP" altLang="en-US" sz="1300" b="0"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086934862"/>
                      </a:ext>
                    </a:extLst>
                  </a:tr>
                </a:tbl>
              </a:graphicData>
            </a:graphic>
          </p:graphicFrame>
        </mc:Fallback>
      </mc:AlternateContent>
      <p:cxnSp>
        <p:nvCxnSpPr>
          <p:cNvPr id="5" name="直線矢印コネクタ 4">
            <a:extLst>
              <a:ext uri="{FF2B5EF4-FFF2-40B4-BE49-F238E27FC236}">
                <a16:creationId xmlns:a16="http://schemas.microsoft.com/office/drawing/2014/main" id="{FBF245F5-3B8D-E17E-5C2E-19B969CAA771}"/>
              </a:ext>
            </a:extLst>
          </p:cNvPr>
          <p:cNvCxnSpPr>
            <a:cxnSpLocks/>
          </p:cNvCxnSpPr>
          <p:nvPr/>
        </p:nvCxnSpPr>
        <p:spPr>
          <a:xfrm>
            <a:off x="5292681" y="1277303"/>
            <a:ext cx="828000" cy="0"/>
          </a:xfrm>
          <a:prstGeom prst="straightConnector1">
            <a:avLst/>
          </a:prstGeom>
          <a:ln w="38100">
            <a:solidFill>
              <a:schemeClr val="accent4"/>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6101673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a:extLst>
              <a:ext uri="{FF2B5EF4-FFF2-40B4-BE49-F238E27FC236}">
                <a16:creationId xmlns:a16="http://schemas.microsoft.com/office/drawing/2014/main" id="{6E22CDE8-15E4-CFF4-C576-617571BAB9FD}"/>
              </a:ext>
            </a:extLst>
          </p:cNvPr>
          <p:cNvPicPr>
            <a:picLocks noGrp="1" noChangeAspect="1" noChangeArrowheads="1"/>
          </p:cNvPicPr>
          <p:nvPr>
            <p:ph idx="14"/>
          </p:nvPr>
        </p:nvPicPr>
        <p:blipFill>
          <a:blip r:embed="rId2"/>
          <a:srcRect/>
          <a:stretch/>
        </p:blipFill>
        <p:spPr bwMode="auto">
          <a:xfrm>
            <a:off x="3346450" y="842963"/>
            <a:ext cx="5440268" cy="3626846"/>
          </a:xfrm>
          <a:prstGeom prst="rect">
            <a:avLst/>
          </a:prstGeom>
          <a:noFill/>
          <a:extLst>
            <a:ext uri="{909E8E84-426E-40DD-AFC4-6F175D3DCCD1}">
              <a14:hiddenFill xmlns:a14="http://schemas.microsoft.com/office/drawing/2010/main">
                <a:solidFill>
                  <a:srgbClr val="FFFFFF"/>
                </a:solidFill>
              </a14:hiddenFill>
            </a:ext>
          </a:extLst>
        </p:spPr>
      </p:pic>
      <p:sp>
        <p:nvSpPr>
          <p:cNvPr id="9" name="コンテンツ プレースホルダー 8">
            <a:extLst>
              <a:ext uri="{FF2B5EF4-FFF2-40B4-BE49-F238E27FC236}">
                <a16:creationId xmlns:a16="http://schemas.microsoft.com/office/drawing/2014/main" id="{5860DA9B-88BD-88B4-2B32-89E21D8ECB8D}"/>
              </a:ext>
            </a:extLst>
          </p:cNvPr>
          <p:cNvSpPr>
            <a:spLocks noGrp="1"/>
          </p:cNvSpPr>
          <p:nvPr>
            <p:ph idx="1"/>
          </p:nvPr>
        </p:nvSpPr>
        <p:spPr>
          <a:xfrm>
            <a:off x="468000" y="843750"/>
            <a:ext cx="2736000" cy="3697025"/>
          </a:xfrm>
        </p:spPr>
        <p:txBody>
          <a:bodyPr/>
          <a:lstStyle/>
          <a:p>
            <a:r>
              <a:rPr lang="ja-JP" altLang="en-US" dirty="0"/>
              <a:t>窒素やメタンなどの無極性分子間には分散力以外の相互作用も加わるが</a:t>
            </a:r>
            <a:r>
              <a:rPr lang="en-US" altLang="ja-JP" dirty="0"/>
              <a:t>, </a:t>
            </a:r>
            <a:r>
              <a:rPr lang="ja-JP" altLang="en-US" dirty="0"/>
              <a:t>やはり分散力補正が重要である</a:t>
            </a:r>
            <a:r>
              <a:rPr lang="en-US" altLang="ja-JP" dirty="0"/>
              <a:t>. HF</a:t>
            </a:r>
            <a:r>
              <a:rPr lang="ja-JP" altLang="en-US" dirty="0"/>
              <a:t>と</a:t>
            </a:r>
            <a:r>
              <a:rPr lang="en-US" altLang="ja-JP" dirty="0"/>
              <a:t>B3LYP</a:t>
            </a:r>
            <a:r>
              <a:rPr lang="ja-JP" altLang="en-US" dirty="0"/>
              <a:t>は</a:t>
            </a:r>
            <a:r>
              <a:rPr lang="en-US" altLang="ja-JP" dirty="0"/>
              <a:t>Ne-Ne</a:t>
            </a:r>
            <a:r>
              <a:rPr lang="ja-JP" altLang="en-US" dirty="0"/>
              <a:t>の場合と同様に</a:t>
            </a:r>
            <a:r>
              <a:rPr lang="en-US" altLang="ja-JP" dirty="0"/>
              <a:t>N</a:t>
            </a:r>
            <a:r>
              <a:rPr lang="ja-JP" altLang="en-US" dirty="0"/>
              <a:t>₂</a:t>
            </a:r>
            <a:r>
              <a:rPr lang="en-US" altLang="ja-JP" dirty="0"/>
              <a:t>-N</a:t>
            </a:r>
            <a:r>
              <a:rPr lang="ja-JP" altLang="en-US" dirty="0"/>
              <a:t>₂の引力を説明できない</a:t>
            </a:r>
            <a:r>
              <a:rPr lang="en-US" altLang="ja-JP" dirty="0"/>
              <a:t>. </a:t>
            </a:r>
            <a:r>
              <a:rPr lang="ja-JP" altLang="en-US" dirty="0"/>
              <a:t>先ほどは引力を説明できていた</a:t>
            </a:r>
            <a:r>
              <a:rPr lang="en-US" altLang="ja-JP" dirty="0"/>
              <a:t>CAM-B3LYP</a:t>
            </a:r>
            <a:r>
              <a:rPr lang="ja-JP" altLang="en-US" dirty="0"/>
              <a:t>も引力を説明しなくなる</a:t>
            </a:r>
            <a:r>
              <a:rPr lang="en-US" altLang="ja-JP" dirty="0"/>
              <a:t>.</a:t>
            </a:r>
            <a:r>
              <a:rPr lang="ja-JP" altLang="en-US" dirty="0"/>
              <a:t> </a:t>
            </a:r>
            <a:r>
              <a:rPr lang="en-US" altLang="ja-JP" dirty="0"/>
              <a:t>GD3</a:t>
            </a:r>
            <a:r>
              <a:rPr lang="ja-JP" altLang="en-US" dirty="0"/>
              <a:t>の分散力補正を加えた</a:t>
            </a:r>
            <a:r>
              <a:rPr lang="en-US" altLang="ja-JP" dirty="0"/>
              <a:t>B3LYP-GD3</a:t>
            </a:r>
            <a:r>
              <a:rPr lang="ja-JP" altLang="en-US" dirty="0"/>
              <a:t>は引力を説明しており</a:t>
            </a:r>
            <a:r>
              <a:rPr lang="en-US" altLang="ja-JP" dirty="0"/>
              <a:t>, </a:t>
            </a:r>
            <a:r>
              <a:rPr lang="ja-JP" altLang="en-US" dirty="0"/>
              <a:t>同様に分散力を含む</a:t>
            </a:r>
            <a:r>
              <a:rPr lang="en-US" altLang="ja-JP" dirty="0"/>
              <a:t>APFD</a:t>
            </a:r>
            <a:r>
              <a:rPr lang="ja-JP" altLang="en-US" dirty="0"/>
              <a:t>も比較的</a:t>
            </a:r>
            <a:r>
              <a:rPr lang="en-US" altLang="ja-JP" dirty="0"/>
              <a:t>CCSD(T)</a:t>
            </a:r>
            <a:r>
              <a:rPr lang="ja-JP" altLang="en-US" dirty="0"/>
              <a:t>に近い結果を与えた</a:t>
            </a:r>
            <a:r>
              <a:rPr lang="en-US" altLang="ja-JP" dirty="0"/>
              <a:t>.</a:t>
            </a:r>
            <a:r>
              <a:rPr lang="ja-JP" altLang="en-US" dirty="0"/>
              <a:t> </a:t>
            </a:r>
            <a:r>
              <a:rPr lang="en-US" altLang="ja-JP" dirty="0"/>
              <a:t>PBE1PBE</a:t>
            </a:r>
            <a:r>
              <a:rPr lang="ja-JP" altLang="en-US" dirty="0"/>
              <a:t>や</a:t>
            </a:r>
            <a:r>
              <a:rPr lang="en-US" altLang="ja-JP" dirty="0"/>
              <a:t>HSEH1PBE</a:t>
            </a:r>
            <a:r>
              <a:rPr lang="ja-JP" altLang="en-US" dirty="0"/>
              <a:t>が</a:t>
            </a:r>
            <a:r>
              <a:rPr lang="en-US" altLang="ja-JP" dirty="0"/>
              <a:t>Ne-Ne</a:t>
            </a:r>
            <a:r>
              <a:rPr lang="ja-JP" altLang="en-US" dirty="0"/>
              <a:t>のときよりも悪くなる理由</a:t>
            </a:r>
            <a:r>
              <a:rPr lang="en-US" altLang="ja-JP" dirty="0"/>
              <a:t>, </a:t>
            </a:r>
            <a:r>
              <a:rPr lang="ja-JP" altLang="en-US" dirty="0"/>
              <a:t>逆に言えば</a:t>
            </a:r>
            <a:r>
              <a:rPr lang="en-US" altLang="ja-JP" dirty="0"/>
              <a:t>N</a:t>
            </a:r>
            <a:r>
              <a:rPr lang="ja-JP" altLang="en-US" dirty="0"/>
              <a:t>₂</a:t>
            </a:r>
            <a:r>
              <a:rPr lang="en-US" altLang="ja-JP" dirty="0"/>
              <a:t>- N</a:t>
            </a:r>
            <a:r>
              <a:rPr lang="ja-JP" altLang="en-US" dirty="0"/>
              <a:t>₂の時はよい記述だった理由は不明</a:t>
            </a:r>
            <a:r>
              <a:rPr lang="en-US" altLang="ja-JP" dirty="0"/>
              <a:t>.</a:t>
            </a:r>
            <a:endParaRPr lang="ja-JP" altLang="en-US" dirty="0"/>
          </a:p>
        </p:txBody>
      </p:sp>
      <p:sp>
        <p:nvSpPr>
          <p:cNvPr id="10" name="テキスト プレースホルダー 9">
            <a:extLst>
              <a:ext uri="{FF2B5EF4-FFF2-40B4-BE49-F238E27FC236}">
                <a16:creationId xmlns:a16="http://schemas.microsoft.com/office/drawing/2014/main" id="{2556CD89-C466-AA28-2BD0-C1FD68CC24FA}"/>
              </a:ext>
            </a:extLst>
          </p:cNvPr>
          <p:cNvSpPr>
            <a:spLocks noGrp="1"/>
          </p:cNvSpPr>
          <p:nvPr>
            <p:ph type="body" sz="quarter" idx="13"/>
          </p:nvPr>
        </p:nvSpPr>
        <p:spPr/>
        <p:txBody>
          <a:bodyPr numCol="2"/>
          <a:lstStyle/>
          <a:p>
            <a:r>
              <a:rPr kumimoji="1" lang="en-US" altLang="ja-JP" dirty="0"/>
              <a:t>N</a:t>
            </a:r>
            <a:r>
              <a:rPr kumimoji="1" lang="ja-JP" altLang="en-US" dirty="0"/>
              <a:t>₂ </a:t>
            </a:r>
            <a:r>
              <a:rPr kumimoji="1" lang="en-US" altLang="ja-JP" dirty="0"/>
              <a:t>- N</a:t>
            </a:r>
            <a:r>
              <a:rPr kumimoji="1" lang="ja-JP" altLang="en-US" dirty="0"/>
              <a:t>₂</a:t>
            </a:r>
            <a:r>
              <a:rPr kumimoji="1" lang="en-US" altLang="ja-JP" dirty="0"/>
              <a:t>	https://doi.org/10.1080/00268979809483182</a:t>
            </a:r>
          </a:p>
          <a:p>
            <a:r>
              <a:rPr kumimoji="1" lang="en-US" altLang="ja-JP" dirty="0"/>
              <a:t>CH</a:t>
            </a:r>
            <a:r>
              <a:rPr kumimoji="1" lang="ja-JP" altLang="en-US" dirty="0"/>
              <a:t>₄</a:t>
            </a:r>
            <a:r>
              <a:rPr kumimoji="1" lang="en-US" altLang="ja-JP" dirty="0"/>
              <a:t> - CH</a:t>
            </a:r>
            <a:r>
              <a:rPr kumimoji="1" lang="ja-JP" altLang="en-US" dirty="0"/>
              <a:t>₄ </a:t>
            </a:r>
            <a:r>
              <a:rPr lang="en-US" altLang="ja-JP" dirty="0"/>
              <a:t>	</a:t>
            </a:r>
            <a:r>
              <a:rPr kumimoji="1" lang="en-US" altLang="ja-JP" dirty="0"/>
              <a:t>https://doi.org/10.1063/1.1522715</a:t>
            </a:r>
          </a:p>
          <a:p>
            <a:r>
              <a:rPr kumimoji="1" lang="en-US" altLang="ja-JP" dirty="0"/>
              <a:t>C</a:t>
            </a:r>
            <a:r>
              <a:rPr kumimoji="1" lang="ja-JP" altLang="en-US" dirty="0"/>
              <a:t>₆</a:t>
            </a:r>
            <a:r>
              <a:rPr kumimoji="1" lang="en-US" altLang="ja-JP" dirty="0"/>
              <a:t>H</a:t>
            </a:r>
            <a:r>
              <a:rPr kumimoji="1" lang="ja-JP" altLang="en-US" dirty="0"/>
              <a:t>₆</a:t>
            </a:r>
            <a:r>
              <a:rPr kumimoji="1" lang="en-US" altLang="ja-JP" dirty="0"/>
              <a:t> - C</a:t>
            </a:r>
            <a:r>
              <a:rPr kumimoji="1" lang="ja-JP" altLang="en-US" dirty="0"/>
              <a:t>₆</a:t>
            </a:r>
            <a:r>
              <a:rPr kumimoji="1" lang="en-US" altLang="ja-JP" dirty="0"/>
              <a:t>H</a:t>
            </a:r>
            <a:r>
              <a:rPr kumimoji="1" lang="ja-JP" altLang="en-US" dirty="0"/>
              <a:t>₆ </a:t>
            </a:r>
            <a:r>
              <a:rPr lang="en-US" altLang="ja-JP" dirty="0"/>
              <a:t>	</a:t>
            </a:r>
            <a:r>
              <a:rPr kumimoji="1" lang="en-US" altLang="ja-JP" dirty="0"/>
              <a:t>https://doi.org/10.1039/B717983A</a:t>
            </a:r>
          </a:p>
          <a:p>
            <a:r>
              <a:rPr kumimoji="1" lang="ja-JP" altLang="en-US" dirty="0"/>
              <a:t>上記の図はそれぞれの手法で</a:t>
            </a:r>
            <a:r>
              <a:rPr kumimoji="1" lang="en-US" altLang="ja-JP" dirty="0"/>
              <a:t>N</a:t>
            </a:r>
            <a:r>
              <a:rPr kumimoji="1" lang="ja-JP" altLang="en-US" dirty="0"/>
              <a:t>₂の核間距離を最適化し</a:t>
            </a:r>
            <a:r>
              <a:rPr kumimoji="1" lang="en-US" altLang="ja-JP" dirty="0"/>
              <a:t>, </a:t>
            </a:r>
            <a:r>
              <a:rPr kumimoji="1" lang="ja-JP" altLang="en-US" dirty="0"/>
              <a:t>その核間距離に固定して</a:t>
            </a:r>
            <a:r>
              <a:rPr kumimoji="1" lang="en-US" altLang="ja-JP" dirty="0"/>
              <a:t>,</a:t>
            </a:r>
          </a:p>
          <a:p>
            <a:r>
              <a:rPr lang="ja-JP" altLang="en-US" dirty="0"/>
              <a:t>平行に</a:t>
            </a:r>
            <a:r>
              <a:rPr kumimoji="1" lang="ja-JP" altLang="en-US" dirty="0"/>
              <a:t>配置した</a:t>
            </a:r>
            <a:r>
              <a:rPr kumimoji="1" lang="en-US" altLang="ja-JP" dirty="0"/>
              <a:t>N</a:t>
            </a:r>
            <a:r>
              <a:rPr kumimoji="1" lang="ja-JP" altLang="en-US" dirty="0"/>
              <a:t>₂</a:t>
            </a:r>
            <a:r>
              <a:rPr kumimoji="1" lang="en-US" altLang="ja-JP" dirty="0"/>
              <a:t>-N</a:t>
            </a:r>
            <a:r>
              <a:rPr kumimoji="1" lang="ja-JP" altLang="en-US" dirty="0"/>
              <a:t>₂の距離を変えたものである</a:t>
            </a:r>
            <a:r>
              <a:rPr kumimoji="1" lang="en-US" altLang="ja-JP" dirty="0"/>
              <a:t>.</a:t>
            </a:r>
          </a:p>
        </p:txBody>
      </p:sp>
      <p:sp>
        <p:nvSpPr>
          <p:cNvPr id="2" name="タイトル 1">
            <a:extLst>
              <a:ext uri="{FF2B5EF4-FFF2-40B4-BE49-F238E27FC236}">
                <a16:creationId xmlns:a16="http://schemas.microsoft.com/office/drawing/2014/main" id="{B4F80ACF-6D0C-224A-9CC1-46E7FD3865E3}"/>
              </a:ext>
            </a:extLst>
          </p:cNvPr>
          <p:cNvSpPr>
            <a:spLocks noGrp="1"/>
          </p:cNvSpPr>
          <p:nvPr>
            <p:ph type="title"/>
          </p:nvPr>
        </p:nvSpPr>
        <p:spPr/>
        <p:txBody>
          <a:bodyPr/>
          <a:lstStyle/>
          <a:p>
            <a:r>
              <a:rPr kumimoji="1" lang="ja-JP" altLang="en-US" dirty="0"/>
              <a:t>分子間力</a:t>
            </a:r>
          </a:p>
        </p:txBody>
      </p:sp>
      <p:sp>
        <p:nvSpPr>
          <p:cNvPr id="4" name="スライド番号プレースホルダー 3">
            <a:extLst>
              <a:ext uri="{FF2B5EF4-FFF2-40B4-BE49-F238E27FC236}">
                <a16:creationId xmlns:a16="http://schemas.microsoft.com/office/drawing/2014/main" id="{636EAE5D-9AAE-2E1B-ED86-7286C563639A}"/>
              </a:ext>
            </a:extLst>
          </p:cNvPr>
          <p:cNvSpPr>
            <a:spLocks noGrp="1"/>
          </p:cNvSpPr>
          <p:nvPr>
            <p:ph type="sldNum" sz="quarter" idx="15"/>
          </p:nvPr>
        </p:nvSpPr>
        <p:spPr/>
        <p:txBody>
          <a:bodyPr/>
          <a:lstStyle/>
          <a:p>
            <a:fld id="{44CC7441-4F6D-4D99-AEAC-28C0433C7008}" type="slidenum">
              <a:rPr kumimoji="1" lang="ja-JP" altLang="en-US" smtClean="0"/>
              <a:t>64</a:t>
            </a:fld>
            <a:endParaRPr kumimoji="1" lang="ja-JP" altLang="en-US"/>
          </a:p>
        </p:txBody>
      </p:sp>
      <mc:AlternateContent xmlns:mc="http://schemas.openxmlformats.org/markup-compatibility/2006" xmlns:a14="http://schemas.microsoft.com/office/drawing/2010/main">
        <mc:Choice Requires="a14">
          <p:graphicFrame>
            <p:nvGraphicFramePr>
              <p:cNvPr id="12" name="表 11">
                <a:extLst>
                  <a:ext uri="{FF2B5EF4-FFF2-40B4-BE49-F238E27FC236}">
                    <a16:creationId xmlns:a16="http://schemas.microsoft.com/office/drawing/2014/main" id="{02890AF2-02EC-6AFB-E07B-DC671F08728A}"/>
                  </a:ext>
                </a:extLst>
              </p:cNvPr>
              <p:cNvGraphicFramePr>
                <a:graphicFrameLocks noGrp="1"/>
              </p:cNvGraphicFramePr>
              <p:nvPr>
                <p:extLst>
                  <p:ext uri="{D42A27DB-BD31-4B8C-83A1-F6EECF244321}">
                    <p14:modId xmlns:p14="http://schemas.microsoft.com/office/powerpoint/2010/main" val="3941592363"/>
                  </p:ext>
                </p:extLst>
              </p:nvPr>
            </p:nvGraphicFramePr>
            <p:xfrm>
              <a:off x="6967138" y="3064233"/>
              <a:ext cx="1553120" cy="868680"/>
            </p:xfrm>
            <a:graphic>
              <a:graphicData uri="http://schemas.openxmlformats.org/drawingml/2006/table">
                <a:tbl>
                  <a:tblPr>
                    <a:tableStyleId>{5C22544A-7EE6-4342-B048-85BDC9FD1C3A}</a:tableStyleId>
                  </a:tblPr>
                  <a:tblGrid>
                    <a:gridCol w="208280">
                      <a:extLst>
                        <a:ext uri="{9D8B030D-6E8A-4147-A177-3AD203B41FA5}">
                          <a16:colId xmlns:a16="http://schemas.microsoft.com/office/drawing/2014/main" val="2249736113"/>
                        </a:ext>
                      </a:extLst>
                    </a:gridCol>
                    <a:gridCol w="208280">
                      <a:extLst>
                        <a:ext uri="{9D8B030D-6E8A-4147-A177-3AD203B41FA5}">
                          <a16:colId xmlns:a16="http://schemas.microsoft.com/office/drawing/2014/main" val="3647336452"/>
                        </a:ext>
                      </a:extLst>
                    </a:gridCol>
                    <a:gridCol w="720000">
                      <a:extLst>
                        <a:ext uri="{9D8B030D-6E8A-4147-A177-3AD203B41FA5}">
                          <a16:colId xmlns:a16="http://schemas.microsoft.com/office/drawing/2014/main" val="1399560513"/>
                        </a:ext>
                      </a:extLst>
                    </a:gridCol>
                    <a:gridCol w="208280">
                      <a:extLst>
                        <a:ext uri="{9D8B030D-6E8A-4147-A177-3AD203B41FA5}">
                          <a16:colId xmlns:a16="http://schemas.microsoft.com/office/drawing/2014/main" val="3758104838"/>
                        </a:ext>
                      </a:extLst>
                    </a:gridCol>
                    <a:gridCol w="208280">
                      <a:extLst>
                        <a:ext uri="{9D8B030D-6E8A-4147-A177-3AD203B41FA5}">
                          <a16:colId xmlns:a16="http://schemas.microsoft.com/office/drawing/2014/main" val="1775648378"/>
                        </a:ext>
                      </a:extLst>
                    </a:gridCol>
                  </a:tblGrid>
                  <a:tr h="288000">
                    <a:tc gridSpan="2">
                      <a:txBody>
                        <a:bodyPr/>
                        <a:lstStyle/>
                        <a:p>
                          <a:pPr algn="ctr"/>
                          <a:r>
                            <a:rPr kumimoji="1" lang="en-US" altLang="ja-JP" sz="1300" b="1" dirty="0">
                              <a:solidFill>
                                <a:schemeClr val="tx2"/>
                              </a:solidFill>
                            </a:rPr>
                            <a:t>N</a:t>
                          </a: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kumimoji="1" lang="ja-JP" altLang="en-US" sz="13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rowSpan="3">
                      <a:txBody>
                        <a:bodyPr/>
                        <a:lstStyle/>
                        <a:p>
                          <a:pPr algn="ctr"/>
                          <a14:m>
                            <m:oMathPara xmlns:m="http://schemas.openxmlformats.org/officeDocument/2006/math">
                              <m:oMathParaPr>
                                <m:jc m:val="centerGroup"/>
                              </m:oMathParaPr>
                              <m:oMath xmlns:m="http://schemas.openxmlformats.org/officeDocument/2006/math">
                                <m:r>
                                  <a:rPr kumimoji="1" lang="en-US" altLang="ja-JP" sz="1300" b="0" i="1" dirty="0" smtClean="0">
                                    <a:solidFill>
                                      <a:schemeClr val="accent4"/>
                                    </a:solidFill>
                                    <a:latin typeface="Cambria Math" panose="02040503050406030204" pitchFamily="18" charset="0"/>
                                  </a:rPr>
                                  <m:t>𝑅</m:t>
                                </m:r>
                              </m:oMath>
                            </m:oMathPara>
                          </a14:m>
                          <a:endParaRPr kumimoji="1" lang="en-US" altLang="ja-JP" sz="1300" b="0" dirty="0">
                            <a:solidFill>
                              <a:schemeClr val="tx2"/>
                            </a:solidFill>
                          </a:endParaRPr>
                        </a:p>
                        <a:p>
                          <a:pPr algn="ctr"/>
                          <a:endParaRPr kumimoji="1" lang="en-US" altLang="ja-JP" sz="1300" b="0" dirty="0">
                            <a:solidFill>
                              <a:schemeClr val="tx2"/>
                            </a:solidFill>
                          </a:endParaRPr>
                        </a:p>
                        <a:p>
                          <a:pPr algn="ctr"/>
                          <a:endParaRPr kumimoji="1" lang="ja-JP" altLang="en-US" sz="1300" b="0"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gridSpan="2">
                      <a:txBody>
                        <a:bodyPr/>
                        <a:lstStyle/>
                        <a:p>
                          <a:pPr algn="ctr"/>
                          <a:r>
                            <a:rPr kumimoji="1" lang="en-US" altLang="ja-JP" sz="1300" b="1" dirty="0">
                              <a:solidFill>
                                <a:schemeClr val="tx2"/>
                              </a:solidFill>
                            </a:rPr>
                            <a:t>N</a:t>
                          </a: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732016975"/>
                      </a:ext>
                    </a:extLst>
                  </a:tr>
                  <a:tr h="288000">
                    <a:tc>
                      <a:txBody>
                        <a:bodyPr/>
                        <a:lstStyle/>
                        <a:p>
                          <a:pPr algn="ctr"/>
                          <a:endParaRPr kumimoji="1" lang="ja-JP" altLang="en-US" sz="1300" dirty="0">
                            <a:solidFill>
                              <a:schemeClr val="tx2"/>
                            </a:solidFill>
                          </a:endParaRPr>
                        </a:p>
                      </a:txBody>
                      <a:tcPr anchor="ctr">
                        <a:lnL w="12700" cmpd="sng">
                          <a:noFill/>
                        </a:lnL>
                        <a:lnR w="19050" cap="flat" cmpd="sng" algn="ctr">
                          <a:solidFill>
                            <a:schemeClr val="tx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sz="1300" b="1" dirty="0">
                            <a:solidFill>
                              <a:schemeClr val="tx2"/>
                            </a:solidFill>
                          </a:endParaRPr>
                        </a:p>
                      </a:txBody>
                      <a:tcPr anchor="ctr">
                        <a:lnL w="19050"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vMerge="1">
                      <a:txBody>
                        <a:bodyPr/>
                        <a:lstStyle/>
                        <a:p>
                          <a:pPr algn="ct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sz="1300" b="1" dirty="0">
                            <a:solidFill>
                              <a:schemeClr val="tx2"/>
                            </a:solidFill>
                          </a:endParaRPr>
                        </a:p>
                      </a:txBody>
                      <a:tcPr anchor="ctr">
                        <a:lnL w="12700" cmpd="sng">
                          <a:noFill/>
                        </a:lnL>
                        <a:lnR w="19050" cap="flat" cmpd="sng" algn="ctr">
                          <a:solidFill>
                            <a:schemeClr val="tx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sz="1300" b="1" dirty="0">
                            <a:solidFill>
                              <a:schemeClr val="tx2"/>
                            </a:solidFill>
                          </a:endParaRPr>
                        </a:p>
                      </a:txBody>
                      <a:tcPr anchor="ctr">
                        <a:lnL w="19050"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88082161"/>
                      </a:ext>
                    </a:extLst>
                  </a:tr>
                  <a:tr h="288000">
                    <a:tc gridSpan="2">
                      <a:txBody>
                        <a:bodyPr/>
                        <a:lstStyle/>
                        <a:p>
                          <a:pPr algn="ctr"/>
                          <a:r>
                            <a:rPr kumimoji="1" lang="en-US" altLang="ja-JP" sz="1300" b="1" dirty="0">
                              <a:solidFill>
                                <a:schemeClr val="tx2"/>
                              </a:solidFill>
                            </a:rPr>
                            <a:t>N</a:t>
                          </a: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ctr"/>
                          <a:endParaRPr kumimoji="1" lang="ja-JP" altLang="en-US" sz="13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vMerge="1">
                      <a:txBody>
                        <a:bodyPr/>
                        <a:lstStyle/>
                        <a:p>
                          <a:pPr algn="ct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gridSpan="2">
                      <a:txBody>
                        <a:bodyPr/>
                        <a:lstStyle/>
                        <a:p>
                          <a:pPr algn="ctr"/>
                          <a:r>
                            <a:rPr kumimoji="1" lang="en-US" altLang="ja-JP" sz="1300" b="1" dirty="0">
                              <a:solidFill>
                                <a:schemeClr val="tx2"/>
                              </a:solidFill>
                            </a:rPr>
                            <a:t>N</a:t>
                          </a: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616716244"/>
                      </a:ext>
                    </a:extLst>
                  </a:tr>
                </a:tbl>
              </a:graphicData>
            </a:graphic>
          </p:graphicFrame>
        </mc:Choice>
        <mc:Fallback xmlns="">
          <p:graphicFrame>
            <p:nvGraphicFramePr>
              <p:cNvPr id="12" name="表 11">
                <a:extLst>
                  <a:ext uri="{FF2B5EF4-FFF2-40B4-BE49-F238E27FC236}">
                    <a16:creationId xmlns:a16="http://schemas.microsoft.com/office/drawing/2014/main" id="{02890AF2-02EC-6AFB-E07B-DC671F08728A}"/>
                  </a:ext>
                </a:extLst>
              </p:cNvPr>
              <p:cNvGraphicFramePr>
                <a:graphicFrameLocks noGrp="1"/>
              </p:cNvGraphicFramePr>
              <p:nvPr>
                <p:extLst>
                  <p:ext uri="{D42A27DB-BD31-4B8C-83A1-F6EECF244321}">
                    <p14:modId xmlns:p14="http://schemas.microsoft.com/office/powerpoint/2010/main" val="3941592363"/>
                  </p:ext>
                </p:extLst>
              </p:nvPr>
            </p:nvGraphicFramePr>
            <p:xfrm>
              <a:off x="6967138" y="3064233"/>
              <a:ext cx="1553120" cy="868680"/>
            </p:xfrm>
            <a:graphic>
              <a:graphicData uri="http://schemas.openxmlformats.org/drawingml/2006/table">
                <a:tbl>
                  <a:tblPr>
                    <a:tableStyleId>{5C22544A-7EE6-4342-B048-85BDC9FD1C3A}</a:tableStyleId>
                  </a:tblPr>
                  <a:tblGrid>
                    <a:gridCol w="208280">
                      <a:extLst>
                        <a:ext uri="{9D8B030D-6E8A-4147-A177-3AD203B41FA5}">
                          <a16:colId xmlns:a16="http://schemas.microsoft.com/office/drawing/2014/main" val="2249736113"/>
                        </a:ext>
                      </a:extLst>
                    </a:gridCol>
                    <a:gridCol w="208280">
                      <a:extLst>
                        <a:ext uri="{9D8B030D-6E8A-4147-A177-3AD203B41FA5}">
                          <a16:colId xmlns:a16="http://schemas.microsoft.com/office/drawing/2014/main" val="3647336452"/>
                        </a:ext>
                      </a:extLst>
                    </a:gridCol>
                    <a:gridCol w="720000">
                      <a:extLst>
                        <a:ext uri="{9D8B030D-6E8A-4147-A177-3AD203B41FA5}">
                          <a16:colId xmlns:a16="http://schemas.microsoft.com/office/drawing/2014/main" val="1399560513"/>
                        </a:ext>
                      </a:extLst>
                    </a:gridCol>
                    <a:gridCol w="208280">
                      <a:extLst>
                        <a:ext uri="{9D8B030D-6E8A-4147-A177-3AD203B41FA5}">
                          <a16:colId xmlns:a16="http://schemas.microsoft.com/office/drawing/2014/main" val="3758104838"/>
                        </a:ext>
                      </a:extLst>
                    </a:gridCol>
                    <a:gridCol w="208280">
                      <a:extLst>
                        <a:ext uri="{9D8B030D-6E8A-4147-A177-3AD203B41FA5}">
                          <a16:colId xmlns:a16="http://schemas.microsoft.com/office/drawing/2014/main" val="1775648378"/>
                        </a:ext>
                      </a:extLst>
                    </a:gridCol>
                  </a:tblGrid>
                  <a:tr h="289560">
                    <a:tc gridSpan="2">
                      <a:txBody>
                        <a:bodyPr/>
                        <a:lstStyle/>
                        <a:p>
                          <a:pPr algn="ctr"/>
                          <a:r>
                            <a:rPr kumimoji="1" lang="en-US" altLang="ja-JP" sz="1300" b="1" dirty="0">
                              <a:solidFill>
                                <a:schemeClr val="tx2"/>
                              </a:solidFill>
                            </a:rPr>
                            <a:t>N</a:t>
                          </a: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kumimoji="1" lang="ja-JP" altLang="en-US" sz="13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rowSpan="3">
                      <a:txBody>
                        <a:bodyPr/>
                        <a:lstStyle/>
                        <a:p>
                          <a:endParaRPr lang="ja-JP"/>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58475" r="-58475" b="-5556"/>
                          </a:stretch>
                        </a:blipFill>
                      </a:tcPr>
                    </a:tc>
                    <a:tc gridSpan="2">
                      <a:txBody>
                        <a:bodyPr/>
                        <a:lstStyle/>
                        <a:p>
                          <a:pPr algn="ctr"/>
                          <a:r>
                            <a:rPr kumimoji="1" lang="en-US" altLang="ja-JP" sz="1300" b="1" dirty="0">
                              <a:solidFill>
                                <a:schemeClr val="tx2"/>
                              </a:solidFill>
                            </a:rPr>
                            <a:t>N</a:t>
                          </a: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732016975"/>
                      </a:ext>
                    </a:extLst>
                  </a:tr>
                  <a:tr h="289560">
                    <a:tc>
                      <a:txBody>
                        <a:bodyPr/>
                        <a:lstStyle/>
                        <a:p>
                          <a:pPr algn="ctr"/>
                          <a:endParaRPr kumimoji="1" lang="ja-JP" altLang="en-US" sz="1300" dirty="0">
                            <a:solidFill>
                              <a:schemeClr val="tx2"/>
                            </a:solidFill>
                          </a:endParaRPr>
                        </a:p>
                      </a:txBody>
                      <a:tcPr anchor="ctr">
                        <a:lnL w="12700" cmpd="sng">
                          <a:noFill/>
                        </a:lnL>
                        <a:lnR w="19050" cap="flat" cmpd="sng" algn="ctr">
                          <a:solidFill>
                            <a:schemeClr val="tx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sz="1300" b="1" dirty="0">
                            <a:solidFill>
                              <a:schemeClr val="tx2"/>
                            </a:solidFill>
                          </a:endParaRPr>
                        </a:p>
                      </a:txBody>
                      <a:tcPr anchor="ctr">
                        <a:lnL w="19050"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vMerge="1">
                      <a:txBody>
                        <a:bodyPr/>
                        <a:lstStyle/>
                        <a:p>
                          <a:pPr algn="ct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sz="1300" b="1" dirty="0">
                            <a:solidFill>
                              <a:schemeClr val="tx2"/>
                            </a:solidFill>
                          </a:endParaRPr>
                        </a:p>
                      </a:txBody>
                      <a:tcPr anchor="ctr">
                        <a:lnL w="12700" cmpd="sng">
                          <a:noFill/>
                        </a:lnL>
                        <a:lnR w="19050" cap="flat" cmpd="sng" algn="ctr">
                          <a:solidFill>
                            <a:schemeClr val="tx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sz="1300" b="1" dirty="0">
                            <a:solidFill>
                              <a:schemeClr val="tx2"/>
                            </a:solidFill>
                          </a:endParaRPr>
                        </a:p>
                      </a:txBody>
                      <a:tcPr anchor="ctr">
                        <a:lnL w="19050"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88082161"/>
                      </a:ext>
                    </a:extLst>
                  </a:tr>
                  <a:tr h="289560">
                    <a:tc gridSpan="2">
                      <a:txBody>
                        <a:bodyPr/>
                        <a:lstStyle/>
                        <a:p>
                          <a:pPr algn="ctr"/>
                          <a:r>
                            <a:rPr kumimoji="1" lang="en-US" altLang="ja-JP" sz="1300" b="1" dirty="0">
                              <a:solidFill>
                                <a:schemeClr val="tx2"/>
                              </a:solidFill>
                            </a:rPr>
                            <a:t>N</a:t>
                          </a: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ctr"/>
                          <a:endParaRPr kumimoji="1" lang="ja-JP" altLang="en-US" sz="13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vMerge="1">
                      <a:txBody>
                        <a:bodyPr/>
                        <a:lstStyle/>
                        <a:p>
                          <a:pPr algn="ct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gridSpan="2">
                      <a:txBody>
                        <a:bodyPr/>
                        <a:lstStyle/>
                        <a:p>
                          <a:pPr algn="ctr"/>
                          <a:r>
                            <a:rPr kumimoji="1" lang="en-US" altLang="ja-JP" sz="1300" b="1" dirty="0">
                              <a:solidFill>
                                <a:schemeClr val="tx2"/>
                              </a:solidFill>
                            </a:rPr>
                            <a:t>N</a:t>
                          </a:r>
                          <a:endParaRPr kumimoji="1" lang="ja-JP" altLang="en-US" sz="1300" b="1" dirty="0">
                            <a:solidFill>
                              <a:schemeClr val="tx2"/>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616716244"/>
                      </a:ext>
                    </a:extLst>
                  </a:tr>
                </a:tbl>
              </a:graphicData>
            </a:graphic>
          </p:graphicFrame>
        </mc:Fallback>
      </mc:AlternateContent>
      <p:cxnSp>
        <p:nvCxnSpPr>
          <p:cNvPr id="5" name="直線矢印コネクタ 4">
            <a:extLst>
              <a:ext uri="{FF2B5EF4-FFF2-40B4-BE49-F238E27FC236}">
                <a16:creationId xmlns:a16="http://schemas.microsoft.com/office/drawing/2014/main" id="{C454D929-AF9F-9633-B790-C10C8D69B81B}"/>
              </a:ext>
            </a:extLst>
          </p:cNvPr>
          <p:cNvCxnSpPr/>
          <p:nvPr/>
        </p:nvCxnSpPr>
        <p:spPr>
          <a:xfrm>
            <a:off x="7203698" y="3491947"/>
            <a:ext cx="1080000" cy="0"/>
          </a:xfrm>
          <a:prstGeom prst="straightConnector1">
            <a:avLst/>
          </a:prstGeom>
          <a:ln w="38100">
            <a:solidFill>
              <a:schemeClr val="accent4"/>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395774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タイトル 7">
            <a:extLst>
              <a:ext uri="{FF2B5EF4-FFF2-40B4-BE49-F238E27FC236}">
                <a16:creationId xmlns:a16="http://schemas.microsoft.com/office/drawing/2014/main" id="{70DA12E1-DC50-4E0E-99BB-98D191A8DA55}"/>
              </a:ext>
            </a:extLst>
          </p:cNvPr>
          <p:cNvSpPr>
            <a:spLocks noGrp="1"/>
          </p:cNvSpPr>
          <p:nvPr>
            <p:ph type="ctrTitle"/>
          </p:nvPr>
        </p:nvSpPr>
        <p:spPr/>
        <p:txBody>
          <a:bodyPr/>
          <a:lstStyle/>
          <a:p>
            <a:r>
              <a:rPr lang="en-US" altLang="ja-JP" dirty="0"/>
              <a:t>6. </a:t>
            </a:r>
            <a:r>
              <a:rPr lang="ja-JP" altLang="en-US" dirty="0"/>
              <a:t>構造最適化</a:t>
            </a:r>
          </a:p>
        </p:txBody>
      </p:sp>
      <p:sp>
        <p:nvSpPr>
          <p:cNvPr id="9" name="字幕 8">
            <a:extLst>
              <a:ext uri="{FF2B5EF4-FFF2-40B4-BE49-F238E27FC236}">
                <a16:creationId xmlns:a16="http://schemas.microsoft.com/office/drawing/2014/main" id="{F2F989C5-4851-4121-8833-B42B25761422}"/>
              </a:ext>
            </a:extLst>
          </p:cNvPr>
          <p:cNvSpPr>
            <a:spLocks noGrp="1"/>
          </p:cNvSpPr>
          <p:nvPr>
            <p:ph type="subTitle" idx="1"/>
          </p:nvPr>
        </p:nvSpPr>
        <p:spPr/>
        <p:txBody>
          <a:bodyPr/>
          <a:lstStyle/>
          <a:p>
            <a:r>
              <a:rPr lang="en-US" altLang="ja-JP" dirty="0" err="1"/>
              <a:t>Gaussian16</a:t>
            </a:r>
            <a:r>
              <a:rPr lang="ja-JP" altLang="en-US" dirty="0"/>
              <a:t>では簡単にポテンシャルエネルギー曲面の極小値を求めることができる</a:t>
            </a:r>
            <a:r>
              <a:rPr lang="en-US" altLang="ja-JP" dirty="0"/>
              <a:t>. </a:t>
            </a:r>
            <a:r>
              <a:rPr lang="ja-JP" altLang="en-US" dirty="0"/>
              <a:t>このような</a:t>
            </a:r>
            <a:r>
              <a:rPr lang="en-US" altLang="ja-JP" dirty="0"/>
              <a:t>, </a:t>
            </a:r>
            <a:r>
              <a:rPr lang="ja-JP" altLang="en-US" dirty="0"/>
              <a:t>全エネルギーを最も低くするような原子核の位置</a:t>
            </a:r>
            <a:r>
              <a:rPr lang="en-US" altLang="ja-JP" dirty="0"/>
              <a:t>(</a:t>
            </a:r>
            <a:r>
              <a:rPr lang="ja-JP" altLang="en-US" dirty="0"/>
              <a:t>分子構造</a:t>
            </a:r>
            <a:r>
              <a:rPr lang="en-US" altLang="ja-JP" dirty="0"/>
              <a:t>)</a:t>
            </a:r>
            <a:r>
              <a:rPr lang="ja-JP" altLang="en-US" dirty="0"/>
              <a:t>を求めることを</a:t>
            </a:r>
            <a:r>
              <a:rPr lang="en-US" altLang="ja-JP" dirty="0"/>
              <a:t>, </a:t>
            </a:r>
            <a:r>
              <a:rPr lang="ja-JP" altLang="en-US" dirty="0"/>
              <a:t>構造最適化という</a:t>
            </a:r>
            <a:r>
              <a:rPr lang="en-US" altLang="ja-JP" dirty="0"/>
              <a:t>.</a:t>
            </a:r>
            <a:endParaRPr lang="ja-JP" altLang="en-US" dirty="0"/>
          </a:p>
        </p:txBody>
      </p:sp>
    </p:spTree>
    <p:extLst>
      <p:ext uri="{BB962C8B-B14F-4D97-AF65-F5344CB8AC3E}">
        <p14:creationId xmlns:p14="http://schemas.microsoft.com/office/powerpoint/2010/main" val="8131760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999C78-A9A1-AA93-9371-3473254EA775}"/>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858E401E-5B52-4F55-3C9A-F05F209001B9}"/>
              </a:ext>
            </a:extLst>
          </p:cNvPr>
          <p:cNvSpPr>
            <a:spLocks noGrp="1"/>
          </p:cNvSpPr>
          <p:nvPr>
            <p:ph type="title"/>
          </p:nvPr>
        </p:nvSpPr>
        <p:spPr/>
        <p:txBody>
          <a:bodyPr/>
          <a:lstStyle/>
          <a:p>
            <a:r>
              <a:rPr lang="ja-JP" altLang="en-US" dirty="0"/>
              <a:t>ポテンシャルエネルギー曲線と構造最適化</a:t>
            </a:r>
          </a:p>
        </p:txBody>
      </p:sp>
      <mc:AlternateContent xmlns:mc="http://schemas.openxmlformats.org/markup-compatibility/2006" xmlns:a14="http://schemas.microsoft.com/office/drawing/2010/main">
        <mc:Choice Requires="a14">
          <p:graphicFrame>
            <p:nvGraphicFramePr>
              <p:cNvPr id="19" name="コンテンツ プレースホルダー 18">
                <a:extLst>
                  <a:ext uri="{FF2B5EF4-FFF2-40B4-BE49-F238E27FC236}">
                    <a16:creationId xmlns:a16="http://schemas.microsoft.com/office/drawing/2014/main" id="{11635D28-5A47-8AE8-2289-3DC991EE673A}"/>
                  </a:ext>
                </a:extLst>
              </p:cNvPr>
              <p:cNvGraphicFramePr>
                <a:graphicFrameLocks noGrp="1"/>
              </p:cNvGraphicFramePr>
              <p:nvPr>
                <p:ph idx="1"/>
              </p:nvPr>
            </p:nvGraphicFramePr>
            <p:xfrm>
              <a:off x="468313" y="842963"/>
              <a:ext cx="3924000" cy="2232000"/>
            </p:xfrm>
            <a:graphic>
              <a:graphicData uri="http://schemas.openxmlformats.org/drawingml/2006/table">
                <a:tbl>
                  <a:tblPr>
                    <a:tableStyleId>{5C22544A-7EE6-4342-B048-85BDC9FD1C3A}</a:tableStyleId>
                  </a:tblPr>
                  <a:tblGrid>
                    <a:gridCol w="684000">
                      <a:extLst>
                        <a:ext uri="{9D8B030D-6E8A-4147-A177-3AD203B41FA5}">
                          <a16:colId xmlns:a16="http://schemas.microsoft.com/office/drawing/2014/main" val="348786487"/>
                        </a:ext>
                      </a:extLst>
                    </a:gridCol>
                    <a:gridCol w="3240000">
                      <a:extLst>
                        <a:ext uri="{9D8B030D-6E8A-4147-A177-3AD203B41FA5}">
                          <a16:colId xmlns:a16="http://schemas.microsoft.com/office/drawing/2014/main" val="3028566011"/>
                        </a:ext>
                      </a:extLst>
                    </a:gridCol>
                  </a:tblGrid>
                  <a:tr h="504000">
                    <a:tc>
                      <a:txBody>
                        <a:bodyPr/>
                        <a:lstStyle/>
                        <a:p>
                          <a:r>
                            <a:rPr lang="ja-JP" altLang="en-US" sz="1300" b="1" dirty="0">
                              <a:solidFill>
                                <a:schemeClr val="bg1"/>
                              </a:solidFill>
                            </a:rPr>
                            <a:t> </a:t>
                          </a:r>
                          <a:r>
                            <a:rPr lang="en-US" altLang="ja-JP" sz="1300" b="1" dirty="0">
                              <a:solidFill>
                                <a:schemeClr val="bg1"/>
                              </a:solidFill>
                            </a:rPr>
                            <a:t>(2.1)</a:t>
                          </a:r>
                          <a:endParaRPr kumimoji="1" lang="ja-JP" altLang="en-US" sz="1300" dirty="0">
                            <a:solidFill>
                              <a:schemeClr val="bg1"/>
                            </a:solidFill>
                          </a:endParaRPr>
                        </a:p>
                      </a:txBody>
                      <a:tcPr anchor="ctr">
                        <a:lnL w="12700" cmpd="sng">
                          <a:noFill/>
                        </a:lnL>
                        <a:lnR w="38100" cap="flat" cmpd="sng" algn="ctr">
                          <a:solidFill>
                            <a:schemeClr val="bg1"/>
                          </a:solidFill>
                          <a:prstDash val="solid"/>
                          <a:round/>
                          <a:headEnd type="none" w="med" len="med"/>
                          <a:tailEnd type="none" w="med" len="med"/>
                        </a:lnR>
                        <a:lnT w="12700" cmpd="sng">
                          <a:noFill/>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acc>
                                  <m:accPr>
                                    <m:chr m:val="̂"/>
                                    <m:ctrlPr>
                                      <a:rPr lang="en-US" altLang="ja-JP" sz="1400" i="1" smtClean="0">
                                        <a:latin typeface="Cambria Math" panose="02040503050406030204" pitchFamily="18" charset="0"/>
                                      </a:rPr>
                                    </m:ctrlPr>
                                  </m:accPr>
                                  <m:e>
                                    <m:r>
                                      <a:rPr lang="en-US" altLang="ja-JP" sz="1400" i="1">
                                        <a:latin typeface="Cambria Math" panose="02040503050406030204" pitchFamily="18" charset="0"/>
                                      </a:rPr>
                                      <m:t>𝐻</m:t>
                                    </m:r>
                                  </m:e>
                                </m:acc>
                                <m:r>
                                  <a:rPr lang="en-US" altLang="ja-JP" sz="1400" i="1">
                                    <a:latin typeface="Cambria Math" panose="02040503050406030204" pitchFamily="18" charset="0"/>
                                  </a:rPr>
                                  <m:t>𝛷</m:t>
                                </m:r>
                                <m:r>
                                  <a:rPr lang="en-US" altLang="ja-JP" sz="1400" b="0" i="1" smtClean="0">
                                    <a:latin typeface="Cambria Math" panose="02040503050406030204" pitchFamily="18" charset="0"/>
                                  </a:rPr>
                                  <m:t>=</m:t>
                                </m:r>
                                <m:r>
                                  <a:rPr lang="en-US" altLang="ja-JP" sz="1400" b="0" i="1" smtClean="0">
                                    <a:latin typeface="Cambria Math" panose="02040503050406030204" pitchFamily="18" charset="0"/>
                                  </a:rPr>
                                  <m:t>𝐸</m:t>
                                </m:r>
                                <m:r>
                                  <a:rPr lang="en-US" altLang="ja-JP" sz="1400" i="1">
                                    <a:latin typeface="Cambria Math" panose="02040503050406030204" pitchFamily="18" charset="0"/>
                                  </a:rPr>
                                  <m:t>𝛷</m:t>
                                </m:r>
                              </m:oMath>
                            </m:oMathPara>
                          </a14:m>
                          <a:endParaRPr kumimoji="1" lang="ja-JP" altLang="en-US" sz="1300" dirty="0">
                            <a:solidFill>
                              <a:schemeClr val="bg1"/>
                            </a:solidFill>
                          </a:endParaRPr>
                        </a:p>
                      </a:txBody>
                      <a:tcPr anchor="ctr">
                        <a:lnL w="38100" cap="flat" cmpd="sng" algn="ctr">
                          <a:solidFill>
                            <a:schemeClr val="bg1"/>
                          </a:solidFill>
                          <a:prstDash val="solid"/>
                          <a:round/>
                          <a:headEnd type="none" w="med" len="med"/>
                          <a:tailEnd type="none" w="med" len="med"/>
                        </a:lnL>
                        <a:lnR w="12700" cmpd="sng">
                          <a:noFill/>
                        </a:lnR>
                        <a:lnT w="12700" cmpd="sng">
                          <a:noFill/>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01482673"/>
                      </a:ext>
                    </a:extLst>
                  </a:tr>
                  <a:tr h="50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300" b="1" dirty="0">
                              <a:solidFill>
                                <a:schemeClr val="bg1"/>
                              </a:solidFill>
                            </a:rPr>
                            <a:t>(2.11)</a:t>
                          </a:r>
                          <a:endParaRPr kumimoji="1" lang="ja-JP" altLang="en-US" sz="1300" dirty="0">
                            <a:solidFill>
                              <a:schemeClr val="bg1"/>
                            </a:solidFill>
                          </a:endParaRPr>
                        </a:p>
                      </a:txBody>
                      <a:tcPr anchor="ctr">
                        <a:lnL w="12700" cmpd="sng">
                          <a:noFill/>
                        </a:lnL>
                        <a:lnR w="381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14:m>
                            <m:oMathPara xmlns:m="http://schemas.openxmlformats.org/officeDocument/2006/math">
                              <m:oMathParaPr>
                                <m:jc m:val="centerGroup"/>
                              </m:oMathParaPr>
                              <m:oMath xmlns:m="http://schemas.openxmlformats.org/officeDocument/2006/math">
                                <m:sSub>
                                  <m:sSubPr>
                                    <m:ctrlPr>
                                      <a:rPr lang="en-US" altLang="ja-JP" sz="1400" i="1" dirty="0" smtClean="0">
                                        <a:latin typeface="Cambria Math" panose="02040503050406030204" pitchFamily="18" charset="0"/>
                                      </a:rPr>
                                    </m:ctrlPr>
                                  </m:sSubPr>
                                  <m:e>
                                    <m:acc>
                                      <m:accPr>
                                        <m:chr m:val="̂"/>
                                        <m:ctrlPr>
                                          <a:rPr lang="en-US" altLang="ja-JP" sz="1400" i="1">
                                            <a:latin typeface="Cambria Math" panose="02040503050406030204" pitchFamily="18" charset="0"/>
                                          </a:rPr>
                                        </m:ctrlPr>
                                      </m:accPr>
                                      <m:e>
                                        <m:r>
                                          <a:rPr lang="en-US" altLang="ja-JP" sz="1400" i="1">
                                            <a:latin typeface="Cambria Math" panose="02040503050406030204" pitchFamily="18" charset="0"/>
                                          </a:rPr>
                                          <m:t>𝐻</m:t>
                                        </m:r>
                                      </m:e>
                                    </m:acc>
                                  </m:e>
                                  <m:sub>
                                    <m:r>
                                      <m:rPr>
                                        <m:sty m:val="p"/>
                                      </m:rPr>
                                      <a:rPr lang="en-US" altLang="ja-JP" sz="1400" b="0" i="0" smtClean="0">
                                        <a:latin typeface="Cambria Math" panose="02040503050406030204" pitchFamily="18" charset="0"/>
                                      </a:rPr>
                                      <m:t>elec</m:t>
                                    </m:r>
                                  </m:sub>
                                </m:sSub>
                                <m:sSub>
                                  <m:sSubPr>
                                    <m:ctrlPr>
                                      <a:rPr lang="en-US" altLang="ja-JP" sz="1400" i="1" dirty="0">
                                        <a:latin typeface="Cambria Math" panose="02040503050406030204" pitchFamily="18" charset="0"/>
                                      </a:rPr>
                                    </m:ctrlPr>
                                  </m:sSubPr>
                                  <m:e>
                                    <m:r>
                                      <a:rPr lang="en-US" altLang="ja-JP" sz="1400" i="1" dirty="0">
                                        <a:latin typeface="Cambria Math" panose="02040503050406030204" pitchFamily="18" charset="0"/>
                                      </a:rPr>
                                      <m:t>𝛷</m:t>
                                    </m:r>
                                  </m:e>
                                  <m:sub>
                                    <m:r>
                                      <m:rPr>
                                        <m:sty m:val="p"/>
                                      </m:rPr>
                                      <a:rPr lang="en-US" altLang="ja-JP" sz="1400" b="0" i="0" dirty="0" smtClean="0">
                                        <a:latin typeface="Cambria Math" panose="02040503050406030204" pitchFamily="18" charset="0"/>
                                      </a:rPr>
                                      <m:t>elec</m:t>
                                    </m:r>
                                  </m:sub>
                                </m:sSub>
                                <m:r>
                                  <a:rPr lang="en-US" altLang="ja-JP" sz="1400" b="0" i="1" dirty="0" smtClean="0">
                                    <a:latin typeface="Cambria Math" panose="02040503050406030204" pitchFamily="18" charset="0"/>
                                  </a:rPr>
                                  <m:t>=</m:t>
                                </m:r>
                                <m:sSub>
                                  <m:sSubPr>
                                    <m:ctrlPr>
                                      <a:rPr lang="en-US" altLang="ja-JP" sz="1400" i="1" dirty="0">
                                        <a:latin typeface="Cambria Math" panose="02040503050406030204" pitchFamily="18" charset="0"/>
                                      </a:rPr>
                                    </m:ctrlPr>
                                  </m:sSubPr>
                                  <m:e>
                                    <m:r>
                                      <a:rPr lang="en-US" altLang="ja-JP" sz="1400" b="0" i="1" dirty="0" smtClean="0">
                                        <a:latin typeface="Cambria Math" panose="02040503050406030204" pitchFamily="18" charset="0"/>
                                      </a:rPr>
                                      <m:t>𝐸</m:t>
                                    </m:r>
                                  </m:e>
                                  <m:sub>
                                    <m:r>
                                      <m:rPr>
                                        <m:sty m:val="p"/>
                                      </m:rPr>
                                      <a:rPr lang="en-US" altLang="ja-JP" sz="1400">
                                        <a:latin typeface="Cambria Math" panose="02040503050406030204" pitchFamily="18" charset="0"/>
                                      </a:rPr>
                                      <m:t>elec</m:t>
                                    </m:r>
                                  </m:sub>
                                </m:sSub>
                                <m:sSub>
                                  <m:sSubPr>
                                    <m:ctrlPr>
                                      <a:rPr lang="en-US" altLang="ja-JP" sz="1400" i="1" dirty="0">
                                        <a:latin typeface="Cambria Math" panose="02040503050406030204" pitchFamily="18" charset="0"/>
                                      </a:rPr>
                                    </m:ctrlPr>
                                  </m:sSubPr>
                                  <m:e>
                                    <m:r>
                                      <a:rPr lang="en-US" altLang="ja-JP" sz="1400" i="1" dirty="0">
                                        <a:latin typeface="Cambria Math" panose="02040503050406030204" pitchFamily="18" charset="0"/>
                                      </a:rPr>
                                      <m:t>𝛷</m:t>
                                    </m:r>
                                  </m:e>
                                  <m:sub>
                                    <m:r>
                                      <m:rPr>
                                        <m:sty m:val="p"/>
                                      </m:rPr>
                                      <a:rPr lang="en-US" altLang="ja-JP" sz="1400" dirty="0">
                                        <a:latin typeface="Cambria Math" panose="02040503050406030204" pitchFamily="18" charset="0"/>
                                      </a:rPr>
                                      <m:t>elec</m:t>
                                    </m:r>
                                  </m:sub>
                                </m:sSub>
                              </m:oMath>
                            </m:oMathPara>
                          </a14:m>
                          <a:endParaRPr kumimoji="1" lang="ja-JP" altLang="en-US" sz="1400" dirty="0"/>
                        </a:p>
                      </a:txBody>
                      <a:tcPr anchor="ctr">
                        <a:lnL w="38100" cap="flat" cmpd="sng" algn="ctr">
                          <a:solidFill>
                            <a:schemeClr val="bg1"/>
                          </a:solidFill>
                          <a:prstDash val="solid"/>
                          <a:round/>
                          <a:headEnd type="none" w="med" len="med"/>
                          <a:tailEnd type="none" w="med" len="med"/>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142562742"/>
                      </a:ext>
                    </a:extLst>
                  </a:tr>
                  <a:tr h="50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300" b="1" dirty="0">
                              <a:solidFill>
                                <a:schemeClr val="bg1"/>
                              </a:solidFill>
                            </a:rPr>
                            <a:t>(2.16)</a:t>
                          </a:r>
                          <a:endParaRPr kumimoji="1" lang="ja-JP" altLang="en-US" sz="1300" dirty="0">
                            <a:solidFill>
                              <a:schemeClr val="bg1"/>
                            </a:solidFill>
                          </a:endParaRPr>
                        </a:p>
                      </a:txBody>
                      <a:tcPr anchor="ctr">
                        <a:lnL w="12700" cmpd="sng">
                          <a:noFill/>
                        </a:lnL>
                        <a:lnR w="381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lang="en-US" altLang="ja-JP" sz="1400" i="1" dirty="0" smtClean="0">
                                        <a:latin typeface="Cambria Math" panose="02040503050406030204" pitchFamily="18" charset="0"/>
                                      </a:rPr>
                                    </m:ctrlPr>
                                  </m:sSubPr>
                                  <m:e>
                                    <m:acc>
                                      <m:accPr>
                                        <m:chr m:val="̂"/>
                                        <m:ctrlPr>
                                          <a:rPr lang="en-US" altLang="ja-JP" sz="1400" i="1">
                                            <a:latin typeface="Cambria Math" panose="02040503050406030204" pitchFamily="18" charset="0"/>
                                          </a:rPr>
                                        </m:ctrlPr>
                                      </m:accPr>
                                      <m:e>
                                        <m:r>
                                          <a:rPr lang="en-US" altLang="ja-JP" sz="1400" i="1">
                                            <a:latin typeface="Cambria Math" panose="02040503050406030204" pitchFamily="18" charset="0"/>
                                          </a:rPr>
                                          <m:t>𝐻</m:t>
                                        </m:r>
                                      </m:e>
                                    </m:acc>
                                  </m:e>
                                  <m:sub>
                                    <m:r>
                                      <m:rPr>
                                        <m:sty m:val="p"/>
                                      </m:rPr>
                                      <a:rPr lang="en-US" altLang="ja-JP" sz="1400" b="0" i="0" smtClean="0">
                                        <a:latin typeface="Cambria Math" panose="02040503050406030204" pitchFamily="18" charset="0"/>
                                      </a:rPr>
                                      <m:t>nucl</m:t>
                                    </m:r>
                                  </m:sub>
                                </m:sSub>
                                <m:sSub>
                                  <m:sSubPr>
                                    <m:ctrlPr>
                                      <a:rPr lang="en-US" altLang="ja-JP" sz="1400" i="1" dirty="0">
                                        <a:latin typeface="Cambria Math" panose="02040503050406030204" pitchFamily="18" charset="0"/>
                                      </a:rPr>
                                    </m:ctrlPr>
                                  </m:sSubPr>
                                  <m:e>
                                    <m:r>
                                      <a:rPr lang="en-US" altLang="ja-JP" sz="1400" i="1" dirty="0">
                                        <a:latin typeface="Cambria Math" panose="02040503050406030204" pitchFamily="18" charset="0"/>
                                      </a:rPr>
                                      <m:t>𝛷</m:t>
                                    </m:r>
                                  </m:e>
                                  <m:sub>
                                    <m:r>
                                      <m:rPr>
                                        <m:sty m:val="p"/>
                                      </m:rPr>
                                      <a:rPr lang="en-US" altLang="ja-JP" sz="1400" b="0" i="0" dirty="0" smtClean="0">
                                        <a:latin typeface="Cambria Math" panose="02040503050406030204" pitchFamily="18" charset="0"/>
                                      </a:rPr>
                                      <m:t>nucl</m:t>
                                    </m:r>
                                  </m:sub>
                                </m:sSub>
                                <m:r>
                                  <a:rPr lang="en-US" altLang="ja-JP" sz="1400" b="0" i="1" dirty="0" smtClean="0">
                                    <a:latin typeface="Cambria Math" panose="02040503050406030204" pitchFamily="18" charset="0"/>
                                  </a:rPr>
                                  <m:t>=</m:t>
                                </m:r>
                                <m:r>
                                  <a:rPr lang="en-US" altLang="ja-JP" sz="1400" i="1" dirty="0" smtClean="0">
                                    <a:latin typeface="Cambria Math" panose="02040503050406030204" pitchFamily="18" charset="0"/>
                                  </a:rPr>
                                  <m:t>𝐸</m:t>
                                </m:r>
                                <m:sSub>
                                  <m:sSubPr>
                                    <m:ctrlPr>
                                      <a:rPr lang="en-US" altLang="ja-JP" sz="1400" i="1" dirty="0">
                                        <a:latin typeface="Cambria Math" panose="02040503050406030204" pitchFamily="18" charset="0"/>
                                      </a:rPr>
                                    </m:ctrlPr>
                                  </m:sSubPr>
                                  <m:e>
                                    <m:r>
                                      <a:rPr lang="en-US" altLang="ja-JP" sz="1400" i="1" dirty="0">
                                        <a:latin typeface="Cambria Math" panose="02040503050406030204" pitchFamily="18" charset="0"/>
                                      </a:rPr>
                                      <m:t>𝛷</m:t>
                                    </m:r>
                                  </m:e>
                                  <m:sub>
                                    <m:r>
                                      <m:rPr>
                                        <m:sty m:val="p"/>
                                      </m:rPr>
                                      <a:rPr lang="en-US" altLang="ja-JP" sz="1400" b="0" i="0" dirty="0" smtClean="0">
                                        <a:latin typeface="Cambria Math" panose="02040503050406030204" pitchFamily="18" charset="0"/>
                                      </a:rPr>
                                      <m:t>nucl</m:t>
                                    </m:r>
                                  </m:sub>
                                </m:sSub>
                              </m:oMath>
                            </m:oMathPara>
                          </a14:m>
                          <a:endParaRPr kumimoji="1" lang="ja-JP" altLang="en-US" sz="1400" dirty="0"/>
                        </a:p>
                      </a:txBody>
                      <a:tcPr anchor="ctr">
                        <a:lnL w="38100" cap="flat" cmpd="sng" algn="ctr">
                          <a:solidFill>
                            <a:schemeClr val="bg1"/>
                          </a:solidFill>
                          <a:prstDash val="solid"/>
                          <a:round/>
                          <a:headEnd type="none" w="med" len="med"/>
                          <a:tailEnd type="none" w="med" len="med"/>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693602801"/>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300" b="1" dirty="0">
                              <a:solidFill>
                                <a:schemeClr val="bg1"/>
                              </a:solidFill>
                            </a:rPr>
                            <a:t>(2.15)</a:t>
                          </a:r>
                        </a:p>
                      </a:txBody>
                      <a:tcPr anchor="ctr">
                        <a:lnL w="12700" cmpd="sng">
                          <a:noFill/>
                        </a:lnL>
                        <a:lnR w="381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2"/>
                        </a:solidFill>
                      </a:tcPr>
                    </a:tc>
                    <a:tc>
                      <a:txBody>
                        <a:bodyPr/>
                        <a:lstStyle/>
                        <a:p>
                          <a:pPr/>
                          <a14:m>
                            <m:oMathPara xmlns:m="http://schemas.openxmlformats.org/officeDocument/2006/math">
                              <m:oMathParaPr>
                                <m:jc m:val="centerGroup"/>
                              </m:oMathParaPr>
                              <m:oMath xmlns:m="http://schemas.openxmlformats.org/officeDocument/2006/math">
                                <m:sSub>
                                  <m:sSubPr>
                                    <m:ctrlPr>
                                      <a:rPr lang="en-US" altLang="ja-JP" sz="1400" i="1" dirty="0" smtClean="0">
                                        <a:latin typeface="Cambria Math" panose="02040503050406030204" pitchFamily="18" charset="0"/>
                                      </a:rPr>
                                    </m:ctrlPr>
                                  </m:sSubPr>
                                  <m:e>
                                    <m:acc>
                                      <m:accPr>
                                        <m:chr m:val="̂"/>
                                        <m:ctrlPr>
                                          <a:rPr lang="en-US" altLang="ja-JP" sz="1400" i="1">
                                            <a:latin typeface="Cambria Math" panose="02040503050406030204" pitchFamily="18" charset="0"/>
                                          </a:rPr>
                                        </m:ctrlPr>
                                      </m:accPr>
                                      <m:e>
                                        <m:r>
                                          <a:rPr lang="en-US" altLang="ja-JP" sz="1400" i="1">
                                            <a:latin typeface="Cambria Math" panose="02040503050406030204" pitchFamily="18" charset="0"/>
                                          </a:rPr>
                                          <m:t>𝐻</m:t>
                                        </m:r>
                                      </m:e>
                                    </m:acc>
                                  </m:e>
                                  <m:sub>
                                    <m:r>
                                      <m:rPr>
                                        <m:sty m:val="p"/>
                                      </m:rPr>
                                      <a:rPr lang="en-US" altLang="ja-JP" sz="1400" b="0" i="0" smtClean="0">
                                        <a:latin typeface="Cambria Math" panose="02040503050406030204" pitchFamily="18" charset="0"/>
                                      </a:rPr>
                                      <m:t>nuc</m:t>
                                    </m:r>
                                  </m:sub>
                                </m:sSub>
                                <m:r>
                                  <a:rPr lang="en-US" altLang="ja-JP" sz="1400" i="1" dirty="0">
                                    <a:latin typeface="Cambria Math" panose="02040503050406030204" pitchFamily="18" charset="0"/>
                                  </a:rPr>
                                  <m:t>=−</m:t>
                                </m:r>
                                <m:nary>
                                  <m:naryPr>
                                    <m:chr m:val="∑"/>
                                    <m:ctrlPr>
                                      <a:rPr lang="en-US" altLang="ja-JP" sz="1400" i="1" dirty="0">
                                        <a:latin typeface="Cambria Math" panose="02040503050406030204" pitchFamily="18" charset="0"/>
                                      </a:rPr>
                                    </m:ctrlPr>
                                  </m:naryPr>
                                  <m:sub>
                                    <m:r>
                                      <m:rPr>
                                        <m:brk m:alnAt="23"/>
                                      </m:rPr>
                                      <a:rPr lang="en-US" altLang="ja-JP" sz="1400" i="1" dirty="0">
                                        <a:latin typeface="Cambria Math" panose="02040503050406030204" pitchFamily="18" charset="0"/>
                                      </a:rPr>
                                      <m:t>𝑖</m:t>
                                    </m:r>
                                    <m:r>
                                      <a:rPr lang="en-US" altLang="ja-JP" sz="1400" i="1" dirty="0">
                                        <a:latin typeface="Cambria Math" panose="02040503050406030204" pitchFamily="18" charset="0"/>
                                      </a:rPr>
                                      <m:t>=1</m:t>
                                    </m:r>
                                  </m:sub>
                                  <m:sup>
                                    <m:r>
                                      <a:rPr lang="en-US" altLang="ja-JP" sz="1400" i="1" dirty="0">
                                        <a:latin typeface="Cambria Math" panose="02040503050406030204" pitchFamily="18" charset="0"/>
                                      </a:rPr>
                                      <m:t>𝑁</m:t>
                                    </m:r>
                                  </m:sup>
                                  <m:e>
                                    <m:f>
                                      <m:fPr>
                                        <m:ctrlPr>
                                          <a:rPr lang="en-US" altLang="ja-JP" sz="1400" i="1" dirty="0">
                                            <a:latin typeface="Cambria Math" panose="02040503050406030204" pitchFamily="18" charset="0"/>
                                          </a:rPr>
                                        </m:ctrlPr>
                                      </m:fPr>
                                      <m:num>
                                        <m:r>
                                          <a:rPr lang="en-US" altLang="ja-JP" sz="1400" i="1" dirty="0">
                                            <a:latin typeface="Cambria Math" panose="02040503050406030204" pitchFamily="18" charset="0"/>
                                          </a:rPr>
                                          <m:t>1</m:t>
                                        </m:r>
                                      </m:num>
                                      <m:den>
                                        <m:r>
                                          <a:rPr lang="en-US" altLang="ja-JP" sz="1400" i="1" dirty="0">
                                            <a:latin typeface="Cambria Math" panose="02040503050406030204" pitchFamily="18" charset="0"/>
                                          </a:rPr>
                                          <m:t>2</m:t>
                                        </m:r>
                                        <m:sSub>
                                          <m:sSubPr>
                                            <m:ctrlPr>
                                              <a:rPr lang="en-US" altLang="ja-JP" sz="1400" i="1" dirty="0">
                                                <a:latin typeface="Cambria Math" panose="02040503050406030204" pitchFamily="18" charset="0"/>
                                              </a:rPr>
                                            </m:ctrlPr>
                                          </m:sSubPr>
                                          <m:e>
                                            <m:r>
                                              <a:rPr lang="en-US" altLang="ja-JP" sz="1400" i="1" dirty="0">
                                                <a:latin typeface="Cambria Math" panose="02040503050406030204" pitchFamily="18" charset="0"/>
                                              </a:rPr>
                                              <m:t>𝑀</m:t>
                                            </m:r>
                                          </m:e>
                                          <m:sub>
                                            <m:r>
                                              <a:rPr lang="en-US" altLang="ja-JP" sz="1400" i="1" dirty="0">
                                                <a:latin typeface="Cambria Math" panose="02040503050406030204" pitchFamily="18" charset="0"/>
                                              </a:rPr>
                                              <m:t>𝐴</m:t>
                                            </m:r>
                                          </m:sub>
                                        </m:sSub>
                                      </m:den>
                                    </m:f>
                                    <m:sSup>
                                      <m:sSupPr>
                                        <m:ctrlPr>
                                          <a:rPr lang="en-US" altLang="ja-JP" sz="1400" i="1" dirty="0">
                                            <a:latin typeface="Cambria Math" panose="02040503050406030204" pitchFamily="18" charset="0"/>
                                          </a:rPr>
                                        </m:ctrlPr>
                                      </m:sSupPr>
                                      <m:e>
                                        <m:sSub>
                                          <m:sSubPr>
                                            <m:ctrlPr>
                                              <a:rPr lang="en-US" altLang="ja-JP" sz="1400" i="1" dirty="0">
                                                <a:latin typeface="Cambria Math" panose="02040503050406030204" pitchFamily="18" charset="0"/>
                                              </a:rPr>
                                            </m:ctrlPr>
                                          </m:sSubPr>
                                          <m:e>
                                            <m:r>
                                              <m:rPr>
                                                <m:sty m:val="p"/>
                                              </m:rPr>
                                              <a:rPr lang="en-US" altLang="ja-JP" sz="1400" dirty="0">
                                                <a:latin typeface="Cambria Math" panose="02040503050406030204" pitchFamily="18" charset="0"/>
                                              </a:rPr>
                                              <m:t>∇</m:t>
                                            </m:r>
                                          </m:e>
                                          <m:sub>
                                            <m:r>
                                              <a:rPr lang="en-US" altLang="ja-JP" sz="1400" i="1" dirty="0">
                                                <a:latin typeface="Cambria Math" panose="02040503050406030204" pitchFamily="18" charset="0"/>
                                              </a:rPr>
                                              <m:t>𝐴</m:t>
                                            </m:r>
                                          </m:sub>
                                        </m:sSub>
                                      </m:e>
                                      <m:sup>
                                        <m:r>
                                          <a:rPr lang="en-US" altLang="ja-JP" sz="1400" i="1" dirty="0">
                                            <a:latin typeface="Cambria Math" panose="02040503050406030204" pitchFamily="18" charset="0"/>
                                          </a:rPr>
                                          <m:t>2</m:t>
                                        </m:r>
                                      </m:sup>
                                    </m:sSup>
                                  </m:e>
                                </m:nary>
                                <m:r>
                                  <a:rPr lang="en-US" altLang="ja-JP" sz="1400" i="1" dirty="0" smtClean="0">
                                    <a:latin typeface="Cambria Math" panose="02040503050406030204" pitchFamily="18" charset="0"/>
                                  </a:rPr>
                                  <m:t>+</m:t>
                                </m:r>
                                <m:sSub>
                                  <m:sSubPr>
                                    <m:ctrlPr>
                                      <a:rPr lang="en-US" altLang="ja-JP" sz="1400" b="0" i="1" dirty="0" smtClean="0">
                                        <a:latin typeface="Cambria Math" panose="02040503050406030204" pitchFamily="18" charset="0"/>
                                        <a:ea typeface="Cambria Math" panose="02040503050406030204" pitchFamily="18" charset="0"/>
                                      </a:rPr>
                                    </m:ctrlPr>
                                  </m:sSubPr>
                                  <m:e>
                                    <m:r>
                                      <a:rPr lang="en-US" altLang="ja-JP" sz="1400" b="0" i="1" dirty="0" smtClean="0">
                                        <a:latin typeface="Cambria Math" panose="02040503050406030204" pitchFamily="18" charset="0"/>
                                        <a:ea typeface="Cambria Math" panose="02040503050406030204" pitchFamily="18" charset="0"/>
                                      </a:rPr>
                                      <m:t>𝐸</m:t>
                                    </m:r>
                                  </m:e>
                                  <m:sub>
                                    <m:r>
                                      <m:rPr>
                                        <m:sty m:val="p"/>
                                      </m:rPr>
                                      <a:rPr lang="en-US" altLang="ja-JP" sz="1400" b="0" i="0" dirty="0" smtClean="0">
                                        <a:latin typeface="Cambria Math" panose="02040503050406030204" pitchFamily="18" charset="0"/>
                                        <a:ea typeface="Cambria Math" panose="02040503050406030204" pitchFamily="18" charset="0"/>
                                      </a:rPr>
                                      <m:t>tot</m:t>
                                    </m:r>
                                  </m:sub>
                                </m:sSub>
                                <m:d>
                                  <m:dPr>
                                    <m:ctrlPr>
                                      <a:rPr lang="en-US" altLang="ja-JP" sz="1400" b="0" i="1" dirty="0" smtClean="0">
                                        <a:latin typeface="Cambria Math" panose="02040503050406030204" pitchFamily="18" charset="0"/>
                                        <a:ea typeface="Cambria Math" panose="02040503050406030204" pitchFamily="18" charset="0"/>
                                      </a:rPr>
                                    </m:ctrlPr>
                                  </m:dPr>
                                  <m:e>
                                    <m:d>
                                      <m:dPr>
                                        <m:begChr m:val="{"/>
                                        <m:endChr m:val="}"/>
                                        <m:ctrlPr>
                                          <a:rPr lang="en-US" altLang="ja-JP" sz="1400" b="0" i="1" dirty="0" smtClean="0">
                                            <a:latin typeface="Cambria Math" panose="02040503050406030204" pitchFamily="18" charset="0"/>
                                            <a:ea typeface="Cambria Math" panose="02040503050406030204" pitchFamily="18" charset="0"/>
                                          </a:rPr>
                                        </m:ctrlPr>
                                      </m:dPr>
                                      <m:e>
                                        <m:sSub>
                                          <m:sSubPr>
                                            <m:ctrlPr>
                                              <a:rPr lang="en-US" altLang="ja-JP" sz="1400" b="0" i="1" dirty="0" smtClean="0">
                                                <a:latin typeface="Cambria Math" panose="02040503050406030204" pitchFamily="18" charset="0"/>
                                                <a:ea typeface="Cambria Math" panose="02040503050406030204" pitchFamily="18" charset="0"/>
                                              </a:rPr>
                                            </m:ctrlPr>
                                          </m:sSubPr>
                                          <m:e>
                                            <m:r>
                                              <a:rPr lang="en-US" altLang="ja-JP" sz="1400" b="1" i="1" dirty="0" smtClean="0">
                                                <a:latin typeface="Cambria Math" panose="02040503050406030204" pitchFamily="18" charset="0"/>
                                                <a:ea typeface="Cambria Math" panose="02040503050406030204" pitchFamily="18" charset="0"/>
                                              </a:rPr>
                                              <m:t>𝑹</m:t>
                                            </m:r>
                                          </m:e>
                                          <m:sub>
                                            <m:r>
                                              <a:rPr lang="en-US" altLang="ja-JP" sz="1400" b="0" i="1" dirty="0" smtClean="0">
                                                <a:latin typeface="Cambria Math" panose="02040503050406030204" pitchFamily="18" charset="0"/>
                                                <a:ea typeface="Cambria Math" panose="02040503050406030204" pitchFamily="18" charset="0"/>
                                              </a:rPr>
                                              <m:t>𝐴</m:t>
                                            </m:r>
                                          </m:sub>
                                        </m:sSub>
                                      </m:e>
                                    </m:d>
                                  </m:e>
                                </m:d>
                              </m:oMath>
                            </m:oMathPara>
                          </a14:m>
                          <a:endParaRPr kumimoji="1" lang="ja-JP" altLang="en-US" sz="1400" dirty="0"/>
                        </a:p>
                      </a:txBody>
                      <a:tcPr anchor="ctr">
                        <a:lnL w="38100" cap="flat" cmpd="sng" algn="ctr">
                          <a:solidFill>
                            <a:schemeClr val="bg1"/>
                          </a:solidFill>
                          <a:prstDash val="solid"/>
                          <a:round/>
                          <a:headEnd type="none" w="med" len="med"/>
                          <a:tailEnd type="none" w="med" len="med"/>
                        </a:lnL>
                        <a:lnR w="12700" cmpd="sng">
                          <a:noFill/>
                        </a:lnR>
                        <a:lnT w="1905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284328015"/>
                      </a:ext>
                    </a:extLst>
                  </a:tr>
                </a:tbl>
              </a:graphicData>
            </a:graphic>
          </p:graphicFrame>
        </mc:Choice>
        <mc:Fallback xmlns="">
          <p:graphicFrame>
            <p:nvGraphicFramePr>
              <p:cNvPr id="19" name="コンテンツ プレースホルダー 18">
                <a:extLst>
                  <a:ext uri="{FF2B5EF4-FFF2-40B4-BE49-F238E27FC236}">
                    <a16:creationId xmlns:a16="http://schemas.microsoft.com/office/drawing/2014/main" id="{3C226CF2-1C6A-4B47-A51D-576D7182A729}"/>
                  </a:ext>
                </a:extLst>
              </p:cNvPr>
              <p:cNvGraphicFramePr>
                <a:graphicFrameLocks noGrp="1"/>
              </p:cNvGraphicFramePr>
              <p:nvPr>
                <p:ph idx="1"/>
              </p:nvPr>
            </p:nvGraphicFramePr>
            <p:xfrm>
              <a:off x="468313" y="842963"/>
              <a:ext cx="3924000" cy="2232000"/>
            </p:xfrm>
            <a:graphic>
              <a:graphicData uri="http://schemas.openxmlformats.org/drawingml/2006/table">
                <a:tbl>
                  <a:tblPr>
                    <a:tableStyleId>{5C22544A-7EE6-4342-B048-85BDC9FD1C3A}</a:tableStyleId>
                  </a:tblPr>
                  <a:tblGrid>
                    <a:gridCol w="684000">
                      <a:extLst>
                        <a:ext uri="{9D8B030D-6E8A-4147-A177-3AD203B41FA5}">
                          <a16:colId xmlns:a16="http://schemas.microsoft.com/office/drawing/2014/main" val="348786487"/>
                        </a:ext>
                      </a:extLst>
                    </a:gridCol>
                    <a:gridCol w="3240000">
                      <a:extLst>
                        <a:ext uri="{9D8B030D-6E8A-4147-A177-3AD203B41FA5}">
                          <a16:colId xmlns:a16="http://schemas.microsoft.com/office/drawing/2014/main" val="3028566011"/>
                        </a:ext>
                      </a:extLst>
                    </a:gridCol>
                  </a:tblGrid>
                  <a:tr h="504000">
                    <a:tc>
                      <a:txBody>
                        <a:bodyPr/>
                        <a:lstStyle/>
                        <a:p>
                          <a:r>
                            <a:rPr lang="ja-JP" altLang="en-US" sz="1300" b="1" dirty="0">
                              <a:solidFill>
                                <a:schemeClr val="bg1"/>
                              </a:solidFill>
                            </a:rPr>
                            <a:t> </a:t>
                          </a:r>
                          <a:r>
                            <a:rPr lang="en-US" altLang="ja-JP" sz="1300" b="1" dirty="0">
                              <a:solidFill>
                                <a:schemeClr val="bg1"/>
                              </a:solidFill>
                            </a:rPr>
                            <a:t>(2.1)</a:t>
                          </a:r>
                          <a:endParaRPr kumimoji="1" lang="ja-JP" altLang="en-US" sz="1300" dirty="0">
                            <a:solidFill>
                              <a:schemeClr val="bg1"/>
                            </a:solidFill>
                          </a:endParaRPr>
                        </a:p>
                      </a:txBody>
                      <a:tcPr anchor="ctr">
                        <a:lnL w="12700" cmpd="sng">
                          <a:noFill/>
                        </a:lnL>
                        <a:lnR w="38100" cap="flat" cmpd="sng" algn="ctr">
                          <a:solidFill>
                            <a:schemeClr val="bg1"/>
                          </a:solidFill>
                          <a:prstDash val="solid"/>
                          <a:round/>
                          <a:headEnd type="none" w="med" len="med"/>
                          <a:tailEnd type="none" w="med" len="med"/>
                        </a:lnR>
                        <a:lnT w="12700" cmpd="sng">
                          <a:noFill/>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endParaRPr lang="ja-JP"/>
                        </a:p>
                      </a:txBody>
                      <a:tcPr anchor="ctr">
                        <a:lnL w="38100" cap="flat" cmpd="sng" algn="ctr">
                          <a:solidFill>
                            <a:schemeClr val="bg1"/>
                          </a:solidFill>
                          <a:prstDash val="solid"/>
                          <a:round/>
                          <a:headEnd type="none" w="med" len="med"/>
                          <a:tailEnd type="none" w="med" len="med"/>
                        </a:lnL>
                        <a:lnR w="12700" cmpd="sng">
                          <a:noFill/>
                        </a:lnR>
                        <a:lnT w="12700" cmpd="sng">
                          <a:noFill/>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10"/>
                          <a:stretch>
                            <a:fillRect l="-21013" r="-375" b="-345783"/>
                          </a:stretch>
                        </a:blipFill>
                      </a:tcPr>
                    </a:tc>
                    <a:extLst>
                      <a:ext uri="{0D108BD9-81ED-4DB2-BD59-A6C34878D82A}">
                        <a16:rowId xmlns:a16="http://schemas.microsoft.com/office/drawing/2014/main" val="201482673"/>
                      </a:ext>
                    </a:extLst>
                  </a:tr>
                  <a:tr h="50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300" b="1" dirty="0">
                              <a:solidFill>
                                <a:schemeClr val="bg1"/>
                              </a:solidFill>
                            </a:rPr>
                            <a:t>(2.11)</a:t>
                          </a:r>
                          <a:endParaRPr kumimoji="1" lang="ja-JP" altLang="en-US" sz="1300" dirty="0">
                            <a:solidFill>
                              <a:schemeClr val="bg1"/>
                            </a:solidFill>
                          </a:endParaRPr>
                        </a:p>
                      </a:txBody>
                      <a:tcPr anchor="ctr">
                        <a:lnL w="12700" cmpd="sng">
                          <a:noFill/>
                        </a:lnL>
                        <a:lnR w="381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endParaRPr lang="ja-JP"/>
                        </a:p>
                      </a:txBody>
                      <a:tcPr anchor="ctr">
                        <a:lnL w="38100" cap="flat" cmpd="sng" algn="ctr">
                          <a:solidFill>
                            <a:schemeClr val="bg1"/>
                          </a:solidFill>
                          <a:prstDash val="solid"/>
                          <a:round/>
                          <a:headEnd type="none" w="med" len="med"/>
                          <a:tailEnd type="none" w="med" len="med"/>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10"/>
                          <a:stretch>
                            <a:fillRect l="-21013" t="-100000" r="-375" b="-245783"/>
                          </a:stretch>
                        </a:blipFill>
                      </a:tcPr>
                    </a:tc>
                    <a:extLst>
                      <a:ext uri="{0D108BD9-81ED-4DB2-BD59-A6C34878D82A}">
                        <a16:rowId xmlns:a16="http://schemas.microsoft.com/office/drawing/2014/main" val="4142562742"/>
                      </a:ext>
                    </a:extLst>
                  </a:tr>
                  <a:tr h="50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300" b="1" dirty="0">
                              <a:solidFill>
                                <a:schemeClr val="bg1"/>
                              </a:solidFill>
                            </a:rPr>
                            <a:t>(2.16)</a:t>
                          </a:r>
                          <a:endParaRPr kumimoji="1" lang="ja-JP" altLang="en-US" sz="1300" dirty="0">
                            <a:solidFill>
                              <a:schemeClr val="bg1"/>
                            </a:solidFill>
                          </a:endParaRPr>
                        </a:p>
                      </a:txBody>
                      <a:tcPr anchor="ctr">
                        <a:lnL w="12700" cmpd="sng">
                          <a:noFill/>
                        </a:lnL>
                        <a:lnR w="381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endParaRPr lang="ja-JP"/>
                        </a:p>
                      </a:txBody>
                      <a:tcPr anchor="ctr">
                        <a:lnL w="38100" cap="flat" cmpd="sng" algn="ctr">
                          <a:solidFill>
                            <a:schemeClr val="bg1"/>
                          </a:solidFill>
                          <a:prstDash val="solid"/>
                          <a:round/>
                          <a:headEnd type="none" w="med" len="med"/>
                          <a:tailEnd type="none" w="med" len="med"/>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10"/>
                          <a:stretch>
                            <a:fillRect l="-21013" t="-200000" r="-375" b="-145783"/>
                          </a:stretch>
                        </a:blipFill>
                      </a:tcPr>
                    </a:tc>
                    <a:extLst>
                      <a:ext uri="{0D108BD9-81ED-4DB2-BD59-A6C34878D82A}">
                        <a16:rowId xmlns:a16="http://schemas.microsoft.com/office/drawing/2014/main" val="693602801"/>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300" b="1" dirty="0">
                              <a:solidFill>
                                <a:schemeClr val="bg1"/>
                              </a:solidFill>
                            </a:rPr>
                            <a:t>(2.15)</a:t>
                          </a:r>
                        </a:p>
                      </a:txBody>
                      <a:tcPr anchor="ctr">
                        <a:lnL w="12700" cmpd="sng">
                          <a:noFill/>
                        </a:lnL>
                        <a:lnR w="381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2"/>
                        </a:solidFill>
                      </a:tcPr>
                    </a:tc>
                    <a:tc>
                      <a:txBody>
                        <a:bodyPr/>
                        <a:lstStyle/>
                        <a:p>
                          <a:endParaRPr lang="ja-JP"/>
                        </a:p>
                      </a:txBody>
                      <a:tcPr anchor="ctr">
                        <a:lnL w="38100" cap="flat" cmpd="sng" algn="ctr">
                          <a:solidFill>
                            <a:schemeClr val="bg1"/>
                          </a:solidFill>
                          <a:prstDash val="solid"/>
                          <a:round/>
                          <a:headEnd type="none" w="med" len="med"/>
                          <a:tailEnd type="none" w="med" len="med"/>
                        </a:lnL>
                        <a:lnR w="12700" cmpd="sng">
                          <a:noFill/>
                        </a:lnR>
                        <a:lnT w="1905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10"/>
                          <a:stretch>
                            <a:fillRect l="-21013" t="-211017" r="-375" b="-2542"/>
                          </a:stretch>
                        </a:blipFill>
                      </a:tcPr>
                    </a:tc>
                    <a:extLst>
                      <a:ext uri="{0D108BD9-81ED-4DB2-BD59-A6C34878D82A}">
                        <a16:rowId xmlns:a16="http://schemas.microsoft.com/office/drawing/2014/main" val="3284328015"/>
                      </a:ext>
                    </a:extLst>
                  </a:tr>
                </a:tbl>
              </a:graphicData>
            </a:graphic>
          </p:graphicFrame>
        </mc:Fallback>
      </mc:AlternateContent>
      <p:sp>
        <p:nvSpPr>
          <p:cNvPr id="7" name="テキスト プレースホルダー 6">
            <a:extLst>
              <a:ext uri="{FF2B5EF4-FFF2-40B4-BE49-F238E27FC236}">
                <a16:creationId xmlns:a16="http://schemas.microsoft.com/office/drawing/2014/main" id="{F2FE0457-16D1-E9A4-2E1F-A301926A0108}"/>
              </a:ext>
            </a:extLst>
          </p:cNvPr>
          <p:cNvSpPr>
            <a:spLocks noGrp="1"/>
          </p:cNvSpPr>
          <p:nvPr>
            <p:ph type="body" sz="quarter" idx="13"/>
          </p:nvPr>
        </p:nvSpPr>
        <p:spPr/>
        <p:txBody>
          <a:bodyPr/>
          <a:lstStyle/>
          <a:p>
            <a:r>
              <a:rPr lang="ja-JP" altLang="en-US" dirty="0"/>
              <a:t>もちろん</a:t>
            </a:r>
            <a:r>
              <a:rPr lang="en-US" altLang="ja-JP" dirty="0"/>
              <a:t>, </a:t>
            </a:r>
            <a:r>
              <a:rPr lang="ja-JP" altLang="en-US" dirty="0"/>
              <a:t>分子の構造を少しずつ変えて</a:t>
            </a:r>
            <a:r>
              <a:rPr lang="en-US" altLang="ja-JP" dirty="0"/>
              <a:t>NMR</a:t>
            </a:r>
            <a:r>
              <a:rPr lang="ja-JP" altLang="en-US" dirty="0"/>
              <a:t>スペクトルを計算し</a:t>
            </a:r>
            <a:r>
              <a:rPr lang="en-US" altLang="ja-JP" dirty="0"/>
              <a:t>, </a:t>
            </a:r>
            <a:r>
              <a:rPr lang="ja-JP" altLang="en-US" dirty="0"/>
              <a:t>それらを</a:t>
            </a:r>
            <a:r>
              <a:rPr lang="en-US" altLang="ja-JP" dirty="0"/>
              <a:t>(2.16)</a:t>
            </a:r>
            <a:r>
              <a:rPr lang="ja-JP" altLang="en-US" dirty="0"/>
              <a:t>の波動関数を用いて重み付け平均（期待値）を取ればより正確な値が得られるはずである</a:t>
            </a:r>
            <a:r>
              <a:rPr lang="en-US" altLang="ja-JP" dirty="0"/>
              <a:t>.</a:t>
            </a:r>
          </a:p>
          <a:p>
            <a:r>
              <a:rPr lang="ja-JP" altLang="en-US" dirty="0"/>
              <a:t>数式は</a:t>
            </a:r>
            <a:r>
              <a:rPr lang="en-US" altLang="ja-JP" dirty="0"/>
              <a:t>A. </a:t>
            </a:r>
            <a:r>
              <a:rPr lang="ja-JP" altLang="en-US" dirty="0"/>
              <a:t>ザボ</a:t>
            </a:r>
            <a:r>
              <a:rPr lang="en-US" altLang="ja-JP" dirty="0"/>
              <a:t>, N.S. </a:t>
            </a:r>
            <a:r>
              <a:rPr lang="ja-JP" altLang="en-US" dirty="0"/>
              <a:t>オストランド著</a:t>
            </a:r>
            <a:r>
              <a:rPr lang="en-US" altLang="ja-JP" dirty="0"/>
              <a:t>, </a:t>
            </a:r>
            <a:r>
              <a:rPr lang="ja-JP" altLang="en-US" dirty="0"/>
              <a:t>大野公男</a:t>
            </a:r>
            <a:r>
              <a:rPr lang="en-US" altLang="ja-JP" dirty="0"/>
              <a:t>, </a:t>
            </a:r>
            <a:r>
              <a:rPr lang="ja-JP" altLang="en-US" dirty="0"/>
              <a:t>阪井健男</a:t>
            </a:r>
            <a:r>
              <a:rPr lang="en-US" altLang="ja-JP" dirty="0"/>
              <a:t>, </a:t>
            </a:r>
            <a:r>
              <a:rPr lang="ja-JP" altLang="en-US" dirty="0"/>
              <a:t>望月祐志訳</a:t>
            </a:r>
            <a:r>
              <a:rPr lang="en-US" altLang="ja-JP" dirty="0"/>
              <a:t>. 『</a:t>
            </a:r>
            <a:r>
              <a:rPr lang="ja-JP" altLang="en-US" dirty="0"/>
              <a:t>新しい量子化学電子構造の理論入門 上</a:t>
            </a:r>
            <a:r>
              <a:rPr lang="en-US" altLang="ja-JP" dirty="0"/>
              <a:t>』, </a:t>
            </a:r>
            <a:r>
              <a:rPr lang="ja-JP" altLang="en-US" dirty="0"/>
              <a:t>東京大学出版会</a:t>
            </a:r>
            <a:r>
              <a:rPr lang="en-US" altLang="ja-JP" dirty="0"/>
              <a:t>, 1987. p.47</a:t>
            </a:r>
            <a:r>
              <a:rPr lang="ja-JP" altLang="en-US" dirty="0"/>
              <a:t>を参照せよ</a:t>
            </a:r>
            <a:r>
              <a:rPr lang="en-US" altLang="ja-JP" dirty="0"/>
              <a:t>.</a:t>
            </a:r>
          </a:p>
        </p:txBody>
      </p:sp>
      <p:pic>
        <p:nvPicPr>
          <p:cNvPr id="24" name="コンテンツ プレースホルダー 23">
            <a:extLst>
              <a:ext uri="{FF2B5EF4-FFF2-40B4-BE49-F238E27FC236}">
                <a16:creationId xmlns:a16="http://schemas.microsoft.com/office/drawing/2014/main" id="{7299C06A-826B-357F-7B6F-D4B5B444B192}"/>
              </a:ext>
            </a:extLst>
          </p:cNvPr>
          <p:cNvPicPr>
            <a:picLocks noGrp="1" noChangeAspect="1"/>
          </p:cNvPicPr>
          <p:nvPr>
            <p:ph idx="15"/>
          </p:nvPr>
        </p:nvPicPr>
        <p:blipFill>
          <a:blip r:embed="rId11">
            <a:extLst>
              <a:ext uri="{96DAC541-7B7A-43D3-8B79-37D633B846F1}">
                <asvg:svgBlip xmlns:asvg="http://schemas.microsoft.com/office/drawing/2016/SVG/main" r:embed="rId12"/>
              </a:ext>
            </a:extLst>
          </a:blip>
          <a:srcRect/>
          <a:stretch/>
        </p:blipFill>
        <p:spPr>
          <a:xfrm>
            <a:off x="4254549" y="843882"/>
            <a:ext cx="4549675" cy="3831306"/>
          </a:xfrm>
        </p:spPr>
      </p:pic>
      <p:sp>
        <p:nvSpPr>
          <p:cNvPr id="6" name="スライド番号プレースホルダー 5">
            <a:extLst>
              <a:ext uri="{FF2B5EF4-FFF2-40B4-BE49-F238E27FC236}">
                <a16:creationId xmlns:a16="http://schemas.microsoft.com/office/drawing/2014/main" id="{315CE9CE-F06E-8FE7-485C-06204FF1AE9D}"/>
              </a:ext>
            </a:extLst>
          </p:cNvPr>
          <p:cNvSpPr>
            <a:spLocks noGrp="1"/>
          </p:cNvSpPr>
          <p:nvPr>
            <p:ph type="sldNum" sz="quarter" idx="16"/>
          </p:nvPr>
        </p:nvSpPr>
        <p:spPr/>
        <p:txBody>
          <a:bodyPr/>
          <a:lstStyle/>
          <a:p>
            <a:fld id="{44CC7441-4F6D-4D99-AEAC-28C0433C7008}" type="slidenum">
              <a:rPr lang="ja-JP" altLang="en-US" smtClean="0"/>
              <a:pPr/>
              <a:t>66</a:t>
            </a:fld>
            <a:endParaRPr lang="ja-JP" altLang="en-US" dirty="0"/>
          </a:p>
        </p:txBody>
      </p:sp>
      <mc:AlternateContent xmlns:mc="http://schemas.openxmlformats.org/markup-compatibility/2006" xmlns:a14="http://schemas.microsoft.com/office/drawing/2010/main">
        <mc:Choice Requires="a14">
          <p:sp>
            <p:nvSpPr>
              <p:cNvPr id="32" name="テキスト ボックス 31">
                <a:extLst>
                  <a:ext uri="{FF2B5EF4-FFF2-40B4-BE49-F238E27FC236}">
                    <a16:creationId xmlns:a16="http://schemas.microsoft.com/office/drawing/2014/main" id="{FB9D7325-AA61-FF38-7DE9-D5C5036786D0}"/>
                  </a:ext>
                </a:extLst>
              </p:cNvPr>
              <p:cNvSpPr txBox="1"/>
              <p:nvPr/>
            </p:nvSpPr>
            <p:spPr>
              <a:xfrm>
                <a:off x="5812416" y="1020165"/>
                <a:ext cx="3002971" cy="976934"/>
              </a:xfrm>
              <a:prstGeom prst="rect">
                <a:avLst/>
              </a:prstGeom>
              <a:noFill/>
            </p:spPr>
            <p:txBody>
              <a:bodyPr wrap="square">
                <a:spAutoFit/>
              </a:bodyPr>
              <a:lstStyle/>
              <a:p>
                <a:r>
                  <a:rPr lang="ja-JP" altLang="en-US" sz="1300" dirty="0"/>
                  <a:t>原子核は核間反発</a:t>
                </a:r>
                <a:r>
                  <a:rPr lang="en-US" altLang="ja-JP" sz="1300" dirty="0"/>
                  <a:t>+</a:t>
                </a:r>
                <a:r>
                  <a:rPr lang="ja-JP" altLang="en-US" sz="1300" dirty="0"/>
                  <a:t>電子エネルギー</a:t>
                </a:r>
                <a:endParaRPr lang="en-US" altLang="ja-JP" sz="1300" dirty="0"/>
              </a:p>
              <a:p>
                <a:pPr/>
                <a14:m>
                  <m:oMathPara xmlns:m="http://schemas.openxmlformats.org/officeDocument/2006/math">
                    <m:oMathParaPr>
                      <m:jc m:val="left"/>
                    </m:oMathParaPr>
                    <m:oMath xmlns:m="http://schemas.openxmlformats.org/officeDocument/2006/math">
                      <m:sSub>
                        <m:sSubPr>
                          <m:ctrlPr>
                            <a:rPr lang="en-US" altLang="ja-JP" sz="1300" i="1" dirty="0">
                              <a:latin typeface="Cambria Math" panose="02040503050406030204" pitchFamily="18" charset="0"/>
                            </a:rPr>
                          </m:ctrlPr>
                        </m:sSubPr>
                        <m:e>
                          <m:r>
                            <a:rPr lang="en-US" altLang="ja-JP" sz="1300" dirty="0">
                              <a:latin typeface="Cambria Math" panose="02040503050406030204" pitchFamily="18" charset="0"/>
                            </a:rPr>
                            <m:t>𝐸</m:t>
                          </m:r>
                        </m:e>
                        <m:sub>
                          <m:r>
                            <m:rPr>
                              <m:sty m:val="p"/>
                            </m:rPr>
                            <a:rPr lang="en-US" altLang="ja-JP" sz="1300" dirty="0">
                              <a:latin typeface="Cambria Math" panose="02040503050406030204" pitchFamily="18" charset="0"/>
                            </a:rPr>
                            <m:t>tot</m:t>
                          </m:r>
                        </m:sub>
                      </m:sSub>
                      <m:d>
                        <m:dPr>
                          <m:ctrlPr>
                            <a:rPr lang="en-US" altLang="ja-JP" sz="1300" i="1" dirty="0">
                              <a:latin typeface="Cambria Math" panose="02040503050406030204" pitchFamily="18" charset="0"/>
                            </a:rPr>
                          </m:ctrlPr>
                        </m:dPr>
                        <m:e>
                          <m:d>
                            <m:dPr>
                              <m:begChr m:val="{"/>
                              <m:endChr m:val="}"/>
                              <m:ctrlPr>
                                <a:rPr lang="en-US" altLang="ja-JP" sz="1300" i="1" dirty="0">
                                  <a:latin typeface="Cambria Math" panose="02040503050406030204" pitchFamily="18" charset="0"/>
                                </a:rPr>
                              </m:ctrlPr>
                            </m:dPr>
                            <m:e>
                              <m:sSub>
                                <m:sSubPr>
                                  <m:ctrlPr>
                                    <a:rPr lang="en-US" altLang="ja-JP" sz="1300" i="1" dirty="0">
                                      <a:latin typeface="Cambria Math" panose="02040503050406030204" pitchFamily="18" charset="0"/>
                                    </a:rPr>
                                  </m:ctrlPr>
                                </m:sSubPr>
                                <m:e>
                                  <m:r>
                                    <a:rPr lang="en-US" altLang="ja-JP" sz="1300" dirty="0">
                                      <a:latin typeface="Cambria Math" panose="02040503050406030204" pitchFamily="18" charset="0"/>
                                    </a:rPr>
                                    <m:t>𝑹</m:t>
                                  </m:r>
                                </m:e>
                                <m:sub>
                                  <m:r>
                                    <a:rPr lang="en-US" altLang="ja-JP" sz="1300" dirty="0">
                                      <a:latin typeface="Cambria Math" panose="02040503050406030204" pitchFamily="18" charset="0"/>
                                    </a:rPr>
                                    <m:t>𝐴</m:t>
                                  </m:r>
                                </m:sub>
                              </m:sSub>
                            </m:e>
                          </m:d>
                        </m:e>
                      </m:d>
                      <m:r>
                        <a:rPr lang="en-US" altLang="ja-JP" sz="1300" dirty="0" smtClean="0">
                          <a:latin typeface="Cambria Math" panose="02040503050406030204" pitchFamily="18" charset="0"/>
                        </a:rPr>
                        <m:t>=</m:t>
                      </m:r>
                      <m:nary>
                        <m:naryPr>
                          <m:chr m:val="∑"/>
                          <m:subHide m:val="on"/>
                          <m:supHide m:val="on"/>
                          <m:ctrlPr>
                            <a:rPr lang="en-US" altLang="ja-JP" sz="1300" i="1" dirty="0" smtClean="0">
                              <a:latin typeface="Cambria Math" panose="02040503050406030204" pitchFamily="18" charset="0"/>
                            </a:rPr>
                          </m:ctrlPr>
                        </m:naryPr>
                        <m:sub/>
                        <m:sup/>
                        <m:e>
                          <m:nary>
                            <m:naryPr>
                              <m:chr m:val="∑"/>
                              <m:subHide m:val="on"/>
                              <m:supHide m:val="on"/>
                              <m:ctrlPr>
                                <a:rPr lang="en-US" altLang="ja-JP" sz="1300" i="1" dirty="0" smtClean="0">
                                  <a:latin typeface="Cambria Math" panose="02040503050406030204" pitchFamily="18" charset="0"/>
                                </a:rPr>
                              </m:ctrlPr>
                            </m:naryPr>
                            <m:sub/>
                            <m:sup/>
                            <m:e>
                              <m:f>
                                <m:fPr>
                                  <m:ctrlPr>
                                    <a:rPr lang="en-US" altLang="ja-JP" sz="1300" i="1" dirty="0">
                                      <a:latin typeface="Cambria Math" panose="02040503050406030204" pitchFamily="18" charset="0"/>
                                    </a:rPr>
                                  </m:ctrlPr>
                                </m:fPr>
                                <m:num>
                                  <m:sSub>
                                    <m:sSubPr>
                                      <m:ctrlPr>
                                        <a:rPr lang="en-US" altLang="ja-JP" sz="1300" i="1" dirty="0">
                                          <a:latin typeface="Cambria Math" panose="02040503050406030204" pitchFamily="18" charset="0"/>
                                        </a:rPr>
                                      </m:ctrlPr>
                                    </m:sSubPr>
                                    <m:e>
                                      <m:r>
                                        <a:rPr lang="en-US" altLang="ja-JP" sz="1300" dirty="0">
                                          <a:latin typeface="Cambria Math" panose="02040503050406030204" pitchFamily="18" charset="0"/>
                                        </a:rPr>
                                        <m:t>𝑍</m:t>
                                      </m:r>
                                    </m:e>
                                    <m:sub>
                                      <m:r>
                                        <a:rPr lang="en-US" altLang="ja-JP" sz="1300" dirty="0">
                                          <a:latin typeface="Cambria Math" panose="02040503050406030204" pitchFamily="18" charset="0"/>
                                        </a:rPr>
                                        <m:t>𝐴</m:t>
                                      </m:r>
                                    </m:sub>
                                  </m:sSub>
                                  <m:sSub>
                                    <m:sSubPr>
                                      <m:ctrlPr>
                                        <a:rPr lang="en-US" altLang="ja-JP" sz="1300" i="1" dirty="0">
                                          <a:latin typeface="Cambria Math" panose="02040503050406030204" pitchFamily="18" charset="0"/>
                                        </a:rPr>
                                      </m:ctrlPr>
                                    </m:sSubPr>
                                    <m:e>
                                      <m:r>
                                        <a:rPr lang="en-US" altLang="ja-JP" sz="1300" dirty="0">
                                          <a:latin typeface="Cambria Math" panose="02040503050406030204" pitchFamily="18" charset="0"/>
                                        </a:rPr>
                                        <m:t>𝑍</m:t>
                                      </m:r>
                                    </m:e>
                                    <m:sub>
                                      <m:r>
                                        <a:rPr lang="en-US" altLang="ja-JP" sz="1300" dirty="0">
                                          <a:latin typeface="Cambria Math" panose="02040503050406030204" pitchFamily="18" charset="0"/>
                                        </a:rPr>
                                        <m:t>𝐵</m:t>
                                      </m:r>
                                    </m:sub>
                                  </m:sSub>
                                </m:num>
                                <m:den>
                                  <m:sSub>
                                    <m:sSubPr>
                                      <m:ctrlPr>
                                        <a:rPr lang="en-US" altLang="ja-JP" sz="1300" i="1" dirty="0">
                                          <a:latin typeface="Cambria Math" panose="02040503050406030204" pitchFamily="18" charset="0"/>
                                        </a:rPr>
                                      </m:ctrlPr>
                                    </m:sSubPr>
                                    <m:e>
                                      <m:r>
                                        <a:rPr lang="en-US" altLang="ja-JP" sz="1300" dirty="0">
                                          <a:latin typeface="Cambria Math" panose="02040503050406030204" pitchFamily="18" charset="0"/>
                                        </a:rPr>
                                        <m:t>𝑅</m:t>
                                      </m:r>
                                    </m:e>
                                    <m:sub>
                                      <m:r>
                                        <a:rPr lang="en-US" altLang="ja-JP" sz="1300" dirty="0">
                                          <a:latin typeface="Cambria Math" panose="02040503050406030204" pitchFamily="18" charset="0"/>
                                        </a:rPr>
                                        <m:t>𝑖𝑗</m:t>
                                      </m:r>
                                    </m:sub>
                                  </m:sSub>
                                </m:den>
                              </m:f>
                            </m:e>
                          </m:nary>
                        </m:e>
                      </m:nary>
                      <m:r>
                        <a:rPr lang="en-US" altLang="ja-JP" sz="1300" dirty="0">
                          <a:latin typeface="Cambria Math" panose="02040503050406030204" pitchFamily="18" charset="0"/>
                        </a:rPr>
                        <m:t>+</m:t>
                      </m:r>
                      <m:sSub>
                        <m:sSubPr>
                          <m:ctrlPr>
                            <a:rPr lang="en-US" altLang="ja-JP" sz="1300" i="1" dirty="0">
                              <a:latin typeface="Cambria Math" panose="02040503050406030204" pitchFamily="18" charset="0"/>
                            </a:rPr>
                          </m:ctrlPr>
                        </m:sSubPr>
                        <m:e>
                          <m:r>
                            <a:rPr lang="en-US" altLang="ja-JP" sz="1300" dirty="0">
                              <a:latin typeface="Cambria Math" panose="02040503050406030204" pitchFamily="18" charset="0"/>
                            </a:rPr>
                            <m:t>𝐸</m:t>
                          </m:r>
                        </m:e>
                        <m:sub>
                          <m:r>
                            <m:rPr>
                              <m:sty m:val="p"/>
                            </m:rPr>
                            <a:rPr lang="en-US" altLang="ja-JP" sz="1300" dirty="0">
                              <a:latin typeface="Cambria Math" panose="02040503050406030204" pitchFamily="18" charset="0"/>
                            </a:rPr>
                            <m:t>elec</m:t>
                          </m:r>
                        </m:sub>
                      </m:sSub>
                      <m:d>
                        <m:dPr>
                          <m:ctrlPr>
                            <a:rPr lang="en-US" altLang="ja-JP" sz="1300" i="1" dirty="0">
                              <a:latin typeface="Cambria Math" panose="02040503050406030204" pitchFamily="18" charset="0"/>
                            </a:rPr>
                          </m:ctrlPr>
                        </m:dPr>
                        <m:e>
                          <m:d>
                            <m:dPr>
                              <m:begChr m:val="{"/>
                              <m:endChr m:val="}"/>
                              <m:ctrlPr>
                                <a:rPr lang="en-US" altLang="ja-JP" sz="1300" i="1" dirty="0">
                                  <a:latin typeface="Cambria Math" panose="02040503050406030204" pitchFamily="18" charset="0"/>
                                </a:rPr>
                              </m:ctrlPr>
                            </m:dPr>
                            <m:e>
                              <m:sSub>
                                <m:sSubPr>
                                  <m:ctrlPr>
                                    <a:rPr lang="en-US" altLang="ja-JP" sz="1300" i="1" dirty="0">
                                      <a:latin typeface="Cambria Math" panose="02040503050406030204" pitchFamily="18" charset="0"/>
                                    </a:rPr>
                                  </m:ctrlPr>
                                </m:sSubPr>
                                <m:e>
                                  <m:r>
                                    <a:rPr lang="en-US" altLang="ja-JP" sz="1300" dirty="0">
                                      <a:latin typeface="Cambria Math" panose="02040503050406030204" pitchFamily="18" charset="0"/>
                                    </a:rPr>
                                    <m:t>𝑹</m:t>
                                  </m:r>
                                </m:e>
                                <m:sub>
                                  <m:r>
                                    <a:rPr lang="en-US" altLang="ja-JP" sz="1300" dirty="0">
                                      <a:latin typeface="Cambria Math" panose="02040503050406030204" pitchFamily="18" charset="0"/>
                                    </a:rPr>
                                    <m:t>𝐴</m:t>
                                  </m:r>
                                </m:sub>
                              </m:sSub>
                            </m:e>
                          </m:d>
                        </m:e>
                      </m:d>
                    </m:oMath>
                  </m:oMathPara>
                </a14:m>
                <a:endParaRPr lang="en-US" altLang="ja-JP" sz="1300" dirty="0"/>
              </a:p>
              <a:p>
                <a:r>
                  <a:rPr lang="ja-JP" altLang="en-US" sz="1300" dirty="0"/>
                  <a:t>をポテンシャルとして運動する</a:t>
                </a:r>
                <a:r>
                  <a:rPr lang="en-US" altLang="ja-JP" sz="1300" dirty="0"/>
                  <a:t>.</a:t>
                </a:r>
              </a:p>
            </p:txBody>
          </p:sp>
        </mc:Choice>
        <mc:Fallback xmlns="">
          <p:sp>
            <p:nvSpPr>
              <p:cNvPr id="32" name="テキスト ボックス 31">
                <a:extLst>
                  <a:ext uri="{FF2B5EF4-FFF2-40B4-BE49-F238E27FC236}">
                    <a16:creationId xmlns:a16="http://schemas.microsoft.com/office/drawing/2014/main" id="{E37292B8-8B6E-4E39-B906-E0FC719AE901}"/>
                  </a:ext>
                </a:extLst>
              </p:cNvPr>
              <p:cNvSpPr txBox="1">
                <a:spLocks noRot="1" noChangeAspect="1" noMove="1" noResize="1" noEditPoints="1" noAdjustHandles="1" noChangeArrowheads="1" noChangeShapeType="1" noTextEdit="1"/>
              </p:cNvSpPr>
              <p:nvPr/>
            </p:nvSpPr>
            <p:spPr>
              <a:xfrm>
                <a:off x="5812416" y="1020165"/>
                <a:ext cx="3002971" cy="976934"/>
              </a:xfrm>
              <a:prstGeom prst="rect">
                <a:avLst/>
              </a:prstGeom>
              <a:blipFill>
                <a:blip r:embed="rId5"/>
                <a:stretch>
                  <a:fillRect l="-203" t="-47205" b="-75155"/>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4" name="テキスト ボックス 33">
                <a:extLst>
                  <a:ext uri="{FF2B5EF4-FFF2-40B4-BE49-F238E27FC236}">
                    <a16:creationId xmlns:a16="http://schemas.microsoft.com/office/drawing/2014/main" id="{F5F858B9-54A8-4D45-8D13-C23CA0D6B5E9}"/>
                  </a:ext>
                </a:extLst>
              </p:cNvPr>
              <p:cNvSpPr txBox="1"/>
              <p:nvPr/>
            </p:nvSpPr>
            <p:spPr>
              <a:xfrm rot="16200000">
                <a:off x="3884487" y="2387083"/>
                <a:ext cx="1512711"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altLang="ja-JP" sz="1800" i="1" dirty="0" smtClean="0">
                              <a:latin typeface="Cambria Math" panose="02040503050406030204" pitchFamily="18" charset="0"/>
                            </a:rPr>
                          </m:ctrlPr>
                        </m:sSubPr>
                        <m:e>
                          <m:r>
                            <a:rPr lang="en-US" altLang="ja-JP" sz="1800" dirty="0" smtClean="0">
                              <a:latin typeface="Cambria Math" panose="02040503050406030204" pitchFamily="18" charset="0"/>
                            </a:rPr>
                            <m:t>𝐸</m:t>
                          </m:r>
                        </m:e>
                        <m:sub>
                          <m:r>
                            <m:rPr>
                              <m:sty m:val="p"/>
                            </m:rPr>
                            <a:rPr lang="en-US" altLang="ja-JP" sz="1800" dirty="0" smtClean="0">
                              <a:latin typeface="Cambria Math" panose="02040503050406030204" pitchFamily="18" charset="0"/>
                            </a:rPr>
                            <m:t>tot</m:t>
                          </m:r>
                        </m:sub>
                      </m:sSub>
                      <m:d>
                        <m:dPr>
                          <m:ctrlPr>
                            <a:rPr lang="en-US" altLang="ja-JP" sz="1800" i="1" dirty="0" smtClean="0">
                              <a:latin typeface="Cambria Math" panose="02040503050406030204" pitchFamily="18" charset="0"/>
                            </a:rPr>
                          </m:ctrlPr>
                        </m:dPr>
                        <m:e>
                          <m:d>
                            <m:dPr>
                              <m:begChr m:val="{"/>
                              <m:endChr m:val="}"/>
                              <m:ctrlPr>
                                <a:rPr lang="en-US" altLang="ja-JP" sz="1800" i="1" dirty="0" smtClean="0">
                                  <a:latin typeface="Cambria Math" panose="02040503050406030204" pitchFamily="18" charset="0"/>
                                </a:rPr>
                              </m:ctrlPr>
                            </m:dPr>
                            <m:e>
                              <m:sSub>
                                <m:sSubPr>
                                  <m:ctrlPr>
                                    <a:rPr lang="en-US" altLang="ja-JP" sz="1800" i="1" dirty="0" smtClean="0">
                                      <a:latin typeface="Cambria Math" panose="02040503050406030204" pitchFamily="18" charset="0"/>
                                    </a:rPr>
                                  </m:ctrlPr>
                                </m:sSubPr>
                                <m:e>
                                  <m:r>
                                    <a:rPr lang="en-US" altLang="ja-JP" sz="1800" dirty="0" smtClean="0">
                                      <a:latin typeface="Cambria Math" panose="02040503050406030204" pitchFamily="18" charset="0"/>
                                    </a:rPr>
                                    <m:t>𝑹</m:t>
                                  </m:r>
                                </m:e>
                                <m:sub>
                                  <m:r>
                                    <a:rPr lang="en-US" altLang="ja-JP" sz="1800" dirty="0" smtClean="0">
                                      <a:latin typeface="Cambria Math" panose="02040503050406030204" pitchFamily="18" charset="0"/>
                                    </a:rPr>
                                    <m:t>𝐴</m:t>
                                  </m:r>
                                </m:sub>
                              </m:sSub>
                            </m:e>
                          </m:d>
                        </m:e>
                      </m:d>
                    </m:oMath>
                  </m:oMathPara>
                </a14:m>
                <a:endParaRPr lang="ja-JP" altLang="en-US" dirty="0"/>
              </a:p>
            </p:txBody>
          </p:sp>
        </mc:Choice>
        <mc:Fallback xmlns="">
          <p:sp>
            <p:nvSpPr>
              <p:cNvPr id="34" name="テキスト ボックス 33">
                <a:extLst>
                  <a:ext uri="{FF2B5EF4-FFF2-40B4-BE49-F238E27FC236}">
                    <a16:creationId xmlns:a16="http://schemas.microsoft.com/office/drawing/2014/main" id="{38796FE5-A5D3-494C-8470-250196DBEA59}"/>
                  </a:ext>
                </a:extLst>
              </p:cNvPr>
              <p:cNvSpPr txBox="1">
                <a:spLocks noRot="1" noChangeAspect="1" noMove="1" noResize="1" noEditPoints="1" noAdjustHandles="1" noChangeArrowheads="1" noChangeShapeType="1" noTextEdit="1"/>
              </p:cNvSpPr>
              <p:nvPr/>
            </p:nvSpPr>
            <p:spPr>
              <a:xfrm rot="16200000">
                <a:off x="3884487" y="2387083"/>
                <a:ext cx="1512711" cy="369332"/>
              </a:xfrm>
              <a:prstGeom prst="rect">
                <a:avLst/>
              </a:prstGeom>
              <a:blipFill>
                <a:blip r:embed="rId6"/>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5" name="テキスト ボックス 34">
                <a:extLst>
                  <a:ext uri="{FF2B5EF4-FFF2-40B4-BE49-F238E27FC236}">
                    <a16:creationId xmlns:a16="http://schemas.microsoft.com/office/drawing/2014/main" id="{47AA48FA-460D-5093-36B8-1C2D4093A8A1}"/>
                  </a:ext>
                </a:extLst>
              </p:cNvPr>
              <p:cNvSpPr txBox="1"/>
              <p:nvPr/>
            </p:nvSpPr>
            <p:spPr>
              <a:xfrm>
                <a:off x="6131679" y="4206876"/>
                <a:ext cx="1512711"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d>
                        <m:dPr>
                          <m:begChr m:val="{"/>
                          <m:endChr m:val="}"/>
                          <m:ctrlPr>
                            <a:rPr lang="en-US" altLang="ja-JP" i="1" dirty="0">
                              <a:latin typeface="Cambria Math" panose="02040503050406030204" pitchFamily="18" charset="0"/>
                            </a:rPr>
                          </m:ctrlPr>
                        </m:dPr>
                        <m:e>
                          <m:sSub>
                            <m:sSubPr>
                              <m:ctrlPr>
                                <a:rPr lang="en-US" altLang="ja-JP" i="1" dirty="0">
                                  <a:latin typeface="Cambria Math" panose="02040503050406030204" pitchFamily="18" charset="0"/>
                                </a:rPr>
                              </m:ctrlPr>
                            </m:sSubPr>
                            <m:e>
                              <m:r>
                                <a:rPr lang="en-US" altLang="ja-JP" dirty="0">
                                  <a:latin typeface="Cambria Math" panose="02040503050406030204" pitchFamily="18" charset="0"/>
                                </a:rPr>
                                <m:t>𝑹</m:t>
                              </m:r>
                            </m:e>
                            <m:sub>
                              <m:r>
                                <a:rPr lang="en-US" altLang="ja-JP" dirty="0">
                                  <a:latin typeface="Cambria Math" panose="02040503050406030204" pitchFamily="18" charset="0"/>
                                </a:rPr>
                                <m:t>𝐴</m:t>
                              </m:r>
                            </m:sub>
                          </m:sSub>
                        </m:e>
                      </m:d>
                    </m:oMath>
                  </m:oMathPara>
                </a14:m>
                <a:endParaRPr lang="ja-JP" altLang="en-US" dirty="0"/>
              </a:p>
            </p:txBody>
          </p:sp>
        </mc:Choice>
        <mc:Fallback xmlns="">
          <p:sp>
            <p:nvSpPr>
              <p:cNvPr id="35" name="テキスト ボックス 34">
                <a:extLst>
                  <a:ext uri="{FF2B5EF4-FFF2-40B4-BE49-F238E27FC236}">
                    <a16:creationId xmlns:a16="http://schemas.microsoft.com/office/drawing/2014/main" id="{78B3D7F1-76DD-407E-AA56-EF5C803CE2AF}"/>
                  </a:ext>
                </a:extLst>
              </p:cNvPr>
              <p:cNvSpPr txBox="1">
                <a:spLocks noRot="1" noChangeAspect="1" noMove="1" noResize="1" noEditPoints="1" noAdjustHandles="1" noChangeArrowheads="1" noChangeShapeType="1" noTextEdit="1"/>
              </p:cNvSpPr>
              <p:nvPr/>
            </p:nvSpPr>
            <p:spPr>
              <a:xfrm>
                <a:off x="6131679" y="4206876"/>
                <a:ext cx="1512711" cy="369332"/>
              </a:xfrm>
              <a:prstGeom prst="rect">
                <a:avLst/>
              </a:prstGeom>
              <a:blipFill>
                <a:blip r:embed="rId7"/>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7" name="テキスト ボックス 36">
                <a:extLst>
                  <a:ext uri="{FF2B5EF4-FFF2-40B4-BE49-F238E27FC236}">
                    <a16:creationId xmlns:a16="http://schemas.microsoft.com/office/drawing/2014/main" id="{E6651FE1-6F94-09F4-724D-0181DF5DBAE4}"/>
                  </a:ext>
                </a:extLst>
              </p:cNvPr>
              <p:cNvSpPr txBox="1"/>
              <p:nvPr/>
            </p:nvSpPr>
            <p:spPr>
              <a:xfrm>
                <a:off x="5873875" y="4159391"/>
                <a:ext cx="403225"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altLang="ja-JP" sz="1800" i="1" dirty="0" smtClean="0">
                              <a:latin typeface="Cambria Math" panose="02040503050406030204" pitchFamily="18" charset="0"/>
                            </a:rPr>
                          </m:ctrlPr>
                        </m:sSubPr>
                        <m:e>
                          <m:r>
                            <a:rPr lang="en-US" altLang="ja-JP" sz="1800" b="0" i="1" dirty="0" smtClean="0">
                              <a:latin typeface="Cambria Math" panose="02040503050406030204" pitchFamily="18" charset="0"/>
                            </a:rPr>
                            <m:t>𝑟</m:t>
                          </m:r>
                        </m:e>
                        <m:sub>
                          <m:r>
                            <m:rPr>
                              <m:sty m:val="p"/>
                            </m:rPr>
                            <a:rPr lang="en-US" altLang="ja-JP" sz="1800" b="0" i="0" dirty="0" smtClean="0">
                              <a:latin typeface="Cambria Math" panose="02040503050406030204" pitchFamily="18" charset="0"/>
                            </a:rPr>
                            <m:t>e</m:t>
                          </m:r>
                        </m:sub>
                      </m:sSub>
                    </m:oMath>
                  </m:oMathPara>
                </a14:m>
                <a:endParaRPr lang="ja-JP" altLang="en-US" dirty="0"/>
              </a:p>
            </p:txBody>
          </p:sp>
        </mc:Choice>
        <mc:Fallback xmlns="">
          <p:sp>
            <p:nvSpPr>
              <p:cNvPr id="37" name="テキスト ボックス 36">
                <a:extLst>
                  <a:ext uri="{FF2B5EF4-FFF2-40B4-BE49-F238E27FC236}">
                    <a16:creationId xmlns:a16="http://schemas.microsoft.com/office/drawing/2014/main" id="{14D93C07-B7DD-45F1-BE04-AF9934F3460E}"/>
                  </a:ext>
                </a:extLst>
              </p:cNvPr>
              <p:cNvSpPr txBox="1">
                <a:spLocks noRot="1" noChangeAspect="1" noMove="1" noResize="1" noEditPoints="1" noAdjustHandles="1" noChangeArrowheads="1" noChangeShapeType="1" noTextEdit="1"/>
              </p:cNvSpPr>
              <p:nvPr/>
            </p:nvSpPr>
            <p:spPr>
              <a:xfrm>
                <a:off x="5873875" y="4159391"/>
                <a:ext cx="403225" cy="369332"/>
              </a:xfrm>
              <a:prstGeom prst="rect">
                <a:avLst/>
              </a:prstGeom>
              <a:blipFill>
                <a:blip r:embed="rId8"/>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9" name="テキスト ボックス 38">
                <a:extLst>
                  <a:ext uri="{FF2B5EF4-FFF2-40B4-BE49-F238E27FC236}">
                    <a16:creationId xmlns:a16="http://schemas.microsoft.com/office/drawing/2014/main" id="{CC42B13B-32E5-9C90-F865-860980E36870}"/>
                  </a:ext>
                </a:extLst>
              </p:cNvPr>
              <p:cNvSpPr txBox="1"/>
              <p:nvPr/>
            </p:nvSpPr>
            <p:spPr>
              <a:xfrm>
                <a:off x="4506585" y="3790059"/>
                <a:ext cx="403225"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altLang="ja-JP" sz="1800" i="1" dirty="0" smtClean="0">
                              <a:latin typeface="Cambria Math" panose="02040503050406030204" pitchFamily="18" charset="0"/>
                            </a:rPr>
                          </m:ctrlPr>
                        </m:sSubPr>
                        <m:e>
                          <m:r>
                            <a:rPr lang="en-US" altLang="ja-JP" sz="1800" b="0" i="1" dirty="0" smtClean="0">
                              <a:latin typeface="Cambria Math" panose="02040503050406030204" pitchFamily="18" charset="0"/>
                            </a:rPr>
                            <m:t>𝐸</m:t>
                          </m:r>
                        </m:e>
                        <m:sub>
                          <m:r>
                            <m:rPr>
                              <m:sty m:val="p"/>
                            </m:rPr>
                            <a:rPr lang="en-US" altLang="ja-JP" sz="1800" b="0" i="0" dirty="0" smtClean="0">
                              <a:latin typeface="Cambria Math" panose="02040503050406030204" pitchFamily="18" charset="0"/>
                            </a:rPr>
                            <m:t>e</m:t>
                          </m:r>
                        </m:sub>
                      </m:sSub>
                    </m:oMath>
                  </m:oMathPara>
                </a14:m>
                <a:endParaRPr lang="ja-JP" altLang="en-US" dirty="0"/>
              </a:p>
            </p:txBody>
          </p:sp>
        </mc:Choice>
        <mc:Fallback xmlns="">
          <p:sp>
            <p:nvSpPr>
              <p:cNvPr id="39" name="テキスト ボックス 38">
                <a:extLst>
                  <a:ext uri="{FF2B5EF4-FFF2-40B4-BE49-F238E27FC236}">
                    <a16:creationId xmlns:a16="http://schemas.microsoft.com/office/drawing/2014/main" id="{BDE16F4B-62DF-40DB-8259-DCF7DF1595E7}"/>
                  </a:ext>
                </a:extLst>
              </p:cNvPr>
              <p:cNvSpPr txBox="1">
                <a:spLocks noRot="1" noChangeAspect="1" noMove="1" noResize="1" noEditPoints="1" noAdjustHandles="1" noChangeArrowheads="1" noChangeShapeType="1" noTextEdit="1"/>
              </p:cNvSpPr>
              <p:nvPr/>
            </p:nvSpPr>
            <p:spPr>
              <a:xfrm>
                <a:off x="4506585" y="3790059"/>
                <a:ext cx="403225" cy="369332"/>
              </a:xfrm>
              <a:prstGeom prst="rect">
                <a:avLst/>
              </a:prstGeom>
              <a:blipFill>
                <a:blip r:embed="rId9"/>
                <a:stretch>
                  <a:fillRect/>
                </a:stretch>
              </a:blipFill>
            </p:spPr>
            <p:txBody>
              <a:bodyPr/>
              <a:lstStyle/>
              <a:p>
                <a:r>
                  <a:rPr lang="ja-JP" altLang="en-US">
                    <a:noFill/>
                  </a:rPr>
                  <a:t> </a:t>
                </a:r>
              </a:p>
            </p:txBody>
          </p:sp>
        </mc:Fallback>
      </mc:AlternateContent>
      <p:sp>
        <p:nvSpPr>
          <p:cNvPr id="40" name="テキスト ボックス 39">
            <a:extLst>
              <a:ext uri="{FF2B5EF4-FFF2-40B4-BE49-F238E27FC236}">
                <a16:creationId xmlns:a16="http://schemas.microsoft.com/office/drawing/2014/main" id="{2F51DA59-C266-DDA3-E2E5-5BA7819521EA}"/>
              </a:ext>
            </a:extLst>
          </p:cNvPr>
          <p:cNvSpPr txBox="1"/>
          <p:nvPr/>
        </p:nvSpPr>
        <p:spPr>
          <a:xfrm>
            <a:off x="5250882" y="3776990"/>
            <a:ext cx="667213" cy="261610"/>
          </a:xfrm>
          <a:prstGeom prst="rect">
            <a:avLst/>
          </a:prstGeom>
          <a:noFill/>
        </p:spPr>
        <p:txBody>
          <a:bodyPr wrap="square" anchor="ctr">
            <a:spAutoFit/>
          </a:bodyPr>
          <a:lstStyle/>
          <a:p>
            <a:r>
              <a:rPr lang="en-US" altLang="ja-JP" sz="1100" dirty="0" err="1"/>
              <a:t>ZPE</a:t>
            </a:r>
            <a:endParaRPr lang="ja-JP" altLang="en-US" sz="1100" dirty="0"/>
          </a:p>
        </p:txBody>
      </p:sp>
      <mc:AlternateContent xmlns:mc="http://schemas.openxmlformats.org/markup-compatibility/2006" xmlns:a14="http://schemas.microsoft.com/office/drawing/2010/main">
        <mc:Choice Requires="a14">
          <p:sp>
            <p:nvSpPr>
              <p:cNvPr id="43" name="テキスト ボックス 42">
                <a:extLst>
                  <a:ext uri="{FF2B5EF4-FFF2-40B4-BE49-F238E27FC236}">
                    <a16:creationId xmlns:a16="http://schemas.microsoft.com/office/drawing/2014/main" id="{B3F0F8EB-B223-A865-44B1-566328CEA912}"/>
                  </a:ext>
                </a:extLst>
              </p:cNvPr>
              <p:cNvSpPr txBox="1"/>
              <p:nvPr/>
            </p:nvSpPr>
            <p:spPr>
              <a:xfrm>
                <a:off x="4505050" y="3537544"/>
                <a:ext cx="403225"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altLang="ja-JP" b="0" i="1" dirty="0" smtClean="0">
                              <a:latin typeface="Cambria Math" panose="02040503050406030204" pitchFamily="18" charset="0"/>
                            </a:rPr>
                          </m:ctrlPr>
                        </m:sSubPr>
                        <m:e>
                          <m:r>
                            <a:rPr lang="en-US" altLang="ja-JP" b="0" i="1" dirty="0" smtClean="0">
                              <a:latin typeface="Cambria Math" panose="02040503050406030204" pitchFamily="18" charset="0"/>
                            </a:rPr>
                            <m:t>𝐸</m:t>
                          </m:r>
                        </m:e>
                        <m:sub>
                          <m:r>
                            <a:rPr lang="en-US" altLang="ja-JP" b="0" i="1" dirty="0" smtClean="0">
                              <a:latin typeface="Cambria Math" panose="02040503050406030204" pitchFamily="18" charset="0"/>
                            </a:rPr>
                            <m:t>0</m:t>
                          </m:r>
                        </m:sub>
                      </m:sSub>
                    </m:oMath>
                  </m:oMathPara>
                </a14:m>
                <a:endParaRPr lang="ja-JP" altLang="en-US" dirty="0"/>
              </a:p>
            </p:txBody>
          </p:sp>
        </mc:Choice>
        <mc:Fallback xmlns="">
          <p:sp>
            <p:nvSpPr>
              <p:cNvPr id="43" name="テキスト ボックス 42">
                <a:extLst>
                  <a:ext uri="{FF2B5EF4-FFF2-40B4-BE49-F238E27FC236}">
                    <a16:creationId xmlns:a16="http://schemas.microsoft.com/office/drawing/2014/main" id="{D693C56B-CAFB-4159-A212-2B8F5A475B5B}"/>
                  </a:ext>
                </a:extLst>
              </p:cNvPr>
              <p:cNvSpPr txBox="1">
                <a:spLocks noRot="1" noChangeAspect="1" noMove="1" noResize="1" noEditPoints="1" noAdjustHandles="1" noChangeArrowheads="1" noChangeShapeType="1" noTextEdit="1"/>
              </p:cNvSpPr>
              <p:nvPr/>
            </p:nvSpPr>
            <p:spPr>
              <a:xfrm>
                <a:off x="4505050" y="3537544"/>
                <a:ext cx="403225" cy="369332"/>
              </a:xfrm>
              <a:prstGeom prst="rect">
                <a:avLst/>
              </a:prstGeom>
              <a:blipFill>
                <a:blip r:embed="rId14"/>
                <a:stretch>
                  <a:fillRect/>
                </a:stretch>
              </a:blipFill>
            </p:spPr>
            <p:txBody>
              <a:bodyPr/>
              <a:lstStyle/>
              <a:p>
                <a:r>
                  <a:rPr lang="ja-JP" altLang="en-US">
                    <a:noFill/>
                  </a:rPr>
                  <a:t> </a:t>
                </a:r>
              </a:p>
            </p:txBody>
          </p:sp>
        </mc:Fallback>
      </mc:AlternateContent>
      <p:grpSp>
        <p:nvGrpSpPr>
          <p:cNvPr id="3" name="グループ化 2">
            <a:extLst>
              <a:ext uri="{FF2B5EF4-FFF2-40B4-BE49-F238E27FC236}">
                <a16:creationId xmlns:a16="http://schemas.microsoft.com/office/drawing/2014/main" id="{BD2AD757-4967-5DAF-AF56-8FDA959DE790}"/>
              </a:ext>
            </a:extLst>
          </p:cNvPr>
          <p:cNvGrpSpPr/>
          <p:nvPr/>
        </p:nvGrpSpPr>
        <p:grpSpPr>
          <a:xfrm>
            <a:off x="1363579" y="1074659"/>
            <a:ext cx="360000" cy="1044000"/>
            <a:chOff x="0" y="1066638"/>
            <a:chExt cx="360000" cy="1044000"/>
          </a:xfrm>
        </p:grpSpPr>
        <p:cxnSp>
          <p:nvCxnSpPr>
            <p:cNvPr id="16" name="直線矢印コネクタ 15">
              <a:extLst>
                <a:ext uri="{FF2B5EF4-FFF2-40B4-BE49-F238E27FC236}">
                  <a16:creationId xmlns:a16="http://schemas.microsoft.com/office/drawing/2014/main" id="{F4B25388-5F9D-BF4E-8ECC-106CE9812816}"/>
                </a:ext>
              </a:extLst>
            </p:cNvPr>
            <p:cNvCxnSpPr>
              <a:cxnSpLocks/>
            </p:cNvCxnSpPr>
            <p:nvPr/>
          </p:nvCxnSpPr>
          <p:spPr>
            <a:xfrm>
              <a:off x="0" y="2108338"/>
              <a:ext cx="360000" cy="0"/>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線コネクタ 17">
              <a:extLst>
                <a:ext uri="{FF2B5EF4-FFF2-40B4-BE49-F238E27FC236}">
                  <a16:creationId xmlns:a16="http://schemas.microsoft.com/office/drawing/2014/main" id="{FFDB1F8E-DC4A-EA96-6DB7-2592DAA52D97}"/>
                </a:ext>
              </a:extLst>
            </p:cNvPr>
            <p:cNvCxnSpPr>
              <a:cxnSpLocks/>
            </p:cNvCxnSpPr>
            <p:nvPr/>
          </p:nvCxnSpPr>
          <p:spPr>
            <a:xfrm>
              <a:off x="15776" y="1066638"/>
              <a:ext cx="0" cy="104400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20" name="直線矢印コネクタ 19">
              <a:extLst>
                <a:ext uri="{FF2B5EF4-FFF2-40B4-BE49-F238E27FC236}">
                  <a16:creationId xmlns:a16="http://schemas.microsoft.com/office/drawing/2014/main" id="{F55E3173-A3F5-9B30-2BEB-4A444F44307C}"/>
                </a:ext>
              </a:extLst>
            </p:cNvPr>
            <p:cNvCxnSpPr>
              <a:cxnSpLocks/>
            </p:cNvCxnSpPr>
            <p:nvPr/>
          </p:nvCxnSpPr>
          <p:spPr>
            <a:xfrm>
              <a:off x="0" y="1612220"/>
              <a:ext cx="360000" cy="0"/>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21" name="直線矢印コネクタ 20">
              <a:extLst>
                <a:ext uri="{FF2B5EF4-FFF2-40B4-BE49-F238E27FC236}">
                  <a16:creationId xmlns:a16="http://schemas.microsoft.com/office/drawing/2014/main" id="{2978A37B-BCC2-ECF0-583B-03AEC7F9B450}"/>
                </a:ext>
              </a:extLst>
            </p:cNvPr>
            <p:cNvCxnSpPr>
              <a:cxnSpLocks/>
            </p:cNvCxnSpPr>
            <p:nvPr/>
          </p:nvCxnSpPr>
          <p:spPr>
            <a:xfrm>
              <a:off x="0" y="1082664"/>
              <a:ext cx="360000" cy="0"/>
            </a:xfrm>
            <a:prstGeom prst="straightConnector1">
              <a:avLst/>
            </a:prstGeom>
            <a:ln w="38100">
              <a:solidFill>
                <a:schemeClr val="accent4"/>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4" name="テキスト ボックス 3">
            <a:extLst>
              <a:ext uri="{FF2B5EF4-FFF2-40B4-BE49-F238E27FC236}">
                <a16:creationId xmlns:a16="http://schemas.microsoft.com/office/drawing/2014/main" id="{5FFFBFEC-0B47-B5A3-9770-E26409F7846F}"/>
              </a:ext>
            </a:extLst>
          </p:cNvPr>
          <p:cNvSpPr txBox="1"/>
          <p:nvPr/>
        </p:nvSpPr>
        <p:spPr>
          <a:xfrm>
            <a:off x="3207795" y="971944"/>
            <a:ext cx="1620000" cy="400110"/>
          </a:xfrm>
          <a:prstGeom prst="rect">
            <a:avLst/>
          </a:prstGeom>
          <a:noFill/>
        </p:spPr>
        <p:txBody>
          <a:bodyPr wrap="square" rtlCol="0">
            <a:spAutoFit/>
          </a:bodyPr>
          <a:lstStyle/>
          <a:p>
            <a:r>
              <a:rPr kumimoji="1" lang="ja-JP" altLang="en-US" sz="1000" dirty="0">
                <a:solidFill>
                  <a:schemeClr val="accent4"/>
                </a:solidFill>
                <a:latin typeface="游ゴシック" panose="020B0400000000000000" pitchFamily="50" charset="-128"/>
                <a:ea typeface="游ゴシック" panose="020B0400000000000000" pitchFamily="50" charset="-128"/>
              </a:rPr>
              <a:t>⬅ 本来の</a:t>
            </a:r>
            <a:r>
              <a:rPr kumimoji="1" lang="ja-JP" altLang="en-US" sz="1000" dirty="0">
                <a:solidFill>
                  <a:schemeClr val="accent4"/>
                </a:solidFill>
              </a:rPr>
              <a:t>解きたい方程式</a:t>
            </a:r>
          </a:p>
        </p:txBody>
      </p:sp>
      <p:sp>
        <p:nvSpPr>
          <p:cNvPr id="22" name="テキスト ボックス 21">
            <a:extLst>
              <a:ext uri="{FF2B5EF4-FFF2-40B4-BE49-F238E27FC236}">
                <a16:creationId xmlns:a16="http://schemas.microsoft.com/office/drawing/2014/main" id="{B269288D-1B55-A0A6-0B7C-1826F36AD6A6}"/>
              </a:ext>
            </a:extLst>
          </p:cNvPr>
          <p:cNvSpPr txBox="1"/>
          <p:nvPr/>
        </p:nvSpPr>
        <p:spPr>
          <a:xfrm>
            <a:off x="1266798" y="864549"/>
            <a:ext cx="620015" cy="230832"/>
          </a:xfrm>
          <a:prstGeom prst="rect">
            <a:avLst/>
          </a:prstGeom>
          <a:noFill/>
        </p:spPr>
        <p:txBody>
          <a:bodyPr wrap="square" rtlCol="0">
            <a:spAutoFit/>
          </a:bodyPr>
          <a:lstStyle/>
          <a:p>
            <a:r>
              <a:rPr kumimoji="1" lang="en-US" altLang="ja-JP" sz="900" dirty="0">
                <a:solidFill>
                  <a:schemeClr val="accent4"/>
                </a:solidFill>
              </a:rPr>
              <a:t>BO</a:t>
            </a:r>
            <a:r>
              <a:rPr kumimoji="1" lang="ja-JP" altLang="en-US" sz="900" dirty="0">
                <a:solidFill>
                  <a:schemeClr val="accent4"/>
                </a:solidFill>
              </a:rPr>
              <a:t>近似</a:t>
            </a:r>
          </a:p>
        </p:txBody>
      </p:sp>
      <p:sp>
        <p:nvSpPr>
          <p:cNvPr id="23" name="テキスト ボックス 22">
            <a:extLst>
              <a:ext uri="{FF2B5EF4-FFF2-40B4-BE49-F238E27FC236}">
                <a16:creationId xmlns:a16="http://schemas.microsoft.com/office/drawing/2014/main" id="{CD281A7C-C2F0-732F-71B2-807DA991041F}"/>
              </a:ext>
            </a:extLst>
          </p:cNvPr>
          <p:cNvSpPr txBox="1"/>
          <p:nvPr/>
        </p:nvSpPr>
        <p:spPr>
          <a:xfrm>
            <a:off x="7234649" y="3205284"/>
            <a:ext cx="1609963" cy="769441"/>
          </a:xfrm>
          <a:prstGeom prst="rect">
            <a:avLst/>
          </a:prstGeom>
          <a:noFill/>
        </p:spPr>
        <p:txBody>
          <a:bodyPr wrap="square" rtlCol="0">
            <a:spAutoFit/>
          </a:bodyPr>
          <a:lstStyle/>
          <a:p>
            <a:r>
              <a:rPr kumimoji="1" lang="ja-JP" altLang="en-US" sz="1100" dirty="0">
                <a:solidFill>
                  <a:schemeClr val="accent4"/>
                </a:solidFill>
              </a:rPr>
              <a:t>構造最適化</a:t>
            </a:r>
            <a:r>
              <a:rPr kumimoji="1" lang="en-US" altLang="ja-JP" sz="1100" dirty="0">
                <a:solidFill>
                  <a:schemeClr val="accent4"/>
                </a:solidFill>
              </a:rPr>
              <a:t>(OPT)</a:t>
            </a:r>
            <a:r>
              <a:rPr kumimoji="1" lang="ja-JP" altLang="en-US" sz="1100" dirty="0">
                <a:solidFill>
                  <a:schemeClr val="accent4"/>
                </a:solidFill>
              </a:rPr>
              <a:t>で</a:t>
            </a:r>
            <a:endParaRPr kumimoji="1" lang="en-US" altLang="ja-JP" sz="1100" dirty="0">
              <a:solidFill>
                <a:schemeClr val="accent4"/>
              </a:solidFill>
            </a:endParaRPr>
          </a:p>
          <a:p>
            <a:r>
              <a:rPr kumimoji="1" lang="ja-JP" altLang="en-US" sz="1100" dirty="0">
                <a:solidFill>
                  <a:schemeClr val="accent4"/>
                </a:solidFill>
              </a:rPr>
              <a:t>得られるエネルギー</a:t>
            </a:r>
            <a:r>
              <a:rPr kumimoji="1" lang="en-US" altLang="ja-JP" sz="1100" dirty="0">
                <a:solidFill>
                  <a:schemeClr val="accent4"/>
                </a:solidFill>
              </a:rPr>
              <a:t>.</a:t>
            </a:r>
          </a:p>
          <a:p>
            <a:r>
              <a:rPr kumimoji="1" lang="ja-JP" altLang="en-US" sz="1100" dirty="0">
                <a:solidFill>
                  <a:schemeClr val="accent4"/>
                </a:solidFill>
              </a:rPr>
              <a:t>核の運動はまだ含ま</a:t>
            </a:r>
            <a:br>
              <a:rPr kumimoji="1" lang="en-US" altLang="ja-JP" sz="1100" dirty="0">
                <a:solidFill>
                  <a:schemeClr val="accent4"/>
                </a:solidFill>
              </a:rPr>
            </a:br>
            <a:r>
              <a:rPr kumimoji="1" lang="ja-JP" altLang="en-US" sz="1100" dirty="0">
                <a:solidFill>
                  <a:schemeClr val="accent4"/>
                </a:solidFill>
              </a:rPr>
              <a:t>れていないので注意！</a:t>
            </a:r>
          </a:p>
        </p:txBody>
      </p:sp>
      <p:cxnSp>
        <p:nvCxnSpPr>
          <p:cNvPr id="25" name="直線矢印コネクタ 24">
            <a:extLst>
              <a:ext uri="{FF2B5EF4-FFF2-40B4-BE49-F238E27FC236}">
                <a16:creationId xmlns:a16="http://schemas.microsoft.com/office/drawing/2014/main" id="{18BE664C-6D67-0193-6A3C-BD38D13B2D1F}"/>
              </a:ext>
            </a:extLst>
          </p:cNvPr>
          <p:cNvCxnSpPr>
            <a:cxnSpLocks/>
          </p:cNvCxnSpPr>
          <p:nvPr/>
        </p:nvCxnSpPr>
        <p:spPr>
          <a:xfrm flipH="1">
            <a:off x="6086062" y="3590004"/>
            <a:ext cx="1148587" cy="396831"/>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26" name="フリーフォーム: 図形 25">
            <a:extLst>
              <a:ext uri="{FF2B5EF4-FFF2-40B4-BE49-F238E27FC236}">
                <a16:creationId xmlns:a16="http://schemas.microsoft.com/office/drawing/2014/main" id="{EA5C48E2-6A1B-586F-A3C7-4E0FC89BD33F}"/>
              </a:ext>
            </a:extLst>
          </p:cNvPr>
          <p:cNvSpPr/>
          <p:nvPr/>
        </p:nvSpPr>
        <p:spPr>
          <a:xfrm>
            <a:off x="6134265" y="2728960"/>
            <a:ext cx="1090465" cy="1158619"/>
          </a:xfrm>
          <a:custGeom>
            <a:avLst/>
            <a:gdLst>
              <a:gd name="connsiteX0" fmla="*/ 1090465 w 1090465"/>
              <a:gd name="connsiteY0" fmla="*/ 0 h 1158619"/>
              <a:gd name="connsiteX1" fmla="*/ 477079 w 1090465"/>
              <a:gd name="connsiteY1" fmla="*/ 471399 h 1158619"/>
              <a:gd name="connsiteX2" fmla="*/ 0 w 1090465"/>
              <a:gd name="connsiteY2" fmla="*/ 1158619 h 1158619"/>
            </a:gdLst>
            <a:ahLst/>
            <a:cxnLst>
              <a:cxn ang="0">
                <a:pos x="connsiteX0" y="connsiteY0"/>
              </a:cxn>
              <a:cxn ang="0">
                <a:pos x="connsiteX1" y="connsiteY1"/>
              </a:cxn>
              <a:cxn ang="0">
                <a:pos x="connsiteX2" y="connsiteY2"/>
              </a:cxn>
            </a:cxnLst>
            <a:rect l="l" t="t" r="r" b="b"/>
            <a:pathLst>
              <a:path w="1090465" h="1158619">
                <a:moveTo>
                  <a:pt x="1090465" y="0"/>
                </a:moveTo>
                <a:cubicBezTo>
                  <a:pt x="874644" y="139148"/>
                  <a:pt x="658823" y="278296"/>
                  <a:pt x="477079" y="471399"/>
                </a:cubicBezTo>
                <a:cubicBezTo>
                  <a:pt x="295335" y="664502"/>
                  <a:pt x="147667" y="911560"/>
                  <a:pt x="0" y="1158619"/>
                </a:cubicBezTo>
              </a:path>
            </a:pathLst>
          </a:custGeom>
          <a:noFill/>
          <a:ln w="38100">
            <a:solidFill>
              <a:schemeClr val="accent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mc:AlternateContent xmlns:mc="http://schemas.openxmlformats.org/markup-compatibility/2006" xmlns:a14="http://schemas.microsoft.com/office/drawing/2010/main">
        <mc:Choice Requires="a14">
          <p:sp>
            <p:nvSpPr>
              <p:cNvPr id="17" name="コンテンツ プレースホルダー 16">
                <a:extLst>
                  <a:ext uri="{FF2B5EF4-FFF2-40B4-BE49-F238E27FC236}">
                    <a16:creationId xmlns:a16="http://schemas.microsoft.com/office/drawing/2014/main" id="{B08FF88E-9E1D-FCEE-24D3-7A3469BE65E1}"/>
                  </a:ext>
                </a:extLst>
              </p:cNvPr>
              <p:cNvSpPr>
                <a:spLocks noGrp="1"/>
              </p:cNvSpPr>
              <p:nvPr>
                <p:ph idx="14"/>
              </p:nvPr>
            </p:nvSpPr>
            <p:spPr>
              <a:xfrm>
                <a:off x="457150" y="3074963"/>
                <a:ext cx="4025813" cy="1494049"/>
              </a:xfrm>
            </p:spPr>
            <p:txBody>
              <a:bodyPr/>
              <a:lstStyle/>
              <a:p>
                <a:pPr>
                  <a:lnSpc>
                    <a:spcPct val="135000"/>
                  </a:lnSpc>
                </a:pPr>
                <a:r>
                  <a:rPr lang="ja-JP" altLang="en-US" dirty="0"/>
                  <a:t>電子ハミルトニアン</a:t>
                </a:r>
                <a14:m>
                  <m:oMath xmlns:m="http://schemas.openxmlformats.org/officeDocument/2006/math">
                    <m:sSub>
                      <m:sSubPr>
                        <m:ctrlPr>
                          <a:rPr lang="en-US" altLang="ja-JP" b="0" i="1" dirty="0" smtClean="0">
                            <a:latin typeface="Cambria Math" panose="02040503050406030204" pitchFamily="18" charset="0"/>
                          </a:rPr>
                        </m:ctrlPr>
                      </m:sSubPr>
                      <m:e>
                        <m:acc>
                          <m:accPr>
                            <m:chr m:val="̂"/>
                            <m:ctrlPr>
                              <a:rPr lang="en-US" altLang="ja-JP" b="0" i="1" smtClean="0">
                                <a:latin typeface="Cambria Math" panose="02040503050406030204" pitchFamily="18" charset="0"/>
                              </a:rPr>
                            </m:ctrlPr>
                          </m:accPr>
                          <m:e>
                            <m:r>
                              <a:rPr lang="en-US" altLang="ja-JP" b="0" i="1" smtClean="0">
                                <a:latin typeface="Cambria Math" panose="02040503050406030204" pitchFamily="18" charset="0"/>
                              </a:rPr>
                              <m:t>𝐻</m:t>
                            </m:r>
                          </m:e>
                        </m:acc>
                      </m:e>
                      <m:sub>
                        <m:r>
                          <m:rPr>
                            <m:sty m:val="p"/>
                          </m:rPr>
                          <a:rPr lang="en-US" altLang="ja-JP" b="0" i="0" dirty="0" smtClean="0">
                            <a:latin typeface="Cambria Math" panose="02040503050406030204" pitchFamily="18" charset="0"/>
                          </a:rPr>
                          <m:t>elec</m:t>
                        </m:r>
                      </m:sub>
                    </m:sSub>
                  </m:oMath>
                </a14:m>
                <a:r>
                  <a:rPr lang="ja-JP" altLang="en-US" dirty="0"/>
                  <a:t>は核の運動項を含まないため</a:t>
                </a:r>
                <a:r>
                  <a:rPr lang="en-US" altLang="ja-JP" dirty="0"/>
                  <a:t>(2.11)</a:t>
                </a:r>
                <a:r>
                  <a:rPr lang="ja-JP" altLang="en-US" dirty="0"/>
                  <a:t>を解いただけでは核の運動は考慮されていない</a:t>
                </a:r>
                <a:r>
                  <a:rPr lang="en-US" altLang="ja-JP" dirty="0"/>
                  <a:t>. </a:t>
                </a:r>
                <a:r>
                  <a:rPr lang="ja-JP" altLang="en-US" dirty="0"/>
                  <a:t>しかし</a:t>
                </a:r>
                <a:r>
                  <a:rPr lang="en-US" altLang="ja-JP" dirty="0"/>
                  <a:t>, PEC</a:t>
                </a:r>
                <a:r>
                  <a:rPr lang="ja-JP" altLang="en-US" dirty="0"/>
                  <a:t>や</a:t>
                </a:r>
                <a:r>
                  <a:rPr lang="en-US" altLang="ja-JP" dirty="0"/>
                  <a:t>PES</a:t>
                </a:r>
                <a:r>
                  <a:rPr lang="ja-JP" altLang="en-US" dirty="0"/>
                  <a:t>の極小点＝平衡構造から様々な有益な情報を得ることができる</a:t>
                </a:r>
                <a:r>
                  <a:rPr lang="en-US" altLang="ja-JP" dirty="0"/>
                  <a:t>. NMR</a:t>
                </a:r>
                <a:r>
                  <a:rPr lang="ja-JP" altLang="en-US" dirty="0"/>
                  <a:t>スペクトルも平衡構造において計算される</a:t>
                </a:r>
                <a:r>
                  <a:rPr lang="en-US" altLang="ja-JP" dirty="0"/>
                  <a:t>.</a:t>
                </a:r>
              </a:p>
            </p:txBody>
          </p:sp>
        </mc:Choice>
        <mc:Fallback xmlns="">
          <p:sp>
            <p:nvSpPr>
              <p:cNvPr id="17" name="コンテンツ プレースホルダー 16">
                <a:extLst>
                  <a:ext uri="{FF2B5EF4-FFF2-40B4-BE49-F238E27FC236}">
                    <a16:creationId xmlns:a16="http://schemas.microsoft.com/office/drawing/2014/main" id="{B08FF88E-9E1D-FCEE-24D3-7A3469BE65E1}"/>
                  </a:ext>
                </a:extLst>
              </p:cNvPr>
              <p:cNvSpPr>
                <a:spLocks noGrp="1" noRot="1" noChangeAspect="1" noMove="1" noResize="1" noEditPoints="1" noAdjustHandles="1" noChangeArrowheads="1" noChangeShapeType="1" noTextEdit="1"/>
              </p:cNvSpPr>
              <p:nvPr>
                <p:ph idx="14"/>
              </p:nvPr>
            </p:nvSpPr>
            <p:spPr>
              <a:xfrm>
                <a:off x="457150" y="3074963"/>
                <a:ext cx="4025813" cy="1494049"/>
              </a:xfrm>
              <a:blipFill>
                <a:blip r:embed="rId15"/>
                <a:stretch>
                  <a:fillRect/>
                </a:stretch>
              </a:blipFill>
            </p:spPr>
            <p:txBody>
              <a:bodyPr/>
              <a:lstStyle/>
              <a:p>
                <a:r>
                  <a:rPr lang="ja-JP" altLang="en-US">
                    <a:noFill/>
                  </a:rPr>
                  <a:t> </a:t>
                </a:r>
              </a:p>
            </p:txBody>
          </p:sp>
        </mc:Fallback>
      </mc:AlternateContent>
      <p:sp>
        <p:nvSpPr>
          <p:cNvPr id="10" name="テキスト ボックス 9">
            <a:extLst>
              <a:ext uri="{FF2B5EF4-FFF2-40B4-BE49-F238E27FC236}">
                <a16:creationId xmlns:a16="http://schemas.microsoft.com/office/drawing/2014/main" id="{4B88A7A4-D2B1-575F-CFD2-F21163A5DB66}"/>
              </a:ext>
            </a:extLst>
          </p:cNvPr>
          <p:cNvSpPr txBox="1"/>
          <p:nvPr/>
        </p:nvSpPr>
        <p:spPr>
          <a:xfrm>
            <a:off x="5284936" y="669772"/>
            <a:ext cx="2626664" cy="261610"/>
          </a:xfrm>
          <a:prstGeom prst="rect">
            <a:avLst/>
          </a:prstGeom>
          <a:noFill/>
        </p:spPr>
        <p:txBody>
          <a:bodyPr wrap="square" rtlCol="0">
            <a:spAutoFit/>
          </a:bodyPr>
          <a:lstStyle/>
          <a:p>
            <a:r>
              <a:rPr kumimoji="1" lang="en-US" altLang="ja-JP" sz="1100" b="1" dirty="0">
                <a:solidFill>
                  <a:schemeClr val="accent4"/>
                </a:solidFill>
              </a:rPr>
              <a:t>PEC</a:t>
            </a:r>
            <a:r>
              <a:rPr kumimoji="1" lang="en-US" altLang="ja-JP" sz="1100" dirty="0">
                <a:solidFill>
                  <a:schemeClr val="accent4"/>
                </a:solidFill>
              </a:rPr>
              <a:t>: potential energy curve</a:t>
            </a:r>
            <a:endParaRPr kumimoji="1" lang="ja-JP" altLang="en-US" sz="1100" dirty="0">
              <a:solidFill>
                <a:schemeClr val="accent4"/>
              </a:solidFill>
            </a:endParaRPr>
          </a:p>
        </p:txBody>
      </p:sp>
    </p:spTree>
    <p:extLst>
      <p:ext uri="{BB962C8B-B14F-4D97-AF65-F5344CB8AC3E}">
        <p14:creationId xmlns:p14="http://schemas.microsoft.com/office/powerpoint/2010/main" val="159214757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コンテンツ プレースホルダー 25">
            <a:extLst>
              <a:ext uri="{FF2B5EF4-FFF2-40B4-BE49-F238E27FC236}">
                <a16:creationId xmlns:a16="http://schemas.microsoft.com/office/drawing/2014/main" id="{45E0890B-5313-010D-87C5-CD894C21EFBA}"/>
              </a:ext>
            </a:extLst>
          </p:cNvPr>
          <p:cNvPicPr>
            <a:picLocks noGrp="1" noChangeAspect="1"/>
          </p:cNvPicPr>
          <p:nvPr>
            <p:ph idx="1"/>
          </p:nvPr>
        </p:nvPicPr>
        <p:blipFill>
          <a:blip r:embed="rId2"/>
          <a:stretch>
            <a:fillRect/>
          </a:stretch>
        </p:blipFill>
        <p:spPr>
          <a:xfrm>
            <a:off x="468313" y="1171837"/>
            <a:ext cx="4103687" cy="2799826"/>
          </a:xfrm>
        </p:spPr>
      </p:pic>
      <p:sp>
        <p:nvSpPr>
          <p:cNvPr id="6" name="タイトル 5">
            <a:extLst>
              <a:ext uri="{FF2B5EF4-FFF2-40B4-BE49-F238E27FC236}">
                <a16:creationId xmlns:a16="http://schemas.microsoft.com/office/drawing/2014/main" id="{E8AB32E6-EE9F-0854-F88D-D231BE242CE9}"/>
              </a:ext>
            </a:extLst>
          </p:cNvPr>
          <p:cNvSpPr>
            <a:spLocks noGrp="1"/>
          </p:cNvSpPr>
          <p:nvPr>
            <p:ph type="title"/>
          </p:nvPr>
        </p:nvSpPr>
        <p:spPr/>
        <p:txBody>
          <a:bodyPr/>
          <a:lstStyle/>
          <a:p>
            <a:r>
              <a:rPr kumimoji="1" lang="en-US" altLang="ja-JP" dirty="0"/>
              <a:t>GaussView6</a:t>
            </a:r>
            <a:r>
              <a:rPr kumimoji="1" lang="ja-JP" altLang="en-US" dirty="0"/>
              <a:t>での構造最適化 </a:t>
            </a:r>
            <a:r>
              <a:rPr kumimoji="1" lang="en-US" altLang="ja-JP" dirty="0"/>
              <a:t>(1/2)</a:t>
            </a:r>
            <a:endParaRPr kumimoji="1" lang="ja-JP" altLang="en-US" dirty="0"/>
          </a:p>
        </p:txBody>
      </p:sp>
      <p:sp>
        <p:nvSpPr>
          <p:cNvPr id="9" name="テキスト プレースホルダー 8">
            <a:extLst>
              <a:ext uri="{FF2B5EF4-FFF2-40B4-BE49-F238E27FC236}">
                <a16:creationId xmlns:a16="http://schemas.microsoft.com/office/drawing/2014/main" id="{D41EFFAF-9D91-FB1A-B285-B5EB3C5B7D54}"/>
              </a:ext>
            </a:extLst>
          </p:cNvPr>
          <p:cNvSpPr>
            <a:spLocks noGrp="1"/>
          </p:cNvSpPr>
          <p:nvPr>
            <p:ph type="body" sz="quarter" idx="13"/>
          </p:nvPr>
        </p:nvSpPr>
        <p:spPr/>
        <p:txBody>
          <a:bodyPr/>
          <a:lstStyle/>
          <a:p>
            <a:endParaRPr lang="ja-JP" altLang="en-US"/>
          </a:p>
        </p:txBody>
      </p:sp>
      <p:sp>
        <p:nvSpPr>
          <p:cNvPr id="7" name="スライド番号プレースホルダー 6">
            <a:extLst>
              <a:ext uri="{FF2B5EF4-FFF2-40B4-BE49-F238E27FC236}">
                <a16:creationId xmlns:a16="http://schemas.microsoft.com/office/drawing/2014/main" id="{427E939E-3BC1-37F2-2075-32D4D8195259}"/>
              </a:ext>
            </a:extLst>
          </p:cNvPr>
          <p:cNvSpPr>
            <a:spLocks noGrp="1"/>
          </p:cNvSpPr>
          <p:nvPr>
            <p:ph type="sldNum" sz="quarter" idx="15"/>
          </p:nvPr>
        </p:nvSpPr>
        <p:spPr/>
        <p:txBody>
          <a:bodyPr/>
          <a:lstStyle/>
          <a:p>
            <a:fld id="{44CC7441-4F6D-4D99-AEAC-28C0433C7008}" type="slidenum">
              <a:rPr kumimoji="1" lang="ja-JP" altLang="en-US" smtClean="0"/>
              <a:pPr/>
              <a:t>67</a:t>
            </a:fld>
            <a:endParaRPr kumimoji="1" lang="ja-JP" altLang="en-US" dirty="0"/>
          </a:p>
        </p:txBody>
      </p:sp>
      <p:pic>
        <p:nvPicPr>
          <p:cNvPr id="22" name="コンテンツ プレースホルダー 11">
            <a:extLst>
              <a:ext uri="{FF2B5EF4-FFF2-40B4-BE49-F238E27FC236}">
                <a16:creationId xmlns:a16="http://schemas.microsoft.com/office/drawing/2014/main" id="{6ACA2285-963B-00B1-01A9-FDA2A349C01E}"/>
              </a:ext>
            </a:extLst>
          </p:cNvPr>
          <p:cNvPicPr>
            <a:picLocks noGrp="1" noChangeAspect="1"/>
          </p:cNvPicPr>
          <p:nvPr>
            <p:ph idx="14"/>
          </p:nvPr>
        </p:nvPicPr>
        <p:blipFill>
          <a:blip r:embed="rId3"/>
          <a:stretch>
            <a:fillRect/>
          </a:stretch>
        </p:blipFill>
        <p:spPr>
          <a:xfrm>
            <a:off x="4572000" y="1008343"/>
            <a:ext cx="4103688" cy="3126814"/>
          </a:xfrm>
        </p:spPr>
      </p:pic>
      <p:pic>
        <p:nvPicPr>
          <p:cNvPr id="15" name="グラフィックス 14" descr="カーソル 単色塗りつぶし">
            <a:extLst>
              <a:ext uri="{FF2B5EF4-FFF2-40B4-BE49-F238E27FC236}">
                <a16:creationId xmlns:a16="http://schemas.microsoft.com/office/drawing/2014/main" id="{D7AC2BB3-0FB6-A12C-76EE-38F53128E3C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43684" y="1980154"/>
            <a:ext cx="415274" cy="415274"/>
          </a:xfrm>
          <a:prstGeom prst="rect">
            <a:avLst/>
          </a:prstGeom>
        </p:spPr>
      </p:pic>
      <p:sp>
        <p:nvSpPr>
          <p:cNvPr id="19" name="テキスト ボックス 18">
            <a:extLst>
              <a:ext uri="{FF2B5EF4-FFF2-40B4-BE49-F238E27FC236}">
                <a16:creationId xmlns:a16="http://schemas.microsoft.com/office/drawing/2014/main" id="{A765FACF-9912-CCBB-02AE-47E673A42A75}"/>
              </a:ext>
            </a:extLst>
          </p:cNvPr>
          <p:cNvSpPr txBox="1"/>
          <p:nvPr/>
        </p:nvSpPr>
        <p:spPr>
          <a:xfrm>
            <a:off x="4827113" y="2455685"/>
            <a:ext cx="3057730" cy="492443"/>
          </a:xfrm>
          <a:prstGeom prst="rect">
            <a:avLst/>
          </a:prstGeom>
          <a:noFill/>
        </p:spPr>
        <p:txBody>
          <a:bodyPr wrap="square">
            <a:spAutoFit/>
          </a:bodyPr>
          <a:lstStyle/>
          <a:p>
            <a:pPr algn="ctr"/>
            <a:r>
              <a:rPr kumimoji="1" lang="ja-JP" altLang="en-US" sz="1300" b="1" dirty="0">
                <a:solidFill>
                  <a:schemeClr val="accent4"/>
                </a:solidFill>
              </a:rPr>
              <a:t>虚振動が出ていないか確認するために</a:t>
            </a:r>
            <a:r>
              <a:rPr kumimoji="1" lang="en-US" altLang="ja-JP" sz="1300" b="1" dirty="0" err="1">
                <a:solidFill>
                  <a:schemeClr val="accent4"/>
                </a:solidFill>
              </a:rPr>
              <a:t>freq</a:t>
            </a:r>
            <a:r>
              <a:rPr kumimoji="1" lang="ja-JP" altLang="en-US" sz="1300" b="1" dirty="0">
                <a:solidFill>
                  <a:schemeClr val="accent4"/>
                </a:solidFill>
              </a:rPr>
              <a:t>も一緒に指定するとよい</a:t>
            </a:r>
          </a:p>
        </p:txBody>
      </p:sp>
      <p:pic>
        <p:nvPicPr>
          <p:cNvPr id="27" name="グラフィックス 26" descr="カーソル 単色塗りつぶし">
            <a:extLst>
              <a:ext uri="{FF2B5EF4-FFF2-40B4-BE49-F238E27FC236}">
                <a16:creationId xmlns:a16="http://schemas.microsoft.com/office/drawing/2014/main" id="{8B7757DF-F840-AFFF-8BD8-7A5F40FD016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828631" y="2517983"/>
            <a:ext cx="415274" cy="415274"/>
          </a:xfrm>
          <a:prstGeom prst="rect">
            <a:avLst/>
          </a:prstGeom>
        </p:spPr>
      </p:pic>
      <p:sp>
        <p:nvSpPr>
          <p:cNvPr id="28" name="テキスト ボックス 27">
            <a:extLst>
              <a:ext uri="{FF2B5EF4-FFF2-40B4-BE49-F238E27FC236}">
                <a16:creationId xmlns:a16="http://schemas.microsoft.com/office/drawing/2014/main" id="{1EF4ABDE-6953-9E81-0105-2751AB745DFE}"/>
              </a:ext>
            </a:extLst>
          </p:cNvPr>
          <p:cNvSpPr txBox="1"/>
          <p:nvPr/>
        </p:nvSpPr>
        <p:spPr>
          <a:xfrm>
            <a:off x="2113472" y="1427400"/>
            <a:ext cx="2215491" cy="492443"/>
          </a:xfrm>
          <a:prstGeom prst="rect">
            <a:avLst/>
          </a:prstGeom>
          <a:noFill/>
        </p:spPr>
        <p:txBody>
          <a:bodyPr wrap="square">
            <a:spAutoFit/>
          </a:bodyPr>
          <a:lstStyle/>
          <a:p>
            <a:r>
              <a:rPr kumimoji="1" lang="ja-JP" altLang="en-US" sz="1300" b="1" dirty="0">
                <a:solidFill>
                  <a:schemeClr val="accent4"/>
                </a:solidFill>
              </a:rPr>
              <a:t>分子を作り</a:t>
            </a:r>
            <a:r>
              <a:rPr kumimoji="1" lang="en-US" altLang="ja-JP" sz="1300" b="1" dirty="0">
                <a:solidFill>
                  <a:schemeClr val="accent4"/>
                </a:solidFill>
              </a:rPr>
              <a:t>, </a:t>
            </a:r>
            <a:r>
              <a:rPr kumimoji="1" lang="ja-JP" altLang="en-US" sz="1300" b="1" dirty="0">
                <a:solidFill>
                  <a:schemeClr val="accent4"/>
                </a:solidFill>
              </a:rPr>
              <a:t>今までと同じ</a:t>
            </a:r>
            <a:endParaRPr kumimoji="1" lang="en-US" altLang="ja-JP" sz="1300" b="1" dirty="0">
              <a:solidFill>
                <a:schemeClr val="accent4"/>
              </a:solidFill>
            </a:endParaRPr>
          </a:p>
          <a:p>
            <a:r>
              <a:rPr kumimoji="1" lang="ja-JP" altLang="en-US" sz="1300" b="1" dirty="0">
                <a:solidFill>
                  <a:schemeClr val="accent4"/>
                </a:solidFill>
              </a:rPr>
              <a:t>ように計算をセットアップ</a:t>
            </a:r>
          </a:p>
        </p:txBody>
      </p:sp>
      <p:sp>
        <p:nvSpPr>
          <p:cNvPr id="29" name="テキスト ボックス 28">
            <a:extLst>
              <a:ext uri="{FF2B5EF4-FFF2-40B4-BE49-F238E27FC236}">
                <a16:creationId xmlns:a16="http://schemas.microsoft.com/office/drawing/2014/main" id="{B3CDEA0B-347C-09F4-2F3B-2CA575C115E9}"/>
              </a:ext>
            </a:extLst>
          </p:cNvPr>
          <p:cNvSpPr txBox="1"/>
          <p:nvPr/>
        </p:nvSpPr>
        <p:spPr>
          <a:xfrm>
            <a:off x="6215230" y="4183057"/>
            <a:ext cx="2460458" cy="492443"/>
          </a:xfrm>
          <a:prstGeom prst="rect">
            <a:avLst/>
          </a:prstGeom>
          <a:noFill/>
        </p:spPr>
        <p:txBody>
          <a:bodyPr wrap="square">
            <a:spAutoFit/>
          </a:bodyPr>
          <a:lstStyle/>
          <a:p>
            <a:pPr algn="ctr"/>
            <a:r>
              <a:rPr kumimoji="1" lang="ja-JP" altLang="en-US" sz="1300" b="1" dirty="0">
                <a:solidFill>
                  <a:schemeClr val="accent4"/>
                </a:solidFill>
              </a:rPr>
              <a:t>これまでと同じように手法や基底関数を指定し</a:t>
            </a:r>
            <a:r>
              <a:rPr kumimoji="1" lang="en-US" altLang="ja-JP" sz="1300" b="1" dirty="0">
                <a:solidFill>
                  <a:schemeClr val="accent4"/>
                </a:solidFill>
              </a:rPr>
              <a:t>, </a:t>
            </a:r>
            <a:r>
              <a:rPr kumimoji="1" lang="ja-JP" altLang="en-US" sz="1300" b="1" dirty="0">
                <a:solidFill>
                  <a:schemeClr val="accent4"/>
                </a:solidFill>
              </a:rPr>
              <a:t>計算を流す</a:t>
            </a:r>
            <a:r>
              <a:rPr kumimoji="1" lang="en-US" altLang="ja-JP" sz="1300" b="1" dirty="0">
                <a:solidFill>
                  <a:schemeClr val="accent4"/>
                </a:solidFill>
              </a:rPr>
              <a:t>.</a:t>
            </a:r>
            <a:endParaRPr kumimoji="1" lang="ja-JP" altLang="en-US" sz="1300" b="1" dirty="0">
              <a:solidFill>
                <a:schemeClr val="accent4"/>
              </a:solidFill>
            </a:endParaRPr>
          </a:p>
        </p:txBody>
      </p:sp>
    </p:spTree>
    <p:extLst>
      <p:ext uri="{BB962C8B-B14F-4D97-AF65-F5344CB8AC3E}">
        <p14:creationId xmlns:p14="http://schemas.microsoft.com/office/powerpoint/2010/main" val="145722088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3A9E1C-196F-BC02-AE22-367F24D97B47}"/>
            </a:ext>
          </a:extLst>
        </p:cNvPr>
        <p:cNvGrpSpPr/>
        <p:nvPr/>
      </p:nvGrpSpPr>
      <p:grpSpPr>
        <a:xfrm>
          <a:off x="0" y="0"/>
          <a:ext cx="0" cy="0"/>
          <a:chOff x="0" y="0"/>
          <a:chExt cx="0" cy="0"/>
        </a:xfrm>
      </p:grpSpPr>
      <p:pic>
        <p:nvPicPr>
          <p:cNvPr id="36" name="コンテンツ プレースホルダー 35">
            <a:extLst>
              <a:ext uri="{FF2B5EF4-FFF2-40B4-BE49-F238E27FC236}">
                <a16:creationId xmlns:a16="http://schemas.microsoft.com/office/drawing/2014/main" id="{17EE0057-576D-5010-20F9-A4F09EE055BE}"/>
              </a:ext>
            </a:extLst>
          </p:cNvPr>
          <p:cNvPicPr>
            <a:picLocks noGrp="1" noChangeAspect="1"/>
          </p:cNvPicPr>
          <p:nvPr>
            <p:ph idx="15"/>
          </p:nvPr>
        </p:nvPicPr>
        <p:blipFill>
          <a:blip r:embed="rId2"/>
          <a:stretch>
            <a:fillRect/>
          </a:stretch>
        </p:blipFill>
        <p:spPr>
          <a:xfrm>
            <a:off x="6070299" y="842963"/>
            <a:ext cx="2475515" cy="3457575"/>
          </a:xfrm>
        </p:spPr>
      </p:pic>
      <p:sp>
        <p:nvSpPr>
          <p:cNvPr id="6" name="タイトル 5">
            <a:extLst>
              <a:ext uri="{FF2B5EF4-FFF2-40B4-BE49-F238E27FC236}">
                <a16:creationId xmlns:a16="http://schemas.microsoft.com/office/drawing/2014/main" id="{F6DB411D-C8C6-2D17-9F4E-8D48B51217DF}"/>
              </a:ext>
            </a:extLst>
          </p:cNvPr>
          <p:cNvSpPr>
            <a:spLocks noGrp="1"/>
          </p:cNvSpPr>
          <p:nvPr>
            <p:ph type="title"/>
          </p:nvPr>
        </p:nvSpPr>
        <p:spPr/>
        <p:txBody>
          <a:bodyPr/>
          <a:lstStyle/>
          <a:p>
            <a:r>
              <a:rPr kumimoji="1" lang="en-US" altLang="ja-JP" dirty="0"/>
              <a:t>GaussView6</a:t>
            </a:r>
            <a:r>
              <a:rPr kumimoji="1" lang="ja-JP" altLang="en-US" dirty="0"/>
              <a:t>での構造最適化 </a:t>
            </a:r>
            <a:r>
              <a:rPr kumimoji="1" lang="en-US" altLang="ja-JP" dirty="0"/>
              <a:t>(2/2)</a:t>
            </a:r>
            <a:endParaRPr kumimoji="1" lang="ja-JP" altLang="en-US" dirty="0"/>
          </a:p>
        </p:txBody>
      </p:sp>
      <p:sp>
        <p:nvSpPr>
          <p:cNvPr id="7" name="スライド番号プレースホルダー 6">
            <a:extLst>
              <a:ext uri="{FF2B5EF4-FFF2-40B4-BE49-F238E27FC236}">
                <a16:creationId xmlns:a16="http://schemas.microsoft.com/office/drawing/2014/main" id="{114F151F-4063-C33D-6A72-B0A52CE17DB9}"/>
              </a:ext>
            </a:extLst>
          </p:cNvPr>
          <p:cNvSpPr>
            <a:spLocks noGrp="1"/>
          </p:cNvSpPr>
          <p:nvPr>
            <p:ph type="sldNum" sz="quarter" idx="12"/>
          </p:nvPr>
        </p:nvSpPr>
        <p:spPr/>
        <p:txBody>
          <a:bodyPr/>
          <a:lstStyle/>
          <a:p>
            <a:fld id="{44CC7441-4F6D-4D99-AEAC-28C0433C7008}" type="slidenum">
              <a:rPr kumimoji="1" lang="ja-JP" altLang="en-US" smtClean="0"/>
              <a:pPr/>
              <a:t>68</a:t>
            </a:fld>
            <a:endParaRPr kumimoji="1" lang="ja-JP" altLang="en-US" dirty="0"/>
          </a:p>
        </p:txBody>
      </p:sp>
      <p:sp>
        <p:nvSpPr>
          <p:cNvPr id="8" name="テキスト プレースホルダー 7">
            <a:extLst>
              <a:ext uri="{FF2B5EF4-FFF2-40B4-BE49-F238E27FC236}">
                <a16:creationId xmlns:a16="http://schemas.microsoft.com/office/drawing/2014/main" id="{B0D444CF-FA35-1FA6-5B42-5492E6CF5359}"/>
              </a:ext>
            </a:extLst>
          </p:cNvPr>
          <p:cNvSpPr>
            <a:spLocks noGrp="1"/>
          </p:cNvSpPr>
          <p:nvPr>
            <p:ph type="body" sz="quarter" idx="13"/>
          </p:nvPr>
        </p:nvSpPr>
        <p:spPr/>
        <p:txBody>
          <a:bodyPr/>
          <a:lstStyle/>
          <a:p>
            <a:r>
              <a:rPr lang="en-US" altLang="ja-JP" dirty="0"/>
              <a:t>* </a:t>
            </a:r>
            <a:r>
              <a:rPr lang="ja-JP" altLang="en-US" dirty="0"/>
              <a:t>右クリック </a:t>
            </a:r>
            <a:r>
              <a:rPr lang="en-US" altLang="ja-JP" dirty="0"/>
              <a:t>&gt; Results &gt; Summary </a:t>
            </a:r>
            <a:r>
              <a:rPr lang="ja-JP" altLang="en-US" dirty="0"/>
              <a:t>に</a:t>
            </a:r>
            <a:r>
              <a:rPr lang="en-US" altLang="ja-JP" dirty="0" err="1"/>
              <a:t>Thermo</a:t>
            </a:r>
            <a:r>
              <a:rPr lang="ja-JP" altLang="en-US" dirty="0"/>
              <a:t>や</a:t>
            </a:r>
            <a:r>
              <a:rPr lang="en-US" altLang="ja-JP" dirty="0" err="1"/>
              <a:t>Opt</a:t>
            </a:r>
            <a:r>
              <a:rPr lang="ja-JP" altLang="en-US" dirty="0"/>
              <a:t>のタブが表示されない場合</a:t>
            </a:r>
            <a:r>
              <a:rPr lang="en-US" altLang="ja-JP" dirty="0"/>
              <a:t>, </a:t>
            </a:r>
            <a:r>
              <a:rPr lang="en-US" altLang="ja-JP" dirty="0" err="1"/>
              <a:t>chk</a:t>
            </a:r>
            <a:r>
              <a:rPr lang="ja-JP" altLang="en-US" dirty="0"/>
              <a:t>ファイルではなく</a:t>
            </a:r>
            <a:r>
              <a:rPr lang="en-US" altLang="ja-JP" dirty="0"/>
              <a:t>log</a:t>
            </a:r>
            <a:r>
              <a:rPr lang="ja-JP" altLang="en-US" dirty="0"/>
              <a:t>ファイルか</a:t>
            </a:r>
            <a:r>
              <a:rPr lang="en-US" altLang="ja-JP" dirty="0"/>
              <a:t>out</a:t>
            </a:r>
            <a:r>
              <a:rPr lang="ja-JP" altLang="en-US" dirty="0"/>
              <a:t>ファイルを開いていることを確認しよう</a:t>
            </a:r>
            <a:r>
              <a:rPr lang="en-US" altLang="ja-JP" dirty="0"/>
              <a:t>.</a:t>
            </a:r>
          </a:p>
        </p:txBody>
      </p:sp>
      <p:pic>
        <p:nvPicPr>
          <p:cNvPr id="16" name="グラフィックス 15" descr="カーソル 単色塗りつぶし">
            <a:extLst>
              <a:ext uri="{FF2B5EF4-FFF2-40B4-BE49-F238E27FC236}">
                <a16:creationId xmlns:a16="http://schemas.microsoft.com/office/drawing/2014/main" id="{BD2DD3A2-EB8E-1C83-E466-92ABDF8C4CA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65682" y="1035677"/>
            <a:ext cx="415274" cy="415274"/>
          </a:xfrm>
          <a:prstGeom prst="rect">
            <a:avLst/>
          </a:prstGeom>
        </p:spPr>
      </p:pic>
      <p:sp>
        <p:nvSpPr>
          <p:cNvPr id="17" name="正方形/長方形 16">
            <a:extLst>
              <a:ext uri="{FF2B5EF4-FFF2-40B4-BE49-F238E27FC236}">
                <a16:creationId xmlns:a16="http://schemas.microsoft.com/office/drawing/2014/main" id="{B8AB2EFC-45F7-68A8-DACD-DFA168A705D9}"/>
              </a:ext>
            </a:extLst>
          </p:cNvPr>
          <p:cNvSpPr/>
          <p:nvPr/>
        </p:nvSpPr>
        <p:spPr>
          <a:xfrm>
            <a:off x="7519389" y="1401139"/>
            <a:ext cx="468000" cy="720000"/>
          </a:xfrm>
          <a:prstGeom prst="rect">
            <a:avLst/>
          </a:prstGeom>
          <a:noFill/>
          <a:ln w="3810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01771316-5016-2C4F-44D5-50423B9CAC7F}"/>
              </a:ext>
            </a:extLst>
          </p:cNvPr>
          <p:cNvSpPr txBox="1"/>
          <p:nvPr/>
        </p:nvSpPr>
        <p:spPr>
          <a:xfrm>
            <a:off x="6070297" y="4383110"/>
            <a:ext cx="2475515" cy="292388"/>
          </a:xfrm>
          <a:prstGeom prst="rect">
            <a:avLst/>
          </a:prstGeom>
          <a:noFill/>
        </p:spPr>
        <p:txBody>
          <a:bodyPr wrap="square">
            <a:spAutoFit/>
          </a:bodyPr>
          <a:lstStyle/>
          <a:p>
            <a:pPr algn="ctr"/>
            <a:r>
              <a:rPr kumimoji="1" lang="ja-JP" altLang="en-US" sz="1300" b="1" dirty="0">
                <a:solidFill>
                  <a:schemeClr val="accent4"/>
                </a:solidFill>
              </a:rPr>
              <a:t>収束判定を満たしたか確認</a:t>
            </a:r>
            <a:r>
              <a:rPr kumimoji="1" lang="en-US" altLang="ja-JP" sz="1300" b="1" dirty="0">
                <a:solidFill>
                  <a:schemeClr val="accent4"/>
                </a:solidFill>
              </a:rPr>
              <a:t>*</a:t>
            </a:r>
            <a:endParaRPr kumimoji="1" lang="ja-JP" altLang="en-US" sz="1300" b="1" dirty="0">
              <a:solidFill>
                <a:schemeClr val="accent4"/>
              </a:solidFill>
            </a:endParaRPr>
          </a:p>
        </p:txBody>
      </p:sp>
      <p:pic>
        <p:nvPicPr>
          <p:cNvPr id="28" name="コンテンツ プレースホルダー 27">
            <a:extLst>
              <a:ext uri="{FF2B5EF4-FFF2-40B4-BE49-F238E27FC236}">
                <a16:creationId xmlns:a16="http://schemas.microsoft.com/office/drawing/2014/main" id="{6CC9118C-17AB-E483-49C2-99334C8B8535}"/>
              </a:ext>
            </a:extLst>
          </p:cNvPr>
          <p:cNvPicPr>
            <a:picLocks noGrp="1" noChangeAspect="1"/>
          </p:cNvPicPr>
          <p:nvPr>
            <p:ph idx="14"/>
          </p:nvPr>
        </p:nvPicPr>
        <p:blipFill>
          <a:blip r:embed="rId5"/>
          <a:stretch>
            <a:fillRect/>
          </a:stretch>
        </p:blipFill>
        <p:spPr>
          <a:xfrm>
            <a:off x="3334242" y="842963"/>
            <a:ext cx="2475515" cy="3457575"/>
          </a:xfrm>
        </p:spPr>
      </p:pic>
      <p:pic>
        <p:nvPicPr>
          <p:cNvPr id="26" name="コンテンツ プレースホルダー 25">
            <a:extLst>
              <a:ext uri="{FF2B5EF4-FFF2-40B4-BE49-F238E27FC236}">
                <a16:creationId xmlns:a16="http://schemas.microsoft.com/office/drawing/2014/main" id="{F08C679D-2ACE-5D1A-5C98-B0D8F6B6A4BC}"/>
              </a:ext>
            </a:extLst>
          </p:cNvPr>
          <p:cNvPicPr>
            <a:picLocks noGrp="1" noChangeAspect="1"/>
          </p:cNvPicPr>
          <p:nvPr>
            <p:ph idx="1"/>
          </p:nvPr>
        </p:nvPicPr>
        <p:blipFill>
          <a:blip r:embed="rId6"/>
          <a:stretch>
            <a:fillRect/>
          </a:stretch>
        </p:blipFill>
        <p:spPr>
          <a:xfrm>
            <a:off x="598186" y="842963"/>
            <a:ext cx="2475515" cy="3457575"/>
          </a:xfrm>
        </p:spPr>
      </p:pic>
      <p:sp>
        <p:nvSpPr>
          <p:cNvPr id="37" name="正方形/長方形 36">
            <a:extLst>
              <a:ext uri="{FF2B5EF4-FFF2-40B4-BE49-F238E27FC236}">
                <a16:creationId xmlns:a16="http://schemas.microsoft.com/office/drawing/2014/main" id="{BFC905EA-1FF6-FDC4-BC1B-1F704858BE80}"/>
              </a:ext>
            </a:extLst>
          </p:cNvPr>
          <p:cNvSpPr/>
          <p:nvPr/>
        </p:nvSpPr>
        <p:spPr>
          <a:xfrm>
            <a:off x="3411492" y="2769619"/>
            <a:ext cx="2333700" cy="1207157"/>
          </a:xfrm>
          <a:prstGeom prst="rect">
            <a:avLst/>
          </a:prstGeom>
          <a:noFill/>
          <a:ln w="3810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テキスト ボックス 37">
            <a:extLst>
              <a:ext uri="{FF2B5EF4-FFF2-40B4-BE49-F238E27FC236}">
                <a16:creationId xmlns:a16="http://schemas.microsoft.com/office/drawing/2014/main" id="{41B11FE8-860B-1EF4-3F5D-15EC4086A4CA}"/>
              </a:ext>
            </a:extLst>
          </p:cNvPr>
          <p:cNvSpPr txBox="1"/>
          <p:nvPr/>
        </p:nvSpPr>
        <p:spPr>
          <a:xfrm>
            <a:off x="3334242" y="4383110"/>
            <a:ext cx="2475515" cy="292388"/>
          </a:xfrm>
          <a:prstGeom prst="rect">
            <a:avLst/>
          </a:prstGeom>
          <a:noFill/>
        </p:spPr>
        <p:txBody>
          <a:bodyPr wrap="square">
            <a:spAutoFit/>
          </a:bodyPr>
          <a:lstStyle/>
          <a:p>
            <a:pPr algn="ctr"/>
            <a:r>
              <a:rPr kumimoji="1" lang="ja-JP" altLang="en-US" sz="1300" b="1" dirty="0">
                <a:solidFill>
                  <a:schemeClr val="accent4"/>
                </a:solidFill>
              </a:rPr>
              <a:t>色々な熱力学量が得られる</a:t>
            </a:r>
            <a:r>
              <a:rPr kumimoji="1" lang="en-US" altLang="ja-JP" sz="1300" b="1" dirty="0">
                <a:solidFill>
                  <a:schemeClr val="accent4"/>
                </a:solidFill>
              </a:rPr>
              <a:t>*</a:t>
            </a:r>
            <a:endParaRPr kumimoji="1" lang="ja-JP" altLang="en-US" sz="1300" b="1" dirty="0">
              <a:solidFill>
                <a:schemeClr val="accent4"/>
              </a:solidFill>
            </a:endParaRPr>
          </a:p>
        </p:txBody>
      </p:sp>
      <p:sp>
        <p:nvSpPr>
          <p:cNvPr id="39" name="テキスト ボックス 38">
            <a:extLst>
              <a:ext uri="{FF2B5EF4-FFF2-40B4-BE49-F238E27FC236}">
                <a16:creationId xmlns:a16="http://schemas.microsoft.com/office/drawing/2014/main" id="{40DDC882-BC17-DF1A-3921-65AD3CE50721}"/>
              </a:ext>
            </a:extLst>
          </p:cNvPr>
          <p:cNvSpPr txBox="1"/>
          <p:nvPr/>
        </p:nvSpPr>
        <p:spPr>
          <a:xfrm>
            <a:off x="598186" y="4384299"/>
            <a:ext cx="2475515" cy="292388"/>
          </a:xfrm>
          <a:prstGeom prst="rect">
            <a:avLst/>
          </a:prstGeom>
          <a:noFill/>
        </p:spPr>
        <p:txBody>
          <a:bodyPr wrap="square">
            <a:spAutoFit/>
          </a:bodyPr>
          <a:lstStyle/>
          <a:p>
            <a:pPr algn="ctr"/>
            <a:r>
              <a:rPr kumimoji="1" lang="ja-JP" altLang="en-US" sz="1300" b="1" dirty="0">
                <a:solidFill>
                  <a:schemeClr val="accent4"/>
                </a:solidFill>
              </a:rPr>
              <a:t>虚振動が出ていないか確認</a:t>
            </a:r>
          </a:p>
        </p:txBody>
      </p:sp>
      <p:pic>
        <p:nvPicPr>
          <p:cNvPr id="40" name="グラフィックス 39" descr="カーソル 単色塗りつぶし">
            <a:extLst>
              <a:ext uri="{FF2B5EF4-FFF2-40B4-BE49-F238E27FC236}">
                <a16:creationId xmlns:a16="http://schemas.microsoft.com/office/drawing/2014/main" id="{D42639B4-A3A3-DDD9-681D-F4BAB587017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117735" y="1035677"/>
            <a:ext cx="415274" cy="415274"/>
          </a:xfrm>
          <a:prstGeom prst="rect">
            <a:avLst/>
          </a:prstGeom>
        </p:spPr>
      </p:pic>
      <p:pic>
        <p:nvPicPr>
          <p:cNvPr id="41" name="グラフィックス 40" descr="カーソル 単色塗りつぶし">
            <a:extLst>
              <a:ext uri="{FF2B5EF4-FFF2-40B4-BE49-F238E27FC236}">
                <a16:creationId xmlns:a16="http://schemas.microsoft.com/office/drawing/2014/main" id="{50991175-86E0-1FF1-00FD-DE4D0E7271C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65197" y="1035677"/>
            <a:ext cx="415274" cy="415274"/>
          </a:xfrm>
          <a:prstGeom prst="rect">
            <a:avLst/>
          </a:prstGeom>
        </p:spPr>
      </p:pic>
      <p:sp>
        <p:nvSpPr>
          <p:cNvPr id="42" name="正方形/長方形 41">
            <a:extLst>
              <a:ext uri="{FF2B5EF4-FFF2-40B4-BE49-F238E27FC236}">
                <a16:creationId xmlns:a16="http://schemas.microsoft.com/office/drawing/2014/main" id="{09C0ECFF-6288-C0FF-F971-965317C473AD}"/>
              </a:ext>
            </a:extLst>
          </p:cNvPr>
          <p:cNvSpPr/>
          <p:nvPr/>
        </p:nvSpPr>
        <p:spPr>
          <a:xfrm>
            <a:off x="673768" y="3007894"/>
            <a:ext cx="1296000" cy="216000"/>
          </a:xfrm>
          <a:prstGeom prst="rect">
            <a:avLst/>
          </a:prstGeom>
          <a:noFill/>
          <a:ln w="3810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2898595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1">
            <a:extLst>
              <a:ext uri="{FF2B5EF4-FFF2-40B4-BE49-F238E27FC236}">
                <a16:creationId xmlns:a16="http://schemas.microsoft.com/office/drawing/2014/main" id="{26BBE900-1647-2838-BA45-F474941092C1}"/>
              </a:ext>
            </a:extLst>
          </p:cNvPr>
          <p:cNvSpPr>
            <a:spLocks noGrp="1"/>
          </p:cNvSpPr>
          <p:nvPr>
            <p:ph type="title"/>
          </p:nvPr>
        </p:nvSpPr>
        <p:spPr/>
        <p:txBody>
          <a:bodyPr/>
          <a:lstStyle/>
          <a:p>
            <a:r>
              <a:rPr lang="ja-JP" altLang="en-US" dirty="0"/>
              <a:t>教科書の紹介 </a:t>
            </a:r>
            <a:r>
              <a:rPr lang="en-US" altLang="ja-JP" dirty="0"/>
              <a:t>(1/2)</a:t>
            </a:r>
            <a:endParaRPr lang="ja-JP" altLang="en-US" dirty="0"/>
          </a:p>
        </p:txBody>
      </p:sp>
      <p:sp>
        <p:nvSpPr>
          <p:cNvPr id="13" name="コンテンツ プレースホルダー 12">
            <a:extLst>
              <a:ext uri="{FF2B5EF4-FFF2-40B4-BE49-F238E27FC236}">
                <a16:creationId xmlns:a16="http://schemas.microsoft.com/office/drawing/2014/main" id="{80258BD9-8CB6-A9B4-03F0-3CA05041E4CD}"/>
              </a:ext>
            </a:extLst>
          </p:cNvPr>
          <p:cNvSpPr>
            <a:spLocks noGrp="1"/>
          </p:cNvSpPr>
          <p:nvPr>
            <p:ph idx="1"/>
          </p:nvPr>
        </p:nvSpPr>
        <p:spPr>
          <a:xfrm>
            <a:off x="468000" y="843750"/>
            <a:ext cx="8208000" cy="3747230"/>
          </a:xfrm>
        </p:spPr>
        <p:txBody>
          <a:bodyPr/>
          <a:lstStyle/>
          <a:p>
            <a:r>
              <a:rPr lang="ja-JP" altLang="en-US" sz="1200" dirty="0"/>
              <a:t>理論に関しては下記文献を参照</a:t>
            </a:r>
            <a:r>
              <a:rPr lang="en-US" altLang="ja-JP" sz="1200" dirty="0"/>
              <a:t>.</a:t>
            </a:r>
            <a:br>
              <a:rPr lang="en-US" altLang="ja-JP" sz="1200" dirty="0"/>
            </a:br>
            <a:endParaRPr lang="en-US" altLang="ja-JP" sz="1200" dirty="0"/>
          </a:p>
          <a:p>
            <a:r>
              <a:rPr lang="en-US" altLang="ja-JP" sz="1200" b="1" dirty="0">
                <a:solidFill>
                  <a:schemeClr val="tx2"/>
                </a:solidFill>
                <a:hlinkClick r:id="rId3">
                  <a:extLst>
                    <a:ext uri="{A12FA001-AC4F-418D-AE19-62706E023703}">
                      <ahyp:hlinkClr xmlns:ahyp="http://schemas.microsoft.com/office/drawing/2018/hyperlinkcolor" val="tx"/>
                    </a:ext>
                  </a:extLst>
                </a:hlinkClick>
              </a:rPr>
              <a:t>A. Szabo, N. S. </a:t>
            </a:r>
            <a:r>
              <a:rPr lang="en-US" altLang="ja-JP" sz="1200" b="1" dirty="0" err="1">
                <a:solidFill>
                  <a:schemeClr val="tx2"/>
                </a:solidFill>
                <a:hlinkClick r:id="rId3">
                  <a:extLst>
                    <a:ext uri="{A12FA001-AC4F-418D-AE19-62706E023703}">
                      <ahyp:hlinkClr xmlns:ahyp="http://schemas.microsoft.com/office/drawing/2018/hyperlinkcolor" val="tx"/>
                    </a:ext>
                  </a:extLst>
                </a:hlinkClick>
              </a:rPr>
              <a:t>Ostlund</a:t>
            </a:r>
            <a:r>
              <a:rPr lang="en-US" altLang="ja-JP" sz="1200" b="1" dirty="0">
                <a:solidFill>
                  <a:schemeClr val="tx2"/>
                </a:solidFill>
                <a:hlinkClick r:id="rId3">
                  <a:extLst>
                    <a:ext uri="{A12FA001-AC4F-418D-AE19-62706E023703}">
                      <ahyp:hlinkClr xmlns:ahyp="http://schemas.microsoft.com/office/drawing/2018/hyperlinkcolor" val="tx"/>
                    </a:ext>
                  </a:extLst>
                </a:hlinkClick>
              </a:rPr>
              <a:t> </a:t>
            </a:r>
            <a:r>
              <a:rPr lang="ja-JP" altLang="en-US" sz="1200" b="1" dirty="0">
                <a:solidFill>
                  <a:schemeClr val="tx2"/>
                </a:solidFill>
                <a:hlinkClick r:id="rId3">
                  <a:extLst>
                    <a:ext uri="{A12FA001-AC4F-418D-AE19-62706E023703}">
                      <ahyp:hlinkClr xmlns:ahyp="http://schemas.microsoft.com/office/drawing/2018/hyperlinkcolor" val="tx"/>
                    </a:ext>
                  </a:extLst>
                </a:hlinkClick>
              </a:rPr>
              <a:t>著 </a:t>
            </a:r>
            <a:r>
              <a:rPr lang="en-US" altLang="ja-JP" sz="1200" b="1" dirty="0">
                <a:solidFill>
                  <a:schemeClr val="tx2"/>
                </a:solidFill>
                <a:hlinkClick r:id="rId3">
                  <a:extLst>
                    <a:ext uri="{A12FA001-AC4F-418D-AE19-62706E023703}">
                      <ahyp:hlinkClr xmlns:ahyp="http://schemas.microsoft.com/office/drawing/2018/hyperlinkcolor" val="tx"/>
                    </a:ext>
                  </a:extLst>
                </a:hlinkClick>
              </a:rPr>
              <a:t>『</a:t>
            </a:r>
            <a:r>
              <a:rPr lang="ja-JP" altLang="en-US" sz="1200" b="1" dirty="0">
                <a:solidFill>
                  <a:schemeClr val="tx2"/>
                </a:solidFill>
                <a:hlinkClick r:id="rId3">
                  <a:extLst>
                    <a:ext uri="{A12FA001-AC4F-418D-AE19-62706E023703}">
                      <ahyp:hlinkClr xmlns:ahyp="http://schemas.microsoft.com/office/drawing/2018/hyperlinkcolor" val="tx"/>
                    </a:ext>
                  </a:extLst>
                </a:hlinkClick>
              </a:rPr>
              <a:t>新しい量子化学電子構造の理論入門 上</a:t>
            </a:r>
            <a:r>
              <a:rPr lang="en-US" altLang="ja-JP" sz="1200" b="1" dirty="0">
                <a:solidFill>
                  <a:schemeClr val="tx2"/>
                </a:solidFill>
                <a:hlinkClick r:id="rId3">
                  <a:extLst>
                    <a:ext uri="{A12FA001-AC4F-418D-AE19-62706E023703}">
                      <ahyp:hlinkClr xmlns:ahyp="http://schemas.microsoft.com/office/drawing/2018/hyperlinkcolor" val="tx"/>
                    </a:ext>
                  </a:extLst>
                </a:hlinkClick>
              </a:rPr>
              <a:t>』(</a:t>
            </a:r>
            <a:r>
              <a:rPr lang="ja-JP" altLang="en-US" sz="1200" b="1" dirty="0">
                <a:solidFill>
                  <a:schemeClr val="tx2"/>
                </a:solidFill>
                <a:hlinkClick r:id="rId3">
                  <a:extLst>
                    <a:ext uri="{A12FA001-AC4F-418D-AE19-62706E023703}">
                      <ahyp:hlinkClr xmlns:ahyp="http://schemas.microsoft.com/office/drawing/2018/hyperlinkcolor" val="tx"/>
                    </a:ext>
                  </a:extLst>
                </a:hlinkClick>
              </a:rPr>
              <a:t>東京大学出版会</a:t>
            </a:r>
            <a:r>
              <a:rPr lang="en-US" altLang="ja-JP" sz="1200" b="1" dirty="0">
                <a:solidFill>
                  <a:schemeClr val="tx2"/>
                </a:solidFill>
                <a:hlinkClick r:id="rId3">
                  <a:extLst>
                    <a:ext uri="{A12FA001-AC4F-418D-AE19-62706E023703}">
                      <ahyp:hlinkClr xmlns:ahyp="http://schemas.microsoft.com/office/drawing/2018/hyperlinkcolor" val="tx"/>
                    </a:ext>
                  </a:extLst>
                </a:hlinkClick>
              </a:rPr>
              <a:t>, 1987)</a:t>
            </a:r>
            <a:endParaRPr lang="en-US" altLang="ja-JP" sz="1200" dirty="0">
              <a:solidFill>
                <a:schemeClr val="tx2"/>
              </a:solidFill>
            </a:endParaRPr>
          </a:p>
          <a:p>
            <a:pPr marL="179388"/>
            <a:r>
              <a:rPr lang="ja-JP" altLang="en-US" sz="1200" dirty="0"/>
              <a:t>独学で使う場合はあまりお勧めしないが</a:t>
            </a:r>
            <a:r>
              <a:rPr lang="en-US" altLang="ja-JP" sz="1200" dirty="0"/>
              <a:t>, Hartree-</a:t>
            </a:r>
            <a:r>
              <a:rPr lang="en-US" altLang="ja-JP" sz="1200" dirty="0" err="1"/>
              <a:t>Fock</a:t>
            </a:r>
            <a:r>
              <a:rPr lang="ja-JP" altLang="en-US" sz="1200" dirty="0"/>
              <a:t>法について実装レベルで詳しく解説されている</a:t>
            </a:r>
            <a:r>
              <a:rPr lang="en-US" altLang="ja-JP" sz="1200" dirty="0"/>
              <a:t>.</a:t>
            </a:r>
            <a:br>
              <a:rPr lang="en-US" altLang="ja-JP" sz="1200" dirty="0"/>
            </a:br>
            <a:r>
              <a:rPr lang="ja-JP" altLang="en-US" sz="1200" dirty="0"/>
              <a:t>弊研究室では全員必修</a:t>
            </a:r>
            <a:r>
              <a:rPr lang="en-US" altLang="ja-JP" sz="1200" dirty="0"/>
              <a:t>. </a:t>
            </a:r>
            <a:r>
              <a:rPr lang="ja-JP" altLang="en-US" sz="1200" dirty="0"/>
              <a:t>この講習会では</a:t>
            </a:r>
            <a:r>
              <a:rPr lang="en-US" altLang="ja-JP" sz="1200" dirty="0"/>
              <a:t>, </a:t>
            </a:r>
            <a:r>
              <a:rPr lang="ja-JP" altLang="en-US" sz="1200" dirty="0"/>
              <a:t>この教科書で学んだことを実際に計算して理解を深める</a:t>
            </a:r>
            <a:r>
              <a:rPr lang="en-US" altLang="ja-JP" sz="1200" dirty="0"/>
              <a:t>.</a:t>
            </a:r>
          </a:p>
          <a:p>
            <a:r>
              <a:rPr lang="en-US" altLang="ja-JP" sz="1200" b="1" dirty="0">
                <a:solidFill>
                  <a:schemeClr val="tx2"/>
                </a:solidFill>
                <a:hlinkClick r:id="rId4">
                  <a:extLst>
                    <a:ext uri="{A12FA001-AC4F-418D-AE19-62706E023703}">
                      <ahyp:hlinkClr xmlns:ahyp="http://schemas.microsoft.com/office/drawing/2018/hyperlinkcolor" val="tx"/>
                    </a:ext>
                  </a:extLst>
                </a:hlinkClick>
              </a:rPr>
              <a:t>A. Szabo, N. S. </a:t>
            </a:r>
            <a:r>
              <a:rPr lang="en-US" altLang="ja-JP" sz="1200" b="1" dirty="0" err="1">
                <a:solidFill>
                  <a:schemeClr val="tx2"/>
                </a:solidFill>
                <a:hlinkClick r:id="rId4">
                  <a:extLst>
                    <a:ext uri="{A12FA001-AC4F-418D-AE19-62706E023703}">
                      <ahyp:hlinkClr xmlns:ahyp="http://schemas.microsoft.com/office/drawing/2018/hyperlinkcolor" val="tx"/>
                    </a:ext>
                  </a:extLst>
                </a:hlinkClick>
              </a:rPr>
              <a:t>Ostlund</a:t>
            </a:r>
            <a:r>
              <a:rPr lang="en-US" altLang="ja-JP" sz="1200" b="1" dirty="0">
                <a:solidFill>
                  <a:schemeClr val="tx2"/>
                </a:solidFill>
                <a:hlinkClick r:id="rId4">
                  <a:extLst>
                    <a:ext uri="{A12FA001-AC4F-418D-AE19-62706E023703}">
                      <ahyp:hlinkClr xmlns:ahyp="http://schemas.microsoft.com/office/drawing/2018/hyperlinkcolor" val="tx"/>
                    </a:ext>
                  </a:extLst>
                </a:hlinkClick>
              </a:rPr>
              <a:t> </a:t>
            </a:r>
            <a:r>
              <a:rPr lang="ja-JP" altLang="en-US" sz="1200" b="1" dirty="0">
                <a:solidFill>
                  <a:schemeClr val="tx2"/>
                </a:solidFill>
                <a:hlinkClick r:id="rId4">
                  <a:extLst>
                    <a:ext uri="{A12FA001-AC4F-418D-AE19-62706E023703}">
                      <ahyp:hlinkClr xmlns:ahyp="http://schemas.microsoft.com/office/drawing/2018/hyperlinkcolor" val="tx"/>
                    </a:ext>
                  </a:extLst>
                </a:hlinkClick>
              </a:rPr>
              <a:t>著 </a:t>
            </a:r>
            <a:r>
              <a:rPr lang="en-US" altLang="ja-JP" sz="1200" b="1" dirty="0">
                <a:solidFill>
                  <a:schemeClr val="tx2"/>
                </a:solidFill>
                <a:hlinkClick r:id="rId4">
                  <a:extLst>
                    <a:ext uri="{A12FA001-AC4F-418D-AE19-62706E023703}">
                      <ahyp:hlinkClr xmlns:ahyp="http://schemas.microsoft.com/office/drawing/2018/hyperlinkcolor" val="tx"/>
                    </a:ext>
                  </a:extLst>
                </a:hlinkClick>
              </a:rPr>
              <a:t>『</a:t>
            </a:r>
            <a:r>
              <a:rPr lang="ja-JP" altLang="en-US" sz="1200" b="1" dirty="0">
                <a:solidFill>
                  <a:schemeClr val="tx2"/>
                </a:solidFill>
                <a:hlinkClick r:id="rId4">
                  <a:extLst>
                    <a:ext uri="{A12FA001-AC4F-418D-AE19-62706E023703}">
                      <ahyp:hlinkClr xmlns:ahyp="http://schemas.microsoft.com/office/drawing/2018/hyperlinkcolor" val="tx"/>
                    </a:ext>
                  </a:extLst>
                </a:hlinkClick>
              </a:rPr>
              <a:t>新しい量子化学電子構造の理論入門 下</a:t>
            </a:r>
            <a:r>
              <a:rPr lang="en-US" altLang="ja-JP" sz="1200" b="1" dirty="0">
                <a:solidFill>
                  <a:schemeClr val="tx2"/>
                </a:solidFill>
                <a:hlinkClick r:id="rId4">
                  <a:extLst>
                    <a:ext uri="{A12FA001-AC4F-418D-AE19-62706E023703}">
                      <ahyp:hlinkClr xmlns:ahyp="http://schemas.microsoft.com/office/drawing/2018/hyperlinkcolor" val="tx"/>
                    </a:ext>
                  </a:extLst>
                </a:hlinkClick>
              </a:rPr>
              <a:t>』(</a:t>
            </a:r>
            <a:r>
              <a:rPr lang="ja-JP" altLang="en-US" sz="1200" b="1" dirty="0">
                <a:solidFill>
                  <a:schemeClr val="tx2"/>
                </a:solidFill>
                <a:hlinkClick r:id="rId4">
                  <a:extLst>
                    <a:ext uri="{A12FA001-AC4F-418D-AE19-62706E023703}">
                      <ahyp:hlinkClr xmlns:ahyp="http://schemas.microsoft.com/office/drawing/2018/hyperlinkcolor" val="tx"/>
                    </a:ext>
                  </a:extLst>
                </a:hlinkClick>
              </a:rPr>
              <a:t>東京大学出版会</a:t>
            </a:r>
            <a:r>
              <a:rPr lang="en-US" altLang="ja-JP" sz="1200" b="1" dirty="0">
                <a:solidFill>
                  <a:schemeClr val="tx2"/>
                </a:solidFill>
                <a:hlinkClick r:id="rId4">
                  <a:extLst>
                    <a:ext uri="{A12FA001-AC4F-418D-AE19-62706E023703}">
                      <ahyp:hlinkClr xmlns:ahyp="http://schemas.microsoft.com/office/drawing/2018/hyperlinkcolor" val="tx"/>
                    </a:ext>
                  </a:extLst>
                </a:hlinkClick>
              </a:rPr>
              <a:t>, 1988)</a:t>
            </a:r>
            <a:endParaRPr lang="en-US" altLang="ja-JP" sz="1200" dirty="0">
              <a:solidFill>
                <a:schemeClr val="tx2"/>
              </a:solidFill>
            </a:endParaRPr>
          </a:p>
          <a:p>
            <a:pPr marL="179388"/>
            <a:r>
              <a:rPr lang="ja-JP" altLang="en-US" sz="1200" dirty="0"/>
              <a:t>相関法に関して解説されている</a:t>
            </a:r>
            <a:r>
              <a:rPr lang="en-US" altLang="ja-JP" sz="1200" dirty="0"/>
              <a:t>. </a:t>
            </a:r>
            <a:r>
              <a:rPr lang="ja-JP" altLang="en-US" sz="1200" dirty="0"/>
              <a:t>ゼミでは網羅していないため</a:t>
            </a:r>
            <a:r>
              <a:rPr lang="en-US" altLang="ja-JP" sz="1200" dirty="0"/>
              <a:t>, </a:t>
            </a:r>
            <a:r>
              <a:rPr lang="ja-JP" altLang="en-US" sz="1200" dirty="0"/>
              <a:t>この講習会で補完する</a:t>
            </a:r>
            <a:r>
              <a:rPr lang="en-US" altLang="ja-JP" sz="1200" dirty="0"/>
              <a:t>.</a:t>
            </a:r>
          </a:p>
          <a:p>
            <a:r>
              <a:rPr lang="en-US" altLang="ja-JP" sz="1200" b="1" dirty="0">
                <a:solidFill>
                  <a:schemeClr val="tx2"/>
                </a:solidFill>
                <a:hlinkClick r:id="rId5">
                  <a:extLst>
                    <a:ext uri="{A12FA001-AC4F-418D-AE19-62706E023703}">
                      <ahyp:hlinkClr xmlns:ahyp="http://schemas.microsoft.com/office/drawing/2018/hyperlinkcolor" val="tx"/>
                    </a:ext>
                  </a:extLst>
                </a:hlinkClick>
              </a:rPr>
              <a:t>D. A. McQuarrie, J. D. Simon</a:t>
            </a:r>
            <a:r>
              <a:rPr lang="ja-JP" altLang="en-US" sz="1200" b="1" dirty="0">
                <a:solidFill>
                  <a:schemeClr val="tx2"/>
                </a:solidFill>
                <a:hlinkClick r:id="rId5">
                  <a:extLst>
                    <a:ext uri="{A12FA001-AC4F-418D-AE19-62706E023703}">
                      <ahyp:hlinkClr xmlns:ahyp="http://schemas.microsoft.com/office/drawing/2018/hyperlinkcolor" val="tx"/>
                    </a:ext>
                  </a:extLst>
                </a:hlinkClick>
              </a:rPr>
              <a:t>著</a:t>
            </a:r>
            <a:r>
              <a:rPr lang="en-US" altLang="ja-JP" sz="1200" b="1" dirty="0">
                <a:solidFill>
                  <a:schemeClr val="tx2"/>
                </a:solidFill>
                <a:hlinkClick r:id="rId5">
                  <a:extLst>
                    <a:ext uri="{A12FA001-AC4F-418D-AE19-62706E023703}">
                      <ahyp:hlinkClr xmlns:ahyp="http://schemas.microsoft.com/office/drawing/2018/hyperlinkcolor" val="tx"/>
                    </a:ext>
                  </a:extLst>
                </a:hlinkClick>
              </a:rPr>
              <a:t>『</a:t>
            </a:r>
            <a:r>
              <a:rPr lang="ja-JP" altLang="en-US" sz="1200" b="1" dirty="0">
                <a:solidFill>
                  <a:schemeClr val="tx2"/>
                </a:solidFill>
                <a:hlinkClick r:id="rId5">
                  <a:extLst>
                    <a:ext uri="{A12FA001-AC4F-418D-AE19-62706E023703}">
                      <ahyp:hlinkClr xmlns:ahyp="http://schemas.microsoft.com/office/drawing/2018/hyperlinkcolor" val="tx"/>
                    </a:ext>
                  </a:extLst>
                </a:hlinkClick>
              </a:rPr>
              <a:t>マッカーリ・サイモン物理化学　上　分子論的アプローチ</a:t>
            </a:r>
            <a:r>
              <a:rPr lang="en-US" altLang="ja-JP" sz="1200" b="1" dirty="0">
                <a:solidFill>
                  <a:schemeClr val="tx2"/>
                </a:solidFill>
                <a:hlinkClick r:id="rId5">
                  <a:extLst>
                    <a:ext uri="{A12FA001-AC4F-418D-AE19-62706E023703}">
                      <ahyp:hlinkClr xmlns:ahyp="http://schemas.microsoft.com/office/drawing/2018/hyperlinkcolor" val="tx"/>
                    </a:ext>
                  </a:extLst>
                </a:hlinkClick>
              </a:rPr>
              <a:t>』(</a:t>
            </a:r>
            <a:r>
              <a:rPr lang="ja-JP" altLang="en-US" sz="1200" b="1" dirty="0">
                <a:solidFill>
                  <a:schemeClr val="tx2"/>
                </a:solidFill>
                <a:hlinkClick r:id="rId5">
                  <a:extLst>
                    <a:ext uri="{A12FA001-AC4F-418D-AE19-62706E023703}">
                      <ahyp:hlinkClr xmlns:ahyp="http://schemas.microsoft.com/office/drawing/2018/hyperlinkcolor" val="tx"/>
                    </a:ext>
                  </a:extLst>
                </a:hlinkClick>
              </a:rPr>
              <a:t>東京化学同人</a:t>
            </a:r>
            <a:r>
              <a:rPr lang="en-US" altLang="ja-JP" sz="1200" b="1" dirty="0">
                <a:solidFill>
                  <a:schemeClr val="tx2"/>
                </a:solidFill>
                <a:hlinkClick r:id="rId5">
                  <a:extLst>
                    <a:ext uri="{A12FA001-AC4F-418D-AE19-62706E023703}">
                      <ahyp:hlinkClr xmlns:ahyp="http://schemas.microsoft.com/office/drawing/2018/hyperlinkcolor" val="tx"/>
                    </a:ext>
                  </a:extLst>
                </a:hlinkClick>
              </a:rPr>
              <a:t>, 1999)</a:t>
            </a:r>
            <a:endParaRPr lang="en-US" altLang="ja-JP" sz="1200" dirty="0">
              <a:solidFill>
                <a:schemeClr val="tx2"/>
              </a:solidFill>
            </a:endParaRPr>
          </a:p>
          <a:p>
            <a:pPr marL="179388"/>
            <a:r>
              <a:rPr lang="en-US" altLang="ja-JP" sz="1200" dirty="0"/>
              <a:t>Gaussian94</a:t>
            </a:r>
            <a:r>
              <a:rPr lang="ja-JP" altLang="en-US" sz="1200" dirty="0"/>
              <a:t>の具体的なインプットファイルも含めた解説がある</a:t>
            </a:r>
            <a:r>
              <a:rPr lang="en-US" altLang="ja-JP" sz="1200" dirty="0"/>
              <a:t>. </a:t>
            </a:r>
            <a:r>
              <a:rPr lang="ja-JP" altLang="en-US" sz="1200" dirty="0"/>
              <a:t>分子分光や</a:t>
            </a:r>
            <a:r>
              <a:rPr lang="en-US" altLang="ja-JP" sz="1200" dirty="0"/>
              <a:t>NMR</a:t>
            </a:r>
            <a:r>
              <a:rPr lang="ja-JP" altLang="en-US" sz="1200" dirty="0"/>
              <a:t>にも解説がある</a:t>
            </a:r>
            <a:r>
              <a:rPr lang="en-US" altLang="ja-JP" sz="1200" dirty="0"/>
              <a:t>.</a:t>
            </a:r>
          </a:p>
          <a:p>
            <a:r>
              <a:rPr lang="ja-JP" altLang="en-US" sz="1200" b="1" dirty="0">
                <a:solidFill>
                  <a:schemeClr val="tx2"/>
                </a:solidFill>
                <a:hlinkClick r:id="rId6">
                  <a:extLst>
                    <a:ext uri="{A12FA001-AC4F-418D-AE19-62706E023703}">
                      <ahyp:hlinkClr xmlns:ahyp="http://schemas.microsoft.com/office/drawing/2018/hyperlinkcolor" val="tx"/>
                    </a:ext>
                  </a:extLst>
                </a:hlinkClick>
              </a:rPr>
              <a:t>常田 貴夫</a:t>
            </a:r>
            <a:r>
              <a:rPr lang="en-US" altLang="ja-JP" sz="1200" b="1" dirty="0">
                <a:solidFill>
                  <a:schemeClr val="tx2"/>
                </a:solidFill>
                <a:hlinkClick r:id="rId6">
                  <a:extLst>
                    <a:ext uri="{A12FA001-AC4F-418D-AE19-62706E023703}">
                      <ahyp:hlinkClr xmlns:ahyp="http://schemas.microsoft.com/office/drawing/2018/hyperlinkcolor" val="tx"/>
                    </a:ext>
                  </a:extLst>
                </a:hlinkClick>
              </a:rPr>
              <a:t>『</a:t>
            </a:r>
            <a:r>
              <a:rPr lang="ja-JP" altLang="en-US" sz="1200" b="1" dirty="0">
                <a:solidFill>
                  <a:schemeClr val="tx2"/>
                </a:solidFill>
                <a:hlinkClick r:id="rId6">
                  <a:extLst>
                    <a:ext uri="{A12FA001-AC4F-418D-AE19-62706E023703}">
                      <ahyp:hlinkClr xmlns:ahyp="http://schemas.microsoft.com/office/drawing/2018/hyperlinkcolor" val="tx"/>
                    </a:ext>
                  </a:extLst>
                </a:hlinkClick>
              </a:rPr>
              <a:t>密度汎関数法の基礎</a:t>
            </a:r>
            <a:r>
              <a:rPr lang="en-US" altLang="ja-JP" sz="1200" b="1" dirty="0">
                <a:solidFill>
                  <a:schemeClr val="tx2"/>
                </a:solidFill>
                <a:hlinkClick r:id="rId6">
                  <a:extLst>
                    <a:ext uri="{A12FA001-AC4F-418D-AE19-62706E023703}">
                      <ahyp:hlinkClr xmlns:ahyp="http://schemas.microsoft.com/office/drawing/2018/hyperlinkcolor" val="tx"/>
                    </a:ext>
                  </a:extLst>
                </a:hlinkClick>
              </a:rPr>
              <a:t>』(</a:t>
            </a:r>
            <a:r>
              <a:rPr lang="ja-JP" altLang="en-US" sz="1200" b="1" dirty="0">
                <a:solidFill>
                  <a:schemeClr val="tx2"/>
                </a:solidFill>
                <a:hlinkClick r:id="rId6">
                  <a:extLst>
                    <a:ext uri="{A12FA001-AC4F-418D-AE19-62706E023703}">
                      <ahyp:hlinkClr xmlns:ahyp="http://schemas.microsoft.com/office/drawing/2018/hyperlinkcolor" val="tx"/>
                    </a:ext>
                  </a:extLst>
                </a:hlinkClick>
              </a:rPr>
              <a:t>講談社サイエンティフィク</a:t>
            </a:r>
            <a:r>
              <a:rPr lang="en-US" altLang="ja-JP" sz="1200" b="1" dirty="0">
                <a:solidFill>
                  <a:schemeClr val="tx2"/>
                </a:solidFill>
                <a:hlinkClick r:id="rId6">
                  <a:extLst>
                    <a:ext uri="{A12FA001-AC4F-418D-AE19-62706E023703}">
                      <ahyp:hlinkClr xmlns:ahyp="http://schemas.microsoft.com/office/drawing/2018/hyperlinkcolor" val="tx"/>
                    </a:ext>
                  </a:extLst>
                </a:hlinkClick>
              </a:rPr>
              <a:t>, 2012)</a:t>
            </a:r>
            <a:endParaRPr lang="en-US" altLang="ja-JP" sz="1200" dirty="0">
              <a:solidFill>
                <a:schemeClr val="tx2"/>
              </a:solidFill>
            </a:endParaRPr>
          </a:p>
          <a:p>
            <a:pPr marL="179388"/>
            <a:r>
              <a:rPr lang="en-US" altLang="ja-JP" sz="1200" dirty="0"/>
              <a:t>DFT</a:t>
            </a:r>
            <a:r>
              <a:rPr lang="ja-JP" altLang="en-US" sz="1200" dirty="0"/>
              <a:t>について参考にした</a:t>
            </a:r>
            <a:r>
              <a:rPr lang="en-US" altLang="ja-JP" sz="1200" dirty="0"/>
              <a:t>. </a:t>
            </a:r>
            <a:r>
              <a:rPr lang="ja-JP" altLang="en-US" sz="1200" dirty="0"/>
              <a:t>研究で</a:t>
            </a:r>
            <a:r>
              <a:rPr lang="en-US" altLang="ja-JP" sz="1200" dirty="0"/>
              <a:t>DFT</a:t>
            </a:r>
            <a:r>
              <a:rPr lang="ja-JP" altLang="en-US" sz="1200" dirty="0"/>
              <a:t>を使う場合は一度は読んだ方がよい</a:t>
            </a:r>
            <a:r>
              <a:rPr lang="en-US" altLang="ja-JP" sz="1200" dirty="0"/>
              <a:t>.</a:t>
            </a:r>
          </a:p>
          <a:p>
            <a:r>
              <a:rPr lang="ja-JP" altLang="en-US" sz="1200" b="1" dirty="0">
                <a:solidFill>
                  <a:schemeClr val="tx2"/>
                </a:solidFill>
                <a:hlinkClick r:id="rId7">
                  <a:extLst>
                    <a:ext uri="{A12FA001-AC4F-418D-AE19-62706E023703}">
                      <ahyp:hlinkClr xmlns:ahyp="http://schemas.microsoft.com/office/drawing/2018/hyperlinkcolor" val="tx"/>
                    </a:ext>
                  </a:extLst>
                </a:hlinkClick>
              </a:rPr>
              <a:t>原田義也</a:t>
            </a:r>
            <a:r>
              <a:rPr lang="en-US" altLang="ja-JP" sz="1200" b="1" dirty="0">
                <a:solidFill>
                  <a:schemeClr val="tx2"/>
                </a:solidFill>
                <a:hlinkClick r:id="rId7">
                  <a:extLst>
                    <a:ext uri="{A12FA001-AC4F-418D-AE19-62706E023703}">
                      <ahyp:hlinkClr xmlns:ahyp="http://schemas.microsoft.com/office/drawing/2018/hyperlinkcolor" val="tx"/>
                    </a:ext>
                  </a:extLst>
                </a:hlinkClick>
              </a:rPr>
              <a:t>『</a:t>
            </a:r>
            <a:r>
              <a:rPr lang="ja-JP" altLang="en-US" sz="1200" b="1" dirty="0">
                <a:solidFill>
                  <a:schemeClr val="tx2"/>
                </a:solidFill>
                <a:hlinkClick r:id="rId7">
                  <a:extLst>
                    <a:ext uri="{A12FA001-AC4F-418D-AE19-62706E023703}">
                      <ahyp:hlinkClr xmlns:ahyp="http://schemas.microsoft.com/office/drawing/2018/hyperlinkcolor" val="tx"/>
                    </a:ext>
                  </a:extLst>
                </a:hlinkClick>
              </a:rPr>
              <a:t>量子化学 下巻</a:t>
            </a:r>
            <a:r>
              <a:rPr lang="en-US" altLang="ja-JP" sz="1200" b="1" dirty="0">
                <a:solidFill>
                  <a:schemeClr val="tx2"/>
                </a:solidFill>
                <a:hlinkClick r:id="rId7">
                  <a:extLst>
                    <a:ext uri="{A12FA001-AC4F-418D-AE19-62706E023703}">
                      <ahyp:hlinkClr xmlns:ahyp="http://schemas.microsoft.com/office/drawing/2018/hyperlinkcolor" val="tx"/>
                    </a:ext>
                  </a:extLst>
                </a:hlinkClick>
              </a:rPr>
              <a:t>』(</a:t>
            </a:r>
            <a:r>
              <a:rPr lang="ja-JP" altLang="en-US" sz="1200" b="1" dirty="0">
                <a:solidFill>
                  <a:schemeClr val="tx2"/>
                </a:solidFill>
                <a:hlinkClick r:id="rId7">
                  <a:extLst>
                    <a:ext uri="{A12FA001-AC4F-418D-AE19-62706E023703}">
                      <ahyp:hlinkClr xmlns:ahyp="http://schemas.microsoft.com/office/drawing/2018/hyperlinkcolor" val="tx"/>
                    </a:ext>
                  </a:extLst>
                </a:hlinkClick>
              </a:rPr>
              <a:t>裳華房</a:t>
            </a:r>
            <a:r>
              <a:rPr lang="en-US" altLang="ja-JP" sz="1200" b="1" dirty="0">
                <a:solidFill>
                  <a:schemeClr val="tx2"/>
                </a:solidFill>
                <a:hlinkClick r:id="rId7">
                  <a:extLst>
                    <a:ext uri="{A12FA001-AC4F-418D-AE19-62706E023703}">
                      <ahyp:hlinkClr xmlns:ahyp="http://schemas.microsoft.com/office/drawing/2018/hyperlinkcolor" val="tx"/>
                    </a:ext>
                  </a:extLst>
                </a:hlinkClick>
              </a:rPr>
              <a:t>,2007)</a:t>
            </a:r>
            <a:endParaRPr lang="en-US" altLang="ja-JP" sz="1200" dirty="0">
              <a:solidFill>
                <a:schemeClr val="tx2"/>
              </a:solidFill>
            </a:endParaRPr>
          </a:p>
          <a:p>
            <a:pPr marL="179388"/>
            <a:r>
              <a:rPr lang="ja-JP" altLang="en-US" sz="1200" dirty="0"/>
              <a:t>経験的・半経験的分子軌道法から相関法</a:t>
            </a:r>
            <a:r>
              <a:rPr lang="en-US" altLang="ja-JP" sz="1200" dirty="0"/>
              <a:t>, DFT</a:t>
            </a:r>
            <a:r>
              <a:rPr lang="ja-JP" altLang="en-US" sz="1200" dirty="0"/>
              <a:t>まで解説がある</a:t>
            </a:r>
            <a:r>
              <a:rPr lang="en-US" altLang="ja-JP" sz="1200" dirty="0"/>
              <a:t>. </a:t>
            </a:r>
            <a:r>
              <a:rPr lang="ja-JP" altLang="en-US" sz="1200" dirty="0"/>
              <a:t>化学反応について参考にした</a:t>
            </a:r>
            <a:r>
              <a:rPr lang="en-US" altLang="ja-JP" sz="1200" dirty="0"/>
              <a:t>.</a:t>
            </a:r>
          </a:p>
        </p:txBody>
      </p:sp>
      <p:sp>
        <p:nvSpPr>
          <p:cNvPr id="4" name="スライド番号プレースホルダー 3">
            <a:extLst>
              <a:ext uri="{FF2B5EF4-FFF2-40B4-BE49-F238E27FC236}">
                <a16:creationId xmlns:a16="http://schemas.microsoft.com/office/drawing/2014/main" id="{5DC526AB-D123-6B7E-386D-200E92AB9A0F}"/>
              </a:ext>
            </a:extLst>
          </p:cNvPr>
          <p:cNvSpPr>
            <a:spLocks noGrp="1"/>
          </p:cNvSpPr>
          <p:nvPr>
            <p:ph type="sldNum" sz="quarter" idx="12"/>
          </p:nvPr>
        </p:nvSpPr>
        <p:spPr/>
        <p:txBody>
          <a:bodyPr/>
          <a:lstStyle/>
          <a:p>
            <a:fld id="{44CC7441-4F6D-4D99-AEAC-28C0433C7008}" type="slidenum">
              <a:rPr lang="ja-JP" altLang="en-US" smtClean="0"/>
              <a:pPr/>
              <a:t>6</a:t>
            </a:fld>
            <a:endParaRPr lang="ja-JP" altLang="en-US"/>
          </a:p>
        </p:txBody>
      </p:sp>
    </p:spTree>
    <p:extLst>
      <p:ext uri="{BB962C8B-B14F-4D97-AF65-F5344CB8AC3E}">
        <p14:creationId xmlns:p14="http://schemas.microsoft.com/office/powerpoint/2010/main" val="154630276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表 9">
            <a:extLst>
              <a:ext uri="{FF2B5EF4-FFF2-40B4-BE49-F238E27FC236}">
                <a16:creationId xmlns:a16="http://schemas.microsoft.com/office/drawing/2014/main" id="{E26ED64C-83A2-4342-9AE9-D2DB79641B4E}"/>
              </a:ext>
            </a:extLst>
          </p:cNvPr>
          <p:cNvGraphicFramePr>
            <a:graphicFrameLocks noGrp="1"/>
          </p:cNvGraphicFramePr>
          <p:nvPr>
            <p:ph idx="1"/>
            <p:extLst>
              <p:ext uri="{D42A27DB-BD31-4B8C-83A1-F6EECF244321}">
                <p14:modId xmlns:p14="http://schemas.microsoft.com/office/powerpoint/2010/main" val="1037157174"/>
              </p:ext>
            </p:extLst>
          </p:nvPr>
        </p:nvGraphicFramePr>
        <p:xfrm>
          <a:off x="468313" y="842963"/>
          <a:ext cx="2735262" cy="2889160"/>
        </p:xfrm>
        <a:graphic>
          <a:graphicData uri="http://schemas.openxmlformats.org/drawingml/2006/table">
            <a:tbl>
              <a:tblPr firstRow="1" bandRow="1">
                <a:tableStyleId>{2D5ABB26-0587-4C30-8999-92F81FD0307C}</a:tableStyleId>
              </a:tblPr>
              <a:tblGrid>
                <a:gridCol w="2735262">
                  <a:extLst>
                    <a:ext uri="{9D8B030D-6E8A-4147-A177-3AD203B41FA5}">
                      <a16:colId xmlns:a16="http://schemas.microsoft.com/office/drawing/2014/main" val="839188252"/>
                    </a:ext>
                  </a:extLst>
                </a:gridCol>
              </a:tblGrid>
              <a:tr h="360000">
                <a:tc>
                  <a:txBody>
                    <a:bodyPr/>
                    <a:lstStyle/>
                    <a:p>
                      <a:r>
                        <a:rPr kumimoji="1" lang="ja-JP" altLang="en-US" sz="1400" b="1" dirty="0">
                          <a:solidFill>
                            <a:schemeClr val="tx2"/>
                          </a:solidFill>
                        </a:rPr>
                        <a:t>入力</a:t>
                      </a:r>
                    </a:p>
                  </a:txBody>
                  <a:tcPr anchor="ctr">
                    <a:lnB w="12700" cap="flat" cmpd="sng" algn="ctr">
                      <a:noFill/>
                      <a:prstDash val="solid"/>
                      <a:round/>
                      <a:headEnd type="none" w="med" len="med"/>
                      <a:tailEnd type="none" w="med" len="med"/>
                    </a:lnB>
                  </a:tcPr>
                </a:tc>
                <a:extLst>
                  <a:ext uri="{0D108BD9-81ED-4DB2-BD59-A6C34878D82A}">
                    <a16:rowId xmlns:a16="http://schemas.microsoft.com/office/drawing/2014/main" val="3468920188"/>
                  </a:ext>
                </a:extLst>
              </a:tr>
              <a:tr h="370840">
                <a:tc>
                  <a:txBody>
                    <a:bodyPr/>
                    <a:lstStyle/>
                    <a:p>
                      <a:r>
                        <a:rPr kumimoji="1" lang="pt-BR" altLang="ja-JP" sz="1400" dirty="0">
                          <a:solidFill>
                            <a:srgbClr val="D4D4D4"/>
                          </a:solidFill>
                          <a:latin typeface="Consolas" panose="020B0609020204030204" pitchFamily="49" charset="0"/>
                        </a:rPr>
                        <a:t># HF/STO-3G </a:t>
                      </a:r>
                      <a:r>
                        <a:rPr kumimoji="1" lang="pt-BR" altLang="ja-JP" sz="1400" b="0" dirty="0">
                          <a:solidFill>
                            <a:schemeClr val="accent4">
                              <a:lumMod val="60000"/>
                              <a:lumOff val="40000"/>
                            </a:schemeClr>
                          </a:solidFill>
                          <a:latin typeface="Consolas" panose="020B0609020204030204" pitchFamily="49" charset="0"/>
                        </a:rPr>
                        <a:t>OPT</a:t>
                      </a:r>
                    </a:p>
                    <a:p>
                      <a:endParaRPr kumimoji="1" lang="pt-BR" altLang="ja-JP" sz="1400" dirty="0">
                        <a:solidFill>
                          <a:srgbClr val="D4D4D4"/>
                        </a:solidFill>
                        <a:latin typeface="Consolas" panose="020B0609020204030204" pitchFamily="49" charset="0"/>
                      </a:endParaRPr>
                    </a:p>
                    <a:p>
                      <a:r>
                        <a:rPr kumimoji="1" lang="pt-BR" altLang="ja-JP" sz="1400" dirty="0">
                          <a:solidFill>
                            <a:srgbClr val="D4D4D4"/>
                          </a:solidFill>
                          <a:latin typeface="Consolas" panose="020B0609020204030204" pitchFamily="49" charset="0"/>
                        </a:rPr>
                        <a:t>H2</a:t>
                      </a:r>
                    </a:p>
                    <a:p>
                      <a:endParaRPr kumimoji="1" lang="pt-BR" altLang="ja-JP" sz="1400" dirty="0">
                        <a:solidFill>
                          <a:srgbClr val="D4D4D4"/>
                        </a:solidFill>
                        <a:latin typeface="Consolas" panose="020B0609020204030204" pitchFamily="49" charset="0"/>
                      </a:endParaRPr>
                    </a:p>
                    <a:p>
                      <a:r>
                        <a:rPr kumimoji="1" lang="pt-BR" altLang="ja-JP" sz="1400" dirty="0">
                          <a:solidFill>
                            <a:srgbClr val="D4D4D4"/>
                          </a:solidFill>
                          <a:latin typeface="Consolas" panose="020B0609020204030204" pitchFamily="49" charset="0"/>
                        </a:rPr>
                        <a:t>0 1</a:t>
                      </a:r>
                    </a:p>
                    <a:p>
                      <a:r>
                        <a:rPr kumimoji="1" lang="pt-BR" altLang="ja-JP" sz="1400" dirty="0">
                          <a:solidFill>
                            <a:srgbClr val="D4D4D4"/>
                          </a:solidFill>
                          <a:latin typeface="Consolas" panose="020B0609020204030204" pitchFamily="49" charset="0"/>
                        </a:rPr>
                        <a:t>H  0.0  0.0  0.0</a:t>
                      </a:r>
                    </a:p>
                    <a:p>
                      <a:r>
                        <a:rPr kumimoji="1" lang="pt-BR" altLang="ja-JP" sz="1400" dirty="0">
                          <a:solidFill>
                            <a:srgbClr val="D4D4D4"/>
                          </a:solidFill>
                          <a:latin typeface="Consolas" panose="020B0609020204030204" pitchFamily="49" charset="0"/>
                        </a:rPr>
                        <a:t>H  0.0  0.0  0.7</a:t>
                      </a:r>
                      <a:endParaRPr lang="pt-BR" altLang="ja-JP" sz="1400" dirty="0">
                        <a:solidFill>
                          <a:srgbClr val="D4D4D4"/>
                        </a:solidFill>
                        <a:latin typeface="Consolas" panose="020B0609020204030204" pitchFamily="49" charset="0"/>
                      </a:endParaRPr>
                    </a:p>
                    <a:p>
                      <a:endParaRPr lang="pt-BR" altLang="ja-JP" sz="1400" dirty="0">
                        <a:solidFill>
                          <a:srgbClr val="D4D4D4"/>
                        </a:solidFill>
                        <a:latin typeface="Consolas" panose="020B0609020204030204" pitchFamily="49"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4292E"/>
                    </a:solidFill>
                  </a:tcPr>
                </a:tc>
                <a:extLst>
                  <a:ext uri="{0D108BD9-81ED-4DB2-BD59-A6C34878D82A}">
                    <a16:rowId xmlns:a16="http://schemas.microsoft.com/office/drawing/2014/main" val="2934622672"/>
                  </a:ext>
                </a:extLst>
              </a:tr>
              <a:tr h="360000">
                <a:tc>
                  <a:txBody>
                    <a:bodyPr/>
                    <a:lstStyle/>
                    <a:p>
                      <a:r>
                        <a:rPr kumimoji="1" lang="ja-JP" altLang="en-US" sz="1400" b="1" dirty="0">
                          <a:solidFill>
                            <a:schemeClr val="tx2"/>
                          </a:solidFill>
                        </a:rPr>
                        <a:t>結果</a:t>
                      </a:r>
                    </a:p>
                  </a:txBody>
                  <a:tcPr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5924653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pt-BR" altLang="ja-JP" sz="1400" dirty="0">
                          <a:solidFill>
                            <a:srgbClr val="D4D4D4"/>
                          </a:solidFill>
                          <a:latin typeface="Consolas" panose="020B0609020204030204" pitchFamily="49" charset="0"/>
                        </a:rPr>
                        <a:t>grep “SCF Done” *.out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4292E"/>
                    </a:solidFill>
                  </a:tcPr>
                </a:tc>
                <a:extLst>
                  <a:ext uri="{0D108BD9-81ED-4DB2-BD59-A6C34878D82A}">
                    <a16:rowId xmlns:a16="http://schemas.microsoft.com/office/drawing/2014/main" val="1337875995"/>
                  </a:ext>
                </a:extLst>
              </a:tr>
            </a:tbl>
          </a:graphicData>
        </a:graphic>
      </p:graphicFrame>
      <p:sp>
        <p:nvSpPr>
          <p:cNvPr id="5" name="テキスト プレースホルダー 4">
            <a:extLst>
              <a:ext uri="{FF2B5EF4-FFF2-40B4-BE49-F238E27FC236}">
                <a16:creationId xmlns:a16="http://schemas.microsoft.com/office/drawing/2014/main" id="{C018D85C-1CF3-49ED-9CB7-78546F4E4E18}"/>
              </a:ext>
            </a:extLst>
          </p:cNvPr>
          <p:cNvSpPr>
            <a:spLocks noGrp="1"/>
          </p:cNvSpPr>
          <p:nvPr>
            <p:ph type="body" sz="quarter" idx="13"/>
          </p:nvPr>
        </p:nvSpPr>
        <p:spPr/>
        <p:txBody>
          <a:bodyPr/>
          <a:lstStyle/>
          <a:p>
            <a:r>
              <a:rPr lang="en-US" altLang="ja-JP" dirty="0"/>
              <a:t>[1] A. </a:t>
            </a:r>
            <a:r>
              <a:rPr lang="ja-JP" altLang="en-US" dirty="0"/>
              <a:t>ザボ</a:t>
            </a:r>
            <a:r>
              <a:rPr lang="en-US" altLang="ja-JP" dirty="0"/>
              <a:t>, </a:t>
            </a:r>
            <a:r>
              <a:rPr lang="en-US" altLang="ja-JP" dirty="0" err="1"/>
              <a:t>N.S</a:t>
            </a:r>
            <a:r>
              <a:rPr lang="en-US" altLang="ja-JP" dirty="0"/>
              <a:t>. </a:t>
            </a:r>
            <a:r>
              <a:rPr lang="ja-JP" altLang="en-US" dirty="0"/>
              <a:t>オストランド著</a:t>
            </a:r>
            <a:r>
              <a:rPr lang="en-US" altLang="ja-JP" dirty="0"/>
              <a:t>, </a:t>
            </a:r>
            <a:r>
              <a:rPr lang="ja-JP" altLang="en-US" dirty="0"/>
              <a:t>大野公男</a:t>
            </a:r>
            <a:r>
              <a:rPr lang="en-US" altLang="ja-JP" dirty="0"/>
              <a:t>, </a:t>
            </a:r>
            <a:r>
              <a:rPr lang="ja-JP" altLang="en-US" dirty="0"/>
              <a:t>阪井健男</a:t>
            </a:r>
            <a:r>
              <a:rPr lang="en-US" altLang="ja-JP" dirty="0"/>
              <a:t>, </a:t>
            </a:r>
            <a:r>
              <a:rPr lang="ja-JP" altLang="en-US" dirty="0"/>
              <a:t>望月祐志訳</a:t>
            </a:r>
            <a:r>
              <a:rPr lang="en-US" altLang="ja-JP" dirty="0"/>
              <a:t>. 『</a:t>
            </a:r>
            <a:r>
              <a:rPr lang="ja-JP" altLang="en-US" dirty="0"/>
              <a:t>新しい量子化学電子構造の理論入門 上</a:t>
            </a:r>
            <a:r>
              <a:rPr lang="en-US" altLang="ja-JP" dirty="0"/>
              <a:t>』, </a:t>
            </a:r>
            <a:r>
              <a:rPr lang="ja-JP" altLang="en-US" dirty="0"/>
              <a:t>東京大学出版会</a:t>
            </a:r>
            <a:r>
              <a:rPr lang="en-US" altLang="ja-JP" dirty="0"/>
              <a:t>, 1987.</a:t>
            </a:r>
            <a:r>
              <a:rPr lang="ja-JP" altLang="en-US" kern="100" dirty="0"/>
              <a:t> </a:t>
            </a:r>
            <a:r>
              <a:rPr lang="en-US" altLang="ja-JP" kern="100" dirty="0" err="1">
                <a:effectLst/>
              </a:rPr>
              <a:t>p.214</a:t>
            </a:r>
            <a:r>
              <a:rPr lang="en-US" altLang="ja-JP" kern="100" dirty="0">
                <a:effectLst/>
              </a:rPr>
              <a:t> </a:t>
            </a:r>
            <a:r>
              <a:rPr lang="ja-JP" altLang="en-US" kern="100" dirty="0">
                <a:effectLst/>
              </a:rPr>
              <a:t>表</a:t>
            </a:r>
            <a:r>
              <a:rPr lang="en-US" altLang="ja-JP" kern="100" dirty="0">
                <a:effectLst/>
              </a:rPr>
              <a:t>3.11</a:t>
            </a:r>
            <a:endParaRPr kumimoji="1" lang="ja-JP" altLang="en-US" dirty="0"/>
          </a:p>
        </p:txBody>
      </p:sp>
      <mc:AlternateContent xmlns:mc="http://schemas.openxmlformats.org/markup-compatibility/2006" xmlns:a14="http://schemas.microsoft.com/office/drawing/2010/main">
        <mc:Choice Requires="a14">
          <p:graphicFrame>
            <p:nvGraphicFramePr>
              <p:cNvPr id="8" name="コンテンツ プレースホルダー 7">
                <a:extLst>
                  <a:ext uri="{FF2B5EF4-FFF2-40B4-BE49-F238E27FC236}">
                    <a16:creationId xmlns:a16="http://schemas.microsoft.com/office/drawing/2014/main" id="{DBDC2371-8346-43D5-A871-2C20DD747ED3}"/>
                  </a:ext>
                </a:extLst>
              </p:cNvPr>
              <p:cNvGraphicFramePr>
                <a:graphicFrameLocks noGrp="1"/>
              </p:cNvGraphicFramePr>
              <p:nvPr>
                <p:ph idx="14"/>
                <p:extLst>
                  <p:ext uri="{D42A27DB-BD31-4B8C-83A1-F6EECF244321}">
                    <p14:modId xmlns:p14="http://schemas.microsoft.com/office/powerpoint/2010/main" val="4016729599"/>
                  </p:ext>
                </p:extLst>
              </p:nvPr>
            </p:nvGraphicFramePr>
            <p:xfrm>
              <a:off x="3491687" y="842963"/>
              <a:ext cx="5184000" cy="3564000"/>
            </p:xfrm>
            <a:graphic>
              <a:graphicData uri="http://schemas.openxmlformats.org/drawingml/2006/table">
                <a:tbl>
                  <a:tblPr firstRow="1" firstCol="1" bandRow="1">
                    <a:tableStyleId>{2D5ABB26-0587-4C30-8999-92F81FD0307C}</a:tableStyleId>
                  </a:tblPr>
                  <a:tblGrid>
                    <a:gridCol w="1728000">
                      <a:extLst>
                        <a:ext uri="{9D8B030D-6E8A-4147-A177-3AD203B41FA5}">
                          <a16:colId xmlns:a16="http://schemas.microsoft.com/office/drawing/2014/main" val="2951375479"/>
                        </a:ext>
                      </a:extLst>
                    </a:gridCol>
                    <a:gridCol w="1728000">
                      <a:extLst>
                        <a:ext uri="{9D8B030D-6E8A-4147-A177-3AD203B41FA5}">
                          <a16:colId xmlns:a16="http://schemas.microsoft.com/office/drawing/2014/main" val="2432590264"/>
                        </a:ext>
                      </a:extLst>
                    </a:gridCol>
                    <a:gridCol w="1728000">
                      <a:extLst>
                        <a:ext uri="{9D8B030D-6E8A-4147-A177-3AD203B41FA5}">
                          <a16:colId xmlns:a16="http://schemas.microsoft.com/office/drawing/2014/main" val="781044291"/>
                        </a:ext>
                      </a:extLst>
                    </a:gridCol>
                  </a:tblGrid>
                  <a:tr h="396000">
                    <a:tc gridSpan="3">
                      <a:txBody>
                        <a:bodyPr/>
                        <a:lstStyle/>
                        <a:p>
                          <a:pPr algn="ctr"/>
                          <a:r>
                            <a:rPr lang="en-US" altLang="ja-JP" sz="1400" kern="100" dirty="0">
                              <a:effectLst/>
                              <a:latin typeface="+mn-ea"/>
                              <a:ea typeface="+mn-ea"/>
                              <a:cs typeface="Times New Roman" panose="02020603050405020304" pitchFamily="18" charset="0"/>
                            </a:rPr>
                            <a:t>HF</a:t>
                          </a:r>
                          <a:r>
                            <a:rPr lang="ja-JP" altLang="en-US" sz="1400" kern="100" dirty="0">
                              <a:effectLst/>
                              <a:latin typeface="+mn-ea"/>
                              <a:ea typeface="+mn-ea"/>
                              <a:cs typeface="Times New Roman" panose="02020603050405020304" pitchFamily="18" charset="0"/>
                            </a:rPr>
                            <a:t>法による</a:t>
                          </a:r>
                          <a:r>
                            <a:rPr kumimoji="1" lang="en-US" altLang="ja-JP" sz="1400" dirty="0" err="1">
                              <a:latin typeface="+mn-ea"/>
                              <a:ea typeface="+mn-ea"/>
                            </a:rPr>
                            <a:t>H</a:t>
                          </a:r>
                          <a:r>
                            <a:rPr kumimoji="1" lang="en-US" altLang="ja-JP" sz="1000" dirty="0" err="1">
                              <a:latin typeface="+mn-ea"/>
                              <a:ea typeface="+mn-ea"/>
                            </a:rPr>
                            <a:t>2</a:t>
                          </a:r>
                          <a:r>
                            <a:rPr lang="ja-JP" altLang="en-US" sz="1400" kern="100" dirty="0">
                              <a:effectLst/>
                              <a:latin typeface="+mn-ea"/>
                              <a:ea typeface="+mn-ea"/>
                              <a:cs typeface="Times New Roman" panose="02020603050405020304" pitchFamily="18" charset="0"/>
                            </a:rPr>
                            <a:t>の</a:t>
                          </a:r>
                          <a:r>
                            <a:rPr lang="en-US" altLang="ja-JP" sz="1400" kern="100" dirty="0">
                              <a:effectLst/>
                              <a:latin typeface="+mn-ea"/>
                              <a:ea typeface="+mn-ea"/>
                              <a:cs typeface="Times New Roman" panose="02020603050405020304" pitchFamily="18" charset="0"/>
                            </a:rPr>
                            <a:t>OPT</a:t>
                          </a:r>
                          <a:r>
                            <a:rPr lang="ja-JP" altLang="en-US" sz="1400" kern="100" dirty="0">
                              <a:effectLst/>
                              <a:latin typeface="+mn-ea"/>
                              <a:ea typeface="+mn-ea"/>
                              <a:cs typeface="Times New Roman" panose="02020603050405020304" pitchFamily="18" charset="0"/>
                            </a:rPr>
                            <a:t>計算：エネルギー</a:t>
                          </a:r>
                          <a14:m>
                            <m:oMath xmlns:m="http://schemas.openxmlformats.org/officeDocument/2006/math">
                              <m:f>
                                <m:fPr>
                                  <m:type m:val="lin"/>
                                  <m:ctrlPr>
                                    <a:rPr lang="en-US" altLang="ja-JP" sz="1400" b="0" i="1" kern="100" smtClean="0">
                                      <a:effectLst/>
                                      <a:latin typeface="Cambria Math" panose="02040503050406030204" pitchFamily="18" charset="0"/>
                                      <a:ea typeface="游明朝" panose="02020400000000000000" pitchFamily="18" charset="-128"/>
                                      <a:cs typeface="Times New Roman" panose="02020603050405020304" pitchFamily="18" charset="0"/>
                                    </a:rPr>
                                  </m:ctrlPr>
                                </m:fPr>
                                <m:num>
                                  <m:sSub>
                                    <m:sSubPr>
                                      <m:ctrlPr>
                                        <a:rPr lang="en-US" altLang="ja-JP" sz="1400" b="0" i="1" kern="100" smtClean="0">
                                          <a:effectLst/>
                                          <a:latin typeface="Cambria Math" panose="02040503050406030204" pitchFamily="18" charset="0"/>
                                          <a:ea typeface="游明朝" panose="02020400000000000000" pitchFamily="18" charset="-128"/>
                                          <a:cs typeface="Times New Roman" panose="02020603050405020304" pitchFamily="18" charset="0"/>
                                        </a:rPr>
                                      </m:ctrlPr>
                                    </m:sSubPr>
                                    <m:e>
                                      <m:r>
                                        <a:rPr lang="en-US" altLang="ja-JP" sz="1400" b="0" i="1" kern="100" smtClean="0">
                                          <a:effectLst/>
                                          <a:latin typeface="Cambria Math" panose="02040503050406030204" pitchFamily="18" charset="0"/>
                                          <a:ea typeface="游明朝" panose="02020400000000000000" pitchFamily="18" charset="-128"/>
                                          <a:cs typeface="Times New Roman" panose="02020603050405020304" pitchFamily="18" charset="0"/>
                                        </a:rPr>
                                        <m:t>𝐸</m:t>
                                      </m:r>
                                    </m:e>
                                    <m:sub>
                                      <m:r>
                                        <m:rPr>
                                          <m:sty m:val="p"/>
                                        </m:rPr>
                                        <a:rPr lang="en-US" altLang="ja-JP" sz="1400" b="0" i="0" kern="100" smtClean="0">
                                          <a:effectLst/>
                                          <a:latin typeface="Cambria Math" panose="02040503050406030204" pitchFamily="18" charset="0"/>
                                          <a:ea typeface="游明朝" panose="02020400000000000000" pitchFamily="18" charset="-128"/>
                                          <a:cs typeface="Times New Roman" panose="02020603050405020304" pitchFamily="18" charset="0"/>
                                        </a:rPr>
                                        <m:t>tot</m:t>
                                      </m:r>
                                    </m:sub>
                                  </m:sSub>
                                </m:num>
                                <m:den>
                                  <m:sSub>
                                    <m:sSubPr>
                                      <m:ctrlPr>
                                        <a:rPr lang="en-US" altLang="ja-JP" sz="1400" b="0" i="1" kern="100" smtClean="0">
                                          <a:effectLst/>
                                          <a:latin typeface="Cambria Math" panose="02040503050406030204" pitchFamily="18" charset="0"/>
                                          <a:ea typeface="游明朝" panose="02020400000000000000" pitchFamily="18" charset="-128"/>
                                          <a:cs typeface="Times New Roman" panose="02020603050405020304" pitchFamily="18" charset="0"/>
                                        </a:rPr>
                                      </m:ctrlPr>
                                    </m:sSubPr>
                                    <m:e>
                                      <m:r>
                                        <a:rPr lang="en-US" altLang="ja-JP" sz="1400" b="0" i="1" kern="100" smtClean="0">
                                          <a:effectLst/>
                                          <a:latin typeface="Cambria Math" panose="02040503050406030204" pitchFamily="18" charset="0"/>
                                          <a:ea typeface="游明朝" panose="02020400000000000000" pitchFamily="18" charset="-128"/>
                                          <a:cs typeface="Times New Roman" panose="02020603050405020304" pitchFamily="18" charset="0"/>
                                        </a:rPr>
                                        <m:t>𝐸</m:t>
                                      </m:r>
                                    </m:e>
                                    <m:sub>
                                      <m:r>
                                        <m:rPr>
                                          <m:sty m:val="p"/>
                                        </m:rPr>
                                        <a:rPr lang="en-US" altLang="ja-JP" sz="1400" b="0" i="0" kern="100" smtClean="0">
                                          <a:effectLst/>
                                          <a:latin typeface="Cambria Math" panose="02040503050406030204" pitchFamily="18" charset="0"/>
                                          <a:ea typeface="游明朝" panose="02020400000000000000" pitchFamily="18" charset="-128"/>
                                          <a:cs typeface="Times New Roman" panose="02020603050405020304" pitchFamily="18" charset="0"/>
                                        </a:rPr>
                                        <m:t>h</m:t>
                                      </m:r>
                                    </m:sub>
                                  </m:sSub>
                                </m:den>
                              </m:f>
                            </m:oMath>
                          </a14:m>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tc hMerge="1">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tc hMerge="1">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43647503"/>
                      </a:ext>
                    </a:extLst>
                  </a:tr>
                  <a:tr h="396000">
                    <a:tc>
                      <a:txBody>
                        <a:bodyPr/>
                        <a:lstStyle/>
                        <a:p>
                          <a:pPr algn="ctr"/>
                          <a:r>
                            <a:rPr lang="ja-JP" altLang="en-US" sz="1400" kern="100" dirty="0">
                              <a:solidFill>
                                <a:schemeClr val="bg1"/>
                              </a:solidFill>
                              <a:effectLst/>
                              <a:latin typeface="+mn-ea"/>
                              <a:ea typeface="+mn-ea"/>
                            </a:rPr>
                            <a:t>基底関数</a:t>
                          </a:r>
                          <a:endParaRPr lang="ja-JP" sz="14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ja-JP" altLang="en-US" sz="1400" kern="100" dirty="0">
                              <a:solidFill>
                                <a:schemeClr val="bg1"/>
                              </a:solidFill>
                              <a:effectLst/>
                              <a:latin typeface="+mn-ea"/>
                              <a:ea typeface="+mn-ea"/>
                            </a:rPr>
                            <a:t>ザボ </a:t>
                          </a:r>
                          <a:r>
                            <a:rPr lang="ja-JP" sz="1400" kern="100" dirty="0">
                              <a:solidFill>
                                <a:schemeClr val="bg1"/>
                              </a:solidFill>
                              <a:effectLst/>
                              <a:latin typeface="+mn-ea"/>
                              <a:ea typeface="+mn-ea"/>
                            </a:rPr>
                            <a:t>表</a:t>
                          </a:r>
                          <a:r>
                            <a:rPr lang="en-US" sz="1400" kern="100" dirty="0">
                              <a:solidFill>
                                <a:schemeClr val="bg1"/>
                              </a:solidFill>
                              <a:effectLst/>
                              <a:latin typeface="+mn-ea"/>
                              <a:ea typeface="+mn-ea"/>
                            </a:rPr>
                            <a:t>3.11 [1]</a:t>
                          </a:r>
                          <a:endParaRPr lang="ja-JP" sz="14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sz="1400" kern="100" dirty="0">
                              <a:solidFill>
                                <a:schemeClr val="bg1"/>
                              </a:solidFill>
                              <a:effectLst/>
                              <a:latin typeface="+mn-ea"/>
                              <a:ea typeface="+mn-ea"/>
                            </a:rPr>
                            <a:t>HF/</a:t>
                          </a:r>
                          <a:endParaRPr lang="ja-JP" sz="14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2347481654"/>
                      </a:ext>
                    </a:extLst>
                  </a:tr>
                  <a:tr h="396000">
                    <a:tc>
                      <a:txBody>
                        <a:bodyPr/>
                        <a:lstStyle/>
                        <a:p>
                          <a:pPr algn="ctr"/>
                          <a:r>
                            <a:rPr lang="en-US" sz="1400" kern="100" dirty="0">
                              <a:effectLst/>
                              <a:latin typeface="+mn-ea"/>
                              <a:ea typeface="+mn-ea"/>
                              <a:cs typeface="Times New Roman" panose="02020603050405020304" pitchFamily="18" charset="0"/>
                            </a:rPr>
                            <a:t>STO-3G</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a:r>
                            <a:rPr lang="ja-JP" sz="1400" kern="100">
                              <a:effectLst/>
                              <a:latin typeface="+mn-ea"/>
                              <a:ea typeface="+mn-ea"/>
                              <a:cs typeface="Times New Roman" panose="02020603050405020304" pitchFamily="18" charset="0"/>
                            </a:rPr>
                            <a:t>－</a:t>
                          </a:r>
                          <a:r>
                            <a:rPr lang="en-US" sz="1400" kern="100">
                              <a:effectLst/>
                              <a:latin typeface="+mn-ea"/>
                              <a:ea typeface="+mn-ea"/>
                              <a:cs typeface="Times New Roman" panose="02020603050405020304" pitchFamily="18" charset="0"/>
                            </a:rPr>
                            <a:t>1.117</a:t>
                          </a:r>
                          <a:endParaRPr lang="ja-JP" sz="1400" kern="10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a:r>
                            <a:rPr lang="ja-JP" sz="1400" kern="100" dirty="0">
                              <a:effectLst/>
                              <a:latin typeface="+mn-ea"/>
                              <a:ea typeface="+mn-ea"/>
                            </a:rPr>
                            <a:t>－</a:t>
                          </a:r>
                          <a:r>
                            <a:rPr lang="en-US" altLang="ja-JP" sz="1400" kern="100" dirty="0">
                              <a:effectLst/>
                              <a:latin typeface="+mn-ea"/>
                              <a:ea typeface="+mn-ea"/>
                            </a:rPr>
                            <a:t>1.117</a:t>
                          </a:r>
                          <a:r>
                            <a:rPr lang="ja-JP" altLang="en-US" sz="1400" kern="100" dirty="0">
                              <a:effectLst/>
                              <a:latin typeface="+mn-ea"/>
                              <a:ea typeface="+mn-ea"/>
                            </a:rPr>
                            <a:t> </a:t>
                          </a:r>
                          <a:r>
                            <a:rPr lang="en-US" altLang="ja-JP" sz="1400" kern="100" dirty="0">
                              <a:effectLst/>
                              <a:latin typeface="+mn-ea"/>
                              <a:ea typeface="+mn-ea"/>
                            </a:rPr>
                            <a:t>505 885 16</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83351516"/>
                      </a:ext>
                    </a:extLst>
                  </a:tr>
                  <a:tr h="396000">
                    <a:tc>
                      <a:txBody>
                        <a:bodyPr/>
                        <a:lstStyle/>
                        <a:p>
                          <a:pPr algn="ctr"/>
                          <a:r>
                            <a:rPr lang="en-US" sz="1400" kern="100" dirty="0">
                              <a:effectLst/>
                              <a:latin typeface="+mn-ea"/>
                              <a:ea typeface="+mn-ea"/>
                              <a:cs typeface="Times New Roman" panose="02020603050405020304" pitchFamily="18" charset="0"/>
                            </a:rPr>
                            <a:t>4-31G</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ja-JP" sz="1400" kern="100" dirty="0">
                              <a:effectLst/>
                              <a:latin typeface="+mn-ea"/>
                              <a:ea typeface="+mn-ea"/>
                              <a:cs typeface="Times New Roman" panose="02020603050405020304" pitchFamily="18" charset="0"/>
                            </a:rPr>
                            <a:t>－</a:t>
                          </a:r>
                          <a:r>
                            <a:rPr lang="en-US" sz="1400" kern="100" dirty="0">
                              <a:effectLst/>
                              <a:latin typeface="+mn-ea"/>
                              <a:ea typeface="+mn-ea"/>
                              <a:cs typeface="Times New Roman" panose="02020603050405020304" pitchFamily="18" charset="0"/>
                            </a:rPr>
                            <a:t>1.127</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ja-JP" sz="1400" kern="100" dirty="0">
                              <a:effectLst/>
                              <a:latin typeface="+mn-ea"/>
                              <a:ea typeface="+mn-ea"/>
                            </a:rPr>
                            <a:t>－</a:t>
                          </a:r>
                          <a:r>
                            <a:rPr lang="en-US" altLang="ja-JP" sz="1400" kern="100" dirty="0">
                              <a:effectLst/>
                              <a:latin typeface="+mn-ea"/>
                              <a:ea typeface="+mn-ea"/>
                            </a:rPr>
                            <a:t>1.126 827 811 03</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11466847"/>
                      </a:ext>
                    </a:extLst>
                  </a:tr>
                  <a:tr h="396000">
                    <a:tc>
                      <a:txBody>
                        <a:bodyPr/>
                        <a:lstStyle/>
                        <a:p>
                          <a:pPr algn="ctr"/>
                          <a:r>
                            <a:rPr lang="en-US" sz="1400" kern="100" dirty="0">
                              <a:effectLst/>
                              <a:latin typeface="+mn-ea"/>
                              <a:ea typeface="+mn-ea"/>
                              <a:cs typeface="Times New Roman" panose="02020603050405020304" pitchFamily="18" charset="0"/>
                            </a:rPr>
                            <a:t>6-31G</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sz="1400" kern="100" dirty="0">
                              <a:effectLst/>
                              <a:latin typeface="+mn-ea"/>
                              <a:ea typeface="+mn-ea"/>
                              <a:cs typeface="Times New Roman" panose="02020603050405020304" pitchFamily="18" charset="0"/>
                            </a:rPr>
                            <a:t>-</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ja-JP" sz="1400" kern="100" dirty="0">
                              <a:effectLst/>
                              <a:latin typeface="+mn-ea"/>
                              <a:ea typeface="+mn-ea"/>
                            </a:rPr>
                            <a:t>－</a:t>
                          </a:r>
                          <a:r>
                            <a:rPr lang="en-US" altLang="ja-JP" sz="1400" kern="100" dirty="0">
                              <a:effectLst/>
                              <a:latin typeface="+mn-ea"/>
                              <a:ea typeface="+mn-ea"/>
                            </a:rPr>
                            <a:t>1.126 827 811 03</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583706780"/>
                      </a:ext>
                    </a:extLst>
                  </a:tr>
                  <a:tr h="396000">
                    <a:tc>
                      <a:txBody>
                        <a:bodyPr/>
                        <a:lstStyle/>
                        <a:p>
                          <a:pPr algn="ctr"/>
                          <a:r>
                            <a:rPr lang="en-US" sz="1400" kern="100" dirty="0">
                              <a:effectLst/>
                              <a:latin typeface="+mn-ea"/>
                              <a:ea typeface="+mn-ea"/>
                              <a:cs typeface="Times New Roman" panose="02020603050405020304" pitchFamily="18" charset="0"/>
                            </a:rPr>
                            <a:t>6-31G</a:t>
                          </a:r>
                          <a:r>
                            <a:rPr lang="en-US" altLang="ja-JP" sz="1400" kern="100" dirty="0">
                              <a:effectLst/>
                              <a:latin typeface="+mn-ea"/>
                              <a:ea typeface="+mn-ea"/>
                              <a:cs typeface="Times New Roman" panose="02020603050405020304" pitchFamily="18" charset="0"/>
                            </a:rPr>
                            <a:t>(d)</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sz="1400" kern="100" dirty="0">
                              <a:effectLst/>
                              <a:latin typeface="+mn-ea"/>
                              <a:ea typeface="+mn-ea"/>
                              <a:cs typeface="Times New Roman" panose="02020603050405020304" pitchFamily="18" charset="0"/>
                            </a:rPr>
                            <a:t>-</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ja-JP" sz="1400" kern="100" dirty="0">
                              <a:effectLst/>
                              <a:latin typeface="+mn-ea"/>
                              <a:ea typeface="+mn-ea"/>
                            </a:rPr>
                            <a:t>－</a:t>
                          </a:r>
                          <a:r>
                            <a:rPr lang="en-US" altLang="ja-JP" sz="1400" kern="100" dirty="0">
                              <a:effectLst/>
                              <a:latin typeface="+mn-ea"/>
                              <a:ea typeface="+mn-ea"/>
                            </a:rPr>
                            <a:t>1.126 827 811 03</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46917534"/>
                      </a:ext>
                    </a:extLst>
                  </a:tr>
                  <a:tr h="396000">
                    <a:tc>
                      <a:txBody>
                        <a:bodyPr/>
                        <a:lstStyle/>
                        <a:p>
                          <a:pPr algn="ctr"/>
                          <a:r>
                            <a:rPr lang="en-US" sz="1400" kern="100" dirty="0">
                              <a:effectLst/>
                              <a:latin typeface="+mn-ea"/>
                              <a:ea typeface="+mn-ea"/>
                              <a:cs typeface="Times New Roman" panose="02020603050405020304" pitchFamily="18" charset="0"/>
                            </a:rPr>
                            <a:t>6-31G</a:t>
                          </a:r>
                          <a:r>
                            <a:rPr lang="en-US" altLang="ja-JP" sz="1400" kern="100" dirty="0">
                              <a:effectLst/>
                              <a:latin typeface="+mn-ea"/>
                              <a:ea typeface="+mn-ea"/>
                              <a:cs typeface="Times New Roman" panose="02020603050405020304" pitchFamily="18" charset="0"/>
                            </a:rPr>
                            <a:t>(</a:t>
                          </a:r>
                          <a:r>
                            <a:rPr lang="en-US" altLang="ja-JP" sz="1400" kern="100" dirty="0" err="1">
                              <a:effectLst/>
                              <a:latin typeface="+mn-ea"/>
                              <a:ea typeface="+mn-ea"/>
                              <a:cs typeface="Times New Roman" panose="02020603050405020304" pitchFamily="18" charset="0"/>
                            </a:rPr>
                            <a:t>d,p</a:t>
                          </a:r>
                          <a:r>
                            <a:rPr lang="en-US" altLang="ja-JP" sz="1400" kern="100" dirty="0">
                              <a:effectLst/>
                              <a:latin typeface="+mn-ea"/>
                              <a:ea typeface="+mn-ea"/>
                              <a:cs typeface="Times New Roman" panose="02020603050405020304" pitchFamily="18" charset="0"/>
                            </a:rPr>
                            <a:t>)</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ja-JP" sz="1400" kern="100" dirty="0">
                              <a:effectLst/>
                              <a:latin typeface="+mn-ea"/>
                              <a:ea typeface="+mn-ea"/>
                              <a:cs typeface="Times New Roman" panose="02020603050405020304" pitchFamily="18" charset="0"/>
                            </a:rPr>
                            <a:t>－</a:t>
                          </a:r>
                          <a:r>
                            <a:rPr lang="en-US" sz="1400" kern="100" dirty="0">
                              <a:effectLst/>
                              <a:latin typeface="+mn-ea"/>
                              <a:ea typeface="+mn-ea"/>
                              <a:cs typeface="Times New Roman" panose="02020603050405020304" pitchFamily="18" charset="0"/>
                            </a:rPr>
                            <a:t>1.131</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ja-JP" sz="1400" kern="100" dirty="0">
                              <a:effectLst/>
                              <a:latin typeface="+mn-ea"/>
                              <a:ea typeface="+mn-ea"/>
                            </a:rPr>
                            <a:t>－</a:t>
                          </a:r>
                          <a:r>
                            <a:rPr lang="en-US" altLang="ja-JP" sz="1400" kern="100" dirty="0">
                              <a:effectLst/>
                              <a:latin typeface="+mn-ea"/>
                              <a:ea typeface="+mn-ea"/>
                            </a:rPr>
                            <a:t>1.131 333 563 82</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182692128"/>
                      </a:ext>
                    </a:extLst>
                  </a:tr>
                  <a:tr h="396000">
                    <a:tc>
                      <a:txBody>
                        <a:bodyPr/>
                        <a:lstStyle/>
                        <a:p>
                          <a:pPr algn="ctr"/>
                          <a:r>
                            <a:rPr lang="en-US" sz="1400" kern="100" dirty="0">
                              <a:effectLst/>
                              <a:latin typeface="+mn-ea"/>
                              <a:ea typeface="+mn-ea"/>
                              <a:cs typeface="Times New Roman" panose="02020603050405020304" pitchFamily="18" charset="0"/>
                            </a:rPr>
                            <a:t>HF</a:t>
                          </a:r>
                          <a:r>
                            <a:rPr lang="ja-JP" sz="1400" kern="100" dirty="0">
                              <a:effectLst/>
                              <a:latin typeface="+mn-ea"/>
                              <a:ea typeface="+mn-ea"/>
                              <a:cs typeface="Times New Roman" panose="02020603050405020304" pitchFamily="18" charset="0"/>
                            </a:rPr>
                            <a:t>極限</a:t>
                          </a: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ja-JP" sz="1400" kern="100" dirty="0">
                              <a:effectLst/>
                              <a:latin typeface="+mn-ea"/>
                              <a:ea typeface="+mn-ea"/>
                              <a:cs typeface="Times New Roman" panose="02020603050405020304" pitchFamily="18" charset="0"/>
                            </a:rPr>
                            <a:t>－</a:t>
                          </a:r>
                          <a:r>
                            <a:rPr lang="en-US" sz="1400" kern="100" dirty="0">
                              <a:effectLst/>
                              <a:latin typeface="+mn-ea"/>
                              <a:ea typeface="+mn-ea"/>
                              <a:cs typeface="Times New Roman" panose="02020603050405020304" pitchFamily="18" charset="0"/>
                            </a:rPr>
                            <a:t>1.134</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400" kern="100" dirty="0">
                              <a:effectLst/>
                              <a:latin typeface="游明朝" panose="02020400000000000000" pitchFamily="18" charset="-128"/>
                              <a:ea typeface="游明朝" panose="02020400000000000000" pitchFamily="18" charset="-128"/>
                              <a:cs typeface="Times New Roman" panose="02020603050405020304" pitchFamily="18" charset="0"/>
                            </a:rPr>
                            <a:t>-</a:t>
                          </a: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010743172"/>
                      </a:ext>
                    </a:extLst>
                  </a:tr>
                  <a:tr h="396000">
                    <a:tc>
                      <a:txBody>
                        <a:bodyPr/>
                        <a:lstStyle/>
                        <a:p>
                          <a:pPr algn="l"/>
                          <a:r>
                            <a:rPr lang="ja-JP" altLang="en-US" sz="14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tcPr>
                    </a:tc>
                    <a:tc>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tcPr>
                    </a:tc>
                    <a:tc>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890902977"/>
                      </a:ext>
                    </a:extLst>
                  </a:tr>
                </a:tbl>
              </a:graphicData>
            </a:graphic>
          </p:graphicFrame>
        </mc:Choice>
        <mc:Fallback xmlns="">
          <p:graphicFrame>
            <p:nvGraphicFramePr>
              <p:cNvPr id="8" name="コンテンツ プレースホルダー 7">
                <a:extLst>
                  <a:ext uri="{FF2B5EF4-FFF2-40B4-BE49-F238E27FC236}">
                    <a16:creationId xmlns:a16="http://schemas.microsoft.com/office/drawing/2014/main" id="{DBDC2371-8346-43D5-A871-2C20DD747ED3}"/>
                  </a:ext>
                </a:extLst>
              </p:cNvPr>
              <p:cNvGraphicFramePr>
                <a:graphicFrameLocks noGrp="1"/>
              </p:cNvGraphicFramePr>
              <p:nvPr>
                <p:ph idx="14"/>
                <p:extLst>
                  <p:ext uri="{D42A27DB-BD31-4B8C-83A1-F6EECF244321}">
                    <p14:modId xmlns:p14="http://schemas.microsoft.com/office/powerpoint/2010/main" val="4016729599"/>
                  </p:ext>
                </p:extLst>
              </p:nvPr>
            </p:nvGraphicFramePr>
            <p:xfrm>
              <a:off x="3491687" y="842963"/>
              <a:ext cx="5184000" cy="3564000"/>
            </p:xfrm>
            <a:graphic>
              <a:graphicData uri="http://schemas.openxmlformats.org/drawingml/2006/table">
                <a:tbl>
                  <a:tblPr firstRow="1" firstCol="1" bandRow="1">
                    <a:tableStyleId>{2D5ABB26-0587-4C30-8999-92F81FD0307C}</a:tableStyleId>
                  </a:tblPr>
                  <a:tblGrid>
                    <a:gridCol w="1728000">
                      <a:extLst>
                        <a:ext uri="{9D8B030D-6E8A-4147-A177-3AD203B41FA5}">
                          <a16:colId xmlns:a16="http://schemas.microsoft.com/office/drawing/2014/main" val="2951375479"/>
                        </a:ext>
                      </a:extLst>
                    </a:gridCol>
                    <a:gridCol w="1728000">
                      <a:extLst>
                        <a:ext uri="{9D8B030D-6E8A-4147-A177-3AD203B41FA5}">
                          <a16:colId xmlns:a16="http://schemas.microsoft.com/office/drawing/2014/main" val="2432590264"/>
                        </a:ext>
                      </a:extLst>
                    </a:gridCol>
                    <a:gridCol w="1728000">
                      <a:extLst>
                        <a:ext uri="{9D8B030D-6E8A-4147-A177-3AD203B41FA5}">
                          <a16:colId xmlns:a16="http://schemas.microsoft.com/office/drawing/2014/main" val="781044291"/>
                        </a:ext>
                      </a:extLst>
                    </a:gridCol>
                  </a:tblGrid>
                  <a:tr h="396000">
                    <a:tc gridSpan="3">
                      <a:txBody>
                        <a:bodyPr/>
                        <a:lstStyle/>
                        <a:p>
                          <a:endParaRPr lang="ja-JP"/>
                        </a:p>
                      </a:txBody>
                      <a:tcPr marL="68580" marR="68580" marT="0" marB="0" anchor="ctr">
                        <a:lnB w="12700" cap="flat" cmpd="sng" algn="ctr">
                          <a:solidFill>
                            <a:schemeClr val="tx1"/>
                          </a:solidFill>
                          <a:prstDash val="solid"/>
                          <a:round/>
                          <a:headEnd type="none" w="med" len="med"/>
                          <a:tailEnd type="none" w="med" len="med"/>
                        </a:lnB>
                        <a:blipFill>
                          <a:blip r:embed="rId3"/>
                          <a:stretch>
                            <a:fillRect t="-61538" r="-117" b="-800000"/>
                          </a:stretch>
                        </a:blipFill>
                      </a:tcPr>
                    </a:tc>
                    <a:tc hMerge="1">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tc hMerge="1">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43647503"/>
                      </a:ext>
                    </a:extLst>
                  </a:tr>
                  <a:tr h="396000">
                    <a:tc>
                      <a:txBody>
                        <a:bodyPr/>
                        <a:lstStyle/>
                        <a:p>
                          <a:pPr algn="ctr"/>
                          <a:r>
                            <a:rPr lang="ja-JP" altLang="en-US" sz="1400" kern="100" dirty="0">
                              <a:solidFill>
                                <a:schemeClr val="bg1"/>
                              </a:solidFill>
                              <a:effectLst/>
                              <a:latin typeface="+mn-ea"/>
                              <a:ea typeface="+mn-ea"/>
                            </a:rPr>
                            <a:t>基底関数</a:t>
                          </a:r>
                          <a:endParaRPr lang="ja-JP" sz="14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ja-JP" altLang="en-US" sz="1400" kern="100" dirty="0">
                              <a:solidFill>
                                <a:schemeClr val="bg1"/>
                              </a:solidFill>
                              <a:effectLst/>
                              <a:latin typeface="+mn-ea"/>
                              <a:ea typeface="+mn-ea"/>
                            </a:rPr>
                            <a:t>ザボ </a:t>
                          </a:r>
                          <a:r>
                            <a:rPr lang="ja-JP" sz="1400" kern="100" dirty="0">
                              <a:solidFill>
                                <a:schemeClr val="bg1"/>
                              </a:solidFill>
                              <a:effectLst/>
                              <a:latin typeface="+mn-ea"/>
                              <a:ea typeface="+mn-ea"/>
                            </a:rPr>
                            <a:t>表</a:t>
                          </a:r>
                          <a:r>
                            <a:rPr lang="en-US" sz="1400" kern="100" dirty="0">
                              <a:solidFill>
                                <a:schemeClr val="bg1"/>
                              </a:solidFill>
                              <a:effectLst/>
                              <a:latin typeface="+mn-ea"/>
                              <a:ea typeface="+mn-ea"/>
                            </a:rPr>
                            <a:t>3.11 [1]</a:t>
                          </a:r>
                          <a:endParaRPr lang="ja-JP" sz="14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sz="1400" kern="100" dirty="0">
                              <a:solidFill>
                                <a:schemeClr val="bg1"/>
                              </a:solidFill>
                              <a:effectLst/>
                              <a:latin typeface="+mn-ea"/>
                              <a:ea typeface="+mn-ea"/>
                            </a:rPr>
                            <a:t>HF/</a:t>
                          </a:r>
                          <a:endParaRPr lang="ja-JP" sz="14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2347481654"/>
                      </a:ext>
                    </a:extLst>
                  </a:tr>
                  <a:tr h="396000">
                    <a:tc>
                      <a:txBody>
                        <a:bodyPr/>
                        <a:lstStyle/>
                        <a:p>
                          <a:pPr algn="ctr"/>
                          <a:r>
                            <a:rPr lang="en-US" sz="1400" kern="100" dirty="0">
                              <a:effectLst/>
                              <a:latin typeface="+mn-ea"/>
                              <a:ea typeface="+mn-ea"/>
                              <a:cs typeface="Times New Roman" panose="02020603050405020304" pitchFamily="18" charset="0"/>
                            </a:rPr>
                            <a:t>STO-3G</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a:r>
                            <a:rPr lang="ja-JP" sz="1400" kern="100">
                              <a:effectLst/>
                              <a:latin typeface="+mn-ea"/>
                              <a:ea typeface="+mn-ea"/>
                              <a:cs typeface="Times New Roman" panose="02020603050405020304" pitchFamily="18" charset="0"/>
                            </a:rPr>
                            <a:t>－</a:t>
                          </a:r>
                          <a:r>
                            <a:rPr lang="en-US" sz="1400" kern="100">
                              <a:effectLst/>
                              <a:latin typeface="+mn-ea"/>
                              <a:ea typeface="+mn-ea"/>
                              <a:cs typeface="Times New Roman" panose="02020603050405020304" pitchFamily="18" charset="0"/>
                            </a:rPr>
                            <a:t>1.117</a:t>
                          </a:r>
                          <a:endParaRPr lang="ja-JP" sz="1400" kern="10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a:r>
                            <a:rPr lang="ja-JP" sz="1400" kern="100" dirty="0">
                              <a:effectLst/>
                              <a:latin typeface="+mn-ea"/>
                              <a:ea typeface="+mn-ea"/>
                            </a:rPr>
                            <a:t>－</a:t>
                          </a:r>
                          <a:r>
                            <a:rPr lang="en-US" altLang="ja-JP" sz="1400" kern="100" dirty="0">
                              <a:effectLst/>
                              <a:latin typeface="+mn-ea"/>
                              <a:ea typeface="+mn-ea"/>
                            </a:rPr>
                            <a:t>1.117</a:t>
                          </a:r>
                          <a:r>
                            <a:rPr lang="ja-JP" altLang="en-US" sz="1400" kern="100" dirty="0">
                              <a:effectLst/>
                              <a:latin typeface="+mn-ea"/>
                              <a:ea typeface="+mn-ea"/>
                            </a:rPr>
                            <a:t> </a:t>
                          </a:r>
                          <a:r>
                            <a:rPr lang="en-US" altLang="ja-JP" sz="1400" kern="100" dirty="0">
                              <a:effectLst/>
                              <a:latin typeface="+mn-ea"/>
                              <a:ea typeface="+mn-ea"/>
                            </a:rPr>
                            <a:t>505 885 16</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83351516"/>
                      </a:ext>
                    </a:extLst>
                  </a:tr>
                  <a:tr h="396000">
                    <a:tc>
                      <a:txBody>
                        <a:bodyPr/>
                        <a:lstStyle/>
                        <a:p>
                          <a:pPr algn="ctr"/>
                          <a:r>
                            <a:rPr lang="en-US" sz="1400" kern="100" dirty="0">
                              <a:effectLst/>
                              <a:latin typeface="+mn-ea"/>
                              <a:ea typeface="+mn-ea"/>
                              <a:cs typeface="Times New Roman" panose="02020603050405020304" pitchFamily="18" charset="0"/>
                            </a:rPr>
                            <a:t>4-31G</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ja-JP" sz="1400" kern="100" dirty="0">
                              <a:effectLst/>
                              <a:latin typeface="+mn-ea"/>
                              <a:ea typeface="+mn-ea"/>
                              <a:cs typeface="Times New Roman" panose="02020603050405020304" pitchFamily="18" charset="0"/>
                            </a:rPr>
                            <a:t>－</a:t>
                          </a:r>
                          <a:r>
                            <a:rPr lang="en-US" sz="1400" kern="100" dirty="0">
                              <a:effectLst/>
                              <a:latin typeface="+mn-ea"/>
                              <a:ea typeface="+mn-ea"/>
                              <a:cs typeface="Times New Roman" panose="02020603050405020304" pitchFamily="18" charset="0"/>
                            </a:rPr>
                            <a:t>1.127</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ja-JP" sz="1400" kern="100" dirty="0">
                              <a:effectLst/>
                              <a:latin typeface="+mn-ea"/>
                              <a:ea typeface="+mn-ea"/>
                            </a:rPr>
                            <a:t>－</a:t>
                          </a:r>
                          <a:r>
                            <a:rPr lang="en-US" altLang="ja-JP" sz="1400" kern="100" dirty="0">
                              <a:effectLst/>
                              <a:latin typeface="+mn-ea"/>
                              <a:ea typeface="+mn-ea"/>
                            </a:rPr>
                            <a:t>1.126 827 811 03</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11466847"/>
                      </a:ext>
                    </a:extLst>
                  </a:tr>
                  <a:tr h="396000">
                    <a:tc>
                      <a:txBody>
                        <a:bodyPr/>
                        <a:lstStyle/>
                        <a:p>
                          <a:pPr algn="ctr"/>
                          <a:r>
                            <a:rPr lang="en-US" sz="1400" kern="100" dirty="0">
                              <a:effectLst/>
                              <a:latin typeface="+mn-ea"/>
                              <a:ea typeface="+mn-ea"/>
                              <a:cs typeface="Times New Roman" panose="02020603050405020304" pitchFamily="18" charset="0"/>
                            </a:rPr>
                            <a:t>6-31G</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sz="1400" kern="100" dirty="0">
                              <a:effectLst/>
                              <a:latin typeface="+mn-ea"/>
                              <a:ea typeface="+mn-ea"/>
                              <a:cs typeface="Times New Roman" panose="02020603050405020304" pitchFamily="18" charset="0"/>
                            </a:rPr>
                            <a:t>-</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ja-JP" sz="1400" kern="100" dirty="0">
                              <a:effectLst/>
                              <a:latin typeface="+mn-ea"/>
                              <a:ea typeface="+mn-ea"/>
                            </a:rPr>
                            <a:t>－</a:t>
                          </a:r>
                          <a:r>
                            <a:rPr lang="en-US" altLang="ja-JP" sz="1400" kern="100" dirty="0">
                              <a:effectLst/>
                              <a:latin typeface="+mn-ea"/>
                              <a:ea typeface="+mn-ea"/>
                            </a:rPr>
                            <a:t>1.126 827 811 03</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583706780"/>
                      </a:ext>
                    </a:extLst>
                  </a:tr>
                  <a:tr h="396000">
                    <a:tc>
                      <a:txBody>
                        <a:bodyPr/>
                        <a:lstStyle/>
                        <a:p>
                          <a:pPr algn="ctr"/>
                          <a:r>
                            <a:rPr lang="en-US" sz="1400" kern="100" dirty="0">
                              <a:effectLst/>
                              <a:latin typeface="+mn-ea"/>
                              <a:ea typeface="+mn-ea"/>
                              <a:cs typeface="Times New Roman" panose="02020603050405020304" pitchFamily="18" charset="0"/>
                            </a:rPr>
                            <a:t>6-31G</a:t>
                          </a:r>
                          <a:r>
                            <a:rPr lang="en-US" altLang="ja-JP" sz="1400" kern="100" dirty="0">
                              <a:effectLst/>
                              <a:latin typeface="+mn-ea"/>
                              <a:ea typeface="+mn-ea"/>
                              <a:cs typeface="Times New Roman" panose="02020603050405020304" pitchFamily="18" charset="0"/>
                            </a:rPr>
                            <a:t>(d)</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sz="1400" kern="100" dirty="0">
                              <a:effectLst/>
                              <a:latin typeface="+mn-ea"/>
                              <a:ea typeface="+mn-ea"/>
                              <a:cs typeface="Times New Roman" panose="02020603050405020304" pitchFamily="18" charset="0"/>
                            </a:rPr>
                            <a:t>-</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ja-JP" sz="1400" kern="100" dirty="0">
                              <a:effectLst/>
                              <a:latin typeface="+mn-ea"/>
                              <a:ea typeface="+mn-ea"/>
                            </a:rPr>
                            <a:t>－</a:t>
                          </a:r>
                          <a:r>
                            <a:rPr lang="en-US" altLang="ja-JP" sz="1400" kern="100" dirty="0">
                              <a:effectLst/>
                              <a:latin typeface="+mn-ea"/>
                              <a:ea typeface="+mn-ea"/>
                            </a:rPr>
                            <a:t>1.126 827 811 03</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46917534"/>
                      </a:ext>
                    </a:extLst>
                  </a:tr>
                  <a:tr h="396000">
                    <a:tc>
                      <a:txBody>
                        <a:bodyPr/>
                        <a:lstStyle/>
                        <a:p>
                          <a:pPr algn="ctr"/>
                          <a:r>
                            <a:rPr lang="en-US" sz="1400" kern="100" dirty="0">
                              <a:effectLst/>
                              <a:latin typeface="+mn-ea"/>
                              <a:ea typeface="+mn-ea"/>
                              <a:cs typeface="Times New Roman" panose="02020603050405020304" pitchFamily="18" charset="0"/>
                            </a:rPr>
                            <a:t>6-31G</a:t>
                          </a:r>
                          <a:r>
                            <a:rPr lang="en-US" altLang="ja-JP" sz="1400" kern="100" dirty="0">
                              <a:effectLst/>
                              <a:latin typeface="+mn-ea"/>
                              <a:ea typeface="+mn-ea"/>
                              <a:cs typeface="Times New Roman" panose="02020603050405020304" pitchFamily="18" charset="0"/>
                            </a:rPr>
                            <a:t>(</a:t>
                          </a:r>
                          <a:r>
                            <a:rPr lang="en-US" altLang="ja-JP" sz="1400" kern="100" dirty="0" err="1">
                              <a:effectLst/>
                              <a:latin typeface="+mn-ea"/>
                              <a:ea typeface="+mn-ea"/>
                              <a:cs typeface="Times New Roman" panose="02020603050405020304" pitchFamily="18" charset="0"/>
                            </a:rPr>
                            <a:t>d,p</a:t>
                          </a:r>
                          <a:r>
                            <a:rPr lang="en-US" altLang="ja-JP" sz="1400" kern="100" dirty="0">
                              <a:effectLst/>
                              <a:latin typeface="+mn-ea"/>
                              <a:ea typeface="+mn-ea"/>
                              <a:cs typeface="Times New Roman" panose="02020603050405020304" pitchFamily="18" charset="0"/>
                            </a:rPr>
                            <a:t>)</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ja-JP" sz="1400" kern="100" dirty="0">
                              <a:effectLst/>
                              <a:latin typeface="+mn-ea"/>
                              <a:ea typeface="+mn-ea"/>
                              <a:cs typeface="Times New Roman" panose="02020603050405020304" pitchFamily="18" charset="0"/>
                            </a:rPr>
                            <a:t>－</a:t>
                          </a:r>
                          <a:r>
                            <a:rPr lang="en-US" sz="1400" kern="100" dirty="0">
                              <a:effectLst/>
                              <a:latin typeface="+mn-ea"/>
                              <a:ea typeface="+mn-ea"/>
                              <a:cs typeface="Times New Roman" panose="02020603050405020304" pitchFamily="18" charset="0"/>
                            </a:rPr>
                            <a:t>1.131</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ja-JP" sz="1400" kern="100" dirty="0">
                              <a:effectLst/>
                              <a:latin typeface="+mn-ea"/>
                              <a:ea typeface="+mn-ea"/>
                            </a:rPr>
                            <a:t>－</a:t>
                          </a:r>
                          <a:r>
                            <a:rPr lang="en-US" altLang="ja-JP" sz="1400" kern="100" dirty="0">
                              <a:effectLst/>
                              <a:latin typeface="+mn-ea"/>
                              <a:ea typeface="+mn-ea"/>
                            </a:rPr>
                            <a:t>1.131 333 563 82</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182692128"/>
                      </a:ext>
                    </a:extLst>
                  </a:tr>
                  <a:tr h="396000">
                    <a:tc>
                      <a:txBody>
                        <a:bodyPr/>
                        <a:lstStyle/>
                        <a:p>
                          <a:pPr algn="ctr"/>
                          <a:r>
                            <a:rPr lang="en-US" sz="1400" kern="100" dirty="0">
                              <a:effectLst/>
                              <a:latin typeface="+mn-ea"/>
                              <a:ea typeface="+mn-ea"/>
                              <a:cs typeface="Times New Roman" panose="02020603050405020304" pitchFamily="18" charset="0"/>
                            </a:rPr>
                            <a:t>HF</a:t>
                          </a:r>
                          <a:r>
                            <a:rPr lang="ja-JP" sz="1400" kern="100" dirty="0">
                              <a:effectLst/>
                              <a:latin typeface="+mn-ea"/>
                              <a:ea typeface="+mn-ea"/>
                              <a:cs typeface="Times New Roman" panose="02020603050405020304" pitchFamily="18" charset="0"/>
                            </a:rPr>
                            <a:t>極限</a:t>
                          </a: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ja-JP" sz="1400" kern="100" dirty="0">
                              <a:effectLst/>
                              <a:latin typeface="+mn-ea"/>
                              <a:ea typeface="+mn-ea"/>
                              <a:cs typeface="Times New Roman" panose="02020603050405020304" pitchFamily="18" charset="0"/>
                            </a:rPr>
                            <a:t>－</a:t>
                          </a:r>
                          <a:r>
                            <a:rPr lang="en-US" sz="1400" kern="100" dirty="0">
                              <a:effectLst/>
                              <a:latin typeface="+mn-ea"/>
                              <a:ea typeface="+mn-ea"/>
                              <a:cs typeface="Times New Roman" panose="02020603050405020304" pitchFamily="18" charset="0"/>
                            </a:rPr>
                            <a:t>1.134</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400" kern="100" dirty="0">
                              <a:effectLst/>
                              <a:latin typeface="游明朝" panose="02020400000000000000" pitchFamily="18" charset="-128"/>
                              <a:ea typeface="游明朝" panose="02020400000000000000" pitchFamily="18" charset="-128"/>
                              <a:cs typeface="Times New Roman" panose="02020603050405020304" pitchFamily="18" charset="0"/>
                            </a:rPr>
                            <a:t>-</a:t>
                          </a: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010743172"/>
                      </a:ext>
                    </a:extLst>
                  </a:tr>
                  <a:tr h="396000">
                    <a:tc>
                      <a:txBody>
                        <a:bodyPr/>
                        <a:lstStyle/>
                        <a:p>
                          <a:pPr algn="l"/>
                          <a:r>
                            <a:rPr lang="ja-JP" altLang="en-US" sz="14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tcPr>
                    </a:tc>
                    <a:tc>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tcPr>
                    </a:tc>
                    <a:tc>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890902977"/>
                      </a:ext>
                    </a:extLst>
                  </a:tr>
                </a:tbl>
              </a:graphicData>
            </a:graphic>
          </p:graphicFrame>
        </mc:Fallback>
      </mc:AlternateContent>
      <p:sp>
        <p:nvSpPr>
          <p:cNvPr id="2" name="タイトル 1">
            <a:extLst>
              <a:ext uri="{FF2B5EF4-FFF2-40B4-BE49-F238E27FC236}">
                <a16:creationId xmlns:a16="http://schemas.microsoft.com/office/drawing/2014/main" id="{BCEACB34-F4C0-4026-8462-E5A36AEC5C5E}"/>
              </a:ext>
            </a:extLst>
          </p:cNvPr>
          <p:cNvSpPr>
            <a:spLocks noGrp="1"/>
          </p:cNvSpPr>
          <p:nvPr>
            <p:ph type="title"/>
          </p:nvPr>
        </p:nvSpPr>
        <p:spPr/>
        <p:txBody>
          <a:bodyPr/>
          <a:lstStyle/>
          <a:p>
            <a:r>
              <a:rPr kumimoji="1" lang="en-US" altLang="ja-JP" dirty="0"/>
              <a:t>H</a:t>
            </a:r>
            <a:r>
              <a:rPr kumimoji="1" lang="en-US" altLang="ja-JP" sz="1600" dirty="0"/>
              <a:t>2</a:t>
            </a:r>
            <a:r>
              <a:rPr kumimoji="1" lang="ja-JP" altLang="en-US" dirty="0"/>
              <a:t>のエネルギー</a:t>
            </a:r>
          </a:p>
        </p:txBody>
      </p:sp>
      <p:sp>
        <p:nvSpPr>
          <p:cNvPr id="11" name="スライド番号プレースホルダー 2">
            <a:extLst>
              <a:ext uri="{FF2B5EF4-FFF2-40B4-BE49-F238E27FC236}">
                <a16:creationId xmlns:a16="http://schemas.microsoft.com/office/drawing/2014/main" id="{19CEC5A7-5136-4AEE-A42D-8846B6728F5F}"/>
              </a:ext>
            </a:extLst>
          </p:cNvPr>
          <p:cNvSpPr>
            <a:spLocks noGrp="1"/>
          </p:cNvSpPr>
          <p:nvPr>
            <p:ph type="sldNum" sz="quarter" idx="15"/>
          </p:nvPr>
        </p:nvSpPr>
        <p:spPr/>
        <p:txBody>
          <a:bodyPr/>
          <a:lstStyle/>
          <a:p>
            <a:fld id="{44CC7441-4F6D-4D99-AEAC-28C0433C7008}" type="slidenum">
              <a:rPr kumimoji="1" lang="ja-JP" altLang="en-US" smtClean="0"/>
              <a:pPr/>
              <a:t>69</a:t>
            </a:fld>
            <a:endParaRPr kumimoji="1" lang="ja-JP" altLang="en-US" dirty="0"/>
          </a:p>
        </p:txBody>
      </p:sp>
      <p:sp>
        <p:nvSpPr>
          <p:cNvPr id="12" name="正方形/長方形 11">
            <a:extLst>
              <a:ext uri="{FF2B5EF4-FFF2-40B4-BE49-F238E27FC236}">
                <a16:creationId xmlns:a16="http://schemas.microsoft.com/office/drawing/2014/main" id="{A0E70BE8-92C7-4838-B652-E108CCE1E3FE}"/>
              </a:ext>
            </a:extLst>
          </p:cNvPr>
          <p:cNvSpPr/>
          <p:nvPr/>
        </p:nvSpPr>
        <p:spPr>
          <a:xfrm>
            <a:off x="7006830" y="1685582"/>
            <a:ext cx="1668857" cy="1877127"/>
          </a:xfrm>
          <a:prstGeom prst="rect">
            <a:avLst/>
          </a:prstGeom>
          <a:solidFill>
            <a:schemeClr val="accent4">
              <a:lumMod val="40000"/>
              <a:lumOff val="6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solidFill>
                  <a:schemeClr val="accent4"/>
                </a:solidFill>
              </a:rPr>
              <a:t>計算してみよう</a:t>
            </a:r>
          </a:p>
        </p:txBody>
      </p:sp>
      <p:sp>
        <p:nvSpPr>
          <p:cNvPr id="3" name="テキスト ボックス 2">
            <a:extLst>
              <a:ext uri="{FF2B5EF4-FFF2-40B4-BE49-F238E27FC236}">
                <a16:creationId xmlns:a16="http://schemas.microsoft.com/office/drawing/2014/main" id="{5C1214FE-0BE7-49C3-E3C3-61593D327576}"/>
              </a:ext>
            </a:extLst>
          </p:cNvPr>
          <p:cNvSpPr txBox="1"/>
          <p:nvPr/>
        </p:nvSpPr>
        <p:spPr>
          <a:xfrm>
            <a:off x="1481227" y="693467"/>
            <a:ext cx="2166748" cy="492443"/>
          </a:xfrm>
          <a:prstGeom prst="rect">
            <a:avLst/>
          </a:prstGeom>
          <a:noFill/>
        </p:spPr>
        <p:txBody>
          <a:bodyPr wrap="square">
            <a:spAutoFit/>
          </a:bodyPr>
          <a:lstStyle/>
          <a:p>
            <a:pPr algn="ctr"/>
            <a:r>
              <a:rPr kumimoji="1" lang="ja-JP" altLang="en-US" sz="1300" b="1" dirty="0">
                <a:solidFill>
                  <a:schemeClr val="accent4"/>
                </a:solidFill>
              </a:rPr>
              <a:t>通常は</a:t>
            </a:r>
            <a:r>
              <a:rPr kumimoji="1" lang="en-US" altLang="ja-JP" sz="1300" b="1" dirty="0">
                <a:solidFill>
                  <a:schemeClr val="accent4"/>
                </a:solidFill>
              </a:rPr>
              <a:t>opt</a:t>
            </a:r>
            <a:r>
              <a:rPr kumimoji="1" lang="ja-JP" altLang="en-US" sz="1300" b="1" dirty="0">
                <a:solidFill>
                  <a:schemeClr val="accent4"/>
                </a:solidFill>
              </a:rPr>
              <a:t>と同時に</a:t>
            </a:r>
            <a:endParaRPr kumimoji="1" lang="en-US" altLang="ja-JP" sz="1300" b="1" dirty="0">
              <a:solidFill>
                <a:schemeClr val="accent4"/>
              </a:solidFill>
            </a:endParaRPr>
          </a:p>
          <a:p>
            <a:pPr algn="ctr"/>
            <a:r>
              <a:rPr kumimoji="1" lang="en-US" altLang="ja-JP" sz="1300" b="1" dirty="0" err="1">
                <a:solidFill>
                  <a:schemeClr val="accent4"/>
                </a:solidFill>
              </a:rPr>
              <a:t>freq</a:t>
            </a:r>
            <a:r>
              <a:rPr kumimoji="1" lang="ja-JP" altLang="en-US" sz="1300" b="1" dirty="0">
                <a:solidFill>
                  <a:schemeClr val="accent4"/>
                </a:solidFill>
              </a:rPr>
              <a:t>も指定するとよい</a:t>
            </a:r>
          </a:p>
        </p:txBody>
      </p:sp>
      <p:sp>
        <p:nvSpPr>
          <p:cNvPr id="6" name="テキスト ボックス 5">
            <a:extLst>
              <a:ext uri="{FF2B5EF4-FFF2-40B4-BE49-F238E27FC236}">
                <a16:creationId xmlns:a16="http://schemas.microsoft.com/office/drawing/2014/main" id="{1492D2C0-7319-B58D-A92E-3AC1E6B94302}"/>
              </a:ext>
            </a:extLst>
          </p:cNvPr>
          <p:cNvSpPr txBox="1"/>
          <p:nvPr/>
        </p:nvSpPr>
        <p:spPr>
          <a:xfrm>
            <a:off x="468313" y="3714236"/>
            <a:ext cx="2735262" cy="892552"/>
          </a:xfrm>
          <a:prstGeom prst="rect">
            <a:avLst/>
          </a:prstGeom>
          <a:noFill/>
        </p:spPr>
        <p:txBody>
          <a:bodyPr wrap="square">
            <a:spAutoFit/>
          </a:bodyPr>
          <a:lstStyle/>
          <a:p>
            <a:r>
              <a:rPr kumimoji="1" lang="en-US" altLang="ja-JP" sz="1300" b="1" dirty="0">
                <a:solidFill>
                  <a:schemeClr val="accent4"/>
                </a:solidFill>
              </a:rPr>
              <a:t>SCF Done</a:t>
            </a:r>
            <a:r>
              <a:rPr kumimoji="1" lang="ja-JP" altLang="en-US" sz="1300" b="1" dirty="0">
                <a:solidFill>
                  <a:schemeClr val="accent4"/>
                </a:solidFill>
              </a:rPr>
              <a:t>がアウトプット中にいくつも存在するので最後のものを確認すること</a:t>
            </a:r>
            <a:r>
              <a:rPr kumimoji="1" lang="en-US" altLang="ja-JP" sz="1300" b="1" dirty="0">
                <a:solidFill>
                  <a:schemeClr val="accent4"/>
                </a:solidFill>
              </a:rPr>
              <a:t>.</a:t>
            </a:r>
            <a:r>
              <a:rPr kumimoji="1" lang="ja-JP" altLang="en-US" sz="1300" b="1" dirty="0">
                <a:solidFill>
                  <a:schemeClr val="accent4"/>
                </a:solidFill>
              </a:rPr>
              <a:t> 手法や基底関数によって核間距離の結果は異なる</a:t>
            </a:r>
            <a:r>
              <a:rPr kumimoji="1" lang="en-US" altLang="ja-JP" sz="1300" b="1" dirty="0">
                <a:solidFill>
                  <a:schemeClr val="accent4"/>
                </a:solidFill>
              </a:rPr>
              <a:t>.</a:t>
            </a:r>
            <a:endParaRPr kumimoji="1" lang="ja-JP" altLang="en-US" sz="1300" b="1" dirty="0">
              <a:solidFill>
                <a:schemeClr val="accent4"/>
              </a:solidFill>
            </a:endParaRPr>
          </a:p>
        </p:txBody>
      </p:sp>
    </p:spTree>
    <p:extLst>
      <p:ext uri="{BB962C8B-B14F-4D97-AF65-F5344CB8AC3E}">
        <p14:creationId xmlns:p14="http://schemas.microsoft.com/office/powerpoint/2010/main" val="769105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表 9">
            <a:extLst>
              <a:ext uri="{FF2B5EF4-FFF2-40B4-BE49-F238E27FC236}">
                <a16:creationId xmlns:a16="http://schemas.microsoft.com/office/drawing/2014/main" id="{E26ED64C-83A2-4342-9AE9-D2DB79641B4E}"/>
              </a:ext>
            </a:extLst>
          </p:cNvPr>
          <p:cNvGraphicFramePr>
            <a:graphicFrameLocks noGrp="1"/>
          </p:cNvGraphicFramePr>
          <p:nvPr>
            <p:ph idx="1"/>
            <p:extLst>
              <p:ext uri="{D42A27DB-BD31-4B8C-83A1-F6EECF244321}">
                <p14:modId xmlns:p14="http://schemas.microsoft.com/office/powerpoint/2010/main" val="1854809351"/>
              </p:ext>
            </p:extLst>
          </p:nvPr>
        </p:nvGraphicFramePr>
        <p:xfrm>
          <a:off x="468313" y="842963"/>
          <a:ext cx="2735262" cy="2889160"/>
        </p:xfrm>
        <a:graphic>
          <a:graphicData uri="http://schemas.openxmlformats.org/drawingml/2006/table">
            <a:tbl>
              <a:tblPr firstRow="1" bandRow="1">
                <a:tableStyleId>{2D5ABB26-0587-4C30-8999-92F81FD0307C}</a:tableStyleId>
              </a:tblPr>
              <a:tblGrid>
                <a:gridCol w="2735262">
                  <a:extLst>
                    <a:ext uri="{9D8B030D-6E8A-4147-A177-3AD203B41FA5}">
                      <a16:colId xmlns:a16="http://schemas.microsoft.com/office/drawing/2014/main" val="839188252"/>
                    </a:ext>
                  </a:extLst>
                </a:gridCol>
              </a:tblGrid>
              <a:tr h="360000">
                <a:tc>
                  <a:txBody>
                    <a:bodyPr/>
                    <a:lstStyle/>
                    <a:p>
                      <a:r>
                        <a:rPr kumimoji="1" lang="ja-JP" altLang="en-US" sz="1400" b="1" dirty="0">
                          <a:solidFill>
                            <a:schemeClr val="tx2"/>
                          </a:solidFill>
                        </a:rPr>
                        <a:t>入力</a:t>
                      </a:r>
                    </a:p>
                  </a:txBody>
                  <a:tcPr anchor="ctr">
                    <a:lnB w="12700" cap="flat" cmpd="sng" algn="ctr">
                      <a:noFill/>
                      <a:prstDash val="solid"/>
                      <a:round/>
                      <a:headEnd type="none" w="med" len="med"/>
                      <a:tailEnd type="none" w="med" len="med"/>
                    </a:lnB>
                  </a:tcPr>
                </a:tc>
                <a:extLst>
                  <a:ext uri="{0D108BD9-81ED-4DB2-BD59-A6C34878D82A}">
                    <a16:rowId xmlns:a16="http://schemas.microsoft.com/office/drawing/2014/main" val="3468920188"/>
                  </a:ext>
                </a:extLst>
              </a:tr>
              <a:tr h="370840">
                <a:tc>
                  <a:txBody>
                    <a:bodyPr/>
                    <a:lstStyle/>
                    <a:p>
                      <a:r>
                        <a:rPr kumimoji="1" lang="pt-BR" altLang="ja-JP" sz="1400" dirty="0">
                          <a:solidFill>
                            <a:srgbClr val="D4D4D4"/>
                          </a:solidFill>
                          <a:latin typeface="Consolas" panose="020B0609020204030204" pitchFamily="49" charset="0"/>
                        </a:rPr>
                        <a:t># HF/STO-3G </a:t>
                      </a:r>
                      <a:r>
                        <a:rPr kumimoji="1" lang="pt-BR" altLang="ja-JP" sz="1400" b="1" dirty="0">
                          <a:solidFill>
                            <a:srgbClr val="D4D4D4"/>
                          </a:solidFill>
                          <a:latin typeface="Consolas" panose="020B0609020204030204" pitchFamily="49" charset="0"/>
                        </a:rPr>
                        <a:t>OPT</a:t>
                      </a:r>
                    </a:p>
                    <a:p>
                      <a:endParaRPr kumimoji="1" lang="pt-BR" altLang="ja-JP" sz="1400" dirty="0">
                        <a:solidFill>
                          <a:srgbClr val="D4D4D4"/>
                        </a:solidFill>
                        <a:latin typeface="Consolas" panose="020B0609020204030204" pitchFamily="49" charset="0"/>
                      </a:endParaRPr>
                    </a:p>
                    <a:p>
                      <a:r>
                        <a:rPr kumimoji="1" lang="pt-BR" altLang="ja-JP" sz="1400" dirty="0">
                          <a:solidFill>
                            <a:srgbClr val="D4D4D4"/>
                          </a:solidFill>
                          <a:latin typeface="Consolas" panose="020B0609020204030204" pitchFamily="49" charset="0"/>
                        </a:rPr>
                        <a:t>H2</a:t>
                      </a:r>
                    </a:p>
                    <a:p>
                      <a:endParaRPr kumimoji="1" lang="pt-BR" altLang="ja-JP" sz="1400" dirty="0">
                        <a:solidFill>
                          <a:srgbClr val="D4D4D4"/>
                        </a:solidFill>
                        <a:latin typeface="Consolas" panose="020B0609020204030204" pitchFamily="49" charset="0"/>
                      </a:endParaRPr>
                    </a:p>
                    <a:p>
                      <a:r>
                        <a:rPr kumimoji="1" lang="pt-BR" altLang="ja-JP" sz="1400" dirty="0">
                          <a:solidFill>
                            <a:srgbClr val="D4D4D4"/>
                          </a:solidFill>
                          <a:latin typeface="Consolas" panose="020B0609020204030204" pitchFamily="49" charset="0"/>
                        </a:rPr>
                        <a:t>0 1</a:t>
                      </a:r>
                    </a:p>
                    <a:p>
                      <a:r>
                        <a:rPr kumimoji="1" lang="pt-BR" altLang="ja-JP" sz="1400" dirty="0">
                          <a:solidFill>
                            <a:srgbClr val="D4D4D4"/>
                          </a:solidFill>
                          <a:latin typeface="Consolas" panose="020B0609020204030204" pitchFamily="49" charset="0"/>
                        </a:rPr>
                        <a:t>H 0.0 0.0 0.0</a:t>
                      </a:r>
                    </a:p>
                    <a:p>
                      <a:r>
                        <a:rPr kumimoji="1" lang="pt-BR" altLang="ja-JP" sz="1400" dirty="0">
                          <a:solidFill>
                            <a:srgbClr val="D4D4D4"/>
                          </a:solidFill>
                          <a:latin typeface="Consolas" panose="020B0609020204030204" pitchFamily="49" charset="0"/>
                        </a:rPr>
                        <a:t>H 0.0 0.0 0.7</a:t>
                      </a:r>
                      <a:endParaRPr lang="pt-BR" altLang="ja-JP" sz="1400" dirty="0">
                        <a:solidFill>
                          <a:srgbClr val="D4D4D4"/>
                        </a:solidFill>
                        <a:latin typeface="Consolas" panose="020B0609020204030204" pitchFamily="49" charset="0"/>
                      </a:endParaRPr>
                    </a:p>
                    <a:p>
                      <a:endParaRPr lang="pt-BR" altLang="ja-JP" sz="14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4292E"/>
                    </a:solidFill>
                  </a:tcPr>
                </a:tc>
                <a:extLst>
                  <a:ext uri="{0D108BD9-81ED-4DB2-BD59-A6C34878D82A}">
                    <a16:rowId xmlns:a16="http://schemas.microsoft.com/office/drawing/2014/main" val="2934622672"/>
                  </a:ext>
                </a:extLst>
              </a:tr>
              <a:tr h="360000">
                <a:tc>
                  <a:txBody>
                    <a:bodyPr/>
                    <a:lstStyle/>
                    <a:p>
                      <a:r>
                        <a:rPr kumimoji="1" lang="ja-JP" altLang="en-US" sz="1400" b="1" dirty="0">
                          <a:solidFill>
                            <a:schemeClr val="tx2"/>
                          </a:solidFill>
                        </a:rPr>
                        <a:t>結果</a:t>
                      </a:r>
                    </a:p>
                  </a:txBody>
                  <a:tcPr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5924653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pt-BR" altLang="ja-JP" sz="1400" dirty="0">
                          <a:solidFill>
                            <a:srgbClr val="D4D4D4"/>
                          </a:solidFill>
                          <a:latin typeface="Consolas" panose="020B0609020204030204" pitchFamily="49" charset="0"/>
                        </a:rPr>
                        <a:t>grep “! R1” *.out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4292E"/>
                    </a:solidFill>
                  </a:tcPr>
                </a:tc>
                <a:extLst>
                  <a:ext uri="{0D108BD9-81ED-4DB2-BD59-A6C34878D82A}">
                    <a16:rowId xmlns:a16="http://schemas.microsoft.com/office/drawing/2014/main" val="1337875995"/>
                  </a:ext>
                </a:extLst>
              </a:tr>
            </a:tbl>
          </a:graphicData>
        </a:graphic>
      </p:graphicFrame>
      <mc:AlternateContent xmlns:mc="http://schemas.openxmlformats.org/markup-compatibility/2006" xmlns:a14="http://schemas.microsoft.com/office/drawing/2010/main">
        <mc:Choice Requires="a14">
          <p:sp>
            <p:nvSpPr>
              <p:cNvPr id="5" name="テキスト プレースホルダー 4">
                <a:extLst>
                  <a:ext uri="{FF2B5EF4-FFF2-40B4-BE49-F238E27FC236}">
                    <a16:creationId xmlns:a16="http://schemas.microsoft.com/office/drawing/2014/main" id="{C018D85C-1CF3-49ED-9CB7-78546F4E4E18}"/>
                  </a:ext>
                </a:extLst>
              </p:cNvPr>
              <p:cNvSpPr>
                <a:spLocks noGrp="1"/>
              </p:cNvSpPr>
              <p:nvPr>
                <p:ph type="body" sz="quarter" idx="13"/>
              </p:nvPr>
            </p:nvSpPr>
            <p:spPr/>
            <p:txBody>
              <a:bodyPr/>
              <a:lstStyle/>
              <a:p>
                <a14:m>
                  <m:oMath xmlns:m="http://schemas.openxmlformats.org/officeDocument/2006/math">
                    <m:r>
                      <a:rPr kumimoji="1" lang="en-US" altLang="ja-JP" b="0" i="1" dirty="0" smtClean="0">
                        <a:latin typeface="Cambria Math" panose="02040503050406030204" pitchFamily="18" charset="0"/>
                      </a:rPr>
                      <m:t>1 </m:t>
                    </m:r>
                    <m:sSub>
                      <m:sSubPr>
                        <m:ctrlPr>
                          <a:rPr kumimoji="1" lang="en-US" altLang="ja-JP" b="0" i="1" dirty="0" smtClean="0">
                            <a:latin typeface="Cambria Math" panose="02040503050406030204" pitchFamily="18" charset="0"/>
                          </a:rPr>
                        </m:ctrlPr>
                      </m:sSubPr>
                      <m:e>
                        <m:r>
                          <a:rPr kumimoji="1" lang="en-US" altLang="ja-JP" b="0" i="1" dirty="0" smtClean="0">
                            <a:latin typeface="Cambria Math" panose="02040503050406030204" pitchFamily="18" charset="0"/>
                          </a:rPr>
                          <m:t>𝑎</m:t>
                        </m:r>
                      </m:e>
                      <m:sub>
                        <m:r>
                          <a:rPr kumimoji="1" lang="en-US" altLang="ja-JP" b="0" i="1" dirty="0" smtClean="0">
                            <a:latin typeface="Cambria Math" panose="02040503050406030204" pitchFamily="18" charset="0"/>
                          </a:rPr>
                          <m:t>0</m:t>
                        </m:r>
                      </m:sub>
                    </m:sSub>
                    <m:r>
                      <a:rPr lang="en-US" altLang="ja-JP" i="1" dirty="0">
                        <a:latin typeface="Cambria Math" panose="02040503050406030204" pitchFamily="18" charset="0"/>
                      </a:rPr>
                      <m:t>=0.529177210903</m:t>
                    </m:r>
                    <m:r>
                      <a:rPr lang="en-US" altLang="ja-JP" b="0" i="1" dirty="0" smtClean="0">
                        <a:latin typeface="Cambria Math" panose="02040503050406030204" pitchFamily="18" charset="0"/>
                      </a:rPr>
                      <m:t> </m:t>
                    </m:r>
                    <m:r>
                      <a:rPr lang="en-US" altLang="ja-JP" i="1" dirty="0">
                        <a:latin typeface="Cambria Math" panose="02040503050406030204" pitchFamily="18" charset="0"/>
                      </a:rPr>
                      <m:t>Å</m:t>
                    </m:r>
                  </m:oMath>
                </a14:m>
                <a:r>
                  <a:rPr kumimoji="1" lang="ja-JP" altLang="en-US" dirty="0"/>
                  <a:t>で換算</a:t>
                </a:r>
                <a:r>
                  <a:rPr kumimoji="1" lang="en-US" altLang="ja-JP" dirty="0"/>
                  <a:t>. Gaussian</a:t>
                </a:r>
                <a:r>
                  <a:rPr kumimoji="1" lang="ja-JP" altLang="en-US" dirty="0"/>
                  <a:t>内部の換算に使われている値は</a:t>
                </a:r>
                <a:r>
                  <a:rPr kumimoji="1" lang="en-US" altLang="ja-JP" dirty="0"/>
                  <a:t>CODATA</a:t>
                </a:r>
                <a:r>
                  <a:rPr kumimoji="1" lang="ja-JP" altLang="en-US" dirty="0"/>
                  <a:t>推奨値とは異なるので </a:t>
                </a:r>
                <a:r>
                  <a:rPr lang="en-US" altLang="ja-JP" dirty="0"/>
                  <a:t>https://gaussian.com/constants/ </a:t>
                </a:r>
                <a:r>
                  <a:rPr lang="ja-JP" altLang="en-US" dirty="0"/>
                  <a:t>を参照せよ</a:t>
                </a:r>
                <a:r>
                  <a:rPr lang="en-US" altLang="ja-JP" dirty="0"/>
                  <a:t>.</a:t>
                </a:r>
              </a:p>
              <a:p>
                <a:r>
                  <a:rPr lang="en-US" altLang="ja-JP" dirty="0"/>
                  <a:t>[1] A. </a:t>
                </a:r>
                <a:r>
                  <a:rPr lang="ja-JP" altLang="en-US" dirty="0"/>
                  <a:t>ザボ</a:t>
                </a:r>
                <a:r>
                  <a:rPr lang="en-US" altLang="ja-JP" dirty="0"/>
                  <a:t>, </a:t>
                </a:r>
                <a:r>
                  <a:rPr lang="en-US" altLang="ja-JP" dirty="0" err="1"/>
                  <a:t>N.S</a:t>
                </a:r>
                <a:r>
                  <a:rPr lang="en-US" altLang="ja-JP" dirty="0"/>
                  <a:t>. </a:t>
                </a:r>
                <a:r>
                  <a:rPr lang="ja-JP" altLang="en-US" dirty="0"/>
                  <a:t>オストランド著</a:t>
                </a:r>
                <a:r>
                  <a:rPr lang="en-US" altLang="ja-JP" dirty="0"/>
                  <a:t>, </a:t>
                </a:r>
                <a:r>
                  <a:rPr lang="ja-JP" altLang="en-US" dirty="0"/>
                  <a:t>大野公男</a:t>
                </a:r>
                <a:r>
                  <a:rPr lang="en-US" altLang="ja-JP" dirty="0"/>
                  <a:t>, </a:t>
                </a:r>
                <a:r>
                  <a:rPr lang="ja-JP" altLang="en-US" dirty="0"/>
                  <a:t>阪井健男</a:t>
                </a:r>
                <a:r>
                  <a:rPr lang="en-US" altLang="ja-JP" dirty="0"/>
                  <a:t>, </a:t>
                </a:r>
                <a:r>
                  <a:rPr lang="ja-JP" altLang="en-US" dirty="0"/>
                  <a:t>望月祐志訳</a:t>
                </a:r>
                <a:r>
                  <a:rPr lang="en-US" altLang="ja-JP" dirty="0"/>
                  <a:t>. 『</a:t>
                </a:r>
                <a:r>
                  <a:rPr lang="ja-JP" altLang="en-US" dirty="0"/>
                  <a:t>新しい量子化学電子構造の理論入門 上</a:t>
                </a:r>
                <a:r>
                  <a:rPr lang="en-US" altLang="ja-JP" dirty="0"/>
                  <a:t>』, </a:t>
                </a:r>
                <a:r>
                  <a:rPr lang="ja-JP" altLang="en-US" dirty="0"/>
                  <a:t>東京大学出版会</a:t>
                </a:r>
                <a:r>
                  <a:rPr lang="en-US" altLang="ja-JP" dirty="0"/>
                  <a:t>, 1987.</a:t>
                </a:r>
                <a:r>
                  <a:rPr lang="ja-JP" altLang="en-US" dirty="0"/>
                  <a:t> </a:t>
                </a:r>
                <a:r>
                  <a:rPr lang="en-US" altLang="ja-JP" kern="100" dirty="0" err="1">
                    <a:effectLst/>
                  </a:rPr>
                  <a:t>p.224</a:t>
                </a:r>
                <a:r>
                  <a:rPr lang="en-US" altLang="ja-JP" kern="100" dirty="0">
                    <a:effectLst/>
                  </a:rPr>
                  <a:t> </a:t>
                </a:r>
                <a:r>
                  <a:rPr lang="ja-JP" altLang="en-US" kern="100" dirty="0">
                    <a:effectLst/>
                  </a:rPr>
                  <a:t>表</a:t>
                </a:r>
                <a:r>
                  <a:rPr lang="en-US" altLang="ja-JP" kern="100" dirty="0">
                    <a:effectLst/>
                  </a:rPr>
                  <a:t>3.18</a:t>
                </a:r>
              </a:p>
              <a:p>
                <a:r>
                  <a:rPr lang="en-US" altLang="ja-JP" dirty="0"/>
                  <a:t>*</a:t>
                </a:r>
                <a:r>
                  <a:rPr kumimoji="1" lang="en-US" altLang="ja-JP" dirty="0"/>
                  <a:t> </a:t>
                </a:r>
                <a:r>
                  <a:rPr kumimoji="1" lang="ja-JP" altLang="en-US" dirty="0"/>
                  <a:t>ザボ表</a:t>
                </a:r>
                <a:r>
                  <a:rPr kumimoji="1" lang="en-US" altLang="ja-JP" dirty="0"/>
                  <a:t>3.18</a:t>
                </a:r>
                <a:r>
                  <a:rPr kumimoji="1" lang="ja-JP" altLang="en-US" dirty="0"/>
                  <a:t>には実験値と書いてあるが</a:t>
                </a:r>
                <a:r>
                  <a:rPr kumimoji="1" lang="en-US" altLang="ja-JP" dirty="0"/>
                  <a:t>, </a:t>
                </a:r>
                <a:r>
                  <a:rPr kumimoji="1" lang="ja-JP" altLang="en-US" dirty="0"/>
                  <a:t>あくまでも精密な計算の結果である</a:t>
                </a:r>
                <a:r>
                  <a:rPr kumimoji="1" lang="en-US" altLang="ja-JP" dirty="0"/>
                  <a:t>. </a:t>
                </a:r>
                <a:r>
                  <a:rPr kumimoji="1" lang="ja-JP" altLang="en-US" dirty="0"/>
                  <a:t>期待値を取るともう少し大きくなる</a:t>
                </a:r>
                <a:r>
                  <a:rPr kumimoji="1" lang="en-US" altLang="ja-JP" dirty="0"/>
                  <a:t>.</a:t>
                </a:r>
                <a:endParaRPr kumimoji="1" lang="ja-JP" altLang="en-US" dirty="0"/>
              </a:p>
            </p:txBody>
          </p:sp>
        </mc:Choice>
        <mc:Fallback xmlns="">
          <p:sp>
            <p:nvSpPr>
              <p:cNvPr id="5" name="テキスト プレースホルダー 4">
                <a:extLst>
                  <a:ext uri="{FF2B5EF4-FFF2-40B4-BE49-F238E27FC236}">
                    <a16:creationId xmlns:a16="http://schemas.microsoft.com/office/drawing/2014/main" id="{C018D85C-1CF3-49ED-9CB7-78546F4E4E18}"/>
                  </a:ext>
                </a:extLst>
              </p:cNvPr>
              <p:cNvSpPr>
                <a:spLocks noGrp="1" noRot="1" noChangeAspect="1" noMove="1" noResize="1" noEditPoints="1" noAdjustHandles="1" noChangeArrowheads="1" noChangeShapeType="1" noTextEdit="1"/>
              </p:cNvSpPr>
              <p:nvPr>
                <p:ph type="body" sz="quarter" idx="13"/>
              </p:nvPr>
            </p:nvSpPr>
            <p:spPr>
              <a:blipFill>
                <a:blip r:embed="rId3"/>
                <a:stretch>
                  <a:fillRect b="-6494"/>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graphicFrame>
            <p:nvGraphicFramePr>
              <p:cNvPr id="8" name="コンテンツ プレースホルダー 7">
                <a:extLst>
                  <a:ext uri="{FF2B5EF4-FFF2-40B4-BE49-F238E27FC236}">
                    <a16:creationId xmlns:a16="http://schemas.microsoft.com/office/drawing/2014/main" id="{DBDC2371-8346-43D5-A871-2C20DD747ED3}"/>
                  </a:ext>
                </a:extLst>
              </p:cNvPr>
              <p:cNvGraphicFramePr>
                <a:graphicFrameLocks noGrp="1"/>
              </p:cNvGraphicFramePr>
              <p:nvPr>
                <p:ph idx="14"/>
                <p:extLst>
                  <p:ext uri="{D42A27DB-BD31-4B8C-83A1-F6EECF244321}">
                    <p14:modId xmlns:p14="http://schemas.microsoft.com/office/powerpoint/2010/main" val="1590197648"/>
                  </p:ext>
                </p:extLst>
              </p:nvPr>
            </p:nvGraphicFramePr>
            <p:xfrm>
              <a:off x="3491687" y="842963"/>
              <a:ext cx="5184000" cy="3564000"/>
            </p:xfrm>
            <a:graphic>
              <a:graphicData uri="http://schemas.openxmlformats.org/drawingml/2006/table">
                <a:tbl>
                  <a:tblPr firstRow="1" firstCol="1" bandRow="1">
                    <a:tableStyleId>{2D5ABB26-0587-4C30-8999-92F81FD0307C}</a:tableStyleId>
                  </a:tblPr>
                  <a:tblGrid>
                    <a:gridCol w="1728000">
                      <a:extLst>
                        <a:ext uri="{9D8B030D-6E8A-4147-A177-3AD203B41FA5}">
                          <a16:colId xmlns:a16="http://schemas.microsoft.com/office/drawing/2014/main" val="2951375479"/>
                        </a:ext>
                      </a:extLst>
                    </a:gridCol>
                    <a:gridCol w="1728000">
                      <a:extLst>
                        <a:ext uri="{9D8B030D-6E8A-4147-A177-3AD203B41FA5}">
                          <a16:colId xmlns:a16="http://schemas.microsoft.com/office/drawing/2014/main" val="2432590264"/>
                        </a:ext>
                      </a:extLst>
                    </a:gridCol>
                    <a:gridCol w="1728000">
                      <a:extLst>
                        <a:ext uri="{9D8B030D-6E8A-4147-A177-3AD203B41FA5}">
                          <a16:colId xmlns:a16="http://schemas.microsoft.com/office/drawing/2014/main" val="781044291"/>
                        </a:ext>
                      </a:extLst>
                    </a:gridCol>
                  </a:tblGrid>
                  <a:tr h="396000">
                    <a:tc gridSpan="3">
                      <a:txBody>
                        <a:bodyPr/>
                        <a:lstStyle/>
                        <a:p>
                          <a:pPr algn="ctr"/>
                          <a:r>
                            <a:rPr lang="en-US" altLang="ja-JP" sz="1400" kern="100" dirty="0">
                              <a:effectLst/>
                              <a:latin typeface="+mn-ea"/>
                              <a:ea typeface="+mn-ea"/>
                              <a:cs typeface="Times New Roman" panose="02020603050405020304" pitchFamily="18" charset="0"/>
                            </a:rPr>
                            <a:t>HF</a:t>
                          </a:r>
                          <a:r>
                            <a:rPr lang="ja-JP" altLang="en-US" sz="1400" kern="100" dirty="0">
                              <a:effectLst/>
                              <a:latin typeface="+mn-ea"/>
                              <a:ea typeface="+mn-ea"/>
                              <a:cs typeface="Times New Roman" panose="02020603050405020304" pitchFamily="18" charset="0"/>
                            </a:rPr>
                            <a:t>法による</a:t>
                          </a:r>
                          <a:r>
                            <a:rPr kumimoji="1" lang="en-US" altLang="ja-JP" sz="1400" dirty="0" err="1">
                              <a:latin typeface="+mn-ea"/>
                              <a:ea typeface="+mn-ea"/>
                            </a:rPr>
                            <a:t>H</a:t>
                          </a:r>
                          <a:r>
                            <a:rPr kumimoji="1" lang="en-US" altLang="ja-JP" sz="1000" dirty="0" err="1">
                              <a:latin typeface="+mn-ea"/>
                              <a:ea typeface="+mn-ea"/>
                            </a:rPr>
                            <a:t>2</a:t>
                          </a:r>
                          <a:r>
                            <a:rPr lang="ja-JP" altLang="en-US" sz="1400" kern="100" dirty="0">
                              <a:effectLst/>
                              <a:latin typeface="+mn-ea"/>
                              <a:ea typeface="+mn-ea"/>
                              <a:cs typeface="Times New Roman" panose="02020603050405020304" pitchFamily="18" charset="0"/>
                            </a:rPr>
                            <a:t>の</a:t>
                          </a:r>
                          <a:r>
                            <a:rPr lang="en-US" altLang="ja-JP" sz="1400" kern="100" dirty="0">
                              <a:effectLst/>
                              <a:latin typeface="+mn-ea"/>
                              <a:ea typeface="+mn-ea"/>
                              <a:cs typeface="Times New Roman" panose="02020603050405020304" pitchFamily="18" charset="0"/>
                            </a:rPr>
                            <a:t>OPT</a:t>
                          </a:r>
                          <a:r>
                            <a:rPr lang="ja-JP" altLang="en-US" sz="1400" kern="100" dirty="0">
                              <a:effectLst/>
                              <a:latin typeface="+mn-ea"/>
                              <a:ea typeface="+mn-ea"/>
                              <a:cs typeface="Times New Roman" panose="02020603050405020304" pitchFamily="18" charset="0"/>
                            </a:rPr>
                            <a:t>計算：平衡結合長</a:t>
                          </a:r>
                          <a14:m>
                            <m:oMath xmlns:m="http://schemas.openxmlformats.org/officeDocument/2006/math">
                              <m:f>
                                <m:fPr>
                                  <m:type m:val="lin"/>
                                  <m:ctrlPr>
                                    <a:rPr lang="en-US" altLang="ja-JP" sz="1400" b="0" i="1" kern="100" smtClean="0">
                                      <a:effectLst/>
                                      <a:latin typeface="Cambria Math" panose="02040503050406030204" pitchFamily="18" charset="0"/>
                                      <a:ea typeface="游明朝" panose="02020400000000000000" pitchFamily="18" charset="-128"/>
                                      <a:cs typeface="Times New Roman" panose="02020603050405020304" pitchFamily="18" charset="0"/>
                                    </a:rPr>
                                  </m:ctrlPr>
                                </m:fPr>
                                <m:num>
                                  <m:sSub>
                                    <m:sSubPr>
                                      <m:ctrlPr>
                                        <a:rPr lang="en-US" altLang="ja-JP" sz="1400" b="0" i="1" kern="100" smtClean="0">
                                          <a:effectLst/>
                                          <a:latin typeface="Cambria Math" panose="02040503050406030204" pitchFamily="18" charset="0"/>
                                          <a:ea typeface="游明朝" panose="02020400000000000000" pitchFamily="18" charset="-128"/>
                                          <a:cs typeface="Times New Roman" panose="02020603050405020304" pitchFamily="18" charset="0"/>
                                        </a:rPr>
                                      </m:ctrlPr>
                                    </m:sSubPr>
                                    <m:e>
                                      <m:r>
                                        <a:rPr lang="en-US" altLang="ja-JP" sz="1400" b="0" i="1" kern="100" smtClean="0">
                                          <a:effectLst/>
                                          <a:latin typeface="Cambria Math" panose="02040503050406030204" pitchFamily="18" charset="0"/>
                                          <a:ea typeface="游明朝" panose="02020400000000000000" pitchFamily="18" charset="-128"/>
                                          <a:cs typeface="Times New Roman" panose="02020603050405020304" pitchFamily="18" charset="0"/>
                                        </a:rPr>
                                        <m:t>𝑅</m:t>
                                      </m:r>
                                    </m:e>
                                    <m:sub>
                                      <m:r>
                                        <m:rPr>
                                          <m:sty m:val="p"/>
                                        </m:rPr>
                                        <a:rPr lang="en-US" altLang="ja-JP" sz="1400" b="0" i="0" kern="100" smtClean="0">
                                          <a:effectLst/>
                                          <a:latin typeface="Cambria Math" panose="02040503050406030204" pitchFamily="18" charset="0"/>
                                          <a:ea typeface="游明朝" panose="02020400000000000000" pitchFamily="18" charset="-128"/>
                                          <a:cs typeface="Times New Roman" panose="02020603050405020304" pitchFamily="18" charset="0"/>
                                        </a:rPr>
                                        <m:t>eq</m:t>
                                      </m:r>
                                    </m:sub>
                                  </m:sSub>
                                </m:num>
                                <m:den>
                                  <m:r>
                                    <a:rPr lang="en-US" altLang="ja-JP" sz="1400" b="0" i="1" kern="100" smtClean="0">
                                      <a:effectLst/>
                                      <a:latin typeface="Cambria Math" panose="02040503050406030204" pitchFamily="18" charset="0"/>
                                      <a:ea typeface="游明朝" panose="02020400000000000000" pitchFamily="18" charset="-128"/>
                                      <a:cs typeface="Times New Roman" panose="02020603050405020304" pitchFamily="18" charset="0"/>
                                    </a:rPr>
                                    <m:t>Å</m:t>
                                  </m:r>
                                </m:den>
                              </m:f>
                            </m:oMath>
                          </a14:m>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tc hMerge="1">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tc hMerge="1">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43647503"/>
                      </a:ext>
                    </a:extLst>
                  </a:tr>
                  <a:tr h="396000">
                    <a:tc>
                      <a:txBody>
                        <a:bodyPr/>
                        <a:lstStyle/>
                        <a:p>
                          <a:pPr algn="ctr"/>
                          <a:r>
                            <a:rPr lang="ja-JP" altLang="en-US" sz="1400" kern="100" dirty="0">
                              <a:solidFill>
                                <a:schemeClr val="bg1"/>
                              </a:solidFill>
                              <a:effectLst/>
                              <a:latin typeface="+mn-ea"/>
                              <a:ea typeface="+mn-ea"/>
                            </a:rPr>
                            <a:t>基底関数</a:t>
                          </a:r>
                          <a:endParaRPr lang="ja-JP" sz="14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ja-JP" altLang="en-US" sz="1400" kern="100" dirty="0">
                              <a:solidFill>
                                <a:schemeClr val="bg1"/>
                              </a:solidFill>
                              <a:effectLst/>
                              <a:latin typeface="+mn-ea"/>
                              <a:ea typeface="+mn-ea"/>
                            </a:rPr>
                            <a:t>ザボ </a:t>
                          </a:r>
                          <a:r>
                            <a:rPr lang="ja-JP" sz="1400" kern="100" dirty="0">
                              <a:solidFill>
                                <a:schemeClr val="bg1"/>
                              </a:solidFill>
                              <a:effectLst/>
                              <a:latin typeface="+mn-ea"/>
                              <a:ea typeface="+mn-ea"/>
                            </a:rPr>
                            <a:t>表</a:t>
                          </a:r>
                          <a:r>
                            <a:rPr lang="en-US" sz="1400" kern="100" dirty="0">
                              <a:solidFill>
                                <a:schemeClr val="bg1"/>
                              </a:solidFill>
                              <a:effectLst/>
                              <a:latin typeface="+mn-ea"/>
                              <a:ea typeface="+mn-ea"/>
                            </a:rPr>
                            <a:t>3.18 [1]</a:t>
                          </a:r>
                          <a:endParaRPr lang="ja-JP" sz="1400" kern="100" baseline="300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altLang="ja-JP" sz="1400" kern="100" dirty="0">
                              <a:solidFill>
                                <a:schemeClr val="bg1"/>
                              </a:solidFill>
                              <a:effectLst/>
                              <a:latin typeface="+mn-ea"/>
                              <a:ea typeface="+mn-ea"/>
                            </a:rPr>
                            <a:t>HF/</a:t>
                          </a:r>
                          <a:endParaRPr lang="ja-JP" sz="14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2347481654"/>
                      </a:ext>
                    </a:extLst>
                  </a:tr>
                  <a:tr h="396000">
                    <a:tc>
                      <a:txBody>
                        <a:bodyPr/>
                        <a:lstStyle/>
                        <a:p>
                          <a:pPr algn="ctr"/>
                          <a:r>
                            <a:rPr lang="en-US" sz="1400" kern="100" dirty="0">
                              <a:effectLst/>
                              <a:latin typeface="+mn-ea"/>
                              <a:ea typeface="+mn-ea"/>
                              <a:cs typeface="Times New Roman" panose="02020603050405020304" pitchFamily="18" charset="0"/>
                            </a:rPr>
                            <a:t>STO-3G</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a:r>
                            <a:rPr lang="en-US" sz="1400" kern="100">
                              <a:effectLst/>
                              <a:latin typeface="+mn-ea"/>
                              <a:ea typeface="+mn-ea"/>
                              <a:cs typeface="Times New Roman" panose="02020603050405020304" pitchFamily="18" charset="0"/>
                            </a:rPr>
                            <a:t>0.7123</a:t>
                          </a:r>
                          <a:endParaRPr lang="ja-JP" sz="1400" kern="10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a:r>
                            <a:rPr lang="en-US" sz="1400" kern="100" dirty="0">
                              <a:effectLst/>
                              <a:latin typeface="+mn-ea"/>
                              <a:ea typeface="+mn-ea"/>
                              <a:cs typeface="Times New Roman" panose="02020603050405020304" pitchFamily="18" charset="0"/>
                            </a:rPr>
                            <a:t>0.7122</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83351516"/>
                      </a:ext>
                    </a:extLst>
                  </a:tr>
                  <a:tr h="396000">
                    <a:tc>
                      <a:txBody>
                        <a:bodyPr/>
                        <a:lstStyle/>
                        <a:p>
                          <a:pPr algn="ctr"/>
                          <a:r>
                            <a:rPr lang="en-US" sz="1400" kern="100" dirty="0">
                              <a:effectLst/>
                              <a:latin typeface="+mn-ea"/>
                              <a:ea typeface="+mn-ea"/>
                              <a:cs typeface="Times New Roman" panose="02020603050405020304" pitchFamily="18" charset="0"/>
                            </a:rPr>
                            <a:t>4-31G</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sz="1400" kern="100" dirty="0">
                              <a:effectLst/>
                              <a:latin typeface="+mn-ea"/>
                              <a:ea typeface="+mn-ea"/>
                              <a:cs typeface="Times New Roman" panose="02020603050405020304" pitchFamily="18" charset="0"/>
                            </a:rPr>
                            <a:t>0.7303</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sz="1400" kern="100">
                              <a:effectLst/>
                              <a:latin typeface="+mn-ea"/>
                              <a:ea typeface="+mn-ea"/>
                              <a:cs typeface="Times New Roman" panose="02020603050405020304" pitchFamily="18" charset="0"/>
                            </a:rPr>
                            <a:t>0.7301</a:t>
                          </a:r>
                          <a:endParaRPr lang="ja-JP" sz="1400" kern="10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11466847"/>
                      </a:ext>
                    </a:extLst>
                  </a:tr>
                  <a:tr h="396000">
                    <a:tc>
                      <a:txBody>
                        <a:bodyPr/>
                        <a:lstStyle/>
                        <a:p>
                          <a:pPr algn="ctr"/>
                          <a:r>
                            <a:rPr lang="en-US" sz="1400" kern="100" dirty="0">
                              <a:effectLst/>
                              <a:latin typeface="+mn-ea"/>
                              <a:ea typeface="+mn-ea"/>
                              <a:cs typeface="Times New Roman" panose="02020603050405020304" pitchFamily="18" charset="0"/>
                            </a:rPr>
                            <a:t>6-31G</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sz="1400" kern="100" dirty="0">
                              <a:effectLst/>
                              <a:latin typeface="+mn-ea"/>
                              <a:ea typeface="+mn-ea"/>
                              <a:cs typeface="Times New Roman" panose="02020603050405020304" pitchFamily="18" charset="0"/>
                            </a:rPr>
                            <a:t>-</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sz="1400" kern="100" dirty="0">
                              <a:effectLst/>
                              <a:latin typeface="+mn-ea"/>
                              <a:ea typeface="+mn-ea"/>
                              <a:cs typeface="Times New Roman" panose="02020603050405020304" pitchFamily="18" charset="0"/>
                            </a:rPr>
                            <a:t>0.7301</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583706780"/>
                      </a:ext>
                    </a:extLst>
                  </a:tr>
                  <a:tr h="396000">
                    <a:tc>
                      <a:txBody>
                        <a:bodyPr/>
                        <a:lstStyle/>
                        <a:p>
                          <a:pPr algn="ctr"/>
                          <a:r>
                            <a:rPr lang="en-US" sz="1400" kern="100" dirty="0">
                              <a:effectLst/>
                              <a:latin typeface="+mn-ea"/>
                              <a:ea typeface="+mn-ea"/>
                              <a:cs typeface="Times New Roman" panose="02020603050405020304" pitchFamily="18" charset="0"/>
                            </a:rPr>
                            <a:t>6-31G</a:t>
                          </a:r>
                          <a:r>
                            <a:rPr lang="en-US" altLang="ja-JP" sz="1400" kern="100" dirty="0">
                              <a:effectLst/>
                              <a:latin typeface="+mn-ea"/>
                              <a:ea typeface="+mn-ea"/>
                              <a:cs typeface="Times New Roman" panose="02020603050405020304" pitchFamily="18" charset="0"/>
                            </a:rPr>
                            <a:t>(d)</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sz="1400" kern="100" dirty="0">
                              <a:effectLst/>
                              <a:latin typeface="+mn-ea"/>
                              <a:ea typeface="+mn-ea"/>
                              <a:cs typeface="Times New Roman" panose="02020603050405020304" pitchFamily="18" charset="0"/>
                            </a:rPr>
                            <a:t>-</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sz="1400" kern="100" dirty="0">
                              <a:effectLst/>
                              <a:latin typeface="+mn-ea"/>
                              <a:ea typeface="+mn-ea"/>
                              <a:cs typeface="Times New Roman" panose="02020603050405020304" pitchFamily="18" charset="0"/>
                            </a:rPr>
                            <a:t>0.7301</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46917534"/>
                      </a:ext>
                    </a:extLst>
                  </a:tr>
                  <a:tr h="396000">
                    <a:tc>
                      <a:txBody>
                        <a:bodyPr/>
                        <a:lstStyle/>
                        <a:p>
                          <a:pPr algn="ctr"/>
                          <a:r>
                            <a:rPr lang="en-US" sz="1400" kern="100" dirty="0">
                              <a:effectLst/>
                              <a:latin typeface="+mn-ea"/>
                              <a:ea typeface="+mn-ea"/>
                              <a:cs typeface="Times New Roman" panose="02020603050405020304" pitchFamily="18" charset="0"/>
                            </a:rPr>
                            <a:t>6-31G</a:t>
                          </a:r>
                          <a:r>
                            <a:rPr lang="en-US" altLang="ja-JP" sz="1400" kern="100" dirty="0">
                              <a:effectLst/>
                              <a:latin typeface="+mn-ea"/>
                              <a:ea typeface="+mn-ea"/>
                              <a:cs typeface="Times New Roman" panose="02020603050405020304" pitchFamily="18" charset="0"/>
                            </a:rPr>
                            <a:t>(</a:t>
                          </a:r>
                          <a:r>
                            <a:rPr lang="en-US" altLang="ja-JP" sz="1400" kern="100" dirty="0" err="1">
                              <a:effectLst/>
                              <a:latin typeface="+mn-ea"/>
                              <a:ea typeface="+mn-ea"/>
                              <a:cs typeface="Times New Roman" panose="02020603050405020304" pitchFamily="18" charset="0"/>
                            </a:rPr>
                            <a:t>d,p</a:t>
                          </a:r>
                          <a:r>
                            <a:rPr lang="en-US" altLang="ja-JP" sz="1400" kern="100" dirty="0">
                              <a:effectLst/>
                              <a:latin typeface="+mn-ea"/>
                              <a:ea typeface="+mn-ea"/>
                              <a:cs typeface="Times New Roman" panose="02020603050405020304" pitchFamily="18" charset="0"/>
                            </a:rPr>
                            <a:t>)</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400" kern="100" dirty="0">
                              <a:effectLst/>
                              <a:latin typeface="+mn-ea"/>
                              <a:ea typeface="+mn-ea"/>
                              <a:cs typeface="Times New Roman" panose="02020603050405020304" pitchFamily="18" charset="0"/>
                            </a:rPr>
                            <a:t>0.7329</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400" kern="100" dirty="0">
                              <a:effectLst/>
                              <a:latin typeface="+mn-ea"/>
                              <a:ea typeface="+mn-ea"/>
                              <a:cs typeface="Times New Roman" panose="02020603050405020304" pitchFamily="18" charset="0"/>
                            </a:rPr>
                            <a:t>0.7328</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182692128"/>
                      </a:ext>
                    </a:extLst>
                  </a:tr>
                  <a:tr h="396000">
                    <a:tc>
                      <a:txBody>
                        <a:bodyPr/>
                        <a:lstStyle/>
                        <a:p>
                          <a:pPr algn="ctr"/>
                          <a:r>
                            <a:rPr lang="ja-JP" altLang="en-US" sz="1400" kern="100" dirty="0">
                              <a:effectLst/>
                              <a:latin typeface="+mn-ea"/>
                              <a:ea typeface="+mn-ea"/>
                              <a:cs typeface="Times New Roman" panose="02020603050405020304" pitchFamily="18" charset="0"/>
                            </a:rPr>
                            <a:t>正確な平衡結合長</a:t>
                          </a:r>
                          <a:r>
                            <a:rPr lang="en-US" altLang="ja-JP" sz="1400" kern="100" dirty="0">
                              <a:effectLst/>
                              <a:latin typeface="+mn-ea"/>
                              <a:ea typeface="+mn-ea"/>
                              <a:cs typeface="Times New Roman" panose="02020603050405020304" pitchFamily="18" charset="0"/>
                            </a:rPr>
                            <a:t>*</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400" kern="100" dirty="0">
                              <a:effectLst/>
                              <a:latin typeface="+mn-ea"/>
                              <a:ea typeface="+mn-ea"/>
                              <a:cs typeface="Times New Roman" panose="02020603050405020304" pitchFamily="18" charset="0"/>
                            </a:rPr>
                            <a:t>0.7414</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400" kern="100" dirty="0">
                              <a:effectLst/>
                              <a:latin typeface="+mn-ea"/>
                              <a:ea typeface="+mn-ea"/>
                              <a:cs typeface="Times New Roman" panose="02020603050405020304" pitchFamily="18" charset="0"/>
                            </a:rPr>
                            <a:t>-</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010743172"/>
                      </a:ext>
                    </a:extLst>
                  </a:tr>
                  <a:tr h="396000">
                    <a:tc>
                      <a:txBody>
                        <a:bodyPr/>
                        <a:lstStyle/>
                        <a:p>
                          <a:pPr algn="l"/>
                          <a:r>
                            <a:rPr lang="ja-JP" altLang="en-US" sz="14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tcPr>
                    </a:tc>
                    <a:tc>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tcPr>
                    </a:tc>
                    <a:tc>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890902977"/>
                      </a:ext>
                    </a:extLst>
                  </a:tr>
                </a:tbl>
              </a:graphicData>
            </a:graphic>
          </p:graphicFrame>
        </mc:Choice>
        <mc:Fallback xmlns="">
          <p:graphicFrame>
            <p:nvGraphicFramePr>
              <p:cNvPr id="8" name="コンテンツ プレースホルダー 7">
                <a:extLst>
                  <a:ext uri="{FF2B5EF4-FFF2-40B4-BE49-F238E27FC236}">
                    <a16:creationId xmlns:a16="http://schemas.microsoft.com/office/drawing/2014/main" id="{DBDC2371-8346-43D5-A871-2C20DD747ED3}"/>
                  </a:ext>
                </a:extLst>
              </p:cNvPr>
              <p:cNvGraphicFramePr>
                <a:graphicFrameLocks noGrp="1"/>
              </p:cNvGraphicFramePr>
              <p:nvPr>
                <p:ph idx="14"/>
                <p:extLst>
                  <p:ext uri="{D42A27DB-BD31-4B8C-83A1-F6EECF244321}">
                    <p14:modId xmlns:p14="http://schemas.microsoft.com/office/powerpoint/2010/main" val="1590197648"/>
                  </p:ext>
                </p:extLst>
              </p:nvPr>
            </p:nvGraphicFramePr>
            <p:xfrm>
              <a:off x="3491687" y="842963"/>
              <a:ext cx="5184000" cy="3564000"/>
            </p:xfrm>
            <a:graphic>
              <a:graphicData uri="http://schemas.openxmlformats.org/drawingml/2006/table">
                <a:tbl>
                  <a:tblPr firstRow="1" firstCol="1" bandRow="1">
                    <a:tableStyleId>{2D5ABB26-0587-4C30-8999-92F81FD0307C}</a:tableStyleId>
                  </a:tblPr>
                  <a:tblGrid>
                    <a:gridCol w="1728000">
                      <a:extLst>
                        <a:ext uri="{9D8B030D-6E8A-4147-A177-3AD203B41FA5}">
                          <a16:colId xmlns:a16="http://schemas.microsoft.com/office/drawing/2014/main" val="2951375479"/>
                        </a:ext>
                      </a:extLst>
                    </a:gridCol>
                    <a:gridCol w="1728000">
                      <a:extLst>
                        <a:ext uri="{9D8B030D-6E8A-4147-A177-3AD203B41FA5}">
                          <a16:colId xmlns:a16="http://schemas.microsoft.com/office/drawing/2014/main" val="2432590264"/>
                        </a:ext>
                      </a:extLst>
                    </a:gridCol>
                    <a:gridCol w="1728000">
                      <a:extLst>
                        <a:ext uri="{9D8B030D-6E8A-4147-A177-3AD203B41FA5}">
                          <a16:colId xmlns:a16="http://schemas.microsoft.com/office/drawing/2014/main" val="781044291"/>
                        </a:ext>
                      </a:extLst>
                    </a:gridCol>
                  </a:tblGrid>
                  <a:tr h="396000">
                    <a:tc gridSpan="3">
                      <a:txBody>
                        <a:bodyPr/>
                        <a:lstStyle/>
                        <a:p>
                          <a:endParaRPr lang="ja-JP"/>
                        </a:p>
                      </a:txBody>
                      <a:tcPr marL="68580" marR="68580" marT="0" marB="0" anchor="ctr">
                        <a:lnB w="12700" cap="flat" cmpd="sng" algn="ctr">
                          <a:solidFill>
                            <a:schemeClr val="tx1"/>
                          </a:solidFill>
                          <a:prstDash val="solid"/>
                          <a:round/>
                          <a:headEnd type="none" w="med" len="med"/>
                          <a:tailEnd type="none" w="med" len="med"/>
                        </a:lnB>
                        <a:blipFill>
                          <a:blip r:embed="rId4"/>
                          <a:stretch>
                            <a:fillRect t="-61538" r="-117" b="-800000"/>
                          </a:stretch>
                        </a:blipFill>
                      </a:tcPr>
                    </a:tc>
                    <a:tc hMerge="1">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tc hMerge="1">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43647503"/>
                      </a:ext>
                    </a:extLst>
                  </a:tr>
                  <a:tr h="396000">
                    <a:tc>
                      <a:txBody>
                        <a:bodyPr/>
                        <a:lstStyle/>
                        <a:p>
                          <a:pPr algn="ctr"/>
                          <a:r>
                            <a:rPr lang="ja-JP" altLang="en-US" sz="1400" kern="100" dirty="0">
                              <a:solidFill>
                                <a:schemeClr val="bg1"/>
                              </a:solidFill>
                              <a:effectLst/>
                              <a:latin typeface="+mn-ea"/>
                              <a:ea typeface="+mn-ea"/>
                            </a:rPr>
                            <a:t>基底関数</a:t>
                          </a:r>
                          <a:endParaRPr lang="ja-JP" sz="14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ja-JP" altLang="en-US" sz="1400" kern="100" dirty="0">
                              <a:solidFill>
                                <a:schemeClr val="bg1"/>
                              </a:solidFill>
                              <a:effectLst/>
                              <a:latin typeface="+mn-ea"/>
                              <a:ea typeface="+mn-ea"/>
                            </a:rPr>
                            <a:t>ザボ </a:t>
                          </a:r>
                          <a:r>
                            <a:rPr lang="ja-JP" sz="1400" kern="100" dirty="0">
                              <a:solidFill>
                                <a:schemeClr val="bg1"/>
                              </a:solidFill>
                              <a:effectLst/>
                              <a:latin typeface="+mn-ea"/>
                              <a:ea typeface="+mn-ea"/>
                            </a:rPr>
                            <a:t>表</a:t>
                          </a:r>
                          <a:r>
                            <a:rPr lang="en-US" sz="1400" kern="100" dirty="0">
                              <a:solidFill>
                                <a:schemeClr val="bg1"/>
                              </a:solidFill>
                              <a:effectLst/>
                              <a:latin typeface="+mn-ea"/>
                              <a:ea typeface="+mn-ea"/>
                            </a:rPr>
                            <a:t>3.18 [1]</a:t>
                          </a:r>
                          <a:endParaRPr lang="ja-JP" sz="1400" kern="100" baseline="300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altLang="ja-JP" sz="1400" kern="100" dirty="0">
                              <a:solidFill>
                                <a:schemeClr val="bg1"/>
                              </a:solidFill>
                              <a:effectLst/>
                              <a:latin typeface="+mn-ea"/>
                              <a:ea typeface="+mn-ea"/>
                            </a:rPr>
                            <a:t>HF/</a:t>
                          </a:r>
                          <a:endParaRPr lang="ja-JP" sz="14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2347481654"/>
                      </a:ext>
                    </a:extLst>
                  </a:tr>
                  <a:tr h="396000">
                    <a:tc>
                      <a:txBody>
                        <a:bodyPr/>
                        <a:lstStyle/>
                        <a:p>
                          <a:pPr algn="ctr"/>
                          <a:r>
                            <a:rPr lang="en-US" sz="1400" kern="100" dirty="0">
                              <a:effectLst/>
                              <a:latin typeface="+mn-ea"/>
                              <a:ea typeface="+mn-ea"/>
                              <a:cs typeface="Times New Roman" panose="02020603050405020304" pitchFamily="18" charset="0"/>
                            </a:rPr>
                            <a:t>STO-3G</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a:r>
                            <a:rPr lang="en-US" sz="1400" kern="100">
                              <a:effectLst/>
                              <a:latin typeface="+mn-ea"/>
                              <a:ea typeface="+mn-ea"/>
                              <a:cs typeface="Times New Roman" panose="02020603050405020304" pitchFamily="18" charset="0"/>
                            </a:rPr>
                            <a:t>0.7123</a:t>
                          </a:r>
                          <a:endParaRPr lang="ja-JP" sz="1400" kern="10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a:r>
                            <a:rPr lang="en-US" sz="1400" kern="100" dirty="0">
                              <a:effectLst/>
                              <a:latin typeface="+mn-ea"/>
                              <a:ea typeface="+mn-ea"/>
                              <a:cs typeface="Times New Roman" panose="02020603050405020304" pitchFamily="18" charset="0"/>
                            </a:rPr>
                            <a:t>0.7122</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83351516"/>
                      </a:ext>
                    </a:extLst>
                  </a:tr>
                  <a:tr h="396000">
                    <a:tc>
                      <a:txBody>
                        <a:bodyPr/>
                        <a:lstStyle/>
                        <a:p>
                          <a:pPr algn="ctr"/>
                          <a:r>
                            <a:rPr lang="en-US" sz="1400" kern="100" dirty="0">
                              <a:effectLst/>
                              <a:latin typeface="+mn-ea"/>
                              <a:ea typeface="+mn-ea"/>
                              <a:cs typeface="Times New Roman" panose="02020603050405020304" pitchFamily="18" charset="0"/>
                            </a:rPr>
                            <a:t>4-31G</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sz="1400" kern="100" dirty="0">
                              <a:effectLst/>
                              <a:latin typeface="+mn-ea"/>
                              <a:ea typeface="+mn-ea"/>
                              <a:cs typeface="Times New Roman" panose="02020603050405020304" pitchFamily="18" charset="0"/>
                            </a:rPr>
                            <a:t>0.7303</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sz="1400" kern="100">
                              <a:effectLst/>
                              <a:latin typeface="+mn-ea"/>
                              <a:ea typeface="+mn-ea"/>
                              <a:cs typeface="Times New Roman" panose="02020603050405020304" pitchFamily="18" charset="0"/>
                            </a:rPr>
                            <a:t>0.7301</a:t>
                          </a:r>
                          <a:endParaRPr lang="ja-JP" sz="1400" kern="10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11466847"/>
                      </a:ext>
                    </a:extLst>
                  </a:tr>
                  <a:tr h="396000">
                    <a:tc>
                      <a:txBody>
                        <a:bodyPr/>
                        <a:lstStyle/>
                        <a:p>
                          <a:pPr algn="ctr"/>
                          <a:r>
                            <a:rPr lang="en-US" sz="1400" kern="100" dirty="0">
                              <a:effectLst/>
                              <a:latin typeface="+mn-ea"/>
                              <a:ea typeface="+mn-ea"/>
                              <a:cs typeface="Times New Roman" panose="02020603050405020304" pitchFamily="18" charset="0"/>
                            </a:rPr>
                            <a:t>6-31G</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sz="1400" kern="100" dirty="0">
                              <a:effectLst/>
                              <a:latin typeface="+mn-ea"/>
                              <a:ea typeface="+mn-ea"/>
                              <a:cs typeface="Times New Roman" panose="02020603050405020304" pitchFamily="18" charset="0"/>
                            </a:rPr>
                            <a:t>-</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sz="1400" kern="100" dirty="0">
                              <a:effectLst/>
                              <a:latin typeface="+mn-ea"/>
                              <a:ea typeface="+mn-ea"/>
                              <a:cs typeface="Times New Roman" panose="02020603050405020304" pitchFamily="18" charset="0"/>
                            </a:rPr>
                            <a:t>0.7301</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583706780"/>
                      </a:ext>
                    </a:extLst>
                  </a:tr>
                  <a:tr h="396000">
                    <a:tc>
                      <a:txBody>
                        <a:bodyPr/>
                        <a:lstStyle/>
                        <a:p>
                          <a:pPr algn="ctr"/>
                          <a:r>
                            <a:rPr lang="en-US" sz="1400" kern="100" dirty="0">
                              <a:effectLst/>
                              <a:latin typeface="+mn-ea"/>
                              <a:ea typeface="+mn-ea"/>
                              <a:cs typeface="Times New Roman" panose="02020603050405020304" pitchFamily="18" charset="0"/>
                            </a:rPr>
                            <a:t>6-31G</a:t>
                          </a:r>
                          <a:r>
                            <a:rPr lang="en-US" altLang="ja-JP" sz="1400" kern="100" dirty="0">
                              <a:effectLst/>
                              <a:latin typeface="+mn-ea"/>
                              <a:ea typeface="+mn-ea"/>
                              <a:cs typeface="Times New Roman" panose="02020603050405020304" pitchFamily="18" charset="0"/>
                            </a:rPr>
                            <a:t>(d)</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sz="1400" kern="100" dirty="0">
                              <a:effectLst/>
                              <a:latin typeface="+mn-ea"/>
                              <a:ea typeface="+mn-ea"/>
                              <a:cs typeface="Times New Roman" panose="02020603050405020304" pitchFamily="18" charset="0"/>
                            </a:rPr>
                            <a:t>-</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sz="1400" kern="100" dirty="0">
                              <a:effectLst/>
                              <a:latin typeface="+mn-ea"/>
                              <a:ea typeface="+mn-ea"/>
                              <a:cs typeface="Times New Roman" panose="02020603050405020304" pitchFamily="18" charset="0"/>
                            </a:rPr>
                            <a:t>0.7301</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46917534"/>
                      </a:ext>
                    </a:extLst>
                  </a:tr>
                  <a:tr h="396000">
                    <a:tc>
                      <a:txBody>
                        <a:bodyPr/>
                        <a:lstStyle/>
                        <a:p>
                          <a:pPr algn="ctr"/>
                          <a:r>
                            <a:rPr lang="en-US" sz="1400" kern="100" dirty="0">
                              <a:effectLst/>
                              <a:latin typeface="+mn-ea"/>
                              <a:ea typeface="+mn-ea"/>
                              <a:cs typeface="Times New Roman" panose="02020603050405020304" pitchFamily="18" charset="0"/>
                            </a:rPr>
                            <a:t>6-31G</a:t>
                          </a:r>
                          <a:r>
                            <a:rPr lang="en-US" altLang="ja-JP" sz="1400" kern="100" dirty="0">
                              <a:effectLst/>
                              <a:latin typeface="+mn-ea"/>
                              <a:ea typeface="+mn-ea"/>
                              <a:cs typeface="Times New Roman" panose="02020603050405020304" pitchFamily="18" charset="0"/>
                            </a:rPr>
                            <a:t>(</a:t>
                          </a:r>
                          <a:r>
                            <a:rPr lang="en-US" altLang="ja-JP" sz="1400" kern="100" dirty="0" err="1">
                              <a:effectLst/>
                              <a:latin typeface="+mn-ea"/>
                              <a:ea typeface="+mn-ea"/>
                              <a:cs typeface="Times New Roman" panose="02020603050405020304" pitchFamily="18" charset="0"/>
                            </a:rPr>
                            <a:t>d,p</a:t>
                          </a:r>
                          <a:r>
                            <a:rPr lang="en-US" altLang="ja-JP" sz="1400" kern="100" dirty="0">
                              <a:effectLst/>
                              <a:latin typeface="+mn-ea"/>
                              <a:ea typeface="+mn-ea"/>
                              <a:cs typeface="Times New Roman" panose="02020603050405020304" pitchFamily="18" charset="0"/>
                            </a:rPr>
                            <a:t>)</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400" kern="100" dirty="0">
                              <a:effectLst/>
                              <a:latin typeface="+mn-ea"/>
                              <a:ea typeface="+mn-ea"/>
                              <a:cs typeface="Times New Roman" panose="02020603050405020304" pitchFamily="18" charset="0"/>
                            </a:rPr>
                            <a:t>0.7329</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400" kern="100" dirty="0">
                              <a:effectLst/>
                              <a:latin typeface="+mn-ea"/>
                              <a:ea typeface="+mn-ea"/>
                              <a:cs typeface="Times New Roman" panose="02020603050405020304" pitchFamily="18" charset="0"/>
                            </a:rPr>
                            <a:t>0.7328</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182692128"/>
                      </a:ext>
                    </a:extLst>
                  </a:tr>
                  <a:tr h="396000">
                    <a:tc>
                      <a:txBody>
                        <a:bodyPr/>
                        <a:lstStyle/>
                        <a:p>
                          <a:pPr algn="ctr"/>
                          <a:r>
                            <a:rPr lang="ja-JP" altLang="en-US" sz="1400" kern="100" dirty="0">
                              <a:effectLst/>
                              <a:latin typeface="+mn-ea"/>
                              <a:ea typeface="+mn-ea"/>
                              <a:cs typeface="Times New Roman" panose="02020603050405020304" pitchFamily="18" charset="0"/>
                            </a:rPr>
                            <a:t>正確な平衡結合長</a:t>
                          </a:r>
                          <a:r>
                            <a:rPr lang="en-US" altLang="ja-JP" sz="1400" kern="100" dirty="0">
                              <a:effectLst/>
                              <a:latin typeface="+mn-ea"/>
                              <a:ea typeface="+mn-ea"/>
                              <a:cs typeface="Times New Roman" panose="02020603050405020304" pitchFamily="18" charset="0"/>
                            </a:rPr>
                            <a:t>*</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400" kern="100" dirty="0">
                              <a:effectLst/>
                              <a:latin typeface="+mn-ea"/>
                              <a:ea typeface="+mn-ea"/>
                              <a:cs typeface="Times New Roman" panose="02020603050405020304" pitchFamily="18" charset="0"/>
                            </a:rPr>
                            <a:t>0.7414</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400" kern="100" dirty="0">
                              <a:effectLst/>
                              <a:latin typeface="+mn-ea"/>
                              <a:ea typeface="+mn-ea"/>
                              <a:cs typeface="Times New Roman" panose="02020603050405020304" pitchFamily="18" charset="0"/>
                            </a:rPr>
                            <a:t>-</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010743172"/>
                      </a:ext>
                    </a:extLst>
                  </a:tr>
                  <a:tr h="396000">
                    <a:tc>
                      <a:txBody>
                        <a:bodyPr/>
                        <a:lstStyle/>
                        <a:p>
                          <a:pPr algn="l"/>
                          <a:r>
                            <a:rPr lang="ja-JP" altLang="en-US" sz="14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tcPr>
                    </a:tc>
                    <a:tc>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tcPr>
                    </a:tc>
                    <a:tc>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890902977"/>
                      </a:ext>
                    </a:extLst>
                  </a:tr>
                </a:tbl>
              </a:graphicData>
            </a:graphic>
          </p:graphicFrame>
        </mc:Fallback>
      </mc:AlternateContent>
      <p:sp>
        <p:nvSpPr>
          <p:cNvPr id="2" name="タイトル 1">
            <a:extLst>
              <a:ext uri="{FF2B5EF4-FFF2-40B4-BE49-F238E27FC236}">
                <a16:creationId xmlns:a16="http://schemas.microsoft.com/office/drawing/2014/main" id="{BCEACB34-F4C0-4026-8462-E5A36AEC5C5E}"/>
              </a:ext>
            </a:extLst>
          </p:cNvPr>
          <p:cNvSpPr>
            <a:spLocks noGrp="1"/>
          </p:cNvSpPr>
          <p:nvPr>
            <p:ph type="title"/>
          </p:nvPr>
        </p:nvSpPr>
        <p:spPr/>
        <p:txBody>
          <a:bodyPr/>
          <a:lstStyle/>
          <a:p>
            <a:r>
              <a:rPr kumimoji="1" lang="en-US" altLang="ja-JP" dirty="0"/>
              <a:t>H</a:t>
            </a:r>
            <a:r>
              <a:rPr kumimoji="1" lang="en-US" altLang="ja-JP" sz="1600" dirty="0"/>
              <a:t>2</a:t>
            </a:r>
            <a:r>
              <a:rPr kumimoji="1" lang="ja-JP" altLang="en-US" dirty="0"/>
              <a:t>の平衡結合長</a:t>
            </a:r>
          </a:p>
        </p:txBody>
      </p:sp>
      <p:sp>
        <p:nvSpPr>
          <p:cNvPr id="12" name="スライド番号プレースホルダー 2">
            <a:extLst>
              <a:ext uri="{FF2B5EF4-FFF2-40B4-BE49-F238E27FC236}">
                <a16:creationId xmlns:a16="http://schemas.microsoft.com/office/drawing/2014/main" id="{48A09F2C-49F8-41D4-B38F-B15DBA210401}"/>
              </a:ext>
            </a:extLst>
          </p:cNvPr>
          <p:cNvSpPr>
            <a:spLocks noGrp="1"/>
          </p:cNvSpPr>
          <p:nvPr>
            <p:ph type="sldNum" sz="quarter" idx="15"/>
          </p:nvPr>
        </p:nvSpPr>
        <p:spPr/>
        <p:txBody>
          <a:bodyPr/>
          <a:lstStyle/>
          <a:p>
            <a:fld id="{44CC7441-4F6D-4D99-AEAC-28C0433C7008}" type="slidenum">
              <a:rPr kumimoji="1" lang="ja-JP" altLang="en-US" smtClean="0"/>
              <a:pPr/>
              <a:t>70</a:t>
            </a:fld>
            <a:endParaRPr kumimoji="1" lang="ja-JP" altLang="en-US" dirty="0"/>
          </a:p>
        </p:txBody>
      </p:sp>
      <p:sp>
        <p:nvSpPr>
          <p:cNvPr id="3" name="テキスト ボックス 2">
            <a:extLst>
              <a:ext uri="{FF2B5EF4-FFF2-40B4-BE49-F238E27FC236}">
                <a16:creationId xmlns:a16="http://schemas.microsoft.com/office/drawing/2014/main" id="{51C504D9-F427-285E-788A-D910A320ED99}"/>
              </a:ext>
            </a:extLst>
          </p:cNvPr>
          <p:cNvSpPr txBox="1"/>
          <p:nvPr/>
        </p:nvSpPr>
        <p:spPr>
          <a:xfrm>
            <a:off x="3491687" y="4079765"/>
            <a:ext cx="5184000" cy="492443"/>
          </a:xfrm>
          <a:prstGeom prst="rect">
            <a:avLst/>
          </a:prstGeom>
          <a:noFill/>
        </p:spPr>
        <p:txBody>
          <a:bodyPr wrap="square">
            <a:spAutoFit/>
          </a:bodyPr>
          <a:lstStyle/>
          <a:p>
            <a:r>
              <a:rPr kumimoji="1" lang="ja-JP" altLang="en-US" sz="1300" b="1" dirty="0">
                <a:solidFill>
                  <a:schemeClr val="accent4"/>
                </a:solidFill>
              </a:rPr>
              <a:t>アウトプットファイル中の</a:t>
            </a:r>
            <a:r>
              <a:rPr kumimoji="1" lang="en-US" altLang="ja-JP" sz="1300" b="1" dirty="0">
                <a:solidFill>
                  <a:schemeClr val="accent4"/>
                </a:solidFill>
              </a:rPr>
              <a:t>“Optimized Parameters”</a:t>
            </a:r>
            <a:r>
              <a:rPr kumimoji="1" lang="ja-JP" altLang="en-US" sz="1300" b="1" dirty="0">
                <a:solidFill>
                  <a:schemeClr val="accent4"/>
                </a:solidFill>
              </a:rPr>
              <a:t>という表を探そう</a:t>
            </a:r>
            <a:r>
              <a:rPr kumimoji="1" lang="en-US" altLang="ja-JP" sz="1300" b="1" dirty="0">
                <a:solidFill>
                  <a:schemeClr val="accent4"/>
                </a:solidFill>
              </a:rPr>
              <a:t>.</a:t>
            </a:r>
            <a:r>
              <a:rPr kumimoji="1" lang="ja-JP" altLang="en-US" sz="1300" b="1" dirty="0">
                <a:solidFill>
                  <a:schemeClr val="accent4"/>
                </a:solidFill>
              </a:rPr>
              <a:t> 基底関数に依存して平衡結合長が変化しているはずである</a:t>
            </a:r>
            <a:r>
              <a:rPr kumimoji="1" lang="en-US" altLang="ja-JP" sz="1300" b="1" dirty="0">
                <a:solidFill>
                  <a:schemeClr val="accent4"/>
                </a:solidFill>
              </a:rPr>
              <a:t>.</a:t>
            </a:r>
          </a:p>
        </p:txBody>
      </p:sp>
      <p:sp>
        <p:nvSpPr>
          <p:cNvPr id="7" name="テキスト ボックス 6">
            <a:extLst>
              <a:ext uri="{FF2B5EF4-FFF2-40B4-BE49-F238E27FC236}">
                <a16:creationId xmlns:a16="http://schemas.microsoft.com/office/drawing/2014/main" id="{B1776EE5-1915-ABA8-E187-7B8A54CEE3E6}"/>
              </a:ext>
            </a:extLst>
          </p:cNvPr>
          <p:cNvSpPr txBox="1"/>
          <p:nvPr/>
        </p:nvSpPr>
        <p:spPr>
          <a:xfrm>
            <a:off x="468313" y="3882975"/>
            <a:ext cx="2735262" cy="692497"/>
          </a:xfrm>
          <a:prstGeom prst="rect">
            <a:avLst/>
          </a:prstGeom>
          <a:solidFill>
            <a:srgbClr val="24292E"/>
          </a:solidFill>
        </p:spPr>
        <p:txBody>
          <a:bodyPr wrap="square">
            <a:spAutoFit/>
          </a:bodyPr>
          <a:lstStyle/>
          <a:p>
            <a:r>
              <a:rPr lang="en-US" altLang="ja-JP" sz="1300" dirty="0">
                <a:solidFill>
                  <a:srgbClr val="D4D4D4"/>
                </a:solidFill>
              </a:rPr>
              <a:t>     ----------------------------</a:t>
            </a:r>
          </a:p>
          <a:p>
            <a:r>
              <a:rPr lang="en-US" altLang="ja-JP" sz="1300" dirty="0">
                <a:solidFill>
                  <a:srgbClr val="D4D4D4"/>
                </a:solidFill>
              </a:rPr>
              <a:t>    !   Optimized Parameters   !</a:t>
            </a:r>
          </a:p>
          <a:p>
            <a:r>
              <a:rPr lang="en-US" altLang="ja-JP" sz="1300" dirty="0">
                <a:solidFill>
                  <a:srgbClr val="D4D4D4"/>
                </a:solidFill>
              </a:rPr>
              <a:t>    ! (Angstroms and Degrees)  !</a:t>
            </a:r>
            <a:endParaRPr lang="ja-JP" altLang="en-US" sz="1300" dirty="0">
              <a:solidFill>
                <a:srgbClr val="D4D4D4"/>
              </a:solidFill>
            </a:endParaRPr>
          </a:p>
        </p:txBody>
      </p:sp>
      <p:sp>
        <p:nvSpPr>
          <p:cNvPr id="6" name="正方形/長方形 5">
            <a:extLst>
              <a:ext uri="{FF2B5EF4-FFF2-40B4-BE49-F238E27FC236}">
                <a16:creationId xmlns:a16="http://schemas.microsoft.com/office/drawing/2014/main" id="{56CE5FBC-9B3C-0B6E-5C98-79E76A321775}"/>
              </a:ext>
            </a:extLst>
          </p:cNvPr>
          <p:cNvSpPr/>
          <p:nvPr/>
        </p:nvSpPr>
        <p:spPr>
          <a:xfrm>
            <a:off x="7006830" y="1685582"/>
            <a:ext cx="1668857" cy="1877127"/>
          </a:xfrm>
          <a:prstGeom prst="rect">
            <a:avLst/>
          </a:prstGeom>
          <a:solidFill>
            <a:schemeClr val="accent4">
              <a:lumMod val="40000"/>
              <a:lumOff val="6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solidFill>
                  <a:schemeClr val="accent4"/>
                </a:solidFill>
              </a:rPr>
              <a:t>計算してみよう</a:t>
            </a:r>
          </a:p>
        </p:txBody>
      </p:sp>
      <p:sp>
        <p:nvSpPr>
          <p:cNvPr id="11" name="テキスト ボックス 10">
            <a:extLst>
              <a:ext uri="{FF2B5EF4-FFF2-40B4-BE49-F238E27FC236}">
                <a16:creationId xmlns:a16="http://schemas.microsoft.com/office/drawing/2014/main" id="{B0CADA10-6D59-29FE-137A-35EE6DDB616F}"/>
              </a:ext>
            </a:extLst>
          </p:cNvPr>
          <p:cNvSpPr txBox="1"/>
          <p:nvPr/>
        </p:nvSpPr>
        <p:spPr>
          <a:xfrm>
            <a:off x="1481227" y="693467"/>
            <a:ext cx="2166748" cy="492443"/>
          </a:xfrm>
          <a:prstGeom prst="rect">
            <a:avLst/>
          </a:prstGeom>
          <a:noFill/>
        </p:spPr>
        <p:txBody>
          <a:bodyPr wrap="square">
            <a:spAutoFit/>
          </a:bodyPr>
          <a:lstStyle/>
          <a:p>
            <a:pPr algn="ctr"/>
            <a:r>
              <a:rPr kumimoji="1" lang="ja-JP" altLang="en-US" sz="1300" b="1" dirty="0">
                <a:solidFill>
                  <a:schemeClr val="accent4"/>
                </a:solidFill>
              </a:rPr>
              <a:t>通常は</a:t>
            </a:r>
            <a:r>
              <a:rPr kumimoji="1" lang="en-US" altLang="ja-JP" sz="1300" b="1" dirty="0">
                <a:solidFill>
                  <a:schemeClr val="accent4"/>
                </a:solidFill>
              </a:rPr>
              <a:t>opt</a:t>
            </a:r>
            <a:r>
              <a:rPr kumimoji="1" lang="ja-JP" altLang="en-US" sz="1300" b="1" dirty="0">
                <a:solidFill>
                  <a:schemeClr val="accent4"/>
                </a:solidFill>
              </a:rPr>
              <a:t>と同時に</a:t>
            </a:r>
            <a:endParaRPr kumimoji="1" lang="en-US" altLang="ja-JP" sz="1300" b="1" dirty="0">
              <a:solidFill>
                <a:schemeClr val="accent4"/>
              </a:solidFill>
            </a:endParaRPr>
          </a:p>
          <a:p>
            <a:pPr algn="ctr"/>
            <a:r>
              <a:rPr kumimoji="1" lang="en-US" altLang="ja-JP" sz="1300" b="1" dirty="0" err="1">
                <a:solidFill>
                  <a:schemeClr val="accent4"/>
                </a:solidFill>
              </a:rPr>
              <a:t>freq</a:t>
            </a:r>
            <a:r>
              <a:rPr kumimoji="1" lang="ja-JP" altLang="en-US" sz="1300" b="1" dirty="0">
                <a:solidFill>
                  <a:schemeClr val="accent4"/>
                </a:solidFill>
              </a:rPr>
              <a:t>も指定するとよい</a:t>
            </a:r>
          </a:p>
        </p:txBody>
      </p:sp>
    </p:spTree>
    <p:extLst>
      <p:ext uri="{BB962C8B-B14F-4D97-AF65-F5344CB8AC3E}">
        <p14:creationId xmlns:p14="http://schemas.microsoft.com/office/powerpoint/2010/main" val="1714118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9ABA221-5D9C-BD4E-C0C9-9F47BC5E6B37}"/>
              </a:ext>
            </a:extLst>
          </p:cNvPr>
          <p:cNvSpPr>
            <a:spLocks noGrp="1"/>
          </p:cNvSpPr>
          <p:nvPr>
            <p:ph type="title"/>
          </p:nvPr>
        </p:nvSpPr>
        <p:spPr/>
        <p:txBody>
          <a:bodyPr/>
          <a:lstStyle/>
          <a:p>
            <a:r>
              <a:rPr kumimoji="1" lang="en-US" altLang="ja-JP" dirty="0"/>
              <a:t>H</a:t>
            </a:r>
            <a:r>
              <a:rPr kumimoji="1" lang="en-US" altLang="ja-JP" sz="1600" dirty="0"/>
              <a:t>2</a:t>
            </a:r>
            <a:r>
              <a:rPr kumimoji="1" lang="ja-JP" altLang="en-US" dirty="0"/>
              <a:t>の平衡結合長（電子相関を取り込んだ場合）</a:t>
            </a:r>
          </a:p>
        </p:txBody>
      </p:sp>
      <mc:AlternateContent xmlns:mc="http://schemas.openxmlformats.org/markup-compatibility/2006" xmlns:a14="http://schemas.microsoft.com/office/drawing/2010/main">
        <mc:Choice Requires="a14">
          <p:graphicFrame>
            <p:nvGraphicFramePr>
              <p:cNvPr id="7" name="コンテンツ プレースホルダー 7">
                <a:extLst>
                  <a:ext uri="{FF2B5EF4-FFF2-40B4-BE49-F238E27FC236}">
                    <a16:creationId xmlns:a16="http://schemas.microsoft.com/office/drawing/2014/main" id="{E685DA23-25D6-C482-9615-E628204C8BBA}"/>
                  </a:ext>
                </a:extLst>
              </p:cNvPr>
              <p:cNvGraphicFramePr>
                <a:graphicFrameLocks noGrp="1"/>
              </p:cNvGraphicFramePr>
              <p:nvPr>
                <p:ph idx="1"/>
                <p:extLst>
                  <p:ext uri="{D42A27DB-BD31-4B8C-83A1-F6EECF244321}">
                    <p14:modId xmlns:p14="http://schemas.microsoft.com/office/powerpoint/2010/main" val="2953473588"/>
                  </p:ext>
                </p:extLst>
              </p:nvPr>
            </p:nvGraphicFramePr>
            <p:xfrm>
              <a:off x="468313" y="842963"/>
              <a:ext cx="8208000" cy="3564000"/>
            </p:xfrm>
            <a:graphic>
              <a:graphicData uri="http://schemas.openxmlformats.org/drawingml/2006/table">
                <a:tbl>
                  <a:tblPr firstRow="1" firstCol="1" bandRow="1">
                    <a:tableStyleId>{2D5ABB26-0587-4C30-8999-92F81FD0307C}</a:tableStyleId>
                  </a:tblPr>
                  <a:tblGrid>
                    <a:gridCol w="2052000">
                      <a:extLst>
                        <a:ext uri="{9D8B030D-6E8A-4147-A177-3AD203B41FA5}">
                          <a16:colId xmlns:a16="http://schemas.microsoft.com/office/drawing/2014/main" val="2951375479"/>
                        </a:ext>
                      </a:extLst>
                    </a:gridCol>
                    <a:gridCol w="2052000">
                      <a:extLst>
                        <a:ext uri="{9D8B030D-6E8A-4147-A177-3AD203B41FA5}">
                          <a16:colId xmlns:a16="http://schemas.microsoft.com/office/drawing/2014/main" val="2432590264"/>
                        </a:ext>
                      </a:extLst>
                    </a:gridCol>
                    <a:gridCol w="2052000">
                      <a:extLst>
                        <a:ext uri="{9D8B030D-6E8A-4147-A177-3AD203B41FA5}">
                          <a16:colId xmlns:a16="http://schemas.microsoft.com/office/drawing/2014/main" val="781044291"/>
                        </a:ext>
                      </a:extLst>
                    </a:gridCol>
                    <a:gridCol w="2052000">
                      <a:extLst>
                        <a:ext uri="{9D8B030D-6E8A-4147-A177-3AD203B41FA5}">
                          <a16:colId xmlns:a16="http://schemas.microsoft.com/office/drawing/2014/main" val="2260266972"/>
                        </a:ext>
                      </a:extLst>
                    </a:gridCol>
                  </a:tblGrid>
                  <a:tr h="396000">
                    <a:tc gridSpan="4">
                      <a:txBody>
                        <a:bodyPr/>
                        <a:lstStyle/>
                        <a:p>
                          <a:pPr algn="ctr"/>
                          <a:r>
                            <a:rPr kumimoji="1" lang="en-US" altLang="ja-JP" sz="1400" dirty="0">
                              <a:latin typeface="+mn-ea"/>
                              <a:ea typeface="+mn-ea"/>
                            </a:rPr>
                            <a:t>H</a:t>
                          </a:r>
                          <a:r>
                            <a:rPr kumimoji="1" lang="en-US" altLang="ja-JP" sz="1000" dirty="0">
                              <a:latin typeface="+mn-ea"/>
                              <a:ea typeface="+mn-ea"/>
                            </a:rPr>
                            <a:t>2</a:t>
                          </a:r>
                          <a:r>
                            <a:rPr lang="ja-JP" altLang="en-US" sz="1400" kern="100" dirty="0">
                              <a:effectLst/>
                              <a:latin typeface="+mn-ea"/>
                              <a:ea typeface="+mn-ea"/>
                              <a:cs typeface="Times New Roman" panose="02020603050405020304" pitchFamily="18" charset="0"/>
                            </a:rPr>
                            <a:t>の</a:t>
                          </a:r>
                          <a:r>
                            <a:rPr lang="en-US" altLang="ja-JP" sz="1400" kern="100" dirty="0">
                              <a:effectLst/>
                              <a:latin typeface="+mn-ea"/>
                              <a:ea typeface="+mn-ea"/>
                              <a:cs typeface="Times New Roman" panose="02020603050405020304" pitchFamily="18" charset="0"/>
                            </a:rPr>
                            <a:t>OPT</a:t>
                          </a:r>
                          <a:r>
                            <a:rPr lang="ja-JP" altLang="en-US" sz="1400" kern="100" dirty="0">
                              <a:effectLst/>
                              <a:latin typeface="+mn-ea"/>
                              <a:ea typeface="+mn-ea"/>
                              <a:cs typeface="Times New Roman" panose="02020603050405020304" pitchFamily="18" charset="0"/>
                            </a:rPr>
                            <a:t>計算：平衡結合長</a:t>
                          </a:r>
                          <a14:m>
                            <m:oMath xmlns:m="http://schemas.openxmlformats.org/officeDocument/2006/math">
                              <m:f>
                                <m:fPr>
                                  <m:type m:val="lin"/>
                                  <m:ctrlPr>
                                    <a:rPr lang="en-US" altLang="ja-JP" sz="1400" b="0" i="1" kern="100" smtClean="0">
                                      <a:effectLst/>
                                      <a:latin typeface="Cambria Math" panose="02040503050406030204" pitchFamily="18" charset="0"/>
                                      <a:ea typeface="游明朝" panose="02020400000000000000" pitchFamily="18" charset="-128"/>
                                      <a:cs typeface="Times New Roman" panose="02020603050405020304" pitchFamily="18" charset="0"/>
                                    </a:rPr>
                                  </m:ctrlPr>
                                </m:fPr>
                                <m:num>
                                  <m:sSub>
                                    <m:sSubPr>
                                      <m:ctrlPr>
                                        <a:rPr lang="en-US" altLang="ja-JP" sz="1400" b="0" i="1" kern="100" smtClean="0">
                                          <a:effectLst/>
                                          <a:latin typeface="Cambria Math" panose="02040503050406030204" pitchFamily="18" charset="0"/>
                                          <a:ea typeface="游明朝" panose="02020400000000000000" pitchFamily="18" charset="-128"/>
                                          <a:cs typeface="Times New Roman" panose="02020603050405020304" pitchFamily="18" charset="0"/>
                                        </a:rPr>
                                      </m:ctrlPr>
                                    </m:sSubPr>
                                    <m:e>
                                      <m:r>
                                        <a:rPr lang="en-US" altLang="ja-JP" sz="1400" b="0" i="1" kern="100" smtClean="0">
                                          <a:effectLst/>
                                          <a:latin typeface="Cambria Math" panose="02040503050406030204" pitchFamily="18" charset="0"/>
                                          <a:ea typeface="游明朝" panose="02020400000000000000" pitchFamily="18" charset="-128"/>
                                          <a:cs typeface="Times New Roman" panose="02020603050405020304" pitchFamily="18" charset="0"/>
                                        </a:rPr>
                                        <m:t>𝑅</m:t>
                                      </m:r>
                                    </m:e>
                                    <m:sub>
                                      <m:r>
                                        <m:rPr>
                                          <m:sty m:val="p"/>
                                        </m:rPr>
                                        <a:rPr lang="en-US" altLang="ja-JP" sz="1400" b="0" i="0" kern="100" smtClean="0">
                                          <a:effectLst/>
                                          <a:latin typeface="Cambria Math" panose="02040503050406030204" pitchFamily="18" charset="0"/>
                                          <a:ea typeface="游明朝" panose="02020400000000000000" pitchFamily="18" charset="-128"/>
                                          <a:cs typeface="Times New Roman" panose="02020603050405020304" pitchFamily="18" charset="0"/>
                                        </a:rPr>
                                        <m:t>eq</m:t>
                                      </m:r>
                                    </m:sub>
                                  </m:sSub>
                                </m:num>
                                <m:den>
                                  <m:r>
                                    <a:rPr lang="en-US" altLang="ja-JP" sz="1400" b="0" i="1" kern="100" smtClean="0">
                                      <a:effectLst/>
                                      <a:latin typeface="Cambria Math" panose="02040503050406030204" pitchFamily="18" charset="0"/>
                                      <a:ea typeface="游明朝" panose="02020400000000000000" pitchFamily="18" charset="-128"/>
                                      <a:cs typeface="Times New Roman" panose="02020603050405020304" pitchFamily="18" charset="0"/>
                                    </a:rPr>
                                    <m:t>Å</m:t>
                                  </m:r>
                                </m:den>
                              </m:f>
                            </m:oMath>
                          </a14:m>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tc hMerge="1">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tc hMerge="1">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tc hMerge="1">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43647503"/>
                      </a:ext>
                    </a:extLst>
                  </a:tr>
                  <a:tr h="396000">
                    <a:tc>
                      <a:txBody>
                        <a:bodyPr/>
                        <a:lstStyle/>
                        <a:p>
                          <a:pPr algn="ctr"/>
                          <a:endParaRPr lang="ja-JP" sz="14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altLang="ja-JP" sz="1400" kern="100" dirty="0">
                              <a:solidFill>
                                <a:schemeClr val="bg1"/>
                              </a:solidFill>
                              <a:effectLst/>
                              <a:latin typeface="+mn-ea"/>
                              <a:ea typeface="+mn-ea"/>
                              <a:cs typeface="Times New Roman" panose="02020603050405020304" pitchFamily="18" charset="0"/>
                            </a:rPr>
                            <a:t>HF/</a:t>
                          </a:r>
                          <a:endParaRPr lang="ja-JP" sz="1400" kern="100" baseline="300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altLang="ja-JP" sz="1400" kern="100" dirty="0">
                              <a:solidFill>
                                <a:schemeClr val="bg1"/>
                              </a:solidFill>
                              <a:effectLst/>
                              <a:latin typeface="+mn-ea"/>
                              <a:ea typeface="+mn-ea"/>
                              <a:cs typeface="Times New Roman" panose="02020603050405020304" pitchFamily="18" charset="0"/>
                            </a:rPr>
                            <a:t>B3LYP/</a:t>
                          </a:r>
                          <a:endParaRPr lang="ja-JP" sz="14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altLang="ja-JP" sz="1400" kern="100" dirty="0">
                              <a:solidFill>
                                <a:schemeClr val="bg1"/>
                              </a:solidFill>
                              <a:effectLst/>
                              <a:latin typeface="+mn-ea"/>
                              <a:ea typeface="+mn-ea"/>
                              <a:cs typeface="Times New Roman" panose="02020603050405020304" pitchFamily="18" charset="0"/>
                            </a:rPr>
                            <a:t>CCSD/</a:t>
                          </a:r>
                          <a:endParaRPr lang="ja-JP" sz="14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2347481654"/>
                      </a:ext>
                    </a:extLst>
                  </a:tr>
                  <a:tr h="396000">
                    <a:tc>
                      <a:txBody>
                        <a:bodyPr/>
                        <a:lstStyle/>
                        <a:p>
                          <a:pPr algn="ctr"/>
                          <a:r>
                            <a:rPr lang="en-US" sz="1400" kern="100" dirty="0">
                              <a:effectLst/>
                              <a:latin typeface="+mn-ea"/>
                              <a:ea typeface="+mn-ea"/>
                              <a:cs typeface="Times New Roman" panose="02020603050405020304" pitchFamily="18" charset="0"/>
                            </a:rPr>
                            <a:t>STO-3G</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0.7122</a:t>
                          </a:r>
                        </a:p>
                      </a:txBody>
                      <a:tcPr marL="6350" marR="6350" marT="635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0.7284</a:t>
                          </a:r>
                        </a:p>
                      </a:txBody>
                      <a:tcPr marL="6350" marR="6350" marT="635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sz="1400" b="0" i="0" u="none" strike="noStrike" dirty="0">
                              <a:solidFill>
                                <a:srgbClr val="000000"/>
                              </a:solidFill>
                              <a:effectLst/>
                              <a:latin typeface="游ゴシック" panose="020B0400000000000000" pitchFamily="50" charset="-128"/>
                              <a:ea typeface="游ゴシック" panose="020B0400000000000000" pitchFamily="50" charset="-128"/>
                            </a:rPr>
                            <a:t>-</a:t>
                          </a:r>
                        </a:p>
                      </a:txBody>
                      <a:tcPr marL="6350" marR="6350" marT="635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83351516"/>
                      </a:ext>
                    </a:extLst>
                  </a:tr>
                  <a:tr h="396000">
                    <a:tc>
                      <a:txBody>
                        <a:bodyPr/>
                        <a:lstStyle/>
                        <a:p>
                          <a:pPr algn="ctr"/>
                          <a:r>
                            <a:rPr lang="en-US" sz="1400" kern="100" dirty="0">
                              <a:effectLst/>
                              <a:latin typeface="+mn-ea"/>
                              <a:ea typeface="+mn-ea"/>
                              <a:cs typeface="Times New Roman" panose="02020603050405020304" pitchFamily="18" charset="0"/>
                            </a:rPr>
                            <a:t>4-31G</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0.7300</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0.7428</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0.7462</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11466847"/>
                      </a:ext>
                    </a:extLst>
                  </a:tr>
                  <a:tr h="396000">
                    <a:tc>
                      <a:txBody>
                        <a:bodyPr/>
                        <a:lstStyle/>
                        <a:p>
                          <a:pPr algn="ctr"/>
                          <a:r>
                            <a:rPr lang="en-US" sz="1400" kern="100" dirty="0">
                              <a:effectLst/>
                              <a:latin typeface="+mn-ea"/>
                              <a:ea typeface="+mn-ea"/>
                              <a:cs typeface="Times New Roman" panose="02020603050405020304" pitchFamily="18" charset="0"/>
                            </a:rPr>
                            <a:t>6-31G</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0.7300</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0.7428</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0.7462</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583706780"/>
                      </a:ext>
                    </a:extLst>
                  </a:tr>
                  <a:tr h="396000">
                    <a:tc>
                      <a:txBody>
                        <a:bodyPr/>
                        <a:lstStyle/>
                        <a:p>
                          <a:pPr algn="ctr"/>
                          <a:r>
                            <a:rPr lang="en-US" sz="1400" kern="100" dirty="0">
                              <a:effectLst/>
                              <a:latin typeface="+mn-ea"/>
                              <a:ea typeface="+mn-ea"/>
                              <a:cs typeface="Times New Roman" panose="02020603050405020304" pitchFamily="18" charset="0"/>
                            </a:rPr>
                            <a:t>6-31G</a:t>
                          </a:r>
                          <a:r>
                            <a:rPr lang="en-US" altLang="ja-JP" sz="1400" kern="100" dirty="0">
                              <a:effectLst/>
                              <a:latin typeface="+mn-ea"/>
                              <a:ea typeface="+mn-ea"/>
                              <a:cs typeface="Times New Roman" panose="02020603050405020304" pitchFamily="18" charset="0"/>
                            </a:rPr>
                            <a:t>(d)</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0.7300</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0.7428</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0.7462</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46917534"/>
                      </a:ext>
                    </a:extLst>
                  </a:tr>
                  <a:tr h="396000">
                    <a:tc>
                      <a:txBody>
                        <a:bodyPr/>
                        <a:lstStyle/>
                        <a:p>
                          <a:pPr algn="ctr"/>
                          <a:r>
                            <a:rPr lang="en-US" sz="1400" kern="100" dirty="0">
                              <a:effectLst/>
                              <a:latin typeface="+mn-ea"/>
                              <a:ea typeface="+mn-ea"/>
                              <a:cs typeface="Times New Roman" panose="02020603050405020304" pitchFamily="18" charset="0"/>
                            </a:rPr>
                            <a:t>6-31G</a:t>
                          </a:r>
                          <a:r>
                            <a:rPr lang="en-US" altLang="ja-JP" sz="1400" kern="100" dirty="0">
                              <a:effectLst/>
                              <a:latin typeface="+mn-ea"/>
                              <a:ea typeface="+mn-ea"/>
                              <a:cs typeface="Times New Roman" panose="02020603050405020304" pitchFamily="18" charset="0"/>
                            </a:rPr>
                            <a:t>(</a:t>
                          </a:r>
                          <a:r>
                            <a:rPr lang="en-US" altLang="ja-JP" sz="1400" kern="100" dirty="0" err="1">
                              <a:effectLst/>
                              <a:latin typeface="+mn-ea"/>
                              <a:ea typeface="+mn-ea"/>
                              <a:cs typeface="Times New Roman" panose="02020603050405020304" pitchFamily="18" charset="0"/>
                            </a:rPr>
                            <a:t>d,p</a:t>
                          </a:r>
                          <a:r>
                            <a:rPr lang="en-US" altLang="ja-JP" sz="1400" kern="100" dirty="0">
                              <a:effectLst/>
                              <a:latin typeface="+mn-ea"/>
                              <a:ea typeface="+mn-ea"/>
                              <a:cs typeface="Times New Roman" panose="02020603050405020304" pitchFamily="18" charset="0"/>
                            </a:rPr>
                            <a:t>)</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0.7326</a:t>
                          </a:r>
                        </a:p>
                      </a:txBody>
                      <a:tcPr marL="6350" marR="6350" marT="6350" marB="0" anchor="ctr">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0.7428</a:t>
                          </a:r>
                        </a:p>
                      </a:txBody>
                      <a:tcPr marL="6350" marR="6350" marT="6350" marB="0" anchor="ctr">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0.7385</a:t>
                          </a:r>
                        </a:p>
                      </a:txBody>
                      <a:tcPr marL="6350" marR="6350" marT="6350" marB="0" anchor="ctr">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182692128"/>
                      </a:ext>
                    </a:extLst>
                  </a:tr>
                  <a:tr h="396000">
                    <a:tc>
                      <a:txBody>
                        <a:bodyPr/>
                        <a:lstStyle/>
                        <a:p>
                          <a:pPr algn="ctr"/>
                          <a:r>
                            <a:rPr lang="ja-JP" altLang="en-US" sz="1400" kern="100" dirty="0">
                              <a:effectLst/>
                              <a:latin typeface="+mn-ea"/>
                              <a:ea typeface="+mn-ea"/>
                              <a:cs typeface="Times New Roman" panose="02020603050405020304" pitchFamily="18" charset="0"/>
                            </a:rPr>
                            <a:t>正確な平衡結合長</a:t>
                          </a:r>
                          <a:r>
                            <a:rPr lang="en-US" altLang="ja-JP" sz="1400" kern="100" dirty="0">
                              <a:effectLst/>
                              <a:latin typeface="+mn-ea"/>
                              <a:ea typeface="+mn-ea"/>
                              <a:cs typeface="Times New Roman" panose="02020603050405020304" pitchFamily="18" charset="0"/>
                            </a:rPr>
                            <a:t>[1]</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400" dirty="0"/>
                            <a:t>0.7414</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400" dirty="0"/>
                            <a:t>0.7414</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400" dirty="0"/>
                            <a:t>0.7414</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996708930"/>
                      </a:ext>
                    </a:extLst>
                  </a:tr>
                  <a:tr h="396000">
                    <a:tc>
                      <a:txBody>
                        <a:bodyPr/>
                        <a:lstStyle/>
                        <a:p>
                          <a:pPr algn="ctr"/>
                          <a:r>
                            <a:rPr lang="ja-JP" altLang="en-US" sz="1400" kern="100" dirty="0">
                              <a:effectLst/>
                              <a:latin typeface="+mn-ea"/>
                              <a:ea typeface="+mn-ea"/>
                              <a:cs typeface="Times New Roman" panose="02020603050405020304" pitchFamily="18" charset="0"/>
                            </a:rPr>
                            <a:t>期待値</a:t>
                          </a:r>
                          <a:r>
                            <a:rPr lang="en-US" altLang="ja-JP" sz="1400" kern="100" dirty="0">
                              <a:effectLst/>
                              <a:latin typeface="+mn-ea"/>
                              <a:ea typeface="+mn-ea"/>
                              <a:cs typeface="Times New Roman" panose="02020603050405020304" pitchFamily="18" charset="0"/>
                            </a:rPr>
                            <a:t>[2]</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400" kern="100" dirty="0">
                              <a:effectLst/>
                              <a:latin typeface="+mn-ea"/>
                              <a:ea typeface="+mn-ea"/>
                              <a:cs typeface="Times New Roman" panose="02020603050405020304" pitchFamily="18" charset="0"/>
                            </a:rPr>
                            <a:t>0.7666</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400" kern="100" dirty="0">
                              <a:effectLst/>
                              <a:latin typeface="+mn-ea"/>
                              <a:ea typeface="+mn-ea"/>
                              <a:cs typeface="Times New Roman" panose="02020603050405020304" pitchFamily="18" charset="0"/>
                            </a:rPr>
                            <a:t>0.7666</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400" kern="100" dirty="0">
                              <a:effectLst/>
                              <a:latin typeface="+mn-ea"/>
                              <a:ea typeface="+mn-ea"/>
                              <a:cs typeface="Times New Roman" panose="02020603050405020304" pitchFamily="18" charset="0"/>
                            </a:rPr>
                            <a:t>0.7666</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939034077"/>
                      </a:ext>
                    </a:extLst>
                  </a:tr>
                </a:tbl>
              </a:graphicData>
            </a:graphic>
          </p:graphicFrame>
        </mc:Choice>
        <mc:Fallback xmlns="">
          <p:graphicFrame>
            <p:nvGraphicFramePr>
              <p:cNvPr id="7" name="コンテンツ プレースホルダー 7">
                <a:extLst>
                  <a:ext uri="{FF2B5EF4-FFF2-40B4-BE49-F238E27FC236}">
                    <a16:creationId xmlns:a16="http://schemas.microsoft.com/office/drawing/2014/main" id="{E685DA23-25D6-C482-9615-E628204C8BBA}"/>
                  </a:ext>
                </a:extLst>
              </p:cNvPr>
              <p:cNvGraphicFramePr>
                <a:graphicFrameLocks noGrp="1"/>
              </p:cNvGraphicFramePr>
              <p:nvPr>
                <p:ph idx="1"/>
                <p:extLst>
                  <p:ext uri="{D42A27DB-BD31-4B8C-83A1-F6EECF244321}">
                    <p14:modId xmlns:p14="http://schemas.microsoft.com/office/powerpoint/2010/main" val="2953473588"/>
                  </p:ext>
                </p:extLst>
              </p:nvPr>
            </p:nvGraphicFramePr>
            <p:xfrm>
              <a:off x="468313" y="842963"/>
              <a:ext cx="8208000" cy="3564000"/>
            </p:xfrm>
            <a:graphic>
              <a:graphicData uri="http://schemas.openxmlformats.org/drawingml/2006/table">
                <a:tbl>
                  <a:tblPr firstRow="1" firstCol="1" bandRow="1">
                    <a:tableStyleId>{2D5ABB26-0587-4C30-8999-92F81FD0307C}</a:tableStyleId>
                  </a:tblPr>
                  <a:tblGrid>
                    <a:gridCol w="2052000">
                      <a:extLst>
                        <a:ext uri="{9D8B030D-6E8A-4147-A177-3AD203B41FA5}">
                          <a16:colId xmlns:a16="http://schemas.microsoft.com/office/drawing/2014/main" val="2951375479"/>
                        </a:ext>
                      </a:extLst>
                    </a:gridCol>
                    <a:gridCol w="2052000">
                      <a:extLst>
                        <a:ext uri="{9D8B030D-6E8A-4147-A177-3AD203B41FA5}">
                          <a16:colId xmlns:a16="http://schemas.microsoft.com/office/drawing/2014/main" val="2432590264"/>
                        </a:ext>
                      </a:extLst>
                    </a:gridCol>
                    <a:gridCol w="2052000">
                      <a:extLst>
                        <a:ext uri="{9D8B030D-6E8A-4147-A177-3AD203B41FA5}">
                          <a16:colId xmlns:a16="http://schemas.microsoft.com/office/drawing/2014/main" val="781044291"/>
                        </a:ext>
                      </a:extLst>
                    </a:gridCol>
                    <a:gridCol w="2052000">
                      <a:extLst>
                        <a:ext uri="{9D8B030D-6E8A-4147-A177-3AD203B41FA5}">
                          <a16:colId xmlns:a16="http://schemas.microsoft.com/office/drawing/2014/main" val="2260266972"/>
                        </a:ext>
                      </a:extLst>
                    </a:gridCol>
                  </a:tblGrid>
                  <a:tr h="396000">
                    <a:tc gridSpan="4">
                      <a:txBody>
                        <a:bodyPr/>
                        <a:lstStyle/>
                        <a:p>
                          <a:endParaRPr lang="ja-JP"/>
                        </a:p>
                      </a:txBody>
                      <a:tcPr marL="68580" marR="68580" marT="0" marB="0" anchor="ctr">
                        <a:lnB w="12700" cap="flat" cmpd="sng" algn="ctr">
                          <a:solidFill>
                            <a:schemeClr val="tx1"/>
                          </a:solidFill>
                          <a:prstDash val="solid"/>
                          <a:round/>
                          <a:headEnd type="none" w="med" len="med"/>
                          <a:tailEnd type="none" w="med" len="med"/>
                        </a:lnB>
                        <a:blipFill>
                          <a:blip r:embed="rId3"/>
                          <a:stretch>
                            <a:fillRect t="-61538" r="-74" b="-804615"/>
                          </a:stretch>
                        </a:blipFill>
                      </a:tcPr>
                    </a:tc>
                    <a:tc hMerge="1">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tc hMerge="1">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tc hMerge="1">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43647503"/>
                      </a:ext>
                    </a:extLst>
                  </a:tr>
                  <a:tr h="396000">
                    <a:tc>
                      <a:txBody>
                        <a:bodyPr/>
                        <a:lstStyle/>
                        <a:p>
                          <a:pPr algn="ctr"/>
                          <a:endParaRPr lang="ja-JP" sz="14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altLang="ja-JP" sz="1400" kern="100" dirty="0">
                              <a:solidFill>
                                <a:schemeClr val="bg1"/>
                              </a:solidFill>
                              <a:effectLst/>
                              <a:latin typeface="+mn-ea"/>
                              <a:ea typeface="+mn-ea"/>
                              <a:cs typeface="Times New Roman" panose="02020603050405020304" pitchFamily="18" charset="0"/>
                            </a:rPr>
                            <a:t>HF/</a:t>
                          </a:r>
                          <a:endParaRPr lang="ja-JP" sz="1400" kern="100" baseline="300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altLang="ja-JP" sz="1400" kern="100" dirty="0">
                              <a:solidFill>
                                <a:schemeClr val="bg1"/>
                              </a:solidFill>
                              <a:effectLst/>
                              <a:latin typeface="+mn-ea"/>
                              <a:ea typeface="+mn-ea"/>
                              <a:cs typeface="Times New Roman" panose="02020603050405020304" pitchFamily="18" charset="0"/>
                            </a:rPr>
                            <a:t>B3LYP/</a:t>
                          </a:r>
                          <a:endParaRPr lang="ja-JP" sz="14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altLang="ja-JP" sz="1400" kern="100" dirty="0">
                              <a:solidFill>
                                <a:schemeClr val="bg1"/>
                              </a:solidFill>
                              <a:effectLst/>
                              <a:latin typeface="+mn-ea"/>
                              <a:ea typeface="+mn-ea"/>
                              <a:cs typeface="Times New Roman" panose="02020603050405020304" pitchFamily="18" charset="0"/>
                            </a:rPr>
                            <a:t>CCSD/</a:t>
                          </a:r>
                          <a:endParaRPr lang="ja-JP" sz="14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2347481654"/>
                      </a:ext>
                    </a:extLst>
                  </a:tr>
                  <a:tr h="396000">
                    <a:tc>
                      <a:txBody>
                        <a:bodyPr/>
                        <a:lstStyle/>
                        <a:p>
                          <a:pPr algn="ctr"/>
                          <a:r>
                            <a:rPr lang="en-US" sz="1400" kern="100" dirty="0">
                              <a:effectLst/>
                              <a:latin typeface="+mn-ea"/>
                              <a:ea typeface="+mn-ea"/>
                              <a:cs typeface="Times New Roman" panose="02020603050405020304" pitchFamily="18" charset="0"/>
                            </a:rPr>
                            <a:t>STO-3G</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0.7122</a:t>
                          </a:r>
                        </a:p>
                      </a:txBody>
                      <a:tcPr marL="6350" marR="6350" marT="635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0.7284</a:t>
                          </a:r>
                        </a:p>
                      </a:txBody>
                      <a:tcPr marL="6350" marR="6350" marT="635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sz="1400" b="0" i="0" u="none" strike="noStrike" dirty="0">
                              <a:solidFill>
                                <a:srgbClr val="000000"/>
                              </a:solidFill>
                              <a:effectLst/>
                              <a:latin typeface="游ゴシック" panose="020B0400000000000000" pitchFamily="50" charset="-128"/>
                              <a:ea typeface="游ゴシック" panose="020B0400000000000000" pitchFamily="50" charset="-128"/>
                            </a:rPr>
                            <a:t>-</a:t>
                          </a:r>
                        </a:p>
                      </a:txBody>
                      <a:tcPr marL="6350" marR="6350" marT="635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83351516"/>
                      </a:ext>
                    </a:extLst>
                  </a:tr>
                  <a:tr h="396000">
                    <a:tc>
                      <a:txBody>
                        <a:bodyPr/>
                        <a:lstStyle/>
                        <a:p>
                          <a:pPr algn="ctr"/>
                          <a:r>
                            <a:rPr lang="en-US" sz="1400" kern="100" dirty="0">
                              <a:effectLst/>
                              <a:latin typeface="+mn-ea"/>
                              <a:ea typeface="+mn-ea"/>
                              <a:cs typeface="Times New Roman" panose="02020603050405020304" pitchFamily="18" charset="0"/>
                            </a:rPr>
                            <a:t>4-31G</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0.7300</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0.7428</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0.7462</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11466847"/>
                      </a:ext>
                    </a:extLst>
                  </a:tr>
                  <a:tr h="396000">
                    <a:tc>
                      <a:txBody>
                        <a:bodyPr/>
                        <a:lstStyle/>
                        <a:p>
                          <a:pPr algn="ctr"/>
                          <a:r>
                            <a:rPr lang="en-US" sz="1400" kern="100" dirty="0">
                              <a:effectLst/>
                              <a:latin typeface="+mn-ea"/>
                              <a:ea typeface="+mn-ea"/>
                              <a:cs typeface="Times New Roman" panose="02020603050405020304" pitchFamily="18" charset="0"/>
                            </a:rPr>
                            <a:t>6-31G</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0.7300</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0.7428</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0.7462</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583706780"/>
                      </a:ext>
                    </a:extLst>
                  </a:tr>
                  <a:tr h="396000">
                    <a:tc>
                      <a:txBody>
                        <a:bodyPr/>
                        <a:lstStyle/>
                        <a:p>
                          <a:pPr algn="ctr"/>
                          <a:r>
                            <a:rPr lang="en-US" sz="1400" kern="100" dirty="0">
                              <a:effectLst/>
                              <a:latin typeface="+mn-ea"/>
                              <a:ea typeface="+mn-ea"/>
                              <a:cs typeface="Times New Roman" panose="02020603050405020304" pitchFamily="18" charset="0"/>
                            </a:rPr>
                            <a:t>6-31G</a:t>
                          </a:r>
                          <a:r>
                            <a:rPr lang="en-US" altLang="ja-JP" sz="1400" kern="100" dirty="0">
                              <a:effectLst/>
                              <a:latin typeface="+mn-ea"/>
                              <a:ea typeface="+mn-ea"/>
                              <a:cs typeface="Times New Roman" panose="02020603050405020304" pitchFamily="18" charset="0"/>
                            </a:rPr>
                            <a:t>(d)</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0.7300</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0.7428</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0.7462</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46917534"/>
                      </a:ext>
                    </a:extLst>
                  </a:tr>
                  <a:tr h="396000">
                    <a:tc>
                      <a:txBody>
                        <a:bodyPr/>
                        <a:lstStyle/>
                        <a:p>
                          <a:pPr algn="ctr"/>
                          <a:r>
                            <a:rPr lang="en-US" sz="1400" kern="100" dirty="0">
                              <a:effectLst/>
                              <a:latin typeface="+mn-ea"/>
                              <a:ea typeface="+mn-ea"/>
                              <a:cs typeface="Times New Roman" panose="02020603050405020304" pitchFamily="18" charset="0"/>
                            </a:rPr>
                            <a:t>6-31G</a:t>
                          </a:r>
                          <a:r>
                            <a:rPr lang="en-US" altLang="ja-JP" sz="1400" kern="100" dirty="0">
                              <a:effectLst/>
                              <a:latin typeface="+mn-ea"/>
                              <a:ea typeface="+mn-ea"/>
                              <a:cs typeface="Times New Roman" panose="02020603050405020304" pitchFamily="18" charset="0"/>
                            </a:rPr>
                            <a:t>(</a:t>
                          </a:r>
                          <a:r>
                            <a:rPr lang="en-US" altLang="ja-JP" sz="1400" kern="100" dirty="0" err="1">
                              <a:effectLst/>
                              <a:latin typeface="+mn-ea"/>
                              <a:ea typeface="+mn-ea"/>
                              <a:cs typeface="Times New Roman" panose="02020603050405020304" pitchFamily="18" charset="0"/>
                            </a:rPr>
                            <a:t>d,p</a:t>
                          </a:r>
                          <a:r>
                            <a:rPr lang="en-US" altLang="ja-JP" sz="1400" kern="100" dirty="0">
                              <a:effectLst/>
                              <a:latin typeface="+mn-ea"/>
                              <a:ea typeface="+mn-ea"/>
                              <a:cs typeface="Times New Roman" panose="02020603050405020304" pitchFamily="18" charset="0"/>
                            </a:rPr>
                            <a:t>)</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0.7326</a:t>
                          </a:r>
                        </a:p>
                      </a:txBody>
                      <a:tcPr marL="6350" marR="6350" marT="6350" marB="0" anchor="ctr">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0.7428</a:t>
                          </a:r>
                        </a:p>
                      </a:txBody>
                      <a:tcPr marL="6350" marR="6350" marT="6350" marB="0" anchor="ctr">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0.7385</a:t>
                          </a:r>
                        </a:p>
                      </a:txBody>
                      <a:tcPr marL="6350" marR="6350" marT="6350" marB="0" anchor="ctr">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182692128"/>
                      </a:ext>
                    </a:extLst>
                  </a:tr>
                  <a:tr h="396000">
                    <a:tc>
                      <a:txBody>
                        <a:bodyPr/>
                        <a:lstStyle/>
                        <a:p>
                          <a:pPr algn="ctr"/>
                          <a:r>
                            <a:rPr lang="ja-JP" altLang="en-US" sz="1400" kern="100" dirty="0">
                              <a:effectLst/>
                              <a:latin typeface="+mn-ea"/>
                              <a:ea typeface="+mn-ea"/>
                              <a:cs typeface="Times New Roman" panose="02020603050405020304" pitchFamily="18" charset="0"/>
                            </a:rPr>
                            <a:t>正確な平衡結合長</a:t>
                          </a:r>
                          <a:r>
                            <a:rPr lang="en-US" altLang="ja-JP" sz="1400" kern="100" dirty="0">
                              <a:effectLst/>
                              <a:latin typeface="+mn-ea"/>
                              <a:ea typeface="+mn-ea"/>
                              <a:cs typeface="Times New Roman" panose="02020603050405020304" pitchFamily="18" charset="0"/>
                            </a:rPr>
                            <a:t>[1]</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400" dirty="0"/>
                            <a:t>0.7414</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400" dirty="0"/>
                            <a:t>0.7414</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400" dirty="0"/>
                            <a:t>0.7414</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996708930"/>
                      </a:ext>
                    </a:extLst>
                  </a:tr>
                  <a:tr h="396000">
                    <a:tc>
                      <a:txBody>
                        <a:bodyPr/>
                        <a:lstStyle/>
                        <a:p>
                          <a:pPr algn="ctr"/>
                          <a:r>
                            <a:rPr lang="ja-JP" altLang="en-US" sz="1400" kern="100" dirty="0">
                              <a:effectLst/>
                              <a:latin typeface="+mn-ea"/>
                              <a:ea typeface="+mn-ea"/>
                              <a:cs typeface="Times New Roman" panose="02020603050405020304" pitchFamily="18" charset="0"/>
                            </a:rPr>
                            <a:t>期待値</a:t>
                          </a:r>
                          <a:r>
                            <a:rPr lang="en-US" altLang="ja-JP" sz="1400" kern="100" dirty="0">
                              <a:effectLst/>
                              <a:latin typeface="+mn-ea"/>
                              <a:ea typeface="+mn-ea"/>
                              <a:cs typeface="Times New Roman" panose="02020603050405020304" pitchFamily="18" charset="0"/>
                            </a:rPr>
                            <a:t>[2]</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400" kern="100" dirty="0">
                              <a:effectLst/>
                              <a:latin typeface="+mn-ea"/>
                              <a:ea typeface="+mn-ea"/>
                              <a:cs typeface="Times New Roman" panose="02020603050405020304" pitchFamily="18" charset="0"/>
                            </a:rPr>
                            <a:t>0.7666</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400" kern="100" dirty="0">
                              <a:effectLst/>
                              <a:latin typeface="+mn-ea"/>
                              <a:ea typeface="+mn-ea"/>
                              <a:cs typeface="Times New Roman" panose="02020603050405020304" pitchFamily="18" charset="0"/>
                            </a:rPr>
                            <a:t>0.7666</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400" kern="100" dirty="0">
                              <a:effectLst/>
                              <a:latin typeface="+mn-ea"/>
                              <a:ea typeface="+mn-ea"/>
                              <a:cs typeface="Times New Roman" panose="02020603050405020304" pitchFamily="18" charset="0"/>
                            </a:rPr>
                            <a:t>0.7666</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939034077"/>
                      </a:ext>
                    </a:extLst>
                  </a:tr>
                </a:tbl>
              </a:graphicData>
            </a:graphic>
          </p:graphicFrame>
        </mc:Fallback>
      </mc:AlternateContent>
      <mc:AlternateContent xmlns:mc="http://schemas.openxmlformats.org/markup-compatibility/2006" xmlns:a14="http://schemas.microsoft.com/office/drawing/2010/main">
        <mc:Choice Requires="a14">
          <p:sp>
            <p:nvSpPr>
              <p:cNvPr id="8" name="テキスト プレースホルダー 7">
                <a:extLst>
                  <a:ext uri="{FF2B5EF4-FFF2-40B4-BE49-F238E27FC236}">
                    <a16:creationId xmlns:a16="http://schemas.microsoft.com/office/drawing/2014/main" id="{1FF2E3D7-8824-CE9E-CE11-35C9DE5611D0}"/>
                  </a:ext>
                </a:extLst>
              </p:cNvPr>
              <p:cNvSpPr>
                <a:spLocks noGrp="1"/>
              </p:cNvSpPr>
              <p:nvPr>
                <p:ph type="body" sz="quarter" idx="13"/>
              </p:nvPr>
            </p:nvSpPr>
            <p:spPr/>
            <p:txBody>
              <a:bodyPr/>
              <a:lstStyle/>
              <a:p>
                <a:r>
                  <a:rPr kumimoji="1" lang="ja-JP" altLang="en-US" b="0" dirty="0"/>
                  <a:t>全て</a:t>
                </a:r>
                <a14:m>
                  <m:oMath xmlns:m="http://schemas.openxmlformats.org/officeDocument/2006/math">
                    <m:r>
                      <a:rPr kumimoji="1" lang="en-US" altLang="ja-JP" b="0" i="1" dirty="0" smtClean="0">
                        <a:latin typeface="Cambria Math" panose="02040503050406030204" pitchFamily="18" charset="0"/>
                      </a:rPr>
                      <m:t>1 </m:t>
                    </m:r>
                    <m:sSub>
                      <m:sSubPr>
                        <m:ctrlPr>
                          <a:rPr kumimoji="1" lang="en-US" altLang="ja-JP" b="0" i="1" dirty="0" smtClean="0">
                            <a:latin typeface="Cambria Math" panose="02040503050406030204" pitchFamily="18" charset="0"/>
                          </a:rPr>
                        </m:ctrlPr>
                      </m:sSubPr>
                      <m:e>
                        <m:r>
                          <a:rPr kumimoji="1" lang="en-US" altLang="ja-JP" b="0" i="1" dirty="0" smtClean="0">
                            <a:latin typeface="Cambria Math" panose="02040503050406030204" pitchFamily="18" charset="0"/>
                          </a:rPr>
                          <m:t>𝑎</m:t>
                        </m:r>
                      </m:e>
                      <m:sub>
                        <m:r>
                          <a:rPr kumimoji="1" lang="en-US" altLang="ja-JP" b="0" i="1" dirty="0" smtClean="0">
                            <a:latin typeface="Cambria Math" panose="02040503050406030204" pitchFamily="18" charset="0"/>
                          </a:rPr>
                          <m:t>0</m:t>
                        </m:r>
                      </m:sub>
                    </m:sSub>
                    <m:r>
                      <a:rPr lang="en-US" altLang="ja-JP" i="1" dirty="0">
                        <a:latin typeface="Cambria Math" panose="02040503050406030204" pitchFamily="18" charset="0"/>
                      </a:rPr>
                      <m:t>=0.529177210903</m:t>
                    </m:r>
                    <m:r>
                      <a:rPr lang="en-US" altLang="ja-JP" b="0" i="1" dirty="0" smtClean="0">
                        <a:latin typeface="Cambria Math" panose="02040503050406030204" pitchFamily="18" charset="0"/>
                      </a:rPr>
                      <m:t> </m:t>
                    </m:r>
                    <m:r>
                      <a:rPr lang="en-US" altLang="ja-JP" i="1" dirty="0">
                        <a:latin typeface="Cambria Math" panose="02040503050406030204" pitchFamily="18" charset="0"/>
                      </a:rPr>
                      <m:t>Å</m:t>
                    </m:r>
                  </m:oMath>
                </a14:m>
                <a:r>
                  <a:rPr kumimoji="1" lang="ja-JP" altLang="en-US" dirty="0"/>
                  <a:t>で換算</a:t>
                </a:r>
                <a:endParaRPr lang="en-US" altLang="ja-JP" dirty="0"/>
              </a:p>
              <a:p>
                <a:r>
                  <a:rPr lang="en-US" altLang="ja-JP" dirty="0"/>
                  <a:t>[1] </a:t>
                </a:r>
                <a:r>
                  <a:rPr lang="pl-PL" altLang="ja-JP" dirty="0"/>
                  <a:t>W. Kolos and L. Wolniewicz</a:t>
                </a:r>
                <a:r>
                  <a:rPr lang="en-US" altLang="ja-JP" dirty="0"/>
                  <a:t>, </a:t>
                </a:r>
                <a:r>
                  <a:rPr lang="de-DE" altLang="ja-JP" i="1" dirty="0"/>
                  <a:t>J. Chem. Phys</a:t>
                </a:r>
                <a:r>
                  <a:rPr lang="de-DE" altLang="ja-JP" dirty="0"/>
                  <a:t>. </a:t>
                </a:r>
                <a:r>
                  <a:rPr lang="de-DE" altLang="ja-JP" b="1" dirty="0"/>
                  <a:t>41</a:t>
                </a:r>
                <a:r>
                  <a:rPr lang="de-DE" altLang="ja-JP" dirty="0"/>
                  <a:t>, 3663 (1964); https://doi.org/10.1063/1.1725796</a:t>
                </a:r>
              </a:p>
              <a:p>
                <a:r>
                  <a:rPr lang="en-US" altLang="ja-JP" dirty="0"/>
                  <a:t>[2] D. B. Kinghorn, L. </a:t>
                </a:r>
                <a:r>
                  <a:rPr lang="en-US" altLang="ja-JP" dirty="0" err="1"/>
                  <a:t>Adamowicz</a:t>
                </a:r>
                <a:r>
                  <a:rPr lang="en-US" altLang="ja-JP" dirty="0"/>
                  <a:t>, </a:t>
                </a:r>
                <a:r>
                  <a:rPr lang="en-US" altLang="ja-JP" i="1" dirty="0"/>
                  <a:t>J. Chem. Phys</a:t>
                </a:r>
                <a:r>
                  <a:rPr lang="en-US" altLang="ja-JP" dirty="0"/>
                  <a:t>. </a:t>
                </a:r>
                <a:r>
                  <a:rPr lang="en-US" altLang="ja-JP" b="1" dirty="0"/>
                  <a:t>113</a:t>
                </a:r>
                <a:r>
                  <a:rPr lang="en-US" altLang="ja-JP" dirty="0"/>
                  <a:t>, 4203 (2000); https://doi.org/10.1063/1.1288376</a:t>
                </a:r>
                <a:endParaRPr lang="de-DE" altLang="ja-JP" dirty="0"/>
              </a:p>
            </p:txBody>
          </p:sp>
        </mc:Choice>
        <mc:Fallback xmlns="">
          <p:sp>
            <p:nvSpPr>
              <p:cNvPr id="8" name="テキスト プレースホルダー 7">
                <a:extLst>
                  <a:ext uri="{FF2B5EF4-FFF2-40B4-BE49-F238E27FC236}">
                    <a16:creationId xmlns:a16="http://schemas.microsoft.com/office/drawing/2014/main" id="{1FF2E3D7-8824-CE9E-CE11-35C9DE5611D0}"/>
                  </a:ext>
                </a:extLst>
              </p:cNvPr>
              <p:cNvSpPr>
                <a:spLocks noGrp="1" noRot="1" noChangeAspect="1" noMove="1" noResize="1" noEditPoints="1" noAdjustHandles="1" noChangeArrowheads="1" noChangeShapeType="1" noTextEdit="1"/>
              </p:cNvSpPr>
              <p:nvPr>
                <p:ph type="body" sz="quarter" idx="13"/>
              </p:nvPr>
            </p:nvSpPr>
            <p:spPr>
              <a:blipFill>
                <a:blip r:embed="rId4"/>
                <a:stretch>
                  <a:fillRect b="-6494"/>
                </a:stretch>
              </a:blipFill>
            </p:spPr>
            <p:txBody>
              <a:bodyPr/>
              <a:lstStyle/>
              <a:p>
                <a:r>
                  <a:rPr lang="ja-JP" altLang="en-US">
                    <a:noFill/>
                  </a:rPr>
                  <a:t> </a:t>
                </a:r>
              </a:p>
            </p:txBody>
          </p:sp>
        </mc:Fallback>
      </mc:AlternateContent>
      <p:sp>
        <p:nvSpPr>
          <p:cNvPr id="6" name="スライド番号プレースホルダー 5">
            <a:extLst>
              <a:ext uri="{FF2B5EF4-FFF2-40B4-BE49-F238E27FC236}">
                <a16:creationId xmlns:a16="http://schemas.microsoft.com/office/drawing/2014/main" id="{E0BCA135-DA3B-EC09-FB11-8D7256F1AF0A}"/>
              </a:ext>
            </a:extLst>
          </p:cNvPr>
          <p:cNvSpPr>
            <a:spLocks noGrp="1"/>
          </p:cNvSpPr>
          <p:nvPr>
            <p:ph type="sldNum" sz="quarter" idx="14"/>
          </p:nvPr>
        </p:nvSpPr>
        <p:spPr/>
        <p:txBody>
          <a:bodyPr/>
          <a:lstStyle/>
          <a:p>
            <a:fld id="{44CC7441-4F6D-4D99-AEAC-28C0433C7008}" type="slidenum">
              <a:rPr kumimoji="1" lang="ja-JP" altLang="en-US" smtClean="0"/>
              <a:pPr/>
              <a:t>71</a:t>
            </a:fld>
            <a:endParaRPr kumimoji="1" lang="ja-JP" altLang="en-US" dirty="0"/>
          </a:p>
        </p:txBody>
      </p:sp>
      <p:sp>
        <p:nvSpPr>
          <p:cNvPr id="5" name="テキスト ボックス 4">
            <a:extLst>
              <a:ext uri="{FF2B5EF4-FFF2-40B4-BE49-F238E27FC236}">
                <a16:creationId xmlns:a16="http://schemas.microsoft.com/office/drawing/2014/main" id="{E1765772-82E0-D432-F429-7DDA3F935FDD}"/>
              </a:ext>
            </a:extLst>
          </p:cNvPr>
          <p:cNvSpPr txBox="1"/>
          <p:nvPr/>
        </p:nvSpPr>
        <p:spPr>
          <a:xfrm>
            <a:off x="5616101" y="4514440"/>
            <a:ext cx="3060211" cy="492443"/>
          </a:xfrm>
          <a:prstGeom prst="rect">
            <a:avLst/>
          </a:prstGeom>
          <a:noFill/>
        </p:spPr>
        <p:txBody>
          <a:bodyPr wrap="square">
            <a:spAutoFit/>
          </a:bodyPr>
          <a:lstStyle/>
          <a:p>
            <a:pPr algn="ctr"/>
            <a:r>
              <a:rPr kumimoji="1" lang="ja-JP" altLang="en-US" sz="1300" b="1" dirty="0">
                <a:solidFill>
                  <a:schemeClr val="accent4"/>
                </a:solidFill>
              </a:rPr>
              <a:t>仮に正確な計算を行ったとしても</a:t>
            </a:r>
            <a:br>
              <a:rPr kumimoji="1" lang="en-US" altLang="ja-JP" sz="1300" b="1" dirty="0">
                <a:solidFill>
                  <a:schemeClr val="accent4"/>
                </a:solidFill>
              </a:rPr>
            </a:br>
            <a:r>
              <a:rPr kumimoji="1" lang="ja-JP" altLang="en-US" sz="1300" b="1" dirty="0">
                <a:solidFill>
                  <a:schemeClr val="accent4"/>
                </a:solidFill>
              </a:rPr>
              <a:t>平衡結合長は期待値よりも小さい</a:t>
            </a:r>
          </a:p>
        </p:txBody>
      </p:sp>
    </p:spTree>
    <p:extLst>
      <p:ext uri="{BB962C8B-B14F-4D97-AF65-F5344CB8AC3E}">
        <p14:creationId xmlns:p14="http://schemas.microsoft.com/office/powerpoint/2010/main" val="108790132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テキスト プレースホルダー 21">
            <a:extLst>
              <a:ext uri="{FF2B5EF4-FFF2-40B4-BE49-F238E27FC236}">
                <a16:creationId xmlns:a16="http://schemas.microsoft.com/office/drawing/2014/main" id="{14ED922E-DD5F-2FCC-F8AF-EC583B35060D}"/>
              </a:ext>
            </a:extLst>
          </p:cNvPr>
          <p:cNvSpPr>
            <a:spLocks noGrp="1"/>
          </p:cNvSpPr>
          <p:nvPr>
            <p:ph type="body" sz="quarter" idx="13"/>
          </p:nvPr>
        </p:nvSpPr>
        <p:spPr/>
        <p:txBody>
          <a:bodyPr/>
          <a:lstStyle/>
          <a:p>
            <a:r>
              <a:rPr lang="en-US" altLang="ja-JP" dirty="0"/>
              <a:t>https://zenn.dev/ohno/articles/f849d98a7f58a9</a:t>
            </a:r>
          </a:p>
          <a:p>
            <a:r>
              <a:rPr lang="ja-JP" altLang="en-US" dirty="0"/>
              <a:t>基底状態における調和振動子の波動関数は極小点を中心として対称であるため</a:t>
            </a:r>
            <a:r>
              <a:rPr lang="en-US" altLang="ja-JP" dirty="0"/>
              <a:t>,</a:t>
            </a:r>
            <a:r>
              <a:rPr lang="ja-JP" altLang="en-US" dirty="0"/>
              <a:t> 期待値は中心の値に一致する</a:t>
            </a:r>
            <a:r>
              <a:rPr lang="en-US" altLang="ja-JP" dirty="0"/>
              <a:t>. </a:t>
            </a:r>
            <a:r>
              <a:rPr lang="ja-JP" altLang="en-US" dirty="0"/>
              <a:t>非調和振動の場合</a:t>
            </a:r>
            <a:r>
              <a:rPr lang="en-US" altLang="ja-JP" dirty="0"/>
              <a:t>, </a:t>
            </a:r>
            <a:r>
              <a:rPr lang="ja-JP" altLang="en-US" dirty="0"/>
              <a:t>波動関数は対称ではないので</a:t>
            </a:r>
            <a:r>
              <a:rPr lang="en-US" altLang="ja-JP" dirty="0"/>
              <a:t>, </a:t>
            </a:r>
            <a:r>
              <a:rPr lang="ja-JP" altLang="en-US" dirty="0"/>
              <a:t>期待値は中心とはズレる</a:t>
            </a:r>
            <a:r>
              <a:rPr lang="en-US" altLang="ja-JP" dirty="0"/>
              <a:t>. </a:t>
            </a:r>
            <a:r>
              <a:rPr lang="ja-JP" altLang="en-US" dirty="0"/>
              <a:t>多原子分子の場合</a:t>
            </a:r>
            <a:r>
              <a:rPr lang="en-US" altLang="ja-JP" dirty="0"/>
              <a:t>, </a:t>
            </a:r>
            <a:r>
              <a:rPr lang="ja-JP" altLang="en-US" dirty="0"/>
              <a:t>変角運動も加わるため</a:t>
            </a:r>
            <a:r>
              <a:rPr lang="en-US" altLang="ja-JP" dirty="0"/>
              <a:t>, </a:t>
            </a:r>
            <a:r>
              <a:rPr lang="ja-JP" altLang="en-US" dirty="0"/>
              <a:t>状況は異なる</a:t>
            </a:r>
            <a:r>
              <a:rPr lang="en-US" altLang="ja-JP" dirty="0"/>
              <a:t>.</a:t>
            </a:r>
            <a:endParaRPr lang="ja-JP" altLang="en-US" dirty="0"/>
          </a:p>
        </p:txBody>
      </p:sp>
      <p:pic>
        <p:nvPicPr>
          <p:cNvPr id="1030" name="Picture 6">
            <a:extLst>
              <a:ext uri="{FF2B5EF4-FFF2-40B4-BE49-F238E27FC236}">
                <a16:creationId xmlns:a16="http://schemas.microsoft.com/office/drawing/2014/main" id="{C43E48D8-0CC0-0383-129A-B9B70FC44B3F}"/>
              </a:ext>
            </a:extLst>
          </p:cNvPr>
          <p:cNvPicPr>
            <a:picLocks noGrp="1" noChangeAspect="1" noChangeArrowheads="1"/>
          </p:cNvPicPr>
          <p:nvPr>
            <p:ph idx="14"/>
          </p:nvPr>
        </p:nvPicPr>
        <p:blipFill>
          <a:blip r:embed="rId2">
            <a:extLst>
              <a:ext uri="{28A0092B-C50C-407E-A947-70E740481C1C}">
                <a14:useLocalDpi xmlns:a14="http://schemas.microsoft.com/office/drawing/2010/main" val="0"/>
              </a:ext>
            </a:extLst>
          </a:blip>
          <a:stretch>
            <a:fillRect/>
          </a:stretch>
        </p:blipFill>
        <p:spPr bwMode="auto">
          <a:xfrm>
            <a:off x="3345524" y="842963"/>
            <a:ext cx="5188215" cy="3457575"/>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a:extLst>
              <a:ext uri="{FF2B5EF4-FFF2-40B4-BE49-F238E27FC236}">
                <a16:creationId xmlns:a16="http://schemas.microsoft.com/office/drawing/2014/main" id="{49ABA221-5D9C-BD4E-C0C9-9F47BC5E6B37}"/>
              </a:ext>
            </a:extLst>
          </p:cNvPr>
          <p:cNvSpPr>
            <a:spLocks noGrp="1"/>
          </p:cNvSpPr>
          <p:nvPr>
            <p:ph type="title"/>
          </p:nvPr>
        </p:nvSpPr>
        <p:spPr/>
        <p:txBody>
          <a:bodyPr/>
          <a:lstStyle/>
          <a:p>
            <a:r>
              <a:rPr lang="ja-JP" altLang="en-US" dirty="0"/>
              <a:t>平衡結合長と期待値のズレ</a:t>
            </a:r>
            <a:endParaRPr kumimoji="1" lang="ja-JP" altLang="en-US" dirty="0"/>
          </a:p>
        </p:txBody>
      </p:sp>
      <p:sp>
        <p:nvSpPr>
          <p:cNvPr id="6" name="スライド番号プレースホルダー 5">
            <a:extLst>
              <a:ext uri="{FF2B5EF4-FFF2-40B4-BE49-F238E27FC236}">
                <a16:creationId xmlns:a16="http://schemas.microsoft.com/office/drawing/2014/main" id="{E0BCA135-DA3B-EC09-FB11-8D7256F1AF0A}"/>
              </a:ext>
            </a:extLst>
          </p:cNvPr>
          <p:cNvSpPr>
            <a:spLocks noGrp="1"/>
          </p:cNvSpPr>
          <p:nvPr>
            <p:ph type="sldNum" sz="quarter" idx="15"/>
          </p:nvPr>
        </p:nvSpPr>
        <p:spPr/>
        <p:txBody>
          <a:bodyPr/>
          <a:lstStyle/>
          <a:p>
            <a:fld id="{44CC7441-4F6D-4D99-AEAC-28C0433C7008}" type="slidenum">
              <a:rPr kumimoji="1" lang="ja-JP" altLang="en-US" smtClean="0"/>
              <a:pPr/>
              <a:t>72</a:t>
            </a:fld>
            <a:endParaRPr kumimoji="1" lang="ja-JP" altLang="en-US" dirty="0"/>
          </a:p>
        </p:txBody>
      </p:sp>
      <mc:AlternateContent xmlns:mc="http://schemas.openxmlformats.org/markup-compatibility/2006" xmlns:a14="http://schemas.microsoft.com/office/drawing/2010/main">
        <mc:Choice Requires="a14">
          <p:sp>
            <p:nvSpPr>
              <p:cNvPr id="21" name="コンテンツ プレースホルダー 20">
                <a:extLst>
                  <a:ext uri="{FF2B5EF4-FFF2-40B4-BE49-F238E27FC236}">
                    <a16:creationId xmlns:a16="http://schemas.microsoft.com/office/drawing/2014/main" id="{72A828A1-1A8F-137C-FF7F-5A0DA66E714E}"/>
                  </a:ext>
                </a:extLst>
              </p:cNvPr>
              <p:cNvSpPr>
                <a:spLocks noGrp="1"/>
              </p:cNvSpPr>
              <p:nvPr>
                <p:ph idx="1"/>
              </p:nvPr>
            </p:nvSpPr>
            <p:spPr>
              <a:xfrm>
                <a:off x="467999" y="843750"/>
                <a:ext cx="3077458" cy="3882524"/>
              </a:xfrm>
            </p:spPr>
            <p:txBody>
              <a:bodyPr/>
              <a:lstStyle/>
              <a:p>
                <a:r>
                  <a:rPr lang="ja-JP" altLang="en-US" dirty="0"/>
                  <a:t>「結合長」として期待値ではなく平衡結合長の方がよく用いられるが</a:t>
                </a:r>
                <a:r>
                  <a:rPr lang="en-US" altLang="ja-JP" dirty="0"/>
                  <a:t>, </a:t>
                </a:r>
                <a:r>
                  <a:rPr lang="ja-JP" altLang="en-US" dirty="0"/>
                  <a:t>平衡結合長はオブザーバブルではない</a:t>
                </a:r>
                <a:r>
                  <a:rPr lang="en-US" altLang="ja-JP" dirty="0"/>
                  <a:t>.</a:t>
                </a:r>
              </a:p>
              <a:p>
                <a:pPr/>
                <a14:m>
                  <m:oMathPara xmlns:m="http://schemas.openxmlformats.org/officeDocument/2006/math">
                    <m:oMathParaPr>
                      <m:jc m:val="centerGroup"/>
                    </m:oMathParaPr>
                    <m:oMath xmlns:m="http://schemas.openxmlformats.org/officeDocument/2006/math">
                      <m:r>
                        <a:rPr lang="ja-JP" altLang="en-US" i="1" dirty="0" smtClean="0">
                          <a:solidFill>
                            <a:schemeClr val="accent4"/>
                          </a:solidFill>
                          <a:latin typeface="Cambria Math" panose="02040503050406030204" pitchFamily="18" charset="0"/>
                        </a:rPr>
                        <m:t>平衡結合長</m:t>
                      </m:r>
                      <m:r>
                        <a:rPr lang="en-US" altLang="ja-JP" b="0" i="1" dirty="0" smtClean="0">
                          <a:solidFill>
                            <a:schemeClr val="accent4"/>
                          </a:solidFill>
                          <a:latin typeface="Cambria Math" panose="02040503050406030204" pitchFamily="18" charset="0"/>
                        </a:rPr>
                        <m:t>=</m:t>
                      </m:r>
                      <m:r>
                        <m:rPr>
                          <m:sty m:val="p"/>
                        </m:rPr>
                        <a:rPr lang="en-US" altLang="ja-JP" i="1" dirty="0">
                          <a:solidFill>
                            <a:schemeClr val="accent4"/>
                          </a:solidFill>
                          <a:latin typeface="Cambria Math" panose="02040503050406030204" pitchFamily="18" charset="0"/>
                        </a:rPr>
                        <m:t>PEC</m:t>
                      </m:r>
                      <m:r>
                        <a:rPr lang="ja-JP" altLang="en-US" i="1" dirty="0" smtClean="0">
                          <a:solidFill>
                            <a:schemeClr val="accent4"/>
                          </a:solidFill>
                          <a:latin typeface="Cambria Math" panose="02040503050406030204" pitchFamily="18" charset="0"/>
                        </a:rPr>
                        <m:t>の</m:t>
                      </m:r>
                      <m:r>
                        <a:rPr lang="ja-JP" altLang="en-US" i="1" dirty="0">
                          <a:solidFill>
                            <a:schemeClr val="accent4"/>
                          </a:solidFill>
                          <a:latin typeface="Cambria Math" panose="02040503050406030204" pitchFamily="18" charset="0"/>
                        </a:rPr>
                        <m:t>極小点だけの</m:t>
                      </m:r>
                      <m:r>
                        <a:rPr lang="ja-JP" altLang="en-US" i="1" dirty="0" smtClean="0">
                          <a:solidFill>
                            <a:schemeClr val="accent4"/>
                          </a:solidFill>
                          <a:latin typeface="Cambria Math" panose="02040503050406030204" pitchFamily="18" charset="0"/>
                        </a:rPr>
                        <m:t>値</m:t>
                      </m:r>
                    </m:oMath>
                  </m:oMathPara>
                </a14:m>
                <a:endParaRPr lang="en-US" altLang="ja-JP" dirty="0">
                  <a:solidFill>
                    <a:schemeClr val="accent4"/>
                  </a:solidFill>
                </a:endParaRPr>
              </a:p>
              <a:p>
                <a:pPr/>
                <a14:m>
                  <m:oMathPara xmlns:m="http://schemas.openxmlformats.org/officeDocument/2006/math">
                    <m:oMathParaPr>
                      <m:jc m:val="centerGroup"/>
                    </m:oMathParaPr>
                    <m:oMath xmlns:m="http://schemas.openxmlformats.org/officeDocument/2006/math">
                      <m:r>
                        <a:rPr lang="ja-JP" altLang="en-US" b="0" i="1" dirty="0" smtClean="0">
                          <a:solidFill>
                            <a:schemeClr val="accent4"/>
                          </a:solidFill>
                          <a:latin typeface="Cambria Math" panose="02040503050406030204" pitchFamily="18" charset="0"/>
                        </a:rPr>
                        <m:t>期待値</m:t>
                      </m:r>
                      <m:r>
                        <a:rPr lang="en-US" altLang="ja-JP" b="0" i="1" dirty="0" smtClean="0">
                          <a:solidFill>
                            <a:schemeClr val="accent4"/>
                          </a:solidFill>
                          <a:latin typeface="Cambria Math" panose="02040503050406030204" pitchFamily="18" charset="0"/>
                        </a:rPr>
                        <m:t>=4</m:t>
                      </m:r>
                      <m:r>
                        <a:rPr lang="en-US" altLang="ja-JP" b="0" i="1" dirty="0" smtClean="0">
                          <a:solidFill>
                            <a:schemeClr val="accent4"/>
                          </a:solidFill>
                          <a:latin typeface="Cambria Math" panose="02040503050406030204" pitchFamily="18" charset="0"/>
                        </a:rPr>
                        <m:t>𝜋</m:t>
                      </m:r>
                      <m:nary>
                        <m:naryPr>
                          <m:ctrlPr>
                            <a:rPr lang="en-US" altLang="ja-JP" b="0" i="1" smtClean="0">
                              <a:solidFill>
                                <a:schemeClr val="accent4"/>
                              </a:solidFill>
                              <a:latin typeface="Cambria Math" panose="02040503050406030204" pitchFamily="18" charset="0"/>
                            </a:rPr>
                          </m:ctrlPr>
                        </m:naryPr>
                        <m:sub>
                          <m:r>
                            <a:rPr lang="en-US" altLang="ja-JP" b="0" i="1" smtClean="0">
                              <a:solidFill>
                                <a:schemeClr val="accent4"/>
                              </a:solidFill>
                              <a:latin typeface="Cambria Math" panose="02040503050406030204" pitchFamily="18" charset="0"/>
                            </a:rPr>
                            <m:t>0</m:t>
                          </m:r>
                        </m:sub>
                        <m:sup>
                          <m:r>
                            <a:rPr lang="en-US" altLang="ja-JP" b="0" i="1" smtClean="0">
                              <a:solidFill>
                                <a:schemeClr val="accent4"/>
                              </a:solidFill>
                              <a:latin typeface="Cambria Math" panose="02040503050406030204" pitchFamily="18" charset="0"/>
                            </a:rPr>
                            <m:t>∞</m:t>
                          </m:r>
                        </m:sup>
                        <m:e>
                          <m:sSup>
                            <m:sSupPr>
                              <m:ctrlPr>
                                <a:rPr lang="en-US" altLang="ja-JP" b="0" i="1" smtClean="0">
                                  <a:solidFill>
                                    <a:schemeClr val="accent4"/>
                                  </a:solidFill>
                                  <a:latin typeface="Cambria Math" panose="02040503050406030204" pitchFamily="18" charset="0"/>
                                </a:rPr>
                              </m:ctrlPr>
                            </m:sSupPr>
                            <m:e>
                              <m:r>
                                <a:rPr lang="en-US" altLang="ja-JP" b="0" i="1" smtClean="0">
                                  <a:solidFill>
                                    <a:schemeClr val="accent4"/>
                                  </a:solidFill>
                                  <a:latin typeface="Cambria Math" panose="02040503050406030204" pitchFamily="18" charset="0"/>
                                </a:rPr>
                                <m:t>𝑟</m:t>
                              </m:r>
                            </m:e>
                            <m:sup>
                              <m:r>
                                <a:rPr lang="en-US" altLang="ja-JP" b="0" i="1" smtClean="0">
                                  <a:solidFill>
                                    <a:schemeClr val="accent4"/>
                                  </a:solidFill>
                                  <a:latin typeface="Cambria Math" panose="02040503050406030204" pitchFamily="18" charset="0"/>
                                </a:rPr>
                                <m:t>3</m:t>
                              </m:r>
                            </m:sup>
                          </m:sSup>
                          <m:sSup>
                            <m:sSupPr>
                              <m:ctrlPr>
                                <a:rPr lang="en-US" altLang="ja-JP" b="0" i="1" smtClean="0">
                                  <a:solidFill>
                                    <a:schemeClr val="accent4"/>
                                  </a:solidFill>
                                  <a:latin typeface="Cambria Math" panose="02040503050406030204" pitchFamily="18" charset="0"/>
                                </a:rPr>
                              </m:ctrlPr>
                            </m:sSupPr>
                            <m:e>
                              <m:d>
                                <m:dPr>
                                  <m:begChr m:val="|"/>
                                  <m:endChr m:val="|"/>
                                  <m:ctrlPr>
                                    <a:rPr lang="en-US" altLang="ja-JP" b="0" i="1" smtClean="0">
                                      <a:solidFill>
                                        <a:schemeClr val="accent4"/>
                                      </a:solidFill>
                                      <a:latin typeface="Cambria Math" panose="02040503050406030204" pitchFamily="18" charset="0"/>
                                    </a:rPr>
                                  </m:ctrlPr>
                                </m:dPr>
                                <m:e>
                                  <m:sSub>
                                    <m:sSubPr>
                                      <m:ctrlPr>
                                        <a:rPr lang="en-US" altLang="ja-JP" b="0" i="1" smtClean="0">
                                          <a:solidFill>
                                            <a:schemeClr val="accent4"/>
                                          </a:solidFill>
                                          <a:latin typeface="Cambria Math" panose="02040503050406030204" pitchFamily="18" charset="0"/>
                                        </a:rPr>
                                      </m:ctrlPr>
                                    </m:sSubPr>
                                    <m:e>
                                      <m:r>
                                        <a:rPr lang="en-US" altLang="ja-JP" b="0" i="1" smtClean="0">
                                          <a:solidFill>
                                            <a:schemeClr val="accent4"/>
                                          </a:solidFill>
                                          <a:latin typeface="Cambria Math" panose="02040503050406030204" pitchFamily="18" charset="0"/>
                                        </a:rPr>
                                        <m:t>𝛹</m:t>
                                      </m:r>
                                    </m:e>
                                    <m:sub>
                                      <m:r>
                                        <m:rPr>
                                          <m:sty m:val="p"/>
                                        </m:rPr>
                                        <a:rPr lang="en-US" altLang="ja-JP" b="0" i="0" smtClean="0">
                                          <a:solidFill>
                                            <a:schemeClr val="accent4"/>
                                          </a:solidFill>
                                          <a:latin typeface="Cambria Math" panose="02040503050406030204" pitchFamily="18" charset="0"/>
                                        </a:rPr>
                                        <m:t>nucl</m:t>
                                      </m:r>
                                    </m:sub>
                                  </m:sSub>
                                  <m:d>
                                    <m:dPr>
                                      <m:ctrlPr>
                                        <a:rPr lang="en-US" altLang="ja-JP" b="0" i="1" smtClean="0">
                                          <a:solidFill>
                                            <a:schemeClr val="accent4"/>
                                          </a:solidFill>
                                          <a:latin typeface="Cambria Math" panose="02040503050406030204" pitchFamily="18" charset="0"/>
                                        </a:rPr>
                                      </m:ctrlPr>
                                    </m:dPr>
                                    <m:e>
                                      <m:r>
                                        <a:rPr lang="en-US" altLang="ja-JP" b="0" i="1" smtClean="0">
                                          <a:solidFill>
                                            <a:schemeClr val="accent4"/>
                                          </a:solidFill>
                                          <a:latin typeface="Cambria Math" panose="02040503050406030204" pitchFamily="18" charset="0"/>
                                        </a:rPr>
                                        <m:t>𝑟</m:t>
                                      </m:r>
                                    </m:e>
                                  </m:d>
                                </m:e>
                              </m:d>
                            </m:e>
                            <m:sup>
                              <m:r>
                                <a:rPr lang="en-US" altLang="ja-JP" b="0" i="1" smtClean="0">
                                  <a:solidFill>
                                    <a:schemeClr val="accent4"/>
                                  </a:solidFill>
                                  <a:latin typeface="Cambria Math" panose="02040503050406030204" pitchFamily="18" charset="0"/>
                                </a:rPr>
                                <m:t>2</m:t>
                              </m:r>
                            </m:sup>
                          </m:sSup>
                          <m:r>
                            <a:rPr lang="en-US" altLang="ja-JP" b="0" i="1" smtClean="0">
                              <a:solidFill>
                                <a:schemeClr val="accent4"/>
                              </a:solidFill>
                              <a:latin typeface="Cambria Math" panose="02040503050406030204" pitchFamily="18" charset="0"/>
                            </a:rPr>
                            <m:t> </m:t>
                          </m:r>
                          <m:r>
                            <m:rPr>
                              <m:sty m:val="p"/>
                            </m:rPr>
                            <a:rPr lang="en-US" altLang="ja-JP" b="0" i="0" smtClean="0">
                              <a:solidFill>
                                <a:schemeClr val="accent4"/>
                              </a:solidFill>
                              <a:latin typeface="Cambria Math" panose="02040503050406030204" pitchFamily="18" charset="0"/>
                            </a:rPr>
                            <m:t>d</m:t>
                          </m:r>
                          <m:r>
                            <a:rPr lang="en-US" altLang="ja-JP" b="0" i="1" smtClean="0">
                              <a:solidFill>
                                <a:schemeClr val="accent4"/>
                              </a:solidFill>
                              <a:latin typeface="Cambria Math" panose="02040503050406030204" pitchFamily="18" charset="0"/>
                            </a:rPr>
                            <m:t>𝑟</m:t>
                          </m:r>
                        </m:e>
                      </m:nary>
                    </m:oMath>
                  </m:oMathPara>
                </a14:m>
                <a:endParaRPr lang="en-US" altLang="ja-JP" dirty="0"/>
              </a:p>
              <a:p>
                <a:r>
                  <a:rPr lang="ja-JP" altLang="en-US" dirty="0"/>
                  <a:t>多原子分子では事情が異なるが</a:t>
                </a:r>
                <a:r>
                  <a:rPr lang="en-US" altLang="ja-JP" dirty="0"/>
                  <a:t>, </a:t>
                </a:r>
                <a:r>
                  <a:rPr lang="ja-JP" altLang="en-US" dirty="0"/>
                  <a:t>２原子分子の場合は短距離側の方がポテンシャルが高く</a:t>
                </a:r>
                <a:r>
                  <a:rPr lang="en-US" altLang="ja-JP" dirty="0"/>
                  <a:t>, </a:t>
                </a:r>
                <a:r>
                  <a:rPr lang="ja-JP" altLang="en-US" dirty="0"/>
                  <a:t>存在しにくいため</a:t>
                </a:r>
                <a:r>
                  <a:rPr lang="en-US" altLang="ja-JP" dirty="0"/>
                  <a:t>, </a:t>
                </a:r>
              </a:p>
              <a:p>
                <a:pPr algn="ctr"/>
                <a:r>
                  <a:rPr lang="ja-JP" altLang="en-US" dirty="0"/>
                  <a:t>平衡結合長 </a:t>
                </a:r>
                <a:r>
                  <a:rPr lang="en-US" altLang="ja-JP" dirty="0"/>
                  <a:t>&lt; </a:t>
                </a:r>
                <a:r>
                  <a:rPr lang="ja-JP" altLang="en-US" dirty="0"/>
                  <a:t>期待値  ≈ 観測量</a:t>
                </a:r>
                <a:endParaRPr lang="en-US" altLang="ja-JP" dirty="0"/>
              </a:p>
              <a:p>
                <a:r>
                  <a:rPr lang="ja-JP" altLang="en-US" dirty="0"/>
                  <a:t>となる（非調和性）</a:t>
                </a:r>
                <a:r>
                  <a:rPr lang="en-US" altLang="ja-JP" dirty="0"/>
                  <a:t>. </a:t>
                </a:r>
                <a:r>
                  <a:rPr lang="ja-JP" altLang="en-US" dirty="0"/>
                  <a:t>つまり</a:t>
                </a:r>
                <a:r>
                  <a:rPr lang="en-US" altLang="ja-JP" dirty="0"/>
                  <a:t>, </a:t>
                </a:r>
                <a:r>
                  <a:rPr lang="ja-JP" altLang="en-US" dirty="0"/>
                  <a:t>平衡結合長を期待値の代わりに用いることは調和振動子近似あるいは核が十分に重いとの近似に相当する</a:t>
                </a:r>
                <a:r>
                  <a:rPr lang="en-US" altLang="ja-JP" dirty="0"/>
                  <a:t>.</a:t>
                </a:r>
                <a:endParaRPr lang="ja-JP" altLang="en-US" dirty="0"/>
              </a:p>
            </p:txBody>
          </p:sp>
        </mc:Choice>
        <mc:Fallback xmlns="">
          <p:sp>
            <p:nvSpPr>
              <p:cNvPr id="21" name="コンテンツ プレースホルダー 20">
                <a:extLst>
                  <a:ext uri="{FF2B5EF4-FFF2-40B4-BE49-F238E27FC236}">
                    <a16:creationId xmlns:a16="http://schemas.microsoft.com/office/drawing/2014/main" id="{72A828A1-1A8F-137C-FF7F-5A0DA66E714E}"/>
                  </a:ext>
                </a:extLst>
              </p:cNvPr>
              <p:cNvSpPr>
                <a:spLocks noGrp="1" noRot="1" noChangeAspect="1" noMove="1" noResize="1" noEditPoints="1" noAdjustHandles="1" noChangeArrowheads="1" noChangeShapeType="1" noTextEdit="1"/>
              </p:cNvSpPr>
              <p:nvPr>
                <p:ph idx="1"/>
              </p:nvPr>
            </p:nvSpPr>
            <p:spPr>
              <a:xfrm>
                <a:off x="467999" y="843750"/>
                <a:ext cx="3077458" cy="3882524"/>
              </a:xfrm>
              <a:blipFill>
                <a:blip r:embed="rId3"/>
                <a:stretch>
                  <a:fillRect b="-157"/>
                </a:stretch>
              </a:blipFill>
            </p:spPr>
            <p:txBody>
              <a:bodyPr/>
              <a:lstStyle/>
              <a:p>
                <a:r>
                  <a:rPr lang="ja-JP" altLang="en-US">
                    <a:noFill/>
                  </a:rPr>
                  <a:t> </a:t>
                </a:r>
              </a:p>
            </p:txBody>
          </p:sp>
        </mc:Fallback>
      </mc:AlternateContent>
    </p:spTree>
    <p:extLst>
      <p:ext uri="{BB962C8B-B14F-4D97-AF65-F5344CB8AC3E}">
        <p14:creationId xmlns:p14="http://schemas.microsoft.com/office/powerpoint/2010/main" val="363270704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表 9">
            <a:extLst>
              <a:ext uri="{FF2B5EF4-FFF2-40B4-BE49-F238E27FC236}">
                <a16:creationId xmlns:a16="http://schemas.microsoft.com/office/drawing/2014/main" id="{CA7E5DF7-0FD2-8C72-CB0D-546A57B7326E}"/>
              </a:ext>
            </a:extLst>
          </p:cNvPr>
          <p:cNvGraphicFramePr>
            <a:graphicFrameLocks noGrp="1"/>
          </p:cNvGraphicFramePr>
          <p:nvPr>
            <p:ph idx="1"/>
            <p:extLst>
              <p:ext uri="{D42A27DB-BD31-4B8C-83A1-F6EECF244321}">
                <p14:modId xmlns:p14="http://schemas.microsoft.com/office/powerpoint/2010/main" val="511941451"/>
              </p:ext>
            </p:extLst>
          </p:nvPr>
        </p:nvGraphicFramePr>
        <p:xfrm>
          <a:off x="468313" y="842963"/>
          <a:ext cx="2735262" cy="3352800"/>
        </p:xfrm>
        <a:graphic>
          <a:graphicData uri="http://schemas.openxmlformats.org/drawingml/2006/table">
            <a:tbl>
              <a:tblPr firstRow="1" bandRow="1">
                <a:tableStyleId>{2D5ABB26-0587-4C30-8999-92F81FD0307C}</a:tableStyleId>
              </a:tblPr>
              <a:tblGrid>
                <a:gridCol w="2735262">
                  <a:extLst>
                    <a:ext uri="{9D8B030D-6E8A-4147-A177-3AD203B41FA5}">
                      <a16:colId xmlns:a16="http://schemas.microsoft.com/office/drawing/2014/main" val="839188252"/>
                    </a:ext>
                  </a:extLst>
                </a:gridCol>
              </a:tblGrid>
              <a:tr h="360000">
                <a:tc>
                  <a:txBody>
                    <a:bodyPr/>
                    <a:lstStyle/>
                    <a:p>
                      <a:r>
                        <a:rPr kumimoji="1" lang="ja-JP" altLang="en-US" sz="1300" dirty="0"/>
                        <a:t>等核二原子分子</a:t>
                      </a:r>
                      <a:r>
                        <a:rPr kumimoji="1" lang="en-US" altLang="ja-JP" sz="1300" dirty="0"/>
                        <a:t>N</a:t>
                      </a:r>
                      <a:r>
                        <a:rPr kumimoji="1" lang="ja-JP" altLang="en-US" sz="1300" dirty="0"/>
                        <a:t>₂および異核二原子分子</a:t>
                      </a:r>
                      <a:r>
                        <a:rPr kumimoji="1" lang="en-US" altLang="ja-JP" sz="1300" dirty="0"/>
                        <a:t>CO</a:t>
                      </a:r>
                      <a:r>
                        <a:rPr kumimoji="1" lang="ja-JP" altLang="en-US" sz="1300" dirty="0"/>
                        <a:t>の平衡結合長を</a:t>
                      </a:r>
                      <a:r>
                        <a:rPr kumimoji="1" lang="en-US" altLang="ja-JP" sz="1300" dirty="0"/>
                        <a:t>CCSD</a:t>
                      </a:r>
                      <a:r>
                        <a:rPr kumimoji="1" lang="ja-JP" altLang="en-US" sz="1300" dirty="0"/>
                        <a:t>レベルで計算しなさい</a:t>
                      </a:r>
                      <a:r>
                        <a:rPr kumimoji="1" lang="en-US" altLang="ja-JP" sz="1300" dirty="0"/>
                        <a:t>. </a:t>
                      </a:r>
                    </a:p>
                    <a:p>
                      <a:endParaRPr kumimoji="1" lang="en-US" altLang="ja-JP" sz="1300" dirty="0"/>
                    </a:p>
                    <a:p>
                      <a:r>
                        <a:rPr kumimoji="1" lang="en-US" altLang="ja-JP" sz="1300" b="1" dirty="0">
                          <a:solidFill>
                            <a:schemeClr val="tx2"/>
                          </a:solidFill>
                        </a:rPr>
                        <a:t>examples/opt/N2/CCSD/</a:t>
                      </a:r>
                      <a:r>
                        <a:rPr kumimoji="1" lang="en-US" altLang="ja-JP" sz="1300" b="1" dirty="0" err="1">
                          <a:solidFill>
                            <a:schemeClr val="tx2"/>
                          </a:solidFill>
                        </a:rPr>
                        <a:t>aug</a:t>
                      </a:r>
                      <a:r>
                        <a:rPr kumimoji="1" lang="en-US" altLang="ja-JP" sz="1300" b="1" dirty="0">
                          <a:solidFill>
                            <a:schemeClr val="tx2"/>
                          </a:solidFill>
                        </a:rPr>
                        <a:t>-cc-</a:t>
                      </a:r>
                      <a:r>
                        <a:rPr kumimoji="1" lang="en-US" altLang="ja-JP" sz="1300" b="1" dirty="0" err="1">
                          <a:solidFill>
                            <a:schemeClr val="tx2"/>
                          </a:solidFill>
                        </a:rPr>
                        <a:t>pVTZ.gjf</a:t>
                      </a:r>
                      <a:endParaRPr kumimoji="1" lang="ja-JP" altLang="en-US" sz="1300" b="1" dirty="0">
                        <a:solidFill>
                          <a:schemeClr val="tx2"/>
                        </a:solidFill>
                      </a:endParaRPr>
                    </a:p>
                  </a:txBody>
                  <a:tcPr anchor="ctr">
                    <a:lnB w="12700" cap="flat" cmpd="sng" algn="ctr">
                      <a:noFill/>
                      <a:prstDash val="solid"/>
                      <a:round/>
                      <a:headEnd type="none" w="med" len="med"/>
                      <a:tailEnd type="none" w="med" len="med"/>
                    </a:lnB>
                  </a:tcPr>
                </a:tc>
                <a:extLst>
                  <a:ext uri="{0D108BD9-81ED-4DB2-BD59-A6C34878D82A}">
                    <a16:rowId xmlns:a16="http://schemas.microsoft.com/office/drawing/2014/main" val="3468920188"/>
                  </a:ext>
                </a:extLst>
              </a:tr>
              <a:tr h="370840">
                <a:tc>
                  <a:txBody>
                    <a:bodyPr/>
                    <a:lstStyle/>
                    <a:p>
                      <a:r>
                        <a:rPr kumimoji="1" lang="pt-BR" altLang="ja-JP" sz="1300" dirty="0">
                          <a:solidFill>
                            <a:srgbClr val="D4D4D4"/>
                          </a:solidFill>
                          <a:latin typeface="Consolas" panose="020B0609020204030204" pitchFamily="49" charset="0"/>
                        </a:rPr>
                        <a:t># CCSD/aug-cc-pVTZ opt</a:t>
                      </a:r>
                    </a:p>
                    <a:p>
                      <a:endParaRPr kumimoji="1" lang="pt-BR" altLang="ja-JP" sz="1300" dirty="0">
                        <a:solidFill>
                          <a:srgbClr val="D4D4D4"/>
                        </a:solidFill>
                        <a:latin typeface="Consolas" panose="020B0609020204030204" pitchFamily="49" charset="0"/>
                      </a:endParaRPr>
                    </a:p>
                    <a:p>
                      <a:r>
                        <a:rPr kumimoji="1" lang="pt-BR" altLang="ja-JP" sz="1300" dirty="0">
                          <a:solidFill>
                            <a:srgbClr val="D4D4D4"/>
                          </a:solidFill>
                          <a:latin typeface="Consolas" panose="020B0609020204030204" pitchFamily="49" charset="0"/>
                        </a:rPr>
                        <a:t>N2</a:t>
                      </a:r>
                    </a:p>
                    <a:p>
                      <a:endParaRPr kumimoji="1" lang="pt-BR" altLang="ja-JP" sz="1300" dirty="0">
                        <a:solidFill>
                          <a:srgbClr val="D4D4D4"/>
                        </a:solidFill>
                        <a:latin typeface="Consolas" panose="020B0609020204030204" pitchFamily="49" charset="0"/>
                      </a:endParaRPr>
                    </a:p>
                    <a:p>
                      <a:r>
                        <a:rPr kumimoji="1" lang="pt-BR" altLang="ja-JP" sz="1300" dirty="0">
                          <a:solidFill>
                            <a:srgbClr val="D4D4D4"/>
                          </a:solidFill>
                          <a:latin typeface="Consolas" panose="020B0609020204030204" pitchFamily="49" charset="0"/>
                        </a:rPr>
                        <a:t>0 1</a:t>
                      </a:r>
                    </a:p>
                    <a:p>
                      <a:r>
                        <a:rPr kumimoji="1" lang="pt-BR" altLang="ja-JP" sz="1300" dirty="0">
                          <a:solidFill>
                            <a:srgbClr val="D4D4D4"/>
                          </a:solidFill>
                          <a:latin typeface="Consolas" panose="020B0609020204030204" pitchFamily="49" charset="0"/>
                        </a:rPr>
                        <a:t>N  0.0  0.0  0.0</a:t>
                      </a:r>
                    </a:p>
                    <a:p>
                      <a:r>
                        <a:rPr kumimoji="1" lang="pt-BR" altLang="ja-JP" sz="1300" dirty="0">
                          <a:solidFill>
                            <a:srgbClr val="D4D4D4"/>
                          </a:solidFill>
                          <a:latin typeface="Consolas" panose="020B0609020204030204" pitchFamily="49" charset="0"/>
                        </a:rPr>
                        <a:t>N  0.0  0.0  2.068</a:t>
                      </a:r>
                    </a:p>
                    <a:p>
                      <a:endParaRPr lang="pt-BR" altLang="ja-JP" sz="1300" dirty="0"/>
                    </a:p>
                    <a:p>
                      <a:endParaRPr lang="pt-BR" altLang="ja-JP" sz="1300" dirty="0"/>
                    </a:p>
                    <a:p>
                      <a:endParaRPr lang="pt-BR" altLang="ja-JP" sz="13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4292E"/>
                    </a:solidFill>
                  </a:tcPr>
                </a:tc>
                <a:extLst>
                  <a:ext uri="{0D108BD9-81ED-4DB2-BD59-A6C34878D82A}">
                    <a16:rowId xmlns:a16="http://schemas.microsoft.com/office/drawing/2014/main" val="2934622672"/>
                  </a:ext>
                </a:extLst>
              </a:tr>
            </a:tbl>
          </a:graphicData>
        </a:graphic>
      </p:graphicFrame>
      <mc:AlternateContent xmlns:mc="http://schemas.openxmlformats.org/markup-compatibility/2006" xmlns:a14="http://schemas.microsoft.com/office/drawing/2010/main">
        <mc:Choice Requires="a14">
          <p:sp>
            <p:nvSpPr>
              <p:cNvPr id="6" name="テキスト プレースホルダー 5">
                <a:extLst>
                  <a:ext uri="{FF2B5EF4-FFF2-40B4-BE49-F238E27FC236}">
                    <a16:creationId xmlns:a16="http://schemas.microsoft.com/office/drawing/2014/main" id="{66D9A2C7-0B8B-A992-2C3C-02EB4289CC0D}"/>
                  </a:ext>
                </a:extLst>
              </p:cNvPr>
              <p:cNvSpPr>
                <a:spLocks noGrp="1"/>
              </p:cNvSpPr>
              <p:nvPr>
                <p:ph type="body" sz="quarter" idx="13"/>
              </p:nvPr>
            </p:nvSpPr>
            <p:spPr/>
            <p:txBody>
              <a:bodyPr/>
              <a:lstStyle/>
              <a:p>
                <a14:m>
                  <m:oMath xmlns:m="http://schemas.openxmlformats.org/officeDocument/2006/math">
                    <m:r>
                      <a:rPr lang="en-US" altLang="ja-JP" i="1" dirty="0" smtClean="0">
                        <a:latin typeface="Cambria Math" panose="02040503050406030204" pitchFamily="18" charset="0"/>
                      </a:rPr>
                      <m:t>1 </m:t>
                    </m:r>
                    <m:sSub>
                      <m:sSubPr>
                        <m:ctrlPr>
                          <a:rPr lang="en-US" altLang="ja-JP" i="1" dirty="0">
                            <a:latin typeface="Cambria Math" panose="02040503050406030204" pitchFamily="18" charset="0"/>
                          </a:rPr>
                        </m:ctrlPr>
                      </m:sSubPr>
                      <m:e>
                        <m:r>
                          <a:rPr lang="en-US" altLang="ja-JP" i="1" dirty="0">
                            <a:latin typeface="Cambria Math" panose="02040503050406030204" pitchFamily="18" charset="0"/>
                          </a:rPr>
                          <m:t>𝑎</m:t>
                        </m:r>
                      </m:e>
                      <m:sub>
                        <m:r>
                          <a:rPr lang="en-US" altLang="ja-JP" i="1" dirty="0">
                            <a:latin typeface="Cambria Math" panose="02040503050406030204" pitchFamily="18" charset="0"/>
                          </a:rPr>
                          <m:t>0</m:t>
                        </m:r>
                      </m:sub>
                    </m:sSub>
                    <m:r>
                      <a:rPr lang="en-US" altLang="ja-JP" i="1" dirty="0">
                        <a:latin typeface="Cambria Math" panose="02040503050406030204" pitchFamily="18" charset="0"/>
                      </a:rPr>
                      <m:t>=0.529177210903 Å</m:t>
                    </m:r>
                  </m:oMath>
                </a14:m>
                <a:r>
                  <a:rPr lang="ja-JP" altLang="en-US" dirty="0"/>
                  <a:t>で換算</a:t>
                </a:r>
                <a:endParaRPr lang="en-US" altLang="ja-JP" kern="100" dirty="0">
                  <a:effectLst/>
                </a:endParaRPr>
              </a:p>
              <a:p>
                <a:r>
                  <a:rPr lang="en-US" altLang="ja-JP" kern="100" dirty="0">
                    <a:effectLst/>
                  </a:rPr>
                  <a:t>*</a:t>
                </a:r>
                <a:r>
                  <a:rPr lang="ja-JP" altLang="en-US" kern="100" dirty="0"/>
                  <a:t> </a:t>
                </a:r>
                <a:r>
                  <a:rPr lang="ja-JP" altLang="en-US" kern="100" dirty="0">
                    <a:effectLst/>
                  </a:rPr>
                  <a:t>ザボには実験値と言いながら精密な計算値が載っていることがあるため注意されたい</a:t>
                </a:r>
                <a:r>
                  <a:rPr lang="en-US" altLang="ja-JP" kern="100" dirty="0">
                    <a:effectLst/>
                  </a:rPr>
                  <a:t>.</a:t>
                </a:r>
                <a:endParaRPr lang="en-US" altLang="ja-JP" dirty="0"/>
              </a:p>
            </p:txBody>
          </p:sp>
        </mc:Choice>
        <mc:Fallback xmlns="">
          <p:sp>
            <p:nvSpPr>
              <p:cNvPr id="6" name="テキスト プレースホルダー 5">
                <a:extLst>
                  <a:ext uri="{FF2B5EF4-FFF2-40B4-BE49-F238E27FC236}">
                    <a16:creationId xmlns:a16="http://schemas.microsoft.com/office/drawing/2014/main" id="{66D9A2C7-0B8B-A992-2C3C-02EB4289CC0D}"/>
                  </a:ext>
                </a:extLst>
              </p:cNvPr>
              <p:cNvSpPr>
                <a:spLocks noGrp="1" noRot="1" noChangeAspect="1" noMove="1" noResize="1" noEditPoints="1" noAdjustHandles="1" noChangeArrowheads="1" noChangeShapeType="1" noTextEdit="1"/>
              </p:cNvSpPr>
              <p:nvPr>
                <p:ph type="body" sz="quarter" idx="13"/>
              </p:nvPr>
            </p:nvSpPr>
            <p:spPr>
              <a:blipFill>
                <a:blip r:embed="rId2"/>
                <a:stretch>
                  <a:fillRect/>
                </a:stretch>
              </a:blipFill>
            </p:spPr>
            <p:txBody>
              <a:bodyPr/>
              <a:lstStyle/>
              <a:p>
                <a:r>
                  <a:rPr lang="ja-JP" altLang="en-US">
                    <a:noFill/>
                  </a:rPr>
                  <a:t> </a:t>
                </a:r>
              </a:p>
            </p:txBody>
          </p:sp>
        </mc:Fallback>
      </mc:AlternateContent>
      <p:sp>
        <p:nvSpPr>
          <p:cNvPr id="2" name="タイトル 1">
            <a:extLst>
              <a:ext uri="{FF2B5EF4-FFF2-40B4-BE49-F238E27FC236}">
                <a16:creationId xmlns:a16="http://schemas.microsoft.com/office/drawing/2014/main" id="{1A9E4C6D-9706-9AEB-9BBB-CAAB4CA260A6}"/>
              </a:ext>
            </a:extLst>
          </p:cNvPr>
          <p:cNvSpPr>
            <a:spLocks noGrp="1"/>
          </p:cNvSpPr>
          <p:nvPr>
            <p:ph type="title"/>
          </p:nvPr>
        </p:nvSpPr>
        <p:spPr/>
        <p:txBody>
          <a:bodyPr/>
          <a:lstStyle/>
          <a:p>
            <a:r>
              <a:rPr kumimoji="1" lang="ja-JP" altLang="en-US" dirty="0"/>
              <a:t>演習：二原子分子</a:t>
            </a:r>
          </a:p>
        </p:txBody>
      </p:sp>
      <p:sp>
        <p:nvSpPr>
          <p:cNvPr id="5" name="スライド番号プレースホルダー 4">
            <a:extLst>
              <a:ext uri="{FF2B5EF4-FFF2-40B4-BE49-F238E27FC236}">
                <a16:creationId xmlns:a16="http://schemas.microsoft.com/office/drawing/2014/main" id="{39084220-1863-EAC4-596F-08FCD95EB625}"/>
              </a:ext>
            </a:extLst>
          </p:cNvPr>
          <p:cNvSpPr>
            <a:spLocks noGrp="1"/>
          </p:cNvSpPr>
          <p:nvPr>
            <p:ph type="sldNum" sz="quarter" idx="15"/>
          </p:nvPr>
        </p:nvSpPr>
        <p:spPr/>
        <p:txBody>
          <a:bodyPr/>
          <a:lstStyle/>
          <a:p>
            <a:fld id="{44CC7441-4F6D-4D99-AEAC-28C0433C7008}" type="slidenum">
              <a:rPr kumimoji="1" lang="ja-JP" altLang="en-US" smtClean="0"/>
              <a:pPr/>
              <a:t>73</a:t>
            </a:fld>
            <a:endParaRPr kumimoji="1" lang="ja-JP" altLang="en-US" dirty="0"/>
          </a:p>
        </p:txBody>
      </p:sp>
      <mc:AlternateContent xmlns:mc="http://schemas.openxmlformats.org/markup-compatibility/2006" xmlns:a14="http://schemas.microsoft.com/office/drawing/2010/main">
        <mc:Choice Requires="a14">
          <p:graphicFrame>
            <p:nvGraphicFramePr>
              <p:cNvPr id="8" name="コンテンツ プレースホルダー 7">
                <a:extLst>
                  <a:ext uri="{FF2B5EF4-FFF2-40B4-BE49-F238E27FC236}">
                    <a16:creationId xmlns:a16="http://schemas.microsoft.com/office/drawing/2014/main" id="{125F7EAA-8A8C-2239-337C-B79E25AAE642}"/>
                  </a:ext>
                </a:extLst>
              </p:cNvPr>
              <p:cNvGraphicFramePr>
                <a:graphicFrameLocks noGrp="1"/>
              </p:cNvGraphicFramePr>
              <p:nvPr>
                <p:ph idx="14"/>
                <p:extLst>
                  <p:ext uri="{D42A27DB-BD31-4B8C-83A1-F6EECF244321}">
                    <p14:modId xmlns:p14="http://schemas.microsoft.com/office/powerpoint/2010/main" val="1841502831"/>
                  </p:ext>
                </p:extLst>
              </p:nvPr>
            </p:nvGraphicFramePr>
            <p:xfrm>
              <a:off x="3491687" y="842963"/>
              <a:ext cx="5184000" cy="3240000"/>
            </p:xfrm>
            <a:graphic>
              <a:graphicData uri="http://schemas.openxmlformats.org/drawingml/2006/table">
                <a:tbl>
                  <a:tblPr firstRow="1" firstCol="1" bandRow="1">
                    <a:tableStyleId>{2D5ABB26-0587-4C30-8999-92F81FD0307C}</a:tableStyleId>
                  </a:tblPr>
                  <a:tblGrid>
                    <a:gridCol w="1728000">
                      <a:extLst>
                        <a:ext uri="{9D8B030D-6E8A-4147-A177-3AD203B41FA5}">
                          <a16:colId xmlns:a16="http://schemas.microsoft.com/office/drawing/2014/main" val="2951375479"/>
                        </a:ext>
                      </a:extLst>
                    </a:gridCol>
                    <a:gridCol w="1728000">
                      <a:extLst>
                        <a:ext uri="{9D8B030D-6E8A-4147-A177-3AD203B41FA5}">
                          <a16:colId xmlns:a16="http://schemas.microsoft.com/office/drawing/2014/main" val="2432590264"/>
                        </a:ext>
                      </a:extLst>
                    </a:gridCol>
                    <a:gridCol w="1728000">
                      <a:extLst>
                        <a:ext uri="{9D8B030D-6E8A-4147-A177-3AD203B41FA5}">
                          <a16:colId xmlns:a16="http://schemas.microsoft.com/office/drawing/2014/main" val="781044291"/>
                        </a:ext>
                      </a:extLst>
                    </a:gridCol>
                  </a:tblGrid>
                  <a:tr h="360000">
                    <a:tc gridSpan="3">
                      <a:txBody>
                        <a:bodyPr/>
                        <a:lstStyle/>
                        <a:p>
                          <a:pPr algn="ctr"/>
                          <a:r>
                            <a:rPr lang="en-US" altLang="ja-JP" sz="1400" kern="100" dirty="0">
                              <a:effectLst/>
                              <a:latin typeface="+mn-ea"/>
                              <a:ea typeface="+mn-ea"/>
                              <a:cs typeface="Times New Roman" panose="02020603050405020304" pitchFamily="18" charset="0"/>
                            </a:rPr>
                            <a:t>CCSD</a:t>
                          </a:r>
                          <a:r>
                            <a:rPr lang="ja-JP" altLang="en-US" sz="1400" kern="100" dirty="0">
                              <a:effectLst/>
                              <a:latin typeface="+mn-ea"/>
                              <a:ea typeface="+mn-ea"/>
                              <a:cs typeface="Times New Roman" panose="02020603050405020304" pitchFamily="18" charset="0"/>
                            </a:rPr>
                            <a:t>による</a:t>
                          </a:r>
                          <a:r>
                            <a:rPr lang="en-US" altLang="ja-JP" sz="1400" kern="100" dirty="0">
                              <a:effectLst/>
                              <a:latin typeface="+mn-ea"/>
                              <a:ea typeface="+mn-ea"/>
                              <a:cs typeface="Times New Roman" panose="02020603050405020304" pitchFamily="18" charset="0"/>
                            </a:rPr>
                            <a:t>N</a:t>
                          </a:r>
                          <a:r>
                            <a:rPr lang="ja-JP" altLang="en-US" sz="1400" kern="100" dirty="0">
                              <a:effectLst/>
                              <a:latin typeface="+mn-ea"/>
                              <a:ea typeface="+mn-ea"/>
                              <a:cs typeface="Times New Roman" panose="02020603050405020304" pitchFamily="18" charset="0"/>
                            </a:rPr>
                            <a:t>₂および</a:t>
                          </a:r>
                          <a:r>
                            <a:rPr lang="en-US" altLang="ja-JP" sz="1400" kern="100" dirty="0">
                              <a:effectLst/>
                              <a:latin typeface="+mn-ea"/>
                              <a:ea typeface="+mn-ea"/>
                              <a:cs typeface="Times New Roman" panose="02020603050405020304" pitchFamily="18" charset="0"/>
                            </a:rPr>
                            <a:t>CO</a:t>
                          </a:r>
                          <a:r>
                            <a:rPr lang="ja-JP" altLang="en-US" sz="1400" kern="100" dirty="0">
                              <a:effectLst/>
                              <a:latin typeface="+mn-ea"/>
                              <a:ea typeface="+mn-ea"/>
                              <a:cs typeface="Times New Roman" panose="02020603050405020304" pitchFamily="18" charset="0"/>
                            </a:rPr>
                            <a:t>の</a:t>
                          </a:r>
                          <a:r>
                            <a:rPr lang="en-US" altLang="ja-JP" sz="1400" kern="100" dirty="0">
                              <a:effectLst/>
                              <a:latin typeface="+mn-ea"/>
                              <a:ea typeface="+mn-ea"/>
                              <a:cs typeface="Times New Roman" panose="02020603050405020304" pitchFamily="18" charset="0"/>
                            </a:rPr>
                            <a:t>OPT</a:t>
                          </a:r>
                          <a:r>
                            <a:rPr lang="ja-JP" altLang="en-US" sz="1400" kern="100" dirty="0">
                              <a:effectLst/>
                              <a:latin typeface="+mn-ea"/>
                              <a:ea typeface="+mn-ea"/>
                              <a:cs typeface="Times New Roman" panose="02020603050405020304" pitchFamily="18" charset="0"/>
                            </a:rPr>
                            <a:t>計算：平衡結合長</a:t>
                          </a:r>
                          <a14:m>
                            <m:oMath xmlns:m="http://schemas.openxmlformats.org/officeDocument/2006/math">
                              <m:f>
                                <m:fPr>
                                  <m:type m:val="lin"/>
                                  <m:ctrlPr>
                                    <a:rPr lang="en-US" altLang="ja-JP" sz="1400" b="0" i="1" kern="100" smtClean="0">
                                      <a:effectLst/>
                                      <a:latin typeface="Cambria Math" panose="02040503050406030204" pitchFamily="18" charset="0"/>
                                      <a:ea typeface="游明朝" panose="02020400000000000000" pitchFamily="18" charset="-128"/>
                                      <a:cs typeface="Times New Roman" panose="02020603050405020304" pitchFamily="18" charset="0"/>
                                    </a:rPr>
                                  </m:ctrlPr>
                                </m:fPr>
                                <m:num>
                                  <m:sSub>
                                    <m:sSubPr>
                                      <m:ctrlPr>
                                        <a:rPr lang="en-US" altLang="ja-JP" sz="1400" b="0" i="1" kern="100" smtClean="0">
                                          <a:effectLst/>
                                          <a:latin typeface="Cambria Math" panose="02040503050406030204" pitchFamily="18" charset="0"/>
                                          <a:ea typeface="游明朝" panose="02020400000000000000" pitchFamily="18" charset="-128"/>
                                          <a:cs typeface="Times New Roman" panose="02020603050405020304" pitchFamily="18" charset="0"/>
                                        </a:rPr>
                                      </m:ctrlPr>
                                    </m:sSubPr>
                                    <m:e>
                                      <m:r>
                                        <a:rPr lang="en-US" altLang="ja-JP" sz="1400" b="0" i="1" kern="100" smtClean="0">
                                          <a:effectLst/>
                                          <a:latin typeface="Cambria Math" panose="02040503050406030204" pitchFamily="18" charset="0"/>
                                          <a:ea typeface="游明朝" panose="02020400000000000000" pitchFamily="18" charset="-128"/>
                                          <a:cs typeface="Times New Roman" panose="02020603050405020304" pitchFamily="18" charset="0"/>
                                        </a:rPr>
                                        <m:t>𝑅</m:t>
                                      </m:r>
                                    </m:e>
                                    <m:sub>
                                      <m:r>
                                        <m:rPr>
                                          <m:sty m:val="p"/>
                                        </m:rPr>
                                        <a:rPr lang="en-US" altLang="ja-JP" sz="1400" b="0" i="0" kern="100" smtClean="0">
                                          <a:effectLst/>
                                          <a:latin typeface="Cambria Math" panose="02040503050406030204" pitchFamily="18" charset="0"/>
                                          <a:ea typeface="游明朝" panose="02020400000000000000" pitchFamily="18" charset="-128"/>
                                          <a:cs typeface="Times New Roman" panose="02020603050405020304" pitchFamily="18" charset="0"/>
                                        </a:rPr>
                                        <m:t>eq</m:t>
                                      </m:r>
                                    </m:sub>
                                  </m:sSub>
                                </m:num>
                                <m:den>
                                  <m:r>
                                    <a:rPr lang="en-US" altLang="ja-JP" sz="1400" b="0" i="1" kern="100" smtClean="0">
                                      <a:effectLst/>
                                      <a:latin typeface="Cambria Math" panose="02040503050406030204" pitchFamily="18" charset="0"/>
                                      <a:ea typeface="游明朝" panose="02020400000000000000" pitchFamily="18" charset="-128"/>
                                      <a:cs typeface="Times New Roman" panose="02020603050405020304" pitchFamily="18" charset="0"/>
                                    </a:rPr>
                                    <m:t>Å</m:t>
                                  </m:r>
                                </m:den>
                              </m:f>
                            </m:oMath>
                          </a14:m>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tc hMerge="1">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tc hMerge="1">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43647503"/>
                      </a:ext>
                    </a:extLst>
                  </a:tr>
                  <a:tr h="360000">
                    <a:tc>
                      <a:txBody>
                        <a:bodyPr/>
                        <a:lstStyle/>
                        <a:p>
                          <a:pPr algn="ctr"/>
                          <a:r>
                            <a:rPr lang="ja-JP" altLang="en-US" sz="1400" kern="100" dirty="0">
                              <a:solidFill>
                                <a:schemeClr val="bg1"/>
                              </a:solidFill>
                              <a:effectLst/>
                              <a:latin typeface="+mn-ea"/>
                              <a:ea typeface="+mn-ea"/>
                            </a:rPr>
                            <a:t>基底関数</a:t>
                          </a:r>
                          <a:endParaRPr lang="ja-JP" sz="14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altLang="ja-JP" sz="1400" kern="100" dirty="0">
                              <a:solidFill>
                                <a:schemeClr val="bg1"/>
                              </a:solidFill>
                              <a:effectLst/>
                              <a:latin typeface="+mn-ea"/>
                              <a:ea typeface="+mn-ea"/>
                            </a:rPr>
                            <a:t>N</a:t>
                          </a:r>
                          <a:r>
                            <a:rPr lang="ja-JP" altLang="en-US" sz="1400" kern="100" dirty="0">
                              <a:solidFill>
                                <a:schemeClr val="bg1"/>
                              </a:solidFill>
                              <a:effectLst/>
                              <a:latin typeface="+mn-ea"/>
                              <a:ea typeface="+mn-ea"/>
                            </a:rPr>
                            <a:t>₂</a:t>
                          </a:r>
                          <a:endParaRPr lang="ja-JP" sz="1400" kern="100" baseline="300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altLang="ja-JP" sz="1400" kern="100" dirty="0">
                              <a:solidFill>
                                <a:schemeClr val="bg1"/>
                              </a:solidFill>
                              <a:effectLst/>
                              <a:latin typeface="+mn-ea"/>
                              <a:ea typeface="+mn-ea"/>
                              <a:cs typeface="Times New Roman" panose="02020603050405020304" pitchFamily="18" charset="0"/>
                            </a:rPr>
                            <a:t>CO</a:t>
                          </a:r>
                          <a:endParaRPr lang="ja-JP" sz="14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2347481654"/>
                      </a:ext>
                    </a:extLst>
                  </a:tr>
                  <a:tr h="360000">
                    <a:tc>
                      <a:txBody>
                        <a:bodyPr/>
                        <a:lstStyle/>
                        <a:p>
                          <a:pPr algn="ctr"/>
                          <a:r>
                            <a:rPr lang="en-US" sz="1400" kern="100" dirty="0">
                              <a:effectLst/>
                              <a:latin typeface="+mn-ea"/>
                              <a:ea typeface="+mn-ea"/>
                              <a:cs typeface="Times New Roman" panose="02020603050405020304" pitchFamily="18" charset="0"/>
                            </a:rPr>
                            <a:t>STO-3G</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1.1891</a:t>
                          </a:r>
                        </a:p>
                      </a:txBody>
                      <a:tcPr marL="6350" marR="6350" marT="635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1.1822</a:t>
                          </a:r>
                        </a:p>
                      </a:txBody>
                      <a:tcPr marL="6350" marR="6350" marT="635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83351516"/>
                      </a:ext>
                    </a:extLst>
                  </a:tr>
                  <a:tr h="360000">
                    <a:tc>
                      <a:txBody>
                        <a:bodyPr/>
                        <a:lstStyle/>
                        <a:p>
                          <a:pPr algn="ctr"/>
                          <a:r>
                            <a:rPr lang="en-US" sz="1400" kern="100" dirty="0">
                              <a:effectLst/>
                              <a:latin typeface="+mn-ea"/>
                              <a:ea typeface="+mn-ea"/>
                              <a:cs typeface="Times New Roman" panose="02020603050405020304" pitchFamily="18" charset="0"/>
                            </a:rPr>
                            <a:t>4-31G</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1.1227</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1.1594</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11466847"/>
                      </a:ext>
                    </a:extLst>
                  </a:tr>
                  <a:tr h="360000">
                    <a:tc>
                      <a:txBody>
                        <a:bodyPr/>
                        <a:lstStyle/>
                        <a:p>
                          <a:pPr algn="ctr"/>
                          <a:r>
                            <a:rPr lang="en-US" sz="1400" kern="100" dirty="0">
                              <a:effectLst/>
                              <a:latin typeface="+mn-ea"/>
                              <a:ea typeface="+mn-ea"/>
                              <a:cs typeface="Times New Roman" panose="02020603050405020304" pitchFamily="18" charset="0"/>
                            </a:rPr>
                            <a:t>6-31G</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1.1281</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a:solidFill>
                                <a:srgbClr val="000000"/>
                              </a:solidFill>
                              <a:effectLst/>
                              <a:latin typeface="游ゴシック" panose="020B0400000000000000" pitchFamily="50" charset="-128"/>
                              <a:ea typeface="游ゴシック" panose="020B0400000000000000" pitchFamily="50" charset="-128"/>
                            </a:rPr>
                            <a:t>1.1634</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583706780"/>
                      </a:ext>
                    </a:extLst>
                  </a:tr>
                  <a:tr h="360000">
                    <a:tc>
                      <a:txBody>
                        <a:bodyPr/>
                        <a:lstStyle/>
                        <a:p>
                          <a:pPr algn="ctr"/>
                          <a:r>
                            <a:rPr lang="en-US" sz="1400" kern="100" dirty="0">
                              <a:effectLst/>
                              <a:latin typeface="+mn-ea"/>
                              <a:ea typeface="+mn-ea"/>
                              <a:cs typeface="Times New Roman" panose="02020603050405020304" pitchFamily="18" charset="0"/>
                            </a:rPr>
                            <a:t>6-31G</a:t>
                          </a:r>
                          <a:r>
                            <a:rPr lang="en-US" altLang="ja-JP" sz="1400" kern="100" dirty="0">
                              <a:effectLst/>
                              <a:latin typeface="+mn-ea"/>
                              <a:ea typeface="+mn-ea"/>
                              <a:cs typeface="Times New Roman" panose="02020603050405020304" pitchFamily="18" charset="0"/>
                            </a:rPr>
                            <a:t>(d)</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a:solidFill>
                                <a:srgbClr val="000000"/>
                              </a:solidFill>
                              <a:effectLst/>
                              <a:latin typeface="游ゴシック" panose="020B0400000000000000" pitchFamily="50" charset="-128"/>
                              <a:ea typeface="游ゴシック" panose="020B0400000000000000" pitchFamily="50" charset="-128"/>
                            </a:rPr>
                            <a:t>1.1135</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1.1421</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46917534"/>
                      </a:ext>
                    </a:extLst>
                  </a:tr>
                  <a:tr h="360000">
                    <a:tc>
                      <a:txBody>
                        <a:bodyPr/>
                        <a:lstStyle/>
                        <a:p>
                          <a:pPr algn="ctr"/>
                          <a:r>
                            <a:rPr lang="en-US" sz="1400" kern="100" dirty="0">
                              <a:effectLst/>
                              <a:latin typeface="+mn-ea"/>
                              <a:ea typeface="+mn-ea"/>
                              <a:cs typeface="Times New Roman" panose="02020603050405020304" pitchFamily="18" charset="0"/>
                            </a:rPr>
                            <a:t>6-31G</a:t>
                          </a:r>
                          <a:r>
                            <a:rPr lang="en-US" altLang="ja-JP" sz="1400" kern="100" dirty="0">
                              <a:effectLst/>
                              <a:latin typeface="+mn-ea"/>
                              <a:ea typeface="+mn-ea"/>
                              <a:cs typeface="Times New Roman" panose="02020603050405020304" pitchFamily="18" charset="0"/>
                            </a:rPr>
                            <a:t>(</a:t>
                          </a:r>
                          <a:r>
                            <a:rPr lang="en-US" altLang="ja-JP" sz="1400" kern="100" dirty="0" err="1">
                              <a:effectLst/>
                              <a:latin typeface="+mn-ea"/>
                              <a:ea typeface="+mn-ea"/>
                              <a:cs typeface="Times New Roman" panose="02020603050405020304" pitchFamily="18" charset="0"/>
                            </a:rPr>
                            <a:t>d,p</a:t>
                          </a:r>
                          <a:r>
                            <a:rPr lang="en-US" altLang="ja-JP" sz="1400" kern="100" dirty="0">
                              <a:effectLst/>
                              <a:latin typeface="+mn-ea"/>
                              <a:ea typeface="+mn-ea"/>
                              <a:cs typeface="Times New Roman" panose="02020603050405020304" pitchFamily="18" charset="0"/>
                            </a:rPr>
                            <a:t>)</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1.1135</a:t>
                          </a:r>
                        </a:p>
                      </a:txBody>
                      <a:tcPr marL="6350" marR="6350" marT="6350" marB="0" anchor="ct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1.1421</a:t>
                          </a:r>
                        </a:p>
                      </a:txBody>
                      <a:tcPr marL="6350" marR="6350" marT="6350" marB="0" anchor="ct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182692128"/>
                      </a:ext>
                    </a:extLst>
                  </a:tr>
                  <a:tr h="360000">
                    <a:tc>
                      <a:txBody>
                        <a:bodyPr/>
                        <a:lstStyle/>
                        <a:p>
                          <a:pPr algn="ctr"/>
                          <a:r>
                            <a:rPr lang="en-US" sz="1400" kern="100" dirty="0">
                              <a:effectLst/>
                              <a:latin typeface="+mj-lt"/>
                              <a:ea typeface="+mn-ea"/>
                              <a:cs typeface="Times New Roman" panose="02020603050405020304" pitchFamily="18" charset="0"/>
                            </a:rPr>
                            <a:t>HF</a:t>
                          </a:r>
                          <a:r>
                            <a:rPr lang="ja-JP" sz="1400" kern="100" dirty="0">
                              <a:effectLst/>
                              <a:latin typeface="+mj-lt"/>
                              <a:ea typeface="+mn-ea"/>
                              <a:cs typeface="Times New Roman" panose="02020603050405020304" pitchFamily="18" charset="0"/>
                            </a:rPr>
                            <a:t>極限</a:t>
                          </a: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1.0652</a:t>
                          </a:r>
                        </a:p>
                      </a:txBody>
                      <a:tcPr marL="6350" marR="6350" marT="6350"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1.1012</a:t>
                          </a:r>
                        </a:p>
                      </a:txBody>
                      <a:tcPr marL="6350" marR="6350" marT="6350"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010743172"/>
                      </a:ext>
                    </a:extLst>
                  </a:tr>
                  <a:tr h="360000">
                    <a:tc>
                      <a:txBody>
                        <a:bodyPr/>
                        <a:lstStyle/>
                        <a:p>
                          <a:pPr algn="ctr"/>
                          <a:r>
                            <a:rPr lang="ja-JP" altLang="en-US" sz="1400" kern="100" dirty="0">
                              <a:effectLst/>
                              <a:latin typeface="+mn-ea"/>
                              <a:ea typeface="+mn-ea"/>
                              <a:cs typeface="Times New Roman" panose="02020603050405020304" pitchFamily="18" charset="0"/>
                            </a:rPr>
                            <a:t>実験値</a:t>
                          </a:r>
                          <a:r>
                            <a:rPr lang="en-US" altLang="ja-JP" sz="1400" kern="100" dirty="0">
                              <a:effectLst/>
                              <a:latin typeface="+mn-ea"/>
                              <a:ea typeface="+mn-ea"/>
                              <a:cs typeface="Times New Roman" panose="02020603050405020304" pitchFamily="18" charset="0"/>
                            </a:rPr>
                            <a:t>*</a:t>
                          </a:r>
                          <a:endParaRPr lang="ja-JP" sz="1400" kern="100" dirty="0">
                            <a:effectLst/>
                            <a:latin typeface="+mj-lt"/>
                            <a:ea typeface="游明朝" panose="02020400000000000000" pitchFamily="18" charset="-128"/>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1.0975</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1.1282</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890902977"/>
                      </a:ext>
                    </a:extLst>
                  </a:tr>
                </a:tbl>
              </a:graphicData>
            </a:graphic>
          </p:graphicFrame>
        </mc:Choice>
        <mc:Fallback xmlns="">
          <p:graphicFrame>
            <p:nvGraphicFramePr>
              <p:cNvPr id="8" name="コンテンツ プレースホルダー 7">
                <a:extLst>
                  <a:ext uri="{FF2B5EF4-FFF2-40B4-BE49-F238E27FC236}">
                    <a16:creationId xmlns:a16="http://schemas.microsoft.com/office/drawing/2014/main" id="{125F7EAA-8A8C-2239-337C-B79E25AAE642}"/>
                  </a:ext>
                </a:extLst>
              </p:cNvPr>
              <p:cNvGraphicFramePr>
                <a:graphicFrameLocks noGrp="1"/>
              </p:cNvGraphicFramePr>
              <p:nvPr>
                <p:ph idx="14"/>
                <p:extLst>
                  <p:ext uri="{D42A27DB-BD31-4B8C-83A1-F6EECF244321}">
                    <p14:modId xmlns:p14="http://schemas.microsoft.com/office/powerpoint/2010/main" val="1841502831"/>
                  </p:ext>
                </p:extLst>
              </p:nvPr>
            </p:nvGraphicFramePr>
            <p:xfrm>
              <a:off x="3491687" y="842963"/>
              <a:ext cx="5184000" cy="3240000"/>
            </p:xfrm>
            <a:graphic>
              <a:graphicData uri="http://schemas.openxmlformats.org/drawingml/2006/table">
                <a:tbl>
                  <a:tblPr firstRow="1" firstCol="1" bandRow="1">
                    <a:tableStyleId>{2D5ABB26-0587-4C30-8999-92F81FD0307C}</a:tableStyleId>
                  </a:tblPr>
                  <a:tblGrid>
                    <a:gridCol w="1728000">
                      <a:extLst>
                        <a:ext uri="{9D8B030D-6E8A-4147-A177-3AD203B41FA5}">
                          <a16:colId xmlns:a16="http://schemas.microsoft.com/office/drawing/2014/main" val="2951375479"/>
                        </a:ext>
                      </a:extLst>
                    </a:gridCol>
                    <a:gridCol w="1728000">
                      <a:extLst>
                        <a:ext uri="{9D8B030D-6E8A-4147-A177-3AD203B41FA5}">
                          <a16:colId xmlns:a16="http://schemas.microsoft.com/office/drawing/2014/main" val="2432590264"/>
                        </a:ext>
                      </a:extLst>
                    </a:gridCol>
                    <a:gridCol w="1728000">
                      <a:extLst>
                        <a:ext uri="{9D8B030D-6E8A-4147-A177-3AD203B41FA5}">
                          <a16:colId xmlns:a16="http://schemas.microsoft.com/office/drawing/2014/main" val="781044291"/>
                        </a:ext>
                      </a:extLst>
                    </a:gridCol>
                  </a:tblGrid>
                  <a:tr h="360000">
                    <a:tc gridSpan="3">
                      <a:txBody>
                        <a:bodyPr/>
                        <a:lstStyle/>
                        <a:p>
                          <a:endParaRPr lang="ja-JP"/>
                        </a:p>
                      </a:txBody>
                      <a:tcPr marL="68580" marR="68580" marT="0" marB="0" anchor="ctr">
                        <a:lnB w="12700" cap="flat" cmpd="sng" algn="ctr">
                          <a:solidFill>
                            <a:schemeClr val="tx1"/>
                          </a:solidFill>
                          <a:prstDash val="solid"/>
                          <a:round/>
                          <a:headEnd type="none" w="med" len="med"/>
                          <a:tailEnd type="none" w="med" len="med"/>
                        </a:lnB>
                        <a:blipFill>
                          <a:blip r:embed="rId3"/>
                          <a:stretch>
                            <a:fillRect t="-72881" r="-117" b="-811864"/>
                          </a:stretch>
                        </a:blipFill>
                      </a:tcPr>
                    </a:tc>
                    <a:tc hMerge="1">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tc hMerge="1">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43647503"/>
                      </a:ext>
                    </a:extLst>
                  </a:tr>
                  <a:tr h="360000">
                    <a:tc>
                      <a:txBody>
                        <a:bodyPr/>
                        <a:lstStyle/>
                        <a:p>
                          <a:pPr algn="ctr"/>
                          <a:r>
                            <a:rPr lang="ja-JP" altLang="en-US" sz="1400" kern="100" dirty="0">
                              <a:solidFill>
                                <a:schemeClr val="bg1"/>
                              </a:solidFill>
                              <a:effectLst/>
                              <a:latin typeface="+mn-ea"/>
                              <a:ea typeface="+mn-ea"/>
                            </a:rPr>
                            <a:t>基底関数</a:t>
                          </a:r>
                          <a:endParaRPr lang="ja-JP" sz="14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altLang="ja-JP" sz="1400" kern="100" dirty="0">
                              <a:solidFill>
                                <a:schemeClr val="bg1"/>
                              </a:solidFill>
                              <a:effectLst/>
                              <a:latin typeface="+mn-ea"/>
                              <a:ea typeface="+mn-ea"/>
                            </a:rPr>
                            <a:t>N</a:t>
                          </a:r>
                          <a:r>
                            <a:rPr lang="ja-JP" altLang="en-US" sz="1400" kern="100" dirty="0">
                              <a:solidFill>
                                <a:schemeClr val="bg1"/>
                              </a:solidFill>
                              <a:effectLst/>
                              <a:latin typeface="+mn-ea"/>
                              <a:ea typeface="+mn-ea"/>
                            </a:rPr>
                            <a:t>₂</a:t>
                          </a:r>
                          <a:endParaRPr lang="ja-JP" sz="1400" kern="100" baseline="300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altLang="ja-JP" sz="1400" kern="100" dirty="0">
                              <a:solidFill>
                                <a:schemeClr val="bg1"/>
                              </a:solidFill>
                              <a:effectLst/>
                              <a:latin typeface="+mn-ea"/>
                              <a:ea typeface="+mn-ea"/>
                              <a:cs typeface="Times New Roman" panose="02020603050405020304" pitchFamily="18" charset="0"/>
                            </a:rPr>
                            <a:t>CO</a:t>
                          </a:r>
                          <a:endParaRPr lang="ja-JP" sz="14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2347481654"/>
                      </a:ext>
                    </a:extLst>
                  </a:tr>
                  <a:tr h="360000">
                    <a:tc>
                      <a:txBody>
                        <a:bodyPr/>
                        <a:lstStyle/>
                        <a:p>
                          <a:pPr algn="ctr"/>
                          <a:r>
                            <a:rPr lang="en-US" sz="1400" kern="100" dirty="0">
                              <a:effectLst/>
                              <a:latin typeface="+mn-ea"/>
                              <a:ea typeface="+mn-ea"/>
                              <a:cs typeface="Times New Roman" panose="02020603050405020304" pitchFamily="18" charset="0"/>
                            </a:rPr>
                            <a:t>STO-3G</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1.1891</a:t>
                          </a:r>
                        </a:p>
                      </a:txBody>
                      <a:tcPr marL="6350" marR="6350" marT="635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1.1822</a:t>
                          </a:r>
                        </a:p>
                      </a:txBody>
                      <a:tcPr marL="6350" marR="6350" marT="635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83351516"/>
                      </a:ext>
                    </a:extLst>
                  </a:tr>
                  <a:tr h="360000">
                    <a:tc>
                      <a:txBody>
                        <a:bodyPr/>
                        <a:lstStyle/>
                        <a:p>
                          <a:pPr algn="ctr"/>
                          <a:r>
                            <a:rPr lang="en-US" sz="1400" kern="100" dirty="0">
                              <a:effectLst/>
                              <a:latin typeface="+mn-ea"/>
                              <a:ea typeface="+mn-ea"/>
                              <a:cs typeface="Times New Roman" panose="02020603050405020304" pitchFamily="18" charset="0"/>
                            </a:rPr>
                            <a:t>4-31G</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1.1227</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1.1594</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11466847"/>
                      </a:ext>
                    </a:extLst>
                  </a:tr>
                  <a:tr h="360000">
                    <a:tc>
                      <a:txBody>
                        <a:bodyPr/>
                        <a:lstStyle/>
                        <a:p>
                          <a:pPr algn="ctr"/>
                          <a:r>
                            <a:rPr lang="en-US" sz="1400" kern="100" dirty="0">
                              <a:effectLst/>
                              <a:latin typeface="+mn-ea"/>
                              <a:ea typeface="+mn-ea"/>
                              <a:cs typeface="Times New Roman" panose="02020603050405020304" pitchFamily="18" charset="0"/>
                            </a:rPr>
                            <a:t>6-31G</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1.1281</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a:solidFill>
                                <a:srgbClr val="000000"/>
                              </a:solidFill>
                              <a:effectLst/>
                              <a:latin typeface="游ゴシック" panose="020B0400000000000000" pitchFamily="50" charset="-128"/>
                              <a:ea typeface="游ゴシック" panose="020B0400000000000000" pitchFamily="50" charset="-128"/>
                            </a:rPr>
                            <a:t>1.1634</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583706780"/>
                      </a:ext>
                    </a:extLst>
                  </a:tr>
                  <a:tr h="360000">
                    <a:tc>
                      <a:txBody>
                        <a:bodyPr/>
                        <a:lstStyle/>
                        <a:p>
                          <a:pPr algn="ctr"/>
                          <a:r>
                            <a:rPr lang="en-US" sz="1400" kern="100" dirty="0">
                              <a:effectLst/>
                              <a:latin typeface="+mn-ea"/>
                              <a:ea typeface="+mn-ea"/>
                              <a:cs typeface="Times New Roman" panose="02020603050405020304" pitchFamily="18" charset="0"/>
                            </a:rPr>
                            <a:t>6-31G</a:t>
                          </a:r>
                          <a:r>
                            <a:rPr lang="en-US" altLang="ja-JP" sz="1400" kern="100" dirty="0">
                              <a:effectLst/>
                              <a:latin typeface="+mn-ea"/>
                              <a:ea typeface="+mn-ea"/>
                              <a:cs typeface="Times New Roman" panose="02020603050405020304" pitchFamily="18" charset="0"/>
                            </a:rPr>
                            <a:t>(d)</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a:solidFill>
                                <a:srgbClr val="000000"/>
                              </a:solidFill>
                              <a:effectLst/>
                              <a:latin typeface="游ゴシック" panose="020B0400000000000000" pitchFamily="50" charset="-128"/>
                              <a:ea typeface="游ゴシック" panose="020B0400000000000000" pitchFamily="50" charset="-128"/>
                            </a:rPr>
                            <a:t>1.1135</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1.1421</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46917534"/>
                      </a:ext>
                    </a:extLst>
                  </a:tr>
                  <a:tr h="360000">
                    <a:tc>
                      <a:txBody>
                        <a:bodyPr/>
                        <a:lstStyle/>
                        <a:p>
                          <a:pPr algn="ctr"/>
                          <a:r>
                            <a:rPr lang="en-US" sz="1400" kern="100" dirty="0">
                              <a:effectLst/>
                              <a:latin typeface="+mn-ea"/>
                              <a:ea typeface="+mn-ea"/>
                              <a:cs typeface="Times New Roman" panose="02020603050405020304" pitchFamily="18" charset="0"/>
                            </a:rPr>
                            <a:t>6-31G</a:t>
                          </a:r>
                          <a:r>
                            <a:rPr lang="en-US" altLang="ja-JP" sz="1400" kern="100" dirty="0">
                              <a:effectLst/>
                              <a:latin typeface="+mn-ea"/>
                              <a:ea typeface="+mn-ea"/>
                              <a:cs typeface="Times New Roman" panose="02020603050405020304" pitchFamily="18" charset="0"/>
                            </a:rPr>
                            <a:t>(</a:t>
                          </a:r>
                          <a:r>
                            <a:rPr lang="en-US" altLang="ja-JP" sz="1400" kern="100" dirty="0" err="1">
                              <a:effectLst/>
                              <a:latin typeface="+mn-ea"/>
                              <a:ea typeface="+mn-ea"/>
                              <a:cs typeface="Times New Roman" panose="02020603050405020304" pitchFamily="18" charset="0"/>
                            </a:rPr>
                            <a:t>d,p</a:t>
                          </a:r>
                          <a:r>
                            <a:rPr lang="en-US" altLang="ja-JP" sz="1400" kern="100" dirty="0">
                              <a:effectLst/>
                              <a:latin typeface="+mn-ea"/>
                              <a:ea typeface="+mn-ea"/>
                              <a:cs typeface="Times New Roman" panose="02020603050405020304" pitchFamily="18" charset="0"/>
                            </a:rPr>
                            <a:t>)</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1.1135</a:t>
                          </a:r>
                        </a:p>
                      </a:txBody>
                      <a:tcPr marL="6350" marR="6350" marT="6350" marB="0" anchor="ct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1.1421</a:t>
                          </a:r>
                        </a:p>
                      </a:txBody>
                      <a:tcPr marL="6350" marR="6350" marT="6350" marB="0" anchor="ct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182692128"/>
                      </a:ext>
                    </a:extLst>
                  </a:tr>
                  <a:tr h="360000">
                    <a:tc>
                      <a:txBody>
                        <a:bodyPr/>
                        <a:lstStyle/>
                        <a:p>
                          <a:pPr algn="ctr"/>
                          <a:r>
                            <a:rPr lang="en-US" sz="1400" kern="100" dirty="0">
                              <a:effectLst/>
                              <a:latin typeface="+mj-lt"/>
                              <a:ea typeface="+mn-ea"/>
                              <a:cs typeface="Times New Roman" panose="02020603050405020304" pitchFamily="18" charset="0"/>
                            </a:rPr>
                            <a:t>HF</a:t>
                          </a:r>
                          <a:r>
                            <a:rPr lang="ja-JP" sz="1400" kern="100" dirty="0">
                              <a:effectLst/>
                              <a:latin typeface="+mj-lt"/>
                              <a:ea typeface="+mn-ea"/>
                              <a:cs typeface="Times New Roman" panose="02020603050405020304" pitchFamily="18" charset="0"/>
                            </a:rPr>
                            <a:t>極限</a:t>
                          </a: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1.0652</a:t>
                          </a:r>
                        </a:p>
                      </a:txBody>
                      <a:tcPr marL="6350" marR="6350" marT="6350"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1.1012</a:t>
                          </a:r>
                        </a:p>
                      </a:txBody>
                      <a:tcPr marL="6350" marR="6350" marT="6350"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010743172"/>
                      </a:ext>
                    </a:extLst>
                  </a:tr>
                  <a:tr h="360000">
                    <a:tc>
                      <a:txBody>
                        <a:bodyPr/>
                        <a:lstStyle/>
                        <a:p>
                          <a:pPr algn="ctr"/>
                          <a:r>
                            <a:rPr lang="ja-JP" altLang="en-US" sz="1400" kern="100" dirty="0">
                              <a:effectLst/>
                              <a:latin typeface="+mn-ea"/>
                              <a:ea typeface="+mn-ea"/>
                              <a:cs typeface="Times New Roman" panose="02020603050405020304" pitchFamily="18" charset="0"/>
                            </a:rPr>
                            <a:t>実験値</a:t>
                          </a:r>
                          <a:r>
                            <a:rPr lang="en-US" altLang="ja-JP" sz="1400" kern="100" dirty="0">
                              <a:effectLst/>
                              <a:latin typeface="+mn-ea"/>
                              <a:ea typeface="+mn-ea"/>
                              <a:cs typeface="Times New Roman" panose="02020603050405020304" pitchFamily="18" charset="0"/>
                            </a:rPr>
                            <a:t>*</a:t>
                          </a:r>
                          <a:endParaRPr lang="ja-JP" sz="1400" kern="100" dirty="0">
                            <a:effectLst/>
                            <a:latin typeface="+mj-lt"/>
                            <a:ea typeface="游明朝" panose="02020400000000000000" pitchFamily="18" charset="-128"/>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1.0975</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1.1282</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890902977"/>
                      </a:ext>
                    </a:extLst>
                  </a:tr>
                </a:tbl>
              </a:graphicData>
            </a:graphic>
          </p:graphicFrame>
        </mc:Fallback>
      </mc:AlternateContent>
      <p:sp>
        <p:nvSpPr>
          <p:cNvPr id="11" name="正方形/長方形 10">
            <a:extLst>
              <a:ext uri="{FF2B5EF4-FFF2-40B4-BE49-F238E27FC236}">
                <a16:creationId xmlns:a16="http://schemas.microsoft.com/office/drawing/2014/main" id="{138D118C-DA8F-7A38-80FE-67721F0ED375}"/>
              </a:ext>
            </a:extLst>
          </p:cNvPr>
          <p:cNvSpPr/>
          <p:nvPr/>
        </p:nvSpPr>
        <p:spPr>
          <a:xfrm>
            <a:off x="5259824" y="1602224"/>
            <a:ext cx="3415864" cy="1707420"/>
          </a:xfrm>
          <a:prstGeom prst="rect">
            <a:avLst/>
          </a:prstGeom>
          <a:solidFill>
            <a:schemeClr val="accent4">
              <a:lumMod val="40000"/>
              <a:lumOff val="6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solidFill>
                  <a:schemeClr val="accent4"/>
                </a:solidFill>
              </a:rPr>
              <a:t>計算してみよう</a:t>
            </a:r>
          </a:p>
        </p:txBody>
      </p:sp>
    </p:spTree>
    <p:extLst>
      <p:ext uri="{BB962C8B-B14F-4D97-AF65-F5344CB8AC3E}">
        <p14:creationId xmlns:p14="http://schemas.microsoft.com/office/powerpoint/2010/main" val="3698207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表 9">
            <a:extLst>
              <a:ext uri="{FF2B5EF4-FFF2-40B4-BE49-F238E27FC236}">
                <a16:creationId xmlns:a16="http://schemas.microsoft.com/office/drawing/2014/main" id="{E26ED64C-83A2-4342-9AE9-D2DB79641B4E}"/>
              </a:ext>
            </a:extLst>
          </p:cNvPr>
          <p:cNvGraphicFramePr>
            <a:graphicFrameLocks noGrp="1"/>
          </p:cNvGraphicFramePr>
          <p:nvPr>
            <p:ph idx="1"/>
            <p:extLst>
              <p:ext uri="{D42A27DB-BD31-4B8C-83A1-F6EECF244321}">
                <p14:modId xmlns:p14="http://schemas.microsoft.com/office/powerpoint/2010/main" val="4078446297"/>
              </p:ext>
            </p:extLst>
          </p:nvPr>
        </p:nvGraphicFramePr>
        <p:xfrm>
          <a:off x="468313" y="842963"/>
          <a:ext cx="2735262" cy="2965360"/>
        </p:xfrm>
        <a:graphic>
          <a:graphicData uri="http://schemas.openxmlformats.org/drawingml/2006/table">
            <a:tbl>
              <a:tblPr firstRow="1" bandRow="1">
                <a:tableStyleId>{2D5ABB26-0587-4C30-8999-92F81FD0307C}</a:tableStyleId>
              </a:tblPr>
              <a:tblGrid>
                <a:gridCol w="2735262">
                  <a:extLst>
                    <a:ext uri="{9D8B030D-6E8A-4147-A177-3AD203B41FA5}">
                      <a16:colId xmlns:a16="http://schemas.microsoft.com/office/drawing/2014/main" val="839188252"/>
                    </a:ext>
                  </a:extLst>
                </a:gridCol>
              </a:tblGrid>
              <a:tr h="360000">
                <a:tc>
                  <a:txBody>
                    <a:bodyPr/>
                    <a:lstStyle/>
                    <a:p>
                      <a:r>
                        <a:rPr kumimoji="1" lang="en-US" altLang="ja-JP" sz="1300" b="1" dirty="0">
                          <a:solidFill>
                            <a:schemeClr val="tx2"/>
                          </a:solidFill>
                        </a:rPr>
                        <a:t>examples/opt/H2O/HF</a:t>
                      </a:r>
                      <a:endParaRPr kumimoji="1" lang="ja-JP" altLang="en-US" sz="1300" b="1" dirty="0">
                        <a:solidFill>
                          <a:schemeClr val="tx2"/>
                        </a:solidFill>
                      </a:endParaRPr>
                    </a:p>
                  </a:txBody>
                  <a:tcPr anchor="ctr">
                    <a:lnB w="12700" cap="flat" cmpd="sng" algn="ctr">
                      <a:noFill/>
                      <a:prstDash val="solid"/>
                      <a:round/>
                      <a:headEnd type="none" w="med" len="med"/>
                      <a:tailEnd type="none" w="med" len="med"/>
                    </a:lnB>
                  </a:tcPr>
                </a:tc>
                <a:extLst>
                  <a:ext uri="{0D108BD9-81ED-4DB2-BD59-A6C34878D82A}">
                    <a16:rowId xmlns:a16="http://schemas.microsoft.com/office/drawing/2014/main" val="3468920188"/>
                  </a:ext>
                </a:extLst>
              </a:tr>
              <a:tr h="370840">
                <a:tc>
                  <a:txBody>
                    <a:bodyPr/>
                    <a:lstStyle/>
                    <a:p>
                      <a:r>
                        <a:rPr kumimoji="1" lang="pt-BR" altLang="ja-JP" sz="1300" dirty="0">
                          <a:solidFill>
                            <a:srgbClr val="D4D4D4"/>
                          </a:solidFill>
                          <a:latin typeface="Consolas" panose="020B0609020204030204" pitchFamily="49" charset="0"/>
                        </a:rPr>
                        <a:t># HF/STO-3G OPT</a:t>
                      </a:r>
                    </a:p>
                    <a:p>
                      <a:endParaRPr kumimoji="1" lang="pt-BR" altLang="ja-JP" sz="1300" dirty="0">
                        <a:solidFill>
                          <a:srgbClr val="D4D4D4"/>
                        </a:solidFill>
                        <a:latin typeface="Consolas" panose="020B0609020204030204" pitchFamily="49" charset="0"/>
                      </a:endParaRPr>
                    </a:p>
                    <a:p>
                      <a:r>
                        <a:rPr kumimoji="1" lang="pt-BR" altLang="ja-JP" sz="1300" dirty="0">
                          <a:solidFill>
                            <a:srgbClr val="D4D4D4"/>
                          </a:solidFill>
                          <a:latin typeface="Consolas" panose="020B0609020204030204" pitchFamily="49" charset="0"/>
                        </a:rPr>
                        <a:t>H2O</a:t>
                      </a:r>
                    </a:p>
                    <a:p>
                      <a:endParaRPr kumimoji="1" lang="pt-BR" altLang="ja-JP" sz="1300" dirty="0">
                        <a:solidFill>
                          <a:srgbClr val="D4D4D4"/>
                        </a:solidFill>
                        <a:latin typeface="Consolas" panose="020B0609020204030204" pitchFamily="49" charset="0"/>
                      </a:endParaRPr>
                    </a:p>
                    <a:p>
                      <a:r>
                        <a:rPr kumimoji="1" lang="pt-BR" altLang="ja-JP" sz="1300" dirty="0">
                          <a:solidFill>
                            <a:srgbClr val="D4D4D4"/>
                          </a:solidFill>
                          <a:latin typeface="Consolas" panose="020B0609020204030204" pitchFamily="49" charset="0"/>
                        </a:rPr>
                        <a:t>0 1</a:t>
                      </a:r>
                    </a:p>
                    <a:p>
                      <a:r>
                        <a:rPr kumimoji="1" lang="pt-BR" altLang="ja-JP" sz="1300" dirty="0">
                          <a:solidFill>
                            <a:srgbClr val="D4D4D4"/>
                          </a:solidFill>
                          <a:latin typeface="Consolas" panose="020B0609020204030204" pitchFamily="49" charset="0"/>
                        </a:rPr>
                        <a:t>O 0.0 0.0 0.0</a:t>
                      </a:r>
                    </a:p>
                    <a:p>
                      <a:r>
                        <a:rPr kumimoji="1" lang="pt-BR" altLang="ja-JP" sz="1300" dirty="0">
                          <a:solidFill>
                            <a:srgbClr val="D4D4D4"/>
                          </a:solidFill>
                          <a:latin typeface="Consolas" panose="020B0609020204030204" pitchFamily="49" charset="0"/>
                        </a:rPr>
                        <a:t>H 0.0 1.4 1.4</a:t>
                      </a:r>
                    </a:p>
                    <a:p>
                      <a:r>
                        <a:rPr kumimoji="1" lang="pt-BR" altLang="ja-JP" sz="1300" dirty="0">
                          <a:solidFill>
                            <a:srgbClr val="D4D4D4"/>
                          </a:solidFill>
                          <a:latin typeface="Consolas" panose="020B0609020204030204" pitchFamily="49" charset="0"/>
                        </a:rPr>
                        <a:t>H 0.0 1.4 -1.4</a:t>
                      </a:r>
                    </a:p>
                    <a:p>
                      <a:endParaRPr lang="pt-BR" altLang="ja-JP" sz="13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4292E"/>
                    </a:solidFill>
                  </a:tcPr>
                </a:tc>
                <a:extLst>
                  <a:ext uri="{0D108BD9-81ED-4DB2-BD59-A6C34878D82A}">
                    <a16:rowId xmlns:a16="http://schemas.microsoft.com/office/drawing/2014/main" val="2934622672"/>
                  </a:ext>
                </a:extLst>
              </a:tr>
              <a:tr h="360000">
                <a:tc>
                  <a:txBody>
                    <a:bodyPr/>
                    <a:lstStyle/>
                    <a:p>
                      <a:r>
                        <a:rPr kumimoji="1" lang="ja-JP" altLang="en-US" sz="1300" b="1" dirty="0">
                          <a:solidFill>
                            <a:schemeClr val="tx2"/>
                          </a:solidFill>
                        </a:rPr>
                        <a:t>結果の検索コマンド</a:t>
                      </a:r>
                    </a:p>
                  </a:txBody>
                  <a:tcPr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5924653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pt-BR" altLang="ja-JP" sz="1300" dirty="0">
                          <a:solidFill>
                            <a:srgbClr val="D4D4D4"/>
                          </a:solidFill>
                          <a:latin typeface="Consolas" panose="020B0609020204030204" pitchFamily="49" charset="0"/>
                        </a:rPr>
                        <a:t>grep “! R1” *.out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4292E"/>
                    </a:solidFill>
                  </a:tcPr>
                </a:tc>
                <a:extLst>
                  <a:ext uri="{0D108BD9-81ED-4DB2-BD59-A6C34878D82A}">
                    <a16:rowId xmlns:a16="http://schemas.microsoft.com/office/drawing/2014/main" val="1337875995"/>
                  </a:ext>
                </a:extLst>
              </a:tr>
            </a:tbl>
          </a:graphicData>
        </a:graphic>
      </p:graphicFrame>
      <mc:AlternateContent xmlns:mc="http://schemas.openxmlformats.org/markup-compatibility/2006" xmlns:a14="http://schemas.microsoft.com/office/drawing/2010/main">
        <mc:Choice Requires="a14">
          <p:sp>
            <p:nvSpPr>
              <p:cNvPr id="5" name="テキスト プレースホルダー 4">
                <a:extLst>
                  <a:ext uri="{FF2B5EF4-FFF2-40B4-BE49-F238E27FC236}">
                    <a16:creationId xmlns:a16="http://schemas.microsoft.com/office/drawing/2014/main" id="{C018D85C-1CF3-49ED-9CB7-78546F4E4E18}"/>
                  </a:ext>
                </a:extLst>
              </p:cNvPr>
              <p:cNvSpPr>
                <a:spLocks noGrp="1"/>
              </p:cNvSpPr>
              <p:nvPr>
                <p:ph type="body" sz="quarter" idx="13"/>
              </p:nvPr>
            </p:nvSpPr>
            <p:spPr/>
            <p:txBody>
              <a:bodyPr/>
              <a:lstStyle/>
              <a:p>
                <a:r>
                  <a:rPr lang="ja-JP" altLang="en-US" dirty="0"/>
                  <a:t>青文字を</a:t>
                </a:r>
                <a:r>
                  <a:rPr lang="en-US" altLang="ja-JP" dirty="0" err="1"/>
                  <a:t>STO-3G</a:t>
                </a:r>
                <a:r>
                  <a:rPr lang="en-US" altLang="ja-JP" dirty="0"/>
                  <a:t>, 4-</a:t>
                </a:r>
                <a:r>
                  <a:rPr lang="en-US" altLang="ja-JP" dirty="0" err="1"/>
                  <a:t>31G</a:t>
                </a:r>
                <a:r>
                  <a:rPr lang="en-US" altLang="ja-JP" dirty="0"/>
                  <a:t>, 6-</a:t>
                </a:r>
                <a:r>
                  <a:rPr lang="en-US" altLang="ja-JP" dirty="0" err="1"/>
                  <a:t>31G</a:t>
                </a:r>
                <a:r>
                  <a:rPr lang="en-US" altLang="ja-JP" dirty="0"/>
                  <a:t>, 6-</a:t>
                </a:r>
                <a:r>
                  <a:rPr lang="en-US" altLang="ja-JP" dirty="0" err="1"/>
                  <a:t>31G</a:t>
                </a:r>
                <a:r>
                  <a:rPr lang="en-US" altLang="ja-JP" dirty="0"/>
                  <a:t>(d), 6-</a:t>
                </a:r>
                <a:r>
                  <a:rPr lang="en-US" altLang="ja-JP" dirty="0" err="1"/>
                  <a:t>31G</a:t>
                </a:r>
                <a:r>
                  <a:rPr lang="en-US" altLang="ja-JP" dirty="0"/>
                  <a:t>(</a:t>
                </a:r>
                <a:r>
                  <a:rPr lang="en-US" altLang="ja-JP" dirty="0" err="1"/>
                  <a:t>d,p</a:t>
                </a:r>
                <a:r>
                  <a:rPr lang="en-US" altLang="ja-JP" dirty="0"/>
                  <a:t>)</a:t>
                </a:r>
                <a:r>
                  <a:rPr lang="ja-JP" altLang="en-US" dirty="0"/>
                  <a:t>に変えて計算した</a:t>
                </a:r>
                <a:r>
                  <a:rPr lang="en-US" altLang="ja-JP" dirty="0"/>
                  <a:t>. </a:t>
                </a:r>
                <a:r>
                  <a:rPr kumimoji="1" lang="en-US" altLang="ja-JP" b="0" dirty="0"/>
                  <a:t>†</a:t>
                </a:r>
                <a14:m>
                  <m:oMath xmlns:m="http://schemas.openxmlformats.org/officeDocument/2006/math">
                    <m:r>
                      <a:rPr kumimoji="1" lang="en-US" altLang="ja-JP" b="0" i="1" dirty="0" smtClean="0">
                        <a:latin typeface="Cambria Math" panose="02040503050406030204" pitchFamily="18" charset="0"/>
                      </a:rPr>
                      <m:t>1 </m:t>
                    </m:r>
                    <m:sSub>
                      <m:sSubPr>
                        <m:ctrlPr>
                          <a:rPr kumimoji="1" lang="en-US" altLang="ja-JP" b="0" i="1" dirty="0" smtClean="0">
                            <a:latin typeface="Cambria Math" panose="02040503050406030204" pitchFamily="18" charset="0"/>
                          </a:rPr>
                        </m:ctrlPr>
                      </m:sSubPr>
                      <m:e>
                        <m:r>
                          <a:rPr kumimoji="1" lang="en-US" altLang="ja-JP" b="0" i="1" dirty="0" smtClean="0">
                            <a:latin typeface="Cambria Math" panose="02040503050406030204" pitchFamily="18" charset="0"/>
                          </a:rPr>
                          <m:t>𝑎</m:t>
                        </m:r>
                      </m:e>
                      <m:sub>
                        <m:r>
                          <a:rPr kumimoji="1" lang="en-US" altLang="ja-JP" b="0" i="1" dirty="0" smtClean="0">
                            <a:latin typeface="Cambria Math" panose="02040503050406030204" pitchFamily="18" charset="0"/>
                          </a:rPr>
                          <m:t>0</m:t>
                        </m:r>
                      </m:sub>
                    </m:sSub>
                    <m:r>
                      <a:rPr lang="en-US" altLang="ja-JP" i="1" dirty="0">
                        <a:latin typeface="Cambria Math" panose="02040503050406030204" pitchFamily="18" charset="0"/>
                      </a:rPr>
                      <m:t>=0.529 177 210 903</m:t>
                    </m:r>
                    <m:r>
                      <a:rPr lang="en-US" altLang="ja-JP" b="0" i="1" dirty="0" smtClean="0">
                        <a:latin typeface="Cambria Math" panose="02040503050406030204" pitchFamily="18" charset="0"/>
                      </a:rPr>
                      <m:t> </m:t>
                    </m:r>
                    <m:r>
                      <a:rPr lang="en-US" altLang="ja-JP" i="1" dirty="0">
                        <a:latin typeface="Cambria Math" panose="02040503050406030204" pitchFamily="18" charset="0"/>
                      </a:rPr>
                      <m:t>Å</m:t>
                    </m:r>
                  </m:oMath>
                </a14:m>
                <a:r>
                  <a:rPr kumimoji="1" lang="ja-JP" altLang="en-US" dirty="0"/>
                  <a:t>で換算</a:t>
                </a:r>
                <a:r>
                  <a:rPr kumimoji="1" lang="en-US" altLang="ja-JP" dirty="0"/>
                  <a:t>.</a:t>
                </a:r>
                <a:endParaRPr lang="en-US" altLang="ja-JP" dirty="0"/>
              </a:p>
              <a:p>
                <a:r>
                  <a:rPr lang="en-US" altLang="ja-JP" dirty="0"/>
                  <a:t>A. </a:t>
                </a:r>
                <a:r>
                  <a:rPr lang="ja-JP" altLang="en-US" dirty="0"/>
                  <a:t>ザボ</a:t>
                </a:r>
                <a:r>
                  <a:rPr lang="en-US" altLang="ja-JP" dirty="0"/>
                  <a:t>, </a:t>
                </a:r>
                <a:r>
                  <a:rPr lang="en-US" altLang="ja-JP" dirty="0" err="1"/>
                  <a:t>N.S</a:t>
                </a:r>
                <a:r>
                  <a:rPr lang="en-US" altLang="ja-JP" dirty="0"/>
                  <a:t>. </a:t>
                </a:r>
                <a:r>
                  <a:rPr lang="ja-JP" altLang="en-US" dirty="0"/>
                  <a:t>オストランド著</a:t>
                </a:r>
                <a:r>
                  <a:rPr lang="en-US" altLang="ja-JP" dirty="0"/>
                  <a:t>, </a:t>
                </a:r>
                <a:r>
                  <a:rPr lang="ja-JP" altLang="en-US" dirty="0"/>
                  <a:t>大野公男</a:t>
                </a:r>
                <a:r>
                  <a:rPr lang="en-US" altLang="ja-JP" dirty="0"/>
                  <a:t>, </a:t>
                </a:r>
                <a:r>
                  <a:rPr lang="ja-JP" altLang="en-US" dirty="0"/>
                  <a:t>阪井健男</a:t>
                </a:r>
                <a:r>
                  <a:rPr lang="en-US" altLang="ja-JP" dirty="0"/>
                  <a:t>, </a:t>
                </a:r>
                <a:r>
                  <a:rPr lang="ja-JP" altLang="en-US" dirty="0"/>
                  <a:t>望月祐志訳</a:t>
                </a:r>
                <a:r>
                  <a:rPr lang="en-US" altLang="ja-JP" dirty="0"/>
                  <a:t>. 『</a:t>
                </a:r>
                <a:r>
                  <a:rPr lang="ja-JP" altLang="en-US" dirty="0"/>
                  <a:t>新しい量子化学電子構造の理論入門 上</a:t>
                </a:r>
                <a:r>
                  <a:rPr lang="en-US" altLang="ja-JP" dirty="0"/>
                  <a:t>』, </a:t>
                </a:r>
                <a:r>
                  <a:rPr lang="ja-JP" altLang="en-US" dirty="0"/>
                  <a:t>東京大学出版会</a:t>
                </a:r>
                <a:r>
                  <a:rPr lang="en-US" altLang="ja-JP" dirty="0"/>
                  <a:t>, 1987.</a:t>
                </a:r>
                <a:r>
                  <a:rPr lang="ja-JP" altLang="en-US" dirty="0"/>
                  <a:t> </a:t>
                </a:r>
                <a:r>
                  <a:rPr lang="en-US" altLang="ja-JP" kern="100" dirty="0" err="1">
                    <a:effectLst/>
                  </a:rPr>
                  <a:t>p.225</a:t>
                </a:r>
                <a:r>
                  <a:rPr lang="en-US" altLang="ja-JP" kern="100" dirty="0">
                    <a:effectLst/>
                  </a:rPr>
                  <a:t> </a:t>
                </a:r>
                <a:r>
                  <a:rPr lang="ja-JP" altLang="en-US" kern="100" dirty="0">
                    <a:effectLst/>
                  </a:rPr>
                  <a:t>表</a:t>
                </a:r>
                <a:r>
                  <a:rPr lang="en-US" altLang="ja-JP" kern="100" dirty="0">
                    <a:effectLst/>
                  </a:rPr>
                  <a:t>3.20 </a:t>
                </a:r>
                <a:endParaRPr lang="en-US" altLang="ja-JP" dirty="0"/>
              </a:p>
            </p:txBody>
          </p:sp>
        </mc:Choice>
        <mc:Fallback xmlns="">
          <p:sp>
            <p:nvSpPr>
              <p:cNvPr id="5" name="テキスト プレースホルダー 4">
                <a:extLst>
                  <a:ext uri="{FF2B5EF4-FFF2-40B4-BE49-F238E27FC236}">
                    <a16:creationId xmlns:a16="http://schemas.microsoft.com/office/drawing/2014/main" id="{C018D85C-1CF3-49ED-9CB7-78546F4E4E18}"/>
                  </a:ext>
                </a:extLst>
              </p:cNvPr>
              <p:cNvSpPr>
                <a:spLocks noGrp="1" noRot="1" noChangeAspect="1" noMove="1" noResize="1" noEditPoints="1" noAdjustHandles="1" noChangeArrowheads="1" noChangeShapeType="1" noTextEdit="1"/>
              </p:cNvSpPr>
              <p:nvPr>
                <p:ph type="body" sz="quarter" idx="13"/>
              </p:nvPr>
            </p:nvSpPr>
            <p:spPr>
              <a:blipFill>
                <a:blip r:embed="rId3"/>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graphicFrame>
            <p:nvGraphicFramePr>
              <p:cNvPr id="8" name="コンテンツ プレースホルダー 7">
                <a:extLst>
                  <a:ext uri="{FF2B5EF4-FFF2-40B4-BE49-F238E27FC236}">
                    <a16:creationId xmlns:a16="http://schemas.microsoft.com/office/drawing/2014/main" id="{DBDC2371-8346-43D5-A871-2C20DD747ED3}"/>
                  </a:ext>
                </a:extLst>
              </p:cNvPr>
              <p:cNvGraphicFramePr>
                <a:graphicFrameLocks noGrp="1"/>
              </p:cNvGraphicFramePr>
              <p:nvPr>
                <p:ph idx="14"/>
                <p:extLst>
                  <p:ext uri="{D42A27DB-BD31-4B8C-83A1-F6EECF244321}">
                    <p14:modId xmlns:p14="http://schemas.microsoft.com/office/powerpoint/2010/main" val="2797836781"/>
                  </p:ext>
                </p:extLst>
              </p:nvPr>
            </p:nvGraphicFramePr>
            <p:xfrm>
              <a:off x="3491687" y="842963"/>
              <a:ext cx="5184000" cy="3600000"/>
            </p:xfrm>
            <a:graphic>
              <a:graphicData uri="http://schemas.openxmlformats.org/drawingml/2006/table">
                <a:tbl>
                  <a:tblPr firstRow="1" firstCol="1" bandRow="1">
                    <a:tableStyleId>{2D5ABB26-0587-4C30-8999-92F81FD0307C}</a:tableStyleId>
                  </a:tblPr>
                  <a:tblGrid>
                    <a:gridCol w="1728000">
                      <a:extLst>
                        <a:ext uri="{9D8B030D-6E8A-4147-A177-3AD203B41FA5}">
                          <a16:colId xmlns:a16="http://schemas.microsoft.com/office/drawing/2014/main" val="2951375479"/>
                        </a:ext>
                      </a:extLst>
                    </a:gridCol>
                    <a:gridCol w="1728000">
                      <a:extLst>
                        <a:ext uri="{9D8B030D-6E8A-4147-A177-3AD203B41FA5}">
                          <a16:colId xmlns:a16="http://schemas.microsoft.com/office/drawing/2014/main" val="2432590264"/>
                        </a:ext>
                      </a:extLst>
                    </a:gridCol>
                    <a:gridCol w="1728000">
                      <a:extLst>
                        <a:ext uri="{9D8B030D-6E8A-4147-A177-3AD203B41FA5}">
                          <a16:colId xmlns:a16="http://schemas.microsoft.com/office/drawing/2014/main" val="781044291"/>
                        </a:ext>
                      </a:extLst>
                    </a:gridCol>
                  </a:tblGrid>
                  <a:tr h="360000">
                    <a:tc gridSpan="3">
                      <a:txBody>
                        <a:bodyPr/>
                        <a:lstStyle/>
                        <a:p>
                          <a:pPr algn="ctr"/>
                          <a:r>
                            <a:rPr lang="en-US" altLang="ja-JP" sz="1400" kern="100" dirty="0">
                              <a:effectLst/>
                              <a:latin typeface="+mn-ea"/>
                              <a:ea typeface="+mn-ea"/>
                              <a:cs typeface="Times New Roman" panose="02020603050405020304" pitchFamily="18" charset="0"/>
                            </a:rPr>
                            <a:t>HF</a:t>
                          </a:r>
                          <a:r>
                            <a:rPr lang="ja-JP" altLang="en-US" sz="1400" kern="100" dirty="0">
                              <a:effectLst/>
                              <a:latin typeface="+mn-ea"/>
                              <a:ea typeface="+mn-ea"/>
                              <a:cs typeface="Times New Roman" panose="02020603050405020304" pitchFamily="18" charset="0"/>
                            </a:rPr>
                            <a:t>による</a:t>
                          </a:r>
                          <a:r>
                            <a:rPr kumimoji="1" lang="en-US" altLang="ja-JP" sz="1400" dirty="0">
                              <a:latin typeface="+mn-ea"/>
                              <a:ea typeface="+mn-ea"/>
                            </a:rPr>
                            <a:t>H</a:t>
                          </a:r>
                          <a:r>
                            <a:rPr kumimoji="1" lang="en-US" altLang="ja-JP" sz="1000" dirty="0">
                              <a:latin typeface="+mn-ea"/>
                              <a:ea typeface="+mn-ea"/>
                            </a:rPr>
                            <a:t>2</a:t>
                          </a:r>
                          <a:r>
                            <a:rPr lang="en-US" altLang="ja-JP" sz="1400" kern="100" dirty="0">
                              <a:effectLst/>
                              <a:latin typeface="+mn-ea"/>
                              <a:ea typeface="+mn-ea"/>
                              <a:cs typeface="Times New Roman" panose="02020603050405020304" pitchFamily="18" charset="0"/>
                            </a:rPr>
                            <a:t>O</a:t>
                          </a:r>
                          <a:r>
                            <a:rPr lang="ja-JP" altLang="en-US" sz="1400" kern="100" dirty="0">
                              <a:effectLst/>
                              <a:latin typeface="+mn-ea"/>
                              <a:ea typeface="+mn-ea"/>
                              <a:cs typeface="Times New Roman" panose="02020603050405020304" pitchFamily="18" charset="0"/>
                            </a:rPr>
                            <a:t>の</a:t>
                          </a:r>
                          <a:r>
                            <a:rPr lang="en-US" altLang="ja-JP" sz="1400" kern="100" dirty="0">
                              <a:effectLst/>
                              <a:latin typeface="+mn-ea"/>
                              <a:ea typeface="+mn-ea"/>
                              <a:cs typeface="Times New Roman" panose="02020603050405020304" pitchFamily="18" charset="0"/>
                            </a:rPr>
                            <a:t>OPT</a:t>
                          </a:r>
                          <a:r>
                            <a:rPr lang="ja-JP" altLang="en-US" sz="1400" kern="100" dirty="0">
                              <a:effectLst/>
                              <a:latin typeface="+mn-ea"/>
                              <a:ea typeface="+mn-ea"/>
                              <a:cs typeface="Times New Roman" panose="02020603050405020304" pitchFamily="18" charset="0"/>
                            </a:rPr>
                            <a:t>計算：平衡結合長</a:t>
                          </a:r>
                          <a14:m>
                            <m:oMath xmlns:m="http://schemas.openxmlformats.org/officeDocument/2006/math">
                              <m:f>
                                <m:fPr>
                                  <m:type m:val="lin"/>
                                  <m:ctrlPr>
                                    <a:rPr lang="en-US" altLang="ja-JP" sz="1400" b="0" i="1" kern="100" smtClean="0">
                                      <a:effectLst/>
                                      <a:latin typeface="Cambria Math" panose="02040503050406030204" pitchFamily="18" charset="0"/>
                                      <a:ea typeface="游明朝" panose="02020400000000000000" pitchFamily="18" charset="-128"/>
                                      <a:cs typeface="Times New Roman" panose="02020603050405020304" pitchFamily="18" charset="0"/>
                                    </a:rPr>
                                  </m:ctrlPr>
                                </m:fPr>
                                <m:num>
                                  <m:sSub>
                                    <m:sSubPr>
                                      <m:ctrlPr>
                                        <a:rPr lang="en-US" altLang="ja-JP" sz="1400" b="0" i="1" kern="100" smtClean="0">
                                          <a:effectLst/>
                                          <a:latin typeface="Cambria Math" panose="02040503050406030204" pitchFamily="18" charset="0"/>
                                          <a:ea typeface="游明朝" panose="02020400000000000000" pitchFamily="18" charset="-128"/>
                                          <a:cs typeface="Times New Roman" panose="02020603050405020304" pitchFamily="18" charset="0"/>
                                        </a:rPr>
                                      </m:ctrlPr>
                                    </m:sSubPr>
                                    <m:e>
                                      <m:r>
                                        <a:rPr lang="en-US" altLang="ja-JP" sz="1400" b="0" i="1" kern="100" smtClean="0">
                                          <a:effectLst/>
                                          <a:latin typeface="Cambria Math" panose="02040503050406030204" pitchFamily="18" charset="0"/>
                                          <a:ea typeface="游明朝" panose="02020400000000000000" pitchFamily="18" charset="-128"/>
                                          <a:cs typeface="Times New Roman" panose="02020603050405020304" pitchFamily="18" charset="0"/>
                                        </a:rPr>
                                        <m:t>𝑅</m:t>
                                      </m:r>
                                    </m:e>
                                    <m:sub>
                                      <m:r>
                                        <m:rPr>
                                          <m:sty m:val="p"/>
                                        </m:rPr>
                                        <a:rPr lang="en-US" altLang="ja-JP" sz="1400" b="0" i="0" kern="100" smtClean="0">
                                          <a:effectLst/>
                                          <a:latin typeface="Cambria Math" panose="02040503050406030204" pitchFamily="18" charset="0"/>
                                          <a:ea typeface="游明朝" panose="02020400000000000000" pitchFamily="18" charset="-128"/>
                                          <a:cs typeface="Times New Roman" panose="02020603050405020304" pitchFamily="18" charset="0"/>
                                        </a:rPr>
                                        <m:t>eq</m:t>
                                      </m:r>
                                    </m:sub>
                                  </m:sSub>
                                </m:num>
                                <m:den>
                                  <m:r>
                                    <a:rPr lang="en-US" altLang="ja-JP" sz="1400" b="0" i="1" kern="100" smtClean="0">
                                      <a:effectLst/>
                                      <a:latin typeface="Cambria Math" panose="02040503050406030204" pitchFamily="18" charset="0"/>
                                      <a:ea typeface="游明朝" panose="02020400000000000000" pitchFamily="18" charset="-128"/>
                                      <a:cs typeface="Times New Roman" panose="02020603050405020304" pitchFamily="18" charset="0"/>
                                    </a:rPr>
                                    <m:t>Å</m:t>
                                  </m:r>
                                </m:den>
                              </m:f>
                            </m:oMath>
                          </a14:m>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tc hMerge="1">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tc hMerge="1">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43647503"/>
                      </a:ext>
                    </a:extLst>
                  </a:tr>
                  <a:tr h="360000">
                    <a:tc>
                      <a:txBody>
                        <a:bodyPr/>
                        <a:lstStyle/>
                        <a:p>
                          <a:pPr algn="ctr"/>
                          <a:r>
                            <a:rPr lang="ja-JP" altLang="en-US" sz="1400" kern="100" dirty="0">
                              <a:solidFill>
                                <a:schemeClr val="bg1"/>
                              </a:solidFill>
                              <a:effectLst/>
                              <a:latin typeface="+mn-ea"/>
                              <a:ea typeface="+mn-ea"/>
                            </a:rPr>
                            <a:t>基底関数</a:t>
                          </a:r>
                          <a:endParaRPr lang="ja-JP" sz="14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ja-JP" altLang="en-US" sz="1400" kern="100" dirty="0">
                              <a:solidFill>
                                <a:schemeClr val="bg1"/>
                              </a:solidFill>
                              <a:effectLst/>
                              <a:latin typeface="+mn-ea"/>
                              <a:ea typeface="+mn-ea"/>
                            </a:rPr>
                            <a:t>ザボ </a:t>
                          </a:r>
                          <a:r>
                            <a:rPr lang="ja-JP" sz="1400" kern="100" dirty="0">
                              <a:solidFill>
                                <a:schemeClr val="bg1"/>
                              </a:solidFill>
                              <a:effectLst/>
                              <a:latin typeface="+mn-ea"/>
                              <a:ea typeface="+mn-ea"/>
                            </a:rPr>
                            <a:t>表</a:t>
                          </a:r>
                          <a:r>
                            <a:rPr lang="en-US" sz="1400" kern="100" dirty="0">
                              <a:solidFill>
                                <a:schemeClr val="bg1"/>
                              </a:solidFill>
                              <a:effectLst/>
                              <a:latin typeface="+mn-ea"/>
                              <a:ea typeface="+mn-ea"/>
                            </a:rPr>
                            <a:t>3.20 [1]</a:t>
                          </a:r>
                          <a:endParaRPr lang="ja-JP" sz="1400" kern="100" baseline="300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altLang="ja-JP" sz="1400" kern="100" dirty="0">
                              <a:solidFill>
                                <a:schemeClr val="bg1"/>
                              </a:solidFill>
                              <a:effectLst/>
                              <a:latin typeface="+mn-ea"/>
                              <a:ea typeface="+mn-ea"/>
                            </a:rPr>
                            <a:t>HF/</a:t>
                          </a:r>
                          <a:endParaRPr lang="ja-JP" sz="14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2347481654"/>
                      </a:ext>
                    </a:extLst>
                  </a:tr>
                  <a:tr h="360000">
                    <a:tc>
                      <a:txBody>
                        <a:bodyPr/>
                        <a:lstStyle/>
                        <a:p>
                          <a:pPr algn="ctr"/>
                          <a:r>
                            <a:rPr lang="en-US" sz="1400" kern="100" dirty="0">
                              <a:effectLst/>
                              <a:latin typeface="+mn-ea"/>
                              <a:ea typeface="+mn-ea"/>
                              <a:cs typeface="Times New Roman" panose="02020603050405020304" pitchFamily="18" charset="0"/>
                            </a:rPr>
                            <a:t>STO-3G</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a:r>
                            <a:rPr lang="en-US" sz="1400" kern="100" dirty="0">
                              <a:effectLst/>
                              <a:latin typeface="+mn-ea"/>
                              <a:ea typeface="+mn-ea"/>
                              <a:cs typeface="Times New Roman" panose="02020603050405020304" pitchFamily="18" charset="0"/>
                            </a:rPr>
                            <a:t>0.9901</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0.9894</a:t>
                          </a:r>
                        </a:p>
                      </a:txBody>
                      <a:tcPr marL="6350" marR="6350" marT="635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83351516"/>
                      </a:ext>
                    </a:extLst>
                  </a:tr>
                  <a:tr h="360000">
                    <a:tc>
                      <a:txBody>
                        <a:bodyPr/>
                        <a:lstStyle/>
                        <a:p>
                          <a:pPr algn="ctr"/>
                          <a:r>
                            <a:rPr lang="en-US" altLang="ja-JP" sz="1400" kern="100" dirty="0">
                              <a:effectLst/>
                              <a:latin typeface="+mn-ea"/>
                              <a:ea typeface="+mn-ea"/>
                              <a:cs typeface="Times New Roman" panose="02020603050405020304" pitchFamily="18" charset="0"/>
                            </a:rPr>
                            <a:t>3-21G</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a:r>
                            <a:rPr lang="en-US" altLang="ja-JP" sz="1400" kern="100" dirty="0">
                              <a:effectLst/>
                              <a:latin typeface="+mn-ea"/>
                              <a:ea typeface="+mn-ea"/>
                              <a:cs typeface="Times New Roman" panose="02020603050405020304" pitchFamily="18" charset="0"/>
                            </a:rPr>
                            <a:t>-</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a:solidFill>
                                <a:srgbClr val="000000"/>
                              </a:solidFill>
                              <a:effectLst/>
                              <a:latin typeface="游ゴシック" panose="020B0400000000000000" pitchFamily="50" charset="-128"/>
                              <a:ea typeface="游ゴシック" panose="020B0400000000000000" pitchFamily="50" charset="-128"/>
                            </a:rPr>
                            <a:t>0.9667</a:t>
                          </a:r>
                        </a:p>
                      </a:txBody>
                      <a:tcPr marL="6350" marR="6350" marT="6350"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688123002"/>
                      </a:ext>
                    </a:extLst>
                  </a:tr>
                  <a:tr h="360000">
                    <a:tc>
                      <a:txBody>
                        <a:bodyPr/>
                        <a:lstStyle/>
                        <a:p>
                          <a:pPr algn="ctr"/>
                          <a:r>
                            <a:rPr lang="en-US" sz="1400" kern="100" dirty="0">
                              <a:effectLst/>
                              <a:latin typeface="+mn-ea"/>
                              <a:ea typeface="+mn-ea"/>
                              <a:cs typeface="Times New Roman" panose="02020603050405020304" pitchFamily="18" charset="0"/>
                            </a:rPr>
                            <a:t>4-31G</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sz="1400" kern="100" dirty="0">
                              <a:effectLst/>
                              <a:latin typeface="+mn-ea"/>
                              <a:ea typeface="+mn-ea"/>
                              <a:cs typeface="Times New Roman" panose="02020603050405020304" pitchFamily="18" charset="0"/>
                            </a:rPr>
                            <a:t>0.9509</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0.9505</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11466847"/>
                      </a:ext>
                    </a:extLst>
                  </a:tr>
                  <a:tr h="360000">
                    <a:tc>
                      <a:txBody>
                        <a:bodyPr/>
                        <a:lstStyle/>
                        <a:p>
                          <a:pPr algn="ctr"/>
                          <a:r>
                            <a:rPr lang="en-US" sz="1400" kern="100" dirty="0">
                              <a:effectLst/>
                              <a:latin typeface="+mn-ea"/>
                              <a:ea typeface="+mn-ea"/>
                              <a:cs typeface="Times New Roman" panose="02020603050405020304" pitchFamily="18" charset="0"/>
                            </a:rPr>
                            <a:t>6-31G</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sz="1400" kern="100">
                              <a:effectLst/>
                              <a:latin typeface="+mn-ea"/>
                              <a:ea typeface="+mn-ea"/>
                              <a:cs typeface="Times New Roman" panose="02020603050405020304" pitchFamily="18" charset="0"/>
                            </a:rPr>
                            <a:t>-</a:t>
                          </a:r>
                          <a:endParaRPr lang="ja-JP" sz="1400" kern="10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0.9497</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583706780"/>
                      </a:ext>
                    </a:extLst>
                  </a:tr>
                  <a:tr h="360000">
                    <a:tc>
                      <a:txBody>
                        <a:bodyPr/>
                        <a:lstStyle/>
                        <a:p>
                          <a:pPr algn="ctr"/>
                          <a:r>
                            <a:rPr lang="en-US" sz="1400" kern="100" dirty="0">
                              <a:effectLst/>
                              <a:latin typeface="+mn-ea"/>
                              <a:ea typeface="+mn-ea"/>
                              <a:cs typeface="Times New Roman" panose="02020603050405020304" pitchFamily="18" charset="0"/>
                            </a:rPr>
                            <a:t>6-31G</a:t>
                          </a:r>
                          <a:r>
                            <a:rPr lang="en-US" altLang="ja-JP" sz="1400" kern="100" dirty="0">
                              <a:effectLst/>
                              <a:latin typeface="+mn-ea"/>
                              <a:ea typeface="+mn-ea"/>
                              <a:cs typeface="Times New Roman" panose="02020603050405020304" pitchFamily="18" charset="0"/>
                            </a:rPr>
                            <a:t>(d)</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sz="1400" kern="100">
                              <a:effectLst/>
                              <a:latin typeface="+mn-ea"/>
                              <a:ea typeface="+mn-ea"/>
                              <a:cs typeface="Times New Roman" panose="02020603050405020304" pitchFamily="18" charset="0"/>
                            </a:rPr>
                            <a:t>0.9478</a:t>
                          </a:r>
                          <a:endParaRPr lang="ja-JP" sz="1400" kern="10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0.9473</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46917534"/>
                      </a:ext>
                    </a:extLst>
                  </a:tr>
                  <a:tr h="360000">
                    <a:tc>
                      <a:txBody>
                        <a:bodyPr/>
                        <a:lstStyle/>
                        <a:p>
                          <a:pPr algn="ctr"/>
                          <a:r>
                            <a:rPr lang="en-US" sz="1400" kern="100" dirty="0">
                              <a:effectLst/>
                              <a:latin typeface="+mn-ea"/>
                              <a:ea typeface="+mn-ea"/>
                              <a:cs typeface="Times New Roman" panose="02020603050405020304" pitchFamily="18" charset="0"/>
                            </a:rPr>
                            <a:t>6-31G</a:t>
                          </a:r>
                          <a:r>
                            <a:rPr lang="en-US" altLang="ja-JP" sz="1400" kern="100" dirty="0">
                              <a:effectLst/>
                              <a:latin typeface="+mn-ea"/>
                              <a:ea typeface="+mn-ea"/>
                              <a:cs typeface="Times New Roman" panose="02020603050405020304" pitchFamily="18" charset="0"/>
                            </a:rPr>
                            <a:t>(</a:t>
                          </a:r>
                          <a:r>
                            <a:rPr lang="en-US" altLang="ja-JP" sz="1400" kern="100" dirty="0" err="1">
                              <a:effectLst/>
                              <a:latin typeface="+mn-ea"/>
                              <a:ea typeface="+mn-ea"/>
                              <a:cs typeface="Times New Roman" panose="02020603050405020304" pitchFamily="18" charset="0"/>
                            </a:rPr>
                            <a:t>d,p</a:t>
                          </a:r>
                          <a:r>
                            <a:rPr lang="en-US" altLang="ja-JP" sz="1400" kern="100" dirty="0">
                              <a:effectLst/>
                              <a:latin typeface="+mn-ea"/>
                              <a:ea typeface="+mn-ea"/>
                              <a:cs typeface="Times New Roman" panose="02020603050405020304" pitchFamily="18" charset="0"/>
                            </a:rPr>
                            <a:t>)</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400" kern="100" dirty="0">
                              <a:effectLst/>
                              <a:latin typeface="+mn-ea"/>
                              <a:ea typeface="+mn-ea"/>
                              <a:cs typeface="Times New Roman" panose="02020603050405020304" pitchFamily="18" charset="0"/>
                            </a:rPr>
                            <a:t>0.9430</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0.9431</a:t>
                          </a:r>
                        </a:p>
                      </a:txBody>
                      <a:tcPr marL="6350" marR="6350" marT="6350" marB="0" anchor="ct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182692128"/>
                      </a:ext>
                    </a:extLst>
                  </a:tr>
                  <a:tr h="360000">
                    <a:tc>
                      <a:txBody>
                        <a:bodyPr/>
                        <a:lstStyle/>
                        <a:p>
                          <a:pPr algn="ctr"/>
                          <a:r>
                            <a:rPr lang="en-US" sz="1400" kern="100" dirty="0">
                              <a:effectLst/>
                              <a:latin typeface="+mj-lt"/>
                              <a:ea typeface="+mn-ea"/>
                              <a:cs typeface="Times New Roman" panose="02020603050405020304" pitchFamily="18" charset="0"/>
                            </a:rPr>
                            <a:t>HF</a:t>
                          </a:r>
                          <a:r>
                            <a:rPr lang="ja-JP" sz="1400" kern="100" dirty="0">
                              <a:effectLst/>
                              <a:latin typeface="+mj-lt"/>
                              <a:ea typeface="+mn-ea"/>
                              <a:cs typeface="Times New Roman" panose="02020603050405020304" pitchFamily="18" charset="0"/>
                            </a:rPr>
                            <a:t>極限</a:t>
                          </a: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400" kern="100" dirty="0">
                              <a:effectLst/>
                              <a:latin typeface="+mn-ea"/>
                              <a:ea typeface="+mn-ea"/>
                              <a:cs typeface="Times New Roman" panose="02020603050405020304" pitchFamily="18" charset="0"/>
                            </a:rPr>
                            <a:t>0.9398</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400" kern="100" dirty="0">
                              <a:effectLst/>
                              <a:latin typeface="+mn-ea"/>
                              <a:ea typeface="+mn-ea"/>
                              <a:cs typeface="Times New Roman" panose="02020603050405020304" pitchFamily="18" charset="0"/>
                            </a:rPr>
                            <a:t>-</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010743172"/>
                      </a:ext>
                    </a:extLst>
                  </a:tr>
                  <a:tr h="360000">
                    <a:tc>
                      <a:txBody>
                        <a:bodyPr/>
                        <a:lstStyle/>
                        <a:p>
                          <a:pPr algn="ctr"/>
                          <a:r>
                            <a:rPr lang="ja-JP" altLang="en-US" sz="1400" kern="100" dirty="0">
                              <a:effectLst/>
                              <a:latin typeface="+mn-ea"/>
                              <a:ea typeface="+mn-ea"/>
                              <a:cs typeface="Times New Roman" panose="02020603050405020304" pitchFamily="18" charset="0"/>
                            </a:rPr>
                            <a:t>実験値</a:t>
                          </a:r>
                          <a:r>
                            <a:rPr lang="en-US" altLang="ja-JP" sz="1400" kern="100" dirty="0">
                              <a:effectLst/>
                              <a:latin typeface="+mn-ea"/>
                              <a:ea typeface="+mn-ea"/>
                              <a:cs typeface="Times New Roman" panose="02020603050405020304" pitchFamily="18" charset="0"/>
                            </a:rPr>
                            <a:t>*</a:t>
                          </a:r>
                          <a:endParaRPr lang="ja-JP" sz="1400" kern="100" dirty="0">
                            <a:effectLst/>
                            <a:latin typeface="+mj-lt"/>
                            <a:ea typeface="游明朝" panose="02020400000000000000" pitchFamily="18" charset="-128"/>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400" kern="100" dirty="0">
                              <a:effectLst/>
                              <a:latin typeface="+mn-ea"/>
                              <a:ea typeface="+mn-ea"/>
                              <a:cs typeface="Times New Roman" panose="02020603050405020304" pitchFamily="18" charset="0"/>
                            </a:rPr>
                            <a:t>0.9573</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400" kern="100" dirty="0">
                              <a:effectLst/>
                              <a:latin typeface="+mn-ea"/>
                              <a:ea typeface="+mn-ea"/>
                              <a:cs typeface="Times New Roman" panose="02020603050405020304" pitchFamily="18" charset="0"/>
                            </a:rPr>
                            <a:t>-</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890902977"/>
                      </a:ext>
                    </a:extLst>
                  </a:tr>
                </a:tbl>
              </a:graphicData>
            </a:graphic>
          </p:graphicFrame>
        </mc:Choice>
        <mc:Fallback xmlns="">
          <p:graphicFrame>
            <p:nvGraphicFramePr>
              <p:cNvPr id="8" name="コンテンツ プレースホルダー 7">
                <a:extLst>
                  <a:ext uri="{FF2B5EF4-FFF2-40B4-BE49-F238E27FC236}">
                    <a16:creationId xmlns:a16="http://schemas.microsoft.com/office/drawing/2014/main" id="{DBDC2371-8346-43D5-A871-2C20DD747ED3}"/>
                  </a:ext>
                </a:extLst>
              </p:cNvPr>
              <p:cNvGraphicFramePr>
                <a:graphicFrameLocks noGrp="1"/>
              </p:cNvGraphicFramePr>
              <p:nvPr>
                <p:ph idx="14"/>
                <p:extLst>
                  <p:ext uri="{D42A27DB-BD31-4B8C-83A1-F6EECF244321}">
                    <p14:modId xmlns:p14="http://schemas.microsoft.com/office/powerpoint/2010/main" val="2797836781"/>
                  </p:ext>
                </p:extLst>
              </p:nvPr>
            </p:nvGraphicFramePr>
            <p:xfrm>
              <a:off x="3491687" y="842963"/>
              <a:ext cx="5184000" cy="3600000"/>
            </p:xfrm>
            <a:graphic>
              <a:graphicData uri="http://schemas.openxmlformats.org/drawingml/2006/table">
                <a:tbl>
                  <a:tblPr firstRow="1" firstCol="1" bandRow="1">
                    <a:tableStyleId>{2D5ABB26-0587-4C30-8999-92F81FD0307C}</a:tableStyleId>
                  </a:tblPr>
                  <a:tblGrid>
                    <a:gridCol w="1728000">
                      <a:extLst>
                        <a:ext uri="{9D8B030D-6E8A-4147-A177-3AD203B41FA5}">
                          <a16:colId xmlns:a16="http://schemas.microsoft.com/office/drawing/2014/main" val="2951375479"/>
                        </a:ext>
                      </a:extLst>
                    </a:gridCol>
                    <a:gridCol w="1728000">
                      <a:extLst>
                        <a:ext uri="{9D8B030D-6E8A-4147-A177-3AD203B41FA5}">
                          <a16:colId xmlns:a16="http://schemas.microsoft.com/office/drawing/2014/main" val="2432590264"/>
                        </a:ext>
                      </a:extLst>
                    </a:gridCol>
                    <a:gridCol w="1728000">
                      <a:extLst>
                        <a:ext uri="{9D8B030D-6E8A-4147-A177-3AD203B41FA5}">
                          <a16:colId xmlns:a16="http://schemas.microsoft.com/office/drawing/2014/main" val="781044291"/>
                        </a:ext>
                      </a:extLst>
                    </a:gridCol>
                  </a:tblGrid>
                  <a:tr h="360000">
                    <a:tc gridSpan="3">
                      <a:txBody>
                        <a:bodyPr/>
                        <a:lstStyle/>
                        <a:p>
                          <a:endParaRPr lang="ja-JP"/>
                        </a:p>
                      </a:txBody>
                      <a:tcPr marL="68580" marR="68580" marT="0" marB="0" anchor="ctr">
                        <a:lnB w="12700" cap="flat" cmpd="sng" algn="ctr">
                          <a:solidFill>
                            <a:schemeClr val="tx1"/>
                          </a:solidFill>
                          <a:prstDash val="solid"/>
                          <a:round/>
                          <a:headEnd type="none" w="med" len="med"/>
                          <a:tailEnd type="none" w="med" len="med"/>
                        </a:lnB>
                        <a:blipFill>
                          <a:blip r:embed="rId4"/>
                          <a:stretch>
                            <a:fillRect t="-72881" r="-117" b="-911864"/>
                          </a:stretch>
                        </a:blipFill>
                      </a:tcPr>
                    </a:tc>
                    <a:tc hMerge="1">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tc hMerge="1">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43647503"/>
                      </a:ext>
                    </a:extLst>
                  </a:tr>
                  <a:tr h="360000">
                    <a:tc>
                      <a:txBody>
                        <a:bodyPr/>
                        <a:lstStyle/>
                        <a:p>
                          <a:pPr algn="ctr"/>
                          <a:r>
                            <a:rPr lang="ja-JP" altLang="en-US" sz="1400" kern="100" dirty="0">
                              <a:solidFill>
                                <a:schemeClr val="bg1"/>
                              </a:solidFill>
                              <a:effectLst/>
                              <a:latin typeface="+mn-ea"/>
                              <a:ea typeface="+mn-ea"/>
                            </a:rPr>
                            <a:t>基底関数</a:t>
                          </a:r>
                          <a:endParaRPr lang="ja-JP" sz="14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ja-JP" altLang="en-US" sz="1400" kern="100" dirty="0">
                              <a:solidFill>
                                <a:schemeClr val="bg1"/>
                              </a:solidFill>
                              <a:effectLst/>
                              <a:latin typeface="+mn-ea"/>
                              <a:ea typeface="+mn-ea"/>
                            </a:rPr>
                            <a:t>ザボ </a:t>
                          </a:r>
                          <a:r>
                            <a:rPr lang="ja-JP" sz="1400" kern="100" dirty="0">
                              <a:solidFill>
                                <a:schemeClr val="bg1"/>
                              </a:solidFill>
                              <a:effectLst/>
                              <a:latin typeface="+mn-ea"/>
                              <a:ea typeface="+mn-ea"/>
                            </a:rPr>
                            <a:t>表</a:t>
                          </a:r>
                          <a:r>
                            <a:rPr lang="en-US" sz="1400" kern="100" dirty="0">
                              <a:solidFill>
                                <a:schemeClr val="bg1"/>
                              </a:solidFill>
                              <a:effectLst/>
                              <a:latin typeface="+mn-ea"/>
                              <a:ea typeface="+mn-ea"/>
                            </a:rPr>
                            <a:t>3.20 [1]</a:t>
                          </a:r>
                          <a:endParaRPr lang="ja-JP" sz="1400" kern="100" baseline="300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altLang="ja-JP" sz="1400" kern="100" dirty="0">
                              <a:solidFill>
                                <a:schemeClr val="bg1"/>
                              </a:solidFill>
                              <a:effectLst/>
                              <a:latin typeface="+mn-ea"/>
                              <a:ea typeface="+mn-ea"/>
                            </a:rPr>
                            <a:t>HF/</a:t>
                          </a:r>
                          <a:endParaRPr lang="ja-JP" sz="14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2347481654"/>
                      </a:ext>
                    </a:extLst>
                  </a:tr>
                  <a:tr h="360000">
                    <a:tc>
                      <a:txBody>
                        <a:bodyPr/>
                        <a:lstStyle/>
                        <a:p>
                          <a:pPr algn="ctr"/>
                          <a:r>
                            <a:rPr lang="en-US" sz="1400" kern="100" dirty="0">
                              <a:effectLst/>
                              <a:latin typeface="+mn-ea"/>
                              <a:ea typeface="+mn-ea"/>
                              <a:cs typeface="Times New Roman" panose="02020603050405020304" pitchFamily="18" charset="0"/>
                            </a:rPr>
                            <a:t>STO-3G</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a:r>
                            <a:rPr lang="en-US" sz="1400" kern="100" dirty="0">
                              <a:effectLst/>
                              <a:latin typeface="+mn-ea"/>
                              <a:ea typeface="+mn-ea"/>
                              <a:cs typeface="Times New Roman" panose="02020603050405020304" pitchFamily="18" charset="0"/>
                            </a:rPr>
                            <a:t>0.9901</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0.9894</a:t>
                          </a:r>
                        </a:p>
                      </a:txBody>
                      <a:tcPr marL="6350" marR="6350" marT="635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83351516"/>
                      </a:ext>
                    </a:extLst>
                  </a:tr>
                  <a:tr h="360000">
                    <a:tc>
                      <a:txBody>
                        <a:bodyPr/>
                        <a:lstStyle/>
                        <a:p>
                          <a:pPr algn="ctr"/>
                          <a:r>
                            <a:rPr lang="en-US" altLang="ja-JP" sz="1400" kern="100" dirty="0">
                              <a:effectLst/>
                              <a:latin typeface="+mn-ea"/>
                              <a:ea typeface="+mn-ea"/>
                              <a:cs typeface="Times New Roman" panose="02020603050405020304" pitchFamily="18" charset="0"/>
                            </a:rPr>
                            <a:t>3-21G</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a:r>
                            <a:rPr lang="en-US" altLang="ja-JP" sz="1400" kern="100" dirty="0">
                              <a:effectLst/>
                              <a:latin typeface="+mn-ea"/>
                              <a:ea typeface="+mn-ea"/>
                              <a:cs typeface="Times New Roman" panose="02020603050405020304" pitchFamily="18" charset="0"/>
                            </a:rPr>
                            <a:t>-</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a:solidFill>
                                <a:srgbClr val="000000"/>
                              </a:solidFill>
                              <a:effectLst/>
                              <a:latin typeface="游ゴシック" panose="020B0400000000000000" pitchFamily="50" charset="-128"/>
                              <a:ea typeface="游ゴシック" panose="020B0400000000000000" pitchFamily="50" charset="-128"/>
                            </a:rPr>
                            <a:t>0.9667</a:t>
                          </a:r>
                        </a:p>
                      </a:txBody>
                      <a:tcPr marL="6350" marR="6350" marT="6350"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688123002"/>
                      </a:ext>
                    </a:extLst>
                  </a:tr>
                  <a:tr h="360000">
                    <a:tc>
                      <a:txBody>
                        <a:bodyPr/>
                        <a:lstStyle/>
                        <a:p>
                          <a:pPr algn="ctr"/>
                          <a:r>
                            <a:rPr lang="en-US" sz="1400" kern="100" dirty="0">
                              <a:effectLst/>
                              <a:latin typeface="+mn-ea"/>
                              <a:ea typeface="+mn-ea"/>
                              <a:cs typeface="Times New Roman" panose="02020603050405020304" pitchFamily="18" charset="0"/>
                            </a:rPr>
                            <a:t>4-31G</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sz="1400" kern="100" dirty="0">
                              <a:effectLst/>
                              <a:latin typeface="+mn-ea"/>
                              <a:ea typeface="+mn-ea"/>
                              <a:cs typeface="Times New Roman" panose="02020603050405020304" pitchFamily="18" charset="0"/>
                            </a:rPr>
                            <a:t>0.9509</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0.9505</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11466847"/>
                      </a:ext>
                    </a:extLst>
                  </a:tr>
                  <a:tr h="360000">
                    <a:tc>
                      <a:txBody>
                        <a:bodyPr/>
                        <a:lstStyle/>
                        <a:p>
                          <a:pPr algn="ctr"/>
                          <a:r>
                            <a:rPr lang="en-US" sz="1400" kern="100" dirty="0">
                              <a:effectLst/>
                              <a:latin typeface="+mn-ea"/>
                              <a:ea typeface="+mn-ea"/>
                              <a:cs typeface="Times New Roman" panose="02020603050405020304" pitchFamily="18" charset="0"/>
                            </a:rPr>
                            <a:t>6-31G</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sz="1400" kern="100">
                              <a:effectLst/>
                              <a:latin typeface="+mn-ea"/>
                              <a:ea typeface="+mn-ea"/>
                              <a:cs typeface="Times New Roman" panose="02020603050405020304" pitchFamily="18" charset="0"/>
                            </a:rPr>
                            <a:t>-</a:t>
                          </a:r>
                          <a:endParaRPr lang="ja-JP" sz="1400" kern="10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0.9497</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583706780"/>
                      </a:ext>
                    </a:extLst>
                  </a:tr>
                  <a:tr h="360000">
                    <a:tc>
                      <a:txBody>
                        <a:bodyPr/>
                        <a:lstStyle/>
                        <a:p>
                          <a:pPr algn="ctr"/>
                          <a:r>
                            <a:rPr lang="en-US" sz="1400" kern="100" dirty="0">
                              <a:effectLst/>
                              <a:latin typeface="+mn-ea"/>
                              <a:ea typeface="+mn-ea"/>
                              <a:cs typeface="Times New Roman" panose="02020603050405020304" pitchFamily="18" charset="0"/>
                            </a:rPr>
                            <a:t>6-31G</a:t>
                          </a:r>
                          <a:r>
                            <a:rPr lang="en-US" altLang="ja-JP" sz="1400" kern="100" dirty="0">
                              <a:effectLst/>
                              <a:latin typeface="+mn-ea"/>
                              <a:ea typeface="+mn-ea"/>
                              <a:cs typeface="Times New Roman" panose="02020603050405020304" pitchFamily="18" charset="0"/>
                            </a:rPr>
                            <a:t>(d)</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sz="1400" kern="100">
                              <a:effectLst/>
                              <a:latin typeface="+mn-ea"/>
                              <a:ea typeface="+mn-ea"/>
                              <a:cs typeface="Times New Roman" panose="02020603050405020304" pitchFamily="18" charset="0"/>
                            </a:rPr>
                            <a:t>0.9478</a:t>
                          </a:r>
                          <a:endParaRPr lang="ja-JP" sz="1400" kern="10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0.9473</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46917534"/>
                      </a:ext>
                    </a:extLst>
                  </a:tr>
                  <a:tr h="360000">
                    <a:tc>
                      <a:txBody>
                        <a:bodyPr/>
                        <a:lstStyle/>
                        <a:p>
                          <a:pPr algn="ctr"/>
                          <a:r>
                            <a:rPr lang="en-US" sz="1400" kern="100" dirty="0">
                              <a:effectLst/>
                              <a:latin typeface="+mn-ea"/>
                              <a:ea typeface="+mn-ea"/>
                              <a:cs typeface="Times New Roman" panose="02020603050405020304" pitchFamily="18" charset="0"/>
                            </a:rPr>
                            <a:t>6-31G</a:t>
                          </a:r>
                          <a:r>
                            <a:rPr lang="en-US" altLang="ja-JP" sz="1400" kern="100" dirty="0">
                              <a:effectLst/>
                              <a:latin typeface="+mn-ea"/>
                              <a:ea typeface="+mn-ea"/>
                              <a:cs typeface="Times New Roman" panose="02020603050405020304" pitchFamily="18" charset="0"/>
                            </a:rPr>
                            <a:t>(</a:t>
                          </a:r>
                          <a:r>
                            <a:rPr lang="en-US" altLang="ja-JP" sz="1400" kern="100" dirty="0" err="1">
                              <a:effectLst/>
                              <a:latin typeface="+mn-ea"/>
                              <a:ea typeface="+mn-ea"/>
                              <a:cs typeface="Times New Roman" panose="02020603050405020304" pitchFamily="18" charset="0"/>
                            </a:rPr>
                            <a:t>d,p</a:t>
                          </a:r>
                          <a:r>
                            <a:rPr lang="en-US" altLang="ja-JP" sz="1400" kern="100" dirty="0">
                              <a:effectLst/>
                              <a:latin typeface="+mn-ea"/>
                              <a:ea typeface="+mn-ea"/>
                              <a:cs typeface="Times New Roman" panose="02020603050405020304" pitchFamily="18" charset="0"/>
                            </a:rPr>
                            <a:t>)</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400" kern="100" dirty="0">
                              <a:effectLst/>
                              <a:latin typeface="+mn-ea"/>
                              <a:ea typeface="+mn-ea"/>
                              <a:cs typeface="Times New Roman" panose="02020603050405020304" pitchFamily="18" charset="0"/>
                            </a:rPr>
                            <a:t>0.9430</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0.9431</a:t>
                          </a:r>
                        </a:p>
                      </a:txBody>
                      <a:tcPr marL="6350" marR="6350" marT="6350" marB="0" anchor="ct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182692128"/>
                      </a:ext>
                    </a:extLst>
                  </a:tr>
                  <a:tr h="360000">
                    <a:tc>
                      <a:txBody>
                        <a:bodyPr/>
                        <a:lstStyle/>
                        <a:p>
                          <a:pPr algn="ctr"/>
                          <a:r>
                            <a:rPr lang="en-US" sz="1400" kern="100" dirty="0">
                              <a:effectLst/>
                              <a:latin typeface="+mj-lt"/>
                              <a:ea typeface="+mn-ea"/>
                              <a:cs typeface="Times New Roman" panose="02020603050405020304" pitchFamily="18" charset="0"/>
                            </a:rPr>
                            <a:t>HF</a:t>
                          </a:r>
                          <a:r>
                            <a:rPr lang="ja-JP" sz="1400" kern="100" dirty="0">
                              <a:effectLst/>
                              <a:latin typeface="+mj-lt"/>
                              <a:ea typeface="+mn-ea"/>
                              <a:cs typeface="Times New Roman" panose="02020603050405020304" pitchFamily="18" charset="0"/>
                            </a:rPr>
                            <a:t>極限</a:t>
                          </a: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400" kern="100" dirty="0">
                              <a:effectLst/>
                              <a:latin typeface="+mn-ea"/>
                              <a:ea typeface="+mn-ea"/>
                              <a:cs typeface="Times New Roman" panose="02020603050405020304" pitchFamily="18" charset="0"/>
                            </a:rPr>
                            <a:t>0.9398</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400" kern="100" dirty="0">
                              <a:effectLst/>
                              <a:latin typeface="+mn-ea"/>
                              <a:ea typeface="+mn-ea"/>
                              <a:cs typeface="Times New Roman" panose="02020603050405020304" pitchFamily="18" charset="0"/>
                            </a:rPr>
                            <a:t>-</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010743172"/>
                      </a:ext>
                    </a:extLst>
                  </a:tr>
                  <a:tr h="360000">
                    <a:tc>
                      <a:txBody>
                        <a:bodyPr/>
                        <a:lstStyle/>
                        <a:p>
                          <a:pPr algn="ctr"/>
                          <a:r>
                            <a:rPr lang="ja-JP" altLang="en-US" sz="1400" kern="100" dirty="0">
                              <a:effectLst/>
                              <a:latin typeface="+mn-ea"/>
                              <a:ea typeface="+mn-ea"/>
                              <a:cs typeface="Times New Roman" panose="02020603050405020304" pitchFamily="18" charset="0"/>
                            </a:rPr>
                            <a:t>実験値</a:t>
                          </a:r>
                          <a:r>
                            <a:rPr lang="en-US" altLang="ja-JP" sz="1400" kern="100" dirty="0">
                              <a:effectLst/>
                              <a:latin typeface="+mn-ea"/>
                              <a:ea typeface="+mn-ea"/>
                              <a:cs typeface="Times New Roman" panose="02020603050405020304" pitchFamily="18" charset="0"/>
                            </a:rPr>
                            <a:t>*</a:t>
                          </a:r>
                          <a:endParaRPr lang="ja-JP" sz="1400" kern="100" dirty="0">
                            <a:effectLst/>
                            <a:latin typeface="+mj-lt"/>
                            <a:ea typeface="游明朝" panose="02020400000000000000" pitchFamily="18" charset="-128"/>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400" kern="100" dirty="0">
                              <a:effectLst/>
                              <a:latin typeface="+mn-ea"/>
                              <a:ea typeface="+mn-ea"/>
                              <a:cs typeface="Times New Roman" panose="02020603050405020304" pitchFamily="18" charset="0"/>
                            </a:rPr>
                            <a:t>0.9573</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400" kern="100" dirty="0">
                              <a:effectLst/>
                              <a:latin typeface="+mn-ea"/>
                              <a:ea typeface="+mn-ea"/>
                              <a:cs typeface="Times New Roman" panose="02020603050405020304" pitchFamily="18" charset="0"/>
                            </a:rPr>
                            <a:t>-</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890902977"/>
                      </a:ext>
                    </a:extLst>
                  </a:tr>
                </a:tbl>
              </a:graphicData>
            </a:graphic>
          </p:graphicFrame>
        </mc:Fallback>
      </mc:AlternateContent>
      <p:sp>
        <p:nvSpPr>
          <p:cNvPr id="2" name="タイトル 1">
            <a:extLst>
              <a:ext uri="{FF2B5EF4-FFF2-40B4-BE49-F238E27FC236}">
                <a16:creationId xmlns:a16="http://schemas.microsoft.com/office/drawing/2014/main" id="{BCEACB34-F4C0-4026-8462-E5A36AEC5C5E}"/>
              </a:ext>
            </a:extLst>
          </p:cNvPr>
          <p:cNvSpPr>
            <a:spLocks noGrp="1"/>
          </p:cNvSpPr>
          <p:nvPr>
            <p:ph type="title"/>
          </p:nvPr>
        </p:nvSpPr>
        <p:spPr/>
        <p:txBody>
          <a:bodyPr/>
          <a:lstStyle/>
          <a:p>
            <a:r>
              <a:rPr kumimoji="1" lang="en-US" altLang="ja-JP" dirty="0"/>
              <a:t>H</a:t>
            </a:r>
            <a:r>
              <a:rPr kumimoji="1" lang="en-US" altLang="ja-JP" sz="1600" dirty="0"/>
              <a:t>2</a:t>
            </a:r>
            <a:r>
              <a:rPr kumimoji="1" lang="en-US" altLang="ja-JP" dirty="0"/>
              <a:t>O</a:t>
            </a:r>
            <a:r>
              <a:rPr kumimoji="1" lang="ja-JP" altLang="en-US" dirty="0"/>
              <a:t>の結合長</a:t>
            </a:r>
          </a:p>
        </p:txBody>
      </p:sp>
      <p:sp>
        <p:nvSpPr>
          <p:cNvPr id="12" name="スライド番号プレースホルダー 2">
            <a:extLst>
              <a:ext uri="{FF2B5EF4-FFF2-40B4-BE49-F238E27FC236}">
                <a16:creationId xmlns:a16="http://schemas.microsoft.com/office/drawing/2014/main" id="{5C6AF8E6-FF9B-42E6-89B0-573605006CDE}"/>
              </a:ext>
            </a:extLst>
          </p:cNvPr>
          <p:cNvSpPr>
            <a:spLocks noGrp="1"/>
          </p:cNvSpPr>
          <p:nvPr>
            <p:ph type="sldNum" sz="quarter" idx="15"/>
          </p:nvPr>
        </p:nvSpPr>
        <p:spPr/>
        <p:txBody>
          <a:bodyPr/>
          <a:lstStyle/>
          <a:p>
            <a:fld id="{44CC7441-4F6D-4D99-AEAC-28C0433C7008}" type="slidenum">
              <a:rPr kumimoji="1" lang="ja-JP" altLang="en-US" smtClean="0"/>
              <a:pPr/>
              <a:t>74</a:t>
            </a:fld>
            <a:endParaRPr kumimoji="1" lang="ja-JP" altLang="en-US" dirty="0"/>
          </a:p>
        </p:txBody>
      </p:sp>
      <p:sp>
        <p:nvSpPr>
          <p:cNvPr id="11" name="正方形/長方形 10">
            <a:extLst>
              <a:ext uri="{FF2B5EF4-FFF2-40B4-BE49-F238E27FC236}">
                <a16:creationId xmlns:a16="http://schemas.microsoft.com/office/drawing/2014/main" id="{9D0F0C69-8139-4AF8-954E-D0A97B5DB72A}"/>
              </a:ext>
            </a:extLst>
          </p:cNvPr>
          <p:cNvSpPr/>
          <p:nvPr/>
        </p:nvSpPr>
        <p:spPr>
          <a:xfrm>
            <a:off x="7006830" y="1615686"/>
            <a:ext cx="1668857" cy="2062695"/>
          </a:xfrm>
          <a:prstGeom prst="rect">
            <a:avLst/>
          </a:prstGeom>
          <a:solidFill>
            <a:schemeClr val="accent4">
              <a:lumMod val="40000"/>
              <a:lumOff val="6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solidFill>
                  <a:schemeClr val="accent4"/>
                </a:solidFill>
              </a:rPr>
              <a:t>計算してみよう</a:t>
            </a:r>
          </a:p>
        </p:txBody>
      </p:sp>
      <p:sp>
        <p:nvSpPr>
          <p:cNvPr id="3" name="テキスト ボックス 2">
            <a:extLst>
              <a:ext uri="{FF2B5EF4-FFF2-40B4-BE49-F238E27FC236}">
                <a16:creationId xmlns:a16="http://schemas.microsoft.com/office/drawing/2014/main" id="{B88CD489-4B6D-0087-27A4-7962BB2A4676}"/>
              </a:ext>
            </a:extLst>
          </p:cNvPr>
          <p:cNvSpPr txBox="1"/>
          <p:nvPr/>
        </p:nvSpPr>
        <p:spPr>
          <a:xfrm>
            <a:off x="468311" y="3945481"/>
            <a:ext cx="2735263" cy="782930"/>
          </a:xfrm>
          <a:prstGeom prst="rect">
            <a:avLst/>
          </a:prstGeom>
          <a:noFill/>
        </p:spPr>
        <p:txBody>
          <a:bodyPr wrap="square" anchor="ctr">
            <a:noAutofit/>
          </a:bodyPr>
          <a:lstStyle/>
          <a:p>
            <a:pPr algn="ctr"/>
            <a:r>
              <a:rPr kumimoji="1" lang="en-US" altLang="ja-JP" sz="1300" b="1" dirty="0">
                <a:solidFill>
                  <a:schemeClr val="accent4"/>
                </a:solidFill>
              </a:rPr>
              <a:t>H</a:t>
            </a:r>
            <a:r>
              <a:rPr kumimoji="1" lang="ja-JP" altLang="en-US" sz="1300" b="1" dirty="0">
                <a:solidFill>
                  <a:schemeClr val="accent4"/>
                </a:solidFill>
              </a:rPr>
              <a:t>₂とは異なり</a:t>
            </a:r>
            <a:r>
              <a:rPr kumimoji="1" lang="en-US" altLang="ja-JP" sz="1300" b="1" dirty="0">
                <a:solidFill>
                  <a:schemeClr val="accent4"/>
                </a:solidFill>
              </a:rPr>
              <a:t>, H</a:t>
            </a:r>
            <a:r>
              <a:rPr kumimoji="1" lang="ja-JP" altLang="en-US" sz="1300" b="1" dirty="0">
                <a:solidFill>
                  <a:schemeClr val="accent4"/>
                </a:solidFill>
              </a:rPr>
              <a:t>₂</a:t>
            </a:r>
            <a:r>
              <a:rPr kumimoji="1" lang="en-US" altLang="ja-JP" sz="1300" b="1" dirty="0">
                <a:solidFill>
                  <a:schemeClr val="accent4"/>
                </a:solidFill>
              </a:rPr>
              <a:t>O</a:t>
            </a:r>
            <a:r>
              <a:rPr kumimoji="1" lang="ja-JP" altLang="en-US" sz="1300" b="1" dirty="0">
                <a:solidFill>
                  <a:schemeClr val="accent4"/>
                </a:solidFill>
              </a:rPr>
              <a:t>では</a:t>
            </a:r>
            <a:r>
              <a:rPr kumimoji="1" lang="en-US" altLang="ja-JP" sz="1300" b="1" dirty="0">
                <a:solidFill>
                  <a:schemeClr val="accent4"/>
                </a:solidFill>
              </a:rPr>
              <a:t>4-31G</a:t>
            </a:r>
            <a:r>
              <a:rPr kumimoji="1" lang="ja-JP" altLang="en-US" sz="1300" b="1" dirty="0">
                <a:solidFill>
                  <a:schemeClr val="accent4"/>
                </a:solidFill>
              </a:rPr>
              <a:t>と</a:t>
            </a:r>
            <a:r>
              <a:rPr kumimoji="1" lang="en-US" altLang="ja-JP" sz="1300" b="1" dirty="0">
                <a:solidFill>
                  <a:schemeClr val="accent4"/>
                </a:solidFill>
              </a:rPr>
              <a:t>6-31G</a:t>
            </a:r>
            <a:r>
              <a:rPr kumimoji="1" lang="ja-JP" altLang="en-US" sz="1300" b="1" dirty="0">
                <a:solidFill>
                  <a:schemeClr val="accent4"/>
                </a:solidFill>
              </a:rPr>
              <a:t>の結果が異なる</a:t>
            </a:r>
            <a:r>
              <a:rPr kumimoji="1" lang="en-US" altLang="ja-JP" sz="1300" b="1" dirty="0">
                <a:solidFill>
                  <a:schemeClr val="accent4"/>
                </a:solidFill>
              </a:rPr>
              <a:t>. </a:t>
            </a:r>
            <a:r>
              <a:rPr kumimoji="1" lang="ja-JP" altLang="en-US" sz="1300" b="1" dirty="0">
                <a:solidFill>
                  <a:schemeClr val="accent4"/>
                </a:solidFill>
              </a:rPr>
              <a:t>これは</a:t>
            </a:r>
            <a:r>
              <a:rPr kumimoji="1" lang="en-US" altLang="ja-JP" sz="1300" b="1" dirty="0">
                <a:solidFill>
                  <a:schemeClr val="accent4"/>
                </a:solidFill>
              </a:rPr>
              <a:t>O</a:t>
            </a:r>
            <a:r>
              <a:rPr kumimoji="1" lang="ja-JP" altLang="en-US" sz="1300" b="1" dirty="0">
                <a:solidFill>
                  <a:schemeClr val="accent4"/>
                </a:solidFill>
              </a:rPr>
              <a:t>では</a:t>
            </a:r>
            <a:r>
              <a:rPr kumimoji="1" lang="en-US" altLang="ja-JP" sz="1300" b="1" dirty="0">
                <a:solidFill>
                  <a:schemeClr val="accent4"/>
                </a:solidFill>
              </a:rPr>
              <a:t>4</a:t>
            </a:r>
            <a:r>
              <a:rPr kumimoji="1" lang="ja-JP" altLang="en-US" sz="1300" b="1" dirty="0">
                <a:solidFill>
                  <a:schemeClr val="accent4"/>
                </a:solidFill>
              </a:rPr>
              <a:t>と</a:t>
            </a:r>
            <a:r>
              <a:rPr kumimoji="1" lang="en-US" altLang="ja-JP" sz="1300" b="1" dirty="0">
                <a:solidFill>
                  <a:schemeClr val="accent4"/>
                </a:solidFill>
              </a:rPr>
              <a:t>6</a:t>
            </a:r>
            <a:r>
              <a:rPr kumimoji="1" lang="ja-JP" altLang="en-US" sz="1300" b="1" dirty="0">
                <a:solidFill>
                  <a:schemeClr val="accent4"/>
                </a:solidFill>
              </a:rPr>
              <a:t>の差が顕れるためである</a:t>
            </a:r>
            <a:r>
              <a:rPr kumimoji="1" lang="en-US" altLang="ja-JP" sz="1300" b="1" dirty="0">
                <a:solidFill>
                  <a:schemeClr val="accent4"/>
                </a:solidFill>
              </a:rPr>
              <a:t>.</a:t>
            </a:r>
            <a:endParaRPr kumimoji="1" lang="ja-JP" altLang="en-US" sz="1300" b="1" dirty="0">
              <a:solidFill>
                <a:schemeClr val="accent4"/>
              </a:solidFill>
            </a:endParaRPr>
          </a:p>
        </p:txBody>
      </p:sp>
    </p:spTree>
    <p:extLst>
      <p:ext uri="{BB962C8B-B14F-4D97-AF65-F5344CB8AC3E}">
        <p14:creationId xmlns:p14="http://schemas.microsoft.com/office/powerpoint/2010/main" val="3736558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表 9">
            <a:extLst>
              <a:ext uri="{FF2B5EF4-FFF2-40B4-BE49-F238E27FC236}">
                <a16:creationId xmlns:a16="http://schemas.microsoft.com/office/drawing/2014/main" id="{E26ED64C-83A2-4342-9AE9-D2DB79641B4E}"/>
              </a:ext>
            </a:extLst>
          </p:cNvPr>
          <p:cNvGraphicFramePr>
            <a:graphicFrameLocks noGrp="1"/>
          </p:cNvGraphicFramePr>
          <p:nvPr>
            <p:ph idx="1"/>
            <p:extLst>
              <p:ext uri="{D42A27DB-BD31-4B8C-83A1-F6EECF244321}">
                <p14:modId xmlns:p14="http://schemas.microsoft.com/office/powerpoint/2010/main" val="818092196"/>
              </p:ext>
            </p:extLst>
          </p:nvPr>
        </p:nvGraphicFramePr>
        <p:xfrm>
          <a:off x="468313" y="842963"/>
          <a:ext cx="2735262" cy="2965360"/>
        </p:xfrm>
        <a:graphic>
          <a:graphicData uri="http://schemas.openxmlformats.org/drawingml/2006/table">
            <a:tbl>
              <a:tblPr firstRow="1" bandRow="1">
                <a:tableStyleId>{2D5ABB26-0587-4C30-8999-92F81FD0307C}</a:tableStyleId>
              </a:tblPr>
              <a:tblGrid>
                <a:gridCol w="2735262">
                  <a:extLst>
                    <a:ext uri="{9D8B030D-6E8A-4147-A177-3AD203B41FA5}">
                      <a16:colId xmlns:a16="http://schemas.microsoft.com/office/drawing/2014/main" val="839188252"/>
                    </a:ext>
                  </a:extLst>
                </a:gridCol>
              </a:tblGrid>
              <a:tr h="360000">
                <a:tc>
                  <a:txBody>
                    <a:bodyPr/>
                    <a:lstStyle/>
                    <a:p>
                      <a:r>
                        <a:rPr kumimoji="1" lang="en-US" altLang="ja-JP" sz="1300" b="1" dirty="0">
                          <a:solidFill>
                            <a:schemeClr val="tx2"/>
                          </a:solidFill>
                        </a:rPr>
                        <a:t>examples/opt/H2O/HF</a:t>
                      </a:r>
                      <a:endParaRPr kumimoji="1" lang="ja-JP" altLang="en-US" sz="1300" b="1" dirty="0">
                        <a:solidFill>
                          <a:schemeClr val="tx2"/>
                        </a:solidFill>
                      </a:endParaRPr>
                    </a:p>
                  </a:txBody>
                  <a:tcPr anchor="ctr">
                    <a:lnB w="12700" cap="flat" cmpd="sng" algn="ctr">
                      <a:noFill/>
                      <a:prstDash val="solid"/>
                      <a:round/>
                      <a:headEnd type="none" w="med" len="med"/>
                      <a:tailEnd type="none" w="med" len="med"/>
                    </a:lnB>
                  </a:tcPr>
                </a:tc>
                <a:extLst>
                  <a:ext uri="{0D108BD9-81ED-4DB2-BD59-A6C34878D82A}">
                    <a16:rowId xmlns:a16="http://schemas.microsoft.com/office/drawing/2014/main" val="3468920188"/>
                  </a:ext>
                </a:extLst>
              </a:tr>
              <a:tr h="370840">
                <a:tc>
                  <a:txBody>
                    <a:bodyPr/>
                    <a:lstStyle/>
                    <a:p>
                      <a:r>
                        <a:rPr kumimoji="1" lang="pt-BR" altLang="ja-JP" sz="1300" dirty="0">
                          <a:solidFill>
                            <a:srgbClr val="D4D4D4"/>
                          </a:solidFill>
                          <a:latin typeface="Consolas" panose="020B0609020204030204" pitchFamily="49" charset="0"/>
                        </a:rPr>
                        <a:t># HF/STO-3G OPT</a:t>
                      </a:r>
                    </a:p>
                    <a:p>
                      <a:endParaRPr kumimoji="1" lang="pt-BR" altLang="ja-JP" sz="1300" dirty="0">
                        <a:solidFill>
                          <a:srgbClr val="D4D4D4"/>
                        </a:solidFill>
                        <a:latin typeface="Consolas" panose="020B0609020204030204" pitchFamily="49" charset="0"/>
                      </a:endParaRPr>
                    </a:p>
                    <a:p>
                      <a:r>
                        <a:rPr kumimoji="1" lang="pt-BR" altLang="ja-JP" sz="1300" dirty="0">
                          <a:solidFill>
                            <a:srgbClr val="D4D4D4"/>
                          </a:solidFill>
                          <a:latin typeface="Consolas" panose="020B0609020204030204" pitchFamily="49" charset="0"/>
                        </a:rPr>
                        <a:t>H2O</a:t>
                      </a:r>
                    </a:p>
                    <a:p>
                      <a:endParaRPr kumimoji="1" lang="pt-BR" altLang="ja-JP" sz="1300" dirty="0">
                        <a:solidFill>
                          <a:srgbClr val="D4D4D4"/>
                        </a:solidFill>
                        <a:latin typeface="Consolas" panose="020B0609020204030204" pitchFamily="49" charset="0"/>
                      </a:endParaRPr>
                    </a:p>
                    <a:p>
                      <a:r>
                        <a:rPr kumimoji="1" lang="pt-BR" altLang="ja-JP" sz="1300" dirty="0">
                          <a:solidFill>
                            <a:srgbClr val="D4D4D4"/>
                          </a:solidFill>
                          <a:latin typeface="Consolas" panose="020B0609020204030204" pitchFamily="49" charset="0"/>
                        </a:rPr>
                        <a:t>0 1</a:t>
                      </a:r>
                    </a:p>
                    <a:p>
                      <a:r>
                        <a:rPr kumimoji="1" lang="pt-BR" altLang="ja-JP" sz="1300" dirty="0">
                          <a:solidFill>
                            <a:srgbClr val="D4D4D4"/>
                          </a:solidFill>
                          <a:latin typeface="Consolas" panose="020B0609020204030204" pitchFamily="49" charset="0"/>
                        </a:rPr>
                        <a:t>O 0.0 0.0 0.0</a:t>
                      </a:r>
                    </a:p>
                    <a:p>
                      <a:r>
                        <a:rPr kumimoji="1" lang="pt-BR" altLang="ja-JP" sz="1300" dirty="0">
                          <a:solidFill>
                            <a:srgbClr val="D4D4D4"/>
                          </a:solidFill>
                          <a:latin typeface="Consolas" panose="020B0609020204030204" pitchFamily="49" charset="0"/>
                        </a:rPr>
                        <a:t>H 0.0 1.4 1.4</a:t>
                      </a:r>
                    </a:p>
                    <a:p>
                      <a:r>
                        <a:rPr kumimoji="1" lang="pt-BR" altLang="ja-JP" sz="1300" dirty="0">
                          <a:solidFill>
                            <a:srgbClr val="D4D4D4"/>
                          </a:solidFill>
                          <a:latin typeface="Consolas" panose="020B0609020204030204" pitchFamily="49" charset="0"/>
                        </a:rPr>
                        <a:t>H 0.0 1.4 -1.4</a:t>
                      </a:r>
                    </a:p>
                    <a:p>
                      <a:endParaRPr lang="pt-BR" altLang="ja-JP" sz="13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4292E"/>
                    </a:solidFill>
                  </a:tcPr>
                </a:tc>
                <a:extLst>
                  <a:ext uri="{0D108BD9-81ED-4DB2-BD59-A6C34878D82A}">
                    <a16:rowId xmlns:a16="http://schemas.microsoft.com/office/drawing/2014/main" val="2934622672"/>
                  </a:ext>
                </a:extLst>
              </a:tr>
              <a:tr h="360000">
                <a:tc>
                  <a:txBody>
                    <a:bodyPr/>
                    <a:lstStyle/>
                    <a:p>
                      <a:r>
                        <a:rPr kumimoji="1" lang="ja-JP" altLang="en-US" sz="1300" b="1" dirty="0">
                          <a:solidFill>
                            <a:schemeClr val="tx2"/>
                          </a:solidFill>
                        </a:rPr>
                        <a:t>結果の検索コマンド</a:t>
                      </a:r>
                    </a:p>
                  </a:txBody>
                  <a:tcPr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5924653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pt-BR" altLang="ja-JP" sz="1300" dirty="0">
                          <a:solidFill>
                            <a:srgbClr val="D4D4D4"/>
                          </a:solidFill>
                          <a:latin typeface="Consolas" panose="020B0609020204030204" pitchFamily="49" charset="0"/>
                        </a:rPr>
                        <a:t>grep “! A1” *.out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4292E"/>
                    </a:solidFill>
                  </a:tcPr>
                </a:tc>
                <a:extLst>
                  <a:ext uri="{0D108BD9-81ED-4DB2-BD59-A6C34878D82A}">
                    <a16:rowId xmlns:a16="http://schemas.microsoft.com/office/drawing/2014/main" val="1337875995"/>
                  </a:ext>
                </a:extLst>
              </a:tr>
            </a:tbl>
          </a:graphicData>
        </a:graphic>
      </p:graphicFrame>
      <p:sp>
        <p:nvSpPr>
          <p:cNvPr id="5" name="テキスト プレースホルダー 4">
            <a:extLst>
              <a:ext uri="{FF2B5EF4-FFF2-40B4-BE49-F238E27FC236}">
                <a16:creationId xmlns:a16="http://schemas.microsoft.com/office/drawing/2014/main" id="{C018D85C-1CF3-49ED-9CB7-78546F4E4E18}"/>
              </a:ext>
            </a:extLst>
          </p:cNvPr>
          <p:cNvSpPr>
            <a:spLocks noGrp="1"/>
          </p:cNvSpPr>
          <p:nvPr>
            <p:ph type="body" sz="quarter" idx="13"/>
          </p:nvPr>
        </p:nvSpPr>
        <p:spPr/>
        <p:txBody>
          <a:bodyPr/>
          <a:lstStyle/>
          <a:p>
            <a:r>
              <a:rPr lang="en-US" altLang="ja-JP" dirty="0"/>
              <a:t>A. </a:t>
            </a:r>
            <a:r>
              <a:rPr lang="ja-JP" altLang="en-US" dirty="0"/>
              <a:t>ザボ</a:t>
            </a:r>
            <a:r>
              <a:rPr lang="en-US" altLang="ja-JP" dirty="0"/>
              <a:t>, </a:t>
            </a:r>
            <a:r>
              <a:rPr lang="en-US" altLang="ja-JP" dirty="0" err="1"/>
              <a:t>N.S</a:t>
            </a:r>
            <a:r>
              <a:rPr lang="en-US" altLang="ja-JP" dirty="0"/>
              <a:t>. </a:t>
            </a:r>
            <a:r>
              <a:rPr lang="ja-JP" altLang="en-US" dirty="0"/>
              <a:t>オストランド著</a:t>
            </a:r>
            <a:r>
              <a:rPr lang="en-US" altLang="ja-JP" dirty="0"/>
              <a:t>, </a:t>
            </a:r>
            <a:r>
              <a:rPr lang="ja-JP" altLang="en-US" dirty="0"/>
              <a:t>大野公男</a:t>
            </a:r>
            <a:r>
              <a:rPr lang="en-US" altLang="ja-JP" dirty="0"/>
              <a:t>, </a:t>
            </a:r>
            <a:r>
              <a:rPr lang="ja-JP" altLang="en-US" dirty="0"/>
              <a:t>阪井健男</a:t>
            </a:r>
            <a:r>
              <a:rPr lang="en-US" altLang="ja-JP" dirty="0"/>
              <a:t>, </a:t>
            </a:r>
            <a:r>
              <a:rPr lang="ja-JP" altLang="en-US" dirty="0"/>
              <a:t>望月祐志訳</a:t>
            </a:r>
            <a:r>
              <a:rPr lang="en-US" altLang="ja-JP" dirty="0"/>
              <a:t>. 『</a:t>
            </a:r>
            <a:r>
              <a:rPr lang="ja-JP" altLang="en-US" dirty="0"/>
              <a:t>新しい量子化学電子構造の理論入門 上</a:t>
            </a:r>
            <a:r>
              <a:rPr lang="en-US" altLang="ja-JP" dirty="0"/>
              <a:t>』, </a:t>
            </a:r>
            <a:r>
              <a:rPr lang="ja-JP" altLang="en-US" dirty="0"/>
              <a:t>東京大学出版会</a:t>
            </a:r>
            <a:r>
              <a:rPr lang="en-US" altLang="ja-JP" dirty="0"/>
              <a:t>, 1987. </a:t>
            </a:r>
            <a:r>
              <a:rPr lang="en-US" altLang="ja-JP" kern="100" dirty="0" err="1">
                <a:effectLst/>
              </a:rPr>
              <a:t>p.225</a:t>
            </a:r>
            <a:r>
              <a:rPr lang="en-US" altLang="ja-JP" kern="100" dirty="0">
                <a:effectLst/>
              </a:rPr>
              <a:t> </a:t>
            </a:r>
            <a:r>
              <a:rPr lang="ja-JP" altLang="en-US" kern="100" dirty="0">
                <a:effectLst/>
              </a:rPr>
              <a:t>表</a:t>
            </a:r>
            <a:r>
              <a:rPr lang="en-US" altLang="ja-JP" kern="100" dirty="0">
                <a:effectLst/>
              </a:rPr>
              <a:t>3.21</a:t>
            </a:r>
          </a:p>
          <a:p>
            <a:r>
              <a:rPr lang="en-US" altLang="ja-JP" kern="100" dirty="0">
                <a:effectLst/>
              </a:rPr>
              <a:t>*</a:t>
            </a:r>
            <a:r>
              <a:rPr lang="ja-JP" altLang="en-US" kern="100" dirty="0">
                <a:effectLst/>
              </a:rPr>
              <a:t>出典不明</a:t>
            </a:r>
            <a:r>
              <a:rPr lang="en-US" altLang="ja-JP" kern="100" dirty="0">
                <a:effectLst/>
              </a:rPr>
              <a:t>. </a:t>
            </a:r>
            <a:r>
              <a:rPr lang="ja-JP" altLang="en-US" kern="100" dirty="0">
                <a:effectLst/>
              </a:rPr>
              <a:t>ザボには実験値と言いながら精密計算の理論値を載っていることがあるため注意されたい</a:t>
            </a:r>
            <a:r>
              <a:rPr lang="en-US" altLang="ja-JP" kern="100" dirty="0">
                <a:effectLst/>
              </a:rPr>
              <a:t>.</a:t>
            </a:r>
            <a:endParaRPr lang="en-US" altLang="ja-JP" dirty="0"/>
          </a:p>
        </p:txBody>
      </p:sp>
      <p:graphicFrame>
        <p:nvGraphicFramePr>
          <p:cNvPr id="8" name="コンテンツ プレースホルダー 7">
            <a:extLst>
              <a:ext uri="{FF2B5EF4-FFF2-40B4-BE49-F238E27FC236}">
                <a16:creationId xmlns:a16="http://schemas.microsoft.com/office/drawing/2014/main" id="{DBDC2371-8346-43D5-A871-2C20DD747ED3}"/>
              </a:ext>
            </a:extLst>
          </p:cNvPr>
          <p:cNvGraphicFramePr>
            <a:graphicFrameLocks noGrp="1"/>
          </p:cNvGraphicFramePr>
          <p:nvPr>
            <p:ph idx="14"/>
            <p:extLst>
              <p:ext uri="{D42A27DB-BD31-4B8C-83A1-F6EECF244321}">
                <p14:modId xmlns:p14="http://schemas.microsoft.com/office/powerpoint/2010/main" val="3892066822"/>
              </p:ext>
            </p:extLst>
          </p:nvPr>
        </p:nvGraphicFramePr>
        <p:xfrm>
          <a:off x="3491687" y="842963"/>
          <a:ext cx="5184000" cy="3600000"/>
        </p:xfrm>
        <a:graphic>
          <a:graphicData uri="http://schemas.openxmlformats.org/drawingml/2006/table">
            <a:tbl>
              <a:tblPr firstRow="1" firstCol="1" bandRow="1">
                <a:tableStyleId>{2D5ABB26-0587-4C30-8999-92F81FD0307C}</a:tableStyleId>
              </a:tblPr>
              <a:tblGrid>
                <a:gridCol w="1728000">
                  <a:extLst>
                    <a:ext uri="{9D8B030D-6E8A-4147-A177-3AD203B41FA5}">
                      <a16:colId xmlns:a16="http://schemas.microsoft.com/office/drawing/2014/main" val="2951375479"/>
                    </a:ext>
                  </a:extLst>
                </a:gridCol>
                <a:gridCol w="1728000">
                  <a:extLst>
                    <a:ext uri="{9D8B030D-6E8A-4147-A177-3AD203B41FA5}">
                      <a16:colId xmlns:a16="http://schemas.microsoft.com/office/drawing/2014/main" val="2432590264"/>
                    </a:ext>
                  </a:extLst>
                </a:gridCol>
                <a:gridCol w="1728000">
                  <a:extLst>
                    <a:ext uri="{9D8B030D-6E8A-4147-A177-3AD203B41FA5}">
                      <a16:colId xmlns:a16="http://schemas.microsoft.com/office/drawing/2014/main" val="781044291"/>
                    </a:ext>
                  </a:extLst>
                </a:gridCol>
              </a:tblGrid>
              <a:tr h="360000">
                <a:tc gridSpan="3">
                  <a:txBody>
                    <a:bodyPr/>
                    <a:lstStyle/>
                    <a:p>
                      <a:pPr algn="ctr"/>
                      <a:r>
                        <a:rPr lang="en-US" altLang="ja-JP" sz="1400" kern="100" dirty="0">
                          <a:effectLst/>
                          <a:latin typeface="+mn-ea"/>
                          <a:ea typeface="+mn-ea"/>
                          <a:cs typeface="Times New Roman" panose="02020603050405020304" pitchFamily="18" charset="0"/>
                        </a:rPr>
                        <a:t>HF</a:t>
                      </a:r>
                      <a:r>
                        <a:rPr lang="ja-JP" altLang="en-US" sz="1400" kern="100" dirty="0">
                          <a:effectLst/>
                          <a:latin typeface="+mn-ea"/>
                          <a:ea typeface="+mn-ea"/>
                          <a:cs typeface="Times New Roman" panose="02020603050405020304" pitchFamily="18" charset="0"/>
                        </a:rPr>
                        <a:t>による</a:t>
                      </a:r>
                      <a:r>
                        <a:rPr kumimoji="1" lang="en-US" altLang="ja-JP" sz="1400" dirty="0">
                          <a:latin typeface="+mn-ea"/>
                          <a:ea typeface="+mn-ea"/>
                        </a:rPr>
                        <a:t>H</a:t>
                      </a:r>
                      <a:r>
                        <a:rPr kumimoji="1" lang="en-US" altLang="ja-JP" sz="1000" dirty="0">
                          <a:latin typeface="+mn-ea"/>
                          <a:ea typeface="+mn-ea"/>
                        </a:rPr>
                        <a:t>2</a:t>
                      </a:r>
                      <a:r>
                        <a:rPr lang="en-US" altLang="ja-JP" sz="1400" kern="100" dirty="0">
                          <a:effectLst/>
                          <a:latin typeface="+mn-ea"/>
                          <a:ea typeface="+mn-ea"/>
                          <a:cs typeface="Times New Roman" panose="02020603050405020304" pitchFamily="18" charset="0"/>
                        </a:rPr>
                        <a:t>O</a:t>
                      </a:r>
                      <a:r>
                        <a:rPr lang="ja-JP" altLang="en-US" sz="1400" kern="100" dirty="0">
                          <a:effectLst/>
                          <a:latin typeface="+mn-ea"/>
                          <a:ea typeface="+mn-ea"/>
                          <a:cs typeface="Times New Roman" panose="02020603050405020304" pitchFamily="18" charset="0"/>
                        </a:rPr>
                        <a:t>の</a:t>
                      </a:r>
                      <a:r>
                        <a:rPr lang="en-US" altLang="ja-JP" sz="1400" kern="100" dirty="0">
                          <a:effectLst/>
                          <a:latin typeface="+mn-ea"/>
                          <a:ea typeface="+mn-ea"/>
                          <a:cs typeface="Times New Roman" panose="02020603050405020304" pitchFamily="18" charset="0"/>
                        </a:rPr>
                        <a:t>OPT</a:t>
                      </a:r>
                      <a:r>
                        <a:rPr lang="ja-JP" altLang="en-US" sz="1400" kern="100" dirty="0">
                          <a:effectLst/>
                          <a:latin typeface="+mn-ea"/>
                          <a:ea typeface="+mn-ea"/>
                          <a:cs typeface="Times New Roman" panose="02020603050405020304" pitchFamily="18" charset="0"/>
                        </a:rPr>
                        <a:t>計算：平衡結合角</a:t>
                      </a:r>
                      <a:r>
                        <a:rPr lang="en-US" altLang="ja-JP" sz="1400" kern="100" dirty="0">
                          <a:effectLst/>
                          <a:latin typeface="+mn-ea"/>
                          <a:ea typeface="+mn-ea"/>
                          <a:cs typeface="Times New Roman" panose="02020603050405020304" pitchFamily="18" charset="0"/>
                        </a:rPr>
                        <a:t>[°]</a:t>
                      </a: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tc hMerge="1">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tc hMerge="1">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43647503"/>
                  </a:ext>
                </a:extLst>
              </a:tr>
              <a:tr h="360000">
                <a:tc>
                  <a:txBody>
                    <a:bodyPr/>
                    <a:lstStyle/>
                    <a:p>
                      <a:pPr algn="ctr"/>
                      <a:r>
                        <a:rPr lang="ja-JP" altLang="en-US" sz="1400" kern="100" dirty="0">
                          <a:solidFill>
                            <a:schemeClr val="bg1"/>
                          </a:solidFill>
                          <a:effectLst/>
                          <a:latin typeface="+mn-ea"/>
                          <a:ea typeface="+mn-ea"/>
                        </a:rPr>
                        <a:t>手法</a:t>
                      </a:r>
                      <a:r>
                        <a:rPr lang="en-US" altLang="ja-JP" sz="1400" kern="100" dirty="0">
                          <a:solidFill>
                            <a:schemeClr val="bg1"/>
                          </a:solidFill>
                          <a:effectLst/>
                          <a:latin typeface="+mn-ea"/>
                          <a:ea typeface="+mn-ea"/>
                        </a:rPr>
                        <a:t>/</a:t>
                      </a:r>
                      <a:r>
                        <a:rPr lang="ja-JP" altLang="en-US" sz="1400" kern="100" dirty="0">
                          <a:solidFill>
                            <a:schemeClr val="bg1"/>
                          </a:solidFill>
                          <a:effectLst/>
                          <a:latin typeface="+mn-ea"/>
                          <a:ea typeface="+mn-ea"/>
                        </a:rPr>
                        <a:t>基底関数</a:t>
                      </a:r>
                      <a:endParaRPr lang="ja-JP" sz="14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ja-JP" altLang="en-US" sz="1400" kern="100" dirty="0">
                          <a:solidFill>
                            <a:schemeClr val="bg1"/>
                          </a:solidFill>
                          <a:effectLst/>
                          <a:latin typeface="+mn-ea"/>
                          <a:ea typeface="+mn-ea"/>
                        </a:rPr>
                        <a:t>ザボ </a:t>
                      </a:r>
                      <a:r>
                        <a:rPr lang="ja-JP" sz="1400" kern="100" dirty="0">
                          <a:solidFill>
                            <a:schemeClr val="bg1"/>
                          </a:solidFill>
                          <a:effectLst/>
                          <a:latin typeface="+mn-ea"/>
                          <a:ea typeface="+mn-ea"/>
                        </a:rPr>
                        <a:t>表</a:t>
                      </a:r>
                      <a:r>
                        <a:rPr lang="en-US" sz="1400" kern="100" dirty="0">
                          <a:solidFill>
                            <a:schemeClr val="bg1"/>
                          </a:solidFill>
                          <a:effectLst/>
                          <a:latin typeface="+mn-ea"/>
                          <a:ea typeface="+mn-ea"/>
                        </a:rPr>
                        <a:t>3.21 [1]</a:t>
                      </a:r>
                      <a:endParaRPr lang="ja-JP" sz="1400" kern="100" baseline="300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altLang="ja-JP" sz="1400" kern="100" dirty="0">
                          <a:solidFill>
                            <a:schemeClr val="bg1"/>
                          </a:solidFill>
                          <a:effectLst/>
                          <a:latin typeface="+mn-ea"/>
                          <a:ea typeface="+mn-ea"/>
                          <a:cs typeface="Times New Roman" panose="02020603050405020304" pitchFamily="18" charset="0"/>
                        </a:rPr>
                        <a:t>HF/</a:t>
                      </a:r>
                      <a:endParaRPr lang="ja-JP" sz="14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2347481654"/>
                  </a:ext>
                </a:extLst>
              </a:tr>
              <a:tr h="360000">
                <a:tc>
                  <a:txBody>
                    <a:bodyPr/>
                    <a:lstStyle/>
                    <a:p>
                      <a:pPr algn="ctr"/>
                      <a:r>
                        <a:rPr lang="en-US" sz="1400" kern="100" dirty="0">
                          <a:effectLst/>
                          <a:latin typeface="+mn-ea"/>
                          <a:ea typeface="+mn-ea"/>
                          <a:cs typeface="Times New Roman" panose="02020603050405020304" pitchFamily="18" charset="0"/>
                        </a:rPr>
                        <a:t>STO-3G</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a:r>
                        <a:rPr lang="en-US" sz="1400" kern="100" dirty="0">
                          <a:effectLst/>
                          <a:latin typeface="+mn-ea"/>
                          <a:ea typeface="+mn-ea"/>
                          <a:cs typeface="Times New Roman" panose="02020603050405020304" pitchFamily="18" charset="0"/>
                        </a:rPr>
                        <a:t>100.0</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100.0283</a:t>
                      </a:r>
                    </a:p>
                  </a:txBody>
                  <a:tcPr marL="6350" marR="6350" marT="635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83351516"/>
                  </a:ext>
                </a:extLst>
              </a:tr>
              <a:tr h="360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400" kern="100" dirty="0">
                          <a:effectLst/>
                          <a:latin typeface="+mn-ea"/>
                          <a:ea typeface="+mn-ea"/>
                          <a:cs typeface="Times New Roman" panose="02020603050405020304" pitchFamily="18" charset="0"/>
                        </a:rPr>
                        <a:t>3-21G</a:t>
                      </a:r>
                      <a:endParaRPr lang="ja-JP" alt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altLang="ja-JP" sz="1400" kern="100" dirty="0">
                          <a:effectLst/>
                          <a:latin typeface="+mn-ea"/>
                          <a:ea typeface="+mn-ea"/>
                          <a:cs typeface="Times New Roman" panose="02020603050405020304" pitchFamily="18" charset="0"/>
                        </a:rPr>
                        <a:t>-</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a:solidFill>
                            <a:srgbClr val="000000"/>
                          </a:solidFill>
                          <a:effectLst/>
                          <a:latin typeface="游ゴシック" panose="020B0400000000000000" pitchFamily="50" charset="-128"/>
                          <a:ea typeface="游ゴシック" panose="020B0400000000000000" pitchFamily="50" charset="-128"/>
                        </a:rPr>
                        <a:t>107.6801</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955904204"/>
                  </a:ext>
                </a:extLst>
              </a:tr>
              <a:tr h="360000">
                <a:tc>
                  <a:txBody>
                    <a:bodyPr/>
                    <a:lstStyle/>
                    <a:p>
                      <a:pPr algn="ctr"/>
                      <a:r>
                        <a:rPr lang="en-US" sz="1400" kern="100" dirty="0">
                          <a:effectLst/>
                          <a:latin typeface="+mn-ea"/>
                          <a:ea typeface="+mn-ea"/>
                          <a:cs typeface="Times New Roman" panose="02020603050405020304" pitchFamily="18" charset="0"/>
                        </a:rPr>
                        <a:t>4-31G</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sz="1400" kern="100" dirty="0">
                          <a:effectLst/>
                          <a:latin typeface="+mn-ea"/>
                          <a:ea typeface="+mn-ea"/>
                          <a:cs typeface="Times New Roman" panose="02020603050405020304" pitchFamily="18" charset="0"/>
                        </a:rPr>
                        <a:t>111.2</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a:solidFill>
                            <a:srgbClr val="000000"/>
                          </a:solidFill>
                          <a:effectLst/>
                          <a:latin typeface="游ゴシック" panose="020B0400000000000000" pitchFamily="50" charset="-128"/>
                          <a:ea typeface="游ゴシック" panose="020B0400000000000000" pitchFamily="50" charset="-128"/>
                        </a:rPr>
                        <a:t>111.2241</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11466847"/>
                  </a:ext>
                </a:extLst>
              </a:tr>
              <a:tr h="360000">
                <a:tc>
                  <a:txBody>
                    <a:bodyPr/>
                    <a:lstStyle/>
                    <a:p>
                      <a:pPr algn="ctr"/>
                      <a:r>
                        <a:rPr lang="en-US" sz="1400" kern="100" dirty="0">
                          <a:effectLst/>
                          <a:latin typeface="+mn-ea"/>
                          <a:ea typeface="+mn-ea"/>
                          <a:cs typeface="Times New Roman" panose="02020603050405020304" pitchFamily="18" charset="0"/>
                        </a:rPr>
                        <a:t>6-31G</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sz="1400" kern="100">
                          <a:effectLst/>
                          <a:latin typeface="+mn-ea"/>
                          <a:ea typeface="+mn-ea"/>
                          <a:cs typeface="Times New Roman" panose="02020603050405020304" pitchFamily="18" charset="0"/>
                        </a:rPr>
                        <a:t>-</a:t>
                      </a:r>
                      <a:endParaRPr lang="ja-JP" sz="1400" kern="10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111.5355</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583706780"/>
                  </a:ext>
                </a:extLst>
              </a:tr>
              <a:tr h="360000">
                <a:tc>
                  <a:txBody>
                    <a:bodyPr/>
                    <a:lstStyle/>
                    <a:p>
                      <a:pPr algn="ctr"/>
                      <a:r>
                        <a:rPr lang="en-US" sz="1400" kern="100" dirty="0">
                          <a:effectLst/>
                          <a:latin typeface="+mn-ea"/>
                          <a:ea typeface="+mn-ea"/>
                          <a:cs typeface="Times New Roman" panose="02020603050405020304" pitchFamily="18" charset="0"/>
                        </a:rPr>
                        <a:t>6-31G(d)</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sz="1400" kern="100" dirty="0">
                          <a:effectLst/>
                          <a:latin typeface="+mn-ea"/>
                          <a:ea typeface="+mn-ea"/>
                          <a:cs typeface="Times New Roman" panose="02020603050405020304" pitchFamily="18" charset="0"/>
                        </a:rPr>
                        <a:t>105.5</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105.4992</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46917534"/>
                  </a:ext>
                </a:extLst>
              </a:tr>
              <a:tr h="360000">
                <a:tc>
                  <a:txBody>
                    <a:bodyPr/>
                    <a:lstStyle/>
                    <a:p>
                      <a:pPr algn="ctr"/>
                      <a:r>
                        <a:rPr lang="en-US" sz="1400" kern="100" dirty="0">
                          <a:effectLst/>
                          <a:latin typeface="+mn-ea"/>
                          <a:ea typeface="+mn-ea"/>
                          <a:cs typeface="Times New Roman" panose="02020603050405020304" pitchFamily="18" charset="0"/>
                        </a:rPr>
                        <a:t>6-31G(</a:t>
                      </a:r>
                      <a:r>
                        <a:rPr lang="en-US" sz="1400" kern="100" dirty="0" err="1">
                          <a:effectLst/>
                          <a:latin typeface="+mn-ea"/>
                          <a:ea typeface="+mn-ea"/>
                          <a:cs typeface="Times New Roman" panose="02020603050405020304" pitchFamily="18" charset="0"/>
                        </a:rPr>
                        <a:t>d,p</a:t>
                      </a:r>
                      <a:r>
                        <a:rPr lang="en-US" sz="1400" kern="100" dirty="0">
                          <a:effectLst/>
                          <a:latin typeface="+mn-ea"/>
                          <a:ea typeface="+mn-ea"/>
                          <a:cs typeface="Times New Roman" panose="02020603050405020304" pitchFamily="18" charset="0"/>
                        </a:rPr>
                        <a:t>)</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400" kern="100">
                          <a:effectLst/>
                          <a:latin typeface="+mn-ea"/>
                          <a:ea typeface="+mn-ea"/>
                          <a:cs typeface="Times New Roman" panose="02020603050405020304" pitchFamily="18" charset="0"/>
                        </a:rPr>
                        <a:t>106.0</a:t>
                      </a:r>
                      <a:endParaRPr lang="ja-JP" sz="1400" kern="100">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400" b="0" i="0" u="none" strike="noStrike" dirty="0">
                          <a:solidFill>
                            <a:srgbClr val="000000"/>
                          </a:solidFill>
                          <a:effectLst/>
                          <a:latin typeface="游ゴシック" panose="020B0400000000000000" pitchFamily="50" charset="-128"/>
                          <a:ea typeface="游ゴシック" panose="020B0400000000000000" pitchFamily="50" charset="-128"/>
                        </a:rPr>
                        <a:t>105.9669</a:t>
                      </a:r>
                    </a:p>
                  </a:txBody>
                  <a:tcPr marL="6350" marR="6350" marT="6350" marB="0" anchor="ctr">
                    <a:lnL>
                      <a:noFill/>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182692128"/>
                  </a:ext>
                </a:extLst>
              </a:tr>
              <a:tr h="360000">
                <a:tc>
                  <a:txBody>
                    <a:bodyPr/>
                    <a:lstStyle/>
                    <a:p>
                      <a:pPr algn="ctr"/>
                      <a:r>
                        <a:rPr lang="en-US" sz="1400" kern="100" dirty="0">
                          <a:effectLst/>
                          <a:latin typeface="+mn-ea"/>
                          <a:ea typeface="+mn-ea"/>
                          <a:cs typeface="Times New Roman" panose="02020603050405020304" pitchFamily="18" charset="0"/>
                        </a:rPr>
                        <a:t>HF</a:t>
                      </a:r>
                      <a:r>
                        <a:rPr lang="ja-JP" sz="1400" kern="100" dirty="0">
                          <a:effectLst/>
                          <a:latin typeface="+mn-ea"/>
                          <a:ea typeface="+mn-ea"/>
                          <a:cs typeface="Times New Roman" panose="02020603050405020304" pitchFamily="18" charset="0"/>
                        </a:rPr>
                        <a:t>極限</a:t>
                      </a: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400" kern="100" dirty="0">
                          <a:effectLst/>
                          <a:latin typeface="+mn-ea"/>
                          <a:ea typeface="+mn-ea"/>
                          <a:cs typeface="Times New Roman" panose="02020603050405020304" pitchFamily="18" charset="0"/>
                        </a:rPr>
                        <a:t>106.1</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400" kern="100" dirty="0">
                          <a:effectLst/>
                          <a:latin typeface="+mn-ea"/>
                          <a:ea typeface="+mn-ea"/>
                          <a:cs typeface="Times New Roman" panose="02020603050405020304" pitchFamily="18" charset="0"/>
                        </a:rPr>
                        <a:t>106.1</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010743172"/>
                  </a:ext>
                </a:extLst>
              </a:tr>
              <a:tr h="360000">
                <a:tc>
                  <a:txBody>
                    <a:bodyPr/>
                    <a:lstStyle/>
                    <a:p>
                      <a:pPr algn="ctr"/>
                      <a:r>
                        <a:rPr lang="ja-JP" altLang="en-US" sz="1400" kern="100" dirty="0">
                          <a:effectLst/>
                          <a:latin typeface="+mn-ea"/>
                          <a:ea typeface="+mn-ea"/>
                          <a:cs typeface="Times New Roman" panose="02020603050405020304" pitchFamily="18" charset="0"/>
                        </a:rPr>
                        <a:t>実験値</a:t>
                      </a:r>
                      <a:r>
                        <a:rPr lang="en-US" altLang="ja-JP" sz="1400" kern="100" dirty="0">
                          <a:effectLst/>
                          <a:latin typeface="+mn-ea"/>
                          <a:ea typeface="+mn-ea"/>
                          <a:cs typeface="Times New Roman" panose="02020603050405020304" pitchFamily="18" charset="0"/>
                        </a:rPr>
                        <a:t>*</a:t>
                      </a:r>
                      <a:endParaRPr lang="ja-JP" sz="14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400" kern="100" dirty="0">
                          <a:effectLst/>
                          <a:latin typeface="+mj-lt"/>
                          <a:ea typeface="+mn-ea"/>
                          <a:cs typeface="Times New Roman" panose="02020603050405020304" pitchFamily="18" charset="0"/>
                        </a:rPr>
                        <a:t>104.5</a:t>
                      </a:r>
                      <a:endParaRPr lang="ja-JP" sz="1400" kern="100" dirty="0">
                        <a:effectLst/>
                        <a:latin typeface="+mj-lt"/>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sz="1400" kern="100" dirty="0">
                          <a:effectLst/>
                          <a:latin typeface="+mj-lt"/>
                          <a:ea typeface="+mn-ea"/>
                          <a:cs typeface="Times New Roman" panose="02020603050405020304" pitchFamily="18" charset="0"/>
                        </a:rPr>
                        <a:t>104.5</a:t>
                      </a:r>
                      <a:endParaRPr lang="ja-JP" sz="1400" kern="100" dirty="0">
                        <a:effectLst/>
                        <a:latin typeface="+mj-lt"/>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890902977"/>
                  </a:ext>
                </a:extLst>
              </a:tr>
            </a:tbl>
          </a:graphicData>
        </a:graphic>
      </p:graphicFrame>
      <p:sp>
        <p:nvSpPr>
          <p:cNvPr id="2" name="タイトル 1">
            <a:extLst>
              <a:ext uri="{FF2B5EF4-FFF2-40B4-BE49-F238E27FC236}">
                <a16:creationId xmlns:a16="http://schemas.microsoft.com/office/drawing/2014/main" id="{BCEACB34-F4C0-4026-8462-E5A36AEC5C5E}"/>
              </a:ext>
            </a:extLst>
          </p:cNvPr>
          <p:cNvSpPr>
            <a:spLocks noGrp="1"/>
          </p:cNvSpPr>
          <p:nvPr>
            <p:ph type="title"/>
          </p:nvPr>
        </p:nvSpPr>
        <p:spPr/>
        <p:txBody>
          <a:bodyPr/>
          <a:lstStyle/>
          <a:p>
            <a:r>
              <a:rPr kumimoji="1" lang="en-US" altLang="ja-JP" dirty="0"/>
              <a:t>H</a:t>
            </a:r>
            <a:r>
              <a:rPr kumimoji="1" lang="en-US" altLang="ja-JP" sz="1600" dirty="0"/>
              <a:t>2</a:t>
            </a:r>
            <a:r>
              <a:rPr kumimoji="1" lang="en-US" altLang="ja-JP" dirty="0"/>
              <a:t>O</a:t>
            </a:r>
            <a:r>
              <a:rPr kumimoji="1" lang="ja-JP" altLang="en-US" dirty="0"/>
              <a:t>の結合角</a:t>
            </a:r>
          </a:p>
        </p:txBody>
      </p:sp>
      <p:sp>
        <p:nvSpPr>
          <p:cNvPr id="3" name="スライド番号プレースホルダー 2">
            <a:extLst>
              <a:ext uri="{FF2B5EF4-FFF2-40B4-BE49-F238E27FC236}">
                <a16:creationId xmlns:a16="http://schemas.microsoft.com/office/drawing/2014/main" id="{B1D80D07-0742-4DCB-B01E-68631BB1822E}"/>
              </a:ext>
            </a:extLst>
          </p:cNvPr>
          <p:cNvSpPr>
            <a:spLocks noGrp="1"/>
          </p:cNvSpPr>
          <p:nvPr>
            <p:ph type="sldNum" sz="quarter" idx="15"/>
          </p:nvPr>
        </p:nvSpPr>
        <p:spPr/>
        <p:txBody>
          <a:bodyPr/>
          <a:lstStyle/>
          <a:p>
            <a:fld id="{44CC7441-4F6D-4D99-AEAC-28C0433C7008}" type="slidenum">
              <a:rPr kumimoji="1" lang="ja-JP" altLang="en-US" smtClean="0"/>
              <a:pPr/>
              <a:t>75</a:t>
            </a:fld>
            <a:endParaRPr kumimoji="1" lang="ja-JP" altLang="en-US" dirty="0"/>
          </a:p>
        </p:txBody>
      </p:sp>
      <p:sp>
        <p:nvSpPr>
          <p:cNvPr id="10" name="正方形/長方形 9">
            <a:extLst>
              <a:ext uri="{FF2B5EF4-FFF2-40B4-BE49-F238E27FC236}">
                <a16:creationId xmlns:a16="http://schemas.microsoft.com/office/drawing/2014/main" id="{DF1F3FF8-8686-4AA1-A36A-EC765C4BBE9D}"/>
              </a:ext>
            </a:extLst>
          </p:cNvPr>
          <p:cNvSpPr/>
          <p:nvPr/>
        </p:nvSpPr>
        <p:spPr>
          <a:xfrm>
            <a:off x="7006830" y="1615686"/>
            <a:ext cx="1668857" cy="2062695"/>
          </a:xfrm>
          <a:prstGeom prst="rect">
            <a:avLst/>
          </a:prstGeom>
          <a:solidFill>
            <a:schemeClr val="accent4">
              <a:lumMod val="40000"/>
              <a:lumOff val="6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solidFill>
                  <a:schemeClr val="accent4"/>
                </a:solidFill>
              </a:rPr>
              <a:t>計算してみよう</a:t>
            </a:r>
          </a:p>
        </p:txBody>
      </p:sp>
      <p:sp>
        <p:nvSpPr>
          <p:cNvPr id="4" name="テキスト ボックス 3">
            <a:extLst>
              <a:ext uri="{FF2B5EF4-FFF2-40B4-BE49-F238E27FC236}">
                <a16:creationId xmlns:a16="http://schemas.microsoft.com/office/drawing/2014/main" id="{66D149E9-DFEA-B069-5CAF-E6CCADF3BB44}"/>
              </a:ext>
            </a:extLst>
          </p:cNvPr>
          <p:cNvSpPr txBox="1"/>
          <p:nvPr/>
        </p:nvSpPr>
        <p:spPr>
          <a:xfrm>
            <a:off x="468312" y="4053029"/>
            <a:ext cx="2735263" cy="497482"/>
          </a:xfrm>
          <a:prstGeom prst="rect">
            <a:avLst/>
          </a:prstGeom>
          <a:noFill/>
        </p:spPr>
        <p:txBody>
          <a:bodyPr wrap="square" anchor="ctr">
            <a:noAutofit/>
          </a:bodyPr>
          <a:lstStyle/>
          <a:p>
            <a:pPr algn="ctr"/>
            <a:r>
              <a:rPr kumimoji="1" lang="en-US" altLang="ja-JP" sz="1300" b="1" dirty="0">
                <a:solidFill>
                  <a:schemeClr val="accent4"/>
                </a:solidFill>
              </a:rPr>
              <a:t>H</a:t>
            </a:r>
            <a:r>
              <a:rPr kumimoji="1" lang="ja-JP" altLang="en-US" sz="1300" b="1" dirty="0">
                <a:solidFill>
                  <a:schemeClr val="accent4"/>
                </a:solidFill>
              </a:rPr>
              <a:t>₂</a:t>
            </a:r>
            <a:r>
              <a:rPr kumimoji="1" lang="en-US" altLang="ja-JP" sz="1300" b="1" dirty="0">
                <a:solidFill>
                  <a:schemeClr val="accent4"/>
                </a:solidFill>
              </a:rPr>
              <a:t>O</a:t>
            </a:r>
            <a:r>
              <a:rPr kumimoji="1" lang="ja-JP" altLang="en-US" sz="1300" b="1" dirty="0">
                <a:solidFill>
                  <a:schemeClr val="accent4"/>
                </a:solidFill>
              </a:rPr>
              <a:t>の結合角の説明には</a:t>
            </a:r>
            <a:r>
              <a:rPr kumimoji="1" lang="en-US" altLang="ja-JP" sz="1300" b="1" dirty="0">
                <a:solidFill>
                  <a:schemeClr val="accent4"/>
                </a:solidFill>
              </a:rPr>
              <a:t>d</a:t>
            </a:r>
            <a:r>
              <a:rPr kumimoji="1" lang="ja-JP" altLang="en-US" sz="1300" b="1" dirty="0">
                <a:solidFill>
                  <a:schemeClr val="accent4"/>
                </a:solidFill>
              </a:rPr>
              <a:t>型関数が重要であることが知られている</a:t>
            </a:r>
            <a:r>
              <a:rPr kumimoji="1" lang="en-US" altLang="ja-JP" sz="1300" b="1" dirty="0">
                <a:solidFill>
                  <a:schemeClr val="accent4"/>
                </a:solidFill>
              </a:rPr>
              <a:t>.</a:t>
            </a:r>
            <a:endParaRPr kumimoji="1" lang="ja-JP" altLang="en-US" sz="1300" b="1" dirty="0">
              <a:solidFill>
                <a:schemeClr val="accent4"/>
              </a:solidFill>
            </a:endParaRPr>
          </a:p>
        </p:txBody>
      </p:sp>
    </p:spTree>
    <p:extLst>
      <p:ext uri="{BB962C8B-B14F-4D97-AF65-F5344CB8AC3E}">
        <p14:creationId xmlns:p14="http://schemas.microsoft.com/office/powerpoint/2010/main" val="1734787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CEACB34-F4C0-4026-8462-E5A36AEC5C5E}"/>
              </a:ext>
            </a:extLst>
          </p:cNvPr>
          <p:cNvSpPr>
            <a:spLocks noGrp="1"/>
          </p:cNvSpPr>
          <p:nvPr>
            <p:ph type="title"/>
          </p:nvPr>
        </p:nvSpPr>
        <p:spPr/>
        <p:txBody>
          <a:bodyPr/>
          <a:lstStyle/>
          <a:p>
            <a:r>
              <a:rPr kumimoji="1" lang="en-US" altLang="ja-JP" dirty="0"/>
              <a:t>10</a:t>
            </a:r>
            <a:r>
              <a:rPr kumimoji="1" lang="ja-JP" altLang="en-US" dirty="0"/>
              <a:t>電子系の結合長（</a:t>
            </a:r>
            <a:r>
              <a:rPr kumimoji="1" lang="en-US" altLang="ja-JP" dirty="0"/>
              <a:t>CH</a:t>
            </a:r>
            <a:r>
              <a:rPr kumimoji="1" lang="en-US" altLang="ja-JP" baseline="-25000" dirty="0"/>
              <a:t>4</a:t>
            </a:r>
            <a:r>
              <a:rPr kumimoji="1" lang="en-US" altLang="ja-JP" dirty="0"/>
              <a:t>, NH</a:t>
            </a:r>
            <a:r>
              <a:rPr kumimoji="1" lang="en-US" altLang="ja-JP" baseline="-25000" dirty="0"/>
              <a:t>3</a:t>
            </a:r>
            <a:r>
              <a:rPr kumimoji="1" lang="ja-JP" altLang="en-US" dirty="0"/>
              <a:t>）</a:t>
            </a:r>
          </a:p>
        </p:txBody>
      </p:sp>
      <mc:AlternateContent xmlns:mc="http://schemas.openxmlformats.org/markup-compatibility/2006" xmlns:a14="http://schemas.microsoft.com/office/drawing/2010/main">
        <mc:Choice Requires="a14">
          <p:graphicFrame>
            <p:nvGraphicFramePr>
              <p:cNvPr id="8" name="コンテンツ プレースホルダー 7">
                <a:extLst>
                  <a:ext uri="{FF2B5EF4-FFF2-40B4-BE49-F238E27FC236}">
                    <a16:creationId xmlns:a16="http://schemas.microsoft.com/office/drawing/2014/main" id="{DBDC2371-8346-43D5-A871-2C20DD747ED3}"/>
                  </a:ext>
                </a:extLst>
              </p:cNvPr>
              <p:cNvGraphicFramePr>
                <a:graphicFrameLocks noGrp="1"/>
              </p:cNvGraphicFramePr>
              <p:nvPr>
                <p:ph idx="1"/>
                <p:extLst>
                  <p:ext uri="{D42A27DB-BD31-4B8C-83A1-F6EECF244321}">
                    <p14:modId xmlns:p14="http://schemas.microsoft.com/office/powerpoint/2010/main" val="3443002764"/>
                  </p:ext>
                </p:extLst>
              </p:nvPr>
            </p:nvGraphicFramePr>
            <p:xfrm>
              <a:off x="468313" y="842963"/>
              <a:ext cx="8207370" cy="3744000"/>
            </p:xfrm>
            <a:graphic>
              <a:graphicData uri="http://schemas.openxmlformats.org/drawingml/2006/table">
                <a:tbl>
                  <a:tblPr firstRow="1" firstCol="1" bandRow="1">
                    <a:tableStyleId>{2D5ABB26-0587-4C30-8999-92F81FD0307C}</a:tableStyleId>
                  </a:tblPr>
                  <a:tblGrid>
                    <a:gridCol w="1641474">
                      <a:extLst>
                        <a:ext uri="{9D8B030D-6E8A-4147-A177-3AD203B41FA5}">
                          <a16:colId xmlns:a16="http://schemas.microsoft.com/office/drawing/2014/main" val="2951375479"/>
                        </a:ext>
                      </a:extLst>
                    </a:gridCol>
                    <a:gridCol w="1641474">
                      <a:extLst>
                        <a:ext uri="{9D8B030D-6E8A-4147-A177-3AD203B41FA5}">
                          <a16:colId xmlns:a16="http://schemas.microsoft.com/office/drawing/2014/main" val="2432590264"/>
                        </a:ext>
                      </a:extLst>
                    </a:gridCol>
                    <a:gridCol w="1641474">
                      <a:extLst>
                        <a:ext uri="{9D8B030D-6E8A-4147-A177-3AD203B41FA5}">
                          <a16:colId xmlns:a16="http://schemas.microsoft.com/office/drawing/2014/main" val="781044291"/>
                        </a:ext>
                      </a:extLst>
                    </a:gridCol>
                    <a:gridCol w="1641474">
                      <a:extLst>
                        <a:ext uri="{9D8B030D-6E8A-4147-A177-3AD203B41FA5}">
                          <a16:colId xmlns:a16="http://schemas.microsoft.com/office/drawing/2014/main" val="4194497791"/>
                        </a:ext>
                      </a:extLst>
                    </a:gridCol>
                    <a:gridCol w="1641474">
                      <a:extLst>
                        <a:ext uri="{9D8B030D-6E8A-4147-A177-3AD203B41FA5}">
                          <a16:colId xmlns:a16="http://schemas.microsoft.com/office/drawing/2014/main" val="3233754311"/>
                        </a:ext>
                      </a:extLst>
                    </a:gridCol>
                  </a:tblGrid>
                  <a:tr h="234000">
                    <a:tc gridSpan="3">
                      <a:txBody>
                        <a:bodyPr/>
                        <a:lstStyle/>
                        <a:p>
                          <a:pPr algn="l"/>
                          <a:r>
                            <a:rPr lang="en-US" altLang="ja-JP" sz="1100" kern="100" dirty="0">
                              <a:effectLst/>
                              <a:latin typeface="+mn-ea"/>
                              <a:ea typeface="+mn-ea"/>
                              <a:cs typeface="Times New Roman" panose="02020603050405020304" pitchFamily="18" charset="0"/>
                            </a:rPr>
                            <a:t>C</a:t>
                          </a:r>
                          <a:r>
                            <a:rPr kumimoji="1" lang="en-US" altLang="ja-JP" sz="1100" dirty="0">
                              <a:latin typeface="+mn-ea"/>
                              <a:ea typeface="+mn-ea"/>
                            </a:rPr>
                            <a:t>H</a:t>
                          </a:r>
                          <a:r>
                            <a:rPr kumimoji="1" lang="en-US" altLang="ja-JP" sz="1100" baseline="-25000" dirty="0">
                              <a:latin typeface="+mn-ea"/>
                              <a:ea typeface="+mn-ea"/>
                            </a:rPr>
                            <a:t>4</a:t>
                          </a:r>
                          <a:r>
                            <a:rPr lang="ja-JP" altLang="en-US" sz="1100" kern="100" dirty="0">
                              <a:effectLst/>
                              <a:latin typeface="+mn-ea"/>
                              <a:ea typeface="+mn-ea"/>
                              <a:cs typeface="Times New Roman" panose="02020603050405020304" pitchFamily="18" charset="0"/>
                            </a:rPr>
                            <a:t>の平衡結合長</a:t>
                          </a:r>
                          <a14:m>
                            <m:oMath xmlns:m="http://schemas.openxmlformats.org/officeDocument/2006/math">
                              <m:f>
                                <m:fPr>
                                  <m:type m:val="lin"/>
                                  <m:ctrlPr>
                                    <a:rPr lang="en-US" altLang="ja-JP" sz="1100" b="0" i="1" kern="100" smtClean="0">
                                      <a:effectLst/>
                                      <a:latin typeface="Cambria Math" panose="02040503050406030204" pitchFamily="18" charset="0"/>
                                      <a:ea typeface="游明朝" panose="02020400000000000000" pitchFamily="18" charset="-128"/>
                                      <a:cs typeface="Times New Roman" panose="02020603050405020304" pitchFamily="18" charset="0"/>
                                    </a:rPr>
                                  </m:ctrlPr>
                                </m:fPr>
                                <m:num>
                                  <m:sSub>
                                    <m:sSubPr>
                                      <m:ctrlPr>
                                        <a:rPr lang="en-US" altLang="ja-JP" sz="1100" b="0" i="1" kern="100" smtClean="0">
                                          <a:effectLst/>
                                          <a:latin typeface="Cambria Math" panose="02040503050406030204" pitchFamily="18" charset="0"/>
                                          <a:ea typeface="游明朝" panose="02020400000000000000" pitchFamily="18" charset="-128"/>
                                          <a:cs typeface="Times New Roman" panose="02020603050405020304" pitchFamily="18" charset="0"/>
                                        </a:rPr>
                                      </m:ctrlPr>
                                    </m:sSubPr>
                                    <m:e>
                                      <m:r>
                                        <a:rPr lang="en-US" altLang="ja-JP" sz="1100" b="0" i="1" kern="100" smtClean="0">
                                          <a:effectLst/>
                                          <a:latin typeface="Cambria Math" panose="02040503050406030204" pitchFamily="18" charset="0"/>
                                          <a:ea typeface="游明朝" panose="02020400000000000000" pitchFamily="18" charset="-128"/>
                                          <a:cs typeface="Times New Roman" panose="02020603050405020304" pitchFamily="18" charset="0"/>
                                        </a:rPr>
                                        <m:t>𝑅</m:t>
                                      </m:r>
                                    </m:e>
                                    <m:sub>
                                      <m:r>
                                        <m:rPr>
                                          <m:sty m:val="p"/>
                                        </m:rPr>
                                        <a:rPr lang="en-US" altLang="ja-JP" sz="1100" b="0" i="0" kern="100" smtClean="0">
                                          <a:effectLst/>
                                          <a:latin typeface="Cambria Math" panose="02040503050406030204" pitchFamily="18" charset="0"/>
                                          <a:ea typeface="游明朝" panose="02020400000000000000" pitchFamily="18" charset="-128"/>
                                          <a:cs typeface="Times New Roman" panose="02020603050405020304" pitchFamily="18" charset="0"/>
                                        </a:rPr>
                                        <m:t>eq</m:t>
                                      </m:r>
                                    </m:sub>
                                  </m:sSub>
                                </m:num>
                                <m:den>
                                  <m:r>
                                    <a:rPr lang="en-US" altLang="ja-JP" sz="1100" b="0" i="1" kern="100" smtClean="0">
                                      <a:effectLst/>
                                      <a:latin typeface="Cambria Math" panose="02040503050406030204" pitchFamily="18" charset="0"/>
                                      <a:ea typeface="游明朝" panose="02020400000000000000" pitchFamily="18" charset="-128"/>
                                      <a:cs typeface="Times New Roman" panose="02020603050405020304" pitchFamily="18" charset="0"/>
                                    </a:rPr>
                                    <m:t>Å</m:t>
                                  </m:r>
                                </m:den>
                              </m:f>
                            </m:oMath>
                          </a14:m>
                          <a:endParaRPr lang="ja-JP" sz="11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tc hMerge="1">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tc hMerge="1">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tc>
                      <a:txBody>
                        <a:bodyPr/>
                        <a:lstStyle/>
                        <a:p>
                          <a:pPr algn="ctr"/>
                          <a:endParaRPr lang="ja-JP" sz="11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tc>
                      <a:txBody>
                        <a:bodyPr/>
                        <a:lstStyle/>
                        <a:p>
                          <a:pPr algn="ctr"/>
                          <a:endParaRPr lang="ja-JP" sz="11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43647503"/>
                      </a:ext>
                    </a:extLst>
                  </a:tr>
                  <a:tr h="234000">
                    <a:tc>
                      <a:txBody>
                        <a:bodyPr/>
                        <a:lstStyle/>
                        <a:p>
                          <a:pPr algn="ctr"/>
                          <a:r>
                            <a:rPr lang="ja-JP" altLang="en-US" sz="1100" kern="100" dirty="0">
                              <a:solidFill>
                                <a:schemeClr val="bg1"/>
                              </a:solidFill>
                              <a:effectLst/>
                              <a:latin typeface="+mn-ea"/>
                              <a:ea typeface="+mn-ea"/>
                            </a:rPr>
                            <a:t>基底関数</a:t>
                          </a:r>
                          <a:endParaRPr lang="ja-JP" sz="11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ja-JP" altLang="en-US" sz="1100" kern="100" dirty="0">
                              <a:solidFill>
                                <a:schemeClr val="bg1"/>
                              </a:solidFill>
                              <a:effectLst/>
                              <a:latin typeface="+mn-ea"/>
                              <a:ea typeface="+mn-ea"/>
                            </a:rPr>
                            <a:t>ザボ </a:t>
                          </a:r>
                          <a:r>
                            <a:rPr lang="ja-JP" sz="1100" kern="100" dirty="0">
                              <a:solidFill>
                                <a:schemeClr val="bg1"/>
                              </a:solidFill>
                              <a:effectLst/>
                              <a:latin typeface="+mn-ea"/>
                              <a:ea typeface="+mn-ea"/>
                            </a:rPr>
                            <a:t>表</a:t>
                          </a:r>
                          <a:r>
                            <a:rPr lang="en-US" sz="1100" kern="100" dirty="0">
                              <a:solidFill>
                                <a:schemeClr val="bg1"/>
                              </a:solidFill>
                              <a:effectLst/>
                              <a:latin typeface="+mn-ea"/>
                              <a:ea typeface="+mn-ea"/>
                            </a:rPr>
                            <a:t>3.20 [1]</a:t>
                          </a:r>
                          <a:endParaRPr lang="ja-JP" sz="1100" kern="100" baseline="300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altLang="ja-JP" sz="1100" kern="100" dirty="0">
                              <a:solidFill>
                                <a:schemeClr val="bg1"/>
                              </a:solidFill>
                              <a:effectLst/>
                              <a:latin typeface="+mn-ea"/>
                              <a:ea typeface="+mn-ea"/>
                            </a:rPr>
                            <a:t>HF/</a:t>
                          </a:r>
                          <a:endParaRPr lang="ja-JP" sz="11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altLang="ja-JP" sz="1100" kern="100" dirty="0">
                              <a:solidFill>
                                <a:schemeClr val="bg1"/>
                              </a:solidFill>
                              <a:effectLst/>
                              <a:latin typeface="+mn-ea"/>
                              <a:ea typeface="+mn-ea"/>
                              <a:cs typeface="Times New Roman" panose="02020603050405020304" pitchFamily="18" charset="0"/>
                            </a:rPr>
                            <a:t>B3LYP/</a:t>
                          </a:r>
                          <a:endParaRPr lang="ja-JP" sz="11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altLang="ja-JP" sz="1100" kern="100" dirty="0">
                              <a:solidFill>
                                <a:schemeClr val="bg1"/>
                              </a:solidFill>
                              <a:effectLst/>
                              <a:latin typeface="+mn-ea"/>
                              <a:ea typeface="+mn-ea"/>
                              <a:cs typeface="Times New Roman" panose="02020603050405020304" pitchFamily="18" charset="0"/>
                            </a:rPr>
                            <a:t>CCSD/</a:t>
                          </a:r>
                          <a:endParaRPr lang="ja-JP" sz="11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2347481654"/>
                      </a:ext>
                    </a:extLst>
                  </a:tr>
                  <a:tr h="234000">
                    <a:tc>
                      <a:txBody>
                        <a:bodyPr/>
                        <a:lstStyle/>
                        <a:p>
                          <a:pPr algn="ctr"/>
                          <a:r>
                            <a:rPr lang="en-US" sz="1100" kern="100" dirty="0">
                              <a:effectLst/>
                              <a:latin typeface="+mn-ea"/>
                              <a:ea typeface="+mn-ea"/>
                              <a:cs typeface="Times New Roman" panose="02020603050405020304" pitchFamily="18" charset="0"/>
                            </a:rPr>
                            <a:t>STO-3G</a:t>
                          </a:r>
                          <a:endParaRPr lang="ja-JP" sz="11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1.0832</a:t>
                          </a:r>
                        </a:p>
                      </a:txBody>
                      <a:tcPr marL="6350" marR="6350" marT="635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1.0830</a:t>
                          </a:r>
                        </a:p>
                      </a:txBody>
                      <a:tcPr marL="6350" marR="6350" marT="635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1.0968</a:t>
                          </a:r>
                        </a:p>
                      </a:txBody>
                      <a:tcPr marL="6350" marR="6350" marT="635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1.1079</a:t>
                          </a:r>
                        </a:p>
                      </a:txBody>
                      <a:tcPr marL="6350" marR="6350" marT="635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83351516"/>
                      </a:ext>
                    </a:extLst>
                  </a:tr>
                  <a:tr h="234000">
                    <a:tc>
                      <a:txBody>
                        <a:bodyPr/>
                        <a:lstStyle/>
                        <a:p>
                          <a:pPr algn="ctr"/>
                          <a:r>
                            <a:rPr lang="en-US" sz="1100" kern="100" dirty="0">
                              <a:effectLst/>
                              <a:latin typeface="+mn-ea"/>
                              <a:ea typeface="+mn-ea"/>
                              <a:cs typeface="Times New Roman" panose="02020603050405020304" pitchFamily="18" charset="0"/>
                            </a:rPr>
                            <a:t>4-31G</a:t>
                          </a:r>
                          <a:endParaRPr lang="ja-JP" sz="11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1.0811</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1.0811</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1.0917</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1.0978</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11466847"/>
                      </a:ext>
                    </a:extLst>
                  </a:tr>
                  <a:tr h="234000">
                    <a:tc>
                      <a:txBody>
                        <a:bodyPr/>
                        <a:lstStyle/>
                        <a:p>
                          <a:pPr algn="ctr"/>
                          <a:r>
                            <a:rPr lang="en-US" sz="1100" kern="100" dirty="0">
                              <a:effectLst/>
                              <a:latin typeface="+mn-ea"/>
                              <a:ea typeface="+mn-ea"/>
                              <a:cs typeface="Times New Roman" panose="02020603050405020304" pitchFamily="18" charset="0"/>
                            </a:rPr>
                            <a:t>6-31G</a:t>
                          </a:r>
                          <a:r>
                            <a:rPr lang="en-US" altLang="ja-JP" sz="1100" kern="100" dirty="0">
                              <a:effectLst/>
                              <a:latin typeface="+mn-ea"/>
                              <a:ea typeface="+mn-ea"/>
                              <a:cs typeface="Times New Roman" panose="02020603050405020304" pitchFamily="18" charset="0"/>
                            </a:rPr>
                            <a:t>(d)</a:t>
                          </a:r>
                          <a:endParaRPr lang="ja-JP" sz="11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1.0838</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1.0837</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1.0935</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1.0943</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46917534"/>
                      </a:ext>
                    </a:extLst>
                  </a:tr>
                  <a:tr h="234000">
                    <a:tc>
                      <a:txBody>
                        <a:bodyPr/>
                        <a:lstStyle/>
                        <a:p>
                          <a:pPr algn="ctr"/>
                          <a:r>
                            <a:rPr lang="en-US" sz="1100" kern="100" dirty="0">
                              <a:effectLst/>
                              <a:latin typeface="+mn-ea"/>
                              <a:ea typeface="+mn-ea"/>
                              <a:cs typeface="Times New Roman" panose="02020603050405020304" pitchFamily="18" charset="0"/>
                            </a:rPr>
                            <a:t>6-31G</a:t>
                          </a:r>
                          <a:r>
                            <a:rPr lang="en-US" altLang="ja-JP" sz="1100" kern="100" dirty="0">
                              <a:effectLst/>
                              <a:latin typeface="+mn-ea"/>
                              <a:ea typeface="+mn-ea"/>
                              <a:cs typeface="Times New Roman" panose="02020603050405020304" pitchFamily="18" charset="0"/>
                            </a:rPr>
                            <a:t>(</a:t>
                          </a:r>
                          <a:r>
                            <a:rPr lang="en-US" altLang="ja-JP" sz="1100" kern="100" dirty="0" err="1">
                              <a:effectLst/>
                              <a:latin typeface="+mn-ea"/>
                              <a:ea typeface="+mn-ea"/>
                              <a:cs typeface="Times New Roman" panose="02020603050405020304" pitchFamily="18" charset="0"/>
                            </a:rPr>
                            <a:t>d,p</a:t>
                          </a:r>
                          <a:r>
                            <a:rPr lang="en-US" altLang="ja-JP" sz="1100" kern="100" dirty="0">
                              <a:effectLst/>
                              <a:latin typeface="+mn-ea"/>
                              <a:ea typeface="+mn-ea"/>
                              <a:cs typeface="Times New Roman" panose="02020603050405020304" pitchFamily="18" charset="0"/>
                            </a:rPr>
                            <a:t>)</a:t>
                          </a:r>
                          <a:endParaRPr lang="ja-JP" sz="1100" kern="100" dirty="0">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1.0838</a:t>
                          </a:r>
                        </a:p>
                      </a:txBody>
                      <a:tcPr marL="6350" marR="6350" marT="6350" marB="0" anchor="ctr">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1.0835</a:t>
                          </a:r>
                        </a:p>
                      </a:txBody>
                      <a:tcPr marL="6350" marR="6350" marT="6350" marB="0" anchor="ctr">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1.0920</a:t>
                          </a:r>
                        </a:p>
                      </a:txBody>
                      <a:tcPr marL="6350" marR="6350" marT="6350" marB="0" anchor="ctr">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1.0881</a:t>
                          </a:r>
                        </a:p>
                      </a:txBody>
                      <a:tcPr marL="6350" marR="6350" marT="6350" marB="0" anchor="ctr">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182692128"/>
                      </a:ext>
                    </a:extLst>
                  </a:tr>
                  <a:tr h="234000">
                    <a:tc>
                      <a:txBody>
                        <a:bodyPr/>
                        <a:lstStyle/>
                        <a:p>
                          <a:pPr algn="ctr"/>
                          <a:r>
                            <a:rPr lang="en-US" altLang="ja-JP" sz="1100" kern="100" dirty="0">
                              <a:effectLst/>
                              <a:latin typeface="游ゴシック" panose="020B0400000000000000" pitchFamily="50" charset="-128"/>
                              <a:ea typeface="游ゴシック" panose="020B0400000000000000" pitchFamily="50" charset="-128"/>
                              <a:cs typeface="Times New Roman" panose="02020603050405020304" pitchFamily="18" charset="0"/>
                            </a:rPr>
                            <a:t>near-HF</a:t>
                          </a:r>
                          <a:r>
                            <a:rPr lang="ja-JP" altLang="en-US" sz="1100" kern="100" dirty="0">
                              <a:effectLst/>
                              <a:latin typeface="游ゴシック" panose="020B0400000000000000" pitchFamily="50" charset="-128"/>
                              <a:ea typeface="游ゴシック" panose="020B0400000000000000" pitchFamily="50" charset="-128"/>
                              <a:cs typeface="Times New Roman" panose="02020603050405020304" pitchFamily="18" charset="0"/>
                            </a:rPr>
                            <a:t>極限</a:t>
                          </a:r>
                          <a:endParaRPr lang="ja-JP" sz="1100" kern="100" dirty="0">
                            <a:effectLst/>
                            <a:latin typeface="游ゴシック" panose="020B0400000000000000" pitchFamily="50" charset="-128"/>
                            <a:ea typeface="游ゴシック" panose="020B0400000000000000" pitchFamily="50" charset="-128"/>
                            <a:cs typeface="Times New Roman" panose="02020603050405020304" pitchFamily="18" charset="0"/>
                          </a:endParaRPr>
                        </a:p>
                      </a:txBody>
                      <a:tcPr marL="68580" marR="68580" marT="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1.0838</a:t>
                          </a: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1.0838</a:t>
                          </a: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a:t>
                          </a: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a:t>
                          </a: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738235151"/>
                      </a:ext>
                    </a:extLst>
                  </a:tr>
                  <a:tr h="234000">
                    <a:tc>
                      <a:txBody>
                        <a:bodyPr/>
                        <a:lstStyle/>
                        <a:p>
                          <a:pPr algn="ctr"/>
                          <a:r>
                            <a:rPr lang="ja-JP" altLang="en-US" sz="1100" kern="100" dirty="0">
                              <a:effectLst/>
                              <a:latin typeface="游ゴシック" panose="020B0400000000000000" pitchFamily="50" charset="-128"/>
                              <a:ea typeface="游ゴシック" panose="020B0400000000000000" pitchFamily="50" charset="-128"/>
                              <a:cs typeface="Times New Roman" panose="02020603050405020304" pitchFamily="18" charset="0"/>
                            </a:rPr>
                            <a:t>実験値</a:t>
                          </a:r>
                          <a:r>
                            <a:rPr lang="en-US" altLang="ja-JP" sz="1100" kern="100" dirty="0">
                              <a:effectLst/>
                              <a:latin typeface="游ゴシック" panose="020B0400000000000000" pitchFamily="50" charset="-128"/>
                              <a:ea typeface="游ゴシック" panose="020B0400000000000000" pitchFamily="50" charset="-128"/>
                              <a:cs typeface="Times New Roman" panose="02020603050405020304" pitchFamily="18" charset="0"/>
                            </a:rPr>
                            <a:t>*</a:t>
                          </a:r>
                          <a:endParaRPr lang="ja-JP" sz="1100" kern="100" dirty="0">
                            <a:effectLst/>
                            <a:latin typeface="游ゴシック" panose="020B0400000000000000" pitchFamily="50" charset="-128"/>
                            <a:ea typeface="游ゴシック" panose="020B0400000000000000" pitchFamily="50" charset="-128"/>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1.0848</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1.0848</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1.0848</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1.0848</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890902977"/>
                      </a:ext>
                    </a:extLst>
                  </a:tr>
                  <a:tr h="234000">
                    <a:tc gridSpan="3">
                      <a:txBody>
                        <a:bodyPr/>
                        <a:lstStyle/>
                        <a:p>
                          <a:pPr algn="l"/>
                          <a:r>
                            <a:rPr lang="en-US" altLang="ja-JP" sz="1100" kern="100" dirty="0">
                              <a:effectLst/>
                              <a:latin typeface="+mn-ea"/>
                              <a:ea typeface="+mn-ea"/>
                              <a:cs typeface="Times New Roman" panose="02020603050405020304" pitchFamily="18" charset="0"/>
                            </a:rPr>
                            <a:t>N</a:t>
                          </a:r>
                          <a:r>
                            <a:rPr kumimoji="1" lang="en-US" altLang="ja-JP" sz="1100" dirty="0">
                              <a:latin typeface="+mn-ea"/>
                              <a:ea typeface="+mn-ea"/>
                            </a:rPr>
                            <a:t>H</a:t>
                          </a:r>
                          <a:r>
                            <a:rPr kumimoji="1" lang="en-US" altLang="ja-JP" sz="1100" baseline="-25000" dirty="0">
                              <a:latin typeface="+mn-ea"/>
                              <a:ea typeface="+mn-ea"/>
                            </a:rPr>
                            <a:t>3</a:t>
                          </a:r>
                          <a:r>
                            <a:rPr lang="ja-JP" altLang="en-US" sz="1100" kern="100" dirty="0">
                              <a:effectLst/>
                              <a:latin typeface="+mn-ea"/>
                              <a:ea typeface="+mn-ea"/>
                              <a:cs typeface="Times New Roman" panose="02020603050405020304" pitchFamily="18" charset="0"/>
                            </a:rPr>
                            <a:t>の平衡結合長</a:t>
                          </a:r>
                          <a14:m>
                            <m:oMath xmlns:m="http://schemas.openxmlformats.org/officeDocument/2006/math">
                              <m:f>
                                <m:fPr>
                                  <m:type m:val="lin"/>
                                  <m:ctrlPr>
                                    <a:rPr lang="en-US" altLang="ja-JP" sz="1100" b="0" i="1" kern="100" smtClean="0">
                                      <a:effectLst/>
                                      <a:latin typeface="Cambria Math" panose="02040503050406030204" pitchFamily="18" charset="0"/>
                                      <a:ea typeface="游明朝" panose="02020400000000000000" pitchFamily="18" charset="-128"/>
                                      <a:cs typeface="Times New Roman" panose="02020603050405020304" pitchFamily="18" charset="0"/>
                                    </a:rPr>
                                  </m:ctrlPr>
                                </m:fPr>
                                <m:num>
                                  <m:sSub>
                                    <m:sSubPr>
                                      <m:ctrlPr>
                                        <a:rPr lang="en-US" altLang="ja-JP" sz="1100" b="0" i="1" kern="100" smtClean="0">
                                          <a:effectLst/>
                                          <a:latin typeface="Cambria Math" panose="02040503050406030204" pitchFamily="18" charset="0"/>
                                          <a:ea typeface="游明朝" panose="02020400000000000000" pitchFamily="18" charset="-128"/>
                                          <a:cs typeface="Times New Roman" panose="02020603050405020304" pitchFamily="18" charset="0"/>
                                        </a:rPr>
                                      </m:ctrlPr>
                                    </m:sSubPr>
                                    <m:e>
                                      <m:r>
                                        <a:rPr lang="en-US" altLang="ja-JP" sz="1100" b="0" i="1" kern="100" smtClean="0">
                                          <a:effectLst/>
                                          <a:latin typeface="Cambria Math" panose="02040503050406030204" pitchFamily="18" charset="0"/>
                                          <a:ea typeface="游明朝" panose="02020400000000000000" pitchFamily="18" charset="-128"/>
                                          <a:cs typeface="Times New Roman" panose="02020603050405020304" pitchFamily="18" charset="0"/>
                                        </a:rPr>
                                        <m:t>𝑅</m:t>
                                      </m:r>
                                    </m:e>
                                    <m:sub>
                                      <m:r>
                                        <m:rPr>
                                          <m:sty m:val="p"/>
                                        </m:rPr>
                                        <a:rPr lang="en-US" altLang="ja-JP" sz="1100" b="0" i="0" kern="100" smtClean="0">
                                          <a:effectLst/>
                                          <a:latin typeface="Cambria Math" panose="02040503050406030204" pitchFamily="18" charset="0"/>
                                          <a:ea typeface="游明朝" panose="02020400000000000000" pitchFamily="18" charset="-128"/>
                                          <a:cs typeface="Times New Roman" panose="02020603050405020304" pitchFamily="18" charset="0"/>
                                        </a:rPr>
                                        <m:t>eq</m:t>
                                      </m:r>
                                    </m:sub>
                                  </m:sSub>
                                </m:num>
                                <m:den>
                                  <m:r>
                                    <a:rPr lang="en-US" altLang="ja-JP" sz="1100" b="0" i="1" kern="100" smtClean="0">
                                      <a:effectLst/>
                                      <a:latin typeface="Cambria Math" panose="02040503050406030204" pitchFamily="18" charset="0"/>
                                      <a:ea typeface="游明朝" panose="02020400000000000000" pitchFamily="18" charset="-128"/>
                                      <a:cs typeface="Times New Roman" panose="02020603050405020304" pitchFamily="18" charset="0"/>
                                    </a:rPr>
                                    <m:t>Å</m:t>
                                  </m:r>
                                </m:den>
                              </m:f>
                            </m:oMath>
                          </a14:m>
                          <a:endParaRPr lang="ja-JP" sz="11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hMerge="1">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endParaRPr lang="ja-JP" sz="11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ja-JP" sz="11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1715025"/>
                      </a:ext>
                    </a:extLst>
                  </a:tr>
                  <a:tr h="234000">
                    <a:tc>
                      <a:txBody>
                        <a:bodyPr/>
                        <a:lstStyle/>
                        <a:p>
                          <a:pPr algn="ctr"/>
                          <a:r>
                            <a:rPr lang="ja-JP" altLang="en-US" sz="1100" kern="100" dirty="0">
                              <a:solidFill>
                                <a:schemeClr val="bg1"/>
                              </a:solidFill>
                              <a:effectLst/>
                              <a:latin typeface="+mn-ea"/>
                              <a:ea typeface="+mn-ea"/>
                            </a:rPr>
                            <a:t>基底関数</a:t>
                          </a:r>
                          <a:endParaRPr lang="ja-JP" sz="11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ja-JP" altLang="en-US" sz="1100" kern="100" dirty="0">
                              <a:solidFill>
                                <a:schemeClr val="bg1"/>
                              </a:solidFill>
                              <a:effectLst/>
                              <a:latin typeface="+mn-ea"/>
                              <a:ea typeface="+mn-ea"/>
                            </a:rPr>
                            <a:t>ザボ </a:t>
                          </a:r>
                          <a:r>
                            <a:rPr lang="ja-JP" sz="1100" kern="100" dirty="0">
                              <a:solidFill>
                                <a:schemeClr val="bg1"/>
                              </a:solidFill>
                              <a:effectLst/>
                              <a:latin typeface="+mn-ea"/>
                              <a:ea typeface="+mn-ea"/>
                            </a:rPr>
                            <a:t>表</a:t>
                          </a:r>
                          <a:r>
                            <a:rPr lang="en-US" sz="1100" kern="100" dirty="0">
                              <a:solidFill>
                                <a:schemeClr val="bg1"/>
                              </a:solidFill>
                              <a:effectLst/>
                              <a:latin typeface="+mn-ea"/>
                              <a:ea typeface="+mn-ea"/>
                            </a:rPr>
                            <a:t>3.20 [1]</a:t>
                          </a:r>
                          <a:endParaRPr lang="ja-JP" sz="1100" kern="100" baseline="300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altLang="ja-JP" sz="1100" kern="100" dirty="0">
                              <a:solidFill>
                                <a:schemeClr val="bg1"/>
                              </a:solidFill>
                              <a:effectLst/>
                              <a:latin typeface="+mn-ea"/>
                              <a:ea typeface="+mn-ea"/>
                            </a:rPr>
                            <a:t>HF/</a:t>
                          </a:r>
                          <a:endParaRPr lang="ja-JP" sz="11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altLang="ja-JP" sz="1100" kern="100" dirty="0">
                              <a:solidFill>
                                <a:schemeClr val="bg1"/>
                              </a:solidFill>
                              <a:effectLst/>
                              <a:latin typeface="+mn-ea"/>
                              <a:ea typeface="+mn-ea"/>
                              <a:cs typeface="Times New Roman" panose="02020603050405020304" pitchFamily="18" charset="0"/>
                            </a:rPr>
                            <a:t>B3LYP/</a:t>
                          </a:r>
                          <a:endParaRPr lang="ja-JP" sz="11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altLang="ja-JP" sz="1100" kern="100" dirty="0">
                              <a:solidFill>
                                <a:schemeClr val="bg1"/>
                              </a:solidFill>
                              <a:effectLst/>
                              <a:latin typeface="+mn-ea"/>
                              <a:ea typeface="+mn-ea"/>
                              <a:cs typeface="Times New Roman" panose="02020603050405020304" pitchFamily="18" charset="0"/>
                            </a:rPr>
                            <a:t>CCSD/</a:t>
                          </a:r>
                          <a:endParaRPr lang="ja-JP" sz="11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3174412107"/>
                      </a:ext>
                    </a:extLst>
                  </a:tr>
                  <a:tr h="234000">
                    <a:tc>
                      <a:txBody>
                        <a:bodyPr/>
                        <a:lstStyle/>
                        <a:p>
                          <a:pPr algn="ctr"/>
                          <a:r>
                            <a:rPr lang="en-US" sz="1100" kern="100" dirty="0">
                              <a:effectLst/>
                              <a:latin typeface="+mn-ea"/>
                              <a:ea typeface="+mn-ea"/>
                              <a:cs typeface="Times New Roman" panose="02020603050405020304" pitchFamily="18" charset="0"/>
                            </a:rPr>
                            <a:t>STO-3G</a:t>
                          </a:r>
                          <a:endParaRPr lang="ja-JP" sz="11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1.0330</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1.0324</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1.0624</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1.0700</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140911168"/>
                      </a:ext>
                    </a:extLst>
                  </a:tr>
                  <a:tr h="234000">
                    <a:tc>
                      <a:txBody>
                        <a:bodyPr/>
                        <a:lstStyle/>
                        <a:p>
                          <a:pPr algn="ctr"/>
                          <a:r>
                            <a:rPr lang="en-US" sz="1100" kern="100" dirty="0">
                              <a:effectLst/>
                              <a:latin typeface="+mn-ea"/>
                              <a:ea typeface="+mn-ea"/>
                              <a:cs typeface="Times New Roman" panose="02020603050405020304" pitchFamily="18" charset="0"/>
                            </a:rPr>
                            <a:t>4-31G</a:t>
                          </a:r>
                          <a:endParaRPr lang="ja-JP" sz="11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0.9911</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0.9912</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1.0057</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1.0133</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715651014"/>
                      </a:ext>
                    </a:extLst>
                  </a:tr>
                  <a:tr h="234000">
                    <a:tc>
                      <a:txBody>
                        <a:bodyPr/>
                        <a:lstStyle/>
                        <a:p>
                          <a:pPr algn="ctr"/>
                          <a:r>
                            <a:rPr lang="en-US" sz="1100" kern="100" dirty="0">
                              <a:effectLst/>
                              <a:latin typeface="+mn-ea"/>
                              <a:ea typeface="+mn-ea"/>
                              <a:cs typeface="Times New Roman" panose="02020603050405020304" pitchFamily="18" charset="0"/>
                            </a:rPr>
                            <a:t>6-31G</a:t>
                          </a:r>
                          <a:r>
                            <a:rPr lang="en-US" altLang="ja-JP" sz="1100" kern="100" dirty="0">
                              <a:effectLst/>
                              <a:latin typeface="+mn-ea"/>
                              <a:ea typeface="+mn-ea"/>
                              <a:cs typeface="Times New Roman" panose="02020603050405020304" pitchFamily="18" charset="0"/>
                            </a:rPr>
                            <a:t>(d)</a:t>
                          </a:r>
                          <a:endParaRPr lang="ja-JP" sz="11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1.0038</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1.0026</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1.0194</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1.0200</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100254102"/>
                      </a:ext>
                    </a:extLst>
                  </a:tr>
                  <a:tr h="234000">
                    <a:tc>
                      <a:txBody>
                        <a:bodyPr/>
                        <a:lstStyle/>
                        <a:p>
                          <a:pPr algn="ctr"/>
                          <a:r>
                            <a:rPr lang="en-US" sz="1100" kern="100" dirty="0">
                              <a:effectLst/>
                              <a:latin typeface="+mn-ea"/>
                              <a:ea typeface="+mn-ea"/>
                              <a:cs typeface="Times New Roman" panose="02020603050405020304" pitchFamily="18" charset="0"/>
                            </a:rPr>
                            <a:t>6-31G</a:t>
                          </a:r>
                          <a:r>
                            <a:rPr lang="en-US" altLang="ja-JP" sz="1100" kern="100" dirty="0">
                              <a:effectLst/>
                              <a:latin typeface="+mn-ea"/>
                              <a:ea typeface="+mn-ea"/>
                              <a:cs typeface="Times New Roman" panose="02020603050405020304" pitchFamily="18" charset="0"/>
                            </a:rPr>
                            <a:t>(</a:t>
                          </a:r>
                          <a:r>
                            <a:rPr lang="en-US" altLang="ja-JP" sz="1100" kern="100" dirty="0" err="1">
                              <a:effectLst/>
                              <a:latin typeface="+mn-ea"/>
                              <a:ea typeface="+mn-ea"/>
                              <a:cs typeface="Times New Roman" panose="02020603050405020304" pitchFamily="18" charset="0"/>
                            </a:rPr>
                            <a:t>d,p</a:t>
                          </a:r>
                          <a:r>
                            <a:rPr lang="en-US" altLang="ja-JP" sz="1100" kern="100" dirty="0">
                              <a:effectLst/>
                              <a:latin typeface="+mn-ea"/>
                              <a:ea typeface="+mn-ea"/>
                              <a:cs typeface="Times New Roman" panose="02020603050405020304" pitchFamily="18" charset="0"/>
                            </a:rPr>
                            <a:t>)</a:t>
                          </a:r>
                          <a:endParaRPr lang="ja-JP" sz="11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1.0038</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1.0007</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1.0180</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1.0140</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429791484"/>
                      </a:ext>
                    </a:extLst>
                  </a:tr>
                  <a:tr h="234000">
                    <a:tc>
                      <a:txBody>
                        <a:bodyPr/>
                        <a:lstStyle/>
                        <a:p>
                          <a:pPr algn="ctr"/>
                          <a:r>
                            <a:rPr lang="en-US" altLang="ja-JP" sz="1100" kern="100" dirty="0">
                              <a:effectLst/>
                              <a:latin typeface="游ゴシック" panose="020B0400000000000000" pitchFamily="50" charset="-128"/>
                              <a:ea typeface="游ゴシック" panose="020B0400000000000000" pitchFamily="50" charset="-128"/>
                              <a:cs typeface="Times New Roman" panose="02020603050405020304" pitchFamily="18" charset="0"/>
                            </a:rPr>
                            <a:t>near-HF</a:t>
                          </a:r>
                          <a:r>
                            <a:rPr lang="ja-JP" altLang="en-US" sz="1100" kern="100" dirty="0">
                              <a:effectLst/>
                              <a:latin typeface="游ゴシック" panose="020B0400000000000000" pitchFamily="50" charset="-128"/>
                              <a:ea typeface="游ゴシック" panose="020B0400000000000000" pitchFamily="50" charset="-128"/>
                              <a:cs typeface="Times New Roman" panose="02020603050405020304" pitchFamily="18" charset="0"/>
                            </a:rPr>
                            <a:t>極限</a:t>
                          </a:r>
                          <a:endParaRPr lang="ja-JP" sz="1100" kern="100" dirty="0">
                            <a:effectLst/>
                            <a:latin typeface="游ゴシック" panose="020B0400000000000000" pitchFamily="50" charset="-128"/>
                            <a:ea typeface="游ゴシック" panose="020B0400000000000000" pitchFamily="50" charset="-128"/>
                            <a:cs typeface="Times New Roman" panose="02020603050405020304" pitchFamily="18" charset="0"/>
                          </a:endParaRPr>
                        </a:p>
                      </a:txBody>
                      <a:tcPr marL="68580" marR="68580" marT="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1.0001</a:t>
                          </a: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1.0001</a:t>
                          </a: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a:t>
                          </a: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a:t>
                          </a: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15156300"/>
                      </a:ext>
                    </a:extLst>
                  </a:tr>
                  <a:tr h="234000">
                    <a:tc>
                      <a:txBody>
                        <a:bodyPr/>
                        <a:lstStyle/>
                        <a:p>
                          <a:pPr algn="ctr"/>
                          <a:r>
                            <a:rPr lang="ja-JP" altLang="en-US" sz="1100" kern="100" dirty="0">
                              <a:effectLst/>
                              <a:latin typeface="游ゴシック" panose="020B0400000000000000" pitchFamily="50" charset="-128"/>
                              <a:ea typeface="游ゴシック" panose="020B0400000000000000" pitchFamily="50" charset="-128"/>
                              <a:cs typeface="Times New Roman" panose="02020603050405020304" pitchFamily="18" charset="0"/>
                            </a:rPr>
                            <a:t>実験値</a:t>
                          </a:r>
                          <a:r>
                            <a:rPr lang="en-US" altLang="ja-JP" sz="1100" kern="100" dirty="0">
                              <a:effectLst/>
                              <a:latin typeface="游ゴシック" panose="020B0400000000000000" pitchFamily="50" charset="-128"/>
                              <a:ea typeface="游ゴシック" panose="020B0400000000000000" pitchFamily="50" charset="-128"/>
                              <a:cs typeface="Times New Roman" panose="02020603050405020304" pitchFamily="18" charset="0"/>
                            </a:rPr>
                            <a:t>*</a:t>
                          </a:r>
                          <a:endParaRPr lang="ja-JP" sz="1100" kern="100" dirty="0">
                            <a:effectLst/>
                            <a:latin typeface="游ゴシック" panose="020B0400000000000000" pitchFamily="50" charset="-128"/>
                            <a:ea typeface="游ゴシック" panose="020B0400000000000000" pitchFamily="50" charset="-128"/>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1.0118</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1.0118</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1.0118</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1.0118</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974780655"/>
                      </a:ext>
                    </a:extLst>
                  </a:tr>
                </a:tbl>
              </a:graphicData>
            </a:graphic>
          </p:graphicFrame>
        </mc:Choice>
        <mc:Fallback xmlns="">
          <p:graphicFrame>
            <p:nvGraphicFramePr>
              <p:cNvPr id="8" name="コンテンツ プレースホルダー 7">
                <a:extLst>
                  <a:ext uri="{FF2B5EF4-FFF2-40B4-BE49-F238E27FC236}">
                    <a16:creationId xmlns:a16="http://schemas.microsoft.com/office/drawing/2014/main" id="{DBDC2371-8346-43D5-A871-2C20DD747ED3}"/>
                  </a:ext>
                </a:extLst>
              </p:cNvPr>
              <p:cNvGraphicFramePr>
                <a:graphicFrameLocks noGrp="1"/>
              </p:cNvGraphicFramePr>
              <p:nvPr>
                <p:ph idx="1"/>
                <p:extLst>
                  <p:ext uri="{D42A27DB-BD31-4B8C-83A1-F6EECF244321}">
                    <p14:modId xmlns:p14="http://schemas.microsoft.com/office/powerpoint/2010/main" val="3443002764"/>
                  </p:ext>
                </p:extLst>
              </p:nvPr>
            </p:nvGraphicFramePr>
            <p:xfrm>
              <a:off x="468313" y="842963"/>
              <a:ext cx="8207370" cy="3744000"/>
            </p:xfrm>
            <a:graphic>
              <a:graphicData uri="http://schemas.openxmlformats.org/drawingml/2006/table">
                <a:tbl>
                  <a:tblPr firstRow="1" firstCol="1" bandRow="1">
                    <a:tableStyleId>{2D5ABB26-0587-4C30-8999-92F81FD0307C}</a:tableStyleId>
                  </a:tblPr>
                  <a:tblGrid>
                    <a:gridCol w="1641474">
                      <a:extLst>
                        <a:ext uri="{9D8B030D-6E8A-4147-A177-3AD203B41FA5}">
                          <a16:colId xmlns:a16="http://schemas.microsoft.com/office/drawing/2014/main" val="2951375479"/>
                        </a:ext>
                      </a:extLst>
                    </a:gridCol>
                    <a:gridCol w="1641474">
                      <a:extLst>
                        <a:ext uri="{9D8B030D-6E8A-4147-A177-3AD203B41FA5}">
                          <a16:colId xmlns:a16="http://schemas.microsoft.com/office/drawing/2014/main" val="2432590264"/>
                        </a:ext>
                      </a:extLst>
                    </a:gridCol>
                    <a:gridCol w="1641474">
                      <a:extLst>
                        <a:ext uri="{9D8B030D-6E8A-4147-A177-3AD203B41FA5}">
                          <a16:colId xmlns:a16="http://schemas.microsoft.com/office/drawing/2014/main" val="781044291"/>
                        </a:ext>
                      </a:extLst>
                    </a:gridCol>
                    <a:gridCol w="1641474">
                      <a:extLst>
                        <a:ext uri="{9D8B030D-6E8A-4147-A177-3AD203B41FA5}">
                          <a16:colId xmlns:a16="http://schemas.microsoft.com/office/drawing/2014/main" val="4194497791"/>
                        </a:ext>
                      </a:extLst>
                    </a:gridCol>
                    <a:gridCol w="1641474">
                      <a:extLst>
                        <a:ext uri="{9D8B030D-6E8A-4147-A177-3AD203B41FA5}">
                          <a16:colId xmlns:a16="http://schemas.microsoft.com/office/drawing/2014/main" val="3233754311"/>
                        </a:ext>
                      </a:extLst>
                    </a:gridCol>
                  </a:tblGrid>
                  <a:tr h="234000">
                    <a:tc gridSpan="3">
                      <a:txBody>
                        <a:bodyPr/>
                        <a:lstStyle/>
                        <a:p>
                          <a:endParaRPr lang="ja-JP"/>
                        </a:p>
                      </a:txBody>
                      <a:tcPr marL="68580" marR="68580" marT="0" marB="0" anchor="ctr">
                        <a:lnB w="12700" cap="flat" cmpd="sng" algn="ctr">
                          <a:solidFill>
                            <a:schemeClr val="tx1"/>
                          </a:solidFill>
                          <a:prstDash val="solid"/>
                          <a:round/>
                          <a:headEnd type="none" w="med" len="med"/>
                          <a:tailEnd type="none" w="med" len="med"/>
                        </a:lnB>
                        <a:blipFill>
                          <a:blip r:embed="rId3"/>
                          <a:stretch>
                            <a:fillRect t="-105263" r="-66749" b="-1544737"/>
                          </a:stretch>
                        </a:blipFill>
                      </a:tcPr>
                    </a:tc>
                    <a:tc hMerge="1">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tc hMerge="1">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tc>
                      <a:txBody>
                        <a:bodyPr/>
                        <a:lstStyle/>
                        <a:p>
                          <a:pPr algn="ctr"/>
                          <a:endParaRPr lang="ja-JP" sz="11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tc>
                      <a:txBody>
                        <a:bodyPr/>
                        <a:lstStyle/>
                        <a:p>
                          <a:pPr algn="ctr"/>
                          <a:endParaRPr lang="ja-JP" sz="11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43647503"/>
                      </a:ext>
                    </a:extLst>
                  </a:tr>
                  <a:tr h="234000">
                    <a:tc>
                      <a:txBody>
                        <a:bodyPr/>
                        <a:lstStyle/>
                        <a:p>
                          <a:pPr algn="ctr"/>
                          <a:r>
                            <a:rPr lang="ja-JP" altLang="en-US" sz="1100" kern="100" dirty="0">
                              <a:solidFill>
                                <a:schemeClr val="bg1"/>
                              </a:solidFill>
                              <a:effectLst/>
                              <a:latin typeface="+mn-ea"/>
                              <a:ea typeface="+mn-ea"/>
                            </a:rPr>
                            <a:t>基底関数</a:t>
                          </a:r>
                          <a:endParaRPr lang="ja-JP" sz="11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ja-JP" altLang="en-US" sz="1100" kern="100" dirty="0">
                              <a:solidFill>
                                <a:schemeClr val="bg1"/>
                              </a:solidFill>
                              <a:effectLst/>
                              <a:latin typeface="+mn-ea"/>
                              <a:ea typeface="+mn-ea"/>
                            </a:rPr>
                            <a:t>ザボ </a:t>
                          </a:r>
                          <a:r>
                            <a:rPr lang="ja-JP" sz="1100" kern="100" dirty="0">
                              <a:solidFill>
                                <a:schemeClr val="bg1"/>
                              </a:solidFill>
                              <a:effectLst/>
                              <a:latin typeface="+mn-ea"/>
                              <a:ea typeface="+mn-ea"/>
                            </a:rPr>
                            <a:t>表</a:t>
                          </a:r>
                          <a:r>
                            <a:rPr lang="en-US" sz="1100" kern="100" dirty="0">
                              <a:solidFill>
                                <a:schemeClr val="bg1"/>
                              </a:solidFill>
                              <a:effectLst/>
                              <a:latin typeface="+mn-ea"/>
                              <a:ea typeface="+mn-ea"/>
                            </a:rPr>
                            <a:t>3.20 [1]</a:t>
                          </a:r>
                          <a:endParaRPr lang="ja-JP" sz="1100" kern="100" baseline="300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altLang="ja-JP" sz="1100" kern="100" dirty="0">
                              <a:solidFill>
                                <a:schemeClr val="bg1"/>
                              </a:solidFill>
                              <a:effectLst/>
                              <a:latin typeface="+mn-ea"/>
                              <a:ea typeface="+mn-ea"/>
                            </a:rPr>
                            <a:t>HF/</a:t>
                          </a:r>
                          <a:endParaRPr lang="ja-JP" sz="11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altLang="ja-JP" sz="1100" kern="100" dirty="0">
                              <a:solidFill>
                                <a:schemeClr val="bg1"/>
                              </a:solidFill>
                              <a:effectLst/>
                              <a:latin typeface="+mn-ea"/>
                              <a:ea typeface="+mn-ea"/>
                              <a:cs typeface="Times New Roman" panose="02020603050405020304" pitchFamily="18" charset="0"/>
                            </a:rPr>
                            <a:t>B3LYP/</a:t>
                          </a:r>
                          <a:endParaRPr lang="ja-JP" sz="11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altLang="ja-JP" sz="1100" kern="100" dirty="0">
                              <a:solidFill>
                                <a:schemeClr val="bg1"/>
                              </a:solidFill>
                              <a:effectLst/>
                              <a:latin typeface="+mn-ea"/>
                              <a:ea typeface="+mn-ea"/>
                              <a:cs typeface="Times New Roman" panose="02020603050405020304" pitchFamily="18" charset="0"/>
                            </a:rPr>
                            <a:t>CCSD/</a:t>
                          </a:r>
                          <a:endParaRPr lang="ja-JP" sz="11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2347481654"/>
                      </a:ext>
                    </a:extLst>
                  </a:tr>
                  <a:tr h="234000">
                    <a:tc>
                      <a:txBody>
                        <a:bodyPr/>
                        <a:lstStyle/>
                        <a:p>
                          <a:pPr algn="ctr"/>
                          <a:r>
                            <a:rPr lang="en-US" sz="1100" kern="100" dirty="0">
                              <a:effectLst/>
                              <a:latin typeface="+mn-ea"/>
                              <a:ea typeface="+mn-ea"/>
                              <a:cs typeface="Times New Roman" panose="02020603050405020304" pitchFamily="18" charset="0"/>
                            </a:rPr>
                            <a:t>STO-3G</a:t>
                          </a:r>
                          <a:endParaRPr lang="ja-JP" sz="11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1.0832</a:t>
                          </a:r>
                        </a:p>
                      </a:txBody>
                      <a:tcPr marL="6350" marR="6350" marT="635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1.0830</a:t>
                          </a:r>
                        </a:p>
                      </a:txBody>
                      <a:tcPr marL="6350" marR="6350" marT="635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1.0968</a:t>
                          </a:r>
                        </a:p>
                      </a:txBody>
                      <a:tcPr marL="6350" marR="6350" marT="635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1.1079</a:t>
                          </a:r>
                        </a:p>
                      </a:txBody>
                      <a:tcPr marL="6350" marR="6350" marT="635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83351516"/>
                      </a:ext>
                    </a:extLst>
                  </a:tr>
                  <a:tr h="234000">
                    <a:tc>
                      <a:txBody>
                        <a:bodyPr/>
                        <a:lstStyle/>
                        <a:p>
                          <a:pPr algn="ctr"/>
                          <a:r>
                            <a:rPr lang="en-US" sz="1100" kern="100" dirty="0">
                              <a:effectLst/>
                              <a:latin typeface="+mn-ea"/>
                              <a:ea typeface="+mn-ea"/>
                              <a:cs typeface="Times New Roman" panose="02020603050405020304" pitchFamily="18" charset="0"/>
                            </a:rPr>
                            <a:t>4-31G</a:t>
                          </a:r>
                          <a:endParaRPr lang="ja-JP" sz="11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1.0811</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1.0811</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1.0917</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1.0978</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11466847"/>
                      </a:ext>
                    </a:extLst>
                  </a:tr>
                  <a:tr h="234000">
                    <a:tc>
                      <a:txBody>
                        <a:bodyPr/>
                        <a:lstStyle/>
                        <a:p>
                          <a:pPr algn="ctr"/>
                          <a:r>
                            <a:rPr lang="en-US" sz="1100" kern="100" dirty="0">
                              <a:effectLst/>
                              <a:latin typeface="+mn-ea"/>
                              <a:ea typeface="+mn-ea"/>
                              <a:cs typeface="Times New Roman" panose="02020603050405020304" pitchFamily="18" charset="0"/>
                            </a:rPr>
                            <a:t>6-31G</a:t>
                          </a:r>
                          <a:r>
                            <a:rPr lang="en-US" altLang="ja-JP" sz="1100" kern="100" dirty="0">
                              <a:effectLst/>
                              <a:latin typeface="+mn-ea"/>
                              <a:ea typeface="+mn-ea"/>
                              <a:cs typeface="Times New Roman" panose="02020603050405020304" pitchFamily="18" charset="0"/>
                            </a:rPr>
                            <a:t>(d)</a:t>
                          </a:r>
                          <a:endParaRPr lang="ja-JP" sz="11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1.0838</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1.0837</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1.0935</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1.0943</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46917534"/>
                      </a:ext>
                    </a:extLst>
                  </a:tr>
                  <a:tr h="234000">
                    <a:tc>
                      <a:txBody>
                        <a:bodyPr/>
                        <a:lstStyle/>
                        <a:p>
                          <a:pPr algn="ctr"/>
                          <a:r>
                            <a:rPr lang="en-US" sz="1100" kern="100" dirty="0">
                              <a:effectLst/>
                              <a:latin typeface="+mn-ea"/>
                              <a:ea typeface="+mn-ea"/>
                              <a:cs typeface="Times New Roman" panose="02020603050405020304" pitchFamily="18" charset="0"/>
                            </a:rPr>
                            <a:t>6-31G</a:t>
                          </a:r>
                          <a:r>
                            <a:rPr lang="en-US" altLang="ja-JP" sz="1100" kern="100" dirty="0">
                              <a:effectLst/>
                              <a:latin typeface="+mn-ea"/>
                              <a:ea typeface="+mn-ea"/>
                              <a:cs typeface="Times New Roman" panose="02020603050405020304" pitchFamily="18" charset="0"/>
                            </a:rPr>
                            <a:t>(</a:t>
                          </a:r>
                          <a:r>
                            <a:rPr lang="en-US" altLang="ja-JP" sz="1100" kern="100" dirty="0" err="1">
                              <a:effectLst/>
                              <a:latin typeface="+mn-ea"/>
                              <a:ea typeface="+mn-ea"/>
                              <a:cs typeface="Times New Roman" panose="02020603050405020304" pitchFamily="18" charset="0"/>
                            </a:rPr>
                            <a:t>d,p</a:t>
                          </a:r>
                          <a:r>
                            <a:rPr lang="en-US" altLang="ja-JP" sz="1100" kern="100" dirty="0">
                              <a:effectLst/>
                              <a:latin typeface="+mn-ea"/>
                              <a:ea typeface="+mn-ea"/>
                              <a:cs typeface="Times New Roman" panose="02020603050405020304" pitchFamily="18" charset="0"/>
                            </a:rPr>
                            <a:t>)</a:t>
                          </a:r>
                          <a:endParaRPr lang="ja-JP" sz="1100" kern="100" dirty="0">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1.0838</a:t>
                          </a:r>
                        </a:p>
                      </a:txBody>
                      <a:tcPr marL="6350" marR="6350" marT="6350" marB="0" anchor="ctr">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1.0835</a:t>
                          </a:r>
                        </a:p>
                      </a:txBody>
                      <a:tcPr marL="6350" marR="6350" marT="6350" marB="0" anchor="ctr">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1.0920</a:t>
                          </a:r>
                        </a:p>
                      </a:txBody>
                      <a:tcPr marL="6350" marR="6350" marT="6350" marB="0" anchor="ctr">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1.0881</a:t>
                          </a:r>
                        </a:p>
                      </a:txBody>
                      <a:tcPr marL="6350" marR="6350" marT="6350" marB="0" anchor="ctr">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182692128"/>
                      </a:ext>
                    </a:extLst>
                  </a:tr>
                  <a:tr h="234000">
                    <a:tc>
                      <a:txBody>
                        <a:bodyPr/>
                        <a:lstStyle/>
                        <a:p>
                          <a:pPr algn="ctr"/>
                          <a:r>
                            <a:rPr lang="en-US" altLang="ja-JP" sz="1100" kern="100" dirty="0">
                              <a:effectLst/>
                              <a:latin typeface="游ゴシック" panose="020B0400000000000000" pitchFamily="50" charset="-128"/>
                              <a:ea typeface="游ゴシック" panose="020B0400000000000000" pitchFamily="50" charset="-128"/>
                              <a:cs typeface="Times New Roman" panose="02020603050405020304" pitchFamily="18" charset="0"/>
                            </a:rPr>
                            <a:t>near-HF</a:t>
                          </a:r>
                          <a:r>
                            <a:rPr lang="ja-JP" altLang="en-US" sz="1100" kern="100" dirty="0">
                              <a:effectLst/>
                              <a:latin typeface="游ゴシック" panose="020B0400000000000000" pitchFamily="50" charset="-128"/>
                              <a:ea typeface="游ゴシック" panose="020B0400000000000000" pitchFamily="50" charset="-128"/>
                              <a:cs typeface="Times New Roman" panose="02020603050405020304" pitchFamily="18" charset="0"/>
                            </a:rPr>
                            <a:t>極限</a:t>
                          </a:r>
                          <a:endParaRPr lang="ja-JP" sz="1100" kern="100" dirty="0">
                            <a:effectLst/>
                            <a:latin typeface="游ゴシック" panose="020B0400000000000000" pitchFamily="50" charset="-128"/>
                            <a:ea typeface="游ゴシック" panose="020B0400000000000000" pitchFamily="50" charset="-128"/>
                            <a:cs typeface="Times New Roman" panose="02020603050405020304" pitchFamily="18" charset="0"/>
                          </a:endParaRPr>
                        </a:p>
                      </a:txBody>
                      <a:tcPr marL="68580" marR="68580" marT="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1.0838</a:t>
                          </a: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1.0838</a:t>
                          </a: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a:t>
                          </a: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a:t>
                          </a: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738235151"/>
                      </a:ext>
                    </a:extLst>
                  </a:tr>
                  <a:tr h="234000">
                    <a:tc>
                      <a:txBody>
                        <a:bodyPr/>
                        <a:lstStyle/>
                        <a:p>
                          <a:pPr algn="ctr"/>
                          <a:r>
                            <a:rPr lang="ja-JP" altLang="en-US" sz="1100" kern="100" dirty="0">
                              <a:effectLst/>
                              <a:latin typeface="游ゴシック" panose="020B0400000000000000" pitchFamily="50" charset="-128"/>
                              <a:ea typeface="游ゴシック" panose="020B0400000000000000" pitchFamily="50" charset="-128"/>
                              <a:cs typeface="Times New Roman" panose="02020603050405020304" pitchFamily="18" charset="0"/>
                            </a:rPr>
                            <a:t>実験値</a:t>
                          </a:r>
                          <a:r>
                            <a:rPr lang="en-US" altLang="ja-JP" sz="1100" kern="100" dirty="0">
                              <a:effectLst/>
                              <a:latin typeface="游ゴシック" panose="020B0400000000000000" pitchFamily="50" charset="-128"/>
                              <a:ea typeface="游ゴシック" panose="020B0400000000000000" pitchFamily="50" charset="-128"/>
                              <a:cs typeface="Times New Roman" panose="02020603050405020304" pitchFamily="18" charset="0"/>
                            </a:rPr>
                            <a:t>*</a:t>
                          </a:r>
                          <a:endParaRPr lang="ja-JP" sz="1100" kern="100" dirty="0">
                            <a:effectLst/>
                            <a:latin typeface="游ゴシック" panose="020B0400000000000000" pitchFamily="50" charset="-128"/>
                            <a:ea typeface="游ゴシック" panose="020B0400000000000000" pitchFamily="50" charset="-128"/>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1.0848</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1.0848</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1.0848</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1.0848</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890902977"/>
                      </a:ext>
                    </a:extLst>
                  </a:tr>
                  <a:tr h="234000">
                    <a:tc gridSpan="3">
                      <a:txBody>
                        <a:bodyPr/>
                        <a:lstStyle/>
                        <a:p>
                          <a:endParaRPr lang="ja-JP"/>
                        </a:p>
                      </a:txBody>
                      <a:tcPr marL="68580" marR="68580" marT="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3"/>
                          <a:stretch>
                            <a:fillRect t="-915789" r="-66749" b="-734211"/>
                          </a:stretch>
                        </a:blipFill>
                      </a:tcPr>
                    </a:tc>
                    <a:tc hMerge="1">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hMerge="1">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endParaRPr lang="ja-JP" sz="11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ja-JP" sz="11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1715025"/>
                      </a:ext>
                    </a:extLst>
                  </a:tr>
                  <a:tr h="234000">
                    <a:tc>
                      <a:txBody>
                        <a:bodyPr/>
                        <a:lstStyle/>
                        <a:p>
                          <a:pPr algn="ctr"/>
                          <a:r>
                            <a:rPr lang="ja-JP" altLang="en-US" sz="1100" kern="100" dirty="0">
                              <a:solidFill>
                                <a:schemeClr val="bg1"/>
                              </a:solidFill>
                              <a:effectLst/>
                              <a:latin typeface="+mn-ea"/>
                              <a:ea typeface="+mn-ea"/>
                            </a:rPr>
                            <a:t>基底関数</a:t>
                          </a:r>
                          <a:endParaRPr lang="ja-JP" sz="11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ja-JP" altLang="en-US" sz="1100" kern="100" dirty="0">
                              <a:solidFill>
                                <a:schemeClr val="bg1"/>
                              </a:solidFill>
                              <a:effectLst/>
                              <a:latin typeface="+mn-ea"/>
                              <a:ea typeface="+mn-ea"/>
                            </a:rPr>
                            <a:t>ザボ </a:t>
                          </a:r>
                          <a:r>
                            <a:rPr lang="ja-JP" sz="1100" kern="100" dirty="0">
                              <a:solidFill>
                                <a:schemeClr val="bg1"/>
                              </a:solidFill>
                              <a:effectLst/>
                              <a:latin typeface="+mn-ea"/>
                              <a:ea typeface="+mn-ea"/>
                            </a:rPr>
                            <a:t>表</a:t>
                          </a:r>
                          <a:r>
                            <a:rPr lang="en-US" sz="1100" kern="100" dirty="0">
                              <a:solidFill>
                                <a:schemeClr val="bg1"/>
                              </a:solidFill>
                              <a:effectLst/>
                              <a:latin typeface="+mn-ea"/>
                              <a:ea typeface="+mn-ea"/>
                            </a:rPr>
                            <a:t>3.20 [1]</a:t>
                          </a:r>
                          <a:endParaRPr lang="ja-JP" sz="1100" kern="100" baseline="300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altLang="ja-JP" sz="1100" kern="100" dirty="0">
                              <a:solidFill>
                                <a:schemeClr val="bg1"/>
                              </a:solidFill>
                              <a:effectLst/>
                              <a:latin typeface="+mn-ea"/>
                              <a:ea typeface="+mn-ea"/>
                            </a:rPr>
                            <a:t>HF/</a:t>
                          </a:r>
                          <a:endParaRPr lang="ja-JP" sz="11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altLang="ja-JP" sz="1100" kern="100" dirty="0">
                              <a:solidFill>
                                <a:schemeClr val="bg1"/>
                              </a:solidFill>
                              <a:effectLst/>
                              <a:latin typeface="+mn-ea"/>
                              <a:ea typeface="+mn-ea"/>
                              <a:cs typeface="Times New Roman" panose="02020603050405020304" pitchFamily="18" charset="0"/>
                            </a:rPr>
                            <a:t>B3LYP/</a:t>
                          </a:r>
                          <a:endParaRPr lang="ja-JP" sz="11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altLang="ja-JP" sz="1100" kern="100" dirty="0">
                              <a:solidFill>
                                <a:schemeClr val="bg1"/>
                              </a:solidFill>
                              <a:effectLst/>
                              <a:latin typeface="+mn-ea"/>
                              <a:ea typeface="+mn-ea"/>
                              <a:cs typeface="Times New Roman" panose="02020603050405020304" pitchFamily="18" charset="0"/>
                            </a:rPr>
                            <a:t>CCSD/</a:t>
                          </a:r>
                          <a:endParaRPr lang="ja-JP" sz="11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3174412107"/>
                      </a:ext>
                    </a:extLst>
                  </a:tr>
                  <a:tr h="234000">
                    <a:tc>
                      <a:txBody>
                        <a:bodyPr/>
                        <a:lstStyle/>
                        <a:p>
                          <a:pPr algn="ctr"/>
                          <a:r>
                            <a:rPr lang="en-US" sz="1100" kern="100" dirty="0">
                              <a:effectLst/>
                              <a:latin typeface="+mn-ea"/>
                              <a:ea typeface="+mn-ea"/>
                              <a:cs typeface="Times New Roman" panose="02020603050405020304" pitchFamily="18" charset="0"/>
                            </a:rPr>
                            <a:t>STO-3G</a:t>
                          </a:r>
                          <a:endParaRPr lang="ja-JP" sz="11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1.0330</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1.0324</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1.0624</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1.0700</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140911168"/>
                      </a:ext>
                    </a:extLst>
                  </a:tr>
                  <a:tr h="234000">
                    <a:tc>
                      <a:txBody>
                        <a:bodyPr/>
                        <a:lstStyle/>
                        <a:p>
                          <a:pPr algn="ctr"/>
                          <a:r>
                            <a:rPr lang="en-US" sz="1100" kern="100" dirty="0">
                              <a:effectLst/>
                              <a:latin typeface="+mn-ea"/>
                              <a:ea typeface="+mn-ea"/>
                              <a:cs typeface="Times New Roman" panose="02020603050405020304" pitchFamily="18" charset="0"/>
                            </a:rPr>
                            <a:t>4-31G</a:t>
                          </a:r>
                          <a:endParaRPr lang="ja-JP" sz="11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0.9911</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0.9912</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1.0057</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1.0133</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715651014"/>
                      </a:ext>
                    </a:extLst>
                  </a:tr>
                  <a:tr h="234000">
                    <a:tc>
                      <a:txBody>
                        <a:bodyPr/>
                        <a:lstStyle/>
                        <a:p>
                          <a:pPr algn="ctr"/>
                          <a:r>
                            <a:rPr lang="en-US" sz="1100" kern="100" dirty="0">
                              <a:effectLst/>
                              <a:latin typeface="+mn-ea"/>
                              <a:ea typeface="+mn-ea"/>
                              <a:cs typeface="Times New Roman" panose="02020603050405020304" pitchFamily="18" charset="0"/>
                            </a:rPr>
                            <a:t>6-31G</a:t>
                          </a:r>
                          <a:r>
                            <a:rPr lang="en-US" altLang="ja-JP" sz="1100" kern="100" dirty="0">
                              <a:effectLst/>
                              <a:latin typeface="+mn-ea"/>
                              <a:ea typeface="+mn-ea"/>
                              <a:cs typeface="Times New Roman" panose="02020603050405020304" pitchFamily="18" charset="0"/>
                            </a:rPr>
                            <a:t>(d)</a:t>
                          </a:r>
                          <a:endParaRPr lang="ja-JP" sz="11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1.0038</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1.0026</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1.0194</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1.0200</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100254102"/>
                      </a:ext>
                    </a:extLst>
                  </a:tr>
                  <a:tr h="234000">
                    <a:tc>
                      <a:txBody>
                        <a:bodyPr/>
                        <a:lstStyle/>
                        <a:p>
                          <a:pPr algn="ctr"/>
                          <a:r>
                            <a:rPr lang="en-US" sz="1100" kern="100" dirty="0">
                              <a:effectLst/>
                              <a:latin typeface="+mn-ea"/>
                              <a:ea typeface="+mn-ea"/>
                              <a:cs typeface="Times New Roman" panose="02020603050405020304" pitchFamily="18" charset="0"/>
                            </a:rPr>
                            <a:t>6-31G</a:t>
                          </a:r>
                          <a:r>
                            <a:rPr lang="en-US" altLang="ja-JP" sz="1100" kern="100" dirty="0">
                              <a:effectLst/>
                              <a:latin typeface="+mn-ea"/>
                              <a:ea typeface="+mn-ea"/>
                              <a:cs typeface="Times New Roman" panose="02020603050405020304" pitchFamily="18" charset="0"/>
                            </a:rPr>
                            <a:t>(</a:t>
                          </a:r>
                          <a:r>
                            <a:rPr lang="en-US" altLang="ja-JP" sz="1100" kern="100" dirty="0" err="1">
                              <a:effectLst/>
                              <a:latin typeface="+mn-ea"/>
                              <a:ea typeface="+mn-ea"/>
                              <a:cs typeface="Times New Roman" panose="02020603050405020304" pitchFamily="18" charset="0"/>
                            </a:rPr>
                            <a:t>d,p</a:t>
                          </a:r>
                          <a:r>
                            <a:rPr lang="en-US" altLang="ja-JP" sz="1100" kern="100" dirty="0">
                              <a:effectLst/>
                              <a:latin typeface="+mn-ea"/>
                              <a:ea typeface="+mn-ea"/>
                              <a:cs typeface="Times New Roman" panose="02020603050405020304" pitchFamily="18" charset="0"/>
                            </a:rPr>
                            <a:t>)</a:t>
                          </a:r>
                          <a:endParaRPr lang="ja-JP" sz="11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1.0038</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1.0007</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1.0180</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1.0140</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429791484"/>
                      </a:ext>
                    </a:extLst>
                  </a:tr>
                  <a:tr h="234000">
                    <a:tc>
                      <a:txBody>
                        <a:bodyPr/>
                        <a:lstStyle/>
                        <a:p>
                          <a:pPr algn="ctr"/>
                          <a:r>
                            <a:rPr lang="en-US" altLang="ja-JP" sz="1100" kern="100" dirty="0">
                              <a:effectLst/>
                              <a:latin typeface="游ゴシック" panose="020B0400000000000000" pitchFamily="50" charset="-128"/>
                              <a:ea typeface="游ゴシック" panose="020B0400000000000000" pitchFamily="50" charset="-128"/>
                              <a:cs typeface="Times New Roman" panose="02020603050405020304" pitchFamily="18" charset="0"/>
                            </a:rPr>
                            <a:t>near-HF</a:t>
                          </a:r>
                          <a:r>
                            <a:rPr lang="ja-JP" altLang="en-US" sz="1100" kern="100" dirty="0">
                              <a:effectLst/>
                              <a:latin typeface="游ゴシック" panose="020B0400000000000000" pitchFamily="50" charset="-128"/>
                              <a:ea typeface="游ゴシック" panose="020B0400000000000000" pitchFamily="50" charset="-128"/>
                              <a:cs typeface="Times New Roman" panose="02020603050405020304" pitchFamily="18" charset="0"/>
                            </a:rPr>
                            <a:t>極限</a:t>
                          </a:r>
                          <a:endParaRPr lang="ja-JP" sz="1100" kern="100" dirty="0">
                            <a:effectLst/>
                            <a:latin typeface="游ゴシック" panose="020B0400000000000000" pitchFamily="50" charset="-128"/>
                            <a:ea typeface="游ゴシック" panose="020B0400000000000000" pitchFamily="50" charset="-128"/>
                            <a:cs typeface="Times New Roman" panose="02020603050405020304" pitchFamily="18" charset="0"/>
                          </a:endParaRPr>
                        </a:p>
                      </a:txBody>
                      <a:tcPr marL="68580" marR="68580" marT="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1.0001</a:t>
                          </a: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1.0001</a:t>
                          </a: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a:t>
                          </a: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a:t>
                          </a: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15156300"/>
                      </a:ext>
                    </a:extLst>
                  </a:tr>
                  <a:tr h="234000">
                    <a:tc>
                      <a:txBody>
                        <a:bodyPr/>
                        <a:lstStyle/>
                        <a:p>
                          <a:pPr algn="ctr"/>
                          <a:r>
                            <a:rPr lang="ja-JP" altLang="en-US" sz="1100" kern="100" dirty="0">
                              <a:effectLst/>
                              <a:latin typeface="游ゴシック" panose="020B0400000000000000" pitchFamily="50" charset="-128"/>
                              <a:ea typeface="游ゴシック" panose="020B0400000000000000" pitchFamily="50" charset="-128"/>
                              <a:cs typeface="Times New Roman" panose="02020603050405020304" pitchFamily="18" charset="0"/>
                            </a:rPr>
                            <a:t>実験値</a:t>
                          </a:r>
                          <a:r>
                            <a:rPr lang="en-US" altLang="ja-JP" sz="1100" kern="100" dirty="0">
                              <a:effectLst/>
                              <a:latin typeface="游ゴシック" panose="020B0400000000000000" pitchFamily="50" charset="-128"/>
                              <a:ea typeface="游ゴシック" panose="020B0400000000000000" pitchFamily="50" charset="-128"/>
                              <a:cs typeface="Times New Roman" panose="02020603050405020304" pitchFamily="18" charset="0"/>
                            </a:rPr>
                            <a:t>*</a:t>
                          </a:r>
                          <a:endParaRPr lang="ja-JP" sz="1100" kern="100" dirty="0">
                            <a:effectLst/>
                            <a:latin typeface="游ゴシック" panose="020B0400000000000000" pitchFamily="50" charset="-128"/>
                            <a:ea typeface="游ゴシック" panose="020B0400000000000000" pitchFamily="50" charset="-128"/>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1.0118</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1.0118</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1.0118</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1.0118</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974780655"/>
                      </a:ext>
                    </a:extLst>
                  </a:tr>
                </a:tbl>
              </a:graphicData>
            </a:graphic>
          </p:graphicFrame>
        </mc:Fallback>
      </mc:AlternateContent>
      <mc:AlternateContent xmlns:mc="http://schemas.openxmlformats.org/markup-compatibility/2006" xmlns:a14="http://schemas.microsoft.com/office/drawing/2010/main">
        <mc:Choice Requires="a14">
          <p:sp>
            <p:nvSpPr>
              <p:cNvPr id="5" name="テキスト プレースホルダー 4">
                <a:extLst>
                  <a:ext uri="{FF2B5EF4-FFF2-40B4-BE49-F238E27FC236}">
                    <a16:creationId xmlns:a16="http://schemas.microsoft.com/office/drawing/2014/main" id="{C018D85C-1CF3-49ED-9CB7-78546F4E4E18}"/>
                  </a:ext>
                </a:extLst>
              </p:cNvPr>
              <p:cNvSpPr>
                <a:spLocks noGrp="1"/>
              </p:cNvSpPr>
              <p:nvPr>
                <p:ph type="body" sz="quarter" idx="13"/>
              </p:nvPr>
            </p:nvSpPr>
            <p:spPr/>
            <p:txBody>
              <a:bodyPr/>
              <a:lstStyle/>
              <a:p>
                <a14:m>
                  <m:oMath xmlns:m="http://schemas.openxmlformats.org/officeDocument/2006/math">
                    <m:r>
                      <a:rPr lang="en-US" altLang="ja-JP" i="1" dirty="0">
                        <a:latin typeface="Cambria Math" panose="02040503050406030204" pitchFamily="18" charset="0"/>
                      </a:rPr>
                      <m:t>1 </m:t>
                    </m:r>
                    <m:sSub>
                      <m:sSubPr>
                        <m:ctrlPr>
                          <a:rPr lang="en-US" altLang="ja-JP" i="1" dirty="0">
                            <a:latin typeface="Cambria Math" panose="02040503050406030204" pitchFamily="18" charset="0"/>
                          </a:rPr>
                        </m:ctrlPr>
                      </m:sSubPr>
                      <m:e>
                        <m:r>
                          <a:rPr lang="en-US" altLang="ja-JP" i="1" dirty="0">
                            <a:latin typeface="Cambria Math" panose="02040503050406030204" pitchFamily="18" charset="0"/>
                          </a:rPr>
                          <m:t>𝑎</m:t>
                        </m:r>
                      </m:e>
                      <m:sub>
                        <m:r>
                          <a:rPr lang="en-US" altLang="ja-JP" i="1" dirty="0">
                            <a:latin typeface="Cambria Math" panose="02040503050406030204" pitchFamily="18" charset="0"/>
                          </a:rPr>
                          <m:t>0</m:t>
                        </m:r>
                      </m:sub>
                    </m:sSub>
                    <m:r>
                      <a:rPr lang="en-US" altLang="ja-JP" i="1" dirty="0">
                        <a:latin typeface="Cambria Math" panose="02040503050406030204" pitchFamily="18" charset="0"/>
                      </a:rPr>
                      <m:t>=0.529177210903 Å</m:t>
                    </m:r>
                  </m:oMath>
                </a14:m>
                <a:r>
                  <a:rPr lang="ja-JP" altLang="en-US" dirty="0"/>
                  <a:t>で換算</a:t>
                </a:r>
                <a:endParaRPr lang="en-US" altLang="ja-JP" dirty="0"/>
              </a:p>
              <a:p>
                <a:r>
                  <a:rPr lang="en-US" altLang="ja-JP" dirty="0"/>
                  <a:t>A. </a:t>
                </a:r>
                <a:r>
                  <a:rPr lang="ja-JP" altLang="en-US" dirty="0"/>
                  <a:t>ザボ</a:t>
                </a:r>
                <a:r>
                  <a:rPr lang="en-US" altLang="ja-JP" dirty="0"/>
                  <a:t>, </a:t>
                </a:r>
                <a:r>
                  <a:rPr lang="en-US" altLang="ja-JP" dirty="0" err="1"/>
                  <a:t>N.S</a:t>
                </a:r>
                <a:r>
                  <a:rPr lang="en-US" altLang="ja-JP" dirty="0"/>
                  <a:t>. </a:t>
                </a:r>
                <a:r>
                  <a:rPr lang="ja-JP" altLang="en-US" dirty="0"/>
                  <a:t>オストランド著</a:t>
                </a:r>
                <a:r>
                  <a:rPr lang="en-US" altLang="ja-JP" dirty="0"/>
                  <a:t>, </a:t>
                </a:r>
                <a:r>
                  <a:rPr lang="ja-JP" altLang="en-US" dirty="0"/>
                  <a:t>大野公男</a:t>
                </a:r>
                <a:r>
                  <a:rPr lang="en-US" altLang="ja-JP" dirty="0"/>
                  <a:t>, </a:t>
                </a:r>
                <a:r>
                  <a:rPr lang="ja-JP" altLang="en-US" dirty="0"/>
                  <a:t>阪井健男</a:t>
                </a:r>
                <a:r>
                  <a:rPr lang="en-US" altLang="ja-JP" dirty="0"/>
                  <a:t>, </a:t>
                </a:r>
                <a:r>
                  <a:rPr lang="ja-JP" altLang="en-US" dirty="0"/>
                  <a:t>望月祐志訳</a:t>
                </a:r>
                <a:r>
                  <a:rPr lang="en-US" altLang="ja-JP" dirty="0"/>
                  <a:t>. 『</a:t>
                </a:r>
                <a:r>
                  <a:rPr lang="ja-JP" altLang="en-US" dirty="0"/>
                  <a:t>新しい量子化学電子構造の理論入門 上</a:t>
                </a:r>
                <a:r>
                  <a:rPr lang="en-US" altLang="ja-JP" dirty="0"/>
                  <a:t>』, </a:t>
                </a:r>
                <a:r>
                  <a:rPr lang="ja-JP" altLang="en-US" dirty="0"/>
                  <a:t>東京大学出版会</a:t>
                </a:r>
                <a:r>
                  <a:rPr lang="en-US" altLang="ja-JP" dirty="0"/>
                  <a:t>, 1987.</a:t>
                </a:r>
                <a:r>
                  <a:rPr lang="ja-JP" altLang="en-US" dirty="0"/>
                  <a:t> </a:t>
                </a:r>
                <a:r>
                  <a:rPr lang="en-US" altLang="ja-JP" kern="100" dirty="0" err="1">
                    <a:effectLst/>
                  </a:rPr>
                  <a:t>p.225</a:t>
                </a:r>
                <a:r>
                  <a:rPr lang="en-US" altLang="ja-JP" kern="100" dirty="0">
                    <a:effectLst/>
                  </a:rPr>
                  <a:t> </a:t>
                </a:r>
                <a:r>
                  <a:rPr lang="ja-JP" altLang="en-US" kern="100" dirty="0">
                    <a:effectLst/>
                  </a:rPr>
                  <a:t>表</a:t>
                </a:r>
                <a:r>
                  <a:rPr lang="en-US" altLang="ja-JP" kern="100" dirty="0">
                    <a:effectLst/>
                  </a:rPr>
                  <a:t>3.20 </a:t>
                </a:r>
              </a:p>
              <a:p>
                <a:r>
                  <a:rPr lang="en-US" altLang="ja-JP" kern="100" dirty="0">
                    <a:effectLst/>
                  </a:rPr>
                  <a:t>*</a:t>
                </a:r>
                <a:r>
                  <a:rPr lang="ja-JP" altLang="en-US" kern="100" dirty="0"/>
                  <a:t> </a:t>
                </a:r>
                <a:r>
                  <a:rPr lang="ja-JP" altLang="en-US" kern="100" dirty="0">
                    <a:effectLst/>
                  </a:rPr>
                  <a:t>ザボには実験値と言いながら精密な計算値が載っていることがあるため注意されたい</a:t>
                </a:r>
                <a:r>
                  <a:rPr lang="en-US" altLang="ja-JP" kern="100" dirty="0">
                    <a:effectLst/>
                  </a:rPr>
                  <a:t>.</a:t>
                </a:r>
                <a:endParaRPr lang="en-US" altLang="ja-JP" dirty="0"/>
              </a:p>
            </p:txBody>
          </p:sp>
        </mc:Choice>
        <mc:Fallback xmlns="">
          <p:sp>
            <p:nvSpPr>
              <p:cNvPr id="5" name="テキスト プレースホルダー 4">
                <a:extLst>
                  <a:ext uri="{FF2B5EF4-FFF2-40B4-BE49-F238E27FC236}">
                    <a16:creationId xmlns:a16="http://schemas.microsoft.com/office/drawing/2014/main" id="{C018D85C-1CF3-49ED-9CB7-78546F4E4E18}"/>
                  </a:ext>
                </a:extLst>
              </p:cNvPr>
              <p:cNvSpPr>
                <a:spLocks noGrp="1" noRot="1" noChangeAspect="1" noMove="1" noResize="1" noEditPoints="1" noAdjustHandles="1" noChangeArrowheads="1" noChangeShapeType="1" noTextEdit="1"/>
              </p:cNvSpPr>
              <p:nvPr>
                <p:ph type="body" sz="quarter" idx="13"/>
              </p:nvPr>
            </p:nvSpPr>
            <p:spPr>
              <a:blipFill>
                <a:blip r:embed="rId4"/>
                <a:stretch>
                  <a:fillRect b="-6494"/>
                </a:stretch>
              </a:blipFill>
            </p:spPr>
            <p:txBody>
              <a:bodyPr/>
              <a:lstStyle/>
              <a:p>
                <a:r>
                  <a:rPr lang="ja-JP" altLang="en-US">
                    <a:noFill/>
                  </a:rPr>
                  <a:t> </a:t>
                </a:r>
              </a:p>
            </p:txBody>
          </p:sp>
        </mc:Fallback>
      </mc:AlternateContent>
      <p:sp>
        <p:nvSpPr>
          <p:cNvPr id="12" name="スライド番号プレースホルダー 2">
            <a:extLst>
              <a:ext uri="{FF2B5EF4-FFF2-40B4-BE49-F238E27FC236}">
                <a16:creationId xmlns:a16="http://schemas.microsoft.com/office/drawing/2014/main" id="{5C6AF8E6-FF9B-42E6-89B0-573605006CDE}"/>
              </a:ext>
            </a:extLst>
          </p:cNvPr>
          <p:cNvSpPr>
            <a:spLocks noGrp="1"/>
          </p:cNvSpPr>
          <p:nvPr>
            <p:ph type="sldNum" sz="quarter" idx="14"/>
          </p:nvPr>
        </p:nvSpPr>
        <p:spPr/>
        <p:txBody>
          <a:bodyPr/>
          <a:lstStyle/>
          <a:p>
            <a:fld id="{44CC7441-4F6D-4D99-AEAC-28C0433C7008}" type="slidenum">
              <a:rPr kumimoji="1" lang="ja-JP" altLang="en-US" smtClean="0"/>
              <a:pPr/>
              <a:t>76</a:t>
            </a:fld>
            <a:endParaRPr kumimoji="1" lang="ja-JP" altLang="en-US" dirty="0"/>
          </a:p>
        </p:txBody>
      </p:sp>
      <p:sp>
        <p:nvSpPr>
          <p:cNvPr id="3" name="テキスト ボックス 2">
            <a:extLst>
              <a:ext uri="{FF2B5EF4-FFF2-40B4-BE49-F238E27FC236}">
                <a16:creationId xmlns:a16="http://schemas.microsoft.com/office/drawing/2014/main" id="{46179106-C397-2E42-54F8-330BDD97ADD1}"/>
              </a:ext>
            </a:extLst>
          </p:cNvPr>
          <p:cNvSpPr txBox="1"/>
          <p:nvPr/>
        </p:nvSpPr>
        <p:spPr>
          <a:xfrm>
            <a:off x="3970421" y="594222"/>
            <a:ext cx="4705264" cy="497482"/>
          </a:xfrm>
          <a:prstGeom prst="rect">
            <a:avLst/>
          </a:prstGeom>
          <a:noFill/>
        </p:spPr>
        <p:txBody>
          <a:bodyPr wrap="square" anchor="ctr">
            <a:noAutofit/>
          </a:bodyPr>
          <a:lstStyle/>
          <a:p>
            <a:r>
              <a:rPr kumimoji="1" lang="ja-JP" altLang="en-US" sz="1300" b="1" dirty="0">
                <a:solidFill>
                  <a:schemeClr val="accent4"/>
                </a:solidFill>
              </a:rPr>
              <a:t>もちろんエネルギーは基底関数を増やすほど単調に下がって</a:t>
            </a:r>
            <a:endParaRPr kumimoji="1" lang="en-US" altLang="ja-JP" sz="1300" b="1" dirty="0">
              <a:solidFill>
                <a:schemeClr val="accent4"/>
              </a:solidFill>
            </a:endParaRPr>
          </a:p>
          <a:p>
            <a:r>
              <a:rPr kumimoji="1" lang="ja-JP" altLang="en-US" sz="1300" b="1" dirty="0">
                <a:solidFill>
                  <a:schemeClr val="accent4"/>
                </a:solidFill>
              </a:rPr>
              <a:t>いくが</a:t>
            </a:r>
            <a:r>
              <a:rPr kumimoji="1" lang="en-US" altLang="ja-JP" sz="1300" b="1" dirty="0">
                <a:solidFill>
                  <a:schemeClr val="accent4"/>
                </a:solidFill>
              </a:rPr>
              <a:t>, </a:t>
            </a:r>
            <a:r>
              <a:rPr kumimoji="1" lang="ja-JP" altLang="en-US" sz="1300" b="1" dirty="0">
                <a:solidFill>
                  <a:schemeClr val="accent4"/>
                </a:solidFill>
              </a:rPr>
              <a:t>結合長は単調に正確な値に近づくわけではない</a:t>
            </a:r>
            <a:r>
              <a:rPr kumimoji="1" lang="en-US" altLang="ja-JP" sz="1300" b="1" dirty="0">
                <a:solidFill>
                  <a:schemeClr val="accent4"/>
                </a:solidFill>
              </a:rPr>
              <a:t>.</a:t>
            </a:r>
            <a:endParaRPr kumimoji="1" lang="ja-JP" altLang="en-US" sz="1300" b="1" dirty="0">
              <a:solidFill>
                <a:schemeClr val="accent4"/>
              </a:solidFill>
            </a:endParaRPr>
          </a:p>
        </p:txBody>
      </p:sp>
    </p:spTree>
    <p:extLst>
      <p:ext uri="{BB962C8B-B14F-4D97-AF65-F5344CB8AC3E}">
        <p14:creationId xmlns:p14="http://schemas.microsoft.com/office/powerpoint/2010/main" val="9433798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CEACB34-F4C0-4026-8462-E5A36AEC5C5E}"/>
              </a:ext>
            </a:extLst>
          </p:cNvPr>
          <p:cNvSpPr>
            <a:spLocks noGrp="1"/>
          </p:cNvSpPr>
          <p:nvPr>
            <p:ph type="title"/>
          </p:nvPr>
        </p:nvSpPr>
        <p:spPr/>
        <p:txBody>
          <a:bodyPr/>
          <a:lstStyle/>
          <a:p>
            <a:r>
              <a:rPr kumimoji="1" lang="en-US" altLang="ja-JP" dirty="0"/>
              <a:t>10</a:t>
            </a:r>
            <a:r>
              <a:rPr kumimoji="1" lang="ja-JP" altLang="en-US" dirty="0"/>
              <a:t>電子系の結合長（</a:t>
            </a:r>
            <a:r>
              <a:rPr kumimoji="1" lang="en-US" altLang="ja-JP" dirty="0"/>
              <a:t>H</a:t>
            </a:r>
            <a:r>
              <a:rPr kumimoji="1" lang="en-US" altLang="ja-JP" baseline="-25000" dirty="0"/>
              <a:t>2</a:t>
            </a:r>
            <a:r>
              <a:rPr kumimoji="1" lang="en-US" altLang="ja-JP" dirty="0"/>
              <a:t>O, FH</a:t>
            </a:r>
            <a:r>
              <a:rPr kumimoji="1" lang="ja-JP" altLang="en-US" dirty="0"/>
              <a:t>）</a:t>
            </a:r>
          </a:p>
        </p:txBody>
      </p:sp>
      <mc:AlternateContent xmlns:mc="http://schemas.openxmlformats.org/markup-compatibility/2006" xmlns:a14="http://schemas.microsoft.com/office/drawing/2010/main">
        <mc:Choice Requires="a14">
          <p:graphicFrame>
            <p:nvGraphicFramePr>
              <p:cNvPr id="8" name="コンテンツ プレースホルダー 7">
                <a:extLst>
                  <a:ext uri="{FF2B5EF4-FFF2-40B4-BE49-F238E27FC236}">
                    <a16:creationId xmlns:a16="http://schemas.microsoft.com/office/drawing/2014/main" id="{DBDC2371-8346-43D5-A871-2C20DD747ED3}"/>
                  </a:ext>
                </a:extLst>
              </p:cNvPr>
              <p:cNvGraphicFramePr>
                <a:graphicFrameLocks noGrp="1"/>
              </p:cNvGraphicFramePr>
              <p:nvPr>
                <p:ph idx="1"/>
                <p:extLst>
                  <p:ext uri="{D42A27DB-BD31-4B8C-83A1-F6EECF244321}">
                    <p14:modId xmlns:p14="http://schemas.microsoft.com/office/powerpoint/2010/main" val="3908285106"/>
                  </p:ext>
                </p:extLst>
              </p:nvPr>
            </p:nvGraphicFramePr>
            <p:xfrm>
              <a:off x="468313" y="842963"/>
              <a:ext cx="8207370" cy="3744000"/>
            </p:xfrm>
            <a:graphic>
              <a:graphicData uri="http://schemas.openxmlformats.org/drawingml/2006/table">
                <a:tbl>
                  <a:tblPr firstRow="1" firstCol="1" bandRow="1">
                    <a:tableStyleId>{2D5ABB26-0587-4C30-8999-92F81FD0307C}</a:tableStyleId>
                  </a:tblPr>
                  <a:tblGrid>
                    <a:gridCol w="1641474">
                      <a:extLst>
                        <a:ext uri="{9D8B030D-6E8A-4147-A177-3AD203B41FA5}">
                          <a16:colId xmlns:a16="http://schemas.microsoft.com/office/drawing/2014/main" val="2951375479"/>
                        </a:ext>
                      </a:extLst>
                    </a:gridCol>
                    <a:gridCol w="1641474">
                      <a:extLst>
                        <a:ext uri="{9D8B030D-6E8A-4147-A177-3AD203B41FA5}">
                          <a16:colId xmlns:a16="http://schemas.microsoft.com/office/drawing/2014/main" val="2432590264"/>
                        </a:ext>
                      </a:extLst>
                    </a:gridCol>
                    <a:gridCol w="1641474">
                      <a:extLst>
                        <a:ext uri="{9D8B030D-6E8A-4147-A177-3AD203B41FA5}">
                          <a16:colId xmlns:a16="http://schemas.microsoft.com/office/drawing/2014/main" val="781044291"/>
                        </a:ext>
                      </a:extLst>
                    </a:gridCol>
                    <a:gridCol w="1641474">
                      <a:extLst>
                        <a:ext uri="{9D8B030D-6E8A-4147-A177-3AD203B41FA5}">
                          <a16:colId xmlns:a16="http://schemas.microsoft.com/office/drawing/2014/main" val="4194497791"/>
                        </a:ext>
                      </a:extLst>
                    </a:gridCol>
                    <a:gridCol w="1641474">
                      <a:extLst>
                        <a:ext uri="{9D8B030D-6E8A-4147-A177-3AD203B41FA5}">
                          <a16:colId xmlns:a16="http://schemas.microsoft.com/office/drawing/2014/main" val="3233754311"/>
                        </a:ext>
                      </a:extLst>
                    </a:gridCol>
                  </a:tblGrid>
                  <a:tr h="234000">
                    <a:tc gridSpan="3">
                      <a:txBody>
                        <a:bodyPr/>
                        <a:lstStyle/>
                        <a:p>
                          <a:pPr algn="l"/>
                          <a:r>
                            <a:rPr kumimoji="1" lang="en-US" altLang="ja-JP" sz="1100" dirty="0">
                              <a:latin typeface="+mn-ea"/>
                              <a:ea typeface="+mn-ea"/>
                            </a:rPr>
                            <a:t>H</a:t>
                          </a:r>
                          <a:r>
                            <a:rPr kumimoji="1" lang="en-US" altLang="ja-JP" sz="1100" baseline="-25000" dirty="0">
                              <a:latin typeface="+mn-ea"/>
                              <a:ea typeface="+mn-ea"/>
                            </a:rPr>
                            <a:t>2</a:t>
                          </a:r>
                          <a:r>
                            <a:rPr lang="en-US" altLang="ja-JP" sz="1100" kern="100" dirty="0">
                              <a:effectLst/>
                              <a:latin typeface="+mn-ea"/>
                              <a:ea typeface="+mn-ea"/>
                              <a:cs typeface="Times New Roman" panose="02020603050405020304" pitchFamily="18" charset="0"/>
                            </a:rPr>
                            <a:t>O</a:t>
                          </a:r>
                          <a:r>
                            <a:rPr lang="ja-JP" altLang="en-US" sz="1100" kern="100" dirty="0">
                              <a:effectLst/>
                              <a:latin typeface="+mn-ea"/>
                              <a:ea typeface="+mn-ea"/>
                              <a:cs typeface="Times New Roman" panose="02020603050405020304" pitchFamily="18" charset="0"/>
                            </a:rPr>
                            <a:t>の平衡結合長</a:t>
                          </a:r>
                          <a14:m>
                            <m:oMath xmlns:m="http://schemas.openxmlformats.org/officeDocument/2006/math">
                              <m:f>
                                <m:fPr>
                                  <m:type m:val="lin"/>
                                  <m:ctrlPr>
                                    <a:rPr lang="en-US" altLang="ja-JP" sz="1100" b="0" i="1" kern="100" smtClean="0">
                                      <a:effectLst/>
                                      <a:latin typeface="Cambria Math" panose="02040503050406030204" pitchFamily="18" charset="0"/>
                                      <a:ea typeface="游明朝" panose="02020400000000000000" pitchFamily="18" charset="-128"/>
                                      <a:cs typeface="Times New Roman" panose="02020603050405020304" pitchFamily="18" charset="0"/>
                                    </a:rPr>
                                  </m:ctrlPr>
                                </m:fPr>
                                <m:num>
                                  <m:sSub>
                                    <m:sSubPr>
                                      <m:ctrlPr>
                                        <a:rPr lang="en-US" altLang="ja-JP" sz="1100" b="0" i="1" kern="100" smtClean="0">
                                          <a:effectLst/>
                                          <a:latin typeface="Cambria Math" panose="02040503050406030204" pitchFamily="18" charset="0"/>
                                          <a:ea typeface="游明朝" panose="02020400000000000000" pitchFamily="18" charset="-128"/>
                                          <a:cs typeface="Times New Roman" panose="02020603050405020304" pitchFamily="18" charset="0"/>
                                        </a:rPr>
                                      </m:ctrlPr>
                                    </m:sSubPr>
                                    <m:e>
                                      <m:r>
                                        <a:rPr lang="en-US" altLang="ja-JP" sz="1100" b="0" i="1" kern="100" smtClean="0">
                                          <a:effectLst/>
                                          <a:latin typeface="Cambria Math" panose="02040503050406030204" pitchFamily="18" charset="0"/>
                                          <a:ea typeface="游明朝" panose="02020400000000000000" pitchFamily="18" charset="-128"/>
                                          <a:cs typeface="Times New Roman" panose="02020603050405020304" pitchFamily="18" charset="0"/>
                                        </a:rPr>
                                        <m:t>𝑅</m:t>
                                      </m:r>
                                    </m:e>
                                    <m:sub>
                                      <m:r>
                                        <m:rPr>
                                          <m:sty m:val="p"/>
                                        </m:rPr>
                                        <a:rPr lang="en-US" altLang="ja-JP" sz="1100" b="0" i="0" kern="100" smtClean="0">
                                          <a:effectLst/>
                                          <a:latin typeface="Cambria Math" panose="02040503050406030204" pitchFamily="18" charset="0"/>
                                          <a:ea typeface="游明朝" panose="02020400000000000000" pitchFamily="18" charset="-128"/>
                                          <a:cs typeface="Times New Roman" panose="02020603050405020304" pitchFamily="18" charset="0"/>
                                        </a:rPr>
                                        <m:t>eq</m:t>
                                      </m:r>
                                    </m:sub>
                                  </m:sSub>
                                </m:num>
                                <m:den>
                                  <m:r>
                                    <a:rPr lang="en-US" altLang="ja-JP" sz="1100" b="0" i="1" kern="100" smtClean="0">
                                      <a:effectLst/>
                                      <a:latin typeface="Cambria Math" panose="02040503050406030204" pitchFamily="18" charset="0"/>
                                      <a:ea typeface="游明朝" panose="02020400000000000000" pitchFamily="18" charset="-128"/>
                                      <a:cs typeface="Times New Roman" panose="02020603050405020304" pitchFamily="18" charset="0"/>
                                    </a:rPr>
                                    <m:t>Å</m:t>
                                  </m:r>
                                </m:den>
                              </m:f>
                            </m:oMath>
                          </a14:m>
                          <a:endParaRPr lang="ja-JP" sz="11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tc hMerge="1">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tc hMerge="1">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tc>
                      <a:txBody>
                        <a:bodyPr/>
                        <a:lstStyle/>
                        <a:p>
                          <a:pPr algn="ctr"/>
                          <a:endParaRPr lang="ja-JP" sz="11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tc>
                      <a:txBody>
                        <a:bodyPr/>
                        <a:lstStyle/>
                        <a:p>
                          <a:pPr algn="ctr"/>
                          <a:endParaRPr lang="ja-JP" sz="11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43647503"/>
                      </a:ext>
                    </a:extLst>
                  </a:tr>
                  <a:tr h="234000">
                    <a:tc>
                      <a:txBody>
                        <a:bodyPr/>
                        <a:lstStyle/>
                        <a:p>
                          <a:pPr algn="ctr"/>
                          <a:r>
                            <a:rPr lang="ja-JP" altLang="en-US" sz="1100" kern="100" dirty="0">
                              <a:solidFill>
                                <a:schemeClr val="bg1"/>
                              </a:solidFill>
                              <a:effectLst/>
                              <a:latin typeface="+mn-ea"/>
                              <a:ea typeface="+mn-ea"/>
                            </a:rPr>
                            <a:t>基底関数</a:t>
                          </a:r>
                          <a:endParaRPr lang="ja-JP" sz="11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ja-JP" altLang="en-US" sz="1100" kern="100" dirty="0">
                              <a:solidFill>
                                <a:schemeClr val="bg1"/>
                              </a:solidFill>
                              <a:effectLst/>
                              <a:latin typeface="+mn-ea"/>
                              <a:ea typeface="+mn-ea"/>
                            </a:rPr>
                            <a:t>ザボ </a:t>
                          </a:r>
                          <a:r>
                            <a:rPr lang="ja-JP" sz="1100" kern="100" dirty="0">
                              <a:solidFill>
                                <a:schemeClr val="bg1"/>
                              </a:solidFill>
                              <a:effectLst/>
                              <a:latin typeface="+mn-ea"/>
                              <a:ea typeface="+mn-ea"/>
                            </a:rPr>
                            <a:t>表</a:t>
                          </a:r>
                          <a:r>
                            <a:rPr lang="en-US" sz="1100" kern="100" dirty="0">
                              <a:solidFill>
                                <a:schemeClr val="bg1"/>
                              </a:solidFill>
                              <a:effectLst/>
                              <a:latin typeface="+mn-ea"/>
                              <a:ea typeface="+mn-ea"/>
                            </a:rPr>
                            <a:t>3.20 [1]</a:t>
                          </a:r>
                          <a:endParaRPr lang="ja-JP" sz="1100" kern="100" baseline="300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altLang="ja-JP" sz="1100" kern="100" dirty="0">
                              <a:solidFill>
                                <a:schemeClr val="bg1"/>
                              </a:solidFill>
                              <a:effectLst/>
                              <a:latin typeface="+mn-ea"/>
                              <a:ea typeface="+mn-ea"/>
                            </a:rPr>
                            <a:t>HF/</a:t>
                          </a:r>
                          <a:endParaRPr lang="ja-JP" sz="11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altLang="ja-JP" sz="1100" kern="100" dirty="0">
                              <a:solidFill>
                                <a:schemeClr val="bg1"/>
                              </a:solidFill>
                              <a:effectLst/>
                              <a:latin typeface="+mn-ea"/>
                              <a:ea typeface="+mn-ea"/>
                              <a:cs typeface="Times New Roman" panose="02020603050405020304" pitchFamily="18" charset="0"/>
                            </a:rPr>
                            <a:t>B3LYP/</a:t>
                          </a:r>
                          <a:endParaRPr lang="ja-JP" sz="11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altLang="ja-JP" sz="1100" kern="100" dirty="0">
                              <a:solidFill>
                                <a:schemeClr val="bg1"/>
                              </a:solidFill>
                              <a:effectLst/>
                              <a:latin typeface="+mn-ea"/>
                              <a:ea typeface="+mn-ea"/>
                              <a:cs typeface="Times New Roman" panose="02020603050405020304" pitchFamily="18" charset="0"/>
                            </a:rPr>
                            <a:t>CCSD/</a:t>
                          </a:r>
                          <a:endParaRPr lang="ja-JP" sz="11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2347481654"/>
                      </a:ext>
                    </a:extLst>
                  </a:tr>
                  <a:tr h="234000">
                    <a:tc>
                      <a:txBody>
                        <a:bodyPr/>
                        <a:lstStyle/>
                        <a:p>
                          <a:pPr algn="ctr"/>
                          <a:r>
                            <a:rPr lang="en-US" sz="1100" kern="100" dirty="0">
                              <a:effectLst/>
                              <a:latin typeface="+mn-ea"/>
                              <a:ea typeface="+mn-ea"/>
                              <a:cs typeface="Times New Roman" panose="02020603050405020304" pitchFamily="18" charset="0"/>
                            </a:rPr>
                            <a:t>STO-3G</a:t>
                          </a:r>
                          <a:endParaRPr lang="ja-JP" sz="11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0.9901</a:t>
                          </a:r>
                        </a:p>
                      </a:txBody>
                      <a:tcPr marL="6350" marR="6350" marT="635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0.9893</a:t>
                          </a:r>
                        </a:p>
                      </a:txBody>
                      <a:tcPr marL="6350" marR="6350" marT="635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1.0272</a:t>
                          </a:r>
                        </a:p>
                      </a:txBody>
                      <a:tcPr marL="6350" marR="6350" marT="635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1.0283</a:t>
                          </a:r>
                        </a:p>
                      </a:txBody>
                      <a:tcPr marL="6350" marR="6350" marT="635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83351516"/>
                      </a:ext>
                    </a:extLst>
                  </a:tr>
                  <a:tr h="234000">
                    <a:tc>
                      <a:txBody>
                        <a:bodyPr/>
                        <a:lstStyle/>
                        <a:p>
                          <a:pPr algn="ctr"/>
                          <a:r>
                            <a:rPr lang="en-US" sz="1100" kern="100" dirty="0">
                              <a:effectLst/>
                              <a:latin typeface="+mn-ea"/>
                              <a:ea typeface="+mn-ea"/>
                              <a:cs typeface="Times New Roman" panose="02020603050405020304" pitchFamily="18" charset="0"/>
                            </a:rPr>
                            <a:t>4-31G</a:t>
                          </a:r>
                          <a:endParaRPr lang="ja-JP" sz="11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0.9509</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0.9505</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0.9769</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0.9765</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11466847"/>
                      </a:ext>
                    </a:extLst>
                  </a:tr>
                  <a:tr h="234000">
                    <a:tc>
                      <a:txBody>
                        <a:bodyPr/>
                        <a:lstStyle/>
                        <a:p>
                          <a:pPr algn="ctr"/>
                          <a:r>
                            <a:rPr lang="en-US" sz="1100" kern="100" dirty="0">
                              <a:effectLst/>
                              <a:latin typeface="+mn-ea"/>
                              <a:ea typeface="+mn-ea"/>
                              <a:cs typeface="Times New Roman" panose="02020603050405020304" pitchFamily="18" charset="0"/>
                            </a:rPr>
                            <a:t>6-31G</a:t>
                          </a:r>
                          <a:r>
                            <a:rPr lang="en-US" altLang="ja-JP" sz="1100" kern="100" dirty="0">
                              <a:effectLst/>
                              <a:latin typeface="+mn-ea"/>
                              <a:ea typeface="+mn-ea"/>
                              <a:cs typeface="Times New Roman" panose="02020603050405020304" pitchFamily="18" charset="0"/>
                            </a:rPr>
                            <a:t>(d)</a:t>
                          </a:r>
                          <a:endParaRPr lang="ja-JP" sz="11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0.9478</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0.9474</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0.9686</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0.9696</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46917534"/>
                      </a:ext>
                    </a:extLst>
                  </a:tr>
                  <a:tr h="234000">
                    <a:tc>
                      <a:txBody>
                        <a:bodyPr/>
                        <a:lstStyle/>
                        <a:p>
                          <a:pPr algn="ctr"/>
                          <a:r>
                            <a:rPr lang="en-US" sz="1100" kern="100" dirty="0">
                              <a:effectLst/>
                              <a:latin typeface="+mn-ea"/>
                              <a:ea typeface="+mn-ea"/>
                              <a:cs typeface="Times New Roman" panose="02020603050405020304" pitchFamily="18" charset="0"/>
                            </a:rPr>
                            <a:t>6-31G</a:t>
                          </a:r>
                          <a:r>
                            <a:rPr lang="en-US" altLang="ja-JP" sz="1100" kern="100" dirty="0">
                              <a:effectLst/>
                              <a:latin typeface="+mn-ea"/>
                              <a:ea typeface="+mn-ea"/>
                              <a:cs typeface="Times New Roman" panose="02020603050405020304" pitchFamily="18" charset="0"/>
                            </a:rPr>
                            <a:t>(</a:t>
                          </a:r>
                          <a:r>
                            <a:rPr lang="en-US" altLang="ja-JP" sz="1100" kern="100" dirty="0" err="1">
                              <a:effectLst/>
                              <a:latin typeface="+mn-ea"/>
                              <a:ea typeface="+mn-ea"/>
                              <a:cs typeface="Times New Roman" panose="02020603050405020304" pitchFamily="18" charset="0"/>
                            </a:rPr>
                            <a:t>d,p</a:t>
                          </a:r>
                          <a:r>
                            <a:rPr lang="en-US" altLang="ja-JP" sz="1100" kern="100" dirty="0">
                              <a:effectLst/>
                              <a:latin typeface="+mn-ea"/>
                              <a:ea typeface="+mn-ea"/>
                              <a:cs typeface="Times New Roman" panose="02020603050405020304" pitchFamily="18" charset="0"/>
                            </a:rPr>
                            <a:t>)</a:t>
                          </a:r>
                          <a:endParaRPr lang="ja-JP" sz="1100" kern="100" dirty="0">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0.9430</a:t>
                          </a:r>
                        </a:p>
                      </a:txBody>
                      <a:tcPr marL="6350" marR="6350" marT="6350" marB="0" anchor="ctr">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0.9432</a:t>
                          </a:r>
                        </a:p>
                      </a:txBody>
                      <a:tcPr marL="6350" marR="6350" marT="6350" marB="0" anchor="ctr">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0.9652</a:t>
                          </a:r>
                        </a:p>
                      </a:txBody>
                      <a:tcPr marL="6350" marR="6350" marT="6350" marB="0" anchor="ctr">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0.9608</a:t>
                          </a:r>
                        </a:p>
                      </a:txBody>
                      <a:tcPr marL="6350" marR="6350" marT="6350" marB="0" anchor="ctr">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182692128"/>
                      </a:ext>
                    </a:extLst>
                  </a:tr>
                  <a:tr h="234000">
                    <a:tc>
                      <a:txBody>
                        <a:bodyPr/>
                        <a:lstStyle/>
                        <a:p>
                          <a:pPr algn="ctr"/>
                          <a:r>
                            <a:rPr lang="en-US" altLang="ja-JP" sz="1100" kern="100" dirty="0">
                              <a:effectLst/>
                              <a:latin typeface="游ゴシック" panose="020B0400000000000000" pitchFamily="50" charset="-128"/>
                              <a:ea typeface="游ゴシック" panose="020B0400000000000000" pitchFamily="50" charset="-128"/>
                              <a:cs typeface="Times New Roman" panose="02020603050405020304" pitchFamily="18" charset="0"/>
                            </a:rPr>
                            <a:t>near-HF</a:t>
                          </a:r>
                          <a:r>
                            <a:rPr lang="ja-JP" altLang="en-US" sz="1100" kern="100" dirty="0">
                              <a:effectLst/>
                              <a:latin typeface="游ゴシック" panose="020B0400000000000000" pitchFamily="50" charset="-128"/>
                              <a:ea typeface="游ゴシック" panose="020B0400000000000000" pitchFamily="50" charset="-128"/>
                              <a:cs typeface="Times New Roman" panose="02020603050405020304" pitchFamily="18" charset="0"/>
                            </a:rPr>
                            <a:t>極限</a:t>
                          </a:r>
                          <a:endParaRPr lang="ja-JP" sz="1100" kern="100" dirty="0">
                            <a:effectLst/>
                            <a:latin typeface="游ゴシック" panose="020B0400000000000000" pitchFamily="50" charset="-128"/>
                            <a:ea typeface="游ゴシック" panose="020B0400000000000000" pitchFamily="50" charset="-128"/>
                            <a:cs typeface="Times New Roman" panose="02020603050405020304" pitchFamily="18" charset="0"/>
                          </a:endParaRPr>
                        </a:p>
                      </a:txBody>
                      <a:tcPr marL="68580" marR="68580" marT="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0.9398</a:t>
                          </a: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0.9398</a:t>
                          </a: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a:t>
                          </a: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a:t>
                          </a: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738235151"/>
                      </a:ext>
                    </a:extLst>
                  </a:tr>
                  <a:tr h="234000">
                    <a:tc>
                      <a:txBody>
                        <a:bodyPr/>
                        <a:lstStyle/>
                        <a:p>
                          <a:pPr algn="ctr"/>
                          <a:r>
                            <a:rPr lang="ja-JP" altLang="en-US" sz="1100" kern="100" dirty="0">
                              <a:effectLst/>
                              <a:latin typeface="游ゴシック" panose="020B0400000000000000" pitchFamily="50" charset="-128"/>
                              <a:ea typeface="游ゴシック" panose="020B0400000000000000" pitchFamily="50" charset="-128"/>
                              <a:cs typeface="Times New Roman" panose="02020603050405020304" pitchFamily="18" charset="0"/>
                            </a:rPr>
                            <a:t>実験値</a:t>
                          </a:r>
                          <a:r>
                            <a:rPr lang="en-US" altLang="ja-JP" sz="1100" kern="100" dirty="0">
                              <a:effectLst/>
                              <a:latin typeface="游ゴシック" panose="020B0400000000000000" pitchFamily="50" charset="-128"/>
                              <a:ea typeface="游ゴシック" panose="020B0400000000000000" pitchFamily="50" charset="-128"/>
                              <a:cs typeface="Times New Roman" panose="02020603050405020304" pitchFamily="18" charset="0"/>
                            </a:rPr>
                            <a:t>*</a:t>
                          </a:r>
                          <a:endParaRPr lang="ja-JP" sz="1100" kern="100" dirty="0">
                            <a:effectLst/>
                            <a:latin typeface="游ゴシック" panose="020B0400000000000000" pitchFamily="50" charset="-128"/>
                            <a:ea typeface="游ゴシック" panose="020B0400000000000000" pitchFamily="50" charset="-128"/>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0.9573</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0.9573</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0.9573</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0.9573</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890902977"/>
                      </a:ext>
                    </a:extLst>
                  </a:tr>
                  <a:tr h="234000">
                    <a:tc gridSpan="3">
                      <a:txBody>
                        <a:bodyPr/>
                        <a:lstStyle/>
                        <a:p>
                          <a:pPr algn="l"/>
                          <a:r>
                            <a:rPr kumimoji="1" lang="en-US" altLang="ja-JP" sz="1100" kern="100" dirty="0">
                              <a:effectLst/>
                              <a:latin typeface="+mn-ea"/>
                              <a:ea typeface="+mn-ea"/>
                              <a:cs typeface="Times New Roman" panose="02020603050405020304" pitchFamily="18" charset="0"/>
                            </a:rPr>
                            <a:t>F</a:t>
                          </a:r>
                          <a:r>
                            <a:rPr kumimoji="1" lang="en-US" altLang="ja-JP" sz="1100" dirty="0">
                              <a:latin typeface="+mn-ea"/>
                              <a:ea typeface="+mn-ea"/>
                            </a:rPr>
                            <a:t>H</a:t>
                          </a:r>
                          <a:r>
                            <a:rPr lang="ja-JP" altLang="en-US" sz="1100" kern="100" dirty="0">
                              <a:effectLst/>
                              <a:latin typeface="+mn-ea"/>
                              <a:ea typeface="+mn-ea"/>
                              <a:cs typeface="Times New Roman" panose="02020603050405020304" pitchFamily="18" charset="0"/>
                            </a:rPr>
                            <a:t>の平衡結合長</a:t>
                          </a:r>
                          <a14:m>
                            <m:oMath xmlns:m="http://schemas.openxmlformats.org/officeDocument/2006/math">
                              <m:f>
                                <m:fPr>
                                  <m:type m:val="lin"/>
                                  <m:ctrlPr>
                                    <a:rPr lang="en-US" altLang="ja-JP" sz="1100" b="0" i="1" kern="100" smtClean="0">
                                      <a:effectLst/>
                                      <a:latin typeface="Cambria Math" panose="02040503050406030204" pitchFamily="18" charset="0"/>
                                      <a:ea typeface="游明朝" panose="02020400000000000000" pitchFamily="18" charset="-128"/>
                                      <a:cs typeface="Times New Roman" panose="02020603050405020304" pitchFamily="18" charset="0"/>
                                    </a:rPr>
                                  </m:ctrlPr>
                                </m:fPr>
                                <m:num>
                                  <m:sSub>
                                    <m:sSubPr>
                                      <m:ctrlPr>
                                        <a:rPr lang="en-US" altLang="ja-JP" sz="1100" b="0" i="1" kern="100" smtClean="0">
                                          <a:effectLst/>
                                          <a:latin typeface="Cambria Math" panose="02040503050406030204" pitchFamily="18" charset="0"/>
                                          <a:ea typeface="游明朝" panose="02020400000000000000" pitchFamily="18" charset="-128"/>
                                          <a:cs typeface="Times New Roman" panose="02020603050405020304" pitchFamily="18" charset="0"/>
                                        </a:rPr>
                                      </m:ctrlPr>
                                    </m:sSubPr>
                                    <m:e>
                                      <m:r>
                                        <a:rPr lang="en-US" altLang="ja-JP" sz="1100" b="0" i="1" kern="100" smtClean="0">
                                          <a:effectLst/>
                                          <a:latin typeface="Cambria Math" panose="02040503050406030204" pitchFamily="18" charset="0"/>
                                          <a:ea typeface="游明朝" panose="02020400000000000000" pitchFamily="18" charset="-128"/>
                                          <a:cs typeface="Times New Roman" panose="02020603050405020304" pitchFamily="18" charset="0"/>
                                        </a:rPr>
                                        <m:t>𝑅</m:t>
                                      </m:r>
                                    </m:e>
                                    <m:sub>
                                      <m:r>
                                        <m:rPr>
                                          <m:sty m:val="p"/>
                                        </m:rPr>
                                        <a:rPr lang="en-US" altLang="ja-JP" sz="1100" b="0" i="0" kern="100" smtClean="0">
                                          <a:effectLst/>
                                          <a:latin typeface="Cambria Math" panose="02040503050406030204" pitchFamily="18" charset="0"/>
                                          <a:ea typeface="游明朝" panose="02020400000000000000" pitchFamily="18" charset="-128"/>
                                          <a:cs typeface="Times New Roman" panose="02020603050405020304" pitchFamily="18" charset="0"/>
                                        </a:rPr>
                                        <m:t>eq</m:t>
                                      </m:r>
                                    </m:sub>
                                  </m:sSub>
                                </m:num>
                                <m:den>
                                  <m:r>
                                    <a:rPr lang="en-US" altLang="ja-JP" sz="1100" b="0" i="1" kern="100" smtClean="0">
                                      <a:effectLst/>
                                      <a:latin typeface="Cambria Math" panose="02040503050406030204" pitchFamily="18" charset="0"/>
                                      <a:ea typeface="游明朝" panose="02020400000000000000" pitchFamily="18" charset="-128"/>
                                      <a:cs typeface="Times New Roman" panose="02020603050405020304" pitchFamily="18" charset="0"/>
                                    </a:rPr>
                                    <m:t>Å</m:t>
                                  </m:r>
                                </m:den>
                              </m:f>
                            </m:oMath>
                          </a14:m>
                          <a:endParaRPr lang="ja-JP" sz="11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hMerge="1">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endParaRPr lang="ja-JP" sz="11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ja-JP" sz="11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1715025"/>
                      </a:ext>
                    </a:extLst>
                  </a:tr>
                  <a:tr h="234000">
                    <a:tc>
                      <a:txBody>
                        <a:bodyPr/>
                        <a:lstStyle/>
                        <a:p>
                          <a:pPr algn="ctr"/>
                          <a:r>
                            <a:rPr lang="ja-JP" altLang="en-US" sz="1100" kern="100" dirty="0">
                              <a:solidFill>
                                <a:schemeClr val="bg1"/>
                              </a:solidFill>
                              <a:effectLst/>
                              <a:latin typeface="+mn-ea"/>
                              <a:ea typeface="+mn-ea"/>
                            </a:rPr>
                            <a:t>基底関数</a:t>
                          </a:r>
                          <a:endParaRPr lang="ja-JP" sz="11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ja-JP" altLang="en-US" sz="1100" kern="100" dirty="0">
                              <a:solidFill>
                                <a:schemeClr val="bg1"/>
                              </a:solidFill>
                              <a:effectLst/>
                              <a:latin typeface="+mn-ea"/>
                              <a:ea typeface="+mn-ea"/>
                            </a:rPr>
                            <a:t>ザボ </a:t>
                          </a:r>
                          <a:r>
                            <a:rPr lang="ja-JP" sz="1100" kern="100" dirty="0">
                              <a:solidFill>
                                <a:schemeClr val="bg1"/>
                              </a:solidFill>
                              <a:effectLst/>
                              <a:latin typeface="+mn-ea"/>
                              <a:ea typeface="+mn-ea"/>
                            </a:rPr>
                            <a:t>表</a:t>
                          </a:r>
                          <a:r>
                            <a:rPr lang="en-US" sz="1100" kern="100" dirty="0">
                              <a:solidFill>
                                <a:schemeClr val="bg1"/>
                              </a:solidFill>
                              <a:effectLst/>
                              <a:latin typeface="+mn-ea"/>
                              <a:ea typeface="+mn-ea"/>
                            </a:rPr>
                            <a:t>3.20 [1]</a:t>
                          </a:r>
                          <a:endParaRPr lang="ja-JP" sz="1100" kern="100" baseline="300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altLang="ja-JP" sz="1100" kern="100" dirty="0">
                              <a:solidFill>
                                <a:schemeClr val="bg1"/>
                              </a:solidFill>
                              <a:effectLst/>
                              <a:latin typeface="+mn-ea"/>
                              <a:ea typeface="+mn-ea"/>
                            </a:rPr>
                            <a:t>HF/</a:t>
                          </a:r>
                          <a:endParaRPr lang="ja-JP" sz="11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altLang="ja-JP" sz="1100" kern="100" dirty="0">
                              <a:solidFill>
                                <a:schemeClr val="bg1"/>
                              </a:solidFill>
                              <a:effectLst/>
                              <a:latin typeface="+mn-ea"/>
                              <a:ea typeface="+mn-ea"/>
                              <a:cs typeface="Times New Roman" panose="02020603050405020304" pitchFamily="18" charset="0"/>
                            </a:rPr>
                            <a:t>B3LYP/</a:t>
                          </a:r>
                          <a:endParaRPr lang="ja-JP" sz="11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altLang="ja-JP" sz="1100" kern="100" dirty="0">
                              <a:solidFill>
                                <a:schemeClr val="bg1"/>
                              </a:solidFill>
                              <a:effectLst/>
                              <a:latin typeface="+mn-ea"/>
                              <a:ea typeface="+mn-ea"/>
                              <a:cs typeface="Times New Roman" panose="02020603050405020304" pitchFamily="18" charset="0"/>
                            </a:rPr>
                            <a:t>CCSD/</a:t>
                          </a:r>
                          <a:endParaRPr lang="ja-JP" sz="11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3174412107"/>
                      </a:ext>
                    </a:extLst>
                  </a:tr>
                  <a:tr h="234000">
                    <a:tc>
                      <a:txBody>
                        <a:bodyPr/>
                        <a:lstStyle/>
                        <a:p>
                          <a:pPr algn="ctr"/>
                          <a:r>
                            <a:rPr lang="en-US" sz="1100" kern="100" dirty="0">
                              <a:effectLst/>
                              <a:latin typeface="+mn-ea"/>
                              <a:ea typeface="+mn-ea"/>
                              <a:cs typeface="Times New Roman" panose="02020603050405020304" pitchFamily="18" charset="0"/>
                            </a:rPr>
                            <a:t>STO-3G</a:t>
                          </a:r>
                          <a:endParaRPr lang="ja-JP" sz="11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0.9562</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0.9555</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0.9953</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0.9945</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140911168"/>
                      </a:ext>
                    </a:extLst>
                  </a:tr>
                  <a:tr h="234000">
                    <a:tc>
                      <a:txBody>
                        <a:bodyPr/>
                        <a:lstStyle/>
                        <a:p>
                          <a:pPr algn="ctr"/>
                          <a:r>
                            <a:rPr lang="en-US" sz="1100" kern="100" dirty="0">
                              <a:effectLst/>
                              <a:latin typeface="+mn-ea"/>
                              <a:ea typeface="+mn-ea"/>
                              <a:cs typeface="Times New Roman" panose="02020603050405020304" pitchFamily="18" charset="0"/>
                            </a:rPr>
                            <a:t>4-31G</a:t>
                          </a:r>
                          <a:endParaRPr lang="ja-JP" sz="11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0.9218</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0.9222</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0.9507</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0.9487</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715651014"/>
                      </a:ext>
                    </a:extLst>
                  </a:tr>
                  <a:tr h="234000">
                    <a:tc>
                      <a:txBody>
                        <a:bodyPr/>
                        <a:lstStyle/>
                        <a:p>
                          <a:pPr algn="ctr"/>
                          <a:r>
                            <a:rPr lang="en-US" sz="1100" kern="100" dirty="0">
                              <a:effectLst/>
                              <a:latin typeface="+mn-ea"/>
                              <a:ea typeface="+mn-ea"/>
                              <a:cs typeface="Times New Roman" panose="02020603050405020304" pitchFamily="18" charset="0"/>
                            </a:rPr>
                            <a:t>6-31G</a:t>
                          </a:r>
                          <a:r>
                            <a:rPr lang="en-US" altLang="ja-JP" sz="1100" kern="100" dirty="0">
                              <a:effectLst/>
                              <a:latin typeface="+mn-ea"/>
                              <a:ea typeface="+mn-ea"/>
                              <a:cs typeface="Times New Roman" panose="02020603050405020304" pitchFamily="18" charset="0"/>
                            </a:rPr>
                            <a:t>(d)</a:t>
                          </a:r>
                          <a:endParaRPr lang="ja-JP" sz="11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0.9112</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0.9110</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0.9338</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0.9343</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100254102"/>
                      </a:ext>
                    </a:extLst>
                  </a:tr>
                  <a:tr h="234000">
                    <a:tc>
                      <a:txBody>
                        <a:bodyPr/>
                        <a:lstStyle/>
                        <a:p>
                          <a:pPr algn="ctr"/>
                          <a:r>
                            <a:rPr lang="en-US" sz="1100" kern="100" dirty="0">
                              <a:effectLst/>
                              <a:latin typeface="+mn-ea"/>
                              <a:ea typeface="+mn-ea"/>
                              <a:cs typeface="Times New Roman" panose="02020603050405020304" pitchFamily="18" charset="0"/>
                            </a:rPr>
                            <a:t>6-31G</a:t>
                          </a:r>
                          <a:r>
                            <a:rPr lang="en-US" altLang="ja-JP" sz="1100" kern="100" dirty="0">
                              <a:effectLst/>
                              <a:latin typeface="+mn-ea"/>
                              <a:ea typeface="+mn-ea"/>
                              <a:cs typeface="Times New Roman" panose="02020603050405020304" pitchFamily="18" charset="0"/>
                            </a:rPr>
                            <a:t>(</a:t>
                          </a:r>
                          <a:r>
                            <a:rPr lang="en-US" altLang="ja-JP" sz="1100" kern="100" dirty="0" err="1">
                              <a:effectLst/>
                              <a:latin typeface="+mn-ea"/>
                              <a:ea typeface="+mn-ea"/>
                              <a:cs typeface="Times New Roman" panose="02020603050405020304" pitchFamily="18" charset="0"/>
                            </a:rPr>
                            <a:t>d,p</a:t>
                          </a:r>
                          <a:r>
                            <a:rPr lang="en-US" altLang="ja-JP" sz="1100" kern="100" dirty="0">
                              <a:effectLst/>
                              <a:latin typeface="+mn-ea"/>
                              <a:ea typeface="+mn-ea"/>
                              <a:cs typeface="Times New Roman" panose="02020603050405020304" pitchFamily="18" charset="0"/>
                            </a:rPr>
                            <a:t>)</a:t>
                          </a:r>
                          <a:endParaRPr lang="ja-JP" sz="11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0.9012</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0.9005</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0.9254</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0.9204</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429791484"/>
                      </a:ext>
                    </a:extLst>
                  </a:tr>
                  <a:tr h="234000">
                    <a:tc>
                      <a:txBody>
                        <a:bodyPr/>
                        <a:lstStyle/>
                        <a:p>
                          <a:pPr algn="ctr"/>
                          <a:r>
                            <a:rPr lang="en-US" altLang="ja-JP" sz="1100" kern="100" dirty="0">
                              <a:effectLst/>
                              <a:latin typeface="游ゴシック" panose="020B0400000000000000" pitchFamily="50" charset="-128"/>
                              <a:ea typeface="游ゴシック" panose="020B0400000000000000" pitchFamily="50" charset="-128"/>
                              <a:cs typeface="Times New Roman" panose="02020603050405020304" pitchFamily="18" charset="0"/>
                            </a:rPr>
                            <a:t>near-HF</a:t>
                          </a:r>
                          <a:r>
                            <a:rPr lang="ja-JP" altLang="en-US" sz="1100" kern="100" dirty="0">
                              <a:effectLst/>
                              <a:latin typeface="游ゴシック" panose="020B0400000000000000" pitchFamily="50" charset="-128"/>
                              <a:ea typeface="游ゴシック" panose="020B0400000000000000" pitchFamily="50" charset="-128"/>
                              <a:cs typeface="Times New Roman" panose="02020603050405020304" pitchFamily="18" charset="0"/>
                            </a:rPr>
                            <a:t>極限</a:t>
                          </a:r>
                          <a:endParaRPr lang="ja-JP" sz="1100" kern="100" dirty="0">
                            <a:effectLst/>
                            <a:latin typeface="游ゴシック" panose="020B0400000000000000" pitchFamily="50" charset="-128"/>
                            <a:ea typeface="游ゴシック" panose="020B0400000000000000" pitchFamily="50" charset="-128"/>
                            <a:cs typeface="Times New Roman" panose="02020603050405020304" pitchFamily="18" charset="0"/>
                          </a:endParaRPr>
                        </a:p>
                      </a:txBody>
                      <a:tcPr marL="68580" marR="68580" marT="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0.8975</a:t>
                          </a: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0.8975</a:t>
                          </a: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a:t>
                          </a: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a:t>
                          </a: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15156300"/>
                      </a:ext>
                    </a:extLst>
                  </a:tr>
                  <a:tr h="234000">
                    <a:tc>
                      <a:txBody>
                        <a:bodyPr/>
                        <a:lstStyle/>
                        <a:p>
                          <a:pPr algn="ctr"/>
                          <a:r>
                            <a:rPr lang="ja-JP" altLang="en-US" sz="1100" kern="100" dirty="0">
                              <a:effectLst/>
                              <a:latin typeface="游ゴシック" panose="020B0400000000000000" pitchFamily="50" charset="-128"/>
                              <a:ea typeface="游ゴシック" panose="020B0400000000000000" pitchFamily="50" charset="-128"/>
                              <a:cs typeface="Times New Roman" panose="02020603050405020304" pitchFamily="18" charset="0"/>
                            </a:rPr>
                            <a:t>実験値</a:t>
                          </a:r>
                          <a:r>
                            <a:rPr lang="en-US" altLang="ja-JP" sz="1100" kern="100" dirty="0">
                              <a:effectLst/>
                              <a:latin typeface="游ゴシック" panose="020B0400000000000000" pitchFamily="50" charset="-128"/>
                              <a:ea typeface="游ゴシック" panose="020B0400000000000000" pitchFamily="50" charset="-128"/>
                              <a:cs typeface="Times New Roman" panose="02020603050405020304" pitchFamily="18" charset="0"/>
                            </a:rPr>
                            <a:t>*</a:t>
                          </a:r>
                          <a:endParaRPr lang="ja-JP" sz="1100" kern="100" dirty="0">
                            <a:effectLst/>
                            <a:latin typeface="游ゴシック" panose="020B0400000000000000" pitchFamily="50" charset="-128"/>
                            <a:ea typeface="游ゴシック" panose="020B0400000000000000" pitchFamily="50" charset="-128"/>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0.9171</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0.9171</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0.9171</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0.9171</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974780655"/>
                      </a:ext>
                    </a:extLst>
                  </a:tr>
                </a:tbl>
              </a:graphicData>
            </a:graphic>
          </p:graphicFrame>
        </mc:Choice>
        <mc:Fallback xmlns="">
          <p:graphicFrame>
            <p:nvGraphicFramePr>
              <p:cNvPr id="8" name="コンテンツ プレースホルダー 7">
                <a:extLst>
                  <a:ext uri="{FF2B5EF4-FFF2-40B4-BE49-F238E27FC236}">
                    <a16:creationId xmlns:a16="http://schemas.microsoft.com/office/drawing/2014/main" id="{DBDC2371-8346-43D5-A871-2C20DD747ED3}"/>
                  </a:ext>
                </a:extLst>
              </p:cNvPr>
              <p:cNvGraphicFramePr>
                <a:graphicFrameLocks noGrp="1"/>
              </p:cNvGraphicFramePr>
              <p:nvPr>
                <p:ph idx="1"/>
                <p:extLst>
                  <p:ext uri="{D42A27DB-BD31-4B8C-83A1-F6EECF244321}">
                    <p14:modId xmlns:p14="http://schemas.microsoft.com/office/powerpoint/2010/main" val="3908285106"/>
                  </p:ext>
                </p:extLst>
              </p:nvPr>
            </p:nvGraphicFramePr>
            <p:xfrm>
              <a:off x="468313" y="842963"/>
              <a:ext cx="8207370" cy="3744000"/>
            </p:xfrm>
            <a:graphic>
              <a:graphicData uri="http://schemas.openxmlformats.org/drawingml/2006/table">
                <a:tbl>
                  <a:tblPr firstRow="1" firstCol="1" bandRow="1">
                    <a:tableStyleId>{2D5ABB26-0587-4C30-8999-92F81FD0307C}</a:tableStyleId>
                  </a:tblPr>
                  <a:tblGrid>
                    <a:gridCol w="1641474">
                      <a:extLst>
                        <a:ext uri="{9D8B030D-6E8A-4147-A177-3AD203B41FA5}">
                          <a16:colId xmlns:a16="http://schemas.microsoft.com/office/drawing/2014/main" val="2951375479"/>
                        </a:ext>
                      </a:extLst>
                    </a:gridCol>
                    <a:gridCol w="1641474">
                      <a:extLst>
                        <a:ext uri="{9D8B030D-6E8A-4147-A177-3AD203B41FA5}">
                          <a16:colId xmlns:a16="http://schemas.microsoft.com/office/drawing/2014/main" val="2432590264"/>
                        </a:ext>
                      </a:extLst>
                    </a:gridCol>
                    <a:gridCol w="1641474">
                      <a:extLst>
                        <a:ext uri="{9D8B030D-6E8A-4147-A177-3AD203B41FA5}">
                          <a16:colId xmlns:a16="http://schemas.microsoft.com/office/drawing/2014/main" val="781044291"/>
                        </a:ext>
                      </a:extLst>
                    </a:gridCol>
                    <a:gridCol w="1641474">
                      <a:extLst>
                        <a:ext uri="{9D8B030D-6E8A-4147-A177-3AD203B41FA5}">
                          <a16:colId xmlns:a16="http://schemas.microsoft.com/office/drawing/2014/main" val="4194497791"/>
                        </a:ext>
                      </a:extLst>
                    </a:gridCol>
                    <a:gridCol w="1641474">
                      <a:extLst>
                        <a:ext uri="{9D8B030D-6E8A-4147-A177-3AD203B41FA5}">
                          <a16:colId xmlns:a16="http://schemas.microsoft.com/office/drawing/2014/main" val="3233754311"/>
                        </a:ext>
                      </a:extLst>
                    </a:gridCol>
                  </a:tblGrid>
                  <a:tr h="234000">
                    <a:tc gridSpan="3">
                      <a:txBody>
                        <a:bodyPr/>
                        <a:lstStyle/>
                        <a:p>
                          <a:endParaRPr lang="ja-JP"/>
                        </a:p>
                      </a:txBody>
                      <a:tcPr marL="68580" marR="68580" marT="0" marB="0" anchor="ctr">
                        <a:lnB w="12700" cap="flat" cmpd="sng" algn="ctr">
                          <a:solidFill>
                            <a:schemeClr val="tx1"/>
                          </a:solidFill>
                          <a:prstDash val="solid"/>
                          <a:round/>
                          <a:headEnd type="none" w="med" len="med"/>
                          <a:tailEnd type="none" w="med" len="med"/>
                        </a:lnB>
                        <a:blipFill>
                          <a:blip r:embed="rId3"/>
                          <a:stretch>
                            <a:fillRect t="-105263" r="-66749" b="-1544737"/>
                          </a:stretch>
                        </a:blipFill>
                      </a:tcPr>
                    </a:tc>
                    <a:tc hMerge="1">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tc hMerge="1">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tc>
                      <a:txBody>
                        <a:bodyPr/>
                        <a:lstStyle/>
                        <a:p>
                          <a:pPr algn="ctr"/>
                          <a:endParaRPr lang="ja-JP" sz="11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tc>
                      <a:txBody>
                        <a:bodyPr/>
                        <a:lstStyle/>
                        <a:p>
                          <a:pPr algn="ctr"/>
                          <a:endParaRPr lang="ja-JP" sz="11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43647503"/>
                      </a:ext>
                    </a:extLst>
                  </a:tr>
                  <a:tr h="234000">
                    <a:tc>
                      <a:txBody>
                        <a:bodyPr/>
                        <a:lstStyle/>
                        <a:p>
                          <a:pPr algn="ctr"/>
                          <a:r>
                            <a:rPr lang="ja-JP" altLang="en-US" sz="1100" kern="100" dirty="0">
                              <a:solidFill>
                                <a:schemeClr val="bg1"/>
                              </a:solidFill>
                              <a:effectLst/>
                              <a:latin typeface="+mn-ea"/>
                              <a:ea typeface="+mn-ea"/>
                            </a:rPr>
                            <a:t>基底関数</a:t>
                          </a:r>
                          <a:endParaRPr lang="ja-JP" sz="11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ja-JP" altLang="en-US" sz="1100" kern="100" dirty="0">
                              <a:solidFill>
                                <a:schemeClr val="bg1"/>
                              </a:solidFill>
                              <a:effectLst/>
                              <a:latin typeface="+mn-ea"/>
                              <a:ea typeface="+mn-ea"/>
                            </a:rPr>
                            <a:t>ザボ </a:t>
                          </a:r>
                          <a:r>
                            <a:rPr lang="ja-JP" sz="1100" kern="100" dirty="0">
                              <a:solidFill>
                                <a:schemeClr val="bg1"/>
                              </a:solidFill>
                              <a:effectLst/>
                              <a:latin typeface="+mn-ea"/>
                              <a:ea typeface="+mn-ea"/>
                            </a:rPr>
                            <a:t>表</a:t>
                          </a:r>
                          <a:r>
                            <a:rPr lang="en-US" sz="1100" kern="100" dirty="0">
                              <a:solidFill>
                                <a:schemeClr val="bg1"/>
                              </a:solidFill>
                              <a:effectLst/>
                              <a:latin typeface="+mn-ea"/>
                              <a:ea typeface="+mn-ea"/>
                            </a:rPr>
                            <a:t>3.20 [1]</a:t>
                          </a:r>
                          <a:endParaRPr lang="ja-JP" sz="1100" kern="100" baseline="300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altLang="ja-JP" sz="1100" kern="100" dirty="0">
                              <a:solidFill>
                                <a:schemeClr val="bg1"/>
                              </a:solidFill>
                              <a:effectLst/>
                              <a:latin typeface="+mn-ea"/>
                              <a:ea typeface="+mn-ea"/>
                            </a:rPr>
                            <a:t>HF/</a:t>
                          </a:r>
                          <a:endParaRPr lang="ja-JP" sz="11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altLang="ja-JP" sz="1100" kern="100" dirty="0">
                              <a:solidFill>
                                <a:schemeClr val="bg1"/>
                              </a:solidFill>
                              <a:effectLst/>
                              <a:latin typeface="+mn-ea"/>
                              <a:ea typeface="+mn-ea"/>
                              <a:cs typeface="Times New Roman" panose="02020603050405020304" pitchFamily="18" charset="0"/>
                            </a:rPr>
                            <a:t>B3LYP/</a:t>
                          </a:r>
                          <a:endParaRPr lang="ja-JP" sz="11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altLang="ja-JP" sz="1100" kern="100" dirty="0">
                              <a:solidFill>
                                <a:schemeClr val="bg1"/>
                              </a:solidFill>
                              <a:effectLst/>
                              <a:latin typeface="+mn-ea"/>
                              <a:ea typeface="+mn-ea"/>
                              <a:cs typeface="Times New Roman" panose="02020603050405020304" pitchFamily="18" charset="0"/>
                            </a:rPr>
                            <a:t>CCSD/</a:t>
                          </a:r>
                          <a:endParaRPr lang="ja-JP" sz="11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2347481654"/>
                      </a:ext>
                    </a:extLst>
                  </a:tr>
                  <a:tr h="234000">
                    <a:tc>
                      <a:txBody>
                        <a:bodyPr/>
                        <a:lstStyle/>
                        <a:p>
                          <a:pPr algn="ctr"/>
                          <a:r>
                            <a:rPr lang="en-US" sz="1100" kern="100" dirty="0">
                              <a:effectLst/>
                              <a:latin typeface="+mn-ea"/>
                              <a:ea typeface="+mn-ea"/>
                              <a:cs typeface="Times New Roman" panose="02020603050405020304" pitchFamily="18" charset="0"/>
                            </a:rPr>
                            <a:t>STO-3G</a:t>
                          </a:r>
                          <a:endParaRPr lang="ja-JP" sz="11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0.9901</a:t>
                          </a:r>
                        </a:p>
                      </a:txBody>
                      <a:tcPr marL="6350" marR="6350" marT="635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0.9893</a:t>
                          </a:r>
                        </a:p>
                      </a:txBody>
                      <a:tcPr marL="6350" marR="6350" marT="635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1.0272</a:t>
                          </a:r>
                        </a:p>
                      </a:txBody>
                      <a:tcPr marL="6350" marR="6350" marT="635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1.0283</a:t>
                          </a:r>
                        </a:p>
                      </a:txBody>
                      <a:tcPr marL="6350" marR="6350" marT="635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83351516"/>
                      </a:ext>
                    </a:extLst>
                  </a:tr>
                  <a:tr h="234000">
                    <a:tc>
                      <a:txBody>
                        <a:bodyPr/>
                        <a:lstStyle/>
                        <a:p>
                          <a:pPr algn="ctr"/>
                          <a:r>
                            <a:rPr lang="en-US" sz="1100" kern="100" dirty="0">
                              <a:effectLst/>
                              <a:latin typeface="+mn-ea"/>
                              <a:ea typeface="+mn-ea"/>
                              <a:cs typeface="Times New Roman" panose="02020603050405020304" pitchFamily="18" charset="0"/>
                            </a:rPr>
                            <a:t>4-31G</a:t>
                          </a:r>
                          <a:endParaRPr lang="ja-JP" sz="11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0.9509</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0.9505</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0.9769</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0.9765</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11466847"/>
                      </a:ext>
                    </a:extLst>
                  </a:tr>
                  <a:tr h="234000">
                    <a:tc>
                      <a:txBody>
                        <a:bodyPr/>
                        <a:lstStyle/>
                        <a:p>
                          <a:pPr algn="ctr"/>
                          <a:r>
                            <a:rPr lang="en-US" sz="1100" kern="100" dirty="0">
                              <a:effectLst/>
                              <a:latin typeface="+mn-ea"/>
                              <a:ea typeface="+mn-ea"/>
                              <a:cs typeface="Times New Roman" panose="02020603050405020304" pitchFamily="18" charset="0"/>
                            </a:rPr>
                            <a:t>6-31G</a:t>
                          </a:r>
                          <a:r>
                            <a:rPr lang="en-US" altLang="ja-JP" sz="1100" kern="100" dirty="0">
                              <a:effectLst/>
                              <a:latin typeface="+mn-ea"/>
                              <a:ea typeface="+mn-ea"/>
                              <a:cs typeface="Times New Roman" panose="02020603050405020304" pitchFamily="18" charset="0"/>
                            </a:rPr>
                            <a:t>(d)</a:t>
                          </a:r>
                          <a:endParaRPr lang="ja-JP" sz="11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0.9478</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0.9474</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0.9686</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0.9696</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46917534"/>
                      </a:ext>
                    </a:extLst>
                  </a:tr>
                  <a:tr h="234000">
                    <a:tc>
                      <a:txBody>
                        <a:bodyPr/>
                        <a:lstStyle/>
                        <a:p>
                          <a:pPr algn="ctr"/>
                          <a:r>
                            <a:rPr lang="en-US" sz="1100" kern="100" dirty="0">
                              <a:effectLst/>
                              <a:latin typeface="+mn-ea"/>
                              <a:ea typeface="+mn-ea"/>
                              <a:cs typeface="Times New Roman" panose="02020603050405020304" pitchFamily="18" charset="0"/>
                            </a:rPr>
                            <a:t>6-31G</a:t>
                          </a:r>
                          <a:r>
                            <a:rPr lang="en-US" altLang="ja-JP" sz="1100" kern="100" dirty="0">
                              <a:effectLst/>
                              <a:latin typeface="+mn-ea"/>
                              <a:ea typeface="+mn-ea"/>
                              <a:cs typeface="Times New Roman" panose="02020603050405020304" pitchFamily="18" charset="0"/>
                            </a:rPr>
                            <a:t>(</a:t>
                          </a:r>
                          <a:r>
                            <a:rPr lang="en-US" altLang="ja-JP" sz="1100" kern="100" dirty="0" err="1">
                              <a:effectLst/>
                              <a:latin typeface="+mn-ea"/>
                              <a:ea typeface="+mn-ea"/>
                              <a:cs typeface="Times New Roman" panose="02020603050405020304" pitchFamily="18" charset="0"/>
                            </a:rPr>
                            <a:t>d,p</a:t>
                          </a:r>
                          <a:r>
                            <a:rPr lang="en-US" altLang="ja-JP" sz="1100" kern="100" dirty="0">
                              <a:effectLst/>
                              <a:latin typeface="+mn-ea"/>
                              <a:ea typeface="+mn-ea"/>
                              <a:cs typeface="Times New Roman" panose="02020603050405020304" pitchFamily="18" charset="0"/>
                            </a:rPr>
                            <a:t>)</a:t>
                          </a:r>
                          <a:endParaRPr lang="ja-JP" sz="1100" kern="100" dirty="0">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0.9430</a:t>
                          </a:r>
                        </a:p>
                      </a:txBody>
                      <a:tcPr marL="6350" marR="6350" marT="6350" marB="0" anchor="ctr">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0.9432</a:t>
                          </a:r>
                        </a:p>
                      </a:txBody>
                      <a:tcPr marL="6350" marR="6350" marT="6350" marB="0" anchor="ctr">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0.9652</a:t>
                          </a:r>
                        </a:p>
                      </a:txBody>
                      <a:tcPr marL="6350" marR="6350" marT="6350" marB="0" anchor="ctr">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0.9608</a:t>
                          </a:r>
                        </a:p>
                      </a:txBody>
                      <a:tcPr marL="6350" marR="6350" marT="6350" marB="0" anchor="ctr">
                        <a:lnL>
                          <a:noFill/>
                        </a:lnL>
                        <a:lnR>
                          <a:noFill/>
                        </a:lnR>
                        <a:lnT>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182692128"/>
                      </a:ext>
                    </a:extLst>
                  </a:tr>
                  <a:tr h="234000">
                    <a:tc>
                      <a:txBody>
                        <a:bodyPr/>
                        <a:lstStyle/>
                        <a:p>
                          <a:pPr algn="ctr"/>
                          <a:r>
                            <a:rPr lang="en-US" altLang="ja-JP" sz="1100" kern="100" dirty="0">
                              <a:effectLst/>
                              <a:latin typeface="游ゴシック" panose="020B0400000000000000" pitchFamily="50" charset="-128"/>
                              <a:ea typeface="游ゴシック" panose="020B0400000000000000" pitchFamily="50" charset="-128"/>
                              <a:cs typeface="Times New Roman" panose="02020603050405020304" pitchFamily="18" charset="0"/>
                            </a:rPr>
                            <a:t>near-HF</a:t>
                          </a:r>
                          <a:r>
                            <a:rPr lang="ja-JP" altLang="en-US" sz="1100" kern="100" dirty="0">
                              <a:effectLst/>
                              <a:latin typeface="游ゴシック" panose="020B0400000000000000" pitchFamily="50" charset="-128"/>
                              <a:ea typeface="游ゴシック" panose="020B0400000000000000" pitchFamily="50" charset="-128"/>
                              <a:cs typeface="Times New Roman" panose="02020603050405020304" pitchFamily="18" charset="0"/>
                            </a:rPr>
                            <a:t>極限</a:t>
                          </a:r>
                          <a:endParaRPr lang="ja-JP" sz="1100" kern="100" dirty="0">
                            <a:effectLst/>
                            <a:latin typeface="游ゴシック" panose="020B0400000000000000" pitchFamily="50" charset="-128"/>
                            <a:ea typeface="游ゴシック" panose="020B0400000000000000" pitchFamily="50" charset="-128"/>
                            <a:cs typeface="Times New Roman" panose="02020603050405020304" pitchFamily="18" charset="0"/>
                          </a:endParaRPr>
                        </a:p>
                      </a:txBody>
                      <a:tcPr marL="68580" marR="68580" marT="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0.9398</a:t>
                          </a: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0.9398</a:t>
                          </a: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a:t>
                          </a: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a:t>
                          </a: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738235151"/>
                      </a:ext>
                    </a:extLst>
                  </a:tr>
                  <a:tr h="234000">
                    <a:tc>
                      <a:txBody>
                        <a:bodyPr/>
                        <a:lstStyle/>
                        <a:p>
                          <a:pPr algn="ctr"/>
                          <a:r>
                            <a:rPr lang="ja-JP" altLang="en-US" sz="1100" kern="100" dirty="0">
                              <a:effectLst/>
                              <a:latin typeface="游ゴシック" panose="020B0400000000000000" pitchFamily="50" charset="-128"/>
                              <a:ea typeface="游ゴシック" panose="020B0400000000000000" pitchFamily="50" charset="-128"/>
                              <a:cs typeface="Times New Roman" panose="02020603050405020304" pitchFamily="18" charset="0"/>
                            </a:rPr>
                            <a:t>実験値</a:t>
                          </a:r>
                          <a:r>
                            <a:rPr lang="en-US" altLang="ja-JP" sz="1100" kern="100" dirty="0">
                              <a:effectLst/>
                              <a:latin typeface="游ゴシック" panose="020B0400000000000000" pitchFamily="50" charset="-128"/>
                              <a:ea typeface="游ゴシック" panose="020B0400000000000000" pitchFamily="50" charset="-128"/>
                              <a:cs typeface="Times New Roman" panose="02020603050405020304" pitchFamily="18" charset="0"/>
                            </a:rPr>
                            <a:t>*</a:t>
                          </a:r>
                          <a:endParaRPr lang="ja-JP" sz="1100" kern="100" dirty="0">
                            <a:effectLst/>
                            <a:latin typeface="游ゴシック" panose="020B0400000000000000" pitchFamily="50" charset="-128"/>
                            <a:ea typeface="游ゴシック" panose="020B0400000000000000" pitchFamily="50" charset="-128"/>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0.9573</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0.9573</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0.9573</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0.9573</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890902977"/>
                      </a:ext>
                    </a:extLst>
                  </a:tr>
                  <a:tr h="234000">
                    <a:tc gridSpan="3">
                      <a:txBody>
                        <a:bodyPr/>
                        <a:lstStyle/>
                        <a:p>
                          <a:endParaRPr lang="ja-JP"/>
                        </a:p>
                      </a:txBody>
                      <a:tcPr marL="68580" marR="68580" marT="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3"/>
                          <a:stretch>
                            <a:fillRect t="-915789" r="-66749" b="-734211"/>
                          </a:stretch>
                        </a:blipFill>
                      </a:tcPr>
                    </a:tc>
                    <a:tc hMerge="1">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hMerge="1">
                      <a:txBody>
                        <a:bodyPr/>
                        <a:lstStyle/>
                        <a:p>
                          <a:pPr algn="ctr"/>
                          <a:endParaRPr lang="ja-JP" sz="14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endParaRPr lang="ja-JP" sz="11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ja-JP" sz="11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68580" marR="68580" marT="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1715025"/>
                      </a:ext>
                    </a:extLst>
                  </a:tr>
                  <a:tr h="234000">
                    <a:tc>
                      <a:txBody>
                        <a:bodyPr/>
                        <a:lstStyle/>
                        <a:p>
                          <a:pPr algn="ctr"/>
                          <a:r>
                            <a:rPr lang="ja-JP" altLang="en-US" sz="1100" kern="100" dirty="0">
                              <a:solidFill>
                                <a:schemeClr val="bg1"/>
                              </a:solidFill>
                              <a:effectLst/>
                              <a:latin typeface="+mn-ea"/>
                              <a:ea typeface="+mn-ea"/>
                            </a:rPr>
                            <a:t>基底関数</a:t>
                          </a:r>
                          <a:endParaRPr lang="ja-JP" sz="11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ja-JP" altLang="en-US" sz="1100" kern="100" dirty="0">
                              <a:solidFill>
                                <a:schemeClr val="bg1"/>
                              </a:solidFill>
                              <a:effectLst/>
                              <a:latin typeface="+mn-ea"/>
                              <a:ea typeface="+mn-ea"/>
                            </a:rPr>
                            <a:t>ザボ </a:t>
                          </a:r>
                          <a:r>
                            <a:rPr lang="ja-JP" sz="1100" kern="100" dirty="0">
                              <a:solidFill>
                                <a:schemeClr val="bg1"/>
                              </a:solidFill>
                              <a:effectLst/>
                              <a:latin typeface="+mn-ea"/>
                              <a:ea typeface="+mn-ea"/>
                            </a:rPr>
                            <a:t>表</a:t>
                          </a:r>
                          <a:r>
                            <a:rPr lang="en-US" sz="1100" kern="100" dirty="0">
                              <a:solidFill>
                                <a:schemeClr val="bg1"/>
                              </a:solidFill>
                              <a:effectLst/>
                              <a:latin typeface="+mn-ea"/>
                              <a:ea typeface="+mn-ea"/>
                            </a:rPr>
                            <a:t>3.20 [1]</a:t>
                          </a:r>
                          <a:endParaRPr lang="ja-JP" sz="1100" kern="100" baseline="300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altLang="ja-JP" sz="1100" kern="100" dirty="0">
                              <a:solidFill>
                                <a:schemeClr val="bg1"/>
                              </a:solidFill>
                              <a:effectLst/>
                              <a:latin typeface="+mn-ea"/>
                              <a:ea typeface="+mn-ea"/>
                            </a:rPr>
                            <a:t>HF/</a:t>
                          </a:r>
                          <a:endParaRPr lang="ja-JP" sz="11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altLang="ja-JP" sz="1100" kern="100" dirty="0">
                              <a:solidFill>
                                <a:schemeClr val="bg1"/>
                              </a:solidFill>
                              <a:effectLst/>
                              <a:latin typeface="+mn-ea"/>
                              <a:ea typeface="+mn-ea"/>
                              <a:cs typeface="Times New Roman" panose="02020603050405020304" pitchFamily="18" charset="0"/>
                            </a:rPr>
                            <a:t>B3LYP/</a:t>
                          </a:r>
                          <a:endParaRPr lang="ja-JP" sz="11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US" altLang="ja-JP" sz="1100" kern="100" dirty="0">
                              <a:solidFill>
                                <a:schemeClr val="bg1"/>
                              </a:solidFill>
                              <a:effectLst/>
                              <a:latin typeface="+mn-ea"/>
                              <a:ea typeface="+mn-ea"/>
                              <a:cs typeface="Times New Roman" panose="02020603050405020304" pitchFamily="18" charset="0"/>
                            </a:rPr>
                            <a:t>CCSD/</a:t>
                          </a:r>
                          <a:endParaRPr lang="ja-JP" sz="11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3174412107"/>
                      </a:ext>
                    </a:extLst>
                  </a:tr>
                  <a:tr h="234000">
                    <a:tc>
                      <a:txBody>
                        <a:bodyPr/>
                        <a:lstStyle/>
                        <a:p>
                          <a:pPr algn="ctr"/>
                          <a:r>
                            <a:rPr lang="en-US" sz="1100" kern="100" dirty="0">
                              <a:effectLst/>
                              <a:latin typeface="+mn-ea"/>
                              <a:ea typeface="+mn-ea"/>
                              <a:cs typeface="Times New Roman" panose="02020603050405020304" pitchFamily="18" charset="0"/>
                            </a:rPr>
                            <a:t>STO-3G</a:t>
                          </a:r>
                          <a:endParaRPr lang="ja-JP" sz="11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0.9562</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0.9555</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0.9953</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0.9945</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140911168"/>
                      </a:ext>
                    </a:extLst>
                  </a:tr>
                  <a:tr h="234000">
                    <a:tc>
                      <a:txBody>
                        <a:bodyPr/>
                        <a:lstStyle/>
                        <a:p>
                          <a:pPr algn="ctr"/>
                          <a:r>
                            <a:rPr lang="en-US" sz="1100" kern="100" dirty="0">
                              <a:effectLst/>
                              <a:latin typeface="+mn-ea"/>
                              <a:ea typeface="+mn-ea"/>
                              <a:cs typeface="Times New Roman" panose="02020603050405020304" pitchFamily="18" charset="0"/>
                            </a:rPr>
                            <a:t>4-31G</a:t>
                          </a:r>
                          <a:endParaRPr lang="ja-JP" sz="11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0.9218</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0.9222</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0.9507</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0.9487</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715651014"/>
                      </a:ext>
                    </a:extLst>
                  </a:tr>
                  <a:tr h="234000">
                    <a:tc>
                      <a:txBody>
                        <a:bodyPr/>
                        <a:lstStyle/>
                        <a:p>
                          <a:pPr algn="ctr"/>
                          <a:r>
                            <a:rPr lang="en-US" sz="1100" kern="100" dirty="0">
                              <a:effectLst/>
                              <a:latin typeface="+mn-ea"/>
                              <a:ea typeface="+mn-ea"/>
                              <a:cs typeface="Times New Roman" panose="02020603050405020304" pitchFamily="18" charset="0"/>
                            </a:rPr>
                            <a:t>6-31G</a:t>
                          </a:r>
                          <a:r>
                            <a:rPr lang="en-US" altLang="ja-JP" sz="1100" kern="100" dirty="0">
                              <a:effectLst/>
                              <a:latin typeface="+mn-ea"/>
                              <a:ea typeface="+mn-ea"/>
                              <a:cs typeface="Times New Roman" panose="02020603050405020304" pitchFamily="18" charset="0"/>
                            </a:rPr>
                            <a:t>(d)</a:t>
                          </a:r>
                          <a:endParaRPr lang="ja-JP" sz="11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0.9112</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0.9110</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0.9338</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0.9343</a:t>
                          </a:r>
                        </a:p>
                      </a:txBody>
                      <a:tcPr marL="6350" marR="6350" marT="635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100254102"/>
                      </a:ext>
                    </a:extLst>
                  </a:tr>
                  <a:tr h="234000">
                    <a:tc>
                      <a:txBody>
                        <a:bodyPr/>
                        <a:lstStyle/>
                        <a:p>
                          <a:pPr algn="ctr"/>
                          <a:r>
                            <a:rPr lang="en-US" sz="1100" kern="100" dirty="0">
                              <a:effectLst/>
                              <a:latin typeface="+mn-ea"/>
                              <a:ea typeface="+mn-ea"/>
                              <a:cs typeface="Times New Roman" panose="02020603050405020304" pitchFamily="18" charset="0"/>
                            </a:rPr>
                            <a:t>6-31G</a:t>
                          </a:r>
                          <a:r>
                            <a:rPr lang="en-US" altLang="ja-JP" sz="1100" kern="100" dirty="0">
                              <a:effectLst/>
                              <a:latin typeface="+mn-ea"/>
                              <a:ea typeface="+mn-ea"/>
                              <a:cs typeface="Times New Roman" panose="02020603050405020304" pitchFamily="18" charset="0"/>
                            </a:rPr>
                            <a:t>(</a:t>
                          </a:r>
                          <a:r>
                            <a:rPr lang="en-US" altLang="ja-JP" sz="1100" kern="100" dirty="0" err="1">
                              <a:effectLst/>
                              <a:latin typeface="+mn-ea"/>
                              <a:ea typeface="+mn-ea"/>
                              <a:cs typeface="Times New Roman" panose="02020603050405020304" pitchFamily="18" charset="0"/>
                            </a:rPr>
                            <a:t>d,p</a:t>
                          </a:r>
                          <a:r>
                            <a:rPr lang="en-US" altLang="ja-JP" sz="1100" kern="100" dirty="0">
                              <a:effectLst/>
                              <a:latin typeface="+mn-ea"/>
                              <a:ea typeface="+mn-ea"/>
                              <a:cs typeface="Times New Roman" panose="02020603050405020304" pitchFamily="18" charset="0"/>
                            </a:rPr>
                            <a:t>)</a:t>
                          </a:r>
                          <a:endParaRPr lang="ja-JP" sz="11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0.9012</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a:solidFill>
                                <a:srgbClr val="000000"/>
                              </a:solidFill>
                              <a:effectLst/>
                              <a:latin typeface="游ゴシック" panose="020B0400000000000000" pitchFamily="50" charset="-128"/>
                              <a:ea typeface="游ゴシック" panose="020B0400000000000000" pitchFamily="50" charset="-128"/>
                            </a:rPr>
                            <a:t>0.9005</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0.9254</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rPr>
                            <a:t>0.9204</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429791484"/>
                      </a:ext>
                    </a:extLst>
                  </a:tr>
                  <a:tr h="234000">
                    <a:tc>
                      <a:txBody>
                        <a:bodyPr/>
                        <a:lstStyle/>
                        <a:p>
                          <a:pPr algn="ctr"/>
                          <a:r>
                            <a:rPr lang="en-US" altLang="ja-JP" sz="1100" kern="100" dirty="0">
                              <a:effectLst/>
                              <a:latin typeface="游ゴシック" panose="020B0400000000000000" pitchFamily="50" charset="-128"/>
                              <a:ea typeface="游ゴシック" panose="020B0400000000000000" pitchFamily="50" charset="-128"/>
                              <a:cs typeface="Times New Roman" panose="02020603050405020304" pitchFamily="18" charset="0"/>
                            </a:rPr>
                            <a:t>near-HF</a:t>
                          </a:r>
                          <a:r>
                            <a:rPr lang="ja-JP" altLang="en-US" sz="1100" kern="100" dirty="0">
                              <a:effectLst/>
                              <a:latin typeface="游ゴシック" panose="020B0400000000000000" pitchFamily="50" charset="-128"/>
                              <a:ea typeface="游ゴシック" panose="020B0400000000000000" pitchFamily="50" charset="-128"/>
                              <a:cs typeface="Times New Roman" panose="02020603050405020304" pitchFamily="18" charset="0"/>
                            </a:rPr>
                            <a:t>極限</a:t>
                          </a:r>
                          <a:endParaRPr lang="ja-JP" sz="1100" kern="100" dirty="0">
                            <a:effectLst/>
                            <a:latin typeface="游ゴシック" panose="020B0400000000000000" pitchFamily="50" charset="-128"/>
                            <a:ea typeface="游ゴシック" panose="020B0400000000000000" pitchFamily="50" charset="-128"/>
                            <a:cs typeface="Times New Roman" panose="02020603050405020304" pitchFamily="18" charset="0"/>
                          </a:endParaRPr>
                        </a:p>
                      </a:txBody>
                      <a:tcPr marL="68580" marR="68580" marT="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0.8975</a:t>
                          </a: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0.8975</a:t>
                          </a: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a:t>
                          </a: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a:t>
                          </a:r>
                        </a:p>
                      </a:txBody>
                      <a:tcPr marL="6350" marR="6350" marT="6350" marB="0" anchor="ctr">
                        <a:lnL>
                          <a:noFill/>
                        </a:lnL>
                        <a:lnR>
                          <a:noFill/>
                        </a:lnR>
                        <a:lnT w="12700" cap="flat" cmpd="sng" algn="ctr">
                          <a:solidFill>
                            <a:schemeClr val="tx2"/>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15156300"/>
                      </a:ext>
                    </a:extLst>
                  </a:tr>
                  <a:tr h="234000">
                    <a:tc>
                      <a:txBody>
                        <a:bodyPr/>
                        <a:lstStyle/>
                        <a:p>
                          <a:pPr algn="ctr"/>
                          <a:r>
                            <a:rPr lang="ja-JP" altLang="en-US" sz="1100" kern="100" dirty="0">
                              <a:effectLst/>
                              <a:latin typeface="游ゴシック" panose="020B0400000000000000" pitchFamily="50" charset="-128"/>
                              <a:ea typeface="游ゴシック" panose="020B0400000000000000" pitchFamily="50" charset="-128"/>
                              <a:cs typeface="Times New Roman" panose="02020603050405020304" pitchFamily="18" charset="0"/>
                            </a:rPr>
                            <a:t>実験値</a:t>
                          </a:r>
                          <a:r>
                            <a:rPr lang="en-US" altLang="ja-JP" sz="1100" kern="100" dirty="0">
                              <a:effectLst/>
                              <a:latin typeface="游ゴシック" panose="020B0400000000000000" pitchFamily="50" charset="-128"/>
                              <a:ea typeface="游ゴシック" panose="020B0400000000000000" pitchFamily="50" charset="-128"/>
                              <a:cs typeface="Times New Roman" panose="02020603050405020304" pitchFamily="18" charset="0"/>
                            </a:rPr>
                            <a:t>*</a:t>
                          </a:r>
                          <a:endParaRPr lang="ja-JP" sz="1100" kern="100" dirty="0">
                            <a:effectLst/>
                            <a:latin typeface="游ゴシック" panose="020B0400000000000000" pitchFamily="50" charset="-128"/>
                            <a:ea typeface="游ゴシック" panose="020B0400000000000000" pitchFamily="50" charset="-128"/>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0.9171</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0.9171</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0.9171</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US" altLang="ja-JP" sz="1100" b="0" i="0" u="none" strike="noStrike" dirty="0">
                              <a:solidFill>
                                <a:srgbClr val="000000"/>
                              </a:solidFill>
                              <a:effectLst/>
                              <a:latin typeface="Yu Gothic" panose="020B0400000000000000" pitchFamily="50" charset="-128"/>
                              <a:ea typeface="Yu Gothic" panose="020B0400000000000000" pitchFamily="50" charset="-128"/>
                            </a:rPr>
                            <a:t>0.9171</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974780655"/>
                      </a:ext>
                    </a:extLst>
                  </a:tr>
                </a:tbl>
              </a:graphicData>
            </a:graphic>
          </p:graphicFrame>
        </mc:Fallback>
      </mc:AlternateContent>
      <mc:AlternateContent xmlns:mc="http://schemas.openxmlformats.org/markup-compatibility/2006" xmlns:a14="http://schemas.microsoft.com/office/drawing/2010/main">
        <mc:Choice Requires="a14">
          <p:sp>
            <p:nvSpPr>
              <p:cNvPr id="5" name="テキスト プレースホルダー 4">
                <a:extLst>
                  <a:ext uri="{FF2B5EF4-FFF2-40B4-BE49-F238E27FC236}">
                    <a16:creationId xmlns:a16="http://schemas.microsoft.com/office/drawing/2014/main" id="{C018D85C-1CF3-49ED-9CB7-78546F4E4E18}"/>
                  </a:ext>
                </a:extLst>
              </p:cNvPr>
              <p:cNvSpPr>
                <a:spLocks noGrp="1"/>
              </p:cNvSpPr>
              <p:nvPr>
                <p:ph type="body" sz="quarter" idx="13"/>
              </p:nvPr>
            </p:nvSpPr>
            <p:spPr/>
            <p:txBody>
              <a:bodyPr/>
              <a:lstStyle/>
              <a:p>
                <a14:m>
                  <m:oMath xmlns:m="http://schemas.openxmlformats.org/officeDocument/2006/math">
                    <m:r>
                      <a:rPr lang="en-US" altLang="ja-JP" i="1" dirty="0">
                        <a:latin typeface="Cambria Math" panose="02040503050406030204" pitchFamily="18" charset="0"/>
                      </a:rPr>
                      <m:t>1 </m:t>
                    </m:r>
                    <m:sSub>
                      <m:sSubPr>
                        <m:ctrlPr>
                          <a:rPr lang="en-US" altLang="ja-JP" i="1" dirty="0">
                            <a:latin typeface="Cambria Math" panose="02040503050406030204" pitchFamily="18" charset="0"/>
                          </a:rPr>
                        </m:ctrlPr>
                      </m:sSubPr>
                      <m:e>
                        <m:r>
                          <a:rPr lang="en-US" altLang="ja-JP" i="1" dirty="0">
                            <a:latin typeface="Cambria Math" panose="02040503050406030204" pitchFamily="18" charset="0"/>
                          </a:rPr>
                          <m:t>𝑎</m:t>
                        </m:r>
                      </m:e>
                      <m:sub>
                        <m:r>
                          <a:rPr lang="en-US" altLang="ja-JP" i="1" dirty="0">
                            <a:latin typeface="Cambria Math" panose="02040503050406030204" pitchFamily="18" charset="0"/>
                          </a:rPr>
                          <m:t>0</m:t>
                        </m:r>
                      </m:sub>
                    </m:sSub>
                    <m:r>
                      <a:rPr lang="en-US" altLang="ja-JP" i="1" dirty="0">
                        <a:latin typeface="Cambria Math" panose="02040503050406030204" pitchFamily="18" charset="0"/>
                      </a:rPr>
                      <m:t>=0.529177210903 Å</m:t>
                    </m:r>
                  </m:oMath>
                </a14:m>
                <a:r>
                  <a:rPr lang="ja-JP" altLang="en-US" dirty="0"/>
                  <a:t>で換算</a:t>
                </a:r>
                <a:endParaRPr lang="en-US" altLang="ja-JP" dirty="0"/>
              </a:p>
              <a:p>
                <a:r>
                  <a:rPr lang="en-US" altLang="ja-JP" dirty="0"/>
                  <a:t>A. </a:t>
                </a:r>
                <a:r>
                  <a:rPr lang="ja-JP" altLang="en-US" dirty="0"/>
                  <a:t>ザボ</a:t>
                </a:r>
                <a:r>
                  <a:rPr lang="en-US" altLang="ja-JP" dirty="0"/>
                  <a:t>, </a:t>
                </a:r>
                <a:r>
                  <a:rPr lang="en-US" altLang="ja-JP" dirty="0" err="1"/>
                  <a:t>N.S</a:t>
                </a:r>
                <a:r>
                  <a:rPr lang="en-US" altLang="ja-JP" dirty="0"/>
                  <a:t>. </a:t>
                </a:r>
                <a:r>
                  <a:rPr lang="ja-JP" altLang="en-US" dirty="0"/>
                  <a:t>オストランド著</a:t>
                </a:r>
                <a:r>
                  <a:rPr lang="en-US" altLang="ja-JP" dirty="0"/>
                  <a:t>, </a:t>
                </a:r>
                <a:r>
                  <a:rPr lang="ja-JP" altLang="en-US" dirty="0"/>
                  <a:t>大野公男</a:t>
                </a:r>
                <a:r>
                  <a:rPr lang="en-US" altLang="ja-JP" dirty="0"/>
                  <a:t>, </a:t>
                </a:r>
                <a:r>
                  <a:rPr lang="ja-JP" altLang="en-US" dirty="0"/>
                  <a:t>阪井健男</a:t>
                </a:r>
                <a:r>
                  <a:rPr lang="en-US" altLang="ja-JP" dirty="0"/>
                  <a:t>, </a:t>
                </a:r>
                <a:r>
                  <a:rPr lang="ja-JP" altLang="en-US" dirty="0"/>
                  <a:t>望月祐志訳</a:t>
                </a:r>
                <a:r>
                  <a:rPr lang="en-US" altLang="ja-JP" dirty="0"/>
                  <a:t>. 『</a:t>
                </a:r>
                <a:r>
                  <a:rPr lang="ja-JP" altLang="en-US" dirty="0"/>
                  <a:t>新しい量子化学電子構造の理論入門 上</a:t>
                </a:r>
                <a:r>
                  <a:rPr lang="en-US" altLang="ja-JP" dirty="0"/>
                  <a:t>』, </a:t>
                </a:r>
                <a:r>
                  <a:rPr lang="ja-JP" altLang="en-US" dirty="0"/>
                  <a:t>東京大学出版会</a:t>
                </a:r>
                <a:r>
                  <a:rPr lang="en-US" altLang="ja-JP" dirty="0"/>
                  <a:t>, 1987.</a:t>
                </a:r>
                <a:r>
                  <a:rPr lang="ja-JP" altLang="en-US" dirty="0"/>
                  <a:t> </a:t>
                </a:r>
                <a:r>
                  <a:rPr lang="en-US" altLang="ja-JP" kern="100" dirty="0" err="1">
                    <a:effectLst/>
                  </a:rPr>
                  <a:t>p.225</a:t>
                </a:r>
                <a:r>
                  <a:rPr lang="en-US" altLang="ja-JP" kern="100" dirty="0">
                    <a:effectLst/>
                  </a:rPr>
                  <a:t> </a:t>
                </a:r>
                <a:r>
                  <a:rPr lang="ja-JP" altLang="en-US" kern="100" dirty="0">
                    <a:effectLst/>
                  </a:rPr>
                  <a:t>表</a:t>
                </a:r>
                <a:r>
                  <a:rPr lang="en-US" altLang="ja-JP" kern="100" dirty="0">
                    <a:effectLst/>
                  </a:rPr>
                  <a:t>3.20</a:t>
                </a:r>
              </a:p>
              <a:p>
                <a:r>
                  <a:rPr lang="en-US" altLang="ja-JP" kern="100" dirty="0">
                    <a:effectLst/>
                  </a:rPr>
                  <a:t>*</a:t>
                </a:r>
                <a:r>
                  <a:rPr lang="ja-JP" altLang="en-US" kern="100" dirty="0"/>
                  <a:t> </a:t>
                </a:r>
                <a:r>
                  <a:rPr lang="ja-JP" altLang="en-US" kern="100" dirty="0">
                    <a:effectLst/>
                  </a:rPr>
                  <a:t>ザボには実験値と言いながら精密な計算値が載っていることがあるため注意されたい</a:t>
                </a:r>
                <a:r>
                  <a:rPr lang="en-US" altLang="ja-JP" kern="100" dirty="0">
                    <a:effectLst/>
                  </a:rPr>
                  <a:t>. </a:t>
                </a:r>
                <a:endParaRPr lang="en-US" altLang="ja-JP" dirty="0"/>
              </a:p>
            </p:txBody>
          </p:sp>
        </mc:Choice>
        <mc:Fallback xmlns="">
          <p:sp>
            <p:nvSpPr>
              <p:cNvPr id="5" name="テキスト プレースホルダー 4">
                <a:extLst>
                  <a:ext uri="{FF2B5EF4-FFF2-40B4-BE49-F238E27FC236}">
                    <a16:creationId xmlns:a16="http://schemas.microsoft.com/office/drawing/2014/main" id="{C018D85C-1CF3-49ED-9CB7-78546F4E4E18}"/>
                  </a:ext>
                </a:extLst>
              </p:cNvPr>
              <p:cNvSpPr>
                <a:spLocks noGrp="1" noRot="1" noChangeAspect="1" noMove="1" noResize="1" noEditPoints="1" noAdjustHandles="1" noChangeArrowheads="1" noChangeShapeType="1" noTextEdit="1"/>
              </p:cNvSpPr>
              <p:nvPr>
                <p:ph type="body" sz="quarter" idx="13"/>
              </p:nvPr>
            </p:nvSpPr>
            <p:spPr>
              <a:blipFill>
                <a:blip r:embed="rId4"/>
                <a:stretch>
                  <a:fillRect b="-6494"/>
                </a:stretch>
              </a:blipFill>
            </p:spPr>
            <p:txBody>
              <a:bodyPr/>
              <a:lstStyle/>
              <a:p>
                <a:r>
                  <a:rPr lang="ja-JP" altLang="en-US">
                    <a:noFill/>
                  </a:rPr>
                  <a:t> </a:t>
                </a:r>
              </a:p>
            </p:txBody>
          </p:sp>
        </mc:Fallback>
      </mc:AlternateContent>
      <p:sp>
        <p:nvSpPr>
          <p:cNvPr id="12" name="スライド番号プレースホルダー 2">
            <a:extLst>
              <a:ext uri="{FF2B5EF4-FFF2-40B4-BE49-F238E27FC236}">
                <a16:creationId xmlns:a16="http://schemas.microsoft.com/office/drawing/2014/main" id="{5C6AF8E6-FF9B-42E6-89B0-573605006CDE}"/>
              </a:ext>
            </a:extLst>
          </p:cNvPr>
          <p:cNvSpPr>
            <a:spLocks noGrp="1"/>
          </p:cNvSpPr>
          <p:nvPr>
            <p:ph type="sldNum" sz="quarter" idx="14"/>
          </p:nvPr>
        </p:nvSpPr>
        <p:spPr/>
        <p:txBody>
          <a:bodyPr/>
          <a:lstStyle/>
          <a:p>
            <a:fld id="{44CC7441-4F6D-4D99-AEAC-28C0433C7008}" type="slidenum">
              <a:rPr kumimoji="1" lang="ja-JP" altLang="en-US" smtClean="0"/>
              <a:pPr/>
              <a:t>77</a:t>
            </a:fld>
            <a:endParaRPr kumimoji="1" lang="ja-JP" altLang="en-US" dirty="0"/>
          </a:p>
        </p:txBody>
      </p:sp>
      <p:sp>
        <p:nvSpPr>
          <p:cNvPr id="3" name="テキスト ボックス 2">
            <a:extLst>
              <a:ext uri="{FF2B5EF4-FFF2-40B4-BE49-F238E27FC236}">
                <a16:creationId xmlns:a16="http://schemas.microsoft.com/office/drawing/2014/main" id="{E8B40099-E580-3CEF-6280-767149052A92}"/>
              </a:ext>
            </a:extLst>
          </p:cNvPr>
          <p:cNvSpPr txBox="1"/>
          <p:nvPr/>
        </p:nvSpPr>
        <p:spPr>
          <a:xfrm>
            <a:off x="4000500" y="594222"/>
            <a:ext cx="4675183" cy="497482"/>
          </a:xfrm>
          <a:prstGeom prst="rect">
            <a:avLst/>
          </a:prstGeom>
          <a:noFill/>
        </p:spPr>
        <p:txBody>
          <a:bodyPr wrap="square" anchor="ctr">
            <a:noAutofit/>
          </a:bodyPr>
          <a:lstStyle/>
          <a:p>
            <a:r>
              <a:rPr kumimoji="1" lang="ja-JP" altLang="en-US" sz="1300" b="1" dirty="0">
                <a:solidFill>
                  <a:schemeClr val="accent4"/>
                </a:solidFill>
              </a:rPr>
              <a:t>これらの結果だけから考えれば</a:t>
            </a:r>
            <a:r>
              <a:rPr kumimoji="1" lang="en-US" altLang="ja-JP" sz="1300" b="1" dirty="0">
                <a:solidFill>
                  <a:schemeClr val="accent4"/>
                </a:solidFill>
              </a:rPr>
              <a:t>, </a:t>
            </a:r>
            <a:r>
              <a:rPr kumimoji="1" lang="ja-JP" altLang="en-US" sz="1300" b="1" dirty="0">
                <a:solidFill>
                  <a:schemeClr val="accent4"/>
                </a:solidFill>
              </a:rPr>
              <a:t>実験値より</a:t>
            </a:r>
            <a:r>
              <a:rPr kumimoji="1" lang="en-US" altLang="ja-JP" sz="1300" b="1" dirty="0">
                <a:solidFill>
                  <a:schemeClr val="accent4"/>
                </a:solidFill>
              </a:rPr>
              <a:t>X-H</a:t>
            </a:r>
            <a:r>
              <a:rPr kumimoji="1" lang="ja-JP" altLang="en-US" sz="1300" b="1" dirty="0">
                <a:solidFill>
                  <a:schemeClr val="accent4"/>
                </a:solidFill>
              </a:rPr>
              <a:t>結合長を</a:t>
            </a:r>
            <a:br>
              <a:rPr kumimoji="1" lang="en-US" altLang="ja-JP" sz="1300" b="1" dirty="0">
                <a:solidFill>
                  <a:schemeClr val="accent4"/>
                </a:solidFill>
              </a:rPr>
            </a:br>
            <a:r>
              <a:rPr kumimoji="1" lang="ja-JP" altLang="en-US" sz="1300" b="1" dirty="0">
                <a:solidFill>
                  <a:schemeClr val="accent4"/>
                </a:solidFill>
              </a:rPr>
              <a:t>過小評価していた原因は電子相関の欠如であると推測される</a:t>
            </a:r>
            <a:r>
              <a:rPr kumimoji="1" lang="en-US" altLang="ja-JP" sz="1300" b="1" dirty="0">
                <a:solidFill>
                  <a:schemeClr val="accent4"/>
                </a:solidFill>
              </a:rPr>
              <a:t>.</a:t>
            </a:r>
          </a:p>
        </p:txBody>
      </p:sp>
    </p:spTree>
    <p:extLst>
      <p:ext uri="{BB962C8B-B14F-4D97-AF65-F5344CB8AC3E}">
        <p14:creationId xmlns:p14="http://schemas.microsoft.com/office/powerpoint/2010/main" val="420394599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FE97029-063A-47E6-964A-9B245758D0FD}"/>
              </a:ext>
            </a:extLst>
          </p:cNvPr>
          <p:cNvSpPr>
            <a:spLocks noGrp="1"/>
          </p:cNvSpPr>
          <p:nvPr>
            <p:ph type="title"/>
          </p:nvPr>
        </p:nvSpPr>
        <p:spPr/>
        <p:txBody>
          <a:bodyPr/>
          <a:lstStyle/>
          <a:p>
            <a:r>
              <a:rPr kumimoji="1" lang="en-US" altLang="ja-JP" dirty="0"/>
              <a:t>NMR</a:t>
            </a:r>
            <a:r>
              <a:rPr kumimoji="1" lang="ja-JP" altLang="en-US" dirty="0"/>
              <a:t>の計算例 </a:t>
            </a:r>
            <a:r>
              <a:rPr kumimoji="1" lang="en-US" altLang="ja-JP" dirty="0"/>
              <a:t>C</a:t>
            </a:r>
            <a:r>
              <a:rPr kumimoji="1" lang="en-US" altLang="ja-JP" baseline="-25000" dirty="0"/>
              <a:t>2</a:t>
            </a:r>
            <a:r>
              <a:rPr kumimoji="1" lang="en-US" altLang="ja-JP" dirty="0"/>
              <a:t>H</a:t>
            </a:r>
            <a:r>
              <a:rPr kumimoji="1" lang="en-US" altLang="ja-JP" baseline="-25000" dirty="0"/>
              <a:t>4</a:t>
            </a:r>
            <a:endParaRPr kumimoji="1" lang="ja-JP" altLang="en-US" baseline="-25000" dirty="0"/>
          </a:p>
        </p:txBody>
      </p:sp>
      <p:graphicFrame>
        <p:nvGraphicFramePr>
          <p:cNvPr id="11" name="表 9">
            <a:extLst>
              <a:ext uri="{FF2B5EF4-FFF2-40B4-BE49-F238E27FC236}">
                <a16:creationId xmlns:a16="http://schemas.microsoft.com/office/drawing/2014/main" id="{556E5255-C68F-46D4-A6B0-B334FCC27CE7}"/>
              </a:ext>
            </a:extLst>
          </p:cNvPr>
          <p:cNvGraphicFramePr>
            <a:graphicFrameLocks noGrp="1"/>
          </p:cNvGraphicFramePr>
          <p:nvPr>
            <p:ph idx="1"/>
            <p:extLst>
              <p:ext uri="{D42A27DB-BD31-4B8C-83A1-F6EECF244321}">
                <p14:modId xmlns:p14="http://schemas.microsoft.com/office/powerpoint/2010/main" val="490243575"/>
              </p:ext>
            </p:extLst>
          </p:nvPr>
        </p:nvGraphicFramePr>
        <p:xfrm>
          <a:off x="468313" y="842963"/>
          <a:ext cx="3384000" cy="3804240"/>
        </p:xfrm>
        <a:graphic>
          <a:graphicData uri="http://schemas.openxmlformats.org/drawingml/2006/table">
            <a:tbl>
              <a:tblPr firstRow="1" bandRow="1">
                <a:tableStyleId>{2D5ABB26-0587-4C30-8999-92F81FD0307C}</a:tableStyleId>
              </a:tblPr>
              <a:tblGrid>
                <a:gridCol w="3384000">
                  <a:extLst>
                    <a:ext uri="{9D8B030D-6E8A-4147-A177-3AD203B41FA5}">
                      <a16:colId xmlns:a16="http://schemas.microsoft.com/office/drawing/2014/main" val="839188252"/>
                    </a:ext>
                  </a:extLst>
                </a:gridCol>
              </a:tblGrid>
              <a:tr h="360000">
                <a:tc>
                  <a:txBody>
                    <a:bodyPr/>
                    <a:lstStyle/>
                    <a:p>
                      <a:r>
                        <a:rPr kumimoji="1" lang="ja-JP" altLang="en-US" sz="1400" b="1" dirty="0">
                          <a:solidFill>
                            <a:schemeClr val="tx2"/>
                          </a:solidFill>
                        </a:rPr>
                        <a:t>入力：</a:t>
                      </a:r>
                      <a:r>
                        <a:rPr kumimoji="1" lang="en-US" altLang="ja-JP" sz="1400" b="1" dirty="0">
                          <a:solidFill>
                            <a:schemeClr val="tx2"/>
                          </a:solidFill>
                        </a:rPr>
                        <a:t>examples/NMR/C2H4.gjf</a:t>
                      </a:r>
                      <a:endParaRPr kumimoji="1" lang="ja-JP" altLang="en-US" sz="1400" dirty="0"/>
                    </a:p>
                  </a:txBody>
                  <a:tcPr anchor="ctr">
                    <a:lnB w="12700" cap="flat" cmpd="sng" algn="ctr">
                      <a:noFill/>
                      <a:prstDash val="solid"/>
                      <a:round/>
                      <a:headEnd type="none" w="med" len="med"/>
                      <a:tailEnd type="none" w="med" len="med"/>
                    </a:lnB>
                  </a:tcPr>
                </a:tc>
                <a:extLst>
                  <a:ext uri="{0D108BD9-81ED-4DB2-BD59-A6C34878D82A}">
                    <a16:rowId xmlns:a16="http://schemas.microsoft.com/office/drawing/2014/main" val="3468920188"/>
                  </a:ext>
                </a:extLst>
              </a:tr>
              <a:tr h="370840">
                <a:tc>
                  <a:txBody>
                    <a:bodyPr/>
                    <a:lstStyle/>
                    <a:p>
                      <a:r>
                        <a:rPr kumimoji="1" lang="pt-BR" altLang="ja-JP" sz="1000" dirty="0">
                          <a:solidFill>
                            <a:srgbClr val="D4D4D4"/>
                          </a:solidFill>
                          <a:latin typeface="Consolas" panose="020B0609020204030204" pitchFamily="49" charset="0"/>
                        </a:rPr>
                        <a:t>%Chk=C2H4.chk</a:t>
                      </a:r>
                    </a:p>
                    <a:p>
                      <a:r>
                        <a:rPr kumimoji="1" lang="pt-BR" altLang="ja-JP" sz="1000" dirty="0">
                          <a:solidFill>
                            <a:srgbClr val="D4D4D4"/>
                          </a:solidFill>
                          <a:latin typeface="Consolas" panose="020B0609020204030204" pitchFamily="49" charset="0"/>
                        </a:rPr>
                        <a:t>#p PBE1PBE/aug-cc-pVTZ opt freq</a:t>
                      </a:r>
                    </a:p>
                    <a:p>
                      <a:endParaRPr kumimoji="1" lang="pt-BR" altLang="ja-JP" sz="1000" dirty="0">
                        <a:solidFill>
                          <a:srgbClr val="D4D4D4"/>
                        </a:solidFill>
                        <a:latin typeface="Consolas" panose="020B0609020204030204" pitchFamily="49" charset="0"/>
                      </a:endParaRPr>
                    </a:p>
                    <a:p>
                      <a:r>
                        <a:rPr kumimoji="1" lang="pt-BR" altLang="ja-JP" sz="1000" dirty="0">
                          <a:solidFill>
                            <a:srgbClr val="D4D4D4"/>
                          </a:solidFill>
                          <a:latin typeface="Consolas" panose="020B0609020204030204" pitchFamily="49" charset="0"/>
                        </a:rPr>
                        <a:t>C2H4 OPT</a:t>
                      </a:r>
                    </a:p>
                    <a:p>
                      <a:endParaRPr kumimoji="1" lang="pt-BR" altLang="ja-JP" sz="1000" dirty="0">
                        <a:solidFill>
                          <a:srgbClr val="D4D4D4"/>
                        </a:solidFill>
                        <a:latin typeface="Consolas" panose="020B0609020204030204" pitchFamily="49" charset="0"/>
                      </a:endParaRPr>
                    </a:p>
                    <a:p>
                      <a:r>
                        <a:rPr kumimoji="1" lang="pt-BR" altLang="ja-JP" sz="1000" dirty="0">
                          <a:solidFill>
                            <a:srgbClr val="D4D4D4"/>
                          </a:solidFill>
                          <a:latin typeface="Consolas" panose="020B0609020204030204" pitchFamily="49" charset="0"/>
                        </a:rPr>
                        <a:t>0 1</a:t>
                      </a:r>
                    </a:p>
                    <a:p>
                      <a:r>
                        <a:rPr kumimoji="1" lang="pt-BR" altLang="ja-JP" sz="1000" dirty="0">
                          <a:solidFill>
                            <a:srgbClr val="D4D4D4"/>
                          </a:solidFill>
                          <a:latin typeface="Consolas" panose="020B0609020204030204" pitchFamily="49" charset="0"/>
                        </a:rPr>
                        <a:t>C1</a:t>
                      </a:r>
                    </a:p>
                    <a:p>
                      <a:r>
                        <a:rPr kumimoji="1" lang="pt-BR" altLang="ja-JP" sz="1000" dirty="0">
                          <a:solidFill>
                            <a:srgbClr val="D4D4D4"/>
                          </a:solidFill>
                          <a:latin typeface="Consolas" panose="020B0609020204030204" pitchFamily="49" charset="0"/>
                        </a:rPr>
                        <a:t>C2  C1  1.35</a:t>
                      </a:r>
                    </a:p>
                    <a:p>
                      <a:r>
                        <a:rPr kumimoji="1" lang="pt-BR" altLang="ja-JP" sz="1000" dirty="0">
                          <a:solidFill>
                            <a:srgbClr val="D4D4D4"/>
                          </a:solidFill>
                          <a:latin typeface="Consolas" panose="020B0609020204030204" pitchFamily="49" charset="0"/>
                        </a:rPr>
                        <a:t>H1  C1  1.1  C2  120.0</a:t>
                      </a:r>
                    </a:p>
                    <a:p>
                      <a:r>
                        <a:rPr kumimoji="1" lang="pt-BR" altLang="ja-JP" sz="1000" dirty="0">
                          <a:solidFill>
                            <a:srgbClr val="D4D4D4"/>
                          </a:solidFill>
                          <a:latin typeface="Consolas" panose="020B0609020204030204" pitchFamily="49" charset="0"/>
                        </a:rPr>
                        <a:t>H2  C1  1.1  C2  120.0  H1  180.0</a:t>
                      </a:r>
                    </a:p>
                    <a:p>
                      <a:r>
                        <a:rPr kumimoji="1" lang="pt-BR" altLang="ja-JP" sz="1000" dirty="0">
                          <a:solidFill>
                            <a:srgbClr val="D4D4D4"/>
                          </a:solidFill>
                          <a:latin typeface="Consolas" panose="020B0609020204030204" pitchFamily="49" charset="0"/>
                        </a:rPr>
                        <a:t>H3  C2  1.1  C1  120.0  H1    0.0</a:t>
                      </a:r>
                    </a:p>
                    <a:p>
                      <a:r>
                        <a:rPr kumimoji="1" lang="pt-BR" altLang="ja-JP" sz="1000" dirty="0">
                          <a:solidFill>
                            <a:srgbClr val="D4D4D4"/>
                          </a:solidFill>
                          <a:latin typeface="Consolas" panose="020B0609020204030204" pitchFamily="49" charset="0"/>
                        </a:rPr>
                        <a:t>H4  C2  1.1  C1  120.0  H1  180.0</a:t>
                      </a:r>
                    </a:p>
                    <a:p>
                      <a:endParaRPr kumimoji="1" lang="pt-BR" altLang="ja-JP" sz="1000" dirty="0">
                        <a:solidFill>
                          <a:srgbClr val="D4D4D4"/>
                        </a:solidFill>
                        <a:latin typeface="Consolas" panose="020B0609020204030204" pitchFamily="49" charset="0"/>
                      </a:endParaRPr>
                    </a:p>
                    <a:p>
                      <a:r>
                        <a:rPr kumimoji="1" lang="pt-BR" altLang="ja-JP" sz="1000" dirty="0">
                          <a:solidFill>
                            <a:srgbClr val="D4D4D4"/>
                          </a:solidFill>
                          <a:latin typeface="Consolas" panose="020B0609020204030204" pitchFamily="49" charset="0"/>
                        </a:rPr>
                        <a:t>--Link1--</a:t>
                      </a:r>
                    </a:p>
                    <a:p>
                      <a:r>
                        <a:rPr kumimoji="1" lang="pt-BR" altLang="ja-JP" sz="1000" dirty="0">
                          <a:solidFill>
                            <a:srgbClr val="D4D4D4"/>
                          </a:solidFill>
                          <a:latin typeface="Consolas" panose="020B0609020204030204" pitchFamily="49" charset="0"/>
                        </a:rPr>
                        <a:t>%Chk=C2H4.chk</a:t>
                      </a:r>
                    </a:p>
                    <a:p>
                      <a:r>
                        <a:rPr kumimoji="1" lang="pt-BR" altLang="ja-JP" sz="1000" dirty="0">
                          <a:solidFill>
                            <a:srgbClr val="D4D4D4"/>
                          </a:solidFill>
                          <a:latin typeface="Consolas" panose="020B0609020204030204" pitchFamily="49" charset="0"/>
                        </a:rPr>
                        <a:t>#p PBE1PBE/ChkBasis NMR Geom=Check Guess=Read</a:t>
                      </a:r>
                    </a:p>
                    <a:p>
                      <a:endParaRPr kumimoji="1" lang="pt-BR" altLang="ja-JP" sz="1000" dirty="0">
                        <a:solidFill>
                          <a:srgbClr val="D4D4D4"/>
                        </a:solidFill>
                        <a:latin typeface="Consolas" panose="020B0609020204030204" pitchFamily="49" charset="0"/>
                      </a:endParaRPr>
                    </a:p>
                    <a:p>
                      <a:r>
                        <a:rPr kumimoji="1" lang="pt-BR" altLang="ja-JP" sz="1000" dirty="0">
                          <a:solidFill>
                            <a:srgbClr val="D4D4D4"/>
                          </a:solidFill>
                          <a:latin typeface="Consolas" panose="020B0609020204030204" pitchFamily="49" charset="0"/>
                        </a:rPr>
                        <a:t>C2H4 NMR</a:t>
                      </a:r>
                    </a:p>
                    <a:p>
                      <a:endParaRPr kumimoji="1" lang="pt-BR" altLang="ja-JP" sz="1000" dirty="0">
                        <a:solidFill>
                          <a:srgbClr val="D4D4D4"/>
                        </a:solidFill>
                        <a:latin typeface="Consolas" panose="020B0609020204030204" pitchFamily="49" charset="0"/>
                      </a:endParaRPr>
                    </a:p>
                    <a:p>
                      <a:r>
                        <a:rPr kumimoji="1" lang="pt-BR" altLang="ja-JP" sz="1000" dirty="0">
                          <a:solidFill>
                            <a:srgbClr val="D4D4D4"/>
                          </a:solidFill>
                          <a:latin typeface="Consolas" panose="020B0609020204030204" pitchFamily="49" charset="0"/>
                        </a:rPr>
                        <a:t>0 1</a:t>
                      </a:r>
                    </a:p>
                    <a:p>
                      <a:endParaRPr kumimoji="1" lang="pt-BR" altLang="ja-JP" sz="1000" dirty="0">
                        <a:latin typeface="Consolas" panose="020B0609020204030204" pitchFamily="49" charset="0"/>
                      </a:endParaRPr>
                    </a:p>
                    <a:p>
                      <a:endParaRPr kumimoji="1" lang="pt-BR" altLang="ja-JP" sz="1000" dirty="0">
                        <a:latin typeface="Consolas" panose="020B0609020204030204" pitchFamily="49"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4292E"/>
                    </a:solidFill>
                  </a:tcPr>
                </a:tc>
                <a:extLst>
                  <a:ext uri="{0D108BD9-81ED-4DB2-BD59-A6C34878D82A}">
                    <a16:rowId xmlns:a16="http://schemas.microsoft.com/office/drawing/2014/main" val="2934622672"/>
                  </a:ext>
                </a:extLst>
              </a:tr>
            </a:tbl>
          </a:graphicData>
        </a:graphic>
      </p:graphicFrame>
      <p:sp>
        <p:nvSpPr>
          <p:cNvPr id="8" name="テキスト プレースホルダー 7">
            <a:extLst>
              <a:ext uri="{FF2B5EF4-FFF2-40B4-BE49-F238E27FC236}">
                <a16:creationId xmlns:a16="http://schemas.microsoft.com/office/drawing/2014/main" id="{98696626-1B1B-4C74-901A-8A0C4782D4E6}"/>
              </a:ext>
            </a:extLst>
          </p:cNvPr>
          <p:cNvSpPr>
            <a:spLocks noGrp="1"/>
          </p:cNvSpPr>
          <p:nvPr>
            <p:ph type="body" sz="quarter" idx="13"/>
          </p:nvPr>
        </p:nvSpPr>
        <p:spPr/>
        <p:txBody>
          <a:bodyPr/>
          <a:lstStyle/>
          <a:p>
            <a:endParaRPr lang="en-US" altLang="ja-JP" dirty="0"/>
          </a:p>
          <a:p>
            <a:r>
              <a:rPr lang="ja-JP" altLang="en-US" dirty="0"/>
              <a:t>平尾公彦・監修</a:t>
            </a:r>
            <a:r>
              <a:rPr lang="en-US" altLang="ja-JP" dirty="0"/>
              <a:t>, </a:t>
            </a:r>
            <a:r>
              <a:rPr lang="ja-JP" altLang="en-US" dirty="0"/>
              <a:t>武次徹也・編著</a:t>
            </a:r>
            <a:r>
              <a:rPr lang="en-US" altLang="ja-JP" dirty="0"/>
              <a:t>『</a:t>
            </a:r>
            <a:r>
              <a:rPr lang="ja-JP" altLang="en-US" dirty="0"/>
              <a:t>新版 すぐできる 量子化学計算ビギナーズマニュアル</a:t>
            </a:r>
            <a:r>
              <a:rPr lang="en-US" altLang="ja-JP" dirty="0"/>
              <a:t>』(2015) p.154 </a:t>
            </a:r>
            <a:r>
              <a:rPr lang="ja-JP" altLang="en-US" dirty="0"/>
              <a:t>を参考に作成</a:t>
            </a:r>
            <a:endParaRPr lang="en-US" altLang="ja-JP" dirty="0"/>
          </a:p>
        </p:txBody>
      </p:sp>
      <p:graphicFrame>
        <p:nvGraphicFramePr>
          <p:cNvPr id="4" name="表 29">
            <a:extLst>
              <a:ext uri="{FF2B5EF4-FFF2-40B4-BE49-F238E27FC236}">
                <a16:creationId xmlns:a16="http://schemas.microsoft.com/office/drawing/2014/main" id="{7F10E681-45ED-E87B-13F0-C5B3189BDB71}"/>
              </a:ext>
            </a:extLst>
          </p:cNvPr>
          <p:cNvGraphicFramePr>
            <a:graphicFrameLocks noGrp="1"/>
          </p:cNvGraphicFramePr>
          <p:nvPr>
            <p:ph idx="14"/>
            <p:extLst>
              <p:ext uri="{D42A27DB-BD31-4B8C-83A1-F6EECF244321}">
                <p14:modId xmlns:p14="http://schemas.microsoft.com/office/powerpoint/2010/main" val="3955899776"/>
              </p:ext>
            </p:extLst>
          </p:nvPr>
        </p:nvGraphicFramePr>
        <p:xfrm>
          <a:off x="3923687" y="842963"/>
          <a:ext cx="4752000" cy="3811860"/>
        </p:xfrm>
        <a:graphic>
          <a:graphicData uri="http://schemas.openxmlformats.org/drawingml/2006/table">
            <a:tbl>
              <a:tblPr>
                <a:tableStyleId>{5C22544A-7EE6-4342-B048-85BDC9FD1C3A}</a:tableStyleId>
              </a:tblPr>
              <a:tblGrid>
                <a:gridCol w="4752000">
                  <a:extLst>
                    <a:ext uri="{9D8B030D-6E8A-4147-A177-3AD203B41FA5}">
                      <a16:colId xmlns:a16="http://schemas.microsoft.com/office/drawing/2014/main" val="1813353461"/>
                    </a:ext>
                  </a:extLst>
                </a:gridCol>
              </a:tblGrid>
              <a:tr h="360000">
                <a:tc>
                  <a:txBody>
                    <a:bodyPr/>
                    <a:lstStyle/>
                    <a:p>
                      <a:r>
                        <a:rPr kumimoji="1" lang="ja-JP" altLang="en-US" sz="1400" b="1" dirty="0">
                          <a:solidFill>
                            <a:schemeClr val="tx2"/>
                          </a:solidFill>
                          <a:latin typeface="Consolas" panose="020B0609020204030204" pitchFamily="49" charset="0"/>
                        </a:rPr>
                        <a:t>出力</a:t>
                      </a:r>
                      <a:endParaRPr kumimoji="1" lang="en-US" altLang="ja-JP" sz="1400" b="1" dirty="0">
                        <a:solidFill>
                          <a:schemeClr val="tx2"/>
                        </a:solidFill>
                        <a:latin typeface="Consolas" panose="020B0609020204030204" pitchFamily="49" charset="0"/>
                      </a:endParaRPr>
                    </a:p>
                  </a:txBody>
                  <a:tcPr anchor="ctr">
                    <a:lnL w="12700" cmpd="sng">
                      <a:noFill/>
                    </a:lnL>
                    <a:lnR w="12700" cmpd="sng">
                      <a:noFill/>
                    </a:lnR>
                    <a:lnT w="12700" cmpd="sng">
                      <a:noFill/>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66176398"/>
                  </a:ext>
                </a:extLst>
              </a:tr>
              <a:tr h="288000">
                <a:tc>
                  <a:txBody>
                    <a:bodyPr/>
                    <a:lstStyle/>
                    <a:p>
                      <a:r>
                        <a:rPr kumimoji="1" lang="en-US" altLang="ja-JP" sz="1050" dirty="0">
                          <a:solidFill>
                            <a:srgbClr val="D4D4D4"/>
                          </a:solidFill>
                          <a:latin typeface="Consolas" panose="020B0609020204030204" pitchFamily="49" charset="0"/>
                        </a:rPr>
                        <a:t>SCF GIAO Magnetic shielding tensor (ppm):</a:t>
                      </a:r>
                    </a:p>
                    <a:p>
                      <a:r>
                        <a:rPr kumimoji="1" lang="en-US" altLang="ja-JP" sz="1050" dirty="0">
                          <a:solidFill>
                            <a:srgbClr val="D4D4D4"/>
                          </a:solidFill>
                          <a:latin typeface="Consolas" panose="020B0609020204030204" pitchFamily="49" charset="0"/>
                        </a:rPr>
                        <a:t>      1  C    Isotropic =    </a:t>
                      </a:r>
                      <a:r>
                        <a:rPr kumimoji="1" lang="en-US" altLang="ja-JP" sz="1050" dirty="0">
                          <a:solidFill>
                            <a:schemeClr val="accent4">
                              <a:lumMod val="60000"/>
                              <a:lumOff val="40000"/>
                            </a:schemeClr>
                          </a:solidFill>
                          <a:latin typeface="Consolas" panose="020B0609020204030204" pitchFamily="49" charset="0"/>
                        </a:rPr>
                        <a:t>59.5023</a:t>
                      </a:r>
                      <a:r>
                        <a:rPr kumimoji="1" lang="en-US" altLang="ja-JP" sz="1050" dirty="0">
                          <a:solidFill>
                            <a:srgbClr val="D4D4D4"/>
                          </a:solidFill>
                          <a:latin typeface="Consolas" panose="020B0609020204030204" pitchFamily="49" charset="0"/>
                        </a:rPr>
                        <a:t>   Anisotropy =   171.6996</a:t>
                      </a:r>
                    </a:p>
                    <a:p>
                      <a:r>
                        <a:rPr kumimoji="1" lang="en-US" altLang="ja-JP" sz="1050" dirty="0">
                          <a:solidFill>
                            <a:srgbClr val="D4D4D4"/>
                          </a:solidFill>
                          <a:latin typeface="Consolas" panose="020B0609020204030204" pitchFamily="49" charset="0"/>
                        </a:rPr>
                        <a:t>   XX=   173.9687   YX=     0.0000   ZX=     0.0000</a:t>
                      </a:r>
                    </a:p>
                    <a:p>
                      <a:r>
                        <a:rPr kumimoji="1" lang="en-US" altLang="ja-JP" sz="1050" dirty="0">
                          <a:solidFill>
                            <a:srgbClr val="D4D4D4"/>
                          </a:solidFill>
                          <a:latin typeface="Consolas" panose="020B0609020204030204" pitchFamily="49" charset="0"/>
                        </a:rPr>
                        <a:t>   XY=     0.0000   YY=   -63.9858   ZY=     0.0000</a:t>
                      </a:r>
                    </a:p>
                    <a:p>
                      <a:r>
                        <a:rPr kumimoji="1" lang="en-US" altLang="ja-JP" sz="1050" dirty="0">
                          <a:solidFill>
                            <a:srgbClr val="D4D4D4"/>
                          </a:solidFill>
                          <a:latin typeface="Consolas" panose="020B0609020204030204" pitchFamily="49" charset="0"/>
                        </a:rPr>
                        <a:t>   XZ=     0.0000   YZ=     0.0000   ZZ=    68.5240</a:t>
                      </a:r>
                    </a:p>
                    <a:p>
                      <a:r>
                        <a:rPr kumimoji="1" lang="en-US" altLang="ja-JP" sz="1050" dirty="0">
                          <a:solidFill>
                            <a:srgbClr val="D4D4D4"/>
                          </a:solidFill>
                          <a:latin typeface="Consolas" panose="020B0609020204030204" pitchFamily="49" charset="0"/>
                        </a:rPr>
                        <a:t>   Eigenvalues:   -63.9858    68.5240   173.9687</a:t>
                      </a:r>
                    </a:p>
                    <a:p>
                      <a:r>
                        <a:rPr kumimoji="1" lang="en-US" altLang="ja-JP" sz="1050" dirty="0">
                          <a:solidFill>
                            <a:srgbClr val="D4D4D4"/>
                          </a:solidFill>
                          <a:latin typeface="Consolas" panose="020B0609020204030204" pitchFamily="49" charset="0"/>
                        </a:rPr>
                        <a:t>      2  C    Isotropic =    </a:t>
                      </a:r>
                      <a:r>
                        <a:rPr kumimoji="1" lang="en-US" altLang="ja-JP" sz="1050" dirty="0">
                          <a:solidFill>
                            <a:schemeClr val="accent4">
                              <a:lumMod val="60000"/>
                              <a:lumOff val="40000"/>
                            </a:schemeClr>
                          </a:solidFill>
                          <a:latin typeface="Consolas" panose="020B0609020204030204" pitchFamily="49" charset="0"/>
                        </a:rPr>
                        <a:t>59.5023</a:t>
                      </a:r>
                      <a:r>
                        <a:rPr kumimoji="1" lang="en-US" altLang="ja-JP" sz="1050" dirty="0">
                          <a:solidFill>
                            <a:srgbClr val="D4D4D4"/>
                          </a:solidFill>
                          <a:latin typeface="Consolas" panose="020B0609020204030204" pitchFamily="49" charset="0"/>
                        </a:rPr>
                        <a:t>   Anisotropy =   171.6996</a:t>
                      </a:r>
                    </a:p>
                    <a:p>
                      <a:r>
                        <a:rPr kumimoji="1" lang="en-US" altLang="ja-JP" sz="1050" dirty="0">
                          <a:solidFill>
                            <a:srgbClr val="D4D4D4"/>
                          </a:solidFill>
                          <a:latin typeface="Consolas" panose="020B0609020204030204" pitchFamily="49" charset="0"/>
                        </a:rPr>
                        <a:t>   XX=   173.9687   YX=     0.0000   ZX=     0.0000</a:t>
                      </a:r>
                    </a:p>
                    <a:p>
                      <a:r>
                        <a:rPr kumimoji="1" lang="en-US" altLang="ja-JP" sz="1050" dirty="0">
                          <a:solidFill>
                            <a:srgbClr val="D4D4D4"/>
                          </a:solidFill>
                          <a:latin typeface="Consolas" panose="020B0609020204030204" pitchFamily="49" charset="0"/>
                        </a:rPr>
                        <a:t>   XY=     0.0000   YY=   -63.9858   ZY=     0.0000</a:t>
                      </a:r>
                    </a:p>
                    <a:p>
                      <a:r>
                        <a:rPr kumimoji="1" lang="en-US" altLang="ja-JP" sz="1050" dirty="0">
                          <a:solidFill>
                            <a:srgbClr val="D4D4D4"/>
                          </a:solidFill>
                          <a:latin typeface="Consolas" panose="020B0609020204030204" pitchFamily="49" charset="0"/>
                        </a:rPr>
                        <a:t>   XZ=     0.0000   YZ=     0.0000   ZZ=    68.5240</a:t>
                      </a:r>
                    </a:p>
                    <a:p>
                      <a:r>
                        <a:rPr kumimoji="1" lang="en-US" altLang="ja-JP" sz="1050" dirty="0">
                          <a:solidFill>
                            <a:srgbClr val="D4D4D4"/>
                          </a:solidFill>
                          <a:latin typeface="Consolas" panose="020B0609020204030204" pitchFamily="49" charset="0"/>
                        </a:rPr>
                        <a:t>   Eigenvalues:   -63.9858    68.5240   173.9687</a:t>
                      </a:r>
                    </a:p>
                    <a:p>
                      <a:r>
                        <a:rPr kumimoji="1" lang="en-US" altLang="ja-JP" sz="1050" dirty="0">
                          <a:solidFill>
                            <a:srgbClr val="D4D4D4"/>
                          </a:solidFill>
                          <a:latin typeface="Consolas" panose="020B0609020204030204" pitchFamily="49" charset="0"/>
                        </a:rPr>
                        <a:t>      3  H    Isotropic =    </a:t>
                      </a:r>
                      <a:r>
                        <a:rPr kumimoji="1" lang="en-US" altLang="ja-JP" sz="1050" dirty="0">
                          <a:solidFill>
                            <a:schemeClr val="accent4">
                              <a:lumMod val="60000"/>
                              <a:lumOff val="40000"/>
                            </a:schemeClr>
                          </a:solidFill>
                          <a:latin typeface="Consolas" panose="020B0609020204030204" pitchFamily="49" charset="0"/>
                        </a:rPr>
                        <a:t>25.7325</a:t>
                      </a:r>
                      <a:r>
                        <a:rPr kumimoji="1" lang="en-US" altLang="ja-JP" sz="1050" dirty="0">
                          <a:solidFill>
                            <a:srgbClr val="D4D4D4"/>
                          </a:solidFill>
                          <a:latin typeface="Consolas" panose="020B0609020204030204" pitchFamily="49" charset="0"/>
                        </a:rPr>
                        <a:t>   Anisotropy =     4.4835</a:t>
                      </a:r>
                    </a:p>
                    <a:p>
                      <a:r>
                        <a:rPr kumimoji="1" lang="en-US" altLang="ja-JP" sz="1050" dirty="0">
                          <a:solidFill>
                            <a:srgbClr val="D4D4D4"/>
                          </a:solidFill>
                          <a:latin typeface="Consolas" panose="020B0609020204030204" pitchFamily="49" charset="0"/>
                        </a:rPr>
                        <a:t>   XX=    25.7313   YX=     0.0000   ZX=     0.0000</a:t>
                      </a:r>
                    </a:p>
                    <a:p>
                      <a:r>
                        <a:rPr kumimoji="1" lang="en-US" altLang="ja-JP" sz="1050" dirty="0">
                          <a:solidFill>
                            <a:srgbClr val="D4D4D4"/>
                          </a:solidFill>
                          <a:latin typeface="Consolas" panose="020B0609020204030204" pitchFamily="49" charset="0"/>
                        </a:rPr>
                        <a:t>   XY=     0.0000   YY=    22.7452   ZY=    -1.1093</a:t>
                      </a:r>
                    </a:p>
                    <a:p>
                      <a:r>
                        <a:rPr kumimoji="1" lang="en-US" altLang="ja-JP" sz="1050" dirty="0">
                          <a:solidFill>
                            <a:srgbClr val="D4D4D4"/>
                          </a:solidFill>
                          <a:latin typeface="Consolas" panose="020B0609020204030204" pitchFamily="49" charset="0"/>
                        </a:rPr>
                        <a:t>   XZ=     0.0000   YZ=     1.2160   ZZ=    28.7210</a:t>
                      </a:r>
                    </a:p>
                    <a:p>
                      <a:r>
                        <a:rPr kumimoji="1" lang="en-US" altLang="ja-JP" sz="1050" dirty="0">
                          <a:solidFill>
                            <a:srgbClr val="D4D4D4"/>
                          </a:solidFill>
                          <a:latin typeface="Consolas" panose="020B0609020204030204" pitchFamily="49" charset="0"/>
                        </a:rPr>
                        <a:t>   Eigenvalues:    22.7447    25.7313    28.7215</a:t>
                      </a:r>
                    </a:p>
                    <a:p>
                      <a:r>
                        <a:rPr kumimoji="1" lang="en-US" altLang="ja-JP" sz="1050" dirty="0">
                          <a:solidFill>
                            <a:srgbClr val="D4D4D4"/>
                          </a:solidFill>
                          <a:latin typeface="Consolas" panose="020B0609020204030204" pitchFamily="49" charset="0"/>
                        </a:rPr>
                        <a:t>      4  H    Isotropic =    </a:t>
                      </a:r>
                      <a:r>
                        <a:rPr kumimoji="1" lang="en-US" altLang="ja-JP" sz="1050" dirty="0">
                          <a:solidFill>
                            <a:schemeClr val="accent4">
                              <a:lumMod val="60000"/>
                              <a:lumOff val="40000"/>
                            </a:schemeClr>
                          </a:solidFill>
                          <a:latin typeface="Consolas" panose="020B0609020204030204" pitchFamily="49" charset="0"/>
                        </a:rPr>
                        <a:t>25.7325</a:t>
                      </a:r>
                      <a:r>
                        <a:rPr kumimoji="1" lang="en-US" altLang="ja-JP" sz="1050" dirty="0">
                          <a:solidFill>
                            <a:srgbClr val="D4D4D4"/>
                          </a:solidFill>
                          <a:latin typeface="Consolas" panose="020B0609020204030204" pitchFamily="49" charset="0"/>
                        </a:rPr>
                        <a:t>   Anisotropy =     4.4835</a:t>
                      </a:r>
                    </a:p>
                    <a:p>
                      <a:r>
                        <a:rPr kumimoji="1" lang="en-US" altLang="ja-JP" sz="1050" dirty="0">
                          <a:solidFill>
                            <a:srgbClr val="D4D4D4"/>
                          </a:solidFill>
                          <a:latin typeface="Consolas" panose="020B0609020204030204" pitchFamily="49" charset="0"/>
                        </a:rPr>
                        <a:t>   XX=    25.7313   YX=     0.0000   ZX=     0.0000</a:t>
                      </a:r>
                    </a:p>
                    <a:p>
                      <a:r>
                        <a:rPr kumimoji="1" lang="en-US" altLang="ja-JP" sz="1050" dirty="0">
                          <a:solidFill>
                            <a:srgbClr val="D4D4D4"/>
                          </a:solidFill>
                          <a:latin typeface="Consolas" panose="020B0609020204030204" pitchFamily="49" charset="0"/>
                        </a:rPr>
                        <a:t>   XY=     0.0000   YY=    22.7452   ZY=     1.1093</a:t>
                      </a:r>
                    </a:p>
                    <a:p>
                      <a:r>
                        <a:rPr kumimoji="1" lang="en-US" altLang="ja-JP" sz="1050" dirty="0">
                          <a:solidFill>
                            <a:srgbClr val="D4D4D4"/>
                          </a:solidFill>
                          <a:latin typeface="Consolas" panose="020B0609020204030204" pitchFamily="49" charset="0"/>
                        </a:rPr>
                        <a:t>   XZ=     0.0000   YZ=    -1.2160   ZZ=    28.7210</a:t>
                      </a:r>
                    </a:p>
                    <a:p>
                      <a:r>
                        <a:rPr kumimoji="1" lang="en-US" altLang="ja-JP" sz="1050" dirty="0">
                          <a:solidFill>
                            <a:srgbClr val="D4D4D4"/>
                          </a:solidFill>
                          <a:latin typeface="Consolas" panose="020B0609020204030204" pitchFamily="49" charset="0"/>
                        </a:rPr>
                        <a:t>…</a:t>
                      </a:r>
                    </a:p>
                  </a:txBody>
                  <a:tcPr anchor="ctr">
                    <a:lnT w="28575"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24292E"/>
                    </a:solidFill>
                  </a:tcPr>
                </a:tc>
                <a:extLst>
                  <a:ext uri="{0D108BD9-81ED-4DB2-BD59-A6C34878D82A}">
                    <a16:rowId xmlns:a16="http://schemas.microsoft.com/office/drawing/2014/main" val="855548273"/>
                  </a:ext>
                </a:extLst>
              </a:tr>
            </a:tbl>
          </a:graphicData>
        </a:graphic>
      </p:graphicFrame>
      <p:sp>
        <p:nvSpPr>
          <p:cNvPr id="6" name="スライド番号プレースホルダー 5">
            <a:extLst>
              <a:ext uri="{FF2B5EF4-FFF2-40B4-BE49-F238E27FC236}">
                <a16:creationId xmlns:a16="http://schemas.microsoft.com/office/drawing/2014/main" id="{B5E5F840-6A32-4175-B047-FFD4D66D50D0}"/>
              </a:ext>
            </a:extLst>
          </p:cNvPr>
          <p:cNvSpPr>
            <a:spLocks noGrp="1"/>
          </p:cNvSpPr>
          <p:nvPr>
            <p:ph type="sldNum" sz="quarter" idx="15"/>
          </p:nvPr>
        </p:nvSpPr>
        <p:spPr/>
        <p:txBody>
          <a:bodyPr/>
          <a:lstStyle/>
          <a:p>
            <a:fld id="{44CC7441-4F6D-4D99-AEAC-28C0433C7008}" type="slidenum">
              <a:rPr kumimoji="1" lang="ja-JP" altLang="en-US" smtClean="0"/>
              <a:pPr/>
              <a:t>78</a:t>
            </a:fld>
            <a:endParaRPr kumimoji="1" lang="ja-JP" altLang="en-US" dirty="0"/>
          </a:p>
        </p:txBody>
      </p:sp>
      <p:sp>
        <p:nvSpPr>
          <p:cNvPr id="3" name="テキスト ボックス 2">
            <a:extLst>
              <a:ext uri="{FF2B5EF4-FFF2-40B4-BE49-F238E27FC236}">
                <a16:creationId xmlns:a16="http://schemas.microsoft.com/office/drawing/2014/main" id="{6B9CAD28-2DFD-B933-1789-95FA9DC006CC}"/>
              </a:ext>
            </a:extLst>
          </p:cNvPr>
          <p:cNvSpPr txBox="1"/>
          <p:nvPr/>
        </p:nvSpPr>
        <p:spPr>
          <a:xfrm>
            <a:off x="1108953" y="3803055"/>
            <a:ext cx="2678350" cy="497482"/>
          </a:xfrm>
          <a:prstGeom prst="rect">
            <a:avLst/>
          </a:prstGeom>
          <a:noFill/>
        </p:spPr>
        <p:txBody>
          <a:bodyPr wrap="square" anchor="ctr">
            <a:noAutofit/>
          </a:bodyPr>
          <a:lstStyle/>
          <a:p>
            <a:pPr algn="r"/>
            <a:r>
              <a:rPr kumimoji="1" lang="en-US" altLang="ja-JP" sz="1050" b="1" dirty="0">
                <a:solidFill>
                  <a:schemeClr val="accent4">
                    <a:lumMod val="60000"/>
                    <a:lumOff val="40000"/>
                  </a:schemeClr>
                </a:solidFill>
              </a:rPr>
              <a:t>Link1</a:t>
            </a:r>
            <a:r>
              <a:rPr kumimoji="1" lang="ja-JP" altLang="en-US" sz="1050" b="1" dirty="0">
                <a:solidFill>
                  <a:schemeClr val="accent4">
                    <a:lumMod val="60000"/>
                    <a:lumOff val="40000"/>
                  </a:schemeClr>
                </a:solidFill>
              </a:rPr>
              <a:t>と</a:t>
            </a:r>
            <a:r>
              <a:rPr kumimoji="1" lang="en-US" altLang="ja-JP" sz="1050" b="1" dirty="0" err="1">
                <a:solidFill>
                  <a:schemeClr val="accent4">
                    <a:lumMod val="60000"/>
                    <a:lumOff val="40000"/>
                  </a:schemeClr>
                </a:solidFill>
              </a:rPr>
              <a:t>Geom</a:t>
            </a:r>
            <a:r>
              <a:rPr kumimoji="1" lang="en-US" altLang="ja-JP" sz="1050" b="1" dirty="0">
                <a:solidFill>
                  <a:schemeClr val="accent4">
                    <a:lumMod val="60000"/>
                    <a:lumOff val="40000"/>
                  </a:schemeClr>
                </a:solidFill>
              </a:rPr>
              <a:t>=Check</a:t>
            </a:r>
            <a:r>
              <a:rPr kumimoji="1" lang="ja-JP" altLang="en-US" sz="1050" b="1" dirty="0">
                <a:solidFill>
                  <a:schemeClr val="accent4">
                    <a:lumMod val="60000"/>
                    <a:lumOff val="40000"/>
                  </a:schemeClr>
                </a:solidFill>
              </a:rPr>
              <a:t>を使うと最適化した構造を利用して連続した計算ができる</a:t>
            </a:r>
          </a:p>
        </p:txBody>
      </p:sp>
    </p:spTree>
    <p:extLst>
      <p:ext uri="{BB962C8B-B14F-4D97-AF65-F5344CB8AC3E}">
        <p14:creationId xmlns:p14="http://schemas.microsoft.com/office/powerpoint/2010/main" val="36631059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94AEFF-915C-5891-9174-F963B5A8AFDB}"/>
            </a:ext>
          </a:extLst>
        </p:cNvPr>
        <p:cNvGrpSpPr/>
        <p:nvPr/>
      </p:nvGrpSpPr>
      <p:grpSpPr>
        <a:xfrm>
          <a:off x="0" y="0"/>
          <a:ext cx="0" cy="0"/>
          <a:chOff x="0" y="0"/>
          <a:chExt cx="0" cy="0"/>
        </a:xfrm>
      </p:grpSpPr>
      <p:sp>
        <p:nvSpPr>
          <p:cNvPr id="12" name="タイトル 11">
            <a:extLst>
              <a:ext uri="{FF2B5EF4-FFF2-40B4-BE49-F238E27FC236}">
                <a16:creationId xmlns:a16="http://schemas.microsoft.com/office/drawing/2014/main" id="{EE2F6A59-C180-B6D5-A1DB-D86DB40C3FD9}"/>
              </a:ext>
            </a:extLst>
          </p:cNvPr>
          <p:cNvSpPr>
            <a:spLocks noGrp="1"/>
          </p:cNvSpPr>
          <p:nvPr>
            <p:ph type="title"/>
          </p:nvPr>
        </p:nvSpPr>
        <p:spPr/>
        <p:txBody>
          <a:bodyPr/>
          <a:lstStyle/>
          <a:p>
            <a:r>
              <a:rPr lang="ja-JP" altLang="en-US" dirty="0"/>
              <a:t>教科書の紹介 </a:t>
            </a:r>
            <a:r>
              <a:rPr lang="en-US" altLang="ja-JP" dirty="0"/>
              <a:t>(2/2)</a:t>
            </a:r>
            <a:endParaRPr lang="ja-JP" altLang="en-US" dirty="0"/>
          </a:p>
        </p:txBody>
      </p:sp>
      <p:sp>
        <p:nvSpPr>
          <p:cNvPr id="13" name="コンテンツ プレースホルダー 12">
            <a:extLst>
              <a:ext uri="{FF2B5EF4-FFF2-40B4-BE49-F238E27FC236}">
                <a16:creationId xmlns:a16="http://schemas.microsoft.com/office/drawing/2014/main" id="{6494F8C8-016B-6369-2D2B-D754A494A6B3}"/>
              </a:ext>
            </a:extLst>
          </p:cNvPr>
          <p:cNvSpPr>
            <a:spLocks noGrp="1"/>
          </p:cNvSpPr>
          <p:nvPr>
            <p:ph idx="1"/>
          </p:nvPr>
        </p:nvSpPr>
        <p:spPr>
          <a:xfrm>
            <a:off x="468000" y="843750"/>
            <a:ext cx="8208000" cy="3784163"/>
          </a:xfrm>
        </p:spPr>
        <p:txBody>
          <a:bodyPr/>
          <a:lstStyle/>
          <a:p>
            <a:r>
              <a:rPr lang="ja-JP" altLang="en-US" sz="1200" dirty="0"/>
              <a:t>ソフトウェアや具体的な計算に関しては下記文献を参照</a:t>
            </a:r>
            <a:r>
              <a:rPr lang="en-US" altLang="ja-JP" sz="1200" dirty="0"/>
              <a:t>. </a:t>
            </a:r>
            <a:br>
              <a:rPr lang="en-US" altLang="ja-JP" sz="1200" dirty="0"/>
            </a:br>
            <a:endParaRPr lang="en-US" altLang="ja-JP" sz="1200" dirty="0"/>
          </a:p>
          <a:p>
            <a:r>
              <a:rPr lang="ja-JP" altLang="en-US" sz="1200" b="1" dirty="0">
                <a:solidFill>
                  <a:schemeClr val="tx2"/>
                </a:solidFill>
                <a:hlinkClick r:id="rId3">
                  <a:extLst>
                    <a:ext uri="{A12FA001-AC4F-418D-AE19-62706E023703}">
                      <ahyp:hlinkClr xmlns:ahyp="http://schemas.microsoft.com/office/drawing/2018/hyperlinkcolor" val="tx"/>
                    </a:ext>
                  </a:extLst>
                </a:hlinkClick>
              </a:rPr>
              <a:t>大野周平 著</a:t>
            </a:r>
            <a:r>
              <a:rPr lang="en-US" altLang="ja-JP" sz="1200" b="1" dirty="0">
                <a:solidFill>
                  <a:schemeClr val="tx2"/>
                </a:solidFill>
                <a:hlinkClick r:id="rId3">
                  <a:extLst>
                    <a:ext uri="{A12FA001-AC4F-418D-AE19-62706E023703}">
                      <ahyp:hlinkClr xmlns:ahyp="http://schemas.microsoft.com/office/drawing/2018/hyperlinkcolor" val="tx"/>
                    </a:ext>
                  </a:extLst>
                </a:hlinkClick>
              </a:rPr>
              <a:t>『</a:t>
            </a:r>
            <a:r>
              <a:rPr lang="ja-JP" altLang="en-US" sz="1200" b="1" dirty="0">
                <a:solidFill>
                  <a:schemeClr val="tx2"/>
                </a:solidFill>
                <a:hlinkClick r:id="rId3">
                  <a:extLst>
                    <a:ext uri="{A12FA001-AC4F-418D-AE19-62706E023703}">
                      <ahyp:hlinkClr xmlns:ahyp="http://schemas.microsoft.com/office/drawing/2018/hyperlinkcolor" val="tx"/>
                    </a:ext>
                  </a:extLst>
                </a:hlinkClick>
              </a:rPr>
              <a:t>計算科学のための</a:t>
            </a:r>
            <a:r>
              <a:rPr lang="en-US" altLang="ja-JP" sz="1200" b="1" dirty="0">
                <a:solidFill>
                  <a:schemeClr val="tx2"/>
                </a:solidFill>
                <a:hlinkClick r:id="rId3">
                  <a:extLst>
                    <a:ext uri="{A12FA001-AC4F-418D-AE19-62706E023703}">
                      <ahyp:hlinkClr xmlns:ahyp="http://schemas.microsoft.com/office/drawing/2018/hyperlinkcolor" val="tx"/>
                    </a:ext>
                  </a:extLst>
                </a:hlinkClick>
              </a:rPr>
              <a:t>Windows</a:t>
            </a:r>
            <a:r>
              <a:rPr lang="ja-JP" altLang="en-US" sz="1200" b="1" dirty="0">
                <a:solidFill>
                  <a:schemeClr val="tx2"/>
                </a:solidFill>
                <a:hlinkClick r:id="rId3">
                  <a:extLst>
                    <a:ext uri="{A12FA001-AC4F-418D-AE19-62706E023703}">
                      <ahyp:hlinkClr xmlns:ahyp="http://schemas.microsoft.com/office/drawing/2018/hyperlinkcolor" val="tx"/>
                    </a:ext>
                  </a:extLst>
                </a:hlinkClick>
              </a:rPr>
              <a:t>セットアップ</a:t>
            </a:r>
            <a:r>
              <a:rPr lang="en-US" altLang="ja-JP" sz="1200" b="1" dirty="0">
                <a:solidFill>
                  <a:schemeClr val="tx2"/>
                </a:solidFill>
                <a:hlinkClick r:id="rId3">
                  <a:extLst>
                    <a:ext uri="{A12FA001-AC4F-418D-AE19-62706E023703}">
                      <ahyp:hlinkClr xmlns:ahyp="http://schemas.microsoft.com/office/drawing/2018/hyperlinkcolor" val="tx"/>
                    </a:ext>
                  </a:extLst>
                </a:hlinkClick>
              </a:rPr>
              <a:t>』(2022)</a:t>
            </a:r>
            <a:endParaRPr lang="en-US" altLang="ja-JP" sz="1200" b="1" dirty="0">
              <a:solidFill>
                <a:schemeClr val="tx2"/>
              </a:solidFill>
            </a:endParaRPr>
          </a:p>
          <a:p>
            <a:pPr marL="182563"/>
            <a:r>
              <a:rPr lang="en-US" altLang="ja-JP" sz="1200" dirty="0"/>
              <a:t>Visual Studio Code, Gaussian16, Gauss View 6, GAMESS, SMASH</a:t>
            </a:r>
            <a:r>
              <a:rPr lang="ja-JP" altLang="en-US" sz="1200" dirty="0"/>
              <a:t>等のソフトウェアや各種コンパイラのインストール手順を丁寧に解説している</a:t>
            </a:r>
            <a:r>
              <a:rPr lang="en-US" altLang="ja-JP" sz="1200" dirty="0"/>
              <a:t>. </a:t>
            </a:r>
            <a:r>
              <a:rPr lang="ja-JP" altLang="en-US" sz="1200" dirty="0"/>
              <a:t>コロナ禍</a:t>
            </a:r>
            <a:r>
              <a:rPr lang="en-US" altLang="ja-JP" sz="1200" dirty="0"/>
              <a:t>, </a:t>
            </a:r>
            <a:r>
              <a:rPr lang="ja-JP" altLang="en-US" sz="1200" dirty="0"/>
              <a:t>後輩の環境構築を直接指導できない中で執筆したもの</a:t>
            </a:r>
            <a:r>
              <a:rPr lang="en-US" altLang="ja-JP" sz="1200" dirty="0"/>
              <a:t>. </a:t>
            </a:r>
            <a:r>
              <a:rPr lang="ja-JP" altLang="en-US" sz="1200" dirty="0"/>
              <a:t>無料で読める</a:t>
            </a:r>
            <a:r>
              <a:rPr lang="en-US" altLang="ja-JP" sz="1200" dirty="0"/>
              <a:t>.</a:t>
            </a:r>
          </a:p>
          <a:p>
            <a:r>
              <a:rPr lang="ja-JP" altLang="en-US" sz="1200" b="1" dirty="0">
                <a:solidFill>
                  <a:schemeClr val="tx2"/>
                </a:solidFill>
                <a:hlinkClick r:id="rId4">
                  <a:extLst>
                    <a:ext uri="{A12FA001-AC4F-418D-AE19-62706E023703}">
                      <ahyp:hlinkClr xmlns:ahyp="http://schemas.microsoft.com/office/drawing/2018/hyperlinkcolor" val="tx"/>
                    </a:ext>
                  </a:extLst>
                </a:hlinkClick>
              </a:rPr>
              <a:t>平尾公彦・監修</a:t>
            </a:r>
            <a:r>
              <a:rPr lang="en-US" altLang="ja-JP" sz="1200" b="1" dirty="0">
                <a:solidFill>
                  <a:schemeClr val="tx2"/>
                </a:solidFill>
                <a:hlinkClick r:id="rId4">
                  <a:extLst>
                    <a:ext uri="{A12FA001-AC4F-418D-AE19-62706E023703}">
                      <ahyp:hlinkClr xmlns:ahyp="http://schemas.microsoft.com/office/drawing/2018/hyperlinkcolor" val="tx"/>
                    </a:ext>
                  </a:extLst>
                </a:hlinkClick>
              </a:rPr>
              <a:t>, </a:t>
            </a:r>
            <a:r>
              <a:rPr lang="ja-JP" altLang="en-US" sz="1200" b="1" dirty="0">
                <a:solidFill>
                  <a:schemeClr val="tx2"/>
                </a:solidFill>
                <a:hlinkClick r:id="rId4">
                  <a:extLst>
                    <a:ext uri="{A12FA001-AC4F-418D-AE19-62706E023703}">
                      <ahyp:hlinkClr xmlns:ahyp="http://schemas.microsoft.com/office/drawing/2018/hyperlinkcolor" val="tx"/>
                    </a:ext>
                  </a:extLst>
                </a:hlinkClick>
              </a:rPr>
              <a:t>武次徹也・編著</a:t>
            </a:r>
            <a:r>
              <a:rPr lang="en-US" altLang="ja-JP" sz="1200" b="1" dirty="0">
                <a:solidFill>
                  <a:schemeClr val="tx2"/>
                </a:solidFill>
                <a:hlinkClick r:id="rId4">
                  <a:extLst>
                    <a:ext uri="{A12FA001-AC4F-418D-AE19-62706E023703}">
                      <ahyp:hlinkClr xmlns:ahyp="http://schemas.microsoft.com/office/drawing/2018/hyperlinkcolor" val="tx"/>
                    </a:ext>
                  </a:extLst>
                </a:hlinkClick>
              </a:rPr>
              <a:t>『</a:t>
            </a:r>
            <a:r>
              <a:rPr lang="ja-JP" altLang="en-US" sz="1200" b="1" dirty="0">
                <a:solidFill>
                  <a:schemeClr val="tx2"/>
                </a:solidFill>
                <a:hlinkClick r:id="rId4">
                  <a:extLst>
                    <a:ext uri="{A12FA001-AC4F-418D-AE19-62706E023703}">
                      <ahyp:hlinkClr xmlns:ahyp="http://schemas.microsoft.com/office/drawing/2018/hyperlinkcolor" val="tx"/>
                    </a:ext>
                  </a:extLst>
                </a:hlinkClick>
              </a:rPr>
              <a:t>新版 すぐできる 量子化学計算 ビギナーズマニュアル</a:t>
            </a:r>
            <a:r>
              <a:rPr lang="en-US" altLang="ja-JP" sz="1200" b="1" dirty="0">
                <a:solidFill>
                  <a:schemeClr val="tx2"/>
                </a:solidFill>
                <a:hlinkClick r:id="rId4">
                  <a:extLst>
                    <a:ext uri="{A12FA001-AC4F-418D-AE19-62706E023703}">
                      <ahyp:hlinkClr xmlns:ahyp="http://schemas.microsoft.com/office/drawing/2018/hyperlinkcolor" val="tx"/>
                    </a:ext>
                  </a:extLst>
                </a:hlinkClick>
              </a:rPr>
              <a:t>』(2015)</a:t>
            </a:r>
            <a:endParaRPr lang="en-US" altLang="ja-JP" sz="1200" b="1" dirty="0">
              <a:solidFill>
                <a:schemeClr val="tx2"/>
              </a:solidFill>
            </a:endParaRPr>
          </a:p>
          <a:p>
            <a:pPr marL="182563"/>
            <a:r>
              <a:rPr lang="en-US" altLang="ja-JP" sz="1200" dirty="0"/>
              <a:t>Gaussian</a:t>
            </a:r>
            <a:r>
              <a:rPr lang="ja-JP" altLang="en-US" sz="1200" dirty="0"/>
              <a:t>の使い方などを丁寧に解説した初心者向けの入門書</a:t>
            </a:r>
            <a:r>
              <a:rPr lang="en-US" altLang="ja-JP" sz="1200" dirty="0"/>
              <a:t>. </a:t>
            </a:r>
            <a:r>
              <a:rPr lang="ja-JP" altLang="en-US" sz="1200" dirty="0"/>
              <a:t>分子モデリングソフトが紹介されている</a:t>
            </a:r>
            <a:r>
              <a:rPr lang="en-US" altLang="ja-JP" sz="1200" dirty="0"/>
              <a:t>.</a:t>
            </a:r>
          </a:p>
          <a:p>
            <a:r>
              <a:rPr lang="en-US" altLang="ja-JP" sz="1200" b="1" dirty="0">
                <a:solidFill>
                  <a:schemeClr val="tx2"/>
                </a:solidFill>
                <a:hlinkClick r:id="rId5">
                  <a:extLst>
                    <a:ext uri="{A12FA001-AC4F-418D-AE19-62706E023703}">
                      <ahyp:hlinkClr xmlns:ahyp="http://schemas.microsoft.com/office/drawing/2018/hyperlinkcolor" val="tx"/>
                    </a:ext>
                  </a:extLst>
                </a:hlinkClick>
              </a:rPr>
              <a:t>J. B. Foresman, Æ. Frisch </a:t>
            </a:r>
            <a:r>
              <a:rPr lang="ja-JP" altLang="en-US" sz="1200" b="1" dirty="0">
                <a:solidFill>
                  <a:schemeClr val="tx2"/>
                </a:solidFill>
                <a:hlinkClick r:id="rId5">
                  <a:extLst>
                    <a:ext uri="{A12FA001-AC4F-418D-AE19-62706E023703}">
                      <ahyp:hlinkClr xmlns:ahyp="http://schemas.microsoft.com/office/drawing/2018/hyperlinkcolor" val="tx"/>
                    </a:ext>
                  </a:extLst>
                </a:hlinkClick>
              </a:rPr>
              <a:t>著</a:t>
            </a:r>
            <a:r>
              <a:rPr lang="en-US" altLang="ja-JP" sz="1200" b="1" dirty="0">
                <a:solidFill>
                  <a:schemeClr val="tx2"/>
                </a:solidFill>
                <a:hlinkClick r:id="rId5">
                  <a:extLst>
                    <a:ext uri="{A12FA001-AC4F-418D-AE19-62706E023703}">
                      <ahyp:hlinkClr xmlns:ahyp="http://schemas.microsoft.com/office/drawing/2018/hyperlinkcolor" val="tx"/>
                    </a:ext>
                  </a:extLst>
                </a:hlinkClick>
              </a:rPr>
              <a:t>『</a:t>
            </a:r>
            <a:r>
              <a:rPr lang="ja-JP" altLang="en-US" sz="1200" b="1" dirty="0">
                <a:solidFill>
                  <a:schemeClr val="tx2"/>
                </a:solidFill>
                <a:hlinkClick r:id="rId5">
                  <a:extLst>
                    <a:ext uri="{A12FA001-AC4F-418D-AE19-62706E023703}">
                      <ahyp:hlinkClr xmlns:ahyp="http://schemas.microsoft.com/office/drawing/2018/hyperlinkcolor" val="tx"/>
                    </a:ext>
                  </a:extLst>
                </a:hlinkClick>
              </a:rPr>
              <a:t>電子構造論による化学の探究</a:t>
            </a:r>
            <a:r>
              <a:rPr lang="en-US" altLang="ja-JP" sz="1200" b="1" dirty="0">
                <a:solidFill>
                  <a:schemeClr val="tx2"/>
                </a:solidFill>
                <a:hlinkClick r:id="rId5">
                  <a:extLst>
                    <a:ext uri="{A12FA001-AC4F-418D-AE19-62706E023703}">
                      <ahyp:hlinkClr xmlns:ahyp="http://schemas.microsoft.com/office/drawing/2018/hyperlinkcolor" val="tx"/>
                    </a:ext>
                  </a:extLst>
                </a:hlinkClick>
              </a:rPr>
              <a:t>』(2017)</a:t>
            </a:r>
            <a:endParaRPr lang="en-US" altLang="ja-JP" sz="1200" b="1" dirty="0">
              <a:solidFill>
                <a:schemeClr val="tx2"/>
              </a:solidFill>
            </a:endParaRPr>
          </a:p>
          <a:p>
            <a:pPr marL="182563"/>
            <a:r>
              <a:rPr lang="en-US" altLang="ja-JP" sz="1200" dirty="0"/>
              <a:t>Gaussian</a:t>
            </a:r>
            <a:r>
              <a:rPr lang="ja-JP" altLang="en-US" sz="1200" dirty="0"/>
              <a:t>の公式マニュアル的な位置づけ</a:t>
            </a:r>
            <a:r>
              <a:rPr lang="en-US" altLang="ja-JP" sz="1200" dirty="0"/>
              <a:t>. </a:t>
            </a:r>
            <a:r>
              <a:rPr lang="ja-JP" altLang="en-US" sz="1200" dirty="0"/>
              <a:t>各研究室で</a:t>
            </a:r>
            <a:r>
              <a:rPr lang="en-US" altLang="ja-JP" sz="1200" dirty="0"/>
              <a:t>1</a:t>
            </a:r>
            <a:r>
              <a:rPr lang="ja-JP" altLang="en-US" sz="1200" dirty="0"/>
              <a:t>冊購入してもらうとよい</a:t>
            </a:r>
            <a:r>
              <a:rPr lang="en-US" altLang="ja-JP" sz="1200" dirty="0"/>
              <a:t>. (</a:t>
            </a:r>
            <a:r>
              <a:rPr lang="ja-JP" altLang="en-US" sz="1200" dirty="0"/>
              <a:t>第三版が最新</a:t>
            </a:r>
            <a:r>
              <a:rPr lang="en-US" altLang="ja-JP" sz="1200" dirty="0"/>
              <a:t>)</a:t>
            </a:r>
          </a:p>
          <a:p>
            <a:r>
              <a:rPr lang="en-US" altLang="ja-JP" sz="1200" b="1" dirty="0">
                <a:solidFill>
                  <a:schemeClr val="tx2"/>
                </a:solidFill>
                <a:hlinkClick r:id="rId6">
                  <a:extLst>
                    <a:ext uri="{A12FA001-AC4F-418D-AE19-62706E023703}">
                      <ahyp:hlinkClr xmlns:ahyp="http://schemas.microsoft.com/office/drawing/2018/hyperlinkcolor" val="tx"/>
                    </a:ext>
                  </a:extLst>
                </a:hlinkClick>
              </a:rPr>
              <a:t>Gaussian 16 Documentation</a:t>
            </a:r>
            <a:endParaRPr lang="en-US" altLang="ja-JP" sz="1200" b="1" dirty="0">
              <a:solidFill>
                <a:schemeClr val="tx2"/>
              </a:solidFill>
            </a:endParaRPr>
          </a:p>
          <a:p>
            <a:pPr marL="182563"/>
            <a:r>
              <a:rPr lang="en-US" altLang="ja-JP" sz="1200" dirty="0"/>
              <a:t>Gaussian</a:t>
            </a:r>
            <a:r>
              <a:rPr lang="ja-JP" altLang="en-US" sz="1200" dirty="0"/>
              <a:t>社の公式ドキュメント</a:t>
            </a:r>
            <a:r>
              <a:rPr lang="en-US" altLang="ja-JP" sz="1200" dirty="0"/>
              <a:t>. </a:t>
            </a:r>
            <a:r>
              <a:rPr lang="ja-JP" altLang="en-US" sz="1200" dirty="0"/>
              <a:t>慣れてきたらこれが一番参考になる</a:t>
            </a:r>
            <a:r>
              <a:rPr lang="en-US" altLang="ja-JP" sz="1200" dirty="0"/>
              <a:t>.</a:t>
            </a:r>
          </a:p>
          <a:p>
            <a:r>
              <a:rPr lang="en-US" altLang="ja-JP" sz="1200" b="1" dirty="0">
                <a:solidFill>
                  <a:schemeClr val="tx2"/>
                </a:solidFill>
                <a:hlinkClick r:id="rId7">
                  <a:extLst>
                    <a:ext uri="{A12FA001-AC4F-418D-AE19-62706E023703}">
                      <ahyp:hlinkClr xmlns:ahyp="http://schemas.microsoft.com/office/drawing/2018/hyperlinkcolor" val="tx"/>
                    </a:ext>
                  </a:extLst>
                </a:hlinkClick>
              </a:rPr>
              <a:t>Gaussian</a:t>
            </a:r>
            <a:r>
              <a:rPr lang="ja-JP" altLang="en-US" sz="1200" b="1" dirty="0">
                <a:solidFill>
                  <a:schemeClr val="tx2"/>
                </a:solidFill>
                <a:hlinkClick r:id="rId7">
                  <a:extLst>
                    <a:ext uri="{A12FA001-AC4F-418D-AE19-62706E023703}">
                      <ahyp:hlinkClr xmlns:ahyp="http://schemas.microsoft.com/office/drawing/2018/hyperlinkcolor" val="tx"/>
                    </a:ext>
                  </a:extLst>
                </a:hlinkClick>
              </a:rPr>
              <a:t>日本語マニュアル</a:t>
            </a:r>
            <a:endParaRPr lang="ja-JP" altLang="en-US" sz="1200" b="1" dirty="0">
              <a:solidFill>
                <a:schemeClr val="tx2"/>
              </a:solidFill>
            </a:endParaRPr>
          </a:p>
          <a:p>
            <a:pPr marL="182563"/>
            <a:r>
              <a:rPr lang="ja-JP" altLang="en-US" sz="1200" dirty="0"/>
              <a:t>上記の和訳に相当する</a:t>
            </a:r>
            <a:r>
              <a:rPr lang="en-US" altLang="ja-JP" sz="1200" dirty="0"/>
              <a:t>. </a:t>
            </a:r>
            <a:r>
              <a:rPr lang="ja-JP" altLang="en-US" sz="1200" dirty="0"/>
              <a:t>情報量は英語のドキュメントよりやや少ないが</a:t>
            </a:r>
            <a:r>
              <a:rPr lang="en-US" altLang="ja-JP" sz="1200" dirty="0"/>
              <a:t>, </a:t>
            </a:r>
            <a:r>
              <a:rPr lang="ja-JP" altLang="en-US" sz="1200" dirty="0"/>
              <a:t>日本語のため初心者にはおすすめ</a:t>
            </a:r>
            <a:r>
              <a:rPr lang="en-US" altLang="ja-JP" sz="1200" dirty="0"/>
              <a:t>.</a:t>
            </a:r>
          </a:p>
        </p:txBody>
      </p:sp>
      <p:sp>
        <p:nvSpPr>
          <p:cNvPr id="4" name="スライド番号プレースホルダー 3">
            <a:extLst>
              <a:ext uri="{FF2B5EF4-FFF2-40B4-BE49-F238E27FC236}">
                <a16:creationId xmlns:a16="http://schemas.microsoft.com/office/drawing/2014/main" id="{D543175B-4F84-6519-2890-C482C744BB7C}"/>
              </a:ext>
            </a:extLst>
          </p:cNvPr>
          <p:cNvSpPr>
            <a:spLocks noGrp="1"/>
          </p:cNvSpPr>
          <p:nvPr>
            <p:ph type="sldNum" sz="quarter" idx="12"/>
          </p:nvPr>
        </p:nvSpPr>
        <p:spPr/>
        <p:txBody>
          <a:bodyPr/>
          <a:lstStyle/>
          <a:p>
            <a:fld id="{44CC7441-4F6D-4D99-AEAC-28C0433C7008}" type="slidenum">
              <a:rPr lang="ja-JP" altLang="en-US" smtClean="0"/>
              <a:pPr/>
              <a:t>7</a:t>
            </a:fld>
            <a:endParaRPr lang="ja-JP" altLang="en-US"/>
          </a:p>
        </p:txBody>
      </p:sp>
    </p:spTree>
    <p:extLst>
      <p:ext uri="{BB962C8B-B14F-4D97-AF65-F5344CB8AC3E}">
        <p14:creationId xmlns:p14="http://schemas.microsoft.com/office/powerpoint/2010/main" val="133704204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FE97029-063A-47E6-964A-9B245758D0FD}"/>
              </a:ext>
            </a:extLst>
          </p:cNvPr>
          <p:cNvSpPr>
            <a:spLocks noGrp="1"/>
          </p:cNvSpPr>
          <p:nvPr>
            <p:ph type="title"/>
          </p:nvPr>
        </p:nvSpPr>
        <p:spPr/>
        <p:txBody>
          <a:bodyPr/>
          <a:lstStyle/>
          <a:p>
            <a:r>
              <a:rPr kumimoji="1" lang="en-US" altLang="ja-JP" dirty="0"/>
              <a:t>NMR</a:t>
            </a:r>
            <a:r>
              <a:rPr kumimoji="1" lang="ja-JP" altLang="en-US" dirty="0"/>
              <a:t>スペクトル</a:t>
            </a:r>
          </a:p>
        </p:txBody>
      </p:sp>
      <p:pic>
        <p:nvPicPr>
          <p:cNvPr id="22" name="コンテンツ プレースホルダー 21" descr="ダイアグラム&#10;&#10;低い精度で自動的に生成された説明">
            <a:extLst>
              <a:ext uri="{FF2B5EF4-FFF2-40B4-BE49-F238E27FC236}">
                <a16:creationId xmlns:a16="http://schemas.microsoft.com/office/drawing/2014/main" id="{583FD042-6B0A-2583-C32F-252AFE47F902}"/>
              </a:ext>
            </a:extLst>
          </p:cNvPr>
          <p:cNvPicPr>
            <a:picLocks noGrp="1" noChangeAspect="1"/>
          </p:cNvPicPr>
          <p:nvPr>
            <p:ph idx="1"/>
          </p:nvPr>
        </p:nvPicPr>
        <p:blipFill>
          <a:blip r:embed="rId2"/>
          <a:stretch>
            <a:fillRect/>
          </a:stretch>
        </p:blipFill>
        <p:spPr>
          <a:xfrm>
            <a:off x="473963" y="842963"/>
            <a:ext cx="4092387" cy="2808287"/>
          </a:xfrm>
        </p:spPr>
      </p:pic>
      <p:sp>
        <p:nvSpPr>
          <p:cNvPr id="6" name="スライド番号プレースホルダー 5">
            <a:extLst>
              <a:ext uri="{FF2B5EF4-FFF2-40B4-BE49-F238E27FC236}">
                <a16:creationId xmlns:a16="http://schemas.microsoft.com/office/drawing/2014/main" id="{B5E5F840-6A32-4175-B047-FFD4D66D50D0}"/>
              </a:ext>
            </a:extLst>
          </p:cNvPr>
          <p:cNvSpPr>
            <a:spLocks noGrp="1"/>
          </p:cNvSpPr>
          <p:nvPr>
            <p:ph type="sldNum" sz="quarter" idx="12"/>
          </p:nvPr>
        </p:nvSpPr>
        <p:spPr/>
        <p:txBody>
          <a:bodyPr/>
          <a:lstStyle/>
          <a:p>
            <a:fld id="{44CC7441-4F6D-4D99-AEAC-28C0433C7008}" type="slidenum">
              <a:rPr kumimoji="1" lang="ja-JP" altLang="en-US" smtClean="0"/>
              <a:pPr/>
              <a:t>79</a:t>
            </a:fld>
            <a:endParaRPr kumimoji="1" lang="ja-JP" altLang="en-US" dirty="0"/>
          </a:p>
        </p:txBody>
      </p:sp>
      <p:sp>
        <p:nvSpPr>
          <p:cNvPr id="3" name="テキスト プレースホルダー 2">
            <a:extLst>
              <a:ext uri="{FF2B5EF4-FFF2-40B4-BE49-F238E27FC236}">
                <a16:creationId xmlns:a16="http://schemas.microsoft.com/office/drawing/2014/main" id="{E1CD5A87-66F5-EC2D-2B4B-AB390AF3F246}"/>
              </a:ext>
            </a:extLst>
          </p:cNvPr>
          <p:cNvSpPr>
            <a:spLocks noGrp="1"/>
          </p:cNvSpPr>
          <p:nvPr>
            <p:ph type="body" sz="quarter" idx="13"/>
          </p:nvPr>
        </p:nvSpPr>
        <p:spPr/>
        <p:txBody>
          <a:bodyPr/>
          <a:lstStyle/>
          <a:p>
            <a:endParaRPr lang="ja-JP" altLang="en-US"/>
          </a:p>
        </p:txBody>
      </p:sp>
      <p:pic>
        <p:nvPicPr>
          <p:cNvPr id="24" name="コンテンツ プレースホルダー 23" descr="グラフ が含まれている画像&#10;&#10;自動的に生成された説明">
            <a:extLst>
              <a:ext uri="{FF2B5EF4-FFF2-40B4-BE49-F238E27FC236}">
                <a16:creationId xmlns:a16="http://schemas.microsoft.com/office/drawing/2014/main" id="{FAE360FE-DAFA-B738-C7C3-2DB00C3DFB26}"/>
              </a:ext>
            </a:extLst>
          </p:cNvPr>
          <p:cNvPicPr>
            <a:picLocks noGrp="1" noChangeAspect="1"/>
          </p:cNvPicPr>
          <p:nvPr>
            <p:ph idx="14"/>
          </p:nvPr>
        </p:nvPicPr>
        <p:blipFill>
          <a:blip r:embed="rId3"/>
          <a:stretch>
            <a:fillRect/>
          </a:stretch>
        </p:blipFill>
        <p:spPr>
          <a:xfrm>
            <a:off x="4572000" y="933336"/>
            <a:ext cx="4103688" cy="2627541"/>
          </a:xfrm>
        </p:spPr>
      </p:pic>
      <p:sp>
        <p:nvSpPr>
          <p:cNvPr id="19" name="コンテンツ プレースホルダー 18">
            <a:extLst>
              <a:ext uri="{FF2B5EF4-FFF2-40B4-BE49-F238E27FC236}">
                <a16:creationId xmlns:a16="http://schemas.microsoft.com/office/drawing/2014/main" id="{1870A5FC-B419-C6F4-66A4-AD490FB059E9}"/>
              </a:ext>
            </a:extLst>
          </p:cNvPr>
          <p:cNvSpPr>
            <a:spLocks noGrp="1"/>
          </p:cNvSpPr>
          <p:nvPr>
            <p:ph idx="15"/>
          </p:nvPr>
        </p:nvSpPr>
        <p:spPr/>
        <p:txBody>
          <a:bodyPr/>
          <a:lstStyle/>
          <a:p>
            <a:r>
              <a:rPr lang="en-US" altLang="ja-JP" dirty="0"/>
              <a:t>.out</a:t>
            </a:r>
            <a:r>
              <a:rPr lang="ja-JP" altLang="en-US" dirty="0"/>
              <a:t>ファイルを</a:t>
            </a:r>
            <a:r>
              <a:rPr lang="en-US" altLang="ja-JP" dirty="0" err="1"/>
              <a:t>GaussView</a:t>
            </a:r>
            <a:r>
              <a:rPr lang="ja-JP" altLang="en-US" dirty="0"/>
              <a:t>にドロップして読み込む</a:t>
            </a:r>
            <a:r>
              <a:rPr lang="en-US" altLang="ja-JP" dirty="0"/>
              <a:t>.</a:t>
            </a:r>
            <a:endParaRPr lang="ja-JP" altLang="en-US" dirty="0"/>
          </a:p>
          <a:p>
            <a:r>
              <a:rPr lang="ja-JP" altLang="en-US" dirty="0"/>
              <a:t>右クリック </a:t>
            </a:r>
            <a:r>
              <a:rPr lang="en-US" altLang="ja-JP" dirty="0"/>
              <a:t>&gt; Results &gt; NMR</a:t>
            </a:r>
            <a:r>
              <a:rPr lang="ja-JP" altLang="en-US" dirty="0"/>
              <a:t> でスペクトルを表示</a:t>
            </a:r>
            <a:r>
              <a:rPr lang="en-US" altLang="ja-JP" dirty="0"/>
              <a:t>.</a:t>
            </a:r>
            <a:endParaRPr lang="ja-JP" altLang="en-US" dirty="0"/>
          </a:p>
        </p:txBody>
      </p:sp>
      <p:sp>
        <p:nvSpPr>
          <p:cNvPr id="20" name="コンテンツ プレースホルダー 19">
            <a:extLst>
              <a:ext uri="{FF2B5EF4-FFF2-40B4-BE49-F238E27FC236}">
                <a16:creationId xmlns:a16="http://schemas.microsoft.com/office/drawing/2014/main" id="{CF3E0670-A3AF-0B84-9722-F05D154EBB99}"/>
              </a:ext>
            </a:extLst>
          </p:cNvPr>
          <p:cNvSpPr>
            <a:spLocks noGrp="1"/>
          </p:cNvSpPr>
          <p:nvPr>
            <p:ph idx="16"/>
          </p:nvPr>
        </p:nvSpPr>
        <p:spPr/>
        <p:txBody>
          <a:bodyPr/>
          <a:lstStyle/>
          <a:p>
            <a:r>
              <a:rPr lang="en-US" altLang="ja-JP" dirty="0"/>
              <a:t>.out</a:t>
            </a:r>
            <a:r>
              <a:rPr lang="ja-JP" altLang="en-US" dirty="0"/>
              <a:t>ファイルの等方核磁気遮蔽定数（</a:t>
            </a:r>
            <a:r>
              <a:rPr lang="en-US" altLang="ja-JP" dirty="0"/>
              <a:t>Isotopic</a:t>
            </a:r>
            <a:r>
              <a:rPr lang="ja-JP" altLang="en-US" dirty="0"/>
              <a:t>）が図として表示されている</a:t>
            </a:r>
            <a:r>
              <a:rPr lang="en-US" altLang="ja-JP" dirty="0"/>
              <a:t>. </a:t>
            </a:r>
            <a:r>
              <a:rPr lang="ja-JP" altLang="en-US" dirty="0"/>
              <a:t>化学シフトは同じ計算レベルで</a:t>
            </a:r>
            <a:r>
              <a:rPr lang="en-US" altLang="ja-JP" dirty="0"/>
              <a:t>TMS = Si(CH</a:t>
            </a:r>
            <a:r>
              <a:rPr lang="en-US" altLang="ja-JP" baseline="-25000" dirty="0"/>
              <a:t>3</a:t>
            </a:r>
            <a:r>
              <a:rPr lang="en-US" altLang="ja-JP" dirty="0"/>
              <a:t>)</a:t>
            </a:r>
            <a:r>
              <a:rPr lang="en-US" altLang="ja-JP" baseline="-25000" dirty="0"/>
              <a:t>4</a:t>
            </a:r>
            <a:r>
              <a:rPr lang="ja-JP" altLang="en-US" dirty="0"/>
              <a:t>を計算して差を取る必要がある</a:t>
            </a:r>
            <a:r>
              <a:rPr lang="en-US" altLang="ja-JP" dirty="0"/>
              <a:t>.</a:t>
            </a:r>
            <a:endParaRPr lang="ja-JP" altLang="en-US" dirty="0"/>
          </a:p>
        </p:txBody>
      </p:sp>
      <p:pic>
        <p:nvPicPr>
          <p:cNvPr id="4" name="グラフィックス 3" descr="カーソル 単色塗りつぶし">
            <a:extLst>
              <a:ext uri="{FF2B5EF4-FFF2-40B4-BE49-F238E27FC236}">
                <a16:creationId xmlns:a16="http://schemas.microsoft.com/office/drawing/2014/main" id="{C24E794F-2625-ADFA-AA4B-056E8425B3B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907499" y="2931988"/>
            <a:ext cx="415274" cy="415274"/>
          </a:xfrm>
          <a:prstGeom prst="rect">
            <a:avLst/>
          </a:prstGeom>
        </p:spPr>
      </p:pic>
    </p:spTree>
    <p:extLst>
      <p:ext uri="{BB962C8B-B14F-4D97-AF65-F5344CB8AC3E}">
        <p14:creationId xmlns:p14="http://schemas.microsoft.com/office/powerpoint/2010/main" val="187560208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74089630-FAE1-172E-4A00-CE4F8307B5F4}"/>
              </a:ext>
            </a:extLst>
          </p:cNvPr>
          <p:cNvSpPr>
            <a:spLocks noGrp="1"/>
          </p:cNvSpPr>
          <p:nvPr>
            <p:ph idx="1"/>
          </p:nvPr>
        </p:nvSpPr>
        <p:spPr>
          <a:xfrm>
            <a:off x="468000" y="843750"/>
            <a:ext cx="2736000" cy="1536433"/>
          </a:xfrm>
        </p:spPr>
        <p:txBody>
          <a:bodyPr/>
          <a:lstStyle/>
          <a:p>
            <a:r>
              <a:rPr kumimoji="1" lang="en-US" altLang="ja-JP" dirty="0"/>
              <a:t>TMS = Si(CH</a:t>
            </a:r>
            <a:r>
              <a:rPr kumimoji="1" lang="en-US" altLang="ja-JP" baseline="-25000" dirty="0"/>
              <a:t>3</a:t>
            </a:r>
            <a:r>
              <a:rPr kumimoji="1" lang="en-US" altLang="ja-JP" dirty="0"/>
              <a:t>)</a:t>
            </a:r>
            <a:r>
              <a:rPr kumimoji="1" lang="en-US" altLang="ja-JP" baseline="-25000" dirty="0"/>
              <a:t>4</a:t>
            </a:r>
            <a:r>
              <a:rPr kumimoji="1" lang="ja-JP" altLang="en-US" dirty="0"/>
              <a:t>の等方遮蔽定数を</a:t>
            </a:r>
            <a:r>
              <a:rPr lang="en-US" altLang="ja-JP" dirty="0"/>
              <a:t>PBE1PBE1/</a:t>
            </a:r>
            <a:r>
              <a:rPr lang="en-US" altLang="ja-JP" dirty="0" err="1"/>
              <a:t>aug</a:t>
            </a:r>
            <a:r>
              <a:rPr lang="en-US" altLang="ja-JP" dirty="0"/>
              <a:t>-cc-</a:t>
            </a:r>
            <a:r>
              <a:rPr lang="en-US" altLang="ja-JP" dirty="0" err="1"/>
              <a:t>pVTZ</a:t>
            </a:r>
            <a:r>
              <a:rPr lang="ja-JP" altLang="en-US" dirty="0"/>
              <a:t>で</a:t>
            </a:r>
            <a:r>
              <a:rPr kumimoji="1" lang="ja-JP" altLang="en-US" dirty="0"/>
              <a:t>計算しなさい</a:t>
            </a:r>
            <a:r>
              <a:rPr lang="ja-JP" altLang="en-US" dirty="0"/>
              <a:t> </a:t>
            </a:r>
            <a:r>
              <a:rPr lang="en-US" altLang="ja-JP" dirty="0"/>
              <a:t>(</a:t>
            </a:r>
            <a:r>
              <a:rPr lang="ja-JP" altLang="en-US" dirty="0"/>
              <a:t>時間がかかるので実習内では不可</a:t>
            </a:r>
            <a:r>
              <a:rPr lang="en-US" altLang="ja-JP" dirty="0"/>
              <a:t>, </a:t>
            </a:r>
            <a:r>
              <a:rPr lang="ja-JP" altLang="en-US" dirty="0"/>
              <a:t>右上表を用いよ</a:t>
            </a:r>
            <a:r>
              <a:rPr lang="en-US" altLang="ja-JP" dirty="0"/>
              <a:t>)</a:t>
            </a:r>
            <a:r>
              <a:rPr kumimoji="1" lang="en-US" altLang="ja-JP" dirty="0"/>
              <a:t>.</a:t>
            </a:r>
            <a:r>
              <a:rPr lang="ja-JP" altLang="en-US" dirty="0"/>
              <a:t> 差を取ることにより</a:t>
            </a:r>
            <a:r>
              <a:rPr lang="en-US" altLang="ja-JP" dirty="0"/>
              <a:t>, C</a:t>
            </a:r>
            <a:r>
              <a:rPr lang="en-US" altLang="ja-JP" baseline="-25000" dirty="0"/>
              <a:t>2</a:t>
            </a:r>
            <a:r>
              <a:rPr lang="en-US" altLang="ja-JP" dirty="0"/>
              <a:t>H</a:t>
            </a:r>
            <a:r>
              <a:rPr lang="en-US" altLang="ja-JP" baseline="-25000" dirty="0"/>
              <a:t>4</a:t>
            </a:r>
            <a:r>
              <a:rPr kumimoji="1" lang="ja-JP" altLang="en-US" dirty="0"/>
              <a:t>の化学シフトを計算しなさい</a:t>
            </a:r>
            <a:r>
              <a:rPr kumimoji="1" lang="en-US" altLang="ja-JP" dirty="0"/>
              <a:t>.</a:t>
            </a:r>
            <a:endParaRPr kumimoji="1" lang="ja-JP" altLang="en-US" baseline="-25000" dirty="0"/>
          </a:p>
        </p:txBody>
      </p:sp>
      <p:sp>
        <p:nvSpPr>
          <p:cNvPr id="5" name="テキスト プレースホルダー 4">
            <a:extLst>
              <a:ext uri="{FF2B5EF4-FFF2-40B4-BE49-F238E27FC236}">
                <a16:creationId xmlns:a16="http://schemas.microsoft.com/office/drawing/2014/main" id="{8D1C5075-074A-2704-966E-CA8818CBC6AC}"/>
              </a:ext>
            </a:extLst>
          </p:cNvPr>
          <p:cNvSpPr>
            <a:spLocks noGrp="1"/>
          </p:cNvSpPr>
          <p:nvPr>
            <p:ph type="body" sz="quarter" idx="13"/>
          </p:nvPr>
        </p:nvSpPr>
        <p:spPr/>
        <p:txBody>
          <a:bodyPr/>
          <a:lstStyle/>
          <a:p>
            <a:r>
              <a:rPr lang="ja-JP" altLang="en-US" dirty="0"/>
              <a:t>平尾公彦・監修</a:t>
            </a:r>
            <a:r>
              <a:rPr lang="en-US" altLang="ja-JP" dirty="0"/>
              <a:t>, </a:t>
            </a:r>
            <a:r>
              <a:rPr lang="ja-JP" altLang="en-US" dirty="0"/>
              <a:t>武次徹也・編著</a:t>
            </a:r>
            <a:r>
              <a:rPr lang="en-US" altLang="ja-JP" dirty="0"/>
              <a:t>『</a:t>
            </a:r>
            <a:r>
              <a:rPr lang="ja-JP" altLang="en-US" dirty="0"/>
              <a:t>新版 すぐできる 量子化学計算ビギナーズマニュアル</a:t>
            </a:r>
            <a:r>
              <a:rPr lang="en-US" altLang="ja-JP" dirty="0"/>
              <a:t>』(2015) p.154 </a:t>
            </a:r>
            <a:r>
              <a:rPr lang="ja-JP" altLang="en-US" dirty="0"/>
              <a:t>を参照</a:t>
            </a:r>
            <a:r>
              <a:rPr lang="en-US" altLang="ja-JP" dirty="0"/>
              <a:t>.</a:t>
            </a:r>
          </a:p>
        </p:txBody>
      </p:sp>
      <p:graphicFrame>
        <p:nvGraphicFramePr>
          <p:cNvPr id="11" name="表 7">
            <a:extLst>
              <a:ext uri="{FF2B5EF4-FFF2-40B4-BE49-F238E27FC236}">
                <a16:creationId xmlns:a16="http://schemas.microsoft.com/office/drawing/2014/main" id="{5F5E4F8C-3BEB-F66F-478A-9EB5066B1BEE}"/>
              </a:ext>
            </a:extLst>
          </p:cNvPr>
          <p:cNvGraphicFramePr>
            <a:graphicFrameLocks noGrp="1"/>
          </p:cNvGraphicFramePr>
          <p:nvPr>
            <p:ph idx="14"/>
            <p:extLst>
              <p:ext uri="{D42A27DB-BD31-4B8C-83A1-F6EECF244321}">
                <p14:modId xmlns:p14="http://schemas.microsoft.com/office/powerpoint/2010/main" val="1542880075"/>
              </p:ext>
            </p:extLst>
          </p:nvPr>
        </p:nvGraphicFramePr>
        <p:xfrm>
          <a:off x="3203575" y="842963"/>
          <a:ext cx="5472111" cy="3337560"/>
        </p:xfrm>
        <a:graphic>
          <a:graphicData uri="http://schemas.openxmlformats.org/drawingml/2006/table">
            <a:tbl>
              <a:tblPr>
                <a:tableStyleId>{5C22544A-7EE6-4342-B048-85BDC9FD1C3A}</a:tableStyleId>
              </a:tblPr>
              <a:tblGrid>
                <a:gridCol w="940367">
                  <a:extLst>
                    <a:ext uri="{9D8B030D-6E8A-4147-A177-3AD203B41FA5}">
                      <a16:colId xmlns:a16="http://schemas.microsoft.com/office/drawing/2014/main" val="2130946627"/>
                    </a:ext>
                  </a:extLst>
                </a:gridCol>
                <a:gridCol w="2265872">
                  <a:extLst>
                    <a:ext uri="{9D8B030D-6E8A-4147-A177-3AD203B41FA5}">
                      <a16:colId xmlns:a16="http://schemas.microsoft.com/office/drawing/2014/main" val="2809181434"/>
                    </a:ext>
                  </a:extLst>
                </a:gridCol>
                <a:gridCol w="2265872">
                  <a:extLst>
                    <a:ext uri="{9D8B030D-6E8A-4147-A177-3AD203B41FA5}">
                      <a16:colId xmlns:a16="http://schemas.microsoft.com/office/drawing/2014/main" val="444310950"/>
                    </a:ext>
                  </a:extLst>
                </a:gridCol>
              </a:tblGrid>
              <a:tr h="370840">
                <a:tc gridSpan="3">
                  <a:txBody>
                    <a:bodyPr/>
                    <a:lstStyle/>
                    <a:p>
                      <a:pPr algn="l"/>
                      <a:r>
                        <a:rPr kumimoji="1" lang="ja-JP" altLang="en-US" sz="1300" dirty="0">
                          <a:solidFill>
                            <a:schemeClr val="tx1"/>
                          </a:solidFill>
                        </a:rPr>
                        <a:t>等方核磁気遮蔽定数　</a:t>
                      </a:r>
                    </a:p>
                  </a:txBody>
                  <a:tcPr anchor="ctr">
                    <a:noFill/>
                  </a:tcPr>
                </a:tc>
                <a:tc hMerge="1">
                  <a:txBody>
                    <a:bodyPr/>
                    <a:lstStyle/>
                    <a:p>
                      <a:pPr algn="ctr"/>
                      <a:endParaRPr kumimoji="1" lang="ja-JP" altLang="en-US" sz="1300" dirty="0">
                        <a:solidFill>
                          <a:schemeClr val="bg1"/>
                        </a:solidFill>
                      </a:endParaRPr>
                    </a:p>
                  </a:txBody>
                  <a:tcPr anchor="ctr">
                    <a:noFill/>
                  </a:tcPr>
                </a:tc>
                <a:tc hMerge="1">
                  <a:txBody>
                    <a:bodyPr/>
                    <a:lstStyle/>
                    <a:p>
                      <a:pPr algn="ctr"/>
                      <a:endParaRPr kumimoji="1" lang="ja-JP" altLang="en-US" sz="1300" dirty="0">
                        <a:solidFill>
                          <a:schemeClr val="bg1"/>
                        </a:solidFill>
                      </a:endParaRPr>
                    </a:p>
                  </a:txBody>
                  <a:tcPr anchor="ctr">
                    <a:noFill/>
                  </a:tcPr>
                </a:tc>
                <a:extLst>
                  <a:ext uri="{0D108BD9-81ED-4DB2-BD59-A6C34878D82A}">
                    <a16:rowId xmlns:a16="http://schemas.microsoft.com/office/drawing/2014/main" val="2619600508"/>
                  </a:ext>
                </a:extLst>
              </a:tr>
              <a:tr h="370840">
                <a:tc>
                  <a:txBody>
                    <a:bodyPr/>
                    <a:lstStyle/>
                    <a:p>
                      <a:pPr algn="ctr"/>
                      <a:endParaRPr kumimoji="1" lang="ja-JP" altLang="en-US" sz="1300" dirty="0">
                        <a:solidFill>
                          <a:schemeClr val="bg1"/>
                        </a:solidFill>
                      </a:endParaRPr>
                    </a:p>
                  </a:txBody>
                  <a:tcPr anchor="ctr">
                    <a:solidFill>
                      <a:schemeClr val="tx2"/>
                    </a:solidFill>
                  </a:tcPr>
                </a:tc>
                <a:tc>
                  <a:txBody>
                    <a:bodyPr/>
                    <a:lstStyle/>
                    <a:p>
                      <a:pPr algn="ctr"/>
                      <a:r>
                        <a:rPr kumimoji="1" lang="en-US" altLang="ja-JP" sz="1300" dirty="0">
                          <a:solidFill>
                            <a:schemeClr val="bg1"/>
                          </a:solidFill>
                        </a:rPr>
                        <a:t>H</a:t>
                      </a:r>
                      <a:endParaRPr kumimoji="1" lang="ja-JP" altLang="en-US" sz="1300" dirty="0">
                        <a:solidFill>
                          <a:schemeClr val="bg1"/>
                        </a:solidFill>
                      </a:endParaRPr>
                    </a:p>
                  </a:txBody>
                  <a:tcPr anchor="ctr">
                    <a:solidFill>
                      <a:schemeClr val="tx2"/>
                    </a:solidFill>
                  </a:tcPr>
                </a:tc>
                <a:tc>
                  <a:txBody>
                    <a:bodyPr/>
                    <a:lstStyle/>
                    <a:p>
                      <a:pPr algn="ctr"/>
                      <a:r>
                        <a:rPr kumimoji="1" lang="en-US" altLang="ja-JP" sz="1300" dirty="0">
                          <a:solidFill>
                            <a:schemeClr val="bg1"/>
                          </a:solidFill>
                        </a:rPr>
                        <a:t>C</a:t>
                      </a:r>
                      <a:endParaRPr kumimoji="1" lang="ja-JP" altLang="en-US" sz="1300" dirty="0">
                        <a:solidFill>
                          <a:schemeClr val="bg1"/>
                        </a:solidFill>
                      </a:endParaRPr>
                    </a:p>
                  </a:txBody>
                  <a:tcPr anchor="ctr">
                    <a:solidFill>
                      <a:schemeClr val="tx2"/>
                    </a:solidFill>
                  </a:tcPr>
                </a:tc>
                <a:extLst>
                  <a:ext uri="{0D108BD9-81ED-4DB2-BD59-A6C34878D82A}">
                    <a16:rowId xmlns:a16="http://schemas.microsoft.com/office/drawing/2014/main" val="2964878692"/>
                  </a:ext>
                </a:extLst>
              </a:tr>
              <a:tr h="370840">
                <a:tc>
                  <a:txBody>
                    <a:bodyPr/>
                    <a:lstStyle/>
                    <a:p>
                      <a:pPr algn="ctr"/>
                      <a:r>
                        <a:rPr kumimoji="1" lang="en-US" altLang="ja-JP" sz="1300" dirty="0">
                          <a:solidFill>
                            <a:schemeClr val="tx1"/>
                          </a:solidFill>
                        </a:rPr>
                        <a:t>TMS</a:t>
                      </a:r>
                      <a:endParaRPr kumimoji="1" lang="ja-JP" altLang="en-US" sz="1300" dirty="0">
                        <a:solidFill>
                          <a:schemeClr val="tx1"/>
                        </a:solidFill>
                      </a:endParaRPr>
                    </a:p>
                  </a:txBody>
                  <a:tcPr anchor="ctr">
                    <a:solidFill>
                      <a:schemeClr val="bg2"/>
                    </a:solidFill>
                  </a:tcPr>
                </a:tc>
                <a:tc>
                  <a:txBody>
                    <a:bodyPr/>
                    <a:lstStyle/>
                    <a:p>
                      <a:pPr algn="ctr"/>
                      <a:r>
                        <a:rPr kumimoji="1" lang="en-US" altLang="ja-JP" sz="1300" dirty="0"/>
                        <a:t>31.5</a:t>
                      </a:r>
                      <a:endParaRPr kumimoji="1" lang="ja-JP" altLang="en-US" sz="1300" dirty="0"/>
                    </a:p>
                  </a:txBody>
                  <a:tcPr anchor="ctr">
                    <a:solidFill>
                      <a:schemeClr val="bg2"/>
                    </a:solidFill>
                  </a:tcPr>
                </a:tc>
                <a:tc>
                  <a:txBody>
                    <a:bodyPr/>
                    <a:lstStyle/>
                    <a:p>
                      <a:pPr algn="ctr"/>
                      <a:r>
                        <a:rPr kumimoji="1" lang="en-US" altLang="ja-JP" sz="1300" dirty="0"/>
                        <a:t>189.7</a:t>
                      </a:r>
                      <a:endParaRPr kumimoji="1" lang="ja-JP" altLang="en-US" sz="1300" dirty="0"/>
                    </a:p>
                  </a:txBody>
                  <a:tcPr anchor="ctr">
                    <a:solidFill>
                      <a:schemeClr val="bg2"/>
                    </a:solidFill>
                  </a:tcPr>
                </a:tc>
                <a:extLst>
                  <a:ext uri="{0D108BD9-81ED-4DB2-BD59-A6C34878D82A}">
                    <a16:rowId xmlns:a16="http://schemas.microsoft.com/office/drawing/2014/main" val="2867862329"/>
                  </a:ext>
                </a:extLst>
              </a:tr>
              <a:tr h="370840">
                <a:tc>
                  <a:txBody>
                    <a:bodyPr/>
                    <a:lstStyle/>
                    <a:p>
                      <a:pPr algn="ctr"/>
                      <a:r>
                        <a:rPr kumimoji="1" lang="en-US" altLang="ja-JP" sz="1300" dirty="0">
                          <a:solidFill>
                            <a:schemeClr val="tx1"/>
                          </a:solidFill>
                        </a:rPr>
                        <a:t>C</a:t>
                      </a:r>
                      <a:r>
                        <a:rPr kumimoji="1" lang="en-US" altLang="ja-JP" sz="1300" baseline="-25000" dirty="0">
                          <a:solidFill>
                            <a:schemeClr val="tx1"/>
                          </a:solidFill>
                        </a:rPr>
                        <a:t>2</a:t>
                      </a:r>
                      <a:r>
                        <a:rPr kumimoji="1" lang="en-US" altLang="ja-JP" sz="1300" dirty="0">
                          <a:solidFill>
                            <a:schemeClr val="tx1"/>
                          </a:solidFill>
                        </a:rPr>
                        <a:t>H</a:t>
                      </a:r>
                      <a:r>
                        <a:rPr kumimoji="1" lang="en-US" altLang="ja-JP" sz="1300" baseline="-25000" dirty="0">
                          <a:solidFill>
                            <a:schemeClr val="tx1"/>
                          </a:solidFill>
                        </a:rPr>
                        <a:t>4</a:t>
                      </a:r>
                      <a:endParaRPr kumimoji="1" lang="ja-JP" altLang="en-US" sz="1300" baseline="-25000" dirty="0">
                        <a:solidFill>
                          <a:schemeClr val="tx1"/>
                        </a:solidFill>
                      </a:endParaRPr>
                    </a:p>
                  </a:txBody>
                  <a:tcPr anchor="ctr">
                    <a:lnB w="12700" cmpd="sng">
                      <a:noFill/>
                    </a:lnB>
                    <a:solidFill>
                      <a:schemeClr val="bg2"/>
                    </a:solidFill>
                  </a:tcPr>
                </a:tc>
                <a:tc>
                  <a:txBody>
                    <a:bodyPr/>
                    <a:lstStyle/>
                    <a:p>
                      <a:pPr algn="ctr"/>
                      <a:r>
                        <a:rPr kumimoji="1" lang="en-US" altLang="ja-JP" sz="1300" dirty="0"/>
                        <a:t>25.7</a:t>
                      </a:r>
                      <a:endParaRPr kumimoji="1" lang="ja-JP" altLang="en-US" sz="1300" dirty="0"/>
                    </a:p>
                  </a:txBody>
                  <a:tcPr anchor="ctr">
                    <a:lnB w="12700" cmpd="sng">
                      <a:noFill/>
                    </a:lnB>
                    <a:solidFill>
                      <a:schemeClr val="bg2"/>
                    </a:solidFill>
                  </a:tcPr>
                </a:tc>
                <a:tc>
                  <a:txBody>
                    <a:bodyPr/>
                    <a:lstStyle/>
                    <a:p>
                      <a:pPr algn="ctr"/>
                      <a:r>
                        <a:rPr kumimoji="1" lang="en-US" altLang="ja-JP" sz="1300" dirty="0"/>
                        <a:t>59.5</a:t>
                      </a:r>
                      <a:endParaRPr kumimoji="1" lang="ja-JP" altLang="en-US" sz="1300" dirty="0"/>
                    </a:p>
                  </a:txBody>
                  <a:tcPr anchor="ctr">
                    <a:lnB w="12700" cmpd="sng">
                      <a:noFill/>
                    </a:lnB>
                    <a:solidFill>
                      <a:schemeClr val="bg2"/>
                    </a:solidFill>
                  </a:tcPr>
                </a:tc>
                <a:extLst>
                  <a:ext uri="{0D108BD9-81ED-4DB2-BD59-A6C34878D82A}">
                    <a16:rowId xmlns:a16="http://schemas.microsoft.com/office/drawing/2014/main" val="3873097020"/>
                  </a:ext>
                </a:extLst>
              </a:tr>
              <a:tr h="370840">
                <a:tc>
                  <a:txBody>
                    <a:bodyPr/>
                    <a:lstStyle/>
                    <a:p>
                      <a:pPr algn="ctr"/>
                      <a:endParaRPr kumimoji="1" lang="ja-JP" altLang="en-US" sz="1300" baseline="-25000" dirty="0">
                        <a:solidFill>
                          <a:schemeClr val="bg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sz="1300" dirty="0">
                        <a:solidFill>
                          <a:schemeClr val="bg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kumimoji="1" lang="ja-JP" altLang="en-US" sz="1300" dirty="0">
                        <a:solidFill>
                          <a:schemeClr val="bg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06682921"/>
                  </a:ext>
                </a:extLst>
              </a:tr>
              <a:tr h="370840">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300" dirty="0">
                          <a:solidFill>
                            <a:schemeClr val="tx1"/>
                          </a:solidFill>
                        </a:rPr>
                        <a:t>化学シフト</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ctr"/>
                      <a:endParaRPr kumimoji="1" lang="ja-JP" altLang="en-US" sz="1300" dirty="0">
                        <a:solidFill>
                          <a:schemeClr val="bg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ctr"/>
                      <a:endParaRPr kumimoji="1" lang="ja-JP" altLang="en-US" sz="1300" dirty="0">
                        <a:solidFill>
                          <a:schemeClr val="bg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537201538"/>
                  </a:ext>
                </a:extLst>
              </a:tr>
              <a:tr h="370840">
                <a:tc>
                  <a:txBody>
                    <a:bodyPr/>
                    <a:lstStyle/>
                    <a:p>
                      <a:pPr algn="ctr"/>
                      <a:endParaRPr kumimoji="1" lang="ja-JP" altLang="en-US" sz="1300" baseline="-25000" dirty="0">
                        <a:solidFill>
                          <a:schemeClr val="bg1"/>
                        </a:solidFill>
                      </a:endParaRPr>
                    </a:p>
                  </a:txBody>
                  <a:tcPr anchor="ctr">
                    <a:lnT w="12700" cmpd="sng">
                      <a:noFill/>
                    </a:lnT>
                    <a:solidFill>
                      <a:schemeClr val="tx2"/>
                    </a:solidFill>
                  </a:tcPr>
                </a:tc>
                <a:tc>
                  <a:txBody>
                    <a:bodyPr/>
                    <a:lstStyle/>
                    <a:p>
                      <a:pPr algn="ctr"/>
                      <a:r>
                        <a:rPr kumimoji="1" lang="en-US" altLang="ja-JP" sz="1300" dirty="0">
                          <a:solidFill>
                            <a:schemeClr val="bg1"/>
                          </a:solidFill>
                        </a:rPr>
                        <a:t>H</a:t>
                      </a:r>
                      <a:endParaRPr kumimoji="1" lang="ja-JP" altLang="en-US" sz="1300" dirty="0">
                        <a:solidFill>
                          <a:schemeClr val="bg1"/>
                        </a:solidFill>
                      </a:endParaRPr>
                    </a:p>
                  </a:txBody>
                  <a:tcPr anchor="ctr">
                    <a:lnT w="12700" cmpd="sng">
                      <a:noFill/>
                    </a:lnT>
                    <a:solidFill>
                      <a:schemeClr val="tx2"/>
                    </a:solidFill>
                  </a:tcPr>
                </a:tc>
                <a:tc>
                  <a:txBody>
                    <a:bodyPr/>
                    <a:lstStyle/>
                    <a:p>
                      <a:pPr algn="ctr"/>
                      <a:r>
                        <a:rPr kumimoji="1" lang="en-US" altLang="ja-JP" sz="1300" dirty="0">
                          <a:solidFill>
                            <a:schemeClr val="bg1"/>
                          </a:solidFill>
                        </a:rPr>
                        <a:t>C</a:t>
                      </a:r>
                      <a:endParaRPr kumimoji="1" lang="ja-JP" altLang="en-US" sz="1300" dirty="0">
                        <a:solidFill>
                          <a:schemeClr val="bg1"/>
                        </a:solidFill>
                      </a:endParaRPr>
                    </a:p>
                  </a:txBody>
                  <a:tcPr anchor="ctr">
                    <a:lnT w="12700" cmpd="sng">
                      <a:noFill/>
                    </a:lnT>
                    <a:solidFill>
                      <a:schemeClr val="tx2"/>
                    </a:solidFill>
                  </a:tcPr>
                </a:tc>
                <a:extLst>
                  <a:ext uri="{0D108BD9-81ED-4DB2-BD59-A6C34878D82A}">
                    <a16:rowId xmlns:a16="http://schemas.microsoft.com/office/drawing/2014/main" val="3947280213"/>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srgbClr val="24292E"/>
                          </a:solidFill>
                          <a:effectLst/>
                          <a:uLnTx/>
                          <a:uFillTx/>
                          <a:latin typeface="游ゴシック"/>
                          <a:ea typeface="游ゴシック"/>
                          <a:cs typeface="+mn-cs"/>
                        </a:rPr>
                        <a:t>計算</a:t>
                      </a:r>
                    </a:p>
                  </a:txBody>
                  <a:tcPr anchor="ctr">
                    <a:solidFill>
                      <a:schemeClr val="bg2"/>
                    </a:solidFill>
                  </a:tcPr>
                </a:tc>
                <a:tc>
                  <a:txBody>
                    <a:bodyPr/>
                    <a:lstStyle/>
                    <a:p>
                      <a:pPr algn="ctr"/>
                      <a:r>
                        <a:rPr kumimoji="1" lang="en-US" altLang="ja-JP" sz="1300" dirty="0"/>
                        <a:t>5.8</a:t>
                      </a:r>
                      <a:endParaRPr kumimoji="1" lang="ja-JP" altLang="en-US" sz="1300" dirty="0"/>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300" dirty="0"/>
                        <a:t>130.2</a:t>
                      </a:r>
                      <a:endParaRPr kumimoji="1" lang="ja-JP" altLang="en-US" sz="1300" dirty="0"/>
                    </a:p>
                  </a:txBody>
                  <a:tcPr anchor="ctr">
                    <a:solidFill>
                      <a:schemeClr val="bg2"/>
                    </a:solidFill>
                  </a:tcPr>
                </a:tc>
                <a:extLst>
                  <a:ext uri="{0D108BD9-81ED-4DB2-BD59-A6C34878D82A}">
                    <a16:rowId xmlns:a16="http://schemas.microsoft.com/office/drawing/2014/main" val="3226566435"/>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srgbClr val="24292E"/>
                          </a:solidFill>
                          <a:effectLst/>
                          <a:uLnTx/>
                          <a:uFillTx/>
                          <a:latin typeface="游ゴシック"/>
                          <a:ea typeface="游ゴシック"/>
                          <a:cs typeface="+mn-cs"/>
                        </a:rPr>
                        <a:t>実験</a:t>
                      </a:r>
                    </a:p>
                  </a:txBody>
                  <a:tcPr anchor="ctr">
                    <a:solidFill>
                      <a:schemeClr val="bg2"/>
                    </a:solidFill>
                  </a:tcPr>
                </a:tc>
                <a:tc>
                  <a:txBody>
                    <a:bodyPr/>
                    <a:lstStyle/>
                    <a:p>
                      <a:pPr algn="ctr"/>
                      <a:r>
                        <a:rPr kumimoji="1" lang="en-US" altLang="ja-JP" sz="1300" dirty="0"/>
                        <a:t>5.25</a:t>
                      </a:r>
                      <a:endParaRPr kumimoji="1" lang="ja-JP" altLang="en-US" sz="1300" dirty="0"/>
                    </a:p>
                  </a:txBody>
                  <a:tcPr anchor="ctr">
                    <a:solidFill>
                      <a:schemeClr val="bg2"/>
                    </a:solidFill>
                  </a:tcPr>
                </a:tc>
                <a:tc>
                  <a:txBody>
                    <a:bodyPr/>
                    <a:lstStyle/>
                    <a:p>
                      <a:pPr algn="ctr"/>
                      <a:r>
                        <a:rPr kumimoji="1" lang="en-US" altLang="ja-JP" sz="1300" dirty="0"/>
                        <a:t>123.2</a:t>
                      </a:r>
                      <a:endParaRPr kumimoji="1" lang="ja-JP" altLang="en-US" sz="1300" dirty="0"/>
                    </a:p>
                  </a:txBody>
                  <a:tcPr anchor="ctr">
                    <a:solidFill>
                      <a:schemeClr val="bg2"/>
                    </a:solidFill>
                  </a:tcPr>
                </a:tc>
                <a:extLst>
                  <a:ext uri="{0D108BD9-81ED-4DB2-BD59-A6C34878D82A}">
                    <a16:rowId xmlns:a16="http://schemas.microsoft.com/office/drawing/2014/main" val="2032964788"/>
                  </a:ext>
                </a:extLst>
              </a:tr>
            </a:tbl>
          </a:graphicData>
        </a:graphic>
      </p:graphicFrame>
      <p:sp>
        <p:nvSpPr>
          <p:cNvPr id="2" name="タイトル 1">
            <a:extLst>
              <a:ext uri="{FF2B5EF4-FFF2-40B4-BE49-F238E27FC236}">
                <a16:creationId xmlns:a16="http://schemas.microsoft.com/office/drawing/2014/main" id="{6ED59FE2-FDE9-A702-1EFC-681F3BA0B5A7}"/>
              </a:ext>
            </a:extLst>
          </p:cNvPr>
          <p:cNvSpPr>
            <a:spLocks noGrp="1"/>
          </p:cNvSpPr>
          <p:nvPr>
            <p:ph type="title"/>
          </p:nvPr>
        </p:nvSpPr>
        <p:spPr/>
        <p:txBody>
          <a:bodyPr/>
          <a:lstStyle/>
          <a:p>
            <a:r>
              <a:rPr kumimoji="1" lang="ja-JP" altLang="en-US" dirty="0"/>
              <a:t>演習：化学シフト</a:t>
            </a:r>
          </a:p>
        </p:txBody>
      </p:sp>
      <p:sp>
        <p:nvSpPr>
          <p:cNvPr id="6" name="スライド番号プレースホルダー 5">
            <a:extLst>
              <a:ext uri="{FF2B5EF4-FFF2-40B4-BE49-F238E27FC236}">
                <a16:creationId xmlns:a16="http://schemas.microsoft.com/office/drawing/2014/main" id="{6BE08675-FA4B-D5E3-82BB-6DB133F6A8E2}"/>
              </a:ext>
            </a:extLst>
          </p:cNvPr>
          <p:cNvSpPr>
            <a:spLocks noGrp="1"/>
          </p:cNvSpPr>
          <p:nvPr>
            <p:ph type="sldNum" sz="quarter" idx="15"/>
          </p:nvPr>
        </p:nvSpPr>
        <p:spPr/>
        <p:txBody>
          <a:bodyPr/>
          <a:lstStyle/>
          <a:p>
            <a:fld id="{44CC7441-4F6D-4D99-AEAC-28C0433C7008}" type="slidenum">
              <a:rPr kumimoji="1" lang="ja-JP" altLang="en-US" smtClean="0"/>
              <a:pPr/>
              <a:t>80</a:t>
            </a:fld>
            <a:endParaRPr kumimoji="1" lang="ja-JP" altLang="en-US" dirty="0"/>
          </a:p>
        </p:txBody>
      </p:sp>
      <p:sp>
        <p:nvSpPr>
          <p:cNvPr id="12" name="正方形/長方形 11">
            <a:extLst>
              <a:ext uri="{FF2B5EF4-FFF2-40B4-BE49-F238E27FC236}">
                <a16:creationId xmlns:a16="http://schemas.microsoft.com/office/drawing/2014/main" id="{1043AB5E-393D-4644-4F68-6BB35C2796F4}"/>
              </a:ext>
            </a:extLst>
          </p:cNvPr>
          <p:cNvSpPr/>
          <p:nvPr/>
        </p:nvSpPr>
        <p:spPr>
          <a:xfrm>
            <a:off x="4137669" y="3456024"/>
            <a:ext cx="4358330" cy="324091"/>
          </a:xfrm>
          <a:prstGeom prst="rect">
            <a:avLst/>
          </a:prstGeom>
          <a:solidFill>
            <a:schemeClr val="accent4">
              <a:lumMod val="40000"/>
              <a:lumOff val="6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300" b="1" dirty="0">
                <a:solidFill>
                  <a:schemeClr val="accent4"/>
                </a:solidFill>
              </a:rPr>
              <a:t>計算してみよう</a:t>
            </a:r>
          </a:p>
        </p:txBody>
      </p:sp>
    </p:spTree>
    <p:extLst>
      <p:ext uri="{BB962C8B-B14F-4D97-AF65-F5344CB8AC3E}">
        <p14:creationId xmlns:p14="http://schemas.microsoft.com/office/powerpoint/2010/main" val="1556581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C2D942A5-D53F-99B7-5A07-C81CF9C9E291}"/>
              </a:ext>
            </a:extLst>
          </p:cNvPr>
          <p:cNvSpPr>
            <a:spLocks noGrp="1"/>
          </p:cNvSpPr>
          <p:nvPr>
            <p:ph type="body" sz="quarter" idx="13"/>
          </p:nvPr>
        </p:nvSpPr>
        <p:spPr/>
        <p:txBody>
          <a:bodyPr/>
          <a:lstStyle/>
          <a:p>
            <a:r>
              <a:rPr kumimoji="1" lang="en-US" altLang="ja-JP" dirty="0"/>
              <a:t>https://www.hpc.co.jp/chem/software/gaussian/help/keywords/scrf/</a:t>
            </a:r>
          </a:p>
          <a:p>
            <a:r>
              <a:rPr kumimoji="1" lang="ja-JP" altLang="en-US" dirty="0"/>
              <a:t>溶媒効果については </a:t>
            </a:r>
            <a:r>
              <a:rPr kumimoji="1" lang="en-US" altLang="ja-JP" dirty="0"/>
              <a:t>J. B. Foresman, Æ. Frisch </a:t>
            </a:r>
            <a:r>
              <a:rPr kumimoji="1" lang="ja-JP" altLang="en-US" dirty="0"/>
              <a:t>著</a:t>
            </a:r>
            <a:r>
              <a:rPr kumimoji="1" lang="en-US" altLang="ja-JP" dirty="0"/>
              <a:t>『</a:t>
            </a:r>
            <a:r>
              <a:rPr kumimoji="1" lang="ja-JP" altLang="en-US" dirty="0"/>
              <a:t>電子構造論による化学の探究</a:t>
            </a:r>
            <a:r>
              <a:rPr kumimoji="1" lang="en-US" altLang="ja-JP" dirty="0"/>
              <a:t>』(2017)</a:t>
            </a:r>
            <a:r>
              <a:rPr lang="ja-JP" altLang="en-US" dirty="0"/>
              <a:t> でよく解説されている</a:t>
            </a:r>
            <a:r>
              <a:rPr lang="en-US" altLang="ja-JP" dirty="0"/>
              <a:t>.</a:t>
            </a:r>
          </a:p>
        </p:txBody>
      </p:sp>
      <p:pic>
        <p:nvPicPr>
          <p:cNvPr id="8" name="コンテンツ プレースホルダー 7">
            <a:extLst>
              <a:ext uri="{FF2B5EF4-FFF2-40B4-BE49-F238E27FC236}">
                <a16:creationId xmlns:a16="http://schemas.microsoft.com/office/drawing/2014/main" id="{7A6B2527-DCE1-383D-1BB9-05347BF1A263}"/>
              </a:ext>
            </a:extLst>
          </p:cNvPr>
          <p:cNvPicPr>
            <a:picLocks noGrp="1" noChangeAspect="1"/>
          </p:cNvPicPr>
          <p:nvPr>
            <p:ph idx="14"/>
          </p:nvPr>
        </p:nvPicPr>
        <p:blipFill>
          <a:blip r:embed="rId2"/>
          <a:stretch>
            <a:fillRect/>
          </a:stretch>
        </p:blipFill>
        <p:spPr>
          <a:xfrm>
            <a:off x="3869828" y="842962"/>
            <a:ext cx="4806172" cy="3457575"/>
          </a:xfrm>
        </p:spPr>
      </p:pic>
      <p:sp>
        <p:nvSpPr>
          <p:cNvPr id="5" name="タイトル 4">
            <a:extLst>
              <a:ext uri="{FF2B5EF4-FFF2-40B4-BE49-F238E27FC236}">
                <a16:creationId xmlns:a16="http://schemas.microsoft.com/office/drawing/2014/main" id="{3FDCEFB0-E744-C392-9372-D3C380BB5F78}"/>
              </a:ext>
            </a:extLst>
          </p:cNvPr>
          <p:cNvSpPr>
            <a:spLocks noGrp="1"/>
          </p:cNvSpPr>
          <p:nvPr>
            <p:ph type="title"/>
          </p:nvPr>
        </p:nvSpPr>
        <p:spPr/>
        <p:txBody>
          <a:bodyPr/>
          <a:lstStyle/>
          <a:p>
            <a:r>
              <a:rPr kumimoji="1" lang="ja-JP" altLang="en-US" dirty="0"/>
              <a:t>溶媒効果</a:t>
            </a:r>
          </a:p>
        </p:txBody>
      </p:sp>
      <p:sp>
        <p:nvSpPr>
          <p:cNvPr id="6" name="スライド番号プレースホルダー 5">
            <a:extLst>
              <a:ext uri="{FF2B5EF4-FFF2-40B4-BE49-F238E27FC236}">
                <a16:creationId xmlns:a16="http://schemas.microsoft.com/office/drawing/2014/main" id="{8136EF40-1875-5107-F16A-BD61F47235E4}"/>
              </a:ext>
            </a:extLst>
          </p:cNvPr>
          <p:cNvSpPr>
            <a:spLocks noGrp="1"/>
          </p:cNvSpPr>
          <p:nvPr>
            <p:ph type="sldNum" sz="quarter" idx="15"/>
          </p:nvPr>
        </p:nvSpPr>
        <p:spPr/>
        <p:txBody>
          <a:bodyPr/>
          <a:lstStyle/>
          <a:p>
            <a:fld id="{44CC7441-4F6D-4D99-AEAC-28C0433C7008}" type="slidenum">
              <a:rPr kumimoji="1" lang="ja-JP" altLang="en-US" smtClean="0"/>
              <a:pPr/>
              <a:t>81</a:t>
            </a:fld>
            <a:endParaRPr kumimoji="1" lang="ja-JP" altLang="en-US" dirty="0"/>
          </a:p>
        </p:txBody>
      </p:sp>
      <p:sp>
        <p:nvSpPr>
          <p:cNvPr id="2" name="コンテンツ プレースホルダー 1">
            <a:extLst>
              <a:ext uri="{FF2B5EF4-FFF2-40B4-BE49-F238E27FC236}">
                <a16:creationId xmlns:a16="http://schemas.microsoft.com/office/drawing/2014/main" id="{54E93824-A5A4-D2C6-CEAE-7DED8EFA210E}"/>
              </a:ext>
            </a:extLst>
          </p:cNvPr>
          <p:cNvSpPr>
            <a:spLocks noGrp="1"/>
          </p:cNvSpPr>
          <p:nvPr>
            <p:ph idx="1"/>
          </p:nvPr>
        </p:nvSpPr>
        <p:spPr>
          <a:xfrm>
            <a:off x="468000" y="843750"/>
            <a:ext cx="3401828" cy="3207660"/>
          </a:xfrm>
        </p:spPr>
        <p:txBody>
          <a:bodyPr/>
          <a:lstStyle/>
          <a:p>
            <a:r>
              <a:rPr lang="ja-JP" altLang="en-US" dirty="0"/>
              <a:t>溶媒分子を溶質分子に一つずつ配位させていく方法も考えられるが</a:t>
            </a:r>
            <a:r>
              <a:rPr lang="en-US" altLang="ja-JP" dirty="0"/>
              <a:t>, </a:t>
            </a:r>
            <a:r>
              <a:rPr lang="ja-JP" altLang="en-US" dirty="0"/>
              <a:t>計算コストがかかりすぎる</a:t>
            </a:r>
            <a:r>
              <a:rPr lang="en-US" altLang="ja-JP" dirty="0"/>
              <a:t>. </a:t>
            </a:r>
            <a:r>
              <a:rPr lang="ja-JP" altLang="en-US" dirty="0"/>
              <a:t>インプットファイルに</a:t>
            </a:r>
            <a:endParaRPr lang="en-US" altLang="ja-JP" dirty="0"/>
          </a:p>
          <a:p>
            <a:pPr algn="ctr"/>
            <a:r>
              <a:rPr lang="en-US" altLang="ja-JP" dirty="0"/>
              <a:t>`SCRF=(Solvent=Water)`</a:t>
            </a:r>
            <a:endParaRPr kumimoji="1" lang="ja-JP" altLang="en-US" dirty="0"/>
          </a:p>
          <a:p>
            <a:r>
              <a:rPr lang="ja-JP" altLang="en-US" dirty="0"/>
              <a:t>のように追記することで簡易的に溶媒効果を取り込んだ計算が可能である</a:t>
            </a:r>
            <a:r>
              <a:rPr lang="en-US" altLang="ja-JP" dirty="0"/>
              <a:t>. </a:t>
            </a:r>
            <a:r>
              <a:rPr lang="ja-JP" altLang="en-US" dirty="0"/>
              <a:t>インプットファイル内に書き込むか</a:t>
            </a:r>
            <a:r>
              <a:rPr lang="en-US" altLang="ja-JP" dirty="0"/>
              <a:t>, </a:t>
            </a:r>
            <a:r>
              <a:rPr lang="ja-JP" altLang="en-US" dirty="0"/>
              <a:t>右図のように</a:t>
            </a:r>
            <a:r>
              <a:rPr lang="en-US" altLang="ja-JP" dirty="0" err="1"/>
              <a:t>GaussView</a:t>
            </a:r>
            <a:r>
              <a:rPr lang="ja-JP" altLang="en-US" dirty="0"/>
              <a:t>上で溶液を指定する</a:t>
            </a:r>
            <a:r>
              <a:rPr lang="en-US" altLang="ja-JP" dirty="0"/>
              <a:t>.</a:t>
            </a:r>
          </a:p>
          <a:p>
            <a:r>
              <a:rPr lang="ja-JP" altLang="en-US" dirty="0"/>
              <a:t>これを用いて最適化を行うと</a:t>
            </a:r>
            <a:r>
              <a:rPr lang="en-US" altLang="ja-JP" dirty="0"/>
              <a:t>, </a:t>
            </a:r>
            <a:r>
              <a:rPr lang="ja-JP" altLang="en-US" dirty="0"/>
              <a:t>構造が変化する</a:t>
            </a:r>
            <a:r>
              <a:rPr lang="en-US" altLang="ja-JP" dirty="0"/>
              <a:t>. </a:t>
            </a:r>
            <a:r>
              <a:rPr lang="ja-JP" altLang="en-US" dirty="0"/>
              <a:t>構造が変化するということは</a:t>
            </a:r>
            <a:r>
              <a:rPr lang="en-US" altLang="ja-JP" dirty="0"/>
              <a:t>, NMR</a:t>
            </a:r>
            <a:r>
              <a:rPr lang="ja-JP" altLang="en-US" dirty="0"/>
              <a:t>スペクトルや</a:t>
            </a:r>
            <a:r>
              <a:rPr lang="en-US" altLang="ja-JP" dirty="0"/>
              <a:t>IR</a:t>
            </a:r>
            <a:r>
              <a:rPr lang="ja-JP" altLang="en-US" dirty="0"/>
              <a:t>スペクトル</a:t>
            </a:r>
            <a:r>
              <a:rPr lang="en-US" altLang="ja-JP" dirty="0"/>
              <a:t>, UV-vis</a:t>
            </a:r>
            <a:r>
              <a:rPr lang="ja-JP" altLang="en-US" dirty="0"/>
              <a:t>スペクトルにも変化が生じる</a:t>
            </a:r>
            <a:r>
              <a:rPr lang="en-US" altLang="ja-JP" dirty="0"/>
              <a:t>.</a:t>
            </a:r>
          </a:p>
        </p:txBody>
      </p:sp>
      <p:pic>
        <p:nvPicPr>
          <p:cNvPr id="4" name="グラフィックス 3" descr="カーソル 単色塗りつぶし">
            <a:extLst>
              <a:ext uri="{FF2B5EF4-FFF2-40B4-BE49-F238E27FC236}">
                <a16:creationId xmlns:a16="http://schemas.microsoft.com/office/drawing/2014/main" id="{2882D0E8-DB5D-483B-5C14-6EF32BA5237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91793" y="2012134"/>
            <a:ext cx="415274" cy="415274"/>
          </a:xfrm>
          <a:prstGeom prst="rect">
            <a:avLst/>
          </a:prstGeom>
        </p:spPr>
      </p:pic>
    </p:spTree>
    <p:extLst>
      <p:ext uri="{BB962C8B-B14F-4D97-AF65-F5344CB8AC3E}">
        <p14:creationId xmlns:p14="http://schemas.microsoft.com/office/powerpoint/2010/main" val="301228304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コンテンツ プレースホルダー 1">
                <a:extLst>
                  <a:ext uri="{FF2B5EF4-FFF2-40B4-BE49-F238E27FC236}">
                    <a16:creationId xmlns:a16="http://schemas.microsoft.com/office/drawing/2014/main" id="{1FFDF1DA-36C0-9AFF-0FD8-6A207978DC1F}"/>
                  </a:ext>
                </a:extLst>
              </p:cNvPr>
              <p:cNvSpPr>
                <a:spLocks noGrp="1"/>
              </p:cNvSpPr>
              <p:nvPr>
                <p:ph idx="1"/>
              </p:nvPr>
            </p:nvSpPr>
            <p:spPr>
              <a:xfrm>
                <a:off x="468000" y="843750"/>
                <a:ext cx="2736000" cy="3284604"/>
              </a:xfrm>
            </p:spPr>
            <p:txBody>
              <a:bodyPr/>
              <a:lstStyle/>
              <a:p>
                <a:r>
                  <a:rPr lang="ja-JP" altLang="en-US" dirty="0"/>
                  <a:t>任意の分子について</a:t>
                </a:r>
                <a:r>
                  <a:rPr lang="en-US" altLang="ja-JP" dirty="0"/>
                  <a:t>, </a:t>
                </a:r>
                <a:r>
                  <a:rPr lang="ja-JP" altLang="en-US" dirty="0"/>
                  <a:t>気相中と溶液中でそれぞれ最適化し</a:t>
                </a:r>
                <a:r>
                  <a:rPr lang="en-US" altLang="ja-JP" dirty="0"/>
                  <a:t>, </a:t>
                </a:r>
                <a:r>
                  <a:rPr lang="ja-JP" altLang="en-US" dirty="0"/>
                  <a:t>構造を比較しなさい</a:t>
                </a:r>
                <a:r>
                  <a:rPr lang="en-US" altLang="ja-JP" dirty="0"/>
                  <a:t>. </a:t>
                </a:r>
                <a:r>
                  <a:rPr lang="ja-JP" altLang="en-US" dirty="0"/>
                  <a:t>構造が異なることを確かめよ</a:t>
                </a:r>
                <a:r>
                  <a:rPr lang="en-US" altLang="ja-JP" dirty="0"/>
                  <a:t>. </a:t>
                </a:r>
                <a:r>
                  <a:rPr lang="ja-JP" altLang="en-US" dirty="0"/>
                  <a:t>例えば</a:t>
                </a:r>
                <a:endParaRPr lang="en-US" altLang="ja-JP" dirty="0"/>
              </a:p>
              <a:p>
                <a:pPr/>
                <a14:m>
                  <m:oMathPara xmlns:m="http://schemas.openxmlformats.org/officeDocument/2006/math">
                    <m:oMathParaPr>
                      <m:jc m:val="centerGroup"/>
                    </m:oMathParaPr>
                    <m:oMath xmlns:m="http://schemas.openxmlformats.org/officeDocument/2006/math">
                      <m:r>
                        <m:rPr>
                          <m:sty m:val="p"/>
                        </m:rPr>
                        <a:rPr lang="en-US" altLang="ja-JP" b="0" i="0" smtClean="0">
                          <a:latin typeface="Cambria Math" panose="02040503050406030204" pitchFamily="18" charset="0"/>
                        </a:rPr>
                        <m:t>N</m:t>
                      </m:r>
                      <m:sSub>
                        <m:sSubPr>
                          <m:ctrlPr>
                            <a:rPr lang="en-US" altLang="ja-JP" b="0" i="1" smtClean="0">
                              <a:latin typeface="Cambria Math" panose="02040503050406030204" pitchFamily="18" charset="0"/>
                            </a:rPr>
                          </m:ctrlPr>
                        </m:sSubPr>
                        <m:e>
                          <m:r>
                            <m:rPr>
                              <m:sty m:val="p"/>
                            </m:rPr>
                            <a:rPr lang="en-US" altLang="ja-JP" b="0" i="0" smtClean="0">
                              <a:latin typeface="Cambria Math" panose="02040503050406030204" pitchFamily="18" charset="0"/>
                            </a:rPr>
                            <m:t>H</m:t>
                          </m:r>
                        </m:e>
                        <m:sub>
                          <m:r>
                            <a:rPr lang="en-US" altLang="ja-JP" b="0" i="0" smtClean="0">
                              <a:latin typeface="Cambria Math" panose="02040503050406030204" pitchFamily="18" charset="0"/>
                            </a:rPr>
                            <m:t>3</m:t>
                          </m:r>
                        </m:sub>
                      </m:sSub>
                      <m:d>
                        <m:dPr>
                          <m:ctrlPr>
                            <a:rPr lang="en-US" altLang="ja-JP" b="0" i="1" smtClean="0">
                              <a:latin typeface="Cambria Math" panose="02040503050406030204" pitchFamily="18" charset="0"/>
                            </a:rPr>
                          </m:ctrlPr>
                        </m:dPr>
                        <m:e>
                          <m:r>
                            <m:rPr>
                              <m:sty m:val="p"/>
                            </m:rPr>
                            <a:rPr lang="en-US" altLang="ja-JP" b="0" i="0" smtClean="0">
                              <a:latin typeface="Cambria Math" panose="02040503050406030204" pitchFamily="18" charset="0"/>
                            </a:rPr>
                            <m:t>g</m:t>
                          </m:r>
                        </m:e>
                      </m:d>
                      <m:r>
                        <a:rPr lang="en-US" altLang="ja-JP" b="0" i="1" smtClean="0">
                          <a:latin typeface="Cambria Math" panose="02040503050406030204" pitchFamily="18" charset="0"/>
                        </a:rPr>
                        <m:t>→</m:t>
                      </m:r>
                      <m:r>
                        <m:rPr>
                          <m:sty m:val="p"/>
                        </m:rPr>
                        <a:rPr lang="en-US" altLang="ja-JP" i="0">
                          <a:latin typeface="Cambria Math" panose="02040503050406030204" pitchFamily="18" charset="0"/>
                        </a:rPr>
                        <m:t>N</m:t>
                      </m:r>
                      <m:sSub>
                        <m:sSubPr>
                          <m:ctrlPr>
                            <a:rPr lang="en-US" altLang="ja-JP" i="1">
                              <a:latin typeface="Cambria Math" panose="02040503050406030204" pitchFamily="18" charset="0"/>
                            </a:rPr>
                          </m:ctrlPr>
                        </m:sSubPr>
                        <m:e>
                          <m:r>
                            <m:rPr>
                              <m:sty m:val="p"/>
                            </m:rPr>
                            <a:rPr lang="en-US" altLang="ja-JP" i="0">
                              <a:latin typeface="Cambria Math" panose="02040503050406030204" pitchFamily="18" charset="0"/>
                            </a:rPr>
                            <m:t>H</m:t>
                          </m:r>
                        </m:e>
                        <m:sub>
                          <m:r>
                            <a:rPr lang="en-US" altLang="ja-JP" i="0">
                              <a:latin typeface="Cambria Math" panose="02040503050406030204" pitchFamily="18" charset="0"/>
                            </a:rPr>
                            <m:t>3</m:t>
                          </m:r>
                        </m:sub>
                      </m:sSub>
                      <m:r>
                        <a:rPr lang="en-US" altLang="ja-JP" i="0">
                          <a:latin typeface="Cambria Math" panose="02040503050406030204" pitchFamily="18" charset="0"/>
                        </a:rPr>
                        <m:t>(</m:t>
                      </m:r>
                      <m:r>
                        <m:rPr>
                          <m:sty m:val="p"/>
                        </m:rPr>
                        <a:rPr lang="en-US" altLang="ja-JP" b="0" i="0" smtClean="0">
                          <a:latin typeface="Cambria Math" panose="02040503050406030204" pitchFamily="18" charset="0"/>
                        </a:rPr>
                        <m:t>aq</m:t>
                      </m:r>
                      <m:r>
                        <a:rPr lang="en-US" altLang="ja-JP" i="0">
                          <a:latin typeface="Cambria Math" panose="02040503050406030204" pitchFamily="18" charset="0"/>
                        </a:rPr>
                        <m:t>)</m:t>
                      </m:r>
                    </m:oMath>
                  </m:oMathPara>
                </a14:m>
                <a:endParaRPr lang="en-US" altLang="ja-JP" dirty="0"/>
              </a:p>
              <a:p>
                <a:r>
                  <a:rPr kumimoji="1" lang="ja-JP" altLang="en-US" sz="1300" dirty="0"/>
                  <a:t>のような溶媒効果の有無によってアンモニアの形がどのように変化するか計算してみよう</a:t>
                </a:r>
                <a:r>
                  <a:rPr kumimoji="1" lang="en-US" altLang="ja-JP" sz="1300" dirty="0"/>
                  <a:t>.</a:t>
                </a:r>
              </a:p>
              <a:p>
                <a:r>
                  <a:rPr kumimoji="1" lang="ja-JP" altLang="en-US" sz="1300" dirty="0"/>
                  <a:t>標準</a:t>
                </a:r>
                <a:r>
                  <a:rPr kumimoji="1" lang="en-US" altLang="ja-JP" sz="1300" dirty="0"/>
                  <a:t>Gibbs</a:t>
                </a:r>
                <a:r>
                  <a:rPr kumimoji="1" lang="ja-JP" altLang="en-US" sz="1300" dirty="0"/>
                  <a:t>エネルギー</a:t>
                </a:r>
                <a14:m>
                  <m:oMath xmlns:m="http://schemas.openxmlformats.org/officeDocument/2006/math">
                    <m:r>
                      <m:rPr>
                        <m:sty m:val="p"/>
                      </m:rPr>
                      <a:rPr lang="en-US" altLang="ja-JP" b="0" i="0" dirty="0" smtClean="0">
                        <a:latin typeface="Cambria Math" panose="02040503050406030204" pitchFamily="18" charset="0"/>
                      </a:rPr>
                      <m:t>Δ</m:t>
                    </m:r>
                    <m:sSup>
                      <m:sSupPr>
                        <m:ctrlPr>
                          <a:rPr lang="en-US" altLang="ja-JP" b="0" i="1" dirty="0" smtClean="0">
                            <a:latin typeface="Cambria Math" panose="02040503050406030204" pitchFamily="18" charset="0"/>
                          </a:rPr>
                        </m:ctrlPr>
                      </m:sSupPr>
                      <m:e>
                        <m:r>
                          <a:rPr lang="en-US" altLang="ja-JP" i="1" dirty="0">
                            <a:latin typeface="Cambria Math" panose="02040503050406030204" pitchFamily="18" charset="0"/>
                          </a:rPr>
                          <m:t>𝐺</m:t>
                        </m:r>
                      </m:e>
                      <m:sup>
                        <m:r>
                          <a:rPr lang="en-US" altLang="ja-JP" i="1" dirty="0" smtClean="0">
                            <a:latin typeface="Cambria Math" panose="02040503050406030204" pitchFamily="18" charset="0"/>
                            <a:ea typeface="Cambria Math" panose="02040503050406030204" pitchFamily="18" charset="0"/>
                          </a:rPr>
                          <m:t>∘</m:t>
                        </m:r>
                      </m:sup>
                    </m:sSup>
                  </m:oMath>
                </a14:m>
                <a:r>
                  <a:rPr kumimoji="1" lang="ja-JP" altLang="en-US" sz="1300" dirty="0"/>
                  <a:t>は負の値を取るとされている</a:t>
                </a:r>
                <a:r>
                  <a:rPr kumimoji="1" lang="en-US" altLang="ja-JP" sz="1300" dirty="0"/>
                  <a:t>[1].</a:t>
                </a:r>
              </a:p>
              <a:p>
                <a:r>
                  <a:rPr kumimoji="1" lang="ja-JP" altLang="en-US" sz="1300" dirty="0"/>
                  <a:t>正しく再現できているだろうか？</a:t>
                </a:r>
                <a:br>
                  <a:rPr lang="en-US" altLang="ja-JP" dirty="0"/>
                </a:br>
                <a:r>
                  <a:rPr lang="en-US" altLang="ja-JP" dirty="0" err="1"/>
                  <a:t>gas.gjf</a:t>
                </a:r>
                <a:r>
                  <a:rPr lang="ja-JP" altLang="en-US" dirty="0"/>
                  <a:t>と</a:t>
                </a:r>
                <a:r>
                  <a:rPr lang="en-US" altLang="ja-JP" dirty="0" err="1"/>
                  <a:t>water.gjf</a:t>
                </a:r>
                <a:r>
                  <a:rPr lang="ja-JP" altLang="en-US" dirty="0"/>
                  <a:t>を比較しよう</a:t>
                </a:r>
                <a:r>
                  <a:rPr lang="en-US" altLang="ja-JP" dirty="0"/>
                  <a:t>.</a:t>
                </a:r>
                <a:endParaRPr kumimoji="1" lang="en-US" altLang="ja-JP" sz="1300" dirty="0"/>
              </a:p>
            </p:txBody>
          </p:sp>
        </mc:Choice>
        <mc:Fallback xmlns="">
          <p:sp>
            <p:nvSpPr>
              <p:cNvPr id="2" name="コンテンツ プレースホルダー 1">
                <a:extLst>
                  <a:ext uri="{FF2B5EF4-FFF2-40B4-BE49-F238E27FC236}">
                    <a16:creationId xmlns:a16="http://schemas.microsoft.com/office/drawing/2014/main" id="{1FFDF1DA-36C0-9AFF-0FD8-6A207978DC1F}"/>
                  </a:ext>
                </a:extLst>
              </p:cNvPr>
              <p:cNvSpPr>
                <a:spLocks noGrp="1" noRot="1" noChangeAspect="1" noMove="1" noResize="1" noEditPoints="1" noAdjustHandles="1" noChangeArrowheads="1" noChangeShapeType="1" noTextEdit="1"/>
              </p:cNvSpPr>
              <p:nvPr>
                <p:ph idx="1"/>
              </p:nvPr>
            </p:nvSpPr>
            <p:spPr>
              <a:xfrm>
                <a:off x="468000" y="843750"/>
                <a:ext cx="2736000" cy="3284604"/>
              </a:xfrm>
              <a:blipFill>
                <a:blip r:embed="rId2"/>
                <a:stretch>
                  <a:fillRect b="-371"/>
                </a:stretch>
              </a:blipFill>
            </p:spPr>
            <p:txBody>
              <a:bodyPr/>
              <a:lstStyle/>
              <a:p>
                <a:r>
                  <a:rPr lang="ja-JP" altLang="en-US">
                    <a:noFill/>
                  </a:rPr>
                  <a:t> </a:t>
                </a:r>
              </a:p>
            </p:txBody>
          </p:sp>
        </mc:Fallback>
      </mc:AlternateContent>
      <p:sp>
        <p:nvSpPr>
          <p:cNvPr id="3" name="テキスト プレースホルダー 2">
            <a:extLst>
              <a:ext uri="{FF2B5EF4-FFF2-40B4-BE49-F238E27FC236}">
                <a16:creationId xmlns:a16="http://schemas.microsoft.com/office/drawing/2014/main" id="{23D2A4C3-EBE2-F12B-C0AD-3466CE1C31F7}"/>
              </a:ext>
            </a:extLst>
          </p:cNvPr>
          <p:cNvSpPr>
            <a:spLocks noGrp="1"/>
          </p:cNvSpPr>
          <p:nvPr>
            <p:ph type="body" sz="quarter" idx="13"/>
          </p:nvPr>
        </p:nvSpPr>
        <p:spPr/>
        <p:txBody>
          <a:bodyPr/>
          <a:lstStyle/>
          <a:p>
            <a:r>
              <a:rPr kumimoji="1" lang="en-US" altLang="ja-JP" dirty="0"/>
              <a:t>[1] https://ja.wikipedia.org/wiki/</a:t>
            </a:r>
            <a:r>
              <a:rPr kumimoji="1" lang="ja-JP" altLang="en-US" dirty="0"/>
              <a:t>アンモニア</a:t>
            </a:r>
            <a:r>
              <a:rPr kumimoji="1" lang="en-US" altLang="ja-JP" dirty="0"/>
              <a:t>#</a:t>
            </a:r>
            <a:r>
              <a:rPr kumimoji="1" lang="ja-JP" altLang="en-US" dirty="0"/>
              <a:t>アンモニア水</a:t>
            </a:r>
            <a:endParaRPr kumimoji="1" lang="en-US" altLang="ja-JP" dirty="0"/>
          </a:p>
        </p:txBody>
      </p:sp>
      <p:sp>
        <p:nvSpPr>
          <p:cNvPr id="5" name="タイトル 4">
            <a:extLst>
              <a:ext uri="{FF2B5EF4-FFF2-40B4-BE49-F238E27FC236}">
                <a16:creationId xmlns:a16="http://schemas.microsoft.com/office/drawing/2014/main" id="{2868FC84-5014-008C-C2D1-C12B95604B28}"/>
              </a:ext>
            </a:extLst>
          </p:cNvPr>
          <p:cNvSpPr>
            <a:spLocks noGrp="1"/>
          </p:cNvSpPr>
          <p:nvPr>
            <p:ph type="title"/>
          </p:nvPr>
        </p:nvSpPr>
        <p:spPr/>
        <p:txBody>
          <a:bodyPr/>
          <a:lstStyle/>
          <a:p>
            <a:r>
              <a:rPr kumimoji="1" lang="ja-JP" altLang="en-US" dirty="0"/>
              <a:t>演習：アンモニア水</a:t>
            </a:r>
          </a:p>
        </p:txBody>
      </p:sp>
      <p:sp>
        <p:nvSpPr>
          <p:cNvPr id="6" name="スライド番号プレースホルダー 5">
            <a:extLst>
              <a:ext uri="{FF2B5EF4-FFF2-40B4-BE49-F238E27FC236}">
                <a16:creationId xmlns:a16="http://schemas.microsoft.com/office/drawing/2014/main" id="{11EB0E6B-8615-0B5E-4A6A-2A144DE437E7}"/>
              </a:ext>
            </a:extLst>
          </p:cNvPr>
          <p:cNvSpPr>
            <a:spLocks noGrp="1"/>
          </p:cNvSpPr>
          <p:nvPr>
            <p:ph type="sldNum" sz="quarter" idx="15"/>
          </p:nvPr>
        </p:nvSpPr>
        <p:spPr/>
        <p:txBody>
          <a:bodyPr/>
          <a:lstStyle/>
          <a:p>
            <a:fld id="{44CC7441-4F6D-4D99-AEAC-28C0433C7008}" type="slidenum">
              <a:rPr kumimoji="1" lang="ja-JP" altLang="en-US" smtClean="0"/>
              <a:pPr/>
              <a:t>82</a:t>
            </a:fld>
            <a:endParaRPr kumimoji="1" lang="ja-JP" altLang="en-US" dirty="0"/>
          </a:p>
        </p:txBody>
      </p:sp>
      <p:graphicFrame>
        <p:nvGraphicFramePr>
          <p:cNvPr id="7" name="表 29">
            <a:extLst>
              <a:ext uri="{FF2B5EF4-FFF2-40B4-BE49-F238E27FC236}">
                <a16:creationId xmlns:a16="http://schemas.microsoft.com/office/drawing/2014/main" id="{7FB1E294-BE40-F4C8-1EF7-A83EE6703094}"/>
              </a:ext>
            </a:extLst>
          </p:cNvPr>
          <p:cNvGraphicFramePr>
            <a:graphicFrameLocks noGrp="1"/>
          </p:cNvGraphicFramePr>
          <p:nvPr>
            <p:ph idx="14"/>
            <p:extLst>
              <p:ext uri="{D42A27DB-BD31-4B8C-83A1-F6EECF244321}">
                <p14:modId xmlns:p14="http://schemas.microsoft.com/office/powerpoint/2010/main" val="3711757881"/>
              </p:ext>
            </p:extLst>
          </p:nvPr>
        </p:nvGraphicFramePr>
        <p:xfrm>
          <a:off x="3203575" y="842963"/>
          <a:ext cx="5472425" cy="3903300"/>
        </p:xfrm>
        <a:graphic>
          <a:graphicData uri="http://schemas.openxmlformats.org/drawingml/2006/table">
            <a:tbl>
              <a:tblPr>
                <a:tableStyleId>{5C22544A-7EE6-4342-B048-85BDC9FD1C3A}</a:tableStyleId>
              </a:tblPr>
              <a:tblGrid>
                <a:gridCol w="5472425">
                  <a:extLst>
                    <a:ext uri="{9D8B030D-6E8A-4147-A177-3AD203B41FA5}">
                      <a16:colId xmlns:a16="http://schemas.microsoft.com/office/drawing/2014/main" val="1813353461"/>
                    </a:ext>
                  </a:extLst>
                </a:gridCol>
              </a:tblGrid>
              <a:tr h="360000">
                <a:tc>
                  <a:txBody>
                    <a:bodyPr/>
                    <a:lstStyle/>
                    <a:p>
                      <a:r>
                        <a:rPr kumimoji="1" lang="en-US" altLang="ja-JP" sz="1400" b="1" dirty="0">
                          <a:solidFill>
                            <a:schemeClr val="tx2"/>
                          </a:solidFill>
                          <a:latin typeface="Consolas" panose="020B0609020204030204" pitchFamily="49" charset="0"/>
                        </a:rPr>
                        <a:t>examples/solvent/</a:t>
                      </a:r>
                      <a:r>
                        <a:rPr kumimoji="1" lang="en-US" altLang="ja-JP" sz="1400" b="1" dirty="0" err="1">
                          <a:solidFill>
                            <a:schemeClr val="tx2"/>
                          </a:solidFill>
                          <a:latin typeface="Consolas" panose="020B0609020204030204" pitchFamily="49" charset="0"/>
                        </a:rPr>
                        <a:t>water.gjf</a:t>
                      </a:r>
                      <a:endParaRPr kumimoji="1" lang="en-US" altLang="ja-JP" sz="1400" b="1" dirty="0">
                        <a:solidFill>
                          <a:schemeClr val="tx2"/>
                        </a:solidFill>
                        <a:latin typeface="Consolas" panose="020B0609020204030204" pitchFamily="49" charset="0"/>
                      </a:endParaRPr>
                    </a:p>
                  </a:txBody>
                  <a:tcPr anchor="ctr">
                    <a:lnL w="12700" cmpd="sng">
                      <a:noFill/>
                    </a:lnL>
                    <a:lnR w="12700" cmpd="sng">
                      <a:noFill/>
                    </a:lnR>
                    <a:lnT w="12700" cmpd="sng">
                      <a:noFill/>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66176398"/>
                  </a:ext>
                </a:extLst>
              </a:tr>
              <a:tr h="288000">
                <a:tc>
                  <a:txBody>
                    <a:bodyPr/>
                    <a:lstStyle/>
                    <a:p>
                      <a:r>
                        <a:rPr kumimoji="1" lang="pt-BR" altLang="ja-JP" sz="1050" dirty="0">
                          <a:solidFill>
                            <a:srgbClr val="D4D4D4"/>
                          </a:solidFill>
                          <a:latin typeface="Consolas" panose="020B0609020204030204" pitchFamily="49" charset="0"/>
                        </a:rPr>
                        <a:t># B3LYP/6-31G(d,p) opt freq SCRF=(Solvent=Water)</a:t>
                      </a:r>
                    </a:p>
                    <a:p>
                      <a:endParaRPr kumimoji="1" lang="pt-BR" altLang="ja-JP" sz="1050" dirty="0">
                        <a:solidFill>
                          <a:srgbClr val="D4D4D4"/>
                        </a:solidFill>
                        <a:latin typeface="Consolas" panose="020B0609020204030204" pitchFamily="49" charset="0"/>
                      </a:endParaRPr>
                    </a:p>
                    <a:p>
                      <a:r>
                        <a:rPr kumimoji="1" lang="pt-BR" altLang="ja-JP" sz="1050" dirty="0">
                          <a:solidFill>
                            <a:srgbClr val="D4D4D4"/>
                          </a:solidFill>
                          <a:latin typeface="Consolas" panose="020B0609020204030204" pitchFamily="49" charset="0"/>
                        </a:rPr>
                        <a:t>NH3(aq)</a:t>
                      </a:r>
                    </a:p>
                    <a:p>
                      <a:endParaRPr kumimoji="1" lang="pt-BR" altLang="ja-JP" sz="1050" dirty="0">
                        <a:solidFill>
                          <a:srgbClr val="D4D4D4"/>
                        </a:solidFill>
                        <a:latin typeface="Consolas" panose="020B0609020204030204" pitchFamily="49" charset="0"/>
                      </a:endParaRPr>
                    </a:p>
                    <a:p>
                      <a:r>
                        <a:rPr kumimoji="1" lang="pt-BR" altLang="ja-JP" sz="1050" dirty="0">
                          <a:solidFill>
                            <a:srgbClr val="D4D4D4"/>
                          </a:solidFill>
                          <a:latin typeface="Consolas" panose="020B0609020204030204" pitchFamily="49" charset="0"/>
                        </a:rPr>
                        <a:t>0 1</a:t>
                      </a:r>
                    </a:p>
                    <a:p>
                      <a:r>
                        <a:rPr kumimoji="1" lang="pt-BR" altLang="ja-JP" sz="1050" dirty="0">
                          <a:solidFill>
                            <a:srgbClr val="D4D4D4"/>
                          </a:solidFill>
                          <a:latin typeface="Consolas" panose="020B0609020204030204" pitchFamily="49" charset="0"/>
                        </a:rPr>
                        <a:t>N  </a:t>
                      </a:r>
                    </a:p>
                    <a:p>
                      <a:r>
                        <a:rPr kumimoji="1" lang="pt-BR" altLang="ja-JP" sz="1050" dirty="0">
                          <a:solidFill>
                            <a:srgbClr val="D4D4D4"/>
                          </a:solidFill>
                          <a:latin typeface="Consolas" panose="020B0609020204030204" pitchFamily="49" charset="0"/>
                        </a:rPr>
                        <a:t>H  1  B1</a:t>
                      </a:r>
                    </a:p>
                    <a:p>
                      <a:r>
                        <a:rPr kumimoji="1" lang="pt-BR" altLang="ja-JP" sz="1050" dirty="0">
                          <a:solidFill>
                            <a:srgbClr val="D4D4D4"/>
                          </a:solidFill>
                          <a:latin typeface="Consolas" panose="020B0609020204030204" pitchFamily="49" charset="0"/>
                        </a:rPr>
                        <a:t>H  1  B1  2  A1</a:t>
                      </a:r>
                    </a:p>
                    <a:p>
                      <a:r>
                        <a:rPr kumimoji="1" lang="pt-BR" altLang="ja-JP" sz="1050" dirty="0">
                          <a:solidFill>
                            <a:srgbClr val="D4D4D4"/>
                          </a:solidFill>
                          <a:latin typeface="Consolas" panose="020B0609020204030204" pitchFamily="49" charset="0"/>
                        </a:rPr>
                        <a:t>H  1  B1  3  A1  2  D1  0</a:t>
                      </a:r>
                    </a:p>
                    <a:p>
                      <a:endParaRPr kumimoji="1" lang="pt-BR" altLang="ja-JP" sz="1050" dirty="0">
                        <a:solidFill>
                          <a:srgbClr val="D4D4D4"/>
                        </a:solidFill>
                        <a:latin typeface="Consolas" panose="020B0609020204030204" pitchFamily="49" charset="0"/>
                      </a:endParaRPr>
                    </a:p>
                    <a:p>
                      <a:r>
                        <a:rPr kumimoji="1" lang="pt-BR" altLang="ja-JP" sz="1050" dirty="0">
                          <a:solidFill>
                            <a:srgbClr val="D4D4D4"/>
                          </a:solidFill>
                          <a:latin typeface="Consolas" panose="020B0609020204030204" pitchFamily="49" charset="0"/>
                        </a:rPr>
                        <a:t>B1   1.0</a:t>
                      </a:r>
                    </a:p>
                    <a:p>
                      <a:r>
                        <a:rPr kumimoji="1" lang="pt-BR" altLang="ja-JP" sz="1050" dirty="0">
                          <a:solidFill>
                            <a:srgbClr val="D4D4D4"/>
                          </a:solidFill>
                          <a:latin typeface="Consolas" panose="020B0609020204030204" pitchFamily="49" charset="0"/>
                        </a:rPr>
                        <a:t>A1   109.47120255</a:t>
                      </a:r>
                    </a:p>
                    <a:p>
                      <a:r>
                        <a:rPr kumimoji="1" lang="pt-BR" altLang="ja-JP" sz="1050" dirty="0">
                          <a:solidFill>
                            <a:srgbClr val="D4D4D4"/>
                          </a:solidFill>
                          <a:latin typeface="Consolas" panose="020B0609020204030204" pitchFamily="49" charset="0"/>
                        </a:rPr>
                        <a:t>D1  -120.0</a:t>
                      </a:r>
                    </a:p>
                    <a:p>
                      <a:endParaRPr kumimoji="1" lang="pt-BR" altLang="ja-JP" sz="1050" dirty="0">
                        <a:solidFill>
                          <a:srgbClr val="D4D4D4"/>
                        </a:solidFill>
                        <a:latin typeface="Consolas" panose="020B0609020204030204" pitchFamily="49" charset="0"/>
                      </a:endParaRPr>
                    </a:p>
                  </a:txBody>
                  <a:tcPr anchor="ctr">
                    <a:lnT w="28575"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24292E"/>
                    </a:solidFill>
                  </a:tcPr>
                </a:tc>
                <a:extLst>
                  <a:ext uri="{0D108BD9-81ED-4DB2-BD59-A6C34878D82A}">
                    <a16:rowId xmlns:a16="http://schemas.microsoft.com/office/drawing/2014/main" val="855548273"/>
                  </a:ext>
                </a:extLst>
              </a:tr>
              <a:tr h="288000">
                <a:tc>
                  <a:txBody>
                    <a:bodyPr/>
                    <a:lstStyle/>
                    <a:p>
                      <a:r>
                        <a:rPr kumimoji="1" lang="en-US" altLang="ja-JP" sz="1050" dirty="0" err="1">
                          <a:solidFill>
                            <a:srgbClr val="D4D4D4"/>
                          </a:solidFill>
                          <a:latin typeface="Consolas" panose="020B0609020204030204" pitchFamily="49" charset="0"/>
                        </a:rPr>
                        <a:t>gas.out</a:t>
                      </a:r>
                      <a:endParaRPr kumimoji="1" lang="en-US" altLang="ja-JP" sz="1050" dirty="0">
                        <a:solidFill>
                          <a:srgbClr val="D4D4D4"/>
                        </a:solidFill>
                        <a:latin typeface="Consolas" panose="020B0609020204030204" pitchFamily="49" charset="0"/>
                      </a:endParaRPr>
                    </a:p>
                    <a:p>
                      <a:r>
                        <a:rPr kumimoji="1" lang="pt-BR" altLang="ja-JP" sz="1050" dirty="0">
                          <a:solidFill>
                            <a:srgbClr val="D4D4D4"/>
                          </a:solidFill>
                          <a:latin typeface="Consolas" panose="020B0609020204030204" pitchFamily="49" charset="0"/>
                        </a:rPr>
                        <a:t>! R1    R(1,2)                  1.018 </a:t>
                      </a:r>
                    </a:p>
                    <a:p>
                      <a:r>
                        <a:rPr kumimoji="1" lang="pt-BR" altLang="ja-JP" sz="1050" dirty="0">
                          <a:solidFill>
                            <a:srgbClr val="D4D4D4"/>
                          </a:solidFill>
                          <a:latin typeface="Consolas" panose="020B0609020204030204" pitchFamily="49" charset="0"/>
                        </a:rPr>
                        <a:t>! A1    A(2,1,3)              105.7446</a:t>
                      </a:r>
                      <a:endParaRPr kumimoji="1" lang="en-US" altLang="ja-JP" sz="1050" dirty="0">
                        <a:solidFill>
                          <a:srgbClr val="D4D4D4"/>
                        </a:solidFill>
                        <a:latin typeface="Consolas" panose="020B0609020204030204" pitchFamily="49" charset="0"/>
                      </a:endParaRPr>
                    </a:p>
                    <a:p>
                      <a:endParaRPr kumimoji="1" lang="en-US" altLang="ja-JP" sz="1050" dirty="0">
                        <a:solidFill>
                          <a:srgbClr val="D4D4D4"/>
                        </a:solidFill>
                        <a:latin typeface="Consolas" panose="020B0609020204030204" pitchFamily="49" charset="0"/>
                      </a:endParaRPr>
                    </a:p>
                    <a:p>
                      <a:r>
                        <a:rPr kumimoji="1" lang="en-US" altLang="ja-JP" sz="1050" dirty="0" err="1">
                          <a:solidFill>
                            <a:srgbClr val="D4D4D4"/>
                          </a:solidFill>
                          <a:latin typeface="Consolas" panose="020B0609020204030204" pitchFamily="49" charset="0"/>
                        </a:rPr>
                        <a:t>water.out</a:t>
                      </a:r>
                      <a:endParaRPr kumimoji="1" lang="en-US" altLang="ja-JP" sz="1050" dirty="0">
                        <a:solidFill>
                          <a:srgbClr val="D4D4D4"/>
                        </a:solidFill>
                        <a:latin typeface="Consolas" panose="020B0609020204030204" pitchFamily="49" charset="0"/>
                      </a:endParaRPr>
                    </a:p>
                    <a:p>
                      <a:r>
                        <a:rPr kumimoji="1" lang="pt-BR" altLang="ja-JP" sz="1050" dirty="0">
                          <a:solidFill>
                            <a:srgbClr val="D4D4D4"/>
                          </a:solidFill>
                          <a:latin typeface="Consolas" panose="020B0609020204030204" pitchFamily="49" charset="0"/>
                        </a:rPr>
                        <a:t>! R1    R(1,2)                  1.0191</a:t>
                      </a:r>
                    </a:p>
                    <a:p>
                      <a:r>
                        <a:rPr kumimoji="1" lang="pt-BR" altLang="ja-JP" sz="1050" dirty="0">
                          <a:solidFill>
                            <a:srgbClr val="D4D4D4"/>
                          </a:solidFill>
                          <a:latin typeface="Consolas" panose="020B0609020204030204" pitchFamily="49" charset="0"/>
                        </a:rPr>
                        <a:t>! A1    A(2,1,3)              104.7781</a:t>
                      </a:r>
                      <a:endParaRPr kumimoji="1" lang="en-US" altLang="ja-JP" sz="1050" dirty="0">
                        <a:solidFill>
                          <a:srgbClr val="D4D4D4"/>
                        </a:solidFill>
                        <a:latin typeface="Consolas" panose="020B0609020204030204" pitchFamily="49" charset="0"/>
                      </a:endParaRPr>
                    </a:p>
                  </a:txBody>
                  <a:tcPr anchor="ctr">
                    <a:lnT w="381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24292E"/>
                    </a:solidFill>
                  </a:tcPr>
                </a:tc>
                <a:extLst>
                  <a:ext uri="{0D108BD9-81ED-4DB2-BD59-A6C34878D82A}">
                    <a16:rowId xmlns:a16="http://schemas.microsoft.com/office/drawing/2014/main" val="848032313"/>
                  </a:ext>
                </a:extLst>
              </a:tr>
            </a:tbl>
          </a:graphicData>
        </a:graphic>
      </p:graphicFrame>
      <p:sp>
        <p:nvSpPr>
          <p:cNvPr id="10" name="正方形/長方形 9">
            <a:extLst>
              <a:ext uri="{FF2B5EF4-FFF2-40B4-BE49-F238E27FC236}">
                <a16:creationId xmlns:a16="http://schemas.microsoft.com/office/drawing/2014/main" id="{6634BEFA-3C80-2482-EDF3-5F611D79F450}"/>
              </a:ext>
            </a:extLst>
          </p:cNvPr>
          <p:cNvSpPr/>
          <p:nvPr/>
        </p:nvSpPr>
        <p:spPr>
          <a:xfrm>
            <a:off x="4669104" y="3605718"/>
            <a:ext cx="1512000" cy="1080000"/>
          </a:xfrm>
          <a:prstGeom prst="rect">
            <a:avLst/>
          </a:prstGeom>
          <a:solidFill>
            <a:schemeClr val="accent4">
              <a:lumMod val="40000"/>
              <a:lumOff val="6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300" b="1" dirty="0">
                <a:solidFill>
                  <a:schemeClr val="accent4"/>
                </a:solidFill>
              </a:rPr>
              <a:t>計算してみよう</a:t>
            </a:r>
          </a:p>
        </p:txBody>
      </p:sp>
    </p:spTree>
    <p:extLst>
      <p:ext uri="{BB962C8B-B14F-4D97-AF65-F5344CB8AC3E}">
        <p14:creationId xmlns:p14="http://schemas.microsoft.com/office/powerpoint/2010/main" val="2294335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EC68B767-0A1C-2410-B240-51B0E290DF96}"/>
              </a:ext>
            </a:extLst>
          </p:cNvPr>
          <p:cNvSpPr>
            <a:spLocks noGrp="1"/>
          </p:cNvSpPr>
          <p:nvPr>
            <p:ph idx="1"/>
          </p:nvPr>
        </p:nvSpPr>
        <p:spPr>
          <a:xfrm>
            <a:off x="468000" y="843750"/>
            <a:ext cx="2736000" cy="3610847"/>
          </a:xfrm>
        </p:spPr>
        <p:txBody>
          <a:bodyPr/>
          <a:lstStyle/>
          <a:p>
            <a:r>
              <a:rPr kumimoji="1" lang="ja-JP" altLang="en-US" dirty="0"/>
              <a:t>　次のように並進ベクトルを</a:t>
            </a:r>
            <a:r>
              <a:rPr kumimoji="1" lang="en-US" altLang="ja-JP" dirty="0"/>
              <a:t>TV</a:t>
            </a:r>
            <a:r>
              <a:rPr kumimoji="1" lang="ja-JP" altLang="en-US" dirty="0"/>
              <a:t>で指定することで周期境界条件の計算が可能である</a:t>
            </a:r>
            <a:r>
              <a:rPr kumimoji="1" lang="en-US" altLang="ja-JP" dirty="0"/>
              <a:t>. </a:t>
            </a:r>
            <a:r>
              <a:rPr kumimoji="1" lang="ja-JP" altLang="en-US" dirty="0"/>
              <a:t>構造最適化を行い</a:t>
            </a:r>
            <a:r>
              <a:rPr kumimoji="1" lang="en-US" altLang="ja-JP" dirty="0"/>
              <a:t>, </a:t>
            </a:r>
            <a:r>
              <a:rPr kumimoji="1" lang="ja-JP" altLang="en-US" dirty="0"/>
              <a:t>グラフェンの格子定数を決定し</a:t>
            </a:r>
            <a:r>
              <a:rPr kumimoji="1" lang="en-US" altLang="ja-JP" dirty="0"/>
              <a:t>, </a:t>
            </a:r>
            <a:r>
              <a:rPr kumimoji="1" lang="ja-JP" altLang="en-US" dirty="0"/>
              <a:t>実験値と比較せよ</a:t>
            </a:r>
            <a:r>
              <a:rPr kumimoji="1" lang="en-US" altLang="ja-JP" dirty="0"/>
              <a:t>.</a:t>
            </a:r>
          </a:p>
          <a:p>
            <a:r>
              <a:rPr lang="ja-JP" altLang="en-US" dirty="0"/>
              <a:t>　なお</a:t>
            </a:r>
            <a:r>
              <a:rPr lang="en-US" altLang="ja-JP" dirty="0"/>
              <a:t>, </a:t>
            </a:r>
            <a:r>
              <a:rPr lang="ja-JP" altLang="en-US" dirty="0"/>
              <a:t>汎関数と基底関数の改善については</a:t>
            </a:r>
            <a:r>
              <a:rPr lang="en-US" altLang="ja-JP" dirty="0"/>
              <a:t>, </a:t>
            </a:r>
            <a:r>
              <a:rPr lang="ja-JP" altLang="en-US" dirty="0"/>
              <a:t>講習会の時間内に終了しない恐れがあるため</a:t>
            </a:r>
            <a:r>
              <a:rPr lang="en-US" altLang="ja-JP" dirty="0"/>
              <a:t>, </a:t>
            </a:r>
            <a:r>
              <a:rPr lang="ja-JP" altLang="en-US" dirty="0"/>
              <a:t>各自の宿題とする</a:t>
            </a:r>
            <a:r>
              <a:rPr lang="en-US" altLang="ja-JP" dirty="0"/>
              <a:t>.</a:t>
            </a:r>
          </a:p>
          <a:p>
            <a:r>
              <a:rPr kumimoji="1" lang="ja-JP" altLang="en-US" dirty="0"/>
              <a:t>　ポリエチレン（</a:t>
            </a:r>
            <a:r>
              <a:rPr kumimoji="1" lang="en-US" altLang="ja-JP" dirty="0"/>
              <a:t>1</a:t>
            </a:r>
            <a:r>
              <a:rPr kumimoji="1" lang="ja-JP" altLang="en-US" dirty="0"/>
              <a:t>次元）やダイヤモンド（</a:t>
            </a:r>
            <a:r>
              <a:rPr kumimoji="1" lang="en-US" altLang="ja-JP" dirty="0"/>
              <a:t>3</a:t>
            </a:r>
            <a:r>
              <a:rPr kumimoji="1" lang="ja-JP" altLang="en-US" dirty="0"/>
              <a:t>次元）などの周期系を各自で構造最適化せよ</a:t>
            </a:r>
            <a:r>
              <a:rPr kumimoji="1" lang="en-US" altLang="ja-JP" dirty="0"/>
              <a:t>. </a:t>
            </a:r>
            <a:r>
              <a:rPr kumimoji="1" lang="en-US" altLang="ja-JP" dirty="0">
                <a:hlinkClick r:id="rId2"/>
              </a:rPr>
              <a:t>AFLOW</a:t>
            </a:r>
            <a:r>
              <a:rPr kumimoji="1" lang="ja-JP" altLang="en-US" dirty="0"/>
              <a:t>や</a:t>
            </a:r>
            <a:r>
              <a:rPr kumimoji="1" lang="en-US" altLang="ja-JP" dirty="0">
                <a:hlinkClick r:id="rId3"/>
              </a:rPr>
              <a:t>COD</a:t>
            </a:r>
            <a:r>
              <a:rPr kumimoji="1" lang="ja-JP" altLang="en-US" dirty="0"/>
              <a:t>などの結晶構造データベースを活用せよ</a:t>
            </a:r>
            <a:r>
              <a:rPr kumimoji="1" lang="en-US" altLang="ja-JP" dirty="0"/>
              <a:t>.</a:t>
            </a:r>
          </a:p>
        </p:txBody>
      </p:sp>
      <p:sp>
        <p:nvSpPr>
          <p:cNvPr id="3" name="テキスト プレースホルダー 2">
            <a:extLst>
              <a:ext uri="{FF2B5EF4-FFF2-40B4-BE49-F238E27FC236}">
                <a16:creationId xmlns:a16="http://schemas.microsoft.com/office/drawing/2014/main" id="{2A178C6E-E9AD-C43D-0EC4-30050ACAB8D5}"/>
              </a:ext>
            </a:extLst>
          </p:cNvPr>
          <p:cNvSpPr>
            <a:spLocks noGrp="1"/>
          </p:cNvSpPr>
          <p:nvPr>
            <p:ph type="body" sz="quarter" idx="13"/>
          </p:nvPr>
        </p:nvSpPr>
        <p:spPr/>
        <p:txBody>
          <a:bodyPr/>
          <a:lstStyle/>
          <a:p>
            <a:r>
              <a:rPr lang="en-US" altLang="ja-JP" dirty="0">
                <a:hlinkClick r:id="rId4"/>
              </a:rPr>
              <a:t>https://gaussian.com/pbc/</a:t>
            </a:r>
            <a:r>
              <a:rPr lang="ja-JP" altLang="en-US" dirty="0"/>
              <a:t> 内の</a:t>
            </a:r>
            <a:r>
              <a:rPr lang="en-US" altLang="ja-JP" dirty="0"/>
              <a:t>Examples</a:t>
            </a:r>
            <a:r>
              <a:rPr lang="ja-JP" altLang="en-US" dirty="0"/>
              <a:t>や </a:t>
            </a:r>
            <a:r>
              <a:rPr kumimoji="1" lang="en-US" altLang="ja-JP" dirty="0">
                <a:hlinkClick r:id="rId5"/>
              </a:rPr>
              <a:t>https://www.hpc.co.jp/chem/software/gaussian/help/molspec/</a:t>
            </a:r>
            <a:r>
              <a:rPr lang="ja-JP" altLang="en-US" dirty="0"/>
              <a:t> にいくつかのサンプルがある</a:t>
            </a:r>
            <a:r>
              <a:rPr lang="en-US" altLang="ja-JP" dirty="0"/>
              <a:t>.</a:t>
            </a:r>
          </a:p>
          <a:p>
            <a:r>
              <a:rPr kumimoji="1" lang="ja-JP" altLang="en-US" dirty="0"/>
              <a:t>具らグラフェンの単位格子については </a:t>
            </a:r>
            <a:r>
              <a:rPr kumimoji="1" lang="en-US" altLang="ja-JP" dirty="0">
                <a:hlinkClick r:id="rId6"/>
              </a:rPr>
              <a:t>https://www.watanabe-lab.jp/blog/archives/1982</a:t>
            </a:r>
            <a:r>
              <a:rPr kumimoji="1" lang="en-US" altLang="ja-JP" dirty="0"/>
              <a:t> </a:t>
            </a:r>
            <a:r>
              <a:rPr kumimoji="1" lang="ja-JP" altLang="en-US" dirty="0"/>
              <a:t>が参考になる</a:t>
            </a:r>
            <a:r>
              <a:rPr kumimoji="1" lang="en-US" altLang="ja-JP" dirty="0"/>
              <a:t>.</a:t>
            </a:r>
          </a:p>
          <a:p>
            <a:r>
              <a:rPr kumimoji="1" lang="ja-JP" altLang="en-US" dirty="0"/>
              <a:t>格子の作り方についてのテクニックは </a:t>
            </a:r>
            <a:r>
              <a:rPr kumimoji="1" lang="en-US" altLang="ja-JP" dirty="0">
                <a:hlinkClick r:id="rId7"/>
              </a:rPr>
              <a:t>https://www.conflex.co.jp/g_gv/pbctut2.htm</a:t>
            </a:r>
            <a:r>
              <a:rPr kumimoji="1" lang="en-US" altLang="ja-JP" dirty="0"/>
              <a:t> </a:t>
            </a:r>
            <a:r>
              <a:rPr kumimoji="1" lang="ja-JP" altLang="en-US" dirty="0"/>
              <a:t>をせよ参照</a:t>
            </a:r>
            <a:r>
              <a:rPr kumimoji="1" lang="en-US" altLang="ja-JP" dirty="0"/>
              <a:t>.</a:t>
            </a:r>
            <a:r>
              <a:rPr lang="ja-JP" altLang="en-US" dirty="0"/>
              <a:t>　</a:t>
            </a:r>
            <a:endParaRPr kumimoji="1" lang="en-US" altLang="ja-JP" dirty="0"/>
          </a:p>
        </p:txBody>
      </p:sp>
      <p:sp>
        <p:nvSpPr>
          <p:cNvPr id="5" name="タイトル 4">
            <a:extLst>
              <a:ext uri="{FF2B5EF4-FFF2-40B4-BE49-F238E27FC236}">
                <a16:creationId xmlns:a16="http://schemas.microsoft.com/office/drawing/2014/main" id="{1581CDD0-E92E-093E-B7CC-C79815618ABF}"/>
              </a:ext>
            </a:extLst>
          </p:cNvPr>
          <p:cNvSpPr>
            <a:spLocks noGrp="1"/>
          </p:cNvSpPr>
          <p:nvPr>
            <p:ph type="title"/>
          </p:nvPr>
        </p:nvSpPr>
        <p:spPr/>
        <p:txBody>
          <a:bodyPr/>
          <a:lstStyle/>
          <a:p>
            <a:r>
              <a:rPr kumimoji="1" lang="ja-JP" altLang="en-US" dirty="0"/>
              <a:t>演習：周期的境界条件</a:t>
            </a:r>
          </a:p>
        </p:txBody>
      </p:sp>
      <p:sp>
        <p:nvSpPr>
          <p:cNvPr id="6" name="スライド番号プレースホルダー 5">
            <a:extLst>
              <a:ext uri="{FF2B5EF4-FFF2-40B4-BE49-F238E27FC236}">
                <a16:creationId xmlns:a16="http://schemas.microsoft.com/office/drawing/2014/main" id="{33C4F500-8E03-F14A-73E1-A0EB83ED0D29}"/>
              </a:ext>
            </a:extLst>
          </p:cNvPr>
          <p:cNvSpPr>
            <a:spLocks noGrp="1"/>
          </p:cNvSpPr>
          <p:nvPr>
            <p:ph type="sldNum" sz="quarter" idx="15"/>
          </p:nvPr>
        </p:nvSpPr>
        <p:spPr/>
        <p:txBody>
          <a:bodyPr/>
          <a:lstStyle/>
          <a:p>
            <a:fld id="{44CC7441-4F6D-4D99-AEAC-28C0433C7008}" type="slidenum">
              <a:rPr kumimoji="1" lang="ja-JP" altLang="en-US" smtClean="0"/>
              <a:pPr/>
              <a:t>83</a:t>
            </a:fld>
            <a:endParaRPr kumimoji="1" lang="ja-JP" altLang="en-US" dirty="0"/>
          </a:p>
        </p:txBody>
      </p:sp>
      <p:graphicFrame>
        <p:nvGraphicFramePr>
          <p:cNvPr id="7" name="表 29">
            <a:extLst>
              <a:ext uri="{FF2B5EF4-FFF2-40B4-BE49-F238E27FC236}">
                <a16:creationId xmlns:a16="http://schemas.microsoft.com/office/drawing/2014/main" id="{C2FEB97B-0659-D800-D995-0C42E3075CAA}"/>
              </a:ext>
            </a:extLst>
          </p:cNvPr>
          <p:cNvGraphicFramePr>
            <a:graphicFrameLocks noGrp="1"/>
          </p:cNvGraphicFramePr>
          <p:nvPr>
            <p:ph idx="14"/>
            <p:extLst>
              <p:ext uri="{D42A27DB-BD31-4B8C-83A1-F6EECF244321}">
                <p14:modId xmlns:p14="http://schemas.microsoft.com/office/powerpoint/2010/main" val="1862849396"/>
              </p:ext>
            </p:extLst>
          </p:nvPr>
        </p:nvGraphicFramePr>
        <p:xfrm>
          <a:off x="3203574" y="842963"/>
          <a:ext cx="5472425" cy="2531700"/>
        </p:xfrm>
        <a:graphic>
          <a:graphicData uri="http://schemas.openxmlformats.org/drawingml/2006/table">
            <a:tbl>
              <a:tblPr>
                <a:tableStyleId>{5C22544A-7EE6-4342-B048-85BDC9FD1C3A}</a:tableStyleId>
              </a:tblPr>
              <a:tblGrid>
                <a:gridCol w="5472425">
                  <a:extLst>
                    <a:ext uri="{9D8B030D-6E8A-4147-A177-3AD203B41FA5}">
                      <a16:colId xmlns:a16="http://schemas.microsoft.com/office/drawing/2014/main" val="1813353461"/>
                    </a:ext>
                  </a:extLst>
                </a:gridCol>
              </a:tblGrid>
              <a:tr h="360000">
                <a:tc>
                  <a:txBody>
                    <a:bodyPr/>
                    <a:lstStyle/>
                    <a:p>
                      <a:r>
                        <a:rPr kumimoji="1" lang="en-US" altLang="ja-JP" sz="1400" b="1" dirty="0">
                          <a:solidFill>
                            <a:schemeClr val="tx2"/>
                          </a:solidFill>
                          <a:latin typeface="Consolas" panose="020B0609020204030204" pitchFamily="49" charset="0"/>
                        </a:rPr>
                        <a:t>examples/PBC/</a:t>
                      </a:r>
                      <a:r>
                        <a:rPr kumimoji="1" lang="en-US" altLang="ja-JP" sz="1400" b="1" dirty="0" err="1">
                          <a:solidFill>
                            <a:schemeClr val="tx2"/>
                          </a:solidFill>
                          <a:latin typeface="Consolas" panose="020B0609020204030204" pitchFamily="49" charset="0"/>
                        </a:rPr>
                        <a:t>graphene.gjf</a:t>
                      </a:r>
                      <a:endParaRPr kumimoji="1" lang="en-US" altLang="ja-JP" sz="1400" b="1" dirty="0">
                        <a:solidFill>
                          <a:schemeClr val="tx2"/>
                        </a:solidFill>
                        <a:latin typeface="Consolas" panose="020B0609020204030204" pitchFamily="49" charset="0"/>
                      </a:endParaRPr>
                    </a:p>
                  </a:txBody>
                  <a:tcPr anchor="ctr">
                    <a:lnL w="12700" cmpd="sng">
                      <a:noFill/>
                    </a:lnL>
                    <a:lnR w="12700" cmpd="sng">
                      <a:noFill/>
                    </a:lnR>
                    <a:lnT w="12700" cmpd="sng">
                      <a:noFill/>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66176398"/>
                  </a:ext>
                </a:extLst>
              </a:tr>
              <a:tr h="288000">
                <a:tc>
                  <a:txBody>
                    <a:bodyPr/>
                    <a:lstStyle/>
                    <a:p>
                      <a:r>
                        <a:rPr kumimoji="1" lang="en-US" altLang="ja-JP" sz="1050" dirty="0">
                          <a:solidFill>
                            <a:srgbClr val="D4D4D4"/>
                          </a:solidFill>
                          <a:latin typeface="Consolas" panose="020B0609020204030204" pitchFamily="49" charset="0"/>
                        </a:rPr>
                        <a:t>%chk=graphene.chk</a:t>
                      </a:r>
                    </a:p>
                    <a:p>
                      <a:r>
                        <a:rPr kumimoji="1" lang="en-US" altLang="ja-JP" sz="1050" dirty="0">
                          <a:solidFill>
                            <a:srgbClr val="D4D4D4"/>
                          </a:solidFill>
                          <a:latin typeface="Consolas" panose="020B0609020204030204" pitchFamily="49" charset="0"/>
                        </a:rPr>
                        <a:t>#</a:t>
                      </a:r>
                      <a:r>
                        <a:rPr kumimoji="1" lang="ja-JP" altLang="en-US" sz="1050" dirty="0">
                          <a:solidFill>
                            <a:srgbClr val="D4D4D4"/>
                          </a:solidFill>
                          <a:latin typeface="Consolas" panose="020B0609020204030204" pitchFamily="49" charset="0"/>
                        </a:rPr>
                        <a:t> </a:t>
                      </a:r>
                      <a:r>
                        <a:rPr kumimoji="1" lang="en-US" altLang="ja-JP" sz="1050" dirty="0">
                          <a:solidFill>
                            <a:srgbClr val="D4D4D4"/>
                          </a:solidFill>
                          <a:latin typeface="Consolas" panose="020B0609020204030204" pitchFamily="49" charset="0"/>
                        </a:rPr>
                        <a:t>SVWN/STO-3G opt</a:t>
                      </a:r>
                    </a:p>
                    <a:p>
                      <a:endParaRPr kumimoji="1" lang="en-US" altLang="ja-JP" sz="1050" dirty="0">
                        <a:solidFill>
                          <a:srgbClr val="D4D4D4"/>
                        </a:solidFill>
                        <a:latin typeface="Consolas" panose="020B0609020204030204" pitchFamily="49" charset="0"/>
                      </a:endParaRPr>
                    </a:p>
                    <a:p>
                      <a:r>
                        <a:rPr kumimoji="1" lang="en-US" altLang="ja-JP" sz="1050" dirty="0">
                          <a:solidFill>
                            <a:srgbClr val="D4D4D4"/>
                          </a:solidFill>
                          <a:latin typeface="Consolas" panose="020B0609020204030204" pitchFamily="49" charset="0"/>
                        </a:rPr>
                        <a:t>graphene from "Examples" of https://gaussian.com/pbc/</a:t>
                      </a:r>
                    </a:p>
                    <a:p>
                      <a:endParaRPr kumimoji="1" lang="en-US" altLang="ja-JP" sz="1050" dirty="0">
                        <a:solidFill>
                          <a:srgbClr val="D4D4D4"/>
                        </a:solidFill>
                        <a:latin typeface="Consolas" panose="020B0609020204030204" pitchFamily="49" charset="0"/>
                      </a:endParaRPr>
                    </a:p>
                    <a:p>
                      <a:r>
                        <a:rPr kumimoji="1" lang="en-US" altLang="ja-JP" sz="1050" dirty="0">
                          <a:solidFill>
                            <a:srgbClr val="D4D4D4"/>
                          </a:solidFill>
                          <a:latin typeface="Consolas" panose="020B0609020204030204" pitchFamily="49" charset="0"/>
                        </a:rPr>
                        <a:t>0 1</a:t>
                      </a:r>
                    </a:p>
                    <a:p>
                      <a:r>
                        <a:rPr kumimoji="1" lang="en-US" altLang="ja-JP" sz="1050" dirty="0">
                          <a:solidFill>
                            <a:srgbClr val="D4D4D4"/>
                          </a:solidFill>
                          <a:latin typeface="Consolas" panose="020B0609020204030204" pitchFamily="49" charset="0"/>
                        </a:rPr>
                        <a:t>C                  0.000000    0.000000    0.000000</a:t>
                      </a:r>
                    </a:p>
                    <a:p>
                      <a:r>
                        <a:rPr kumimoji="1" lang="en-US" altLang="ja-JP" sz="1050" dirty="0">
                          <a:solidFill>
                            <a:srgbClr val="D4D4D4"/>
                          </a:solidFill>
                          <a:latin typeface="Consolas" panose="020B0609020204030204" pitchFamily="49" charset="0"/>
                        </a:rPr>
                        <a:t>C                  0.000000    1.429118    0.000000</a:t>
                      </a:r>
                    </a:p>
                    <a:p>
                      <a:r>
                        <a:rPr kumimoji="1" lang="en-US" altLang="ja-JP" sz="1050" dirty="0">
                          <a:solidFill>
                            <a:srgbClr val="D4D4D4"/>
                          </a:solidFill>
                          <a:latin typeface="Consolas" panose="020B0609020204030204" pitchFamily="49" charset="0"/>
                        </a:rPr>
                        <a:t>TV                 2.475315    0.000000    0.000000</a:t>
                      </a:r>
                    </a:p>
                    <a:p>
                      <a:r>
                        <a:rPr kumimoji="1" lang="en-US" altLang="ja-JP" sz="1050" dirty="0">
                          <a:solidFill>
                            <a:srgbClr val="D4D4D4"/>
                          </a:solidFill>
                          <a:latin typeface="Consolas" panose="020B0609020204030204" pitchFamily="49" charset="0"/>
                        </a:rPr>
                        <a:t>TV                -1.219952    2.133447    0.000000</a:t>
                      </a:r>
                    </a:p>
                    <a:p>
                      <a:endParaRPr kumimoji="1" lang="en-US" altLang="ja-JP" sz="1050" dirty="0">
                        <a:solidFill>
                          <a:srgbClr val="D4D4D4"/>
                        </a:solidFill>
                        <a:latin typeface="Consolas" panose="020B0609020204030204" pitchFamily="49" charset="0"/>
                      </a:endParaRPr>
                    </a:p>
                    <a:p>
                      <a:endParaRPr kumimoji="1" lang="en-US" altLang="ja-JP" sz="1050" dirty="0">
                        <a:solidFill>
                          <a:srgbClr val="D4D4D4"/>
                        </a:solidFill>
                        <a:latin typeface="Consolas" panose="020B0609020204030204" pitchFamily="49" charset="0"/>
                      </a:endParaRPr>
                    </a:p>
                    <a:p>
                      <a:endParaRPr kumimoji="1" lang="en-US" altLang="ja-JP" sz="1050" dirty="0">
                        <a:solidFill>
                          <a:srgbClr val="D4D4D4"/>
                        </a:solidFill>
                        <a:latin typeface="Consolas" panose="020B0609020204030204" pitchFamily="49" charset="0"/>
                      </a:endParaRPr>
                    </a:p>
                  </a:txBody>
                  <a:tcPr anchor="ctr">
                    <a:lnT w="28575"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24292E"/>
                    </a:solidFill>
                  </a:tcPr>
                </a:tc>
                <a:extLst>
                  <a:ext uri="{0D108BD9-81ED-4DB2-BD59-A6C34878D82A}">
                    <a16:rowId xmlns:a16="http://schemas.microsoft.com/office/drawing/2014/main" val="855548273"/>
                  </a:ext>
                </a:extLst>
              </a:tr>
            </a:tbl>
          </a:graphicData>
        </a:graphic>
      </p:graphicFrame>
    </p:spTree>
    <p:extLst>
      <p:ext uri="{BB962C8B-B14F-4D97-AF65-F5344CB8AC3E}">
        <p14:creationId xmlns:p14="http://schemas.microsoft.com/office/powerpoint/2010/main" val="416732848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E18287-5CA9-B2DA-037D-F5AF903ED043}"/>
            </a:ext>
          </a:extLst>
        </p:cNvPr>
        <p:cNvGrpSpPr/>
        <p:nvPr/>
      </p:nvGrpSpPr>
      <p:grpSpPr>
        <a:xfrm>
          <a:off x="0" y="0"/>
          <a:ext cx="0" cy="0"/>
          <a:chOff x="0" y="0"/>
          <a:chExt cx="0" cy="0"/>
        </a:xfrm>
      </p:grpSpPr>
      <p:sp>
        <p:nvSpPr>
          <p:cNvPr id="8" name="タイトル 7">
            <a:extLst>
              <a:ext uri="{FF2B5EF4-FFF2-40B4-BE49-F238E27FC236}">
                <a16:creationId xmlns:a16="http://schemas.microsoft.com/office/drawing/2014/main" id="{A3DD7202-2239-51EA-5B27-8C04C0A75EA5}"/>
              </a:ext>
            </a:extLst>
          </p:cNvPr>
          <p:cNvSpPr>
            <a:spLocks noGrp="1"/>
          </p:cNvSpPr>
          <p:nvPr>
            <p:ph type="ctrTitle"/>
          </p:nvPr>
        </p:nvSpPr>
        <p:spPr/>
        <p:txBody>
          <a:bodyPr/>
          <a:lstStyle/>
          <a:p>
            <a:r>
              <a:rPr lang="en-US" altLang="ja-JP" dirty="0"/>
              <a:t>7. </a:t>
            </a:r>
            <a:r>
              <a:rPr lang="ja-JP" altLang="en-US" dirty="0"/>
              <a:t>分子振動</a:t>
            </a:r>
          </a:p>
        </p:txBody>
      </p:sp>
      <mc:AlternateContent xmlns:mc="http://schemas.openxmlformats.org/markup-compatibility/2006" xmlns:a14="http://schemas.microsoft.com/office/drawing/2010/main">
        <mc:Choice Requires="a14">
          <p:sp>
            <p:nvSpPr>
              <p:cNvPr id="9" name="字幕 8">
                <a:extLst>
                  <a:ext uri="{FF2B5EF4-FFF2-40B4-BE49-F238E27FC236}">
                    <a16:creationId xmlns:a16="http://schemas.microsoft.com/office/drawing/2014/main" id="{C4C665E8-FCDA-A168-7B95-5AA5EC5FA1D2}"/>
                  </a:ext>
                </a:extLst>
              </p:cNvPr>
              <p:cNvSpPr>
                <a:spLocks noGrp="1"/>
              </p:cNvSpPr>
              <p:nvPr>
                <p:ph type="subTitle" idx="1"/>
              </p:nvPr>
            </p:nvSpPr>
            <p:spPr/>
            <p:txBody>
              <a:bodyPr>
                <a:normAutofit/>
              </a:bodyPr>
              <a:lstStyle/>
              <a:p>
                <a:r>
                  <a:rPr lang="ja-JP" altLang="en-US" dirty="0"/>
                  <a:t>電子状態ハミルトニアンは核の運動を含まないため</a:t>
                </a:r>
                <a:r>
                  <a:rPr lang="en-US" altLang="ja-JP" dirty="0"/>
                  <a:t>,</a:t>
                </a:r>
                <a:r>
                  <a:rPr lang="ja-JP" altLang="en-US" dirty="0"/>
                  <a:t> 同様に全エネルギー</a:t>
                </a:r>
                <a14:m>
                  <m:oMath xmlns:m="http://schemas.openxmlformats.org/officeDocument/2006/math">
                    <m:sSub>
                      <m:sSubPr>
                        <m:ctrlPr>
                          <a:rPr kumimoji="1" lang="en-US" altLang="ja-JP" sz="1300" i="1" smtClean="0">
                            <a:latin typeface="Cambria Math" panose="02040503050406030204" pitchFamily="18" charset="0"/>
                          </a:rPr>
                        </m:ctrlPr>
                      </m:sSubPr>
                      <m:e>
                        <m:r>
                          <a:rPr kumimoji="1" lang="en-US" altLang="ja-JP" sz="1300" b="0" i="1" smtClean="0">
                            <a:latin typeface="Cambria Math" panose="02040503050406030204" pitchFamily="18" charset="0"/>
                          </a:rPr>
                          <m:t>𝐸</m:t>
                        </m:r>
                      </m:e>
                      <m:sub>
                        <m:r>
                          <m:rPr>
                            <m:sty m:val="p"/>
                          </m:rPr>
                          <a:rPr kumimoji="1" lang="en-US" altLang="ja-JP" sz="1300" b="0" i="0" smtClean="0">
                            <a:latin typeface="Cambria Math" panose="02040503050406030204" pitchFamily="18" charset="0"/>
                          </a:rPr>
                          <m:t>tot</m:t>
                        </m:r>
                      </m:sub>
                    </m:sSub>
                  </m:oMath>
                </a14:m>
                <a:r>
                  <a:rPr lang="ja-JP" altLang="en-US" dirty="0"/>
                  <a:t>も核の運動の寄与を含ない</a:t>
                </a:r>
                <a:r>
                  <a:rPr lang="en-US" altLang="ja-JP" dirty="0"/>
                  <a:t>. </a:t>
                </a:r>
                <a:r>
                  <a:rPr lang="ja-JP" altLang="en-US" dirty="0"/>
                  <a:t>正確に各種の物理量を見積もるためには</a:t>
                </a:r>
                <a:r>
                  <a:rPr lang="ja-JP" altLang="en-US" dirty="0">
                    <a:solidFill>
                      <a:schemeClr val="tx2"/>
                    </a:solidFill>
                  </a:rPr>
                  <a:t>零点振動エネルギー（</a:t>
                </a:r>
                <a:r>
                  <a:rPr lang="en-US" altLang="ja-JP" dirty="0">
                    <a:solidFill>
                      <a:schemeClr val="tx2"/>
                    </a:solidFill>
                  </a:rPr>
                  <a:t>ZPE</a:t>
                </a:r>
                <a:r>
                  <a:rPr lang="ja-JP" altLang="en-US" dirty="0">
                    <a:solidFill>
                      <a:schemeClr val="tx2"/>
                    </a:solidFill>
                  </a:rPr>
                  <a:t>）</a:t>
                </a:r>
                <a:r>
                  <a:rPr lang="ja-JP" altLang="en-US" dirty="0"/>
                  <a:t>をはじめとする核の量子効果を考慮しなければならない</a:t>
                </a:r>
                <a:r>
                  <a:rPr lang="en-US" altLang="ja-JP" dirty="0"/>
                  <a:t>. IR</a:t>
                </a:r>
                <a:r>
                  <a:rPr lang="ja-JP" altLang="en-US" dirty="0"/>
                  <a:t>スペクトルは分子の</a:t>
                </a:r>
                <a:endParaRPr lang="en-US" altLang="ja-JP" dirty="0"/>
              </a:p>
            </p:txBody>
          </p:sp>
        </mc:Choice>
        <mc:Fallback xmlns="">
          <p:sp>
            <p:nvSpPr>
              <p:cNvPr id="9" name="字幕 8">
                <a:extLst>
                  <a:ext uri="{FF2B5EF4-FFF2-40B4-BE49-F238E27FC236}">
                    <a16:creationId xmlns:a16="http://schemas.microsoft.com/office/drawing/2014/main" id="{C4C665E8-FCDA-A168-7B95-5AA5EC5FA1D2}"/>
                  </a:ext>
                </a:extLst>
              </p:cNvPr>
              <p:cNvSpPr>
                <a:spLocks noGrp="1" noRot="1" noChangeAspect="1" noMove="1" noResize="1" noEditPoints="1" noAdjustHandles="1" noChangeArrowheads="1" noChangeShapeType="1" noTextEdit="1"/>
              </p:cNvSpPr>
              <p:nvPr>
                <p:ph type="subTitle" idx="1"/>
              </p:nvPr>
            </p:nvSpPr>
            <p:spPr>
              <a:blipFill>
                <a:blip r:embed="rId3"/>
                <a:stretch>
                  <a:fillRect l="-1248" t="-2439" r="-156"/>
                </a:stretch>
              </a:blipFill>
            </p:spPr>
            <p:txBody>
              <a:bodyPr/>
              <a:lstStyle/>
              <a:p>
                <a:r>
                  <a:rPr lang="ja-JP" altLang="en-US">
                    <a:noFill/>
                  </a:rPr>
                  <a:t> </a:t>
                </a:r>
              </a:p>
            </p:txBody>
          </p:sp>
        </mc:Fallback>
      </mc:AlternateContent>
    </p:spTree>
    <p:extLst>
      <p:ext uri="{BB962C8B-B14F-4D97-AF65-F5344CB8AC3E}">
        <p14:creationId xmlns:p14="http://schemas.microsoft.com/office/powerpoint/2010/main" val="156135170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00811E-FA9E-D52B-62C0-D5C101B95D5B}"/>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D667057F-9E7D-147A-06EA-1BB4B92FB0A5}"/>
              </a:ext>
            </a:extLst>
          </p:cNvPr>
          <p:cNvSpPr>
            <a:spLocks noGrp="1"/>
          </p:cNvSpPr>
          <p:nvPr>
            <p:ph type="title"/>
          </p:nvPr>
        </p:nvSpPr>
        <p:spPr/>
        <p:txBody>
          <a:bodyPr/>
          <a:lstStyle/>
          <a:p>
            <a:r>
              <a:rPr lang="ja-JP" altLang="en-US" dirty="0"/>
              <a:t>零点振動エネルギー（</a:t>
            </a:r>
            <a:r>
              <a:rPr lang="en-US" altLang="ja-JP" dirty="0"/>
              <a:t>ZPE</a:t>
            </a:r>
            <a:r>
              <a:rPr lang="ja-JP" altLang="en-US" dirty="0"/>
              <a:t>）</a:t>
            </a:r>
          </a:p>
        </p:txBody>
      </p:sp>
      <mc:AlternateContent xmlns:mc="http://schemas.openxmlformats.org/markup-compatibility/2006" xmlns:a14="http://schemas.microsoft.com/office/drawing/2010/main">
        <mc:Choice Requires="a14">
          <p:graphicFrame>
            <p:nvGraphicFramePr>
              <p:cNvPr id="19" name="コンテンツ プレースホルダー 18">
                <a:extLst>
                  <a:ext uri="{FF2B5EF4-FFF2-40B4-BE49-F238E27FC236}">
                    <a16:creationId xmlns:a16="http://schemas.microsoft.com/office/drawing/2014/main" id="{A8C4D0D9-10F0-DF14-11DB-510B3502486C}"/>
                  </a:ext>
                </a:extLst>
              </p:cNvPr>
              <p:cNvGraphicFramePr>
                <a:graphicFrameLocks noGrp="1"/>
              </p:cNvGraphicFramePr>
              <p:nvPr>
                <p:ph idx="1"/>
              </p:nvPr>
            </p:nvGraphicFramePr>
            <p:xfrm>
              <a:off x="468313" y="842963"/>
              <a:ext cx="3924000" cy="2232000"/>
            </p:xfrm>
            <a:graphic>
              <a:graphicData uri="http://schemas.openxmlformats.org/drawingml/2006/table">
                <a:tbl>
                  <a:tblPr>
                    <a:tableStyleId>{5C22544A-7EE6-4342-B048-85BDC9FD1C3A}</a:tableStyleId>
                  </a:tblPr>
                  <a:tblGrid>
                    <a:gridCol w="684000">
                      <a:extLst>
                        <a:ext uri="{9D8B030D-6E8A-4147-A177-3AD203B41FA5}">
                          <a16:colId xmlns:a16="http://schemas.microsoft.com/office/drawing/2014/main" val="348786487"/>
                        </a:ext>
                      </a:extLst>
                    </a:gridCol>
                    <a:gridCol w="3240000">
                      <a:extLst>
                        <a:ext uri="{9D8B030D-6E8A-4147-A177-3AD203B41FA5}">
                          <a16:colId xmlns:a16="http://schemas.microsoft.com/office/drawing/2014/main" val="3028566011"/>
                        </a:ext>
                      </a:extLst>
                    </a:gridCol>
                  </a:tblGrid>
                  <a:tr h="504000">
                    <a:tc>
                      <a:txBody>
                        <a:bodyPr/>
                        <a:lstStyle/>
                        <a:p>
                          <a:r>
                            <a:rPr lang="ja-JP" altLang="en-US" sz="1300" b="1" dirty="0">
                              <a:solidFill>
                                <a:schemeClr val="bg1"/>
                              </a:solidFill>
                            </a:rPr>
                            <a:t> </a:t>
                          </a:r>
                          <a:r>
                            <a:rPr lang="en-US" altLang="ja-JP" sz="1300" b="1" dirty="0">
                              <a:solidFill>
                                <a:schemeClr val="bg1"/>
                              </a:solidFill>
                            </a:rPr>
                            <a:t>(2.1)</a:t>
                          </a:r>
                          <a:endParaRPr kumimoji="1" lang="ja-JP" altLang="en-US" sz="1300" dirty="0">
                            <a:solidFill>
                              <a:schemeClr val="bg1"/>
                            </a:solidFill>
                          </a:endParaRPr>
                        </a:p>
                      </a:txBody>
                      <a:tcPr anchor="ctr">
                        <a:lnL w="12700" cmpd="sng">
                          <a:noFill/>
                        </a:lnL>
                        <a:lnR w="38100" cap="flat" cmpd="sng" algn="ctr">
                          <a:solidFill>
                            <a:schemeClr val="bg1"/>
                          </a:solidFill>
                          <a:prstDash val="solid"/>
                          <a:round/>
                          <a:headEnd type="none" w="med" len="med"/>
                          <a:tailEnd type="none" w="med" len="med"/>
                        </a:lnR>
                        <a:lnT w="12700" cmpd="sng">
                          <a:noFill/>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acc>
                                  <m:accPr>
                                    <m:chr m:val="̂"/>
                                    <m:ctrlPr>
                                      <a:rPr lang="en-US" altLang="ja-JP" sz="1400" i="1" smtClean="0">
                                        <a:latin typeface="Cambria Math" panose="02040503050406030204" pitchFamily="18" charset="0"/>
                                      </a:rPr>
                                    </m:ctrlPr>
                                  </m:accPr>
                                  <m:e>
                                    <m:r>
                                      <a:rPr lang="en-US" altLang="ja-JP" sz="1400" i="1">
                                        <a:latin typeface="Cambria Math" panose="02040503050406030204" pitchFamily="18" charset="0"/>
                                      </a:rPr>
                                      <m:t>𝐻</m:t>
                                    </m:r>
                                  </m:e>
                                </m:acc>
                                <m:r>
                                  <a:rPr lang="en-US" altLang="ja-JP" sz="1400" i="1">
                                    <a:latin typeface="Cambria Math" panose="02040503050406030204" pitchFamily="18" charset="0"/>
                                  </a:rPr>
                                  <m:t>𝛷</m:t>
                                </m:r>
                                <m:r>
                                  <a:rPr lang="en-US" altLang="ja-JP" sz="1400" b="0" i="1" smtClean="0">
                                    <a:latin typeface="Cambria Math" panose="02040503050406030204" pitchFamily="18" charset="0"/>
                                  </a:rPr>
                                  <m:t>=</m:t>
                                </m:r>
                                <m:r>
                                  <a:rPr lang="en-US" altLang="ja-JP" sz="1400" b="0" i="1" smtClean="0">
                                    <a:latin typeface="Cambria Math" panose="02040503050406030204" pitchFamily="18" charset="0"/>
                                  </a:rPr>
                                  <m:t>𝐸</m:t>
                                </m:r>
                                <m:r>
                                  <a:rPr lang="en-US" altLang="ja-JP" sz="1400" i="1">
                                    <a:latin typeface="Cambria Math" panose="02040503050406030204" pitchFamily="18" charset="0"/>
                                  </a:rPr>
                                  <m:t>𝛷</m:t>
                                </m:r>
                              </m:oMath>
                            </m:oMathPara>
                          </a14:m>
                          <a:endParaRPr kumimoji="1" lang="ja-JP" altLang="en-US" sz="1300" dirty="0">
                            <a:solidFill>
                              <a:schemeClr val="bg1"/>
                            </a:solidFill>
                          </a:endParaRPr>
                        </a:p>
                      </a:txBody>
                      <a:tcPr anchor="ctr">
                        <a:lnL w="38100" cap="flat" cmpd="sng" algn="ctr">
                          <a:solidFill>
                            <a:schemeClr val="bg1"/>
                          </a:solidFill>
                          <a:prstDash val="solid"/>
                          <a:round/>
                          <a:headEnd type="none" w="med" len="med"/>
                          <a:tailEnd type="none" w="med" len="med"/>
                        </a:lnL>
                        <a:lnR w="12700" cmpd="sng">
                          <a:noFill/>
                        </a:lnR>
                        <a:lnT w="12700" cmpd="sng">
                          <a:noFill/>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01482673"/>
                      </a:ext>
                    </a:extLst>
                  </a:tr>
                  <a:tr h="50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300" b="1" dirty="0">
                              <a:solidFill>
                                <a:schemeClr val="bg1"/>
                              </a:solidFill>
                            </a:rPr>
                            <a:t>(2.11)</a:t>
                          </a:r>
                          <a:endParaRPr kumimoji="1" lang="ja-JP" altLang="en-US" sz="1300" dirty="0">
                            <a:solidFill>
                              <a:schemeClr val="bg1"/>
                            </a:solidFill>
                          </a:endParaRPr>
                        </a:p>
                      </a:txBody>
                      <a:tcPr anchor="ctr">
                        <a:lnL w="12700" cmpd="sng">
                          <a:noFill/>
                        </a:lnL>
                        <a:lnR w="381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14:m>
                            <m:oMathPara xmlns:m="http://schemas.openxmlformats.org/officeDocument/2006/math">
                              <m:oMathParaPr>
                                <m:jc m:val="centerGroup"/>
                              </m:oMathParaPr>
                              <m:oMath xmlns:m="http://schemas.openxmlformats.org/officeDocument/2006/math">
                                <m:sSub>
                                  <m:sSubPr>
                                    <m:ctrlPr>
                                      <a:rPr lang="en-US" altLang="ja-JP" sz="1400" i="1" dirty="0" smtClean="0">
                                        <a:latin typeface="Cambria Math" panose="02040503050406030204" pitchFamily="18" charset="0"/>
                                      </a:rPr>
                                    </m:ctrlPr>
                                  </m:sSubPr>
                                  <m:e>
                                    <m:acc>
                                      <m:accPr>
                                        <m:chr m:val="̂"/>
                                        <m:ctrlPr>
                                          <a:rPr lang="en-US" altLang="ja-JP" sz="1400" i="1">
                                            <a:latin typeface="Cambria Math" panose="02040503050406030204" pitchFamily="18" charset="0"/>
                                          </a:rPr>
                                        </m:ctrlPr>
                                      </m:accPr>
                                      <m:e>
                                        <m:r>
                                          <a:rPr lang="en-US" altLang="ja-JP" sz="1400" i="1">
                                            <a:latin typeface="Cambria Math" panose="02040503050406030204" pitchFamily="18" charset="0"/>
                                          </a:rPr>
                                          <m:t>𝐻</m:t>
                                        </m:r>
                                      </m:e>
                                    </m:acc>
                                  </m:e>
                                  <m:sub>
                                    <m:r>
                                      <m:rPr>
                                        <m:sty m:val="p"/>
                                      </m:rPr>
                                      <a:rPr lang="en-US" altLang="ja-JP" sz="1400" b="0" i="0" smtClean="0">
                                        <a:latin typeface="Cambria Math" panose="02040503050406030204" pitchFamily="18" charset="0"/>
                                      </a:rPr>
                                      <m:t>elec</m:t>
                                    </m:r>
                                  </m:sub>
                                </m:sSub>
                                <m:sSub>
                                  <m:sSubPr>
                                    <m:ctrlPr>
                                      <a:rPr lang="en-US" altLang="ja-JP" sz="1400" i="1" dirty="0">
                                        <a:latin typeface="Cambria Math" panose="02040503050406030204" pitchFamily="18" charset="0"/>
                                      </a:rPr>
                                    </m:ctrlPr>
                                  </m:sSubPr>
                                  <m:e>
                                    <m:r>
                                      <a:rPr lang="en-US" altLang="ja-JP" sz="1400" i="1" dirty="0">
                                        <a:latin typeface="Cambria Math" panose="02040503050406030204" pitchFamily="18" charset="0"/>
                                      </a:rPr>
                                      <m:t>𝛷</m:t>
                                    </m:r>
                                  </m:e>
                                  <m:sub>
                                    <m:r>
                                      <m:rPr>
                                        <m:sty m:val="p"/>
                                      </m:rPr>
                                      <a:rPr lang="en-US" altLang="ja-JP" sz="1400" b="0" i="0" dirty="0" smtClean="0">
                                        <a:latin typeface="Cambria Math" panose="02040503050406030204" pitchFamily="18" charset="0"/>
                                      </a:rPr>
                                      <m:t>elec</m:t>
                                    </m:r>
                                  </m:sub>
                                </m:sSub>
                                <m:r>
                                  <a:rPr lang="en-US" altLang="ja-JP" sz="1400" b="0" i="1" dirty="0" smtClean="0">
                                    <a:latin typeface="Cambria Math" panose="02040503050406030204" pitchFamily="18" charset="0"/>
                                  </a:rPr>
                                  <m:t>=</m:t>
                                </m:r>
                                <m:sSub>
                                  <m:sSubPr>
                                    <m:ctrlPr>
                                      <a:rPr lang="en-US" altLang="ja-JP" sz="1400" i="1" dirty="0">
                                        <a:latin typeface="Cambria Math" panose="02040503050406030204" pitchFamily="18" charset="0"/>
                                      </a:rPr>
                                    </m:ctrlPr>
                                  </m:sSubPr>
                                  <m:e>
                                    <m:r>
                                      <a:rPr lang="en-US" altLang="ja-JP" sz="1400" b="0" i="1" dirty="0" smtClean="0">
                                        <a:latin typeface="Cambria Math" panose="02040503050406030204" pitchFamily="18" charset="0"/>
                                      </a:rPr>
                                      <m:t>𝐸</m:t>
                                    </m:r>
                                  </m:e>
                                  <m:sub>
                                    <m:r>
                                      <m:rPr>
                                        <m:sty m:val="p"/>
                                      </m:rPr>
                                      <a:rPr lang="en-US" altLang="ja-JP" sz="1400">
                                        <a:latin typeface="Cambria Math" panose="02040503050406030204" pitchFamily="18" charset="0"/>
                                      </a:rPr>
                                      <m:t>elec</m:t>
                                    </m:r>
                                  </m:sub>
                                </m:sSub>
                                <m:sSub>
                                  <m:sSubPr>
                                    <m:ctrlPr>
                                      <a:rPr lang="en-US" altLang="ja-JP" sz="1400" i="1" dirty="0">
                                        <a:latin typeface="Cambria Math" panose="02040503050406030204" pitchFamily="18" charset="0"/>
                                      </a:rPr>
                                    </m:ctrlPr>
                                  </m:sSubPr>
                                  <m:e>
                                    <m:r>
                                      <a:rPr lang="en-US" altLang="ja-JP" sz="1400" i="1" dirty="0">
                                        <a:latin typeface="Cambria Math" panose="02040503050406030204" pitchFamily="18" charset="0"/>
                                      </a:rPr>
                                      <m:t>𝛷</m:t>
                                    </m:r>
                                  </m:e>
                                  <m:sub>
                                    <m:r>
                                      <m:rPr>
                                        <m:sty m:val="p"/>
                                      </m:rPr>
                                      <a:rPr lang="en-US" altLang="ja-JP" sz="1400" dirty="0">
                                        <a:latin typeface="Cambria Math" panose="02040503050406030204" pitchFamily="18" charset="0"/>
                                      </a:rPr>
                                      <m:t>elec</m:t>
                                    </m:r>
                                  </m:sub>
                                </m:sSub>
                              </m:oMath>
                            </m:oMathPara>
                          </a14:m>
                          <a:endParaRPr kumimoji="1" lang="ja-JP" altLang="en-US" sz="1400" dirty="0"/>
                        </a:p>
                      </a:txBody>
                      <a:tcPr anchor="ctr">
                        <a:lnL w="38100" cap="flat" cmpd="sng" algn="ctr">
                          <a:solidFill>
                            <a:schemeClr val="bg1"/>
                          </a:solidFill>
                          <a:prstDash val="solid"/>
                          <a:round/>
                          <a:headEnd type="none" w="med" len="med"/>
                          <a:tailEnd type="none" w="med" len="med"/>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142562742"/>
                      </a:ext>
                    </a:extLst>
                  </a:tr>
                  <a:tr h="50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300" b="1" dirty="0">
                              <a:solidFill>
                                <a:schemeClr val="bg1"/>
                              </a:solidFill>
                            </a:rPr>
                            <a:t>(2.16)</a:t>
                          </a:r>
                          <a:endParaRPr kumimoji="1" lang="ja-JP" altLang="en-US" sz="1300" dirty="0">
                            <a:solidFill>
                              <a:schemeClr val="bg1"/>
                            </a:solidFill>
                          </a:endParaRPr>
                        </a:p>
                      </a:txBody>
                      <a:tcPr anchor="ctr">
                        <a:lnL w="12700" cmpd="sng">
                          <a:noFill/>
                        </a:lnL>
                        <a:lnR w="381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lang="en-US" altLang="ja-JP" sz="1400" i="1" dirty="0" smtClean="0">
                                        <a:latin typeface="Cambria Math" panose="02040503050406030204" pitchFamily="18" charset="0"/>
                                      </a:rPr>
                                    </m:ctrlPr>
                                  </m:sSubPr>
                                  <m:e>
                                    <m:acc>
                                      <m:accPr>
                                        <m:chr m:val="̂"/>
                                        <m:ctrlPr>
                                          <a:rPr lang="en-US" altLang="ja-JP" sz="1400" i="1">
                                            <a:latin typeface="Cambria Math" panose="02040503050406030204" pitchFamily="18" charset="0"/>
                                          </a:rPr>
                                        </m:ctrlPr>
                                      </m:accPr>
                                      <m:e>
                                        <m:r>
                                          <a:rPr lang="en-US" altLang="ja-JP" sz="1400" i="1">
                                            <a:latin typeface="Cambria Math" panose="02040503050406030204" pitchFamily="18" charset="0"/>
                                          </a:rPr>
                                          <m:t>𝐻</m:t>
                                        </m:r>
                                      </m:e>
                                    </m:acc>
                                  </m:e>
                                  <m:sub>
                                    <m:r>
                                      <m:rPr>
                                        <m:sty m:val="p"/>
                                      </m:rPr>
                                      <a:rPr lang="en-US" altLang="ja-JP" sz="1400" b="0" i="0" smtClean="0">
                                        <a:latin typeface="Cambria Math" panose="02040503050406030204" pitchFamily="18" charset="0"/>
                                      </a:rPr>
                                      <m:t>nucl</m:t>
                                    </m:r>
                                  </m:sub>
                                </m:sSub>
                                <m:sSub>
                                  <m:sSubPr>
                                    <m:ctrlPr>
                                      <a:rPr lang="en-US" altLang="ja-JP" sz="1400" i="1" dirty="0">
                                        <a:latin typeface="Cambria Math" panose="02040503050406030204" pitchFamily="18" charset="0"/>
                                      </a:rPr>
                                    </m:ctrlPr>
                                  </m:sSubPr>
                                  <m:e>
                                    <m:r>
                                      <a:rPr lang="en-US" altLang="ja-JP" sz="1400" i="1" dirty="0">
                                        <a:latin typeface="Cambria Math" panose="02040503050406030204" pitchFamily="18" charset="0"/>
                                      </a:rPr>
                                      <m:t>𝛷</m:t>
                                    </m:r>
                                  </m:e>
                                  <m:sub>
                                    <m:r>
                                      <m:rPr>
                                        <m:sty m:val="p"/>
                                      </m:rPr>
                                      <a:rPr lang="en-US" altLang="ja-JP" sz="1400" b="0" i="0" dirty="0" smtClean="0">
                                        <a:latin typeface="Cambria Math" panose="02040503050406030204" pitchFamily="18" charset="0"/>
                                      </a:rPr>
                                      <m:t>nucl</m:t>
                                    </m:r>
                                  </m:sub>
                                </m:sSub>
                                <m:r>
                                  <a:rPr lang="en-US" altLang="ja-JP" sz="1400" b="0" i="1" dirty="0" smtClean="0">
                                    <a:latin typeface="Cambria Math" panose="02040503050406030204" pitchFamily="18" charset="0"/>
                                  </a:rPr>
                                  <m:t>=</m:t>
                                </m:r>
                                <m:r>
                                  <a:rPr lang="en-US" altLang="ja-JP" sz="1400" i="1" dirty="0" smtClean="0">
                                    <a:latin typeface="Cambria Math" panose="02040503050406030204" pitchFamily="18" charset="0"/>
                                  </a:rPr>
                                  <m:t>𝐸</m:t>
                                </m:r>
                                <m:sSub>
                                  <m:sSubPr>
                                    <m:ctrlPr>
                                      <a:rPr lang="en-US" altLang="ja-JP" sz="1400" i="1" dirty="0">
                                        <a:latin typeface="Cambria Math" panose="02040503050406030204" pitchFamily="18" charset="0"/>
                                      </a:rPr>
                                    </m:ctrlPr>
                                  </m:sSubPr>
                                  <m:e>
                                    <m:r>
                                      <a:rPr lang="en-US" altLang="ja-JP" sz="1400" i="1" dirty="0">
                                        <a:latin typeface="Cambria Math" panose="02040503050406030204" pitchFamily="18" charset="0"/>
                                      </a:rPr>
                                      <m:t>𝛷</m:t>
                                    </m:r>
                                  </m:e>
                                  <m:sub>
                                    <m:r>
                                      <m:rPr>
                                        <m:sty m:val="p"/>
                                      </m:rPr>
                                      <a:rPr lang="en-US" altLang="ja-JP" sz="1400" b="0" i="0" dirty="0" smtClean="0">
                                        <a:latin typeface="Cambria Math" panose="02040503050406030204" pitchFamily="18" charset="0"/>
                                      </a:rPr>
                                      <m:t>nucl</m:t>
                                    </m:r>
                                  </m:sub>
                                </m:sSub>
                              </m:oMath>
                            </m:oMathPara>
                          </a14:m>
                          <a:endParaRPr kumimoji="1" lang="ja-JP" altLang="en-US" sz="1400" dirty="0"/>
                        </a:p>
                      </a:txBody>
                      <a:tcPr anchor="ctr">
                        <a:lnL w="38100" cap="flat" cmpd="sng" algn="ctr">
                          <a:solidFill>
                            <a:schemeClr val="bg1"/>
                          </a:solidFill>
                          <a:prstDash val="solid"/>
                          <a:round/>
                          <a:headEnd type="none" w="med" len="med"/>
                          <a:tailEnd type="none" w="med" len="med"/>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693602801"/>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300" b="1" dirty="0">
                              <a:solidFill>
                                <a:schemeClr val="bg1"/>
                              </a:solidFill>
                            </a:rPr>
                            <a:t>(2.15)</a:t>
                          </a:r>
                        </a:p>
                      </a:txBody>
                      <a:tcPr anchor="ctr">
                        <a:lnL w="12700" cmpd="sng">
                          <a:noFill/>
                        </a:lnL>
                        <a:lnR w="381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2"/>
                        </a:solidFill>
                      </a:tcPr>
                    </a:tc>
                    <a:tc>
                      <a:txBody>
                        <a:bodyPr/>
                        <a:lstStyle/>
                        <a:p>
                          <a:pPr/>
                          <a14:m>
                            <m:oMathPara xmlns:m="http://schemas.openxmlformats.org/officeDocument/2006/math">
                              <m:oMathParaPr>
                                <m:jc m:val="centerGroup"/>
                              </m:oMathParaPr>
                              <m:oMath xmlns:m="http://schemas.openxmlformats.org/officeDocument/2006/math">
                                <m:sSub>
                                  <m:sSubPr>
                                    <m:ctrlPr>
                                      <a:rPr lang="en-US" altLang="ja-JP" sz="1400" i="1" dirty="0" smtClean="0">
                                        <a:latin typeface="Cambria Math" panose="02040503050406030204" pitchFamily="18" charset="0"/>
                                      </a:rPr>
                                    </m:ctrlPr>
                                  </m:sSubPr>
                                  <m:e>
                                    <m:acc>
                                      <m:accPr>
                                        <m:chr m:val="̂"/>
                                        <m:ctrlPr>
                                          <a:rPr lang="en-US" altLang="ja-JP" sz="1400" i="1">
                                            <a:latin typeface="Cambria Math" panose="02040503050406030204" pitchFamily="18" charset="0"/>
                                          </a:rPr>
                                        </m:ctrlPr>
                                      </m:accPr>
                                      <m:e>
                                        <m:r>
                                          <a:rPr lang="en-US" altLang="ja-JP" sz="1400" i="1">
                                            <a:latin typeface="Cambria Math" panose="02040503050406030204" pitchFamily="18" charset="0"/>
                                          </a:rPr>
                                          <m:t>𝐻</m:t>
                                        </m:r>
                                      </m:e>
                                    </m:acc>
                                  </m:e>
                                  <m:sub>
                                    <m:r>
                                      <m:rPr>
                                        <m:sty m:val="p"/>
                                      </m:rPr>
                                      <a:rPr lang="en-US" altLang="ja-JP" sz="1400" b="0" i="0" smtClean="0">
                                        <a:latin typeface="Cambria Math" panose="02040503050406030204" pitchFamily="18" charset="0"/>
                                      </a:rPr>
                                      <m:t>nuc</m:t>
                                    </m:r>
                                  </m:sub>
                                </m:sSub>
                                <m:r>
                                  <a:rPr lang="en-US" altLang="ja-JP" sz="1400" i="1" dirty="0">
                                    <a:latin typeface="Cambria Math" panose="02040503050406030204" pitchFamily="18" charset="0"/>
                                  </a:rPr>
                                  <m:t>=−</m:t>
                                </m:r>
                                <m:nary>
                                  <m:naryPr>
                                    <m:chr m:val="∑"/>
                                    <m:ctrlPr>
                                      <a:rPr lang="en-US" altLang="ja-JP" sz="1400" i="1" dirty="0">
                                        <a:latin typeface="Cambria Math" panose="02040503050406030204" pitchFamily="18" charset="0"/>
                                      </a:rPr>
                                    </m:ctrlPr>
                                  </m:naryPr>
                                  <m:sub>
                                    <m:r>
                                      <m:rPr>
                                        <m:brk m:alnAt="23"/>
                                      </m:rPr>
                                      <a:rPr lang="en-US" altLang="ja-JP" sz="1400" i="1" dirty="0">
                                        <a:latin typeface="Cambria Math" panose="02040503050406030204" pitchFamily="18" charset="0"/>
                                      </a:rPr>
                                      <m:t>𝑖</m:t>
                                    </m:r>
                                    <m:r>
                                      <a:rPr lang="en-US" altLang="ja-JP" sz="1400" i="1" dirty="0">
                                        <a:latin typeface="Cambria Math" panose="02040503050406030204" pitchFamily="18" charset="0"/>
                                      </a:rPr>
                                      <m:t>=1</m:t>
                                    </m:r>
                                  </m:sub>
                                  <m:sup>
                                    <m:r>
                                      <a:rPr lang="en-US" altLang="ja-JP" sz="1400" i="1" dirty="0">
                                        <a:latin typeface="Cambria Math" panose="02040503050406030204" pitchFamily="18" charset="0"/>
                                      </a:rPr>
                                      <m:t>𝑁</m:t>
                                    </m:r>
                                  </m:sup>
                                  <m:e>
                                    <m:f>
                                      <m:fPr>
                                        <m:ctrlPr>
                                          <a:rPr lang="en-US" altLang="ja-JP" sz="1400" i="1" dirty="0">
                                            <a:latin typeface="Cambria Math" panose="02040503050406030204" pitchFamily="18" charset="0"/>
                                          </a:rPr>
                                        </m:ctrlPr>
                                      </m:fPr>
                                      <m:num>
                                        <m:r>
                                          <a:rPr lang="en-US" altLang="ja-JP" sz="1400" i="1" dirty="0">
                                            <a:latin typeface="Cambria Math" panose="02040503050406030204" pitchFamily="18" charset="0"/>
                                          </a:rPr>
                                          <m:t>1</m:t>
                                        </m:r>
                                      </m:num>
                                      <m:den>
                                        <m:r>
                                          <a:rPr lang="en-US" altLang="ja-JP" sz="1400" i="1" dirty="0">
                                            <a:latin typeface="Cambria Math" panose="02040503050406030204" pitchFamily="18" charset="0"/>
                                          </a:rPr>
                                          <m:t>2</m:t>
                                        </m:r>
                                        <m:sSub>
                                          <m:sSubPr>
                                            <m:ctrlPr>
                                              <a:rPr lang="en-US" altLang="ja-JP" sz="1400" i="1" dirty="0">
                                                <a:latin typeface="Cambria Math" panose="02040503050406030204" pitchFamily="18" charset="0"/>
                                              </a:rPr>
                                            </m:ctrlPr>
                                          </m:sSubPr>
                                          <m:e>
                                            <m:r>
                                              <a:rPr lang="en-US" altLang="ja-JP" sz="1400" i="1" dirty="0">
                                                <a:latin typeface="Cambria Math" panose="02040503050406030204" pitchFamily="18" charset="0"/>
                                              </a:rPr>
                                              <m:t>𝑀</m:t>
                                            </m:r>
                                          </m:e>
                                          <m:sub>
                                            <m:r>
                                              <a:rPr lang="en-US" altLang="ja-JP" sz="1400" i="1" dirty="0">
                                                <a:latin typeface="Cambria Math" panose="02040503050406030204" pitchFamily="18" charset="0"/>
                                              </a:rPr>
                                              <m:t>𝐴</m:t>
                                            </m:r>
                                          </m:sub>
                                        </m:sSub>
                                      </m:den>
                                    </m:f>
                                    <m:sSup>
                                      <m:sSupPr>
                                        <m:ctrlPr>
                                          <a:rPr lang="en-US" altLang="ja-JP" sz="1400" i="1" dirty="0">
                                            <a:latin typeface="Cambria Math" panose="02040503050406030204" pitchFamily="18" charset="0"/>
                                          </a:rPr>
                                        </m:ctrlPr>
                                      </m:sSupPr>
                                      <m:e>
                                        <m:sSub>
                                          <m:sSubPr>
                                            <m:ctrlPr>
                                              <a:rPr lang="en-US" altLang="ja-JP" sz="1400" i="1" dirty="0">
                                                <a:latin typeface="Cambria Math" panose="02040503050406030204" pitchFamily="18" charset="0"/>
                                              </a:rPr>
                                            </m:ctrlPr>
                                          </m:sSubPr>
                                          <m:e>
                                            <m:r>
                                              <m:rPr>
                                                <m:sty m:val="p"/>
                                              </m:rPr>
                                              <a:rPr lang="en-US" altLang="ja-JP" sz="1400" dirty="0">
                                                <a:latin typeface="Cambria Math" panose="02040503050406030204" pitchFamily="18" charset="0"/>
                                              </a:rPr>
                                              <m:t>∇</m:t>
                                            </m:r>
                                          </m:e>
                                          <m:sub>
                                            <m:r>
                                              <a:rPr lang="en-US" altLang="ja-JP" sz="1400" i="1" dirty="0">
                                                <a:latin typeface="Cambria Math" panose="02040503050406030204" pitchFamily="18" charset="0"/>
                                              </a:rPr>
                                              <m:t>𝐴</m:t>
                                            </m:r>
                                          </m:sub>
                                        </m:sSub>
                                      </m:e>
                                      <m:sup>
                                        <m:r>
                                          <a:rPr lang="en-US" altLang="ja-JP" sz="1400" i="1" dirty="0">
                                            <a:latin typeface="Cambria Math" panose="02040503050406030204" pitchFamily="18" charset="0"/>
                                          </a:rPr>
                                          <m:t>2</m:t>
                                        </m:r>
                                      </m:sup>
                                    </m:sSup>
                                  </m:e>
                                </m:nary>
                                <m:r>
                                  <a:rPr lang="en-US" altLang="ja-JP" sz="1400" i="1" dirty="0" smtClean="0">
                                    <a:latin typeface="Cambria Math" panose="02040503050406030204" pitchFamily="18" charset="0"/>
                                  </a:rPr>
                                  <m:t>+</m:t>
                                </m:r>
                                <m:sSub>
                                  <m:sSubPr>
                                    <m:ctrlPr>
                                      <a:rPr lang="en-US" altLang="ja-JP" sz="1400" b="0" i="1" dirty="0" smtClean="0">
                                        <a:latin typeface="Cambria Math" panose="02040503050406030204" pitchFamily="18" charset="0"/>
                                        <a:ea typeface="Cambria Math" panose="02040503050406030204" pitchFamily="18" charset="0"/>
                                      </a:rPr>
                                    </m:ctrlPr>
                                  </m:sSubPr>
                                  <m:e>
                                    <m:r>
                                      <a:rPr lang="en-US" altLang="ja-JP" sz="1400" b="0" i="1" dirty="0" smtClean="0">
                                        <a:latin typeface="Cambria Math" panose="02040503050406030204" pitchFamily="18" charset="0"/>
                                        <a:ea typeface="Cambria Math" panose="02040503050406030204" pitchFamily="18" charset="0"/>
                                      </a:rPr>
                                      <m:t>𝐸</m:t>
                                    </m:r>
                                  </m:e>
                                  <m:sub>
                                    <m:r>
                                      <m:rPr>
                                        <m:sty m:val="p"/>
                                      </m:rPr>
                                      <a:rPr lang="en-US" altLang="ja-JP" sz="1400" b="0" i="0" dirty="0" smtClean="0">
                                        <a:latin typeface="Cambria Math" panose="02040503050406030204" pitchFamily="18" charset="0"/>
                                        <a:ea typeface="Cambria Math" panose="02040503050406030204" pitchFamily="18" charset="0"/>
                                      </a:rPr>
                                      <m:t>tot</m:t>
                                    </m:r>
                                  </m:sub>
                                </m:sSub>
                                <m:d>
                                  <m:dPr>
                                    <m:ctrlPr>
                                      <a:rPr lang="en-US" altLang="ja-JP" sz="1400" b="0" i="1" dirty="0" smtClean="0">
                                        <a:latin typeface="Cambria Math" panose="02040503050406030204" pitchFamily="18" charset="0"/>
                                        <a:ea typeface="Cambria Math" panose="02040503050406030204" pitchFamily="18" charset="0"/>
                                      </a:rPr>
                                    </m:ctrlPr>
                                  </m:dPr>
                                  <m:e>
                                    <m:d>
                                      <m:dPr>
                                        <m:begChr m:val="{"/>
                                        <m:endChr m:val="}"/>
                                        <m:ctrlPr>
                                          <a:rPr lang="en-US" altLang="ja-JP" sz="1400" b="0" i="1" dirty="0" smtClean="0">
                                            <a:latin typeface="Cambria Math" panose="02040503050406030204" pitchFamily="18" charset="0"/>
                                            <a:ea typeface="Cambria Math" panose="02040503050406030204" pitchFamily="18" charset="0"/>
                                          </a:rPr>
                                        </m:ctrlPr>
                                      </m:dPr>
                                      <m:e>
                                        <m:sSub>
                                          <m:sSubPr>
                                            <m:ctrlPr>
                                              <a:rPr lang="en-US" altLang="ja-JP" sz="1400" b="0" i="1" dirty="0" smtClean="0">
                                                <a:latin typeface="Cambria Math" panose="02040503050406030204" pitchFamily="18" charset="0"/>
                                                <a:ea typeface="Cambria Math" panose="02040503050406030204" pitchFamily="18" charset="0"/>
                                              </a:rPr>
                                            </m:ctrlPr>
                                          </m:sSubPr>
                                          <m:e>
                                            <m:r>
                                              <a:rPr lang="en-US" altLang="ja-JP" sz="1400" b="1" i="1" dirty="0" smtClean="0">
                                                <a:latin typeface="Cambria Math" panose="02040503050406030204" pitchFamily="18" charset="0"/>
                                                <a:ea typeface="Cambria Math" panose="02040503050406030204" pitchFamily="18" charset="0"/>
                                              </a:rPr>
                                              <m:t>𝑹</m:t>
                                            </m:r>
                                          </m:e>
                                          <m:sub>
                                            <m:r>
                                              <a:rPr lang="en-US" altLang="ja-JP" sz="1400" b="0" i="1" dirty="0" smtClean="0">
                                                <a:latin typeface="Cambria Math" panose="02040503050406030204" pitchFamily="18" charset="0"/>
                                                <a:ea typeface="Cambria Math" panose="02040503050406030204" pitchFamily="18" charset="0"/>
                                              </a:rPr>
                                              <m:t>𝐴</m:t>
                                            </m:r>
                                          </m:sub>
                                        </m:sSub>
                                      </m:e>
                                    </m:d>
                                  </m:e>
                                </m:d>
                              </m:oMath>
                            </m:oMathPara>
                          </a14:m>
                          <a:endParaRPr kumimoji="1" lang="ja-JP" altLang="en-US" sz="1400" dirty="0"/>
                        </a:p>
                      </a:txBody>
                      <a:tcPr anchor="ctr">
                        <a:lnL w="38100" cap="flat" cmpd="sng" algn="ctr">
                          <a:solidFill>
                            <a:schemeClr val="bg1"/>
                          </a:solidFill>
                          <a:prstDash val="solid"/>
                          <a:round/>
                          <a:headEnd type="none" w="med" len="med"/>
                          <a:tailEnd type="none" w="med" len="med"/>
                        </a:lnL>
                        <a:lnR w="12700" cmpd="sng">
                          <a:noFill/>
                        </a:lnR>
                        <a:lnT w="1905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284328015"/>
                      </a:ext>
                    </a:extLst>
                  </a:tr>
                </a:tbl>
              </a:graphicData>
            </a:graphic>
          </p:graphicFrame>
        </mc:Choice>
        <mc:Fallback xmlns="">
          <p:graphicFrame>
            <p:nvGraphicFramePr>
              <p:cNvPr id="19" name="コンテンツ プレースホルダー 18">
                <a:extLst>
                  <a:ext uri="{FF2B5EF4-FFF2-40B4-BE49-F238E27FC236}">
                    <a16:creationId xmlns:a16="http://schemas.microsoft.com/office/drawing/2014/main" id="{3C226CF2-1C6A-4B47-A51D-576D7182A729}"/>
                  </a:ext>
                </a:extLst>
              </p:cNvPr>
              <p:cNvGraphicFramePr>
                <a:graphicFrameLocks noGrp="1"/>
              </p:cNvGraphicFramePr>
              <p:nvPr>
                <p:ph idx="1"/>
              </p:nvPr>
            </p:nvGraphicFramePr>
            <p:xfrm>
              <a:off x="468313" y="842963"/>
              <a:ext cx="3924000" cy="2232000"/>
            </p:xfrm>
            <a:graphic>
              <a:graphicData uri="http://schemas.openxmlformats.org/drawingml/2006/table">
                <a:tbl>
                  <a:tblPr>
                    <a:tableStyleId>{5C22544A-7EE6-4342-B048-85BDC9FD1C3A}</a:tableStyleId>
                  </a:tblPr>
                  <a:tblGrid>
                    <a:gridCol w="684000">
                      <a:extLst>
                        <a:ext uri="{9D8B030D-6E8A-4147-A177-3AD203B41FA5}">
                          <a16:colId xmlns:a16="http://schemas.microsoft.com/office/drawing/2014/main" val="348786487"/>
                        </a:ext>
                      </a:extLst>
                    </a:gridCol>
                    <a:gridCol w="3240000">
                      <a:extLst>
                        <a:ext uri="{9D8B030D-6E8A-4147-A177-3AD203B41FA5}">
                          <a16:colId xmlns:a16="http://schemas.microsoft.com/office/drawing/2014/main" val="3028566011"/>
                        </a:ext>
                      </a:extLst>
                    </a:gridCol>
                  </a:tblGrid>
                  <a:tr h="504000">
                    <a:tc>
                      <a:txBody>
                        <a:bodyPr/>
                        <a:lstStyle/>
                        <a:p>
                          <a:r>
                            <a:rPr lang="ja-JP" altLang="en-US" sz="1300" b="1" dirty="0">
                              <a:solidFill>
                                <a:schemeClr val="bg1"/>
                              </a:solidFill>
                            </a:rPr>
                            <a:t> </a:t>
                          </a:r>
                          <a:r>
                            <a:rPr lang="en-US" altLang="ja-JP" sz="1300" b="1" dirty="0">
                              <a:solidFill>
                                <a:schemeClr val="bg1"/>
                              </a:solidFill>
                            </a:rPr>
                            <a:t>(2.1)</a:t>
                          </a:r>
                          <a:endParaRPr kumimoji="1" lang="ja-JP" altLang="en-US" sz="1300" dirty="0">
                            <a:solidFill>
                              <a:schemeClr val="bg1"/>
                            </a:solidFill>
                          </a:endParaRPr>
                        </a:p>
                      </a:txBody>
                      <a:tcPr anchor="ctr">
                        <a:lnL w="12700" cmpd="sng">
                          <a:noFill/>
                        </a:lnL>
                        <a:lnR w="38100" cap="flat" cmpd="sng" algn="ctr">
                          <a:solidFill>
                            <a:schemeClr val="bg1"/>
                          </a:solidFill>
                          <a:prstDash val="solid"/>
                          <a:round/>
                          <a:headEnd type="none" w="med" len="med"/>
                          <a:tailEnd type="none" w="med" len="med"/>
                        </a:lnR>
                        <a:lnT w="12700" cmpd="sng">
                          <a:noFill/>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endParaRPr lang="ja-JP"/>
                        </a:p>
                      </a:txBody>
                      <a:tcPr anchor="ctr">
                        <a:lnL w="38100" cap="flat" cmpd="sng" algn="ctr">
                          <a:solidFill>
                            <a:schemeClr val="bg1"/>
                          </a:solidFill>
                          <a:prstDash val="solid"/>
                          <a:round/>
                          <a:headEnd type="none" w="med" len="med"/>
                          <a:tailEnd type="none" w="med" len="med"/>
                        </a:lnL>
                        <a:lnR w="12700" cmpd="sng">
                          <a:noFill/>
                        </a:lnR>
                        <a:lnT w="12700" cmpd="sng">
                          <a:noFill/>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10"/>
                          <a:stretch>
                            <a:fillRect l="-21013" r="-375" b="-345783"/>
                          </a:stretch>
                        </a:blipFill>
                      </a:tcPr>
                    </a:tc>
                    <a:extLst>
                      <a:ext uri="{0D108BD9-81ED-4DB2-BD59-A6C34878D82A}">
                        <a16:rowId xmlns:a16="http://schemas.microsoft.com/office/drawing/2014/main" val="201482673"/>
                      </a:ext>
                    </a:extLst>
                  </a:tr>
                  <a:tr h="50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300" b="1" dirty="0">
                              <a:solidFill>
                                <a:schemeClr val="bg1"/>
                              </a:solidFill>
                            </a:rPr>
                            <a:t>(2.11)</a:t>
                          </a:r>
                          <a:endParaRPr kumimoji="1" lang="ja-JP" altLang="en-US" sz="1300" dirty="0">
                            <a:solidFill>
                              <a:schemeClr val="bg1"/>
                            </a:solidFill>
                          </a:endParaRPr>
                        </a:p>
                      </a:txBody>
                      <a:tcPr anchor="ctr">
                        <a:lnL w="12700" cmpd="sng">
                          <a:noFill/>
                        </a:lnL>
                        <a:lnR w="381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endParaRPr lang="ja-JP"/>
                        </a:p>
                      </a:txBody>
                      <a:tcPr anchor="ctr">
                        <a:lnL w="38100" cap="flat" cmpd="sng" algn="ctr">
                          <a:solidFill>
                            <a:schemeClr val="bg1"/>
                          </a:solidFill>
                          <a:prstDash val="solid"/>
                          <a:round/>
                          <a:headEnd type="none" w="med" len="med"/>
                          <a:tailEnd type="none" w="med" len="med"/>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10"/>
                          <a:stretch>
                            <a:fillRect l="-21013" t="-100000" r="-375" b="-245783"/>
                          </a:stretch>
                        </a:blipFill>
                      </a:tcPr>
                    </a:tc>
                    <a:extLst>
                      <a:ext uri="{0D108BD9-81ED-4DB2-BD59-A6C34878D82A}">
                        <a16:rowId xmlns:a16="http://schemas.microsoft.com/office/drawing/2014/main" val="4142562742"/>
                      </a:ext>
                    </a:extLst>
                  </a:tr>
                  <a:tr h="50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300" b="1" dirty="0">
                              <a:solidFill>
                                <a:schemeClr val="bg1"/>
                              </a:solidFill>
                            </a:rPr>
                            <a:t>(2.16)</a:t>
                          </a:r>
                          <a:endParaRPr kumimoji="1" lang="ja-JP" altLang="en-US" sz="1300" dirty="0">
                            <a:solidFill>
                              <a:schemeClr val="bg1"/>
                            </a:solidFill>
                          </a:endParaRPr>
                        </a:p>
                      </a:txBody>
                      <a:tcPr anchor="ctr">
                        <a:lnL w="12700" cmpd="sng">
                          <a:noFill/>
                        </a:lnL>
                        <a:lnR w="381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endParaRPr lang="ja-JP"/>
                        </a:p>
                      </a:txBody>
                      <a:tcPr anchor="ctr">
                        <a:lnL w="38100" cap="flat" cmpd="sng" algn="ctr">
                          <a:solidFill>
                            <a:schemeClr val="bg1"/>
                          </a:solidFill>
                          <a:prstDash val="solid"/>
                          <a:round/>
                          <a:headEnd type="none" w="med" len="med"/>
                          <a:tailEnd type="none" w="med" len="med"/>
                        </a:lnL>
                        <a:lnR w="12700" cmpd="sng">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10"/>
                          <a:stretch>
                            <a:fillRect l="-21013" t="-200000" r="-375" b="-145783"/>
                          </a:stretch>
                        </a:blipFill>
                      </a:tcPr>
                    </a:tc>
                    <a:extLst>
                      <a:ext uri="{0D108BD9-81ED-4DB2-BD59-A6C34878D82A}">
                        <a16:rowId xmlns:a16="http://schemas.microsoft.com/office/drawing/2014/main" val="693602801"/>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300" b="1" dirty="0">
                              <a:solidFill>
                                <a:schemeClr val="bg1"/>
                              </a:solidFill>
                            </a:rPr>
                            <a:t>(2.15)</a:t>
                          </a:r>
                        </a:p>
                      </a:txBody>
                      <a:tcPr anchor="ctr">
                        <a:lnL w="12700" cmpd="sng">
                          <a:noFill/>
                        </a:lnL>
                        <a:lnR w="381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2"/>
                        </a:solidFill>
                      </a:tcPr>
                    </a:tc>
                    <a:tc>
                      <a:txBody>
                        <a:bodyPr/>
                        <a:lstStyle/>
                        <a:p>
                          <a:endParaRPr lang="ja-JP"/>
                        </a:p>
                      </a:txBody>
                      <a:tcPr anchor="ctr">
                        <a:lnL w="38100" cap="flat" cmpd="sng" algn="ctr">
                          <a:solidFill>
                            <a:schemeClr val="bg1"/>
                          </a:solidFill>
                          <a:prstDash val="solid"/>
                          <a:round/>
                          <a:headEnd type="none" w="med" len="med"/>
                          <a:tailEnd type="none" w="med" len="med"/>
                        </a:lnL>
                        <a:lnR w="12700" cmpd="sng">
                          <a:noFill/>
                        </a:lnR>
                        <a:lnT w="1905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10"/>
                          <a:stretch>
                            <a:fillRect l="-21013" t="-211017" r="-375" b="-2542"/>
                          </a:stretch>
                        </a:blipFill>
                      </a:tcPr>
                    </a:tc>
                    <a:extLst>
                      <a:ext uri="{0D108BD9-81ED-4DB2-BD59-A6C34878D82A}">
                        <a16:rowId xmlns:a16="http://schemas.microsoft.com/office/drawing/2014/main" val="3284328015"/>
                      </a:ext>
                    </a:extLst>
                  </a:tr>
                </a:tbl>
              </a:graphicData>
            </a:graphic>
          </p:graphicFrame>
        </mc:Fallback>
      </mc:AlternateContent>
      <p:sp>
        <p:nvSpPr>
          <p:cNvPr id="7" name="テキスト プレースホルダー 6">
            <a:extLst>
              <a:ext uri="{FF2B5EF4-FFF2-40B4-BE49-F238E27FC236}">
                <a16:creationId xmlns:a16="http://schemas.microsoft.com/office/drawing/2014/main" id="{553537E0-DE68-29D2-676C-338EEB0E44CA}"/>
              </a:ext>
            </a:extLst>
          </p:cNvPr>
          <p:cNvSpPr>
            <a:spLocks noGrp="1"/>
          </p:cNvSpPr>
          <p:nvPr>
            <p:ph type="body" sz="quarter" idx="13"/>
          </p:nvPr>
        </p:nvSpPr>
        <p:spPr/>
        <p:txBody>
          <a:bodyPr/>
          <a:lstStyle/>
          <a:p>
            <a:r>
              <a:rPr lang="en-US" altLang="ja-JP" dirty="0"/>
              <a:t>[1] A. </a:t>
            </a:r>
            <a:r>
              <a:rPr lang="ja-JP" altLang="en-US" dirty="0"/>
              <a:t>ザボ</a:t>
            </a:r>
            <a:r>
              <a:rPr lang="en-US" altLang="ja-JP" dirty="0"/>
              <a:t>, </a:t>
            </a:r>
            <a:r>
              <a:rPr lang="en-US" altLang="ja-JP" dirty="0" err="1"/>
              <a:t>N.S</a:t>
            </a:r>
            <a:r>
              <a:rPr lang="en-US" altLang="ja-JP" dirty="0"/>
              <a:t>. </a:t>
            </a:r>
            <a:r>
              <a:rPr lang="ja-JP" altLang="en-US" dirty="0"/>
              <a:t>オストランド著</a:t>
            </a:r>
            <a:r>
              <a:rPr lang="en-US" altLang="ja-JP" dirty="0"/>
              <a:t>, </a:t>
            </a:r>
            <a:r>
              <a:rPr lang="ja-JP" altLang="en-US" dirty="0"/>
              <a:t>大野公男</a:t>
            </a:r>
            <a:r>
              <a:rPr lang="en-US" altLang="ja-JP" dirty="0"/>
              <a:t>, </a:t>
            </a:r>
            <a:r>
              <a:rPr lang="ja-JP" altLang="en-US" dirty="0"/>
              <a:t>阪井健男</a:t>
            </a:r>
            <a:r>
              <a:rPr lang="en-US" altLang="ja-JP" dirty="0"/>
              <a:t>, </a:t>
            </a:r>
            <a:r>
              <a:rPr lang="ja-JP" altLang="en-US" dirty="0"/>
              <a:t>望月祐志訳</a:t>
            </a:r>
            <a:r>
              <a:rPr lang="en-US" altLang="ja-JP" dirty="0"/>
              <a:t>. 『</a:t>
            </a:r>
            <a:r>
              <a:rPr lang="ja-JP" altLang="en-US" dirty="0"/>
              <a:t>新しい量子化学電子構造の理論入門 上</a:t>
            </a:r>
            <a:r>
              <a:rPr lang="en-US" altLang="ja-JP" dirty="0"/>
              <a:t>』, </a:t>
            </a:r>
            <a:r>
              <a:rPr lang="ja-JP" altLang="en-US" dirty="0"/>
              <a:t>東京大学出版会</a:t>
            </a:r>
            <a:r>
              <a:rPr lang="en-US" altLang="ja-JP" dirty="0"/>
              <a:t>, 1987. </a:t>
            </a:r>
            <a:r>
              <a:rPr lang="en-US" altLang="ja-JP" dirty="0" err="1"/>
              <a:t>p.47</a:t>
            </a:r>
            <a:endParaRPr lang="en-US" altLang="ja-JP" dirty="0"/>
          </a:p>
        </p:txBody>
      </p:sp>
      <p:pic>
        <p:nvPicPr>
          <p:cNvPr id="24" name="コンテンツ プレースホルダー 23">
            <a:extLst>
              <a:ext uri="{FF2B5EF4-FFF2-40B4-BE49-F238E27FC236}">
                <a16:creationId xmlns:a16="http://schemas.microsoft.com/office/drawing/2014/main" id="{2FDAF5F0-D038-874E-040E-3BBF197069A8}"/>
              </a:ext>
            </a:extLst>
          </p:cNvPr>
          <p:cNvPicPr>
            <a:picLocks noGrp="1" noChangeAspect="1"/>
          </p:cNvPicPr>
          <p:nvPr>
            <p:ph idx="15"/>
          </p:nvPr>
        </p:nvPicPr>
        <p:blipFill>
          <a:blip r:embed="rId11">
            <a:extLst>
              <a:ext uri="{96DAC541-7B7A-43D3-8B79-37D633B846F1}">
                <asvg:svgBlip xmlns:asvg="http://schemas.microsoft.com/office/drawing/2016/SVG/main" r:embed="rId12"/>
              </a:ext>
            </a:extLst>
          </a:blip>
          <a:srcRect/>
          <a:stretch/>
        </p:blipFill>
        <p:spPr>
          <a:xfrm>
            <a:off x="4254549" y="843882"/>
            <a:ext cx="4549675" cy="3831306"/>
          </a:xfrm>
        </p:spPr>
      </p:pic>
      <p:sp>
        <p:nvSpPr>
          <p:cNvPr id="6" name="スライド番号プレースホルダー 5">
            <a:extLst>
              <a:ext uri="{FF2B5EF4-FFF2-40B4-BE49-F238E27FC236}">
                <a16:creationId xmlns:a16="http://schemas.microsoft.com/office/drawing/2014/main" id="{B6E36539-5438-DF3E-6558-21237884055B}"/>
              </a:ext>
            </a:extLst>
          </p:cNvPr>
          <p:cNvSpPr>
            <a:spLocks noGrp="1"/>
          </p:cNvSpPr>
          <p:nvPr>
            <p:ph type="sldNum" sz="quarter" idx="16"/>
          </p:nvPr>
        </p:nvSpPr>
        <p:spPr/>
        <p:txBody>
          <a:bodyPr/>
          <a:lstStyle/>
          <a:p>
            <a:fld id="{44CC7441-4F6D-4D99-AEAC-28C0433C7008}" type="slidenum">
              <a:rPr lang="ja-JP" altLang="en-US" smtClean="0"/>
              <a:pPr/>
              <a:t>85</a:t>
            </a:fld>
            <a:endParaRPr lang="ja-JP" altLang="en-US" dirty="0"/>
          </a:p>
        </p:txBody>
      </p:sp>
      <mc:AlternateContent xmlns:mc="http://schemas.openxmlformats.org/markup-compatibility/2006" xmlns:a14="http://schemas.microsoft.com/office/drawing/2010/main">
        <mc:Choice Requires="a14">
          <p:sp>
            <p:nvSpPr>
              <p:cNvPr id="32" name="テキスト ボックス 31">
                <a:extLst>
                  <a:ext uri="{FF2B5EF4-FFF2-40B4-BE49-F238E27FC236}">
                    <a16:creationId xmlns:a16="http://schemas.microsoft.com/office/drawing/2014/main" id="{E544A8E6-8D32-89E1-C132-3B1B2050C6A0}"/>
                  </a:ext>
                </a:extLst>
              </p:cNvPr>
              <p:cNvSpPr txBox="1"/>
              <p:nvPr/>
            </p:nvSpPr>
            <p:spPr>
              <a:xfrm>
                <a:off x="5812416" y="1020165"/>
                <a:ext cx="3002971" cy="976934"/>
              </a:xfrm>
              <a:prstGeom prst="rect">
                <a:avLst/>
              </a:prstGeom>
              <a:noFill/>
            </p:spPr>
            <p:txBody>
              <a:bodyPr wrap="square">
                <a:spAutoFit/>
              </a:bodyPr>
              <a:lstStyle/>
              <a:p>
                <a:r>
                  <a:rPr lang="ja-JP" altLang="en-US" sz="1300" dirty="0"/>
                  <a:t>原子核は核間反発</a:t>
                </a:r>
                <a:r>
                  <a:rPr lang="en-US" altLang="ja-JP" sz="1300" dirty="0"/>
                  <a:t>+</a:t>
                </a:r>
                <a:r>
                  <a:rPr lang="ja-JP" altLang="en-US" sz="1300" dirty="0"/>
                  <a:t>電子エネルギー</a:t>
                </a:r>
                <a:endParaRPr lang="en-US" altLang="ja-JP" sz="1300" dirty="0"/>
              </a:p>
              <a:p>
                <a:pPr/>
                <a14:m>
                  <m:oMathPara xmlns:m="http://schemas.openxmlformats.org/officeDocument/2006/math">
                    <m:oMathParaPr>
                      <m:jc m:val="left"/>
                    </m:oMathParaPr>
                    <m:oMath xmlns:m="http://schemas.openxmlformats.org/officeDocument/2006/math">
                      <m:sSub>
                        <m:sSubPr>
                          <m:ctrlPr>
                            <a:rPr lang="en-US" altLang="ja-JP" sz="1300" i="1" dirty="0">
                              <a:latin typeface="Cambria Math" panose="02040503050406030204" pitchFamily="18" charset="0"/>
                            </a:rPr>
                          </m:ctrlPr>
                        </m:sSubPr>
                        <m:e>
                          <m:r>
                            <a:rPr lang="en-US" altLang="ja-JP" sz="1300" dirty="0">
                              <a:latin typeface="Cambria Math" panose="02040503050406030204" pitchFamily="18" charset="0"/>
                            </a:rPr>
                            <m:t>𝐸</m:t>
                          </m:r>
                        </m:e>
                        <m:sub>
                          <m:r>
                            <m:rPr>
                              <m:sty m:val="p"/>
                            </m:rPr>
                            <a:rPr lang="en-US" altLang="ja-JP" sz="1300" dirty="0">
                              <a:latin typeface="Cambria Math" panose="02040503050406030204" pitchFamily="18" charset="0"/>
                            </a:rPr>
                            <m:t>tot</m:t>
                          </m:r>
                        </m:sub>
                      </m:sSub>
                      <m:d>
                        <m:dPr>
                          <m:ctrlPr>
                            <a:rPr lang="en-US" altLang="ja-JP" sz="1300" i="1" dirty="0">
                              <a:latin typeface="Cambria Math" panose="02040503050406030204" pitchFamily="18" charset="0"/>
                            </a:rPr>
                          </m:ctrlPr>
                        </m:dPr>
                        <m:e>
                          <m:d>
                            <m:dPr>
                              <m:begChr m:val="{"/>
                              <m:endChr m:val="}"/>
                              <m:ctrlPr>
                                <a:rPr lang="en-US" altLang="ja-JP" sz="1300" i="1" dirty="0">
                                  <a:latin typeface="Cambria Math" panose="02040503050406030204" pitchFamily="18" charset="0"/>
                                </a:rPr>
                              </m:ctrlPr>
                            </m:dPr>
                            <m:e>
                              <m:sSub>
                                <m:sSubPr>
                                  <m:ctrlPr>
                                    <a:rPr lang="en-US" altLang="ja-JP" sz="1300" i="1" dirty="0">
                                      <a:latin typeface="Cambria Math" panose="02040503050406030204" pitchFamily="18" charset="0"/>
                                    </a:rPr>
                                  </m:ctrlPr>
                                </m:sSubPr>
                                <m:e>
                                  <m:r>
                                    <a:rPr lang="en-US" altLang="ja-JP" sz="1300" dirty="0">
                                      <a:latin typeface="Cambria Math" panose="02040503050406030204" pitchFamily="18" charset="0"/>
                                    </a:rPr>
                                    <m:t>𝑹</m:t>
                                  </m:r>
                                </m:e>
                                <m:sub>
                                  <m:r>
                                    <a:rPr lang="en-US" altLang="ja-JP" sz="1300" dirty="0">
                                      <a:latin typeface="Cambria Math" panose="02040503050406030204" pitchFamily="18" charset="0"/>
                                    </a:rPr>
                                    <m:t>𝐴</m:t>
                                  </m:r>
                                </m:sub>
                              </m:sSub>
                            </m:e>
                          </m:d>
                        </m:e>
                      </m:d>
                      <m:r>
                        <a:rPr lang="en-US" altLang="ja-JP" sz="1300" dirty="0" smtClean="0">
                          <a:latin typeface="Cambria Math" panose="02040503050406030204" pitchFamily="18" charset="0"/>
                        </a:rPr>
                        <m:t>=</m:t>
                      </m:r>
                      <m:nary>
                        <m:naryPr>
                          <m:chr m:val="∑"/>
                          <m:subHide m:val="on"/>
                          <m:supHide m:val="on"/>
                          <m:ctrlPr>
                            <a:rPr lang="en-US" altLang="ja-JP" sz="1300" i="1" dirty="0" smtClean="0">
                              <a:latin typeface="Cambria Math" panose="02040503050406030204" pitchFamily="18" charset="0"/>
                            </a:rPr>
                          </m:ctrlPr>
                        </m:naryPr>
                        <m:sub/>
                        <m:sup/>
                        <m:e>
                          <m:nary>
                            <m:naryPr>
                              <m:chr m:val="∑"/>
                              <m:subHide m:val="on"/>
                              <m:supHide m:val="on"/>
                              <m:ctrlPr>
                                <a:rPr lang="en-US" altLang="ja-JP" sz="1300" i="1" dirty="0" smtClean="0">
                                  <a:latin typeface="Cambria Math" panose="02040503050406030204" pitchFamily="18" charset="0"/>
                                </a:rPr>
                              </m:ctrlPr>
                            </m:naryPr>
                            <m:sub/>
                            <m:sup/>
                            <m:e>
                              <m:f>
                                <m:fPr>
                                  <m:ctrlPr>
                                    <a:rPr lang="en-US" altLang="ja-JP" sz="1300" i="1" dirty="0">
                                      <a:latin typeface="Cambria Math" panose="02040503050406030204" pitchFamily="18" charset="0"/>
                                    </a:rPr>
                                  </m:ctrlPr>
                                </m:fPr>
                                <m:num>
                                  <m:sSub>
                                    <m:sSubPr>
                                      <m:ctrlPr>
                                        <a:rPr lang="en-US" altLang="ja-JP" sz="1300" i="1" dirty="0">
                                          <a:latin typeface="Cambria Math" panose="02040503050406030204" pitchFamily="18" charset="0"/>
                                        </a:rPr>
                                      </m:ctrlPr>
                                    </m:sSubPr>
                                    <m:e>
                                      <m:r>
                                        <a:rPr lang="en-US" altLang="ja-JP" sz="1300" dirty="0">
                                          <a:latin typeface="Cambria Math" panose="02040503050406030204" pitchFamily="18" charset="0"/>
                                        </a:rPr>
                                        <m:t>𝑍</m:t>
                                      </m:r>
                                    </m:e>
                                    <m:sub>
                                      <m:r>
                                        <a:rPr lang="en-US" altLang="ja-JP" sz="1300" dirty="0">
                                          <a:latin typeface="Cambria Math" panose="02040503050406030204" pitchFamily="18" charset="0"/>
                                        </a:rPr>
                                        <m:t>𝐴</m:t>
                                      </m:r>
                                    </m:sub>
                                  </m:sSub>
                                  <m:sSub>
                                    <m:sSubPr>
                                      <m:ctrlPr>
                                        <a:rPr lang="en-US" altLang="ja-JP" sz="1300" i="1" dirty="0">
                                          <a:latin typeface="Cambria Math" panose="02040503050406030204" pitchFamily="18" charset="0"/>
                                        </a:rPr>
                                      </m:ctrlPr>
                                    </m:sSubPr>
                                    <m:e>
                                      <m:r>
                                        <a:rPr lang="en-US" altLang="ja-JP" sz="1300" dirty="0">
                                          <a:latin typeface="Cambria Math" panose="02040503050406030204" pitchFamily="18" charset="0"/>
                                        </a:rPr>
                                        <m:t>𝑍</m:t>
                                      </m:r>
                                    </m:e>
                                    <m:sub>
                                      <m:r>
                                        <a:rPr lang="en-US" altLang="ja-JP" sz="1300" dirty="0">
                                          <a:latin typeface="Cambria Math" panose="02040503050406030204" pitchFamily="18" charset="0"/>
                                        </a:rPr>
                                        <m:t>𝐵</m:t>
                                      </m:r>
                                    </m:sub>
                                  </m:sSub>
                                </m:num>
                                <m:den>
                                  <m:sSub>
                                    <m:sSubPr>
                                      <m:ctrlPr>
                                        <a:rPr lang="en-US" altLang="ja-JP" sz="1300" i="1" dirty="0">
                                          <a:latin typeface="Cambria Math" panose="02040503050406030204" pitchFamily="18" charset="0"/>
                                        </a:rPr>
                                      </m:ctrlPr>
                                    </m:sSubPr>
                                    <m:e>
                                      <m:r>
                                        <a:rPr lang="en-US" altLang="ja-JP" sz="1300" dirty="0">
                                          <a:latin typeface="Cambria Math" panose="02040503050406030204" pitchFamily="18" charset="0"/>
                                        </a:rPr>
                                        <m:t>𝑅</m:t>
                                      </m:r>
                                    </m:e>
                                    <m:sub>
                                      <m:r>
                                        <a:rPr lang="en-US" altLang="ja-JP" sz="1300" dirty="0">
                                          <a:latin typeface="Cambria Math" panose="02040503050406030204" pitchFamily="18" charset="0"/>
                                        </a:rPr>
                                        <m:t>𝑖𝑗</m:t>
                                      </m:r>
                                    </m:sub>
                                  </m:sSub>
                                </m:den>
                              </m:f>
                            </m:e>
                          </m:nary>
                        </m:e>
                      </m:nary>
                      <m:r>
                        <a:rPr lang="en-US" altLang="ja-JP" sz="1300" dirty="0">
                          <a:latin typeface="Cambria Math" panose="02040503050406030204" pitchFamily="18" charset="0"/>
                        </a:rPr>
                        <m:t>+</m:t>
                      </m:r>
                      <m:sSub>
                        <m:sSubPr>
                          <m:ctrlPr>
                            <a:rPr lang="en-US" altLang="ja-JP" sz="1300" i="1" dirty="0">
                              <a:latin typeface="Cambria Math" panose="02040503050406030204" pitchFamily="18" charset="0"/>
                            </a:rPr>
                          </m:ctrlPr>
                        </m:sSubPr>
                        <m:e>
                          <m:r>
                            <a:rPr lang="en-US" altLang="ja-JP" sz="1300" dirty="0">
                              <a:latin typeface="Cambria Math" panose="02040503050406030204" pitchFamily="18" charset="0"/>
                            </a:rPr>
                            <m:t>𝐸</m:t>
                          </m:r>
                        </m:e>
                        <m:sub>
                          <m:r>
                            <m:rPr>
                              <m:sty m:val="p"/>
                            </m:rPr>
                            <a:rPr lang="en-US" altLang="ja-JP" sz="1300" dirty="0">
                              <a:latin typeface="Cambria Math" panose="02040503050406030204" pitchFamily="18" charset="0"/>
                            </a:rPr>
                            <m:t>elec</m:t>
                          </m:r>
                        </m:sub>
                      </m:sSub>
                      <m:d>
                        <m:dPr>
                          <m:ctrlPr>
                            <a:rPr lang="en-US" altLang="ja-JP" sz="1300" i="1" dirty="0">
                              <a:latin typeface="Cambria Math" panose="02040503050406030204" pitchFamily="18" charset="0"/>
                            </a:rPr>
                          </m:ctrlPr>
                        </m:dPr>
                        <m:e>
                          <m:d>
                            <m:dPr>
                              <m:begChr m:val="{"/>
                              <m:endChr m:val="}"/>
                              <m:ctrlPr>
                                <a:rPr lang="en-US" altLang="ja-JP" sz="1300" i="1" dirty="0">
                                  <a:latin typeface="Cambria Math" panose="02040503050406030204" pitchFamily="18" charset="0"/>
                                </a:rPr>
                              </m:ctrlPr>
                            </m:dPr>
                            <m:e>
                              <m:sSub>
                                <m:sSubPr>
                                  <m:ctrlPr>
                                    <a:rPr lang="en-US" altLang="ja-JP" sz="1300" i="1" dirty="0">
                                      <a:latin typeface="Cambria Math" panose="02040503050406030204" pitchFamily="18" charset="0"/>
                                    </a:rPr>
                                  </m:ctrlPr>
                                </m:sSubPr>
                                <m:e>
                                  <m:r>
                                    <a:rPr lang="en-US" altLang="ja-JP" sz="1300" dirty="0">
                                      <a:latin typeface="Cambria Math" panose="02040503050406030204" pitchFamily="18" charset="0"/>
                                    </a:rPr>
                                    <m:t>𝑹</m:t>
                                  </m:r>
                                </m:e>
                                <m:sub>
                                  <m:r>
                                    <a:rPr lang="en-US" altLang="ja-JP" sz="1300" dirty="0">
                                      <a:latin typeface="Cambria Math" panose="02040503050406030204" pitchFamily="18" charset="0"/>
                                    </a:rPr>
                                    <m:t>𝐴</m:t>
                                  </m:r>
                                </m:sub>
                              </m:sSub>
                            </m:e>
                          </m:d>
                        </m:e>
                      </m:d>
                    </m:oMath>
                  </m:oMathPara>
                </a14:m>
                <a:endParaRPr lang="en-US" altLang="ja-JP" sz="1300" dirty="0"/>
              </a:p>
              <a:p>
                <a:r>
                  <a:rPr lang="ja-JP" altLang="en-US" sz="1300" dirty="0"/>
                  <a:t>をポテンシャルとして運動する</a:t>
                </a:r>
                <a:r>
                  <a:rPr lang="en-US" altLang="ja-JP" sz="1300" dirty="0"/>
                  <a:t>.</a:t>
                </a:r>
              </a:p>
            </p:txBody>
          </p:sp>
        </mc:Choice>
        <mc:Fallback xmlns="">
          <p:sp>
            <p:nvSpPr>
              <p:cNvPr id="32" name="テキスト ボックス 31">
                <a:extLst>
                  <a:ext uri="{FF2B5EF4-FFF2-40B4-BE49-F238E27FC236}">
                    <a16:creationId xmlns:a16="http://schemas.microsoft.com/office/drawing/2014/main" id="{E37292B8-8B6E-4E39-B906-E0FC719AE901}"/>
                  </a:ext>
                </a:extLst>
              </p:cNvPr>
              <p:cNvSpPr txBox="1">
                <a:spLocks noRot="1" noChangeAspect="1" noMove="1" noResize="1" noEditPoints="1" noAdjustHandles="1" noChangeArrowheads="1" noChangeShapeType="1" noTextEdit="1"/>
              </p:cNvSpPr>
              <p:nvPr/>
            </p:nvSpPr>
            <p:spPr>
              <a:xfrm>
                <a:off x="5812416" y="1020165"/>
                <a:ext cx="3002971" cy="976934"/>
              </a:xfrm>
              <a:prstGeom prst="rect">
                <a:avLst/>
              </a:prstGeom>
              <a:blipFill>
                <a:blip r:embed="rId5"/>
                <a:stretch>
                  <a:fillRect l="-203" t="-47205" b="-75155"/>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4" name="テキスト ボックス 33">
                <a:extLst>
                  <a:ext uri="{FF2B5EF4-FFF2-40B4-BE49-F238E27FC236}">
                    <a16:creationId xmlns:a16="http://schemas.microsoft.com/office/drawing/2014/main" id="{7F9280AD-1D69-6FB9-B30F-F6190F4056AD}"/>
                  </a:ext>
                </a:extLst>
              </p:cNvPr>
              <p:cNvSpPr txBox="1"/>
              <p:nvPr/>
            </p:nvSpPr>
            <p:spPr>
              <a:xfrm rot="16200000">
                <a:off x="3884487" y="2387083"/>
                <a:ext cx="1512711"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altLang="ja-JP" sz="1800" i="1" dirty="0" smtClean="0">
                              <a:latin typeface="Cambria Math" panose="02040503050406030204" pitchFamily="18" charset="0"/>
                            </a:rPr>
                          </m:ctrlPr>
                        </m:sSubPr>
                        <m:e>
                          <m:r>
                            <a:rPr lang="en-US" altLang="ja-JP" sz="1800" dirty="0" smtClean="0">
                              <a:latin typeface="Cambria Math" panose="02040503050406030204" pitchFamily="18" charset="0"/>
                            </a:rPr>
                            <m:t>𝐸</m:t>
                          </m:r>
                        </m:e>
                        <m:sub>
                          <m:r>
                            <m:rPr>
                              <m:sty m:val="p"/>
                            </m:rPr>
                            <a:rPr lang="en-US" altLang="ja-JP" sz="1800" dirty="0" smtClean="0">
                              <a:latin typeface="Cambria Math" panose="02040503050406030204" pitchFamily="18" charset="0"/>
                            </a:rPr>
                            <m:t>tot</m:t>
                          </m:r>
                        </m:sub>
                      </m:sSub>
                      <m:d>
                        <m:dPr>
                          <m:ctrlPr>
                            <a:rPr lang="en-US" altLang="ja-JP" sz="1800" i="1" dirty="0" smtClean="0">
                              <a:latin typeface="Cambria Math" panose="02040503050406030204" pitchFamily="18" charset="0"/>
                            </a:rPr>
                          </m:ctrlPr>
                        </m:dPr>
                        <m:e>
                          <m:d>
                            <m:dPr>
                              <m:begChr m:val="{"/>
                              <m:endChr m:val="}"/>
                              <m:ctrlPr>
                                <a:rPr lang="en-US" altLang="ja-JP" sz="1800" i="1" dirty="0" smtClean="0">
                                  <a:latin typeface="Cambria Math" panose="02040503050406030204" pitchFamily="18" charset="0"/>
                                </a:rPr>
                              </m:ctrlPr>
                            </m:dPr>
                            <m:e>
                              <m:sSub>
                                <m:sSubPr>
                                  <m:ctrlPr>
                                    <a:rPr lang="en-US" altLang="ja-JP" sz="1800" i="1" dirty="0" smtClean="0">
                                      <a:latin typeface="Cambria Math" panose="02040503050406030204" pitchFamily="18" charset="0"/>
                                    </a:rPr>
                                  </m:ctrlPr>
                                </m:sSubPr>
                                <m:e>
                                  <m:r>
                                    <a:rPr lang="en-US" altLang="ja-JP" sz="1800" dirty="0" smtClean="0">
                                      <a:latin typeface="Cambria Math" panose="02040503050406030204" pitchFamily="18" charset="0"/>
                                    </a:rPr>
                                    <m:t>𝑹</m:t>
                                  </m:r>
                                </m:e>
                                <m:sub>
                                  <m:r>
                                    <a:rPr lang="en-US" altLang="ja-JP" sz="1800" dirty="0" smtClean="0">
                                      <a:latin typeface="Cambria Math" panose="02040503050406030204" pitchFamily="18" charset="0"/>
                                    </a:rPr>
                                    <m:t>𝐴</m:t>
                                  </m:r>
                                </m:sub>
                              </m:sSub>
                            </m:e>
                          </m:d>
                        </m:e>
                      </m:d>
                    </m:oMath>
                  </m:oMathPara>
                </a14:m>
                <a:endParaRPr lang="ja-JP" altLang="en-US" dirty="0"/>
              </a:p>
            </p:txBody>
          </p:sp>
        </mc:Choice>
        <mc:Fallback xmlns="">
          <p:sp>
            <p:nvSpPr>
              <p:cNvPr id="34" name="テキスト ボックス 33">
                <a:extLst>
                  <a:ext uri="{FF2B5EF4-FFF2-40B4-BE49-F238E27FC236}">
                    <a16:creationId xmlns:a16="http://schemas.microsoft.com/office/drawing/2014/main" id="{38796FE5-A5D3-494C-8470-250196DBEA59}"/>
                  </a:ext>
                </a:extLst>
              </p:cNvPr>
              <p:cNvSpPr txBox="1">
                <a:spLocks noRot="1" noChangeAspect="1" noMove="1" noResize="1" noEditPoints="1" noAdjustHandles="1" noChangeArrowheads="1" noChangeShapeType="1" noTextEdit="1"/>
              </p:cNvSpPr>
              <p:nvPr/>
            </p:nvSpPr>
            <p:spPr>
              <a:xfrm rot="16200000">
                <a:off x="3884487" y="2387083"/>
                <a:ext cx="1512711" cy="369332"/>
              </a:xfrm>
              <a:prstGeom prst="rect">
                <a:avLst/>
              </a:prstGeom>
              <a:blipFill>
                <a:blip r:embed="rId6"/>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5" name="テキスト ボックス 34">
                <a:extLst>
                  <a:ext uri="{FF2B5EF4-FFF2-40B4-BE49-F238E27FC236}">
                    <a16:creationId xmlns:a16="http://schemas.microsoft.com/office/drawing/2014/main" id="{6F0A308D-82B2-4747-5C8D-60AF011B2FF0}"/>
                  </a:ext>
                </a:extLst>
              </p:cNvPr>
              <p:cNvSpPr txBox="1"/>
              <p:nvPr/>
            </p:nvSpPr>
            <p:spPr>
              <a:xfrm>
                <a:off x="6131679" y="4206876"/>
                <a:ext cx="1512711"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d>
                        <m:dPr>
                          <m:begChr m:val="{"/>
                          <m:endChr m:val="}"/>
                          <m:ctrlPr>
                            <a:rPr lang="en-US" altLang="ja-JP" i="1" dirty="0">
                              <a:latin typeface="Cambria Math" panose="02040503050406030204" pitchFamily="18" charset="0"/>
                            </a:rPr>
                          </m:ctrlPr>
                        </m:dPr>
                        <m:e>
                          <m:sSub>
                            <m:sSubPr>
                              <m:ctrlPr>
                                <a:rPr lang="en-US" altLang="ja-JP" i="1" dirty="0">
                                  <a:latin typeface="Cambria Math" panose="02040503050406030204" pitchFamily="18" charset="0"/>
                                </a:rPr>
                              </m:ctrlPr>
                            </m:sSubPr>
                            <m:e>
                              <m:r>
                                <a:rPr lang="en-US" altLang="ja-JP" dirty="0">
                                  <a:latin typeface="Cambria Math" panose="02040503050406030204" pitchFamily="18" charset="0"/>
                                </a:rPr>
                                <m:t>𝑹</m:t>
                              </m:r>
                            </m:e>
                            <m:sub>
                              <m:r>
                                <a:rPr lang="en-US" altLang="ja-JP" dirty="0">
                                  <a:latin typeface="Cambria Math" panose="02040503050406030204" pitchFamily="18" charset="0"/>
                                </a:rPr>
                                <m:t>𝐴</m:t>
                              </m:r>
                            </m:sub>
                          </m:sSub>
                        </m:e>
                      </m:d>
                    </m:oMath>
                  </m:oMathPara>
                </a14:m>
                <a:endParaRPr lang="ja-JP" altLang="en-US" dirty="0"/>
              </a:p>
            </p:txBody>
          </p:sp>
        </mc:Choice>
        <mc:Fallback xmlns="">
          <p:sp>
            <p:nvSpPr>
              <p:cNvPr id="35" name="テキスト ボックス 34">
                <a:extLst>
                  <a:ext uri="{FF2B5EF4-FFF2-40B4-BE49-F238E27FC236}">
                    <a16:creationId xmlns:a16="http://schemas.microsoft.com/office/drawing/2014/main" id="{78B3D7F1-76DD-407E-AA56-EF5C803CE2AF}"/>
                  </a:ext>
                </a:extLst>
              </p:cNvPr>
              <p:cNvSpPr txBox="1">
                <a:spLocks noRot="1" noChangeAspect="1" noMove="1" noResize="1" noEditPoints="1" noAdjustHandles="1" noChangeArrowheads="1" noChangeShapeType="1" noTextEdit="1"/>
              </p:cNvSpPr>
              <p:nvPr/>
            </p:nvSpPr>
            <p:spPr>
              <a:xfrm>
                <a:off x="6131679" y="4206876"/>
                <a:ext cx="1512711" cy="369332"/>
              </a:xfrm>
              <a:prstGeom prst="rect">
                <a:avLst/>
              </a:prstGeom>
              <a:blipFill>
                <a:blip r:embed="rId7"/>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7" name="テキスト ボックス 36">
                <a:extLst>
                  <a:ext uri="{FF2B5EF4-FFF2-40B4-BE49-F238E27FC236}">
                    <a16:creationId xmlns:a16="http://schemas.microsoft.com/office/drawing/2014/main" id="{2EC25BF3-6F58-60FC-67CE-0871C13B2323}"/>
                  </a:ext>
                </a:extLst>
              </p:cNvPr>
              <p:cNvSpPr txBox="1"/>
              <p:nvPr/>
            </p:nvSpPr>
            <p:spPr>
              <a:xfrm>
                <a:off x="5873875" y="4159391"/>
                <a:ext cx="403225"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altLang="ja-JP" sz="1800" i="1" dirty="0" smtClean="0">
                              <a:latin typeface="Cambria Math" panose="02040503050406030204" pitchFamily="18" charset="0"/>
                            </a:rPr>
                          </m:ctrlPr>
                        </m:sSubPr>
                        <m:e>
                          <m:r>
                            <a:rPr lang="en-US" altLang="ja-JP" sz="1800" b="0" i="1" dirty="0" smtClean="0">
                              <a:latin typeface="Cambria Math" panose="02040503050406030204" pitchFamily="18" charset="0"/>
                            </a:rPr>
                            <m:t>𝑟</m:t>
                          </m:r>
                        </m:e>
                        <m:sub>
                          <m:r>
                            <m:rPr>
                              <m:sty m:val="p"/>
                            </m:rPr>
                            <a:rPr lang="en-US" altLang="ja-JP" sz="1800" b="0" i="0" dirty="0" smtClean="0">
                              <a:latin typeface="Cambria Math" panose="02040503050406030204" pitchFamily="18" charset="0"/>
                            </a:rPr>
                            <m:t>e</m:t>
                          </m:r>
                        </m:sub>
                      </m:sSub>
                    </m:oMath>
                  </m:oMathPara>
                </a14:m>
                <a:endParaRPr lang="ja-JP" altLang="en-US" dirty="0"/>
              </a:p>
            </p:txBody>
          </p:sp>
        </mc:Choice>
        <mc:Fallback xmlns="">
          <p:sp>
            <p:nvSpPr>
              <p:cNvPr id="37" name="テキスト ボックス 36">
                <a:extLst>
                  <a:ext uri="{FF2B5EF4-FFF2-40B4-BE49-F238E27FC236}">
                    <a16:creationId xmlns:a16="http://schemas.microsoft.com/office/drawing/2014/main" id="{14D93C07-B7DD-45F1-BE04-AF9934F3460E}"/>
                  </a:ext>
                </a:extLst>
              </p:cNvPr>
              <p:cNvSpPr txBox="1">
                <a:spLocks noRot="1" noChangeAspect="1" noMove="1" noResize="1" noEditPoints="1" noAdjustHandles="1" noChangeArrowheads="1" noChangeShapeType="1" noTextEdit="1"/>
              </p:cNvSpPr>
              <p:nvPr/>
            </p:nvSpPr>
            <p:spPr>
              <a:xfrm>
                <a:off x="5873875" y="4159391"/>
                <a:ext cx="403225" cy="369332"/>
              </a:xfrm>
              <a:prstGeom prst="rect">
                <a:avLst/>
              </a:prstGeom>
              <a:blipFill>
                <a:blip r:embed="rId8"/>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9" name="テキスト ボックス 38">
                <a:extLst>
                  <a:ext uri="{FF2B5EF4-FFF2-40B4-BE49-F238E27FC236}">
                    <a16:creationId xmlns:a16="http://schemas.microsoft.com/office/drawing/2014/main" id="{7557B3C9-26E0-F38C-9633-6C80859AD409}"/>
                  </a:ext>
                </a:extLst>
              </p:cNvPr>
              <p:cNvSpPr txBox="1"/>
              <p:nvPr/>
            </p:nvSpPr>
            <p:spPr>
              <a:xfrm>
                <a:off x="4506585" y="3790059"/>
                <a:ext cx="403225"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altLang="ja-JP" sz="1800" i="1" dirty="0" smtClean="0">
                              <a:latin typeface="Cambria Math" panose="02040503050406030204" pitchFamily="18" charset="0"/>
                            </a:rPr>
                          </m:ctrlPr>
                        </m:sSubPr>
                        <m:e>
                          <m:r>
                            <a:rPr lang="en-US" altLang="ja-JP" sz="1800" b="0" i="1" dirty="0" smtClean="0">
                              <a:latin typeface="Cambria Math" panose="02040503050406030204" pitchFamily="18" charset="0"/>
                            </a:rPr>
                            <m:t>𝐸</m:t>
                          </m:r>
                        </m:e>
                        <m:sub>
                          <m:r>
                            <m:rPr>
                              <m:sty m:val="p"/>
                            </m:rPr>
                            <a:rPr lang="en-US" altLang="ja-JP" sz="1800" b="0" i="0" dirty="0" smtClean="0">
                              <a:latin typeface="Cambria Math" panose="02040503050406030204" pitchFamily="18" charset="0"/>
                            </a:rPr>
                            <m:t>e</m:t>
                          </m:r>
                        </m:sub>
                      </m:sSub>
                    </m:oMath>
                  </m:oMathPara>
                </a14:m>
                <a:endParaRPr lang="ja-JP" altLang="en-US" dirty="0"/>
              </a:p>
            </p:txBody>
          </p:sp>
        </mc:Choice>
        <mc:Fallback xmlns="">
          <p:sp>
            <p:nvSpPr>
              <p:cNvPr id="39" name="テキスト ボックス 38">
                <a:extLst>
                  <a:ext uri="{FF2B5EF4-FFF2-40B4-BE49-F238E27FC236}">
                    <a16:creationId xmlns:a16="http://schemas.microsoft.com/office/drawing/2014/main" id="{BDE16F4B-62DF-40DB-8259-DCF7DF1595E7}"/>
                  </a:ext>
                </a:extLst>
              </p:cNvPr>
              <p:cNvSpPr txBox="1">
                <a:spLocks noRot="1" noChangeAspect="1" noMove="1" noResize="1" noEditPoints="1" noAdjustHandles="1" noChangeArrowheads="1" noChangeShapeType="1" noTextEdit="1"/>
              </p:cNvSpPr>
              <p:nvPr/>
            </p:nvSpPr>
            <p:spPr>
              <a:xfrm>
                <a:off x="4506585" y="3790059"/>
                <a:ext cx="403225" cy="369332"/>
              </a:xfrm>
              <a:prstGeom prst="rect">
                <a:avLst/>
              </a:prstGeom>
              <a:blipFill>
                <a:blip r:embed="rId9"/>
                <a:stretch>
                  <a:fillRect/>
                </a:stretch>
              </a:blipFill>
            </p:spPr>
            <p:txBody>
              <a:bodyPr/>
              <a:lstStyle/>
              <a:p>
                <a:r>
                  <a:rPr lang="ja-JP" altLang="en-US">
                    <a:noFill/>
                  </a:rPr>
                  <a:t> </a:t>
                </a:r>
              </a:p>
            </p:txBody>
          </p:sp>
        </mc:Fallback>
      </mc:AlternateContent>
      <p:sp>
        <p:nvSpPr>
          <p:cNvPr id="40" name="テキスト ボックス 39">
            <a:extLst>
              <a:ext uri="{FF2B5EF4-FFF2-40B4-BE49-F238E27FC236}">
                <a16:creationId xmlns:a16="http://schemas.microsoft.com/office/drawing/2014/main" id="{193B44C5-F526-8A3D-1D30-CD0A55321BC1}"/>
              </a:ext>
            </a:extLst>
          </p:cNvPr>
          <p:cNvSpPr txBox="1"/>
          <p:nvPr/>
        </p:nvSpPr>
        <p:spPr>
          <a:xfrm>
            <a:off x="5250882" y="3776990"/>
            <a:ext cx="667213" cy="261610"/>
          </a:xfrm>
          <a:prstGeom prst="rect">
            <a:avLst/>
          </a:prstGeom>
          <a:noFill/>
        </p:spPr>
        <p:txBody>
          <a:bodyPr wrap="square" anchor="ctr">
            <a:spAutoFit/>
          </a:bodyPr>
          <a:lstStyle/>
          <a:p>
            <a:r>
              <a:rPr lang="en-US" altLang="ja-JP" sz="1100" b="1" dirty="0" err="1">
                <a:solidFill>
                  <a:schemeClr val="accent4"/>
                </a:solidFill>
              </a:rPr>
              <a:t>ZPE</a:t>
            </a:r>
            <a:endParaRPr lang="ja-JP" altLang="en-US" sz="1100" b="1" dirty="0">
              <a:solidFill>
                <a:schemeClr val="accent4"/>
              </a:solidFill>
            </a:endParaRPr>
          </a:p>
        </p:txBody>
      </p:sp>
      <mc:AlternateContent xmlns:mc="http://schemas.openxmlformats.org/markup-compatibility/2006" xmlns:a14="http://schemas.microsoft.com/office/drawing/2010/main">
        <mc:Choice Requires="a14">
          <p:sp>
            <p:nvSpPr>
              <p:cNvPr id="43" name="テキスト ボックス 42">
                <a:extLst>
                  <a:ext uri="{FF2B5EF4-FFF2-40B4-BE49-F238E27FC236}">
                    <a16:creationId xmlns:a16="http://schemas.microsoft.com/office/drawing/2014/main" id="{9524CDD6-1FAA-16B0-0028-8110F56A02FC}"/>
                  </a:ext>
                </a:extLst>
              </p:cNvPr>
              <p:cNvSpPr txBox="1"/>
              <p:nvPr/>
            </p:nvSpPr>
            <p:spPr>
              <a:xfrm>
                <a:off x="4505050" y="3537544"/>
                <a:ext cx="403225"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altLang="ja-JP" b="0" i="1" dirty="0" smtClean="0">
                              <a:latin typeface="Cambria Math" panose="02040503050406030204" pitchFamily="18" charset="0"/>
                            </a:rPr>
                          </m:ctrlPr>
                        </m:sSubPr>
                        <m:e>
                          <m:r>
                            <a:rPr lang="en-US" altLang="ja-JP" b="0" i="1" dirty="0" smtClean="0">
                              <a:latin typeface="Cambria Math" panose="02040503050406030204" pitchFamily="18" charset="0"/>
                            </a:rPr>
                            <m:t>𝐸</m:t>
                          </m:r>
                        </m:e>
                        <m:sub>
                          <m:r>
                            <a:rPr lang="en-US" altLang="ja-JP" b="0" i="1" dirty="0" smtClean="0">
                              <a:latin typeface="Cambria Math" panose="02040503050406030204" pitchFamily="18" charset="0"/>
                            </a:rPr>
                            <m:t>0</m:t>
                          </m:r>
                        </m:sub>
                      </m:sSub>
                    </m:oMath>
                  </m:oMathPara>
                </a14:m>
                <a:endParaRPr lang="ja-JP" altLang="en-US" dirty="0"/>
              </a:p>
            </p:txBody>
          </p:sp>
        </mc:Choice>
        <mc:Fallback xmlns="">
          <p:sp>
            <p:nvSpPr>
              <p:cNvPr id="43" name="テキスト ボックス 42">
                <a:extLst>
                  <a:ext uri="{FF2B5EF4-FFF2-40B4-BE49-F238E27FC236}">
                    <a16:creationId xmlns:a16="http://schemas.microsoft.com/office/drawing/2014/main" id="{D693C56B-CAFB-4159-A212-2B8F5A475B5B}"/>
                  </a:ext>
                </a:extLst>
              </p:cNvPr>
              <p:cNvSpPr txBox="1">
                <a:spLocks noRot="1" noChangeAspect="1" noMove="1" noResize="1" noEditPoints="1" noAdjustHandles="1" noChangeArrowheads="1" noChangeShapeType="1" noTextEdit="1"/>
              </p:cNvSpPr>
              <p:nvPr/>
            </p:nvSpPr>
            <p:spPr>
              <a:xfrm>
                <a:off x="4505050" y="3537544"/>
                <a:ext cx="403225" cy="369332"/>
              </a:xfrm>
              <a:prstGeom prst="rect">
                <a:avLst/>
              </a:prstGeom>
              <a:blipFill>
                <a:blip r:embed="rId14"/>
                <a:stretch>
                  <a:fillRect/>
                </a:stretch>
              </a:blipFill>
            </p:spPr>
            <p:txBody>
              <a:bodyPr/>
              <a:lstStyle/>
              <a:p>
                <a:r>
                  <a:rPr lang="ja-JP" altLang="en-US">
                    <a:noFill/>
                  </a:rPr>
                  <a:t> </a:t>
                </a:r>
              </a:p>
            </p:txBody>
          </p:sp>
        </mc:Fallback>
      </mc:AlternateContent>
      <p:grpSp>
        <p:nvGrpSpPr>
          <p:cNvPr id="3" name="グループ化 2">
            <a:extLst>
              <a:ext uri="{FF2B5EF4-FFF2-40B4-BE49-F238E27FC236}">
                <a16:creationId xmlns:a16="http://schemas.microsoft.com/office/drawing/2014/main" id="{EE36DCBC-929B-EC5B-0BB2-7C05477768B6}"/>
              </a:ext>
            </a:extLst>
          </p:cNvPr>
          <p:cNvGrpSpPr/>
          <p:nvPr/>
        </p:nvGrpSpPr>
        <p:grpSpPr>
          <a:xfrm>
            <a:off x="1363579" y="1074659"/>
            <a:ext cx="360000" cy="1044000"/>
            <a:chOff x="0" y="1066638"/>
            <a:chExt cx="360000" cy="1044000"/>
          </a:xfrm>
        </p:grpSpPr>
        <p:cxnSp>
          <p:nvCxnSpPr>
            <p:cNvPr id="16" name="直線矢印コネクタ 15">
              <a:extLst>
                <a:ext uri="{FF2B5EF4-FFF2-40B4-BE49-F238E27FC236}">
                  <a16:creationId xmlns:a16="http://schemas.microsoft.com/office/drawing/2014/main" id="{D0EFA735-EABB-77AA-3E8C-08A81BE7A185}"/>
                </a:ext>
              </a:extLst>
            </p:cNvPr>
            <p:cNvCxnSpPr>
              <a:cxnSpLocks/>
            </p:cNvCxnSpPr>
            <p:nvPr/>
          </p:nvCxnSpPr>
          <p:spPr>
            <a:xfrm>
              <a:off x="0" y="2108338"/>
              <a:ext cx="360000" cy="0"/>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線コネクタ 17">
              <a:extLst>
                <a:ext uri="{FF2B5EF4-FFF2-40B4-BE49-F238E27FC236}">
                  <a16:creationId xmlns:a16="http://schemas.microsoft.com/office/drawing/2014/main" id="{0EEBAA6E-38A4-6E04-55EA-F4054319A06E}"/>
                </a:ext>
              </a:extLst>
            </p:cNvPr>
            <p:cNvCxnSpPr>
              <a:cxnSpLocks/>
            </p:cNvCxnSpPr>
            <p:nvPr/>
          </p:nvCxnSpPr>
          <p:spPr>
            <a:xfrm>
              <a:off x="15776" y="1066638"/>
              <a:ext cx="0" cy="104400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20" name="直線矢印コネクタ 19">
              <a:extLst>
                <a:ext uri="{FF2B5EF4-FFF2-40B4-BE49-F238E27FC236}">
                  <a16:creationId xmlns:a16="http://schemas.microsoft.com/office/drawing/2014/main" id="{7A96A752-E799-6224-BAE5-38CC037514B1}"/>
                </a:ext>
              </a:extLst>
            </p:cNvPr>
            <p:cNvCxnSpPr>
              <a:cxnSpLocks/>
            </p:cNvCxnSpPr>
            <p:nvPr/>
          </p:nvCxnSpPr>
          <p:spPr>
            <a:xfrm>
              <a:off x="0" y="1612220"/>
              <a:ext cx="360000" cy="0"/>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21" name="直線矢印コネクタ 20">
              <a:extLst>
                <a:ext uri="{FF2B5EF4-FFF2-40B4-BE49-F238E27FC236}">
                  <a16:creationId xmlns:a16="http://schemas.microsoft.com/office/drawing/2014/main" id="{00968507-D0D8-69CD-A34E-54E181DE8AB0}"/>
                </a:ext>
              </a:extLst>
            </p:cNvPr>
            <p:cNvCxnSpPr>
              <a:cxnSpLocks/>
            </p:cNvCxnSpPr>
            <p:nvPr/>
          </p:nvCxnSpPr>
          <p:spPr>
            <a:xfrm>
              <a:off x="0" y="1082664"/>
              <a:ext cx="360000" cy="0"/>
            </a:xfrm>
            <a:prstGeom prst="straightConnector1">
              <a:avLst/>
            </a:prstGeom>
            <a:ln w="38100">
              <a:solidFill>
                <a:schemeClr val="accent4"/>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4" name="テキスト ボックス 3">
            <a:extLst>
              <a:ext uri="{FF2B5EF4-FFF2-40B4-BE49-F238E27FC236}">
                <a16:creationId xmlns:a16="http://schemas.microsoft.com/office/drawing/2014/main" id="{046E1960-DE2A-3347-329C-3727C318FC78}"/>
              </a:ext>
            </a:extLst>
          </p:cNvPr>
          <p:cNvSpPr txBox="1"/>
          <p:nvPr/>
        </p:nvSpPr>
        <p:spPr>
          <a:xfrm>
            <a:off x="3207795" y="971944"/>
            <a:ext cx="1620000" cy="246221"/>
          </a:xfrm>
          <a:prstGeom prst="rect">
            <a:avLst/>
          </a:prstGeom>
          <a:noFill/>
        </p:spPr>
        <p:txBody>
          <a:bodyPr wrap="square" rtlCol="0">
            <a:spAutoFit/>
          </a:bodyPr>
          <a:lstStyle/>
          <a:p>
            <a:r>
              <a:rPr kumimoji="1" lang="ja-JP" altLang="en-US" sz="1000" dirty="0">
                <a:solidFill>
                  <a:schemeClr val="accent4"/>
                </a:solidFill>
                <a:latin typeface="游ゴシック" panose="020B0400000000000000" pitchFamily="50" charset="-128"/>
                <a:ea typeface="游ゴシック" panose="020B0400000000000000" pitchFamily="50" charset="-128"/>
              </a:rPr>
              <a:t>⬅ 本来の</a:t>
            </a:r>
            <a:r>
              <a:rPr kumimoji="1" lang="ja-JP" altLang="en-US" sz="1000" dirty="0">
                <a:solidFill>
                  <a:schemeClr val="accent4"/>
                </a:solidFill>
              </a:rPr>
              <a:t>解きたい方程式</a:t>
            </a:r>
          </a:p>
        </p:txBody>
      </p:sp>
      <p:sp>
        <p:nvSpPr>
          <p:cNvPr id="22" name="テキスト ボックス 21">
            <a:extLst>
              <a:ext uri="{FF2B5EF4-FFF2-40B4-BE49-F238E27FC236}">
                <a16:creationId xmlns:a16="http://schemas.microsoft.com/office/drawing/2014/main" id="{C1DCEBDB-58C0-39FD-47EA-02FC3F0C1D9D}"/>
              </a:ext>
            </a:extLst>
          </p:cNvPr>
          <p:cNvSpPr txBox="1"/>
          <p:nvPr/>
        </p:nvSpPr>
        <p:spPr>
          <a:xfrm>
            <a:off x="1266798" y="864549"/>
            <a:ext cx="620015" cy="230832"/>
          </a:xfrm>
          <a:prstGeom prst="rect">
            <a:avLst/>
          </a:prstGeom>
          <a:noFill/>
        </p:spPr>
        <p:txBody>
          <a:bodyPr wrap="square" rtlCol="0">
            <a:spAutoFit/>
          </a:bodyPr>
          <a:lstStyle/>
          <a:p>
            <a:r>
              <a:rPr kumimoji="1" lang="en-US" altLang="ja-JP" sz="900" dirty="0">
                <a:solidFill>
                  <a:schemeClr val="accent4"/>
                </a:solidFill>
              </a:rPr>
              <a:t>BO</a:t>
            </a:r>
            <a:r>
              <a:rPr kumimoji="1" lang="ja-JP" altLang="en-US" sz="900" dirty="0">
                <a:solidFill>
                  <a:schemeClr val="accent4"/>
                </a:solidFill>
              </a:rPr>
              <a:t>近似</a:t>
            </a:r>
          </a:p>
        </p:txBody>
      </p:sp>
      <p:sp>
        <p:nvSpPr>
          <p:cNvPr id="23" name="テキスト ボックス 22">
            <a:extLst>
              <a:ext uri="{FF2B5EF4-FFF2-40B4-BE49-F238E27FC236}">
                <a16:creationId xmlns:a16="http://schemas.microsoft.com/office/drawing/2014/main" id="{FCE37FE0-3828-00D5-A69A-EA4471B8C141}"/>
              </a:ext>
            </a:extLst>
          </p:cNvPr>
          <p:cNvSpPr txBox="1"/>
          <p:nvPr/>
        </p:nvSpPr>
        <p:spPr>
          <a:xfrm>
            <a:off x="7234649" y="3205284"/>
            <a:ext cx="1609963" cy="769441"/>
          </a:xfrm>
          <a:prstGeom prst="rect">
            <a:avLst/>
          </a:prstGeom>
          <a:noFill/>
        </p:spPr>
        <p:txBody>
          <a:bodyPr wrap="square" rtlCol="0">
            <a:spAutoFit/>
          </a:bodyPr>
          <a:lstStyle/>
          <a:p>
            <a:r>
              <a:rPr kumimoji="1" lang="ja-JP" altLang="en-US" sz="1100" dirty="0"/>
              <a:t>構造最適化</a:t>
            </a:r>
            <a:r>
              <a:rPr kumimoji="1" lang="en-US" altLang="ja-JP" sz="1100" dirty="0"/>
              <a:t>(OPT)</a:t>
            </a:r>
            <a:r>
              <a:rPr kumimoji="1" lang="ja-JP" altLang="en-US" sz="1100" dirty="0"/>
              <a:t>で</a:t>
            </a:r>
            <a:endParaRPr kumimoji="1" lang="en-US" altLang="ja-JP" sz="1100" dirty="0"/>
          </a:p>
          <a:p>
            <a:r>
              <a:rPr kumimoji="1" lang="ja-JP" altLang="en-US" sz="1100" dirty="0"/>
              <a:t>得られるエネルギー</a:t>
            </a:r>
            <a:r>
              <a:rPr kumimoji="1" lang="en-US" altLang="ja-JP" sz="1100" dirty="0"/>
              <a:t>.</a:t>
            </a:r>
          </a:p>
          <a:p>
            <a:r>
              <a:rPr kumimoji="1" lang="ja-JP" altLang="en-US" sz="1100" dirty="0"/>
              <a:t>核の運動はまだ含ま</a:t>
            </a:r>
            <a:br>
              <a:rPr kumimoji="1" lang="en-US" altLang="ja-JP" sz="1100" dirty="0"/>
            </a:br>
            <a:r>
              <a:rPr kumimoji="1" lang="ja-JP" altLang="en-US" sz="1100" dirty="0"/>
              <a:t>れていないので注意！</a:t>
            </a:r>
          </a:p>
        </p:txBody>
      </p:sp>
      <p:cxnSp>
        <p:nvCxnSpPr>
          <p:cNvPr id="25" name="直線矢印コネクタ 24">
            <a:extLst>
              <a:ext uri="{FF2B5EF4-FFF2-40B4-BE49-F238E27FC236}">
                <a16:creationId xmlns:a16="http://schemas.microsoft.com/office/drawing/2014/main" id="{1590D708-BF25-432B-1AFD-9BC323AC87BC}"/>
              </a:ext>
            </a:extLst>
          </p:cNvPr>
          <p:cNvCxnSpPr>
            <a:cxnSpLocks/>
          </p:cNvCxnSpPr>
          <p:nvPr/>
        </p:nvCxnSpPr>
        <p:spPr>
          <a:xfrm flipH="1">
            <a:off x="6086062" y="3590004"/>
            <a:ext cx="1148587" cy="39683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6" name="フリーフォーム: 図形 25">
            <a:extLst>
              <a:ext uri="{FF2B5EF4-FFF2-40B4-BE49-F238E27FC236}">
                <a16:creationId xmlns:a16="http://schemas.microsoft.com/office/drawing/2014/main" id="{4110E65C-B6C1-B58C-A7F2-E063C12EB02B}"/>
              </a:ext>
            </a:extLst>
          </p:cNvPr>
          <p:cNvSpPr/>
          <p:nvPr/>
        </p:nvSpPr>
        <p:spPr>
          <a:xfrm>
            <a:off x="6134265" y="2728960"/>
            <a:ext cx="1090465" cy="1158619"/>
          </a:xfrm>
          <a:custGeom>
            <a:avLst/>
            <a:gdLst>
              <a:gd name="connsiteX0" fmla="*/ 1090465 w 1090465"/>
              <a:gd name="connsiteY0" fmla="*/ 0 h 1158619"/>
              <a:gd name="connsiteX1" fmla="*/ 477079 w 1090465"/>
              <a:gd name="connsiteY1" fmla="*/ 471399 h 1158619"/>
              <a:gd name="connsiteX2" fmla="*/ 0 w 1090465"/>
              <a:gd name="connsiteY2" fmla="*/ 1158619 h 1158619"/>
            </a:gdLst>
            <a:ahLst/>
            <a:cxnLst>
              <a:cxn ang="0">
                <a:pos x="connsiteX0" y="connsiteY0"/>
              </a:cxn>
              <a:cxn ang="0">
                <a:pos x="connsiteX1" y="connsiteY1"/>
              </a:cxn>
              <a:cxn ang="0">
                <a:pos x="connsiteX2" y="connsiteY2"/>
              </a:cxn>
            </a:cxnLst>
            <a:rect l="l" t="t" r="r" b="b"/>
            <a:pathLst>
              <a:path w="1090465" h="1158619">
                <a:moveTo>
                  <a:pt x="1090465" y="0"/>
                </a:moveTo>
                <a:cubicBezTo>
                  <a:pt x="874644" y="139148"/>
                  <a:pt x="658823" y="278296"/>
                  <a:pt x="477079" y="471399"/>
                </a:cubicBezTo>
                <a:cubicBezTo>
                  <a:pt x="295335" y="664502"/>
                  <a:pt x="147667" y="911560"/>
                  <a:pt x="0" y="1158619"/>
                </a:cubicBezTo>
              </a:path>
            </a:pathLst>
          </a:custGeom>
          <a:noFill/>
          <a:ln w="38100">
            <a:solidFill>
              <a:schemeClr val="tx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mc:AlternateContent xmlns:mc="http://schemas.openxmlformats.org/markup-compatibility/2006" xmlns:a14="http://schemas.microsoft.com/office/drawing/2010/main">
        <mc:Choice Requires="a14">
          <p:sp>
            <p:nvSpPr>
              <p:cNvPr id="17" name="コンテンツ プレースホルダー 16">
                <a:extLst>
                  <a:ext uri="{FF2B5EF4-FFF2-40B4-BE49-F238E27FC236}">
                    <a16:creationId xmlns:a16="http://schemas.microsoft.com/office/drawing/2014/main" id="{F5FC4E23-75E0-A41A-5930-FAF7709E325B}"/>
                  </a:ext>
                </a:extLst>
              </p:cNvPr>
              <p:cNvSpPr>
                <a:spLocks noGrp="1"/>
              </p:cNvSpPr>
              <p:nvPr>
                <p:ph idx="14"/>
              </p:nvPr>
            </p:nvSpPr>
            <p:spPr>
              <a:xfrm>
                <a:off x="485940" y="3175219"/>
                <a:ext cx="4025813" cy="1373312"/>
              </a:xfrm>
            </p:spPr>
            <p:txBody>
              <a:bodyPr/>
              <a:lstStyle/>
              <a:p>
                <a:r>
                  <a:rPr lang="ja-JP" altLang="en-US" dirty="0"/>
                  <a:t>式</a:t>
                </a:r>
                <a:r>
                  <a:rPr lang="en-US" altLang="ja-JP" dirty="0"/>
                  <a:t>(2.1)</a:t>
                </a:r>
                <a:r>
                  <a:rPr lang="ja-JP" altLang="en-US" dirty="0"/>
                  <a:t>の全エネルギー</a:t>
                </a:r>
                <a14:m>
                  <m:oMath xmlns:m="http://schemas.openxmlformats.org/officeDocument/2006/math">
                    <m:r>
                      <a:rPr lang="en-US" altLang="ja-JP" i="1" dirty="0">
                        <a:latin typeface="Cambria Math" panose="02040503050406030204" pitchFamily="18" charset="0"/>
                      </a:rPr>
                      <m:t>𝐸</m:t>
                    </m:r>
                  </m:oMath>
                </a14:m>
                <a:r>
                  <a:rPr lang="ja-JP" altLang="en-US" dirty="0"/>
                  <a:t>を</a:t>
                </a:r>
                <a:r>
                  <a:rPr lang="en-US" altLang="ja-JP" dirty="0"/>
                  <a:t>Born-Oppenheimer</a:t>
                </a:r>
                <a:r>
                  <a:rPr lang="ja-JP" altLang="en-US" dirty="0"/>
                  <a:t>近似</a:t>
                </a:r>
                <a:br>
                  <a:rPr lang="en-US" altLang="ja-JP" dirty="0"/>
                </a:br>
                <a:r>
                  <a:rPr lang="ja-JP" altLang="en-US" dirty="0"/>
                  <a:t>のもとで求めたのが式</a:t>
                </a:r>
                <a:r>
                  <a:rPr lang="en-US" altLang="ja-JP" dirty="0"/>
                  <a:t>(2.16)</a:t>
                </a:r>
                <a:r>
                  <a:rPr lang="ja-JP" altLang="en-US" dirty="0"/>
                  <a:t>の</a:t>
                </a:r>
                <a14:m>
                  <m:oMath xmlns:m="http://schemas.openxmlformats.org/officeDocument/2006/math">
                    <m:r>
                      <a:rPr lang="en-US" altLang="ja-JP" b="0" i="1" dirty="0" smtClean="0">
                        <a:latin typeface="Cambria Math" panose="02040503050406030204" pitchFamily="18" charset="0"/>
                      </a:rPr>
                      <m:t>𝐸</m:t>
                    </m:r>
                  </m:oMath>
                </a14:m>
                <a:r>
                  <a:rPr lang="ja-JP" altLang="en-US" dirty="0"/>
                  <a:t>で</a:t>
                </a:r>
                <a:r>
                  <a:rPr lang="en-US" altLang="ja-JP" dirty="0"/>
                  <a:t>, </a:t>
                </a:r>
                <a:r>
                  <a:rPr lang="ja-JP" altLang="en-US" dirty="0"/>
                  <a:t>これは電子</a:t>
                </a:r>
                <a:r>
                  <a:rPr lang="en-US" altLang="ja-JP" dirty="0"/>
                  <a:t>,</a:t>
                </a:r>
                <a:br>
                  <a:rPr lang="en-US" altLang="ja-JP" dirty="0"/>
                </a:br>
                <a:r>
                  <a:rPr lang="ja-JP" altLang="en-US" dirty="0"/>
                  <a:t>振動</a:t>
                </a:r>
                <a:r>
                  <a:rPr lang="en-US" altLang="ja-JP" dirty="0"/>
                  <a:t>, </a:t>
                </a:r>
                <a:r>
                  <a:rPr lang="ja-JP" altLang="en-US" dirty="0"/>
                  <a:t>回転</a:t>
                </a:r>
                <a:r>
                  <a:rPr lang="en-US" altLang="ja-JP" dirty="0"/>
                  <a:t>, </a:t>
                </a:r>
                <a:r>
                  <a:rPr lang="ja-JP" altLang="en-US" dirty="0"/>
                  <a:t>および</a:t>
                </a:r>
                <a:r>
                  <a:rPr lang="en-US" altLang="ja-JP" dirty="0"/>
                  <a:t>, </a:t>
                </a:r>
                <a:r>
                  <a:rPr lang="ja-JP" altLang="en-US" dirty="0"/>
                  <a:t>並進の各エネルギーを含む</a:t>
                </a:r>
                <a:r>
                  <a:rPr lang="en-US" altLang="ja-JP" dirty="0"/>
                  <a:t>[1].</a:t>
                </a:r>
              </a:p>
              <a:p>
                <a:r>
                  <a:rPr lang="ja-JP" altLang="en-US" dirty="0"/>
                  <a:t>分子振動を考慮することで</a:t>
                </a:r>
                <a:r>
                  <a:rPr lang="en-US" altLang="ja-JP" dirty="0"/>
                  <a:t>, </a:t>
                </a:r>
                <a:r>
                  <a:rPr lang="ja-JP" altLang="en-US" dirty="0"/>
                  <a:t>より正確に反応熱を見積もることができ</a:t>
                </a:r>
                <a:r>
                  <a:rPr lang="en-US" altLang="ja-JP" dirty="0"/>
                  <a:t>, BO</a:t>
                </a:r>
                <a:r>
                  <a:rPr lang="ja-JP" altLang="en-US" dirty="0"/>
                  <a:t>近似でも同位体効果を扱える</a:t>
                </a:r>
                <a:r>
                  <a:rPr lang="en-US" altLang="ja-JP" dirty="0"/>
                  <a:t>.</a:t>
                </a:r>
              </a:p>
            </p:txBody>
          </p:sp>
        </mc:Choice>
        <mc:Fallback xmlns="">
          <p:sp>
            <p:nvSpPr>
              <p:cNvPr id="17" name="コンテンツ プレースホルダー 16">
                <a:extLst>
                  <a:ext uri="{FF2B5EF4-FFF2-40B4-BE49-F238E27FC236}">
                    <a16:creationId xmlns:a16="http://schemas.microsoft.com/office/drawing/2014/main" id="{F5FC4E23-75E0-A41A-5930-FAF7709E325B}"/>
                  </a:ext>
                </a:extLst>
              </p:cNvPr>
              <p:cNvSpPr>
                <a:spLocks noGrp="1" noRot="1" noChangeAspect="1" noMove="1" noResize="1" noEditPoints="1" noAdjustHandles="1" noChangeArrowheads="1" noChangeShapeType="1" noTextEdit="1"/>
              </p:cNvSpPr>
              <p:nvPr>
                <p:ph idx="14"/>
              </p:nvPr>
            </p:nvSpPr>
            <p:spPr>
              <a:xfrm>
                <a:off x="485940" y="3175219"/>
                <a:ext cx="4025813" cy="1373312"/>
              </a:xfrm>
              <a:blipFill>
                <a:blip r:embed="rId15"/>
                <a:stretch>
                  <a:fillRect r="-455" b="-2222"/>
                </a:stretch>
              </a:blipFill>
            </p:spPr>
            <p:txBody>
              <a:bodyPr/>
              <a:lstStyle/>
              <a:p>
                <a:r>
                  <a:rPr lang="ja-JP" altLang="en-US">
                    <a:noFill/>
                  </a:rPr>
                  <a:t> </a:t>
                </a:r>
              </a:p>
            </p:txBody>
          </p:sp>
        </mc:Fallback>
      </mc:AlternateContent>
    </p:spTree>
    <p:extLst>
      <p:ext uri="{BB962C8B-B14F-4D97-AF65-F5344CB8AC3E}">
        <p14:creationId xmlns:p14="http://schemas.microsoft.com/office/powerpoint/2010/main" val="175804551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タイトル 26">
            <a:extLst>
              <a:ext uri="{FF2B5EF4-FFF2-40B4-BE49-F238E27FC236}">
                <a16:creationId xmlns:a16="http://schemas.microsoft.com/office/drawing/2014/main" id="{AC812F8D-4792-4EC8-9935-6F31FDF60E84}"/>
              </a:ext>
            </a:extLst>
          </p:cNvPr>
          <p:cNvSpPr>
            <a:spLocks noGrp="1"/>
          </p:cNvSpPr>
          <p:nvPr>
            <p:ph type="title"/>
          </p:nvPr>
        </p:nvSpPr>
        <p:spPr/>
        <p:txBody>
          <a:bodyPr/>
          <a:lstStyle/>
          <a:p>
            <a:r>
              <a:rPr kumimoji="1" lang="zh-TW" altLang="en-US" dirty="0"/>
              <a:t>調和振動子近似</a:t>
            </a:r>
            <a:endParaRPr lang="ja-JP" altLang="en-US" dirty="0"/>
          </a:p>
        </p:txBody>
      </p:sp>
      <mc:AlternateContent xmlns:mc="http://schemas.openxmlformats.org/markup-compatibility/2006" xmlns:a14="http://schemas.microsoft.com/office/drawing/2010/main">
        <mc:Choice Requires="a14">
          <p:sp>
            <p:nvSpPr>
              <p:cNvPr id="9" name="コンテンツ プレースホルダー 8">
                <a:extLst>
                  <a:ext uri="{FF2B5EF4-FFF2-40B4-BE49-F238E27FC236}">
                    <a16:creationId xmlns:a16="http://schemas.microsoft.com/office/drawing/2014/main" id="{C09690FD-F836-4B5C-835B-47DDCE944C56}"/>
                  </a:ext>
                </a:extLst>
              </p:cNvPr>
              <p:cNvSpPr>
                <a:spLocks noGrp="1"/>
              </p:cNvSpPr>
              <p:nvPr>
                <p:ph idx="1"/>
              </p:nvPr>
            </p:nvSpPr>
            <p:spPr>
              <a:xfrm>
                <a:off x="468313" y="842963"/>
                <a:ext cx="4103687" cy="3740242"/>
              </a:xfrm>
            </p:spPr>
            <p:txBody>
              <a:bodyPr/>
              <a:lstStyle/>
              <a:p>
                <a:r>
                  <a:rPr kumimoji="1" lang="ja-JP" altLang="en-US" dirty="0"/>
                  <a:t>ゼロ点振動エネルギー</a:t>
                </a:r>
                <a:r>
                  <a:rPr kumimoji="1" lang="en-US" altLang="ja-JP" dirty="0"/>
                  <a:t>(</a:t>
                </a:r>
                <a:r>
                  <a:rPr kumimoji="1" lang="en-US" altLang="ja-JP" dirty="0" err="1"/>
                  <a:t>ZPE</a:t>
                </a:r>
                <a:r>
                  <a:rPr kumimoji="1" lang="en-US" altLang="ja-JP" dirty="0"/>
                  <a:t>)</a:t>
                </a:r>
                <a:r>
                  <a:rPr kumimoji="1" lang="ja-JP" altLang="en-US" dirty="0"/>
                  <a:t>を求めるとき</a:t>
                </a:r>
                <a:r>
                  <a:rPr kumimoji="1" lang="en-US" altLang="ja-JP" dirty="0"/>
                  <a:t>, </a:t>
                </a:r>
                <a:r>
                  <a:rPr kumimoji="1" lang="ja-JP" altLang="en-US" dirty="0"/>
                  <a:t>まずは</a:t>
                </a:r>
                <a:endParaRPr lang="en-US" altLang="ja-JP" dirty="0"/>
              </a:p>
              <a:p>
                <a:r>
                  <a:rPr kumimoji="1" lang="ja-JP" altLang="en-US" dirty="0"/>
                  <a:t>調和振動子に近似することが多い</a:t>
                </a:r>
                <a:r>
                  <a:rPr kumimoji="1" lang="en-US" altLang="ja-JP" dirty="0"/>
                  <a:t>.</a:t>
                </a:r>
                <a:r>
                  <a:rPr lang="ja-JP" altLang="en-US" dirty="0"/>
                  <a:t> </a:t>
                </a:r>
                <a:r>
                  <a:rPr lang="en-US" altLang="ja-JP" dirty="0"/>
                  <a:t>2</a:t>
                </a:r>
                <a:r>
                  <a:rPr lang="ja-JP" altLang="en-US" dirty="0"/>
                  <a:t>原子分子では</a:t>
                </a:r>
                <a:r>
                  <a:rPr lang="en-US" altLang="ja-JP" dirty="0"/>
                  <a:t>, </a:t>
                </a:r>
                <a:endParaRPr kumimoji="1" lang="en-US" altLang="ja-JP" dirty="0"/>
              </a:p>
              <a:p>
                <a:r>
                  <a:rPr lang="ja-JP" altLang="en-US" dirty="0"/>
                  <a:t>平衡点近傍</a:t>
                </a:r>
                <a:r>
                  <a:rPr kumimoji="1" lang="ja-JP" altLang="en-US" dirty="0"/>
                  <a:t>の三点を用いて</a:t>
                </a:r>
                <a:r>
                  <a:rPr kumimoji="1" lang="en-US" altLang="ja-JP" dirty="0"/>
                  <a:t>PEC</a:t>
                </a:r>
                <a:r>
                  <a:rPr kumimoji="1" lang="ja-JP" altLang="en-US" dirty="0"/>
                  <a:t>を</a:t>
                </a:r>
                <a:endParaRPr kumimoji="1" lang="en-US" altLang="ja-JP" dirty="0"/>
              </a:p>
              <a:p>
                <a:pPr/>
                <a14:m>
                  <m:oMathPara xmlns:m="http://schemas.openxmlformats.org/officeDocument/2006/math">
                    <m:oMathParaPr>
                      <m:jc m:val="centerGroup"/>
                    </m:oMathParaPr>
                    <m:oMath xmlns:m="http://schemas.openxmlformats.org/officeDocument/2006/math">
                      <m:r>
                        <a:rPr kumimoji="1" lang="en-US" altLang="ja-JP" sz="1400" b="0" i="1" smtClean="0">
                          <a:latin typeface="Cambria Math" panose="02040503050406030204" pitchFamily="18" charset="0"/>
                        </a:rPr>
                        <m:t>𝑉</m:t>
                      </m:r>
                      <m:d>
                        <m:dPr>
                          <m:ctrlPr>
                            <a:rPr kumimoji="1" lang="en-US" altLang="ja-JP" sz="1400" b="0" i="1" smtClean="0">
                              <a:latin typeface="Cambria Math" panose="02040503050406030204" pitchFamily="18" charset="0"/>
                            </a:rPr>
                          </m:ctrlPr>
                        </m:dPr>
                        <m:e>
                          <m:r>
                            <a:rPr kumimoji="1" lang="en-US" altLang="ja-JP" sz="1400" b="0" i="1" smtClean="0">
                              <a:latin typeface="Cambria Math" panose="02040503050406030204" pitchFamily="18" charset="0"/>
                            </a:rPr>
                            <m:t>𝑟</m:t>
                          </m:r>
                        </m:e>
                      </m:d>
                      <m:r>
                        <a:rPr lang="en-US" altLang="ja-JP" sz="1400" b="0" i="1" smtClean="0">
                          <a:latin typeface="Cambria Math" panose="02040503050406030204" pitchFamily="18" charset="0"/>
                        </a:rPr>
                        <m:t>=</m:t>
                      </m:r>
                      <m:r>
                        <a:rPr kumimoji="1" lang="en-US" altLang="ja-JP" sz="1400" b="0" i="1" smtClean="0">
                          <a:latin typeface="Cambria Math" panose="02040503050406030204" pitchFamily="18" charset="0"/>
                        </a:rPr>
                        <m:t>−</m:t>
                      </m:r>
                      <m:f>
                        <m:fPr>
                          <m:ctrlPr>
                            <a:rPr kumimoji="1" lang="en-US" altLang="ja-JP" sz="1400" b="0" i="1" smtClean="0">
                              <a:latin typeface="Cambria Math" panose="02040503050406030204" pitchFamily="18" charset="0"/>
                            </a:rPr>
                          </m:ctrlPr>
                        </m:fPr>
                        <m:num>
                          <m:r>
                            <a:rPr kumimoji="1" lang="en-US" altLang="ja-JP" sz="1400" b="0" i="1" smtClean="0">
                              <a:latin typeface="Cambria Math" panose="02040503050406030204" pitchFamily="18" charset="0"/>
                            </a:rPr>
                            <m:t>1</m:t>
                          </m:r>
                        </m:num>
                        <m:den>
                          <m:r>
                            <a:rPr kumimoji="1" lang="en-US" altLang="ja-JP" sz="1400" b="0" i="1" smtClean="0">
                              <a:latin typeface="Cambria Math" panose="02040503050406030204" pitchFamily="18" charset="0"/>
                            </a:rPr>
                            <m:t>2</m:t>
                          </m:r>
                        </m:den>
                      </m:f>
                      <m:r>
                        <a:rPr kumimoji="1" lang="en-US" altLang="ja-JP" sz="1400" b="0" i="1" smtClean="0">
                          <a:latin typeface="Cambria Math" panose="02040503050406030204" pitchFamily="18" charset="0"/>
                        </a:rPr>
                        <m:t>𝑘</m:t>
                      </m:r>
                      <m:sSup>
                        <m:sSupPr>
                          <m:ctrlPr>
                            <a:rPr kumimoji="1" lang="en-US" altLang="ja-JP" sz="1400" b="0" i="1" smtClean="0">
                              <a:latin typeface="Cambria Math" panose="02040503050406030204" pitchFamily="18" charset="0"/>
                            </a:rPr>
                          </m:ctrlPr>
                        </m:sSupPr>
                        <m:e>
                          <m:d>
                            <m:dPr>
                              <m:ctrlPr>
                                <a:rPr kumimoji="1" lang="en-US" altLang="ja-JP" sz="1400" b="0" i="1" smtClean="0">
                                  <a:latin typeface="Cambria Math" panose="02040503050406030204" pitchFamily="18" charset="0"/>
                                </a:rPr>
                              </m:ctrlPr>
                            </m:dPr>
                            <m:e>
                              <m:r>
                                <a:rPr kumimoji="1" lang="en-US" altLang="ja-JP" sz="1400" b="0" i="1" smtClean="0">
                                  <a:latin typeface="Cambria Math" panose="02040503050406030204" pitchFamily="18" charset="0"/>
                                </a:rPr>
                                <m:t>𝑟</m:t>
                              </m:r>
                              <m:r>
                                <a:rPr kumimoji="1" lang="en-US" altLang="ja-JP" sz="1400" b="0" i="1" smtClean="0">
                                  <a:latin typeface="Cambria Math" panose="02040503050406030204" pitchFamily="18" charset="0"/>
                                </a:rPr>
                                <m:t>−</m:t>
                              </m:r>
                              <m:sSub>
                                <m:sSubPr>
                                  <m:ctrlPr>
                                    <a:rPr kumimoji="1" lang="en-US" altLang="ja-JP" sz="1400" b="0" i="1" smtClean="0">
                                      <a:latin typeface="Cambria Math" panose="02040503050406030204" pitchFamily="18" charset="0"/>
                                    </a:rPr>
                                  </m:ctrlPr>
                                </m:sSubPr>
                                <m:e>
                                  <m:r>
                                    <a:rPr kumimoji="1" lang="en-US" altLang="ja-JP" sz="1400" b="0" i="1" smtClean="0">
                                      <a:latin typeface="Cambria Math" panose="02040503050406030204" pitchFamily="18" charset="0"/>
                                    </a:rPr>
                                    <m:t>𝑟</m:t>
                                  </m:r>
                                </m:e>
                                <m:sub>
                                  <m:r>
                                    <m:rPr>
                                      <m:sty m:val="p"/>
                                    </m:rPr>
                                    <a:rPr kumimoji="1" lang="en-US" altLang="ja-JP" sz="1400" b="0" i="0" smtClean="0">
                                      <a:latin typeface="Cambria Math" panose="02040503050406030204" pitchFamily="18" charset="0"/>
                                    </a:rPr>
                                    <m:t>e</m:t>
                                  </m:r>
                                </m:sub>
                              </m:sSub>
                            </m:e>
                          </m:d>
                        </m:e>
                        <m:sup>
                          <m:r>
                            <a:rPr kumimoji="1" lang="en-US" altLang="ja-JP" sz="1400" b="0" i="1" smtClean="0">
                              <a:latin typeface="Cambria Math" panose="02040503050406030204" pitchFamily="18" charset="0"/>
                            </a:rPr>
                            <m:t>2</m:t>
                          </m:r>
                        </m:sup>
                      </m:sSup>
                      <m:r>
                        <a:rPr kumimoji="1" lang="en-US" altLang="ja-JP" sz="1400" b="0" i="1" smtClean="0">
                          <a:latin typeface="Cambria Math" panose="02040503050406030204" pitchFamily="18" charset="0"/>
                        </a:rPr>
                        <m:t>+</m:t>
                      </m:r>
                      <m:sSub>
                        <m:sSubPr>
                          <m:ctrlPr>
                            <a:rPr kumimoji="1" lang="en-US" altLang="ja-JP" sz="1400" b="0" i="1" smtClean="0">
                              <a:latin typeface="Cambria Math" panose="02040503050406030204" pitchFamily="18" charset="0"/>
                            </a:rPr>
                          </m:ctrlPr>
                        </m:sSubPr>
                        <m:e>
                          <m:r>
                            <a:rPr kumimoji="1" lang="en-US" altLang="ja-JP" sz="1400" b="0" i="1" smtClean="0">
                              <a:latin typeface="Cambria Math" panose="02040503050406030204" pitchFamily="18" charset="0"/>
                            </a:rPr>
                            <m:t>𝐸</m:t>
                          </m:r>
                        </m:e>
                        <m:sub>
                          <m:r>
                            <m:rPr>
                              <m:sty m:val="p"/>
                            </m:rPr>
                            <a:rPr kumimoji="1" lang="en-US" altLang="ja-JP" sz="1400" b="0" i="0" smtClean="0">
                              <a:latin typeface="Cambria Math" panose="02040503050406030204" pitchFamily="18" charset="0"/>
                            </a:rPr>
                            <m:t>e</m:t>
                          </m:r>
                        </m:sub>
                      </m:sSub>
                    </m:oMath>
                  </m:oMathPara>
                </a14:m>
                <a:endParaRPr kumimoji="1" lang="en-US" altLang="ja-JP" sz="1400" dirty="0"/>
              </a:p>
              <a:p>
                <a:r>
                  <a:rPr lang="ja-JP" altLang="en-US" dirty="0"/>
                  <a:t>に近似する</a:t>
                </a:r>
                <a:r>
                  <a:rPr lang="en-US" altLang="ja-JP" dirty="0"/>
                  <a:t>. </a:t>
                </a:r>
                <a:r>
                  <a:rPr lang="ja-JP" altLang="en-US" dirty="0"/>
                  <a:t>このバネ定数</a:t>
                </a:r>
                <a14:m>
                  <m:oMath xmlns:m="http://schemas.openxmlformats.org/officeDocument/2006/math">
                    <m:r>
                      <a:rPr kumimoji="1" lang="en-US" altLang="ja-JP" b="0" i="1" smtClean="0">
                        <a:latin typeface="Cambria Math" panose="02040503050406030204" pitchFamily="18" charset="0"/>
                      </a:rPr>
                      <m:t>𝑘</m:t>
                    </m:r>
                  </m:oMath>
                </a14:m>
                <a:r>
                  <a:rPr lang="ja-JP" altLang="en-US" dirty="0"/>
                  <a:t>と換算質量</a:t>
                </a:r>
                <a14:m>
                  <m:oMath xmlns:m="http://schemas.openxmlformats.org/officeDocument/2006/math">
                    <m:r>
                      <a:rPr lang="en-US" altLang="ja-JP" sz="1400" i="1" dirty="0" smtClean="0">
                        <a:latin typeface="Cambria Math" panose="02040503050406030204" pitchFamily="18" charset="0"/>
                      </a:rPr>
                      <m:t>𝜇</m:t>
                    </m:r>
                  </m:oMath>
                </a14:m>
                <a:r>
                  <a:rPr kumimoji="1" lang="ja-JP" altLang="en-US" dirty="0"/>
                  <a:t>から</a:t>
                </a:r>
                <a:endParaRPr kumimoji="1" lang="en-US" altLang="ja-JP" dirty="0"/>
              </a:p>
              <a:p>
                <a:pPr/>
                <a14:m>
                  <m:oMathPara xmlns:m="http://schemas.openxmlformats.org/officeDocument/2006/math">
                    <m:oMathParaPr>
                      <m:jc m:val="centerGroup"/>
                    </m:oMathParaPr>
                    <m:oMath xmlns:m="http://schemas.openxmlformats.org/officeDocument/2006/math">
                      <m:r>
                        <a:rPr lang="en-US" altLang="ja-JP" b="0" i="1" smtClean="0">
                          <a:latin typeface="Cambria Math" panose="02040503050406030204" pitchFamily="18" charset="0"/>
                        </a:rPr>
                        <m:t>𝜔</m:t>
                      </m:r>
                      <m:r>
                        <a:rPr lang="en-US" altLang="ja-JP" b="0" i="1" smtClean="0">
                          <a:latin typeface="Cambria Math" panose="02040503050406030204" pitchFamily="18" charset="0"/>
                        </a:rPr>
                        <m:t>=</m:t>
                      </m:r>
                      <m:rad>
                        <m:radPr>
                          <m:degHide m:val="on"/>
                          <m:ctrlPr>
                            <a:rPr lang="en-US" altLang="ja-JP" b="0" i="1" smtClean="0">
                              <a:latin typeface="Cambria Math" panose="02040503050406030204" pitchFamily="18" charset="0"/>
                            </a:rPr>
                          </m:ctrlPr>
                        </m:radPr>
                        <m:deg/>
                        <m:e>
                          <m:f>
                            <m:fPr>
                              <m:type m:val="lin"/>
                              <m:ctrlPr>
                                <a:rPr lang="en-US" altLang="ja-JP" b="0" i="1" smtClean="0">
                                  <a:latin typeface="Cambria Math" panose="02040503050406030204" pitchFamily="18" charset="0"/>
                                </a:rPr>
                              </m:ctrlPr>
                            </m:fPr>
                            <m:num>
                              <m:r>
                                <a:rPr lang="en-US" altLang="ja-JP" b="0" i="1" smtClean="0">
                                  <a:latin typeface="Cambria Math" panose="02040503050406030204" pitchFamily="18" charset="0"/>
                                </a:rPr>
                                <m:t>𝑘</m:t>
                              </m:r>
                            </m:num>
                            <m:den>
                              <m:r>
                                <a:rPr lang="en-US" altLang="ja-JP" b="0" i="1" smtClean="0">
                                  <a:latin typeface="Cambria Math" panose="02040503050406030204" pitchFamily="18" charset="0"/>
                                </a:rPr>
                                <m:t>𝜇</m:t>
                              </m:r>
                            </m:den>
                          </m:f>
                        </m:e>
                      </m:rad>
                    </m:oMath>
                  </m:oMathPara>
                </a14:m>
                <a:endParaRPr kumimoji="1" lang="en-US" altLang="ja-JP" dirty="0"/>
              </a:p>
              <a:p>
                <a:r>
                  <a:rPr kumimoji="1" lang="ja-JP" altLang="en-US" dirty="0"/>
                  <a:t>として</a:t>
                </a:r>
                <a:endParaRPr kumimoji="1" lang="en-US" altLang="ja-JP" dirty="0"/>
              </a:p>
              <a:p>
                <a:pPr/>
                <a14:m>
                  <m:oMathPara xmlns:m="http://schemas.openxmlformats.org/officeDocument/2006/math">
                    <m:oMathParaPr>
                      <m:jc m:val="centerGroup"/>
                    </m:oMathParaPr>
                    <m:oMath xmlns:m="http://schemas.openxmlformats.org/officeDocument/2006/math">
                      <m:r>
                        <m:rPr>
                          <m:sty m:val="p"/>
                        </m:rPr>
                        <a:rPr lang="en-US" altLang="ja-JP" sz="1400" b="0" i="0" smtClean="0">
                          <a:latin typeface="Cambria Math" panose="02040503050406030204" pitchFamily="18" charset="0"/>
                        </a:rPr>
                        <m:t>ZPE</m:t>
                      </m:r>
                      <m:r>
                        <a:rPr lang="en-US" altLang="ja-JP" sz="1400" b="0" i="1" smtClean="0">
                          <a:latin typeface="Cambria Math" panose="02040503050406030204" pitchFamily="18" charset="0"/>
                          <a:ea typeface="Cambria Math" panose="02040503050406030204" pitchFamily="18" charset="0"/>
                        </a:rPr>
                        <m:t>≈</m:t>
                      </m:r>
                      <m:f>
                        <m:fPr>
                          <m:ctrlPr>
                            <a:rPr lang="en-US" altLang="ja-JP" sz="1400" i="1">
                              <a:latin typeface="Cambria Math" panose="02040503050406030204" pitchFamily="18" charset="0"/>
                            </a:rPr>
                          </m:ctrlPr>
                        </m:fPr>
                        <m:num>
                          <m:r>
                            <a:rPr lang="en-US" altLang="ja-JP" sz="1400" i="1">
                              <a:latin typeface="Cambria Math" panose="02040503050406030204" pitchFamily="18" charset="0"/>
                            </a:rPr>
                            <m:t>1</m:t>
                          </m:r>
                        </m:num>
                        <m:den>
                          <m:r>
                            <a:rPr lang="en-US" altLang="ja-JP" sz="1400" i="1">
                              <a:latin typeface="Cambria Math" panose="02040503050406030204" pitchFamily="18" charset="0"/>
                            </a:rPr>
                            <m:t>2</m:t>
                          </m:r>
                        </m:den>
                      </m:f>
                      <m:r>
                        <a:rPr lang="en-US" altLang="ja-JP" sz="1400" b="0" i="1" smtClean="0">
                          <a:latin typeface="Cambria Math" panose="02040503050406030204" pitchFamily="18" charset="0"/>
                        </a:rPr>
                        <m:t>ℏ</m:t>
                      </m:r>
                      <m:r>
                        <a:rPr lang="en-US" altLang="ja-JP" sz="1400" b="0" i="1" smtClean="0">
                          <a:latin typeface="Cambria Math" panose="02040503050406030204" pitchFamily="18" charset="0"/>
                        </a:rPr>
                        <m:t>𝜔</m:t>
                      </m:r>
                      <m:r>
                        <a:rPr lang="en-US" altLang="ja-JP" sz="1400" b="0" i="1" smtClean="0">
                          <a:latin typeface="Cambria Math" panose="02040503050406030204" pitchFamily="18" charset="0"/>
                        </a:rPr>
                        <m:t>.</m:t>
                      </m:r>
                    </m:oMath>
                  </m:oMathPara>
                </a14:m>
                <a:endParaRPr kumimoji="1" lang="en-US" altLang="ja-JP" sz="1400" dirty="0"/>
              </a:p>
              <a:p>
                <a:r>
                  <a:rPr lang="ja-JP" altLang="en-US" dirty="0"/>
                  <a:t>ただし</a:t>
                </a:r>
                <a:r>
                  <a:rPr lang="en-US" altLang="ja-JP" dirty="0"/>
                  <a:t>,</a:t>
                </a:r>
                <a:r>
                  <a:rPr lang="ja-JP" altLang="en-US" dirty="0"/>
                  <a:t> </a:t>
                </a:r>
                <a:r>
                  <a:rPr lang="en-US" altLang="ja-JP" dirty="0"/>
                  <a:t>Gaussian</a:t>
                </a:r>
                <a:r>
                  <a:rPr lang="ja-JP" altLang="en-US" dirty="0"/>
                  <a:t>の</a:t>
                </a:r>
                <a14:m>
                  <m:oMath xmlns:m="http://schemas.openxmlformats.org/officeDocument/2006/math">
                    <m:r>
                      <a:rPr lang="en-US" altLang="ja-JP" b="0" i="1" dirty="0" smtClean="0">
                        <a:latin typeface="Cambria Math" panose="02040503050406030204" pitchFamily="18" charset="0"/>
                      </a:rPr>
                      <m:t>𝑘</m:t>
                    </m:r>
                    <m:r>
                      <a:rPr lang="en-US" altLang="ja-JP" b="0" i="0" dirty="0" smtClean="0">
                        <a:latin typeface="Cambria Math" panose="02040503050406030204" pitchFamily="18" charset="0"/>
                      </a:rPr>
                      <m:t>,</m:t>
                    </m:r>
                    <m:r>
                      <a:rPr lang="en-US" altLang="ja-JP" i="1" dirty="0" smtClean="0">
                        <a:latin typeface="Cambria Math" panose="02040503050406030204" pitchFamily="18" charset="0"/>
                      </a:rPr>
                      <m:t>𝜇</m:t>
                    </m:r>
                  </m:oMath>
                </a14:m>
                <a:r>
                  <a:rPr kumimoji="1" lang="ja-JP" altLang="en-US" dirty="0"/>
                  <a:t>は計算方法が独特なので</a:t>
                </a:r>
                <a:r>
                  <a:rPr kumimoji="1" lang="en-US" altLang="ja-JP" dirty="0"/>
                  <a:t>,</a:t>
                </a:r>
              </a:p>
              <a:p>
                <a:r>
                  <a:rPr kumimoji="1" lang="ja-JP" altLang="en-US" dirty="0"/>
                  <a:t>計算は自分で行わずにソフトに任せること！</a:t>
                </a:r>
                <a:endParaRPr kumimoji="1" lang="en-US" altLang="ja-JP" dirty="0"/>
              </a:p>
            </p:txBody>
          </p:sp>
        </mc:Choice>
        <mc:Fallback xmlns="">
          <p:sp>
            <p:nvSpPr>
              <p:cNvPr id="9" name="コンテンツ プレースホルダー 8">
                <a:extLst>
                  <a:ext uri="{FF2B5EF4-FFF2-40B4-BE49-F238E27FC236}">
                    <a16:creationId xmlns:a16="http://schemas.microsoft.com/office/drawing/2014/main" id="{C09690FD-F836-4B5C-835B-47DDCE944C56}"/>
                  </a:ext>
                </a:extLst>
              </p:cNvPr>
              <p:cNvSpPr>
                <a:spLocks noGrp="1" noRot="1" noChangeAspect="1" noMove="1" noResize="1" noEditPoints="1" noAdjustHandles="1" noChangeArrowheads="1" noChangeShapeType="1" noTextEdit="1"/>
              </p:cNvSpPr>
              <p:nvPr>
                <p:ph idx="1"/>
              </p:nvPr>
            </p:nvSpPr>
            <p:spPr>
              <a:xfrm>
                <a:off x="468313" y="842963"/>
                <a:ext cx="4103687" cy="3740242"/>
              </a:xfrm>
              <a:blipFill>
                <a:blip r:embed="rId3"/>
                <a:stretch>
                  <a:fillRect b="-163"/>
                </a:stretch>
              </a:blipFill>
            </p:spPr>
            <p:txBody>
              <a:bodyPr/>
              <a:lstStyle/>
              <a:p>
                <a:r>
                  <a:rPr lang="ja-JP" altLang="en-US">
                    <a:noFill/>
                  </a:rPr>
                  <a:t> </a:t>
                </a:r>
              </a:p>
            </p:txBody>
          </p:sp>
        </mc:Fallback>
      </mc:AlternateContent>
      <p:sp>
        <p:nvSpPr>
          <p:cNvPr id="28" name="テキスト プレースホルダー 27">
            <a:extLst>
              <a:ext uri="{FF2B5EF4-FFF2-40B4-BE49-F238E27FC236}">
                <a16:creationId xmlns:a16="http://schemas.microsoft.com/office/drawing/2014/main" id="{A9F03C26-10E3-44D1-B483-8927A7704BFA}"/>
              </a:ext>
            </a:extLst>
          </p:cNvPr>
          <p:cNvSpPr>
            <a:spLocks noGrp="1"/>
          </p:cNvSpPr>
          <p:nvPr>
            <p:ph type="body" sz="quarter" idx="13"/>
          </p:nvPr>
        </p:nvSpPr>
        <p:spPr/>
        <p:txBody>
          <a:bodyPr/>
          <a:lstStyle/>
          <a:p>
            <a:r>
              <a:rPr lang="en-US" altLang="ja-JP" dirty="0"/>
              <a:t>https://www.sciencedirect.com/science/article/abs/pii/S2210271X15002558</a:t>
            </a:r>
            <a:endParaRPr lang="ja-JP" altLang="en-US" dirty="0"/>
          </a:p>
        </p:txBody>
      </p:sp>
      <p:pic>
        <p:nvPicPr>
          <p:cNvPr id="23" name="コンテンツ プレースホルダー 22">
            <a:extLst>
              <a:ext uri="{FF2B5EF4-FFF2-40B4-BE49-F238E27FC236}">
                <a16:creationId xmlns:a16="http://schemas.microsoft.com/office/drawing/2014/main" id="{8BE3586B-7C1C-4A15-84FF-3496DE0A43E7}"/>
              </a:ext>
            </a:extLst>
          </p:cNvPr>
          <p:cNvPicPr>
            <a:picLocks noGrp="1" noChangeAspect="1"/>
          </p:cNvPicPr>
          <p:nvPr>
            <p:ph idx="14"/>
          </p:nvPr>
        </p:nvPicPr>
        <p:blipFill>
          <a:blip r:embed="rId4">
            <a:extLst>
              <a:ext uri="{96DAC541-7B7A-43D3-8B79-37D633B846F1}">
                <asvg:svgBlip xmlns:asvg="http://schemas.microsoft.com/office/drawing/2016/SVG/main" r:embed="rId5"/>
              </a:ext>
            </a:extLst>
          </a:blip>
          <a:srcRect/>
          <a:stretch/>
        </p:blipFill>
        <p:spPr>
          <a:xfrm>
            <a:off x="4253013" y="842963"/>
            <a:ext cx="4549674" cy="3831305"/>
          </a:xfrm>
        </p:spPr>
      </p:pic>
      <p:sp>
        <p:nvSpPr>
          <p:cNvPr id="7" name="スライド番号プレースホルダー 6">
            <a:extLst>
              <a:ext uri="{FF2B5EF4-FFF2-40B4-BE49-F238E27FC236}">
                <a16:creationId xmlns:a16="http://schemas.microsoft.com/office/drawing/2014/main" id="{CF0D4238-E18A-47D4-8278-7528311DE6B3}"/>
              </a:ext>
            </a:extLst>
          </p:cNvPr>
          <p:cNvSpPr>
            <a:spLocks noGrp="1"/>
          </p:cNvSpPr>
          <p:nvPr>
            <p:ph type="sldNum" sz="quarter" idx="15"/>
          </p:nvPr>
        </p:nvSpPr>
        <p:spPr/>
        <p:txBody>
          <a:bodyPr/>
          <a:lstStyle/>
          <a:p>
            <a:fld id="{44CC7441-4F6D-4D99-AEAC-28C0433C7008}" type="slidenum">
              <a:rPr lang="ja-JP" altLang="en-US" smtClean="0"/>
              <a:pPr/>
              <a:t>86</a:t>
            </a:fld>
            <a:endParaRPr lang="ja-JP" altLang="en-US" dirty="0"/>
          </a:p>
        </p:txBody>
      </p:sp>
      <p:grpSp>
        <p:nvGrpSpPr>
          <p:cNvPr id="76" name="グループ化 75">
            <a:extLst>
              <a:ext uri="{FF2B5EF4-FFF2-40B4-BE49-F238E27FC236}">
                <a16:creationId xmlns:a16="http://schemas.microsoft.com/office/drawing/2014/main" id="{FC4A0C4A-7D99-4DBC-94FC-80341B544644}"/>
              </a:ext>
            </a:extLst>
          </p:cNvPr>
          <p:cNvGrpSpPr/>
          <p:nvPr/>
        </p:nvGrpSpPr>
        <p:grpSpPr>
          <a:xfrm>
            <a:off x="4454642" y="1814474"/>
            <a:ext cx="3188213" cy="2760815"/>
            <a:chOff x="4543542" y="1814474"/>
            <a:chExt cx="3188213" cy="2760815"/>
          </a:xfrm>
        </p:grpSpPr>
        <mc:AlternateContent xmlns:mc="http://schemas.openxmlformats.org/markup-compatibility/2006" xmlns:a14="http://schemas.microsoft.com/office/drawing/2010/main">
          <mc:Choice Requires="a14">
            <p:sp>
              <p:nvSpPr>
                <p:cNvPr id="32" name="テキスト ボックス 31">
                  <a:extLst>
                    <a:ext uri="{FF2B5EF4-FFF2-40B4-BE49-F238E27FC236}">
                      <a16:creationId xmlns:a16="http://schemas.microsoft.com/office/drawing/2014/main" id="{FE01F7CD-C435-4F8D-80A0-34F7294A272A}"/>
                    </a:ext>
                  </a:extLst>
                </p:cNvPr>
                <p:cNvSpPr txBox="1"/>
                <p:nvPr/>
              </p:nvSpPr>
              <p:spPr>
                <a:xfrm rot="16200000">
                  <a:off x="3971852" y="2386164"/>
                  <a:ext cx="1512711"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altLang="ja-JP" sz="1800" i="1" dirty="0" smtClean="0">
                                <a:latin typeface="Cambria Math" panose="02040503050406030204" pitchFamily="18" charset="0"/>
                              </a:rPr>
                            </m:ctrlPr>
                          </m:sSubPr>
                          <m:e>
                            <m:r>
                              <a:rPr lang="en-US" altLang="ja-JP" sz="1800" dirty="0" smtClean="0">
                                <a:latin typeface="Cambria Math" panose="02040503050406030204" pitchFamily="18" charset="0"/>
                              </a:rPr>
                              <m:t>𝐸</m:t>
                            </m:r>
                          </m:e>
                          <m:sub>
                            <m:r>
                              <m:rPr>
                                <m:sty m:val="p"/>
                              </m:rPr>
                              <a:rPr lang="en-US" altLang="ja-JP" sz="1800" dirty="0" smtClean="0">
                                <a:latin typeface="Cambria Math" panose="02040503050406030204" pitchFamily="18" charset="0"/>
                              </a:rPr>
                              <m:t>tot</m:t>
                            </m:r>
                          </m:sub>
                        </m:sSub>
                        <m:d>
                          <m:dPr>
                            <m:ctrlPr>
                              <a:rPr lang="en-US" altLang="ja-JP" sz="1800" i="1" dirty="0" smtClean="0">
                                <a:latin typeface="Cambria Math" panose="02040503050406030204" pitchFamily="18" charset="0"/>
                              </a:rPr>
                            </m:ctrlPr>
                          </m:dPr>
                          <m:e>
                            <m:d>
                              <m:dPr>
                                <m:begChr m:val="{"/>
                                <m:endChr m:val="}"/>
                                <m:ctrlPr>
                                  <a:rPr lang="en-US" altLang="ja-JP" sz="1800" i="1" dirty="0" smtClean="0">
                                    <a:latin typeface="Cambria Math" panose="02040503050406030204" pitchFamily="18" charset="0"/>
                                  </a:rPr>
                                </m:ctrlPr>
                              </m:dPr>
                              <m:e>
                                <m:sSub>
                                  <m:sSubPr>
                                    <m:ctrlPr>
                                      <a:rPr lang="en-US" altLang="ja-JP" sz="1800" i="1" dirty="0" smtClean="0">
                                        <a:latin typeface="Cambria Math" panose="02040503050406030204" pitchFamily="18" charset="0"/>
                                      </a:rPr>
                                    </m:ctrlPr>
                                  </m:sSubPr>
                                  <m:e>
                                    <m:r>
                                      <a:rPr lang="en-US" altLang="ja-JP" sz="1800" dirty="0" smtClean="0">
                                        <a:latin typeface="Cambria Math" panose="02040503050406030204" pitchFamily="18" charset="0"/>
                                      </a:rPr>
                                      <m:t>𝑹</m:t>
                                    </m:r>
                                  </m:e>
                                  <m:sub>
                                    <m:r>
                                      <a:rPr lang="en-US" altLang="ja-JP" sz="1800" dirty="0" smtClean="0">
                                        <a:latin typeface="Cambria Math" panose="02040503050406030204" pitchFamily="18" charset="0"/>
                                      </a:rPr>
                                      <m:t>𝐴</m:t>
                                    </m:r>
                                  </m:sub>
                                </m:sSub>
                              </m:e>
                            </m:d>
                          </m:e>
                        </m:d>
                      </m:oMath>
                    </m:oMathPara>
                  </a14:m>
                  <a:endParaRPr lang="ja-JP" altLang="en-US" dirty="0"/>
                </a:p>
              </p:txBody>
            </p:sp>
          </mc:Choice>
          <mc:Fallback xmlns="">
            <p:sp>
              <p:nvSpPr>
                <p:cNvPr id="32" name="テキスト ボックス 31">
                  <a:extLst>
                    <a:ext uri="{FF2B5EF4-FFF2-40B4-BE49-F238E27FC236}">
                      <a16:creationId xmlns:a16="http://schemas.microsoft.com/office/drawing/2014/main" id="{FE01F7CD-C435-4F8D-80A0-34F7294A272A}"/>
                    </a:ext>
                  </a:extLst>
                </p:cNvPr>
                <p:cNvSpPr txBox="1">
                  <a:spLocks noRot="1" noChangeAspect="1" noMove="1" noResize="1" noEditPoints="1" noAdjustHandles="1" noChangeArrowheads="1" noChangeShapeType="1" noTextEdit="1"/>
                </p:cNvSpPr>
                <p:nvPr/>
              </p:nvSpPr>
              <p:spPr>
                <a:xfrm rot="16200000">
                  <a:off x="3971852" y="2386164"/>
                  <a:ext cx="1512711" cy="369332"/>
                </a:xfrm>
                <a:prstGeom prst="rect">
                  <a:avLst/>
                </a:prstGeom>
                <a:blipFill>
                  <a:blip r:embed="rId6"/>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3" name="テキスト ボックス 32">
                  <a:extLst>
                    <a:ext uri="{FF2B5EF4-FFF2-40B4-BE49-F238E27FC236}">
                      <a16:creationId xmlns:a16="http://schemas.microsoft.com/office/drawing/2014/main" id="{6CD37590-68CE-4586-832F-A527C8B2CD20}"/>
                    </a:ext>
                  </a:extLst>
                </p:cNvPr>
                <p:cNvSpPr txBox="1"/>
                <p:nvPr/>
              </p:nvSpPr>
              <p:spPr>
                <a:xfrm>
                  <a:off x="6219044" y="4205957"/>
                  <a:ext cx="1512711"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d>
                          <m:dPr>
                            <m:begChr m:val="{"/>
                            <m:endChr m:val="}"/>
                            <m:ctrlPr>
                              <a:rPr lang="en-US" altLang="ja-JP" i="1" dirty="0">
                                <a:latin typeface="Cambria Math" panose="02040503050406030204" pitchFamily="18" charset="0"/>
                              </a:rPr>
                            </m:ctrlPr>
                          </m:dPr>
                          <m:e>
                            <m:sSub>
                              <m:sSubPr>
                                <m:ctrlPr>
                                  <a:rPr lang="en-US" altLang="ja-JP" i="1" dirty="0">
                                    <a:latin typeface="Cambria Math" panose="02040503050406030204" pitchFamily="18" charset="0"/>
                                  </a:rPr>
                                </m:ctrlPr>
                              </m:sSubPr>
                              <m:e>
                                <m:r>
                                  <a:rPr lang="en-US" altLang="ja-JP" dirty="0">
                                    <a:latin typeface="Cambria Math" panose="02040503050406030204" pitchFamily="18" charset="0"/>
                                  </a:rPr>
                                  <m:t>𝑹</m:t>
                                </m:r>
                              </m:e>
                              <m:sub>
                                <m:r>
                                  <a:rPr lang="en-US" altLang="ja-JP" dirty="0">
                                    <a:latin typeface="Cambria Math" panose="02040503050406030204" pitchFamily="18" charset="0"/>
                                  </a:rPr>
                                  <m:t>𝐴</m:t>
                                </m:r>
                              </m:sub>
                            </m:sSub>
                          </m:e>
                        </m:d>
                      </m:oMath>
                    </m:oMathPara>
                  </a14:m>
                  <a:endParaRPr lang="ja-JP" altLang="en-US" dirty="0"/>
                </a:p>
              </p:txBody>
            </p:sp>
          </mc:Choice>
          <mc:Fallback xmlns="">
            <p:sp>
              <p:nvSpPr>
                <p:cNvPr id="33" name="テキスト ボックス 32">
                  <a:extLst>
                    <a:ext uri="{FF2B5EF4-FFF2-40B4-BE49-F238E27FC236}">
                      <a16:creationId xmlns:a16="http://schemas.microsoft.com/office/drawing/2014/main" id="{6CD37590-68CE-4586-832F-A527C8B2CD20}"/>
                    </a:ext>
                  </a:extLst>
                </p:cNvPr>
                <p:cNvSpPr txBox="1">
                  <a:spLocks noRot="1" noChangeAspect="1" noMove="1" noResize="1" noEditPoints="1" noAdjustHandles="1" noChangeArrowheads="1" noChangeShapeType="1" noTextEdit="1"/>
                </p:cNvSpPr>
                <p:nvPr/>
              </p:nvSpPr>
              <p:spPr>
                <a:xfrm>
                  <a:off x="6219044" y="4205957"/>
                  <a:ext cx="1512711" cy="369332"/>
                </a:xfrm>
                <a:prstGeom prst="rect">
                  <a:avLst/>
                </a:prstGeom>
                <a:blipFill>
                  <a:blip r:embed="rId7"/>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4" name="テキスト ボックス 33">
                  <a:extLst>
                    <a:ext uri="{FF2B5EF4-FFF2-40B4-BE49-F238E27FC236}">
                      <a16:creationId xmlns:a16="http://schemas.microsoft.com/office/drawing/2014/main" id="{4C42ED3F-6B60-4134-8E64-364B81B3E059}"/>
                    </a:ext>
                  </a:extLst>
                </p:cNvPr>
                <p:cNvSpPr txBox="1"/>
                <p:nvPr/>
              </p:nvSpPr>
              <p:spPr>
                <a:xfrm>
                  <a:off x="5961240" y="4158472"/>
                  <a:ext cx="403225"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altLang="ja-JP" sz="1800" i="1" dirty="0" smtClean="0">
                                <a:latin typeface="Cambria Math" panose="02040503050406030204" pitchFamily="18" charset="0"/>
                              </a:rPr>
                            </m:ctrlPr>
                          </m:sSubPr>
                          <m:e>
                            <m:r>
                              <a:rPr lang="en-US" altLang="ja-JP" sz="1800" b="0" i="1" dirty="0" smtClean="0">
                                <a:latin typeface="Cambria Math" panose="02040503050406030204" pitchFamily="18" charset="0"/>
                              </a:rPr>
                              <m:t>𝑟</m:t>
                            </m:r>
                          </m:e>
                          <m:sub>
                            <m:r>
                              <m:rPr>
                                <m:sty m:val="p"/>
                              </m:rPr>
                              <a:rPr lang="en-US" altLang="ja-JP" sz="1800" b="0" i="0" dirty="0" smtClean="0">
                                <a:latin typeface="Cambria Math" panose="02040503050406030204" pitchFamily="18" charset="0"/>
                              </a:rPr>
                              <m:t>e</m:t>
                            </m:r>
                          </m:sub>
                        </m:sSub>
                      </m:oMath>
                    </m:oMathPara>
                  </a14:m>
                  <a:endParaRPr lang="ja-JP" altLang="en-US" dirty="0"/>
                </a:p>
              </p:txBody>
            </p:sp>
          </mc:Choice>
          <mc:Fallback xmlns="">
            <p:sp>
              <p:nvSpPr>
                <p:cNvPr id="34" name="テキスト ボックス 33">
                  <a:extLst>
                    <a:ext uri="{FF2B5EF4-FFF2-40B4-BE49-F238E27FC236}">
                      <a16:creationId xmlns:a16="http://schemas.microsoft.com/office/drawing/2014/main" id="{4C42ED3F-6B60-4134-8E64-364B81B3E059}"/>
                    </a:ext>
                  </a:extLst>
                </p:cNvPr>
                <p:cNvSpPr txBox="1">
                  <a:spLocks noRot="1" noChangeAspect="1" noMove="1" noResize="1" noEditPoints="1" noAdjustHandles="1" noChangeArrowheads="1" noChangeShapeType="1" noTextEdit="1"/>
                </p:cNvSpPr>
                <p:nvPr/>
              </p:nvSpPr>
              <p:spPr>
                <a:xfrm>
                  <a:off x="5961240" y="4158472"/>
                  <a:ext cx="403225" cy="369332"/>
                </a:xfrm>
                <a:prstGeom prst="rect">
                  <a:avLst/>
                </a:prstGeom>
                <a:blipFill>
                  <a:blip r:embed="rId8"/>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6" name="テキスト ボックス 35">
                  <a:extLst>
                    <a:ext uri="{FF2B5EF4-FFF2-40B4-BE49-F238E27FC236}">
                      <a16:creationId xmlns:a16="http://schemas.microsoft.com/office/drawing/2014/main" id="{7FD747AD-0016-46CA-BC4D-5D3CB68F1F44}"/>
                    </a:ext>
                  </a:extLst>
                </p:cNvPr>
                <p:cNvSpPr txBox="1"/>
                <p:nvPr/>
              </p:nvSpPr>
              <p:spPr>
                <a:xfrm>
                  <a:off x="4593950" y="3789140"/>
                  <a:ext cx="403225"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altLang="ja-JP" sz="1800" i="1" dirty="0" smtClean="0">
                                <a:latin typeface="Cambria Math" panose="02040503050406030204" pitchFamily="18" charset="0"/>
                              </a:rPr>
                            </m:ctrlPr>
                          </m:sSubPr>
                          <m:e>
                            <m:r>
                              <a:rPr lang="en-US" altLang="ja-JP" sz="1800" b="0" i="1" dirty="0" smtClean="0">
                                <a:latin typeface="Cambria Math" panose="02040503050406030204" pitchFamily="18" charset="0"/>
                              </a:rPr>
                              <m:t>𝐸</m:t>
                            </m:r>
                          </m:e>
                          <m:sub>
                            <m:r>
                              <m:rPr>
                                <m:sty m:val="p"/>
                              </m:rPr>
                              <a:rPr lang="en-US" altLang="ja-JP" sz="1800" b="0" i="0" dirty="0" smtClean="0">
                                <a:latin typeface="Cambria Math" panose="02040503050406030204" pitchFamily="18" charset="0"/>
                              </a:rPr>
                              <m:t>e</m:t>
                            </m:r>
                          </m:sub>
                        </m:sSub>
                      </m:oMath>
                    </m:oMathPara>
                  </a14:m>
                  <a:endParaRPr lang="ja-JP" altLang="en-US" dirty="0"/>
                </a:p>
              </p:txBody>
            </p:sp>
          </mc:Choice>
          <mc:Fallback xmlns="">
            <p:sp>
              <p:nvSpPr>
                <p:cNvPr id="36" name="テキスト ボックス 35">
                  <a:extLst>
                    <a:ext uri="{FF2B5EF4-FFF2-40B4-BE49-F238E27FC236}">
                      <a16:creationId xmlns:a16="http://schemas.microsoft.com/office/drawing/2014/main" id="{7FD747AD-0016-46CA-BC4D-5D3CB68F1F44}"/>
                    </a:ext>
                  </a:extLst>
                </p:cNvPr>
                <p:cNvSpPr txBox="1">
                  <a:spLocks noRot="1" noChangeAspect="1" noMove="1" noResize="1" noEditPoints="1" noAdjustHandles="1" noChangeArrowheads="1" noChangeShapeType="1" noTextEdit="1"/>
                </p:cNvSpPr>
                <p:nvPr/>
              </p:nvSpPr>
              <p:spPr>
                <a:xfrm>
                  <a:off x="4593950" y="3789140"/>
                  <a:ext cx="403225" cy="369332"/>
                </a:xfrm>
                <a:prstGeom prst="rect">
                  <a:avLst/>
                </a:prstGeom>
                <a:blipFill>
                  <a:blip r:embed="rId9"/>
                  <a:stretch>
                    <a:fillRect/>
                  </a:stretch>
                </a:blipFill>
              </p:spPr>
              <p:txBody>
                <a:bodyPr/>
                <a:lstStyle/>
                <a:p>
                  <a:r>
                    <a:rPr lang="ja-JP" altLang="en-US">
                      <a:noFill/>
                    </a:rPr>
                    <a:t> </a:t>
                  </a:r>
                </a:p>
              </p:txBody>
            </p:sp>
          </mc:Fallback>
        </mc:AlternateContent>
        <p:sp>
          <p:nvSpPr>
            <p:cNvPr id="37" name="テキスト ボックス 36">
              <a:extLst>
                <a:ext uri="{FF2B5EF4-FFF2-40B4-BE49-F238E27FC236}">
                  <a16:creationId xmlns:a16="http://schemas.microsoft.com/office/drawing/2014/main" id="{110AA598-8C32-4989-86E0-E89C35AA331F}"/>
                </a:ext>
              </a:extLst>
            </p:cNvPr>
            <p:cNvSpPr txBox="1"/>
            <p:nvPr/>
          </p:nvSpPr>
          <p:spPr>
            <a:xfrm>
              <a:off x="5338247" y="3776071"/>
              <a:ext cx="667213" cy="261610"/>
            </a:xfrm>
            <a:prstGeom prst="rect">
              <a:avLst/>
            </a:prstGeom>
            <a:noFill/>
          </p:spPr>
          <p:txBody>
            <a:bodyPr wrap="square" anchor="ctr">
              <a:spAutoFit/>
            </a:bodyPr>
            <a:lstStyle/>
            <a:p>
              <a:r>
                <a:rPr lang="en-US" altLang="ja-JP" sz="1100" dirty="0" err="1"/>
                <a:t>ZPE</a:t>
              </a:r>
              <a:endParaRPr lang="ja-JP" altLang="en-US" sz="1100" dirty="0"/>
            </a:p>
          </p:txBody>
        </p:sp>
      </p:grpSp>
      <mc:AlternateContent xmlns:mc="http://schemas.openxmlformats.org/markup-compatibility/2006" xmlns:a14="http://schemas.microsoft.com/office/drawing/2010/main">
        <mc:Choice Requires="a14">
          <p:sp>
            <p:nvSpPr>
              <p:cNvPr id="77" name="テキスト ボックス 76">
                <a:extLst>
                  <a:ext uri="{FF2B5EF4-FFF2-40B4-BE49-F238E27FC236}">
                    <a16:creationId xmlns:a16="http://schemas.microsoft.com/office/drawing/2014/main" id="{6A51BD3A-3CDF-4073-8A37-57CB246364CC}"/>
                  </a:ext>
                </a:extLst>
              </p:cNvPr>
              <p:cNvSpPr txBox="1"/>
              <p:nvPr/>
            </p:nvSpPr>
            <p:spPr>
              <a:xfrm>
                <a:off x="4505050" y="3537544"/>
                <a:ext cx="403225"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altLang="ja-JP" b="0" i="1" dirty="0" smtClean="0">
                              <a:latin typeface="Cambria Math" panose="02040503050406030204" pitchFamily="18" charset="0"/>
                            </a:rPr>
                          </m:ctrlPr>
                        </m:sSubPr>
                        <m:e>
                          <m:r>
                            <a:rPr lang="en-US" altLang="ja-JP" b="0" i="1" dirty="0" smtClean="0">
                              <a:latin typeface="Cambria Math" panose="02040503050406030204" pitchFamily="18" charset="0"/>
                            </a:rPr>
                            <m:t>𝐸</m:t>
                          </m:r>
                        </m:e>
                        <m:sub>
                          <m:r>
                            <a:rPr lang="en-US" altLang="ja-JP" b="0" i="1" dirty="0" smtClean="0">
                              <a:latin typeface="Cambria Math" panose="02040503050406030204" pitchFamily="18" charset="0"/>
                            </a:rPr>
                            <m:t>0</m:t>
                          </m:r>
                        </m:sub>
                      </m:sSub>
                    </m:oMath>
                  </m:oMathPara>
                </a14:m>
                <a:endParaRPr lang="ja-JP" altLang="en-US" dirty="0"/>
              </a:p>
            </p:txBody>
          </p:sp>
        </mc:Choice>
        <mc:Fallback xmlns="">
          <p:sp>
            <p:nvSpPr>
              <p:cNvPr id="77" name="テキスト ボックス 76">
                <a:extLst>
                  <a:ext uri="{FF2B5EF4-FFF2-40B4-BE49-F238E27FC236}">
                    <a16:creationId xmlns:a16="http://schemas.microsoft.com/office/drawing/2014/main" id="{6A51BD3A-3CDF-4073-8A37-57CB246364CC}"/>
                  </a:ext>
                </a:extLst>
              </p:cNvPr>
              <p:cNvSpPr txBox="1">
                <a:spLocks noRot="1" noChangeAspect="1" noMove="1" noResize="1" noEditPoints="1" noAdjustHandles="1" noChangeArrowheads="1" noChangeShapeType="1" noTextEdit="1"/>
              </p:cNvSpPr>
              <p:nvPr/>
            </p:nvSpPr>
            <p:spPr>
              <a:xfrm>
                <a:off x="4505050" y="3537544"/>
                <a:ext cx="403225" cy="369332"/>
              </a:xfrm>
              <a:prstGeom prst="rect">
                <a:avLst/>
              </a:prstGeom>
              <a:blipFill>
                <a:blip r:embed="rId10"/>
                <a:stretch>
                  <a:fillRect/>
                </a:stretch>
              </a:blipFill>
            </p:spPr>
            <p:txBody>
              <a:bodyPr/>
              <a:lstStyle/>
              <a:p>
                <a:r>
                  <a:rPr lang="ja-JP" altLang="en-US">
                    <a:noFill/>
                  </a:rPr>
                  <a:t> </a:t>
                </a:r>
              </a:p>
            </p:txBody>
          </p:sp>
        </mc:Fallback>
      </mc:AlternateContent>
    </p:spTree>
    <p:extLst>
      <p:ext uri="{BB962C8B-B14F-4D97-AF65-F5344CB8AC3E}">
        <p14:creationId xmlns:p14="http://schemas.microsoft.com/office/powerpoint/2010/main" val="18572864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表 9">
            <a:extLst>
              <a:ext uri="{FF2B5EF4-FFF2-40B4-BE49-F238E27FC236}">
                <a16:creationId xmlns:a16="http://schemas.microsoft.com/office/drawing/2014/main" id="{E237CA80-4AA3-4ACB-9AC2-6347F3631456}"/>
              </a:ext>
            </a:extLst>
          </p:cNvPr>
          <p:cNvGraphicFramePr>
            <a:graphicFrameLocks noGrp="1"/>
          </p:cNvGraphicFramePr>
          <p:nvPr>
            <p:ph idx="1"/>
            <p:extLst>
              <p:ext uri="{D42A27DB-BD31-4B8C-83A1-F6EECF244321}">
                <p14:modId xmlns:p14="http://schemas.microsoft.com/office/powerpoint/2010/main" val="4267592040"/>
              </p:ext>
            </p:extLst>
          </p:nvPr>
        </p:nvGraphicFramePr>
        <p:xfrm>
          <a:off x="468313" y="842963"/>
          <a:ext cx="3312000" cy="3432720"/>
        </p:xfrm>
        <a:graphic>
          <a:graphicData uri="http://schemas.openxmlformats.org/drawingml/2006/table">
            <a:tbl>
              <a:tblPr firstRow="1" bandRow="1">
                <a:tableStyleId>{2D5ABB26-0587-4C30-8999-92F81FD0307C}</a:tableStyleId>
              </a:tblPr>
              <a:tblGrid>
                <a:gridCol w="3312000">
                  <a:extLst>
                    <a:ext uri="{9D8B030D-6E8A-4147-A177-3AD203B41FA5}">
                      <a16:colId xmlns:a16="http://schemas.microsoft.com/office/drawing/2014/main" val="839188252"/>
                    </a:ext>
                  </a:extLst>
                </a:gridCol>
              </a:tblGrid>
              <a:tr h="360000">
                <a:tc>
                  <a:txBody>
                    <a:bodyPr/>
                    <a:lstStyle/>
                    <a:p>
                      <a:r>
                        <a:rPr kumimoji="1" lang="ja-JP" altLang="en-US" sz="1400" dirty="0"/>
                        <a:t>入力</a:t>
                      </a:r>
                    </a:p>
                  </a:txBody>
                  <a:tcPr anchor="ctr">
                    <a:lnB w="12700" cap="flat" cmpd="sng" algn="ctr">
                      <a:solidFill>
                        <a:schemeClr val="tx2">
                          <a:lumMod val="20000"/>
                          <a:lumOff val="80000"/>
                        </a:schemeClr>
                      </a:solidFill>
                      <a:prstDash val="solid"/>
                      <a:round/>
                      <a:headEnd type="none" w="med" len="med"/>
                      <a:tailEnd type="none" w="med" len="med"/>
                    </a:lnB>
                  </a:tcPr>
                </a:tc>
                <a:extLst>
                  <a:ext uri="{0D108BD9-81ED-4DB2-BD59-A6C34878D82A}">
                    <a16:rowId xmlns:a16="http://schemas.microsoft.com/office/drawing/2014/main" val="3468920188"/>
                  </a:ext>
                </a:extLst>
              </a:tr>
              <a:tr h="370840">
                <a:tc>
                  <a:txBody>
                    <a:bodyPr/>
                    <a:lstStyle/>
                    <a:p>
                      <a:r>
                        <a:rPr kumimoji="1" lang="pt-BR" altLang="ja-JP" sz="1400" dirty="0"/>
                        <a:t># </a:t>
                      </a:r>
                      <a:r>
                        <a:rPr kumimoji="1" lang="en-US" altLang="ja-JP" sz="1400" dirty="0"/>
                        <a:t>UHF</a:t>
                      </a:r>
                      <a:r>
                        <a:rPr kumimoji="1" lang="pt-BR" altLang="ja-JP" sz="1400" dirty="0"/>
                        <a:t>/</a:t>
                      </a:r>
                      <a:r>
                        <a:rPr kumimoji="1" lang="pt-BR" altLang="ja-JP" sz="1400" dirty="0">
                          <a:solidFill>
                            <a:schemeClr val="accent1"/>
                          </a:solidFill>
                        </a:rPr>
                        <a:t>6-31G(d,p)</a:t>
                      </a:r>
                      <a:r>
                        <a:rPr kumimoji="1" lang="pt-BR" altLang="ja-JP" sz="1400" dirty="0"/>
                        <a:t> Units=AU opt freq</a:t>
                      </a:r>
                    </a:p>
                    <a:p>
                      <a:endParaRPr kumimoji="1" lang="pt-BR" altLang="ja-JP" sz="1400" dirty="0"/>
                    </a:p>
                    <a:p>
                      <a:r>
                        <a:rPr kumimoji="1" lang="pt-BR" altLang="ja-JP" sz="1400" dirty="0"/>
                        <a:t>H2</a:t>
                      </a:r>
                    </a:p>
                    <a:p>
                      <a:endParaRPr kumimoji="1" lang="pt-BR" altLang="ja-JP" sz="1400" dirty="0"/>
                    </a:p>
                    <a:p>
                      <a:r>
                        <a:rPr kumimoji="1" lang="pt-BR" altLang="ja-JP" sz="1400" dirty="0"/>
                        <a:t>0 1</a:t>
                      </a:r>
                    </a:p>
                    <a:p>
                      <a:r>
                        <a:rPr kumimoji="1" lang="pt-BR" altLang="ja-JP" sz="1400" dirty="0"/>
                        <a:t>H 0.0 0.0 0.0</a:t>
                      </a:r>
                    </a:p>
                    <a:p>
                      <a:r>
                        <a:rPr kumimoji="1" lang="pt-BR" altLang="ja-JP" sz="1400" dirty="0"/>
                        <a:t>H </a:t>
                      </a:r>
                      <a:r>
                        <a:rPr kumimoji="1" lang="pt-BR" altLang="ja-JP" sz="1400" dirty="0">
                          <a:solidFill>
                            <a:schemeClr val="tx1"/>
                          </a:solidFill>
                        </a:rPr>
                        <a:t>0.0</a:t>
                      </a:r>
                      <a:r>
                        <a:rPr kumimoji="1" lang="pt-BR" altLang="ja-JP" sz="1400" dirty="0"/>
                        <a:t> 0.0 1.4</a:t>
                      </a:r>
                    </a:p>
                    <a:p>
                      <a:endParaRPr kumimoji="1" lang="pt-BR" altLang="ja-JP" sz="1400" dirty="0"/>
                    </a:p>
                  </a:txBody>
                  <a:tcPr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2934622672"/>
                  </a:ext>
                </a:extLst>
              </a:tr>
              <a:tr h="360000">
                <a:tc>
                  <a:txBody>
                    <a:bodyPr/>
                    <a:lstStyle/>
                    <a:p>
                      <a:r>
                        <a:rPr kumimoji="1" lang="ja-JP" altLang="en-US" sz="1400" dirty="0"/>
                        <a:t>結果</a:t>
                      </a:r>
                    </a:p>
                  </a:txBody>
                  <a:tcPr anchor="ct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tcPr>
                </a:tc>
                <a:extLst>
                  <a:ext uri="{0D108BD9-81ED-4DB2-BD59-A6C34878D82A}">
                    <a16:rowId xmlns:a16="http://schemas.microsoft.com/office/drawing/2014/main" val="3259246537"/>
                  </a:ext>
                </a:extLst>
              </a:tr>
              <a:tr h="370840">
                <a:tc>
                  <a:txBody>
                    <a:bodyPr/>
                    <a:lstStyle/>
                    <a:p>
                      <a:r>
                        <a:rPr kumimoji="1" lang="ja-JP" altLang="en-US" sz="1200" dirty="0"/>
                        <a:t>次の内容で検索してみよう</a:t>
                      </a:r>
                      <a:endParaRPr kumimoji="1" lang="en-US" altLang="ja-JP" sz="120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pt-BR" altLang="ja-JP" sz="1050" dirty="0">
                          <a:solidFill>
                            <a:schemeClr val="accent4"/>
                          </a:solidFill>
                        </a:rPr>
                        <a:t>New X, R1, Optimized Parameters </a:t>
                      </a:r>
                      <a:r>
                        <a:rPr kumimoji="1" lang="ja-JP" altLang="en-US" sz="1050" dirty="0">
                          <a:solidFill>
                            <a:schemeClr val="accent4"/>
                          </a:solidFill>
                        </a:rPr>
                        <a:t>など</a:t>
                      </a:r>
                      <a:endParaRPr kumimoji="1" lang="pt-BR" altLang="ja-JP" sz="1050" dirty="0">
                        <a:solidFill>
                          <a:schemeClr val="accent4"/>
                        </a:solidFill>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1050" dirty="0">
                          <a:solidFill>
                            <a:schemeClr val="accent3"/>
                          </a:solidFill>
                        </a:rPr>
                        <a:t>E(UHF), |HF</a:t>
                      </a:r>
                      <a:r>
                        <a:rPr kumimoji="1" lang="ja-JP" altLang="en-US" sz="1050" dirty="0">
                          <a:solidFill>
                            <a:schemeClr val="accent3"/>
                          </a:solidFill>
                        </a:rPr>
                        <a:t> など</a:t>
                      </a:r>
                      <a:r>
                        <a:rPr kumimoji="1" lang="en-US" altLang="ja-JP" sz="1050" dirty="0">
                          <a:solidFill>
                            <a:schemeClr val="accent3"/>
                          </a:solidFill>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en-US" altLang="ja-JP" sz="1050" dirty="0">
                          <a:solidFill>
                            <a:schemeClr val="accent2"/>
                          </a:solidFill>
                        </a:rPr>
                        <a:t>Zero-point correction </a:t>
                      </a:r>
                    </a:p>
                    <a:p>
                      <a:pPr marL="171450" indent="-171450">
                        <a:buFont typeface="Arial" panose="020B0604020202020204" pitchFamily="34" charset="0"/>
                        <a:buChar char="•"/>
                      </a:pPr>
                      <a:r>
                        <a:rPr kumimoji="1" lang="en-US" altLang="ja-JP" sz="1050" dirty="0">
                          <a:solidFill>
                            <a:schemeClr val="accent1"/>
                          </a:solidFill>
                        </a:rPr>
                        <a:t>Sum of electronic and zero-point Energies</a:t>
                      </a:r>
                      <a:endParaRPr kumimoji="1" lang="ja-JP" altLang="en-US" sz="1050" dirty="0">
                        <a:solidFill>
                          <a:schemeClr val="accent1"/>
                        </a:solidFill>
                      </a:endParaRPr>
                    </a:p>
                  </a:txBody>
                  <a:tcPr anchor="ctr">
                    <a:lnL w="12700" cap="flat" cmpd="sng" algn="ctr">
                      <a:solidFill>
                        <a:schemeClr val="tx2">
                          <a:lumMod val="20000"/>
                          <a:lumOff val="80000"/>
                        </a:schemeClr>
                      </a:solidFill>
                      <a:prstDash val="solid"/>
                      <a:round/>
                      <a:headEnd type="none" w="med" len="med"/>
                      <a:tailEnd type="none" w="med" len="med"/>
                    </a:lnL>
                    <a:lnR w="12700" cap="flat" cmpd="sng" algn="ctr">
                      <a:solidFill>
                        <a:schemeClr val="tx2">
                          <a:lumMod val="20000"/>
                          <a:lumOff val="80000"/>
                        </a:schemeClr>
                      </a:solidFill>
                      <a:prstDash val="solid"/>
                      <a:round/>
                      <a:headEnd type="none" w="med" len="med"/>
                      <a:tailEnd type="none" w="med" len="med"/>
                    </a:lnR>
                    <a:lnT w="12700" cap="flat" cmpd="sng" algn="ctr">
                      <a:solidFill>
                        <a:schemeClr val="tx2">
                          <a:lumMod val="20000"/>
                          <a:lumOff val="80000"/>
                        </a:schemeClr>
                      </a:solidFill>
                      <a:prstDash val="solid"/>
                      <a:round/>
                      <a:headEnd type="none" w="med" len="med"/>
                      <a:tailEnd type="none" w="med" len="med"/>
                    </a:lnT>
                    <a:lnB w="12700" cap="flat" cmpd="sng" algn="ctr">
                      <a:solidFill>
                        <a:schemeClr val="tx2">
                          <a:lumMod val="20000"/>
                          <a:lumOff val="80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1337875995"/>
                  </a:ext>
                </a:extLst>
              </a:tr>
            </a:tbl>
          </a:graphicData>
        </a:graphic>
      </p:graphicFrame>
      <mc:AlternateContent xmlns:mc="http://schemas.openxmlformats.org/markup-compatibility/2006" xmlns:a14="http://schemas.microsoft.com/office/drawing/2010/main">
        <mc:Choice Requires="a14">
          <p:sp>
            <p:nvSpPr>
              <p:cNvPr id="4" name="テキスト プレースホルダー 3">
                <a:extLst>
                  <a:ext uri="{FF2B5EF4-FFF2-40B4-BE49-F238E27FC236}">
                    <a16:creationId xmlns:a16="http://schemas.microsoft.com/office/drawing/2014/main" id="{7BA955DB-2AE7-4B0B-8762-676241FB101F}"/>
                  </a:ext>
                </a:extLst>
              </p:cNvPr>
              <p:cNvSpPr>
                <a:spLocks noGrp="1"/>
              </p:cNvSpPr>
              <p:nvPr>
                <p:ph type="body" sz="quarter" idx="13"/>
              </p:nvPr>
            </p:nvSpPr>
            <p:spPr/>
            <p:txBody>
              <a:bodyPr anchor="ctr"/>
              <a:lstStyle/>
              <a:p>
                <a:r>
                  <a:rPr lang="en-US" altLang="ja-JP" dirty="0"/>
                  <a:t>k = 12.7722</a:t>
                </a:r>
                <a:r>
                  <a:rPr lang="ja-JP" altLang="en-US" dirty="0"/>
                  <a:t> </a:t>
                </a:r>
                <a:r>
                  <a:rPr lang="en-US" altLang="ja-JP" dirty="0" err="1"/>
                  <a:t>mDyne</a:t>
                </a:r>
                <a:r>
                  <a:rPr lang="en-US" altLang="ja-JP" dirty="0"/>
                  <a:t>/A ÷ 15.569141 (</a:t>
                </a:r>
                <a14:m>
                  <m:oMath xmlns:m="http://schemas.openxmlformats.org/officeDocument/2006/math">
                    <m:sSup>
                      <m:sSupPr>
                        <m:ctrlPr>
                          <a:rPr lang="en-US" altLang="ja-JP" b="0" i="1" smtClean="0">
                            <a:latin typeface="Cambria Math" panose="02040503050406030204" pitchFamily="18" charset="0"/>
                          </a:rPr>
                        </m:ctrlPr>
                      </m:sSupPr>
                      <m:e>
                        <m:f>
                          <m:fPr>
                            <m:type m:val="lin"/>
                            <m:ctrlPr>
                              <a:rPr lang="en-US" altLang="ja-JP" b="0" i="1" smtClean="0">
                                <a:latin typeface="Cambria Math" panose="02040503050406030204" pitchFamily="18" charset="0"/>
                              </a:rPr>
                            </m:ctrlPr>
                          </m:fPr>
                          <m:num>
                            <m:sSub>
                              <m:sSubPr>
                                <m:ctrlPr>
                                  <a:rPr lang="en-US" altLang="ja-JP" i="1">
                                    <a:latin typeface="Cambria Math" panose="02040503050406030204" pitchFamily="18" charset="0"/>
                                  </a:rPr>
                                </m:ctrlPr>
                              </m:sSubPr>
                              <m:e>
                                <m:r>
                                  <a:rPr lang="en-US" altLang="ja-JP" i="1">
                                    <a:latin typeface="Cambria Math" panose="02040503050406030204" pitchFamily="18" charset="0"/>
                                  </a:rPr>
                                  <m:t>𝐸</m:t>
                                </m:r>
                              </m:e>
                              <m:sub>
                                <m:r>
                                  <m:rPr>
                                    <m:sty m:val="p"/>
                                  </m:rPr>
                                  <a:rPr lang="en-US" altLang="ja-JP">
                                    <a:latin typeface="Cambria Math" panose="02040503050406030204" pitchFamily="18" charset="0"/>
                                  </a:rPr>
                                  <m:t>h</m:t>
                                </m:r>
                              </m:sub>
                            </m:sSub>
                          </m:num>
                          <m:den>
                            <m:sSub>
                              <m:sSubPr>
                                <m:ctrlPr>
                                  <a:rPr lang="en-US" altLang="ja-JP" b="0" i="1" smtClean="0">
                                    <a:latin typeface="Cambria Math" panose="02040503050406030204" pitchFamily="18" charset="0"/>
                                  </a:rPr>
                                </m:ctrlPr>
                              </m:sSubPr>
                              <m:e>
                                <m:r>
                                  <a:rPr lang="en-US" altLang="ja-JP" b="0" i="1" smtClean="0">
                                    <a:latin typeface="Cambria Math" panose="02040503050406030204" pitchFamily="18" charset="0"/>
                                  </a:rPr>
                                  <m:t>𝑎</m:t>
                                </m:r>
                              </m:e>
                              <m:sub>
                                <m:r>
                                  <a:rPr lang="en-US" altLang="ja-JP" b="0" i="1" smtClean="0">
                                    <a:latin typeface="Cambria Math" panose="02040503050406030204" pitchFamily="18" charset="0"/>
                                  </a:rPr>
                                  <m:t>0</m:t>
                                </m:r>
                              </m:sub>
                            </m:sSub>
                          </m:den>
                        </m:f>
                      </m:e>
                      <m:sup>
                        <m:r>
                          <a:rPr lang="en-US" altLang="ja-JP" b="0" i="1" smtClean="0">
                            <a:latin typeface="Cambria Math" panose="02040503050406030204" pitchFamily="18" charset="0"/>
                          </a:rPr>
                          <m:t>2</m:t>
                        </m:r>
                      </m:sup>
                    </m:sSup>
                  </m:oMath>
                </a14:m>
                <a:r>
                  <a:rPr lang="en-US" altLang="ja-JP" dirty="0"/>
                  <a:t>)/(</a:t>
                </a:r>
                <a:r>
                  <a:rPr lang="en-US" altLang="ja-JP" dirty="0" err="1"/>
                  <a:t>mDyne</a:t>
                </a:r>
                <a:r>
                  <a:rPr lang="en-US" altLang="ja-JP" dirty="0"/>
                  <a:t>/A) ÷ 2</a:t>
                </a:r>
              </a:p>
              <a:p>
                <a:r>
                  <a:rPr lang="ja-JP" altLang="en-US" dirty="0"/>
                  <a:t>換算係数：</a:t>
                </a:r>
                <a:r>
                  <a:rPr lang="en-US" altLang="ja-JP" dirty="0"/>
                  <a:t>http://stemwomen.org/teach/QM/qm54.pdf</a:t>
                </a:r>
              </a:p>
              <a:p>
                <a:r>
                  <a:rPr lang="ja-JP" altLang="en-US" dirty="0"/>
                  <a:t>バネ定数・換算質量の計算法：</a:t>
                </a:r>
                <a:r>
                  <a:rPr lang="en-US" altLang="ja-JP" dirty="0"/>
                  <a:t>https://gaussian.com/wp-content/uploads/dl/vib.pdf</a:t>
                </a:r>
                <a:endParaRPr kumimoji="1" lang="ja-JP" altLang="en-US" dirty="0"/>
              </a:p>
            </p:txBody>
          </p:sp>
        </mc:Choice>
        <mc:Fallback xmlns="">
          <p:sp>
            <p:nvSpPr>
              <p:cNvPr id="4" name="テキスト プレースホルダー 3">
                <a:extLst>
                  <a:ext uri="{FF2B5EF4-FFF2-40B4-BE49-F238E27FC236}">
                    <a16:creationId xmlns:a16="http://schemas.microsoft.com/office/drawing/2014/main" id="{7BA955DB-2AE7-4B0B-8762-676241FB101F}"/>
                  </a:ext>
                </a:extLst>
              </p:cNvPr>
              <p:cNvSpPr>
                <a:spLocks noGrp="1" noRot="1" noChangeAspect="1" noMove="1" noResize="1" noEditPoints="1" noAdjustHandles="1" noChangeArrowheads="1" noChangeShapeType="1" noTextEdit="1"/>
              </p:cNvSpPr>
              <p:nvPr>
                <p:ph type="body" sz="quarter" idx="13"/>
              </p:nvPr>
            </p:nvSpPr>
            <p:spPr>
              <a:blipFill>
                <a:blip r:embed="rId3"/>
                <a:stretch>
                  <a:fillRect t="-42857" b="-12987"/>
                </a:stretch>
              </a:blipFill>
            </p:spPr>
            <p:txBody>
              <a:bodyPr/>
              <a:lstStyle/>
              <a:p>
                <a:r>
                  <a:rPr lang="ja-JP" altLang="en-US">
                    <a:noFill/>
                  </a:rPr>
                  <a:t> </a:t>
                </a:r>
              </a:p>
            </p:txBody>
          </p:sp>
        </mc:Fallback>
      </mc:AlternateContent>
      <p:pic>
        <p:nvPicPr>
          <p:cNvPr id="15" name="コンテンツ プレースホルダー 14">
            <a:extLst>
              <a:ext uri="{FF2B5EF4-FFF2-40B4-BE49-F238E27FC236}">
                <a16:creationId xmlns:a16="http://schemas.microsoft.com/office/drawing/2014/main" id="{FA1783CB-457E-4A76-8D2D-C1D366F1832D}"/>
              </a:ext>
            </a:extLst>
          </p:cNvPr>
          <p:cNvPicPr>
            <a:picLocks noGrp="1" noChangeAspect="1"/>
          </p:cNvPicPr>
          <p:nvPr>
            <p:ph idx="14"/>
          </p:nvPr>
        </p:nvPicPr>
        <p:blipFill>
          <a:blip r:embed="rId4">
            <a:extLst>
              <a:ext uri="{96DAC541-7B7A-43D3-8B79-37D633B846F1}">
                <asvg:svgBlip xmlns:asvg="http://schemas.microsoft.com/office/drawing/2016/SVG/main" r:embed="rId5"/>
              </a:ext>
            </a:extLst>
          </a:blip>
          <a:stretch/>
        </p:blipFill>
        <p:spPr>
          <a:xfrm>
            <a:off x="3814799" y="716584"/>
            <a:ext cx="5186362" cy="3457575"/>
          </a:xfrm>
        </p:spPr>
      </p:pic>
      <p:sp>
        <p:nvSpPr>
          <p:cNvPr id="2" name="タイトル 1">
            <a:extLst>
              <a:ext uri="{FF2B5EF4-FFF2-40B4-BE49-F238E27FC236}">
                <a16:creationId xmlns:a16="http://schemas.microsoft.com/office/drawing/2014/main" id="{AD220FF0-3319-4247-85CD-37C4BBA6FE5F}"/>
              </a:ext>
            </a:extLst>
          </p:cNvPr>
          <p:cNvSpPr>
            <a:spLocks noGrp="1"/>
          </p:cNvSpPr>
          <p:nvPr>
            <p:ph type="title"/>
          </p:nvPr>
        </p:nvSpPr>
        <p:spPr/>
        <p:txBody>
          <a:bodyPr/>
          <a:lstStyle/>
          <a:p>
            <a:r>
              <a:rPr kumimoji="1" lang="ja-JP" altLang="en-US" dirty="0"/>
              <a:t>調和近似の実例</a:t>
            </a:r>
          </a:p>
        </p:txBody>
      </p:sp>
      <p:sp>
        <p:nvSpPr>
          <p:cNvPr id="6" name="スライド番号プレースホルダー 5">
            <a:extLst>
              <a:ext uri="{FF2B5EF4-FFF2-40B4-BE49-F238E27FC236}">
                <a16:creationId xmlns:a16="http://schemas.microsoft.com/office/drawing/2014/main" id="{FAB1B773-717E-4F8D-8E38-21419C232381}"/>
              </a:ext>
            </a:extLst>
          </p:cNvPr>
          <p:cNvSpPr>
            <a:spLocks noGrp="1"/>
          </p:cNvSpPr>
          <p:nvPr>
            <p:ph type="sldNum" sz="quarter" idx="15"/>
          </p:nvPr>
        </p:nvSpPr>
        <p:spPr/>
        <p:txBody>
          <a:bodyPr/>
          <a:lstStyle/>
          <a:p>
            <a:fld id="{44CC7441-4F6D-4D99-AEAC-28C0433C7008}" type="slidenum">
              <a:rPr kumimoji="1" lang="ja-JP" altLang="en-US" smtClean="0"/>
              <a:pPr/>
              <a:t>87</a:t>
            </a:fld>
            <a:endParaRPr kumimoji="1" lang="ja-JP" altLang="en-US" dirty="0"/>
          </a:p>
        </p:txBody>
      </p:sp>
      <p:sp>
        <p:nvSpPr>
          <p:cNvPr id="20" name="テキスト ボックス 19">
            <a:extLst>
              <a:ext uri="{FF2B5EF4-FFF2-40B4-BE49-F238E27FC236}">
                <a16:creationId xmlns:a16="http://schemas.microsoft.com/office/drawing/2014/main" id="{AD9EE7BE-182F-4061-8407-96AC53015D4E}"/>
              </a:ext>
            </a:extLst>
          </p:cNvPr>
          <p:cNvSpPr txBox="1"/>
          <p:nvPr/>
        </p:nvSpPr>
        <p:spPr>
          <a:xfrm>
            <a:off x="4948516" y="4221857"/>
            <a:ext cx="4044875" cy="600164"/>
          </a:xfrm>
          <a:prstGeom prst="rect">
            <a:avLst/>
          </a:prstGeom>
          <a:noFill/>
        </p:spPr>
        <p:txBody>
          <a:bodyPr wrap="square" rtlCol="0">
            <a:spAutoFit/>
          </a:bodyPr>
          <a:lstStyle/>
          <a:p>
            <a:r>
              <a:rPr kumimoji="1" lang="ja-JP" altLang="en-US" sz="1100" dirty="0">
                <a:solidFill>
                  <a:schemeClr val="accent4"/>
                </a:solidFill>
              </a:rPr>
              <a:t>　　　　　　   </a:t>
            </a:r>
            <a:r>
              <a:rPr kumimoji="1" lang="en-US" altLang="ja-JP" sz="1100" dirty="0">
                <a:solidFill>
                  <a:schemeClr val="accent4"/>
                </a:solidFill>
              </a:rPr>
              <a:t>OPT</a:t>
            </a:r>
            <a:r>
              <a:rPr kumimoji="1" lang="ja-JP" altLang="en-US" sz="1100" dirty="0">
                <a:solidFill>
                  <a:schemeClr val="accent4"/>
                </a:solidFill>
              </a:rPr>
              <a:t>で得られる核間距離 </a:t>
            </a:r>
            <a:r>
              <a:rPr kumimoji="1" lang="pt-BR" altLang="ja-JP" sz="1100" dirty="0">
                <a:solidFill>
                  <a:schemeClr val="accent4"/>
                </a:solidFill>
              </a:rPr>
              <a:t>1.38436</a:t>
            </a:r>
            <a:endParaRPr kumimoji="1" lang="en-US" altLang="ja-JP" sz="1100" dirty="0">
              <a:solidFill>
                <a:schemeClr val="accent4"/>
              </a:solidFill>
            </a:endParaRPr>
          </a:p>
          <a:p>
            <a:r>
              <a:rPr kumimoji="1" lang="ja-JP" altLang="en-US" sz="1100" dirty="0">
                <a:solidFill>
                  <a:schemeClr val="accent4"/>
                </a:solidFill>
              </a:rPr>
              <a:t>　　　  </a:t>
            </a:r>
            <a:r>
              <a:rPr kumimoji="1" lang="en-US" altLang="ja-JP" sz="1100" dirty="0">
                <a:solidFill>
                  <a:schemeClr val="accent3"/>
                </a:solidFill>
              </a:rPr>
              <a:t>OPT</a:t>
            </a:r>
            <a:r>
              <a:rPr kumimoji="1" lang="ja-JP" altLang="en-US" sz="1100" dirty="0">
                <a:solidFill>
                  <a:schemeClr val="accent3"/>
                </a:solidFill>
              </a:rPr>
              <a:t>で得られるエネルギー </a:t>
            </a:r>
            <a:r>
              <a:rPr kumimoji="1" lang="en-US" altLang="ja-JP" sz="1100" dirty="0">
                <a:solidFill>
                  <a:schemeClr val="accent3"/>
                </a:solidFill>
              </a:rPr>
              <a:t>-1.13133356259</a:t>
            </a:r>
            <a:endParaRPr kumimoji="1" lang="ja-JP" altLang="en-US" sz="1100" dirty="0">
              <a:solidFill>
                <a:schemeClr val="accent3"/>
              </a:solidFill>
            </a:endParaRPr>
          </a:p>
          <a:p>
            <a:r>
              <a:rPr kumimoji="1" lang="en-US" altLang="ja-JP" sz="1100" dirty="0">
                <a:solidFill>
                  <a:schemeClr val="accent1"/>
                </a:solidFill>
              </a:rPr>
              <a:t>OPT</a:t>
            </a:r>
            <a:r>
              <a:rPr kumimoji="1" lang="ja-JP" altLang="en-US" sz="1100" dirty="0">
                <a:solidFill>
                  <a:schemeClr val="accent1"/>
                </a:solidFill>
              </a:rPr>
              <a:t>で得られるエネルギー</a:t>
            </a:r>
            <a:r>
              <a:rPr kumimoji="1" lang="en-US" altLang="ja-JP" sz="1100" dirty="0">
                <a:solidFill>
                  <a:schemeClr val="accent1"/>
                </a:solidFill>
              </a:rPr>
              <a:t>+</a:t>
            </a:r>
            <a:r>
              <a:rPr kumimoji="1" lang="en-US" altLang="ja-JP" sz="1100" dirty="0" err="1">
                <a:solidFill>
                  <a:schemeClr val="accent2"/>
                </a:solidFill>
              </a:rPr>
              <a:t>ZPE</a:t>
            </a:r>
            <a:r>
              <a:rPr kumimoji="1" lang="en-US" altLang="ja-JP" sz="1100" dirty="0">
                <a:solidFill>
                  <a:schemeClr val="accent1"/>
                </a:solidFill>
              </a:rPr>
              <a:t>  -1.120768</a:t>
            </a:r>
            <a:endParaRPr kumimoji="1" lang="ja-JP" altLang="en-US" sz="1100" dirty="0">
              <a:solidFill>
                <a:schemeClr val="accent1"/>
              </a:solidFill>
            </a:endParaRPr>
          </a:p>
        </p:txBody>
      </p:sp>
      <p:cxnSp>
        <p:nvCxnSpPr>
          <p:cNvPr id="21" name="直線矢印コネクタ 20">
            <a:extLst>
              <a:ext uri="{FF2B5EF4-FFF2-40B4-BE49-F238E27FC236}">
                <a16:creationId xmlns:a16="http://schemas.microsoft.com/office/drawing/2014/main" id="{60C048B7-32FB-4724-B112-5563F3F6C734}"/>
              </a:ext>
            </a:extLst>
          </p:cNvPr>
          <p:cNvCxnSpPr>
            <a:cxnSpLocks/>
          </p:cNvCxnSpPr>
          <p:nvPr/>
        </p:nvCxnSpPr>
        <p:spPr>
          <a:xfrm flipV="1">
            <a:off x="5599127" y="3568343"/>
            <a:ext cx="1" cy="828000"/>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23" name="直線矢印コネクタ 22">
            <a:extLst>
              <a:ext uri="{FF2B5EF4-FFF2-40B4-BE49-F238E27FC236}">
                <a16:creationId xmlns:a16="http://schemas.microsoft.com/office/drawing/2014/main" id="{57E93D7B-B898-48C9-A080-175113EFD54E}"/>
              </a:ext>
            </a:extLst>
          </p:cNvPr>
          <p:cNvCxnSpPr>
            <a:cxnSpLocks/>
          </p:cNvCxnSpPr>
          <p:nvPr/>
        </p:nvCxnSpPr>
        <p:spPr>
          <a:xfrm flipV="1">
            <a:off x="5097568" y="3432430"/>
            <a:ext cx="1" cy="1116000"/>
          </a:xfrm>
          <a:prstGeom prst="straightConnector1">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直線矢印コネクタ 24">
            <a:extLst>
              <a:ext uri="{FF2B5EF4-FFF2-40B4-BE49-F238E27FC236}">
                <a16:creationId xmlns:a16="http://schemas.microsoft.com/office/drawing/2014/main" id="{3BAE88D3-852C-4077-B819-FF248C413815}"/>
              </a:ext>
            </a:extLst>
          </p:cNvPr>
          <p:cNvCxnSpPr>
            <a:cxnSpLocks/>
          </p:cNvCxnSpPr>
          <p:nvPr/>
        </p:nvCxnSpPr>
        <p:spPr>
          <a:xfrm flipV="1">
            <a:off x="6033776" y="3841125"/>
            <a:ext cx="1" cy="360000"/>
          </a:xfrm>
          <a:prstGeom prst="straightConnector1">
            <a:avLst/>
          </a:prstGeom>
          <a:ln w="381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28" name="テキスト ボックス 27">
            <a:extLst>
              <a:ext uri="{FF2B5EF4-FFF2-40B4-BE49-F238E27FC236}">
                <a16:creationId xmlns:a16="http://schemas.microsoft.com/office/drawing/2014/main" id="{4E224CF4-3631-4717-9DF8-F867C9157EFC}"/>
              </a:ext>
            </a:extLst>
          </p:cNvPr>
          <p:cNvSpPr txBox="1"/>
          <p:nvPr/>
        </p:nvSpPr>
        <p:spPr>
          <a:xfrm>
            <a:off x="3226041" y="3300298"/>
            <a:ext cx="1272092" cy="276999"/>
          </a:xfrm>
          <a:prstGeom prst="rect">
            <a:avLst/>
          </a:prstGeom>
          <a:noFill/>
        </p:spPr>
        <p:txBody>
          <a:bodyPr wrap="square">
            <a:spAutoFit/>
          </a:bodyPr>
          <a:lstStyle/>
          <a:p>
            <a:r>
              <a:rPr lang="en-US" altLang="ja-JP" sz="1200" dirty="0">
                <a:solidFill>
                  <a:schemeClr val="accent2"/>
                </a:solidFill>
              </a:rPr>
              <a:t>ZPE=</a:t>
            </a:r>
            <a:r>
              <a:rPr lang="ja-JP" altLang="en-US" sz="1200" dirty="0">
                <a:solidFill>
                  <a:schemeClr val="accent2"/>
                </a:solidFill>
              </a:rPr>
              <a:t>0.010566</a:t>
            </a:r>
          </a:p>
        </p:txBody>
      </p:sp>
    </p:spTree>
    <p:extLst>
      <p:ext uri="{BB962C8B-B14F-4D97-AF65-F5344CB8AC3E}">
        <p14:creationId xmlns:p14="http://schemas.microsoft.com/office/powerpoint/2010/main" val="74963934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01691043-91D3-21CF-1C5C-DDDEEFF07B68}"/>
              </a:ext>
            </a:extLst>
          </p:cNvPr>
          <p:cNvSpPr>
            <a:spLocks noGrp="1"/>
          </p:cNvSpPr>
          <p:nvPr>
            <p:ph type="sldNum" sz="quarter" idx="15"/>
          </p:nvPr>
        </p:nvSpPr>
        <p:spPr/>
        <p:txBody>
          <a:bodyPr/>
          <a:lstStyle/>
          <a:p>
            <a:fld id="{44CC7441-4F6D-4D99-AEAC-28C0433C7008}" type="slidenum">
              <a:rPr kumimoji="1" lang="ja-JP" altLang="en-US" smtClean="0"/>
              <a:pPr/>
              <a:t>88</a:t>
            </a:fld>
            <a:endParaRPr kumimoji="1" lang="ja-JP" altLang="en-US" dirty="0"/>
          </a:p>
        </p:txBody>
      </p:sp>
      <p:sp>
        <p:nvSpPr>
          <p:cNvPr id="5" name="テキスト プレースホルダー 4">
            <a:extLst>
              <a:ext uri="{FF2B5EF4-FFF2-40B4-BE49-F238E27FC236}">
                <a16:creationId xmlns:a16="http://schemas.microsoft.com/office/drawing/2014/main" id="{C018D85C-1CF3-49ED-9CB7-78546F4E4E18}"/>
              </a:ext>
            </a:extLst>
          </p:cNvPr>
          <p:cNvSpPr>
            <a:spLocks noGrp="1"/>
          </p:cNvSpPr>
          <p:nvPr>
            <p:ph type="body" sz="quarter" idx="13"/>
          </p:nvPr>
        </p:nvSpPr>
        <p:spPr/>
        <p:txBody>
          <a:bodyPr anchor="b"/>
          <a:lstStyle/>
          <a:p>
            <a:r>
              <a:rPr kumimoji="1" lang="en-US" altLang="ja-JP" dirty="0"/>
              <a:t>※ </a:t>
            </a:r>
            <a:r>
              <a:rPr kumimoji="1" lang="ja-JP" altLang="en-US" dirty="0"/>
              <a:t>平衡結合長がそれぞれ異なるため注意</a:t>
            </a:r>
            <a:r>
              <a:rPr kumimoji="1" lang="en-US" altLang="ja-JP" dirty="0"/>
              <a:t>.</a:t>
            </a:r>
          </a:p>
          <a:p>
            <a:r>
              <a:rPr kumimoji="1" lang="en-US" altLang="ja-JP" dirty="0"/>
              <a:t>※ </a:t>
            </a:r>
            <a:r>
              <a:rPr kumimoji="1" lang="ja-JP" altLang="en-US" dirty="0"/>
              <a:t>零点振動エネルギー</a:t>
            </a:r>
            <a:r>
              <a:rPr lang="ja-JP" altLang="en-US" dirty="0"/>
              <a:t>は採用される核の質量によって異なるので注意</a:t>
            </a:r>
            <a:r>
              <a:rPr lang="en-US" altLang="ja-JP" dirty="0"/>
              <a:t>. </a:t>
            </a:r>
            <a:r>
              <a:rPr lang="ja-JP" altLang="en-US" dirty="0"/>
              <a:t>また</a:t>
            </a:r>
            <a:r>
              <a:rPr lang="en-US" altLang="ja-JP" dirty="0"/>
              <a:t>, </a:t>
            </a:r>
            <a:r>
              <a:rPr lang="ja-JP" altLang="en-US" dirty="0"/>
              <a:t>調和振動子近似や</a:t>
            </a:r>
            <a:r>
              <a:rPr lang="en-US" altLang="ja-JP" dirty="0"/>
              <a:t>Born-Oppenheimer</a:t>
            </a:r>
            <a:r>
              <a:rPr lang="ja-JP" altLang="en-US" dirty="0"/>
              <a:t>近似の有無も異なるため</a:t>
            </a:r>
            <a:r>
              <a:rPr lang="en-US" altLang="ja-JP" dirty="0"/>
              <a:t>, </a:t>
            </a:r>
            <a:r>
              <a:rPr lang="ja-JP" altLang="en-US" dirty="0"/>
              <a:t>文献はあくまで目安</a:t>
            </a:r>
            <a:r>
              <a:rPr lang="en-US" altLang="ja-JP" dirty="0"/>
              <a:t>.</a:t>
            </a:r>
            <a:endParaRPr kumimoji="1" lang="en-US" altLang="ja-JP" dirty="0"/>
          </a:p>
          <a:p>
            <a:r>
              <a:rPr kumimoji="1" lang="en-US" altLang="ja-JP" dirty="0"/>
              <a:t>[1] </a:t>
            </a:r>
            <a:r>
              <a:rPr lang="en-US" altLang="ja-JP" sz="900" dirty="0"/>
              <a:t>T. C. Scott, M. Aubert-</a:t>
            </a:r>
            <a:r>
              <a:rPr lang="en-US" altLang="ja-JP" sz="900" dirty="0" err="1"/>
              <a:t>Frécon</a:t>
            </a:r>
            <a:r>
              <a:rPr lang="en-US" altLang="ja-JP" sz="900" dirty="0"/>
              <a:t>, J. </a:t>
            </a:r>
            <a:r>
              <a:rPr lang="en-US" altLang="ja-JP" sz="900" dirty="0" err="1"/>
              <a:t>Grotendorst</a:t>
            </a:r>
            <a:r>
              <a:rPr lang="en-US" altLang="ja-JP" sz="900" dirty="0"/>
              <a:t>, </a:t>
            </a:r>
            <a:r>
              <a:rPr lang="en-US" altLang="ja-JP" sz="900" i="1" dirty="0"/>
              <a:t>Chemical physics</a:t>
            </a:r>
            <a:r>
              <a:rPr lang="en-US" altLang="ja-JP" sz="900" dirty="0"/>
              <a:t> </a:t>
            </a:r>
            <a:r>
              <a:rPr lang="en-US" altLang="ja-JP" sz="900" b="1" dirty="0"/>
              <a:t>324</a:t>
            </a:r>
            <a:r>
              <a:rPr lang="en-US" altLang="ja-JP" sz="900" dirty="0"/>
              <a:t>, 323 (2006). https://doi.org/10.1016/j.chemphys.2005.10.031</a:t>
            </a:r>
          </a:p>
          <a:p>
            <a:r>
              <a:rPr lang="en-US" altLang="ja-JP" dirty="0"/>
              <a:t>[2] </a:t>
            </a:r>
            <a:r>
              <a:rPr kumimoji="1" lang="en-US" altLang="ja-JP" dirty="0"/>
              <a:t>Y. </a:t>
            </a:r>
            <a:r>
              <a:rPr kumimoji="1" lang="en-US" altLang="ja-JP" dirty="0" err="1"/>
              <a:t>Hijikata</a:t>
            </a:r>
            <a:r>
              <a:rPr kumimoji="1" lang="en-US" altLang="ja-JP" dirty="0"/>
              <a:t>, H. Nakashima, H. </a:t>
            </a:r>
            <a:r>
              <a:rPr kumimoji="1" lang="en-US" altLang="ja-JP" dirty="0" err="1"/>
              <a:t>Nakatsuji</a:t>
            </a:r>
            <a:r>
              <a:rPr kumimoji="1" lang="en-US" altLang="ja-JP" dirty="0"/>
              <a:t> , </a:t>
            </a:r>
            <a:r>
              <a:rPr kumimoji="1" lang="en-US" altLang="ja-JP" i="1" dirty="0"/>
              <a:t>Journal of Chemical Physics</a:t>
            </a:r>
            <a:r>
              <a:rPr kumimoji="1" lang="en-US" altLang="ja-JP" dirty="0"/>
              <a:t> </a:t>
            </a:r>
            <a:r>
              <a:rPr kumimoji="1" lang="en-US" altLang="ja-JP" b="1" dirty="0"/>
              <a:t>130</a:t>
            </a:r>
            <a:r>
              <a:rPr kumimoji="1" lang="en-US" altLang="ja-JP" dirty="0"/>
              <a:t>, 024102 (2009) https://doi.org/10.1063/1.3048986</a:t>
            </a:r>
            <a:endParaRPr kumimoji="1" lang="ja-JP" altLang="en-US" dirty="0"/>
          </a:p>
        </p:txBody>
      </p:sp>
      <mc:AlternateContent xmlns:mc="http://schemas.openxmlformats.org/markup-compatibility/2006" xmlns:a14="http://schemas.microsoft.com/office/drawing/2010/main">
        <mc:Choice Requires="a14">
          <p:graphicFrame>
            <p:nvGraphicFramePr>
              <p:cNvPr id="8" name="コンテンツ プレースホルダー 7">
                <a:extLst>
                  <a:ext uri="{FF2B5EF4-FFF2-40B4-BE49-F238E27FC236}">
                    <a16:creationId xmlns:a16="http://schemas.microsoft.com/office/drawing/2014/main" id="{DBDC2371-8346-43D5-A871-2C20DD747ED3}"/>
                  </a:ext>
                </a:extLst>
              </p:cNvPr>
              <p:cNvGraphicFramePr>
                <a:graphicFrameLocks noGrp="1"/>
              </p:cNvGraphicFramePr>
              <p:nvPr>
                <p:ph idx="14"/>
                <p:extLst>
                  <p:ext uri="{D42A27DB-BD31-4B8C-83A1-F6EECF244321}">
                    <p14:modId xmlns:p14="http://schemas.microsoft.com/office/powerpoint/2010/main" val="3829074779"/>
                  </p:ext>
                </p:extLst>
              </p:nvPr>
            </p:nvGraphicFramePr>
            <p:xfrm>
              <a:off x="3491687" y="842963"/>
              <a:ext cx="5148000" cy="3600000"/>
            </p:xfrm>
            <a:graphic>
              <a:graphicData uri="http://schemas.openxmlformats.org/drawingml/2006/table">
                <a:tbl>
                  <a:tblPr firstRow="1" firstCol="1" bandRow="1">
                    <a:tableStyleId>{2D5ABB26-0587-4C30-8999-92F81FD0307C}</a:tableStyleId>
                  </a:tblPr>
                  <a:tblGrid>
                    <a:gridCol w="1692000">
                      <a:extLst>
                        <a:ext uri="{9D8B030D-6E8A-4147-A177-3AD203B41FA5}">
                          <a16:colId xmlns:a16="http://schemas.microsoft.com/office/drawing/2014/main" val="2951375479"/>
                        </a:ext>
                      </a:extLst>
                    </a:gridCol>
                    <a:gridCol w="1728000">
                      <a:extLst>
                        <a:ext uri="{9D8B030D-6E8A-4147-A177-3AD203B41FA5}">
                          <a16:colId xmlns:a16="http://schemas.microsoft.com/office/drawing/2014/main" val="2432590264"/>
                        </a:ext>
                      </a:extLst>
                    </a:gridCol>
                    <a:gridCol w="1728000">
                      <a:extLst>
                        <a:ext uri="{9D8B030D-6E8A-4147-A177-3AD203B41FA5}">
                          <a16:colId xmlns:a16="http://schemas.microsoft.com/office/drawing/2014/main" val="781044291"/>
                        </a:ext>
                      </a:extLst>
                    </a:gridCol>
                  </a:tblGrid>
                  <a:tr h="360000">
                    <a:tc>
                      <a:txBody>
                        <a:bodyPr/>
                        <a:lstStyle/>
                        <a:p>
                          <a:pPr algn="ctr"/>
                          <a:r>
                            <a:rPr lang="en-US" altLang="ja-JP" sz="1300" kern="100" dirty="0">
                              <a:solidFill>
                                <a:schemeClr val="bg1"/>
                              </a:solidFill>
                              <a:effectLst/>
                              <a:latin typeface="+mn-ea"/>
                              <a:ea typeface="+mn-ea"/>
                            </a:rPr>
                            <a:t>HF/</a:t>
                          </a:r>
                          <a:r>
                            <a:rPr lang="ja-JP" altLang="en-US" sz="1300" kern="100" dirty="0">
                              <a:solidFill>
                                <a:schemeClr val="bg1"/>
                              </a:solidFill>
                              <a:effectLst/>
                              <a:latin typeface="+mn-ea"/>
                              <a:ea typeface="+mn-ea"/>
                            </a:rPr>
                            <a:t>基底関数</a:t>
                          </a:r>
                          <a:endParaRPr lang="ja-JP" sz="13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14:m>
                            <m:oMath xmlns:m="http://schemas.openxmlformats.org/officeDocument/2006/math">
                              <m:f>
                                <m:fPr>
                                  <m:type m:val="lin"/>
                                  <m:ctrlPr>
                                    <a:rPr lang="en-US" altLang="ja-JP" sz="1300" b="0" i="1" kern="100" smtClean="0">
                                      <a:solidFill>
                                        <a:schemeClr val="bg1"/>
                                      </a:solidFill>
                                      <a:effectLst/>
                                      <a:latin typeface="Cambria Math" panose="02040503050406030204" pitchFamily="18" charset="0"/>
                                      <a:ea typeface="游明朝" panose="02020400000000000000" pitchFamily="18" charset="-128"/>
                                      <a:cs typeface="Times New Roman" panose="02020603050405020304" pitchFamily="18" charset="0"/>
                                    </a:rPr>
                                  </m:ctrlPr>
                                </m:fPr>
                                <m:num>
                                  <m:sSub>
                                    <m:sSubPr>
                                      <m:ctrlPr>
                                        <a:rPr lang="en-US" altLang="ja-JP" sz="1300" b="0" i="1" kern="100" smtClean="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ja-JP" sz="1300" i="1" kern="100" smtClean="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ℰ</m:t>
                                      </m:r>
                                    </m:e>
                                    <m:sub>
                                      <m:r>
                                        <m:rPr>
                                          <m:sty m:val="p"/>
                                        </m:rPr>
                                        <a:rPr lang="en-US" altLang="ja-JP" sz="1300" b="0" i="0" kern="100" smtClean="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tot</m:t>
                                      </m:r>
                                    </m:sub>
                                  </m:sSub>
                                </m:num>
                                <m:den>
                                  <m:sSub>
                                    <m:sSubPr>
                                      <m:ctrlPr>
                                        <a:rPr lang="en-US" altLang="ja-JP" sz="1300" b="0" i="1" kern="100" smtClean="0">
                                          <a:solidFill>
                                            <a:schemeClr val="bg1"/>
                                          </a:solidFill>
                                          <a:effectLst/>
                                          <a:latin typeface="Cambria Math" panose="02040503050406030204" pitchFamily="18" charset="0"/>
                                          <a:ea typeface="游明朝" panose="02020400000000000000" pitchFamily="18" charset="-128"/>
                                          <a:cs typeface="Times New Roman" panose="02020603050405020304" pitchFamily="18" charset="0"/>
                                        </a:rPr>
                                      </m:ctrlPr>
                                    </m:sSubPr>
                                    <m:e>
                                      <m:r>
                                        <a:rPr lang="en-US" altLang="ja-JP" sz="1300" b="0" i="1" kern="100" smtClean="0">
                                          <a:solidFill>
                                            <a:schemeClr val="bg1"/>
                                          </a:solidFill>
                                          <a:effectLst/>
                                          <a:latin typeface="Cambria Math" panose="02040503050406030204" pitchFamily="18" charset="0"/>
                                          <a:ea typeface="游明朝" panose="02020400000000000000" pitchFamily="18" charset="-128"/>
                                          <a:cs typeface="Times New Roman" panose="02020603050405020304" pitchFamily="18" charset="0"/>
                                        </a:rPr>
                                        <m:t>𝐸</m:t>
                                      </m:r>
                                    </m:e>
                                    <m:sub>
                                      <m:r>
                                        <m:rPr>
                                          <m:sty m:val="p"/>
                                        </m:rPr>
                                        <a:rPr lang="en-US" altLang="ja-JP" sz="1300" b="0" i="0" kern="100" smtClean="0">
                                          <a:solidFill>
                                            <a:schemeClr val="bg1"/>
                                          </a:solidFill>
                                          <a:effectLst/>
                                          <a:latin typeface="Cambria Math" panose="02040503050406030204" pitchFamily="18" charset="0"/>
                                          <a:ea typeface="游明朝" panose="02020400000000000000" pitchFamily="18" charset="-128"/>
                                          <a:cs typeface="Times New Roman" panose="02020603050405020304" pitchFamily="18" charset="0"/>
                                        </a:rPr>
                                        <m:t>h</m:t>
                                      </m:r>
                                    </m:sub>
                                  </m:sSub>
                                </m:den>
                              </m:f>
                            </m:oMath>
                          </a14:m>
                          <a:r>
                            <a:rPr lang="en-US" altLang="ja-JP" sz="1300" kern="100" dirty="0">
                              <a:solidFill>
                                <a:schemeClr val="bg1"/>
                              </a:solidFill>
                              <a:effectLst/>
                              <a:latin typeface="+mn-ea"/>
                              <a:ea typeface="+mn-ea"/>
                              <a:cs typeface="Times New Roman" panose="02020603050405020304" pitchFamily="18" charset="0"/>
                            </a:rPr>
                            <a:t> ※</a:t>
                          </a:r>
                          <a:endParaRPr lang="ja-JP" sz="13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14:m>
                            <m:oMath xmlns:m="http://schemas.openxmlformats.org/officeDocument/2006/math">
                              <m:f>
                                <m:fPr>
                                  <m:type m:val="lin"/>
                                  <m:ctrlPr>
                                    <a:rPr lang="en-US" altLang="ja-JP" sz="1300" b="0" i="1" kern="100" smtClean="0">
                                      <a:solidFill>
                                        <a:schemeClr val="bg1"/>
                                      </a:solidFill>
                                      <a:effectLst/>
                                      <a:latin typeface="Cambria Math" panose="02040503050406030204" pitchFamily="18" charset="0"/>
                                      <a:ea typeface="游明朝" panose="02020400000000000000" pitchFamily="18" charset="-128"/>
                                      <a:cs typeface="Times New Roman" panose="02020603050405020304" pitchFamily="18" charset="0"/>
                                    </a:rPr>
                                  </m:ctrlPr>
                                </m:fPr>
                                <m:num>
                                  <m:sSub>
                                    <m:sSubPr>
                                      <m:ctrlPr>
                                        <a:rPr lang="en-US" altLang="ja-JP" sz="1300" b="0" i="1" kern="100" smtClean="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ja-JP" sz="1300" i="1" kern="100" smtClean="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ℰ</m:t>
                                      </m:r>
                                    </m:e>
                                    <m:sub>
                                      <m:r>
                                        <m:rPr>
                                          <m:sty m:val="p"/>
                                        </m:rPr>
                                        <a:rPr lang="en-US" altLang="ja-JP" sz="1300" b="0" i="0" kern="100" smtClean="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tot</m:t>
                                      </m:r>
                                    </m:sub>
                                  </m:sSub>
                                  <m:r>
                                    <a:rPr lang="en-US" altLang="ja-JP" sz="1300" b="0" i="1" kern="100" smtClean="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m:t>
                                  </m:r>
                                  <m:r>
                                    <m:rPr>
                                      <m:sty m:val="p"/>
                                    </m:rPr>
                                    <a:rPr lang="en-US" altLang="ja-JP" sz="1300" b="0" i="0" kern="100" smtClean="0">
                                      <a:solidFill>
                                        <a:schemeClr val="bg1"/>
                                      </a:solidFill>
                                      <a:effectLst/>
                                      <a:latin typeface="Cambria Math" panose="02040503050406030204" pitchFamily="18" charset="0"/>
                                      <a:ea typeface="Cambria Math" panose="02040503050406030204" pitchFamily="18" charset="0"/>
                                      <a:cs typeface="Times New Roman" panose="02020603050405020304" pitchFamily="18" charset="0"/>
                                    </a:rPr>
                                    <m:t>ZPE</m:t>
                                  </m:r>
                                </m:num>
                                <m:den>
                                  <m:sSub>
                                    <m:sSubPr>
                                      <m:ctrlPr>
                                        <a:rPr lang="en-US" altLang="ja-JP" sz="1300" b="0" i="1" kern="100" smtClean="0">
                                          <a:solidFill>
                                            <a:schemeClr val="bg1"/>
                                          </a:solidFill>
                                          <a:effectLst/>
                                          <a:latin typeface="Cambria Math" panose="02040503050406030204" pitchFamily="18" charset="0"/>
                                          <a:ea typeface="游明朝" panose="02020400000000000000" pitchFamily="18" charset="-128"/>
                                          <a:cs typeface="Times New Roman" panose="02020603050405020304" pitchFamily="18" charset="0"/>
                                        </a:rPr>
                                      </m:ctrlPr>
                                    </m:sSubPr>
                                    <m:e>
                                      <m:r>
                                        <a:rPr lang="en-US" altLang="ja-JP" sz="1300" b="0" i="1" kern="100" smtClean="0">
                                          <a:solidFill>
                                            <a:schemeClr val="bg1"/>
                                          </a:solidFill>
                                          <a:effectLst/>
                                          <a:latin typeface="Cambria Math" panose="02040503050406030204" pitchFamily="18" charset="0"/>
                                          <a:ea typeface="游明朝" panose="02020400000000000000" pitchFamily="18" charset="-128"/>
                                          <a:cs typeface="Times New Roman" panose="02020603050405020304" pitchFamily="18" charset="0"/>
                                        </a:rPr>
                                        <m:t>𝐸</m:t>
                                      </m:r>
                                    </m:e>
                                    <m:sub>
                                      <m:r>
                                        <m:rPr>
                                          <m:sty m:val="p"/>
                                        </m:rPr>
                                        <a:rPr lang="en-US" altLang="ja-JP" sz="1300" b="0" i="0" kern="100" smtClean="0">
                                          <a:solidFill>
                                            <a:schemeClr val="bg1"/>
                                          </a:solidFill>
                                          <a:effectLst/>
                                          <a:latin typeface="Cambria Math" panose="02040503050406030204" pitchFamily="18" charset="0"/>
                                          <a:ea typeface="游明朝" panose="02020400000000000000" pitchFamily="18" charset="-128"/>
                                          <a:cs typeface="Times New Roman" panose="02020603050405020304" pitchFamily="18" charset="0"/>
                                        </a:rPr>
                                        <m:t>h</m:t>
                                      </m:r>
                                    </m:sub>
                                  </m:sSub>
                                </m:den>
                              </m:f>
                            </m:oMath>
                          </a14:m>
                          <a:r>
                            <a:rPr lang="en-US" altLang="ja-JP" sz="1300" kern="100" dirty="0">
                              <a:solidFill>
                                <a:schemeClr val="bg1"/>
                              </a:solidFill>
                              <a:effectLst/>
                              <a:latin typeface="+mn-ea"/>
                              <a:ea typeface="+mn-ea"/>
                              <a:cs typeface="Times New Roman" panose="02020603050405020304" pitchFamily="18" charset="0"/>
                            </a:rPr>
                            <a:t> ※</a:t>
                          </a:r>
                          <a:endParaRPr lang="ja-JP" sz="13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2347481654"/>
                      </a:ext>
                    </a:extLst>
                  </a:tr>
                  <a:tr h="360000">
                    <a:tc>
                      <a:txBody>
                        <a:bodyPr/>
                        <a:lstStyle/>
                        <a:p>
                          <a:pPr algn="ctr" fontAlgn="ctr"/>
                          <a:r>
                            <a:rPr lang="en-US" sz="1300" b="0" i="0" u="none" strike="noStrike" dirty="0">
                              <a:solidFill>
                                <a:srgbClr val="000000"/>
                              </a:solidFill>
                              <a:effectLst/>
                              <a:latin typeface="游ゴシック" panose="020B0400000000000000" pitchFamily="50" charset="-128"/>
                              <a:ea typeface="游ゴシック" panose="020B0400000000000000" pitchFamily="50" charset="-128"/>
                            </a:rPr>
                            <a:t>STO-3G</a:t>
                          </a:r>
                        </a:p>
                      </a:txBody>
                      <a:tcPr marL="6350" marR="6350" marT="635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0.582 696 648</a:t>
                          </a:r>
                        </a:p>
                      </a:txBody>
                      <a:tcPr marL="6350" marR="6350" marT="635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0.576 444</a:t>
                          </a:r>
                        </a:p>
                      </a:txBody>
                      <a:tcPr marL="6350" marR="6350" marT="635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83351516"/>
                      </a:ext>
                    </a:extLst>
                  </a:tr>
                  <a:tr h="360000">
                    <a:tc>
                      <a:txBody>
                        <a:bodyPr/>
                        <a:lstStyle/>
                        <a:p>
                          <a:pPr algn="ctr" fontAlgn="ctr"/>
                          <a:r>
                            <a:rPr lang="en-US" sz="1300" b="0" i="0" u="none" strike="noStrike" dirty="0">
                              <a:solidFill>
                                <a:srgbClr val="000000"/>
                              </a:solidFill>
                              <a:effectLst/>
                              <a:latin typeface="游ゴシック" panose="020B0400000000000000" pitchFamily="50" charset="-128"/>
                              <a:ea typeface="游ゴシック" panose="020B0400000000000000" pitchFamily="50" charset="-128"/>
                            </a:rPr>
                            <a:t>4-31G</a:t>
                          </a:r>
                        </a:p>
                      </a:txBody>
                      <a:tcPr marL="6350" marR="6350" marT="6350"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0.584 082 314</a:t>
                          </a:r>
                        </a:p>
                      </a:txBody>
                      <a:tcPr marL="6350" marR="6350" marT="6350"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0.579 185</a:t>
                          </a:r>
                        </a:p>
                      </a:txBody>
                      <a:tcPr marL="6350" marR="6350" marT="6350"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438887043"/>
                      </a:ext>
                    </a:extLst>
                  </a:tr>
                  <a:tr h="360000">
                    <a:tc>
                      <a:txBody>
                        <a:bodyPr/>
                        <a:lstStyle/>
                        <a:p>
                          <a:pPr algn="ctr" fontAlgn="ctr"/>
                          <a:r>
                            <a:rPr lang="en-US" sz="1300" b="0" i="0" u="none" strike="noStrike" dirty="0">
                              <a:solidFill>
                                <a:srgbClr val="000000"/>
                              </a:solidFill>
                              <a:effectLst/>
                              <a:latin typeface="游ゴシック" panose="020B0400000000000000" pitchFamily="50" charset="-128"/>
                              <a:ea typeface="游ゴシック" panose="020B0400000000000000" pitchFamily="50" charset="-128"/>
                            </a:rPr>
                            <a:t>6-31G</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0.584 082 314</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0.579 185</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47514342"/>
                      </a:ext>
                    </a:extLst>
                  </a:tr>
                  <a:tr h="360000">
                    <a:tc>
                      <a:txBody>
                        <a:bodyPr/>
                        <a:lstStyle/>
                        <a:p>
                          <a:pPr algn="ctr" fontAlgn="ctr"/>
                          <a:r>
                            <a:rPr lang="en-US" sz="1300" b="0" i="0" u="none" strike="noStrike">
                              <a:solidFill>
                                <a:srgbClr val="000000"/>
                              </a:solidFill>
                              <a:effectLst/>
                              <a:latin typeface="游ゴシック" panose="020B0400000000000000" pitchFamily="50" charset="-128"/>
                              <a:ea typeface="游ゴシック" panose="020B0400000000000000" pitchFamily="50" charset="-128"/>
                            </a:rPr>
                            <a:t>6-31G(d)</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0.584 082 314</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0.579 185</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11466847"/>
                      </a:ext>
                    </a:extLst>
                  </a:tr>
                  <a:tr h="360000">
                    <a:tc>
                      <a:txBody>
                        <a:bodyPr/>
                        <a:lstStyle/>
                        <a:p>
                          <a:pPr algn="ctr" fontAlgn="ctr"/>
                          <a:r>
                            <a:rPr lang="en-US" sz="1300" b="0" i="0" u="none" strike="noStrike" dirty="0">
                              <a:solidFill>
                                <a:srgbClr val="000000"/>
                              </a:solidFill>
                              <a:effectLst/>
                              <a:latin typeface="游ゴシック" panose="020B0400000000000000" pitchFamily="50" charset="-128"/>
                              <a:ea typeface="游ゴシック" panose="020B0400000000000000" pitchFamily="50" charset="-128"/>
                            </a:rPr>
                            <a:t>6-31G(</a:t>
                          </a:r>
                          <a:r>
                            <a:rPr lang="en-US" sz="1300" b="0" i="0" u="none" strike="noStrike" dirty="0" err="1">
                              <a:solidFill>
                                <a:srgbClr val="000000"/>
                              </a:solidFill>
                              <a:effectLst/>
                              <a:latin typeface="游ゴシック" panose="020B0400000000000000" pitchFamily="50" charset="-128"/>
                              <a:ea typeface="游ゴシック" panose="020B0400000000000000" pitchFamily="50" charset="-128"/>
                            </a:rPr>
                            <a:t>d,p</a:t>
                          </a:r>
                          <a:r>
                            <a:rPr lang="en-US" sz="1300" b="0" i="0" u="none" strike="noStrike" dirty="0">
                              <a:solidFill>
                                <a:srgbClr val="000000"/>
                              </a:solidFill>
                              <a:effectLst/>
                              <a:latin typeface="游ゴシック" panose="020B0400000000000000" pitchFamily="50" charset="-128"/>
                              <a:ea typeface="游ゴシック" panose="020B0400000000000000" pitchFamily="50" charset="-128"/>
                            </a:rPr>
                            <a:t>)</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0.594 498 834</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0.588 984</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583706780"/>
                      </a:ext>
                    </a:extLst>
                  </a:tr>
                  <a:tr h="360000">
                    <a:tc>
                      <a:txBody>
                        <a:bodyPr/>
                        <a:lstStyle/>
                        <a:p>
                          <a:pPr algn="ctr" fontAlgn="ctr"/>
                          <a:r>
                            <a:rPr lang="en-US" sz="1300" b="0" i="0" u="none" strike="noStrike" dirty="0">
                              <a:solidFill>
                                <a:srgbClr val="000000"/>
                              </a:solidFill>
                              <a:effectLst/>
                              <a:latin typeface="游ゴシック" panose="020B0400000000000000" pitchFamily="50" charset="-128"/>
                              <a:ea typeface="游ゴシック" panose="020B0400000000000000" pitchFamily="50" charset="-128"/>
                            </a:rPr>
                            <a:t>6-31++G(</a:t>
                          </a:r>
                          <a:r>
                            <a:rPr lang="en-US" sz="1300" b="0" i="0" u="none" strike="noStrike" dirty="0" err="1">
                              <a:solidFill>
                                <a:srgbClr val="000000"/>
                              </a:solidFill>
                              <a:effectLst/>
                              <a:latin typeface="游ゴシック" panose="020B0400000000000000" pitchFamily="50" charset="-128"/>
                              <a:ea typeface="游ゴシック" panose="020B0400000000000000" pitchFamily="50" charset="-128"/>
                            </a:rPr>
                            <a:t>d,p</a:t>
                          </a:r>
                          <a:r>
                            <a:rPr lang="en-US" sz="1300" b="0" i="0" u="none" strike="noStrike" dirty="0">
                              <a:solidFill>
                                <a:srgbClr val="000000"/>
                              </a:solidFill>
                              <a:effectLst/>
                              <a:latin typeface="游ゴシック" panose="020B0400000000000000" pitchFamily="50" charset="-128"/>
                              <a:ea typeface="游ゴシック" panose="020B0400000000000000" pitchFamily="50" charset="-128"/>
                            </a:rPr>
                            <a:t>)</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0.595 511 190</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0.589 972</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46917534"/>
                      </a:ext>
                    </a:extLst>
                  </a:tr>
                  <a:tr h="360000">
                    <a:tc>
                      <a:txBody>
                        <a:bodyPr/>
                        <a:lstStyle/>
                        <a:p>
                          <a:pPr algn="ctr" fontAlgn="ctr"/>
                          <a:r>
                            <a:rPr lang="en-US" sz="1300" b="0" i="0" u="none" strike="noStrike" dirty="0">
                              <a:solidFill>
                                <a:srgbClr val="000000"/>
                              </a:solidFill>
                              <a:effectLst/>
                              <a:latin typeface="游ゴシック" panose="020B0400000000000000" pitchFamily="50" charset="-128"/>
                              <a:ea typeface="游ゴシック" panose="020B0400000000000000" pitchFamily="50" charset="-128"/>
                            </a:rPr>
                            <a:t>6-311++G(</a:t>
                          </a:r>
                          <a:r>
                            <a:rPr lang="en-US" sz="1300" b="0" i="0" u="none" strike="noStrike" dirty="0" err="1">
                              <a:solidFill>
                                <a:srgbClr val="000000"/>
                              </a:solidFill>
                              <a:effectLst/>
                              <a:latin typeface="游ゴシック" panose="020B0400000000000000" pitchFamily="50" charset="-128"/>
                              <a:ea typeface="游ゴシック" panose="020B0400000000000000" pitchFamily="50" charset="-128"/>
                            </a:rPr>
                            <a:t>d,p</a:t>
                          </a:r>
                          <a:r>
                            <a:rPr lang="en-US" sz="1300" b="0" i="0" u="none" strike="noStrike" dirty="0">
                              <a:solidFill>
                                <a:srgbClr val="000000"/>
                              </a:solidFill>
                              <a:effectLst/>
                              <a:latin typeface="游ゴシック" panose="020B0400000000000000" pitchFamily="50" charset="-128"/>
                              <a:ea typeface="游ゴシック" panose="020B0400000000000000" pitchFamily="50" charset="-128"/>
                            </a:rPr>
                            <a:t>)</a:t>
                          </a:r>
                        </a:p>
                      </a:txBody>
                      <a:tcPr marL="6350" marR="6350" marT="635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0.601 180 382</a:t>
                          </a:r>
                        </a:p>
                      </a:txBody>
                      <a:tcPr marL="6350" marR="6350" marT="635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0.595 701</a:t>
                          </a:r>
                        </a:p>
                      </a:txBody>
                      <a:tcPr marL="6350" marR="6350" marT="635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182692128"/>
                      </a:ext>
                    </a:extLst>
                  </a:tr>
                  <a:tr h="360000">
                    <a:tc>
                      <a:txBody>
                        <a:bodyPr/>
                        <a:lstStyle/>
                        <a:p>
                          <a:pPr algn="ctr" fontAlgn="ctr"/>
                          <a:r>
                            <a:rPr lang="en-US" sz="1300" b="0" i="0" u="none" strike="noStrike" dirty="0">
                              <a:solidFill>
                                <a:srgbClr val="000000"/>
                              </a:solidFill>
                              <a:effectLst/>
                              <a:latin typeface="游ゴシック" panose="020B0400000000000000" pitchFamily="50" charset="-128"/>
                              <a:ea typeface="游ゴシック" panose="020B0400000000000000" pitchFamily="50" charset="-128"/>
                            </a:rPr>
                            <a:t>6-311++G(3df,2pd)</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0.602 256 742</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0.596 953</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149061091"/>
                      </a:ext>
                    </a:extLst>
                  </a:tr>
                  <a:tr h="360000">
                    <a:tc>
                      <a:txBody>
                        <a:bodyPr/>
                        <a:lstStyle/>
                        <a:p>
                          <a:pPr algn="l"/>
                          <a:r>
                            <a:rPr lang="ja-JP" altLang="en-US" sz="1300" kern="100" dirty="0">
                              <a:solidFill>
                                <a:schemeClr val="tx1"/>
                              </a:solidFill>
                              <a:effectLst/>
                              <a:latin typeface="+mn-ea"/>
                              <a:ea typeface="+mn-ea"/>
                              <a:cs typeface="Times New Roman" panose="02020603050405020304" pitchFamily="18" charset="0"/>
                            </a:rPr>
                            <a:t>　　  </a:t>
                          </a:r>
                          <a:r>
                            <a:rPr lang="en-US" altLang="ja-JP" sz="1300" kern="100" dirty="0">
                              <a:solidFill>
                                <a:schemeClr val="tx1"/>
                              </a:solidFill>
                              <a:effectLst/>
                              <a:latin typeface="+mn-ea"/>
                              <a:ea typeface="+mn-ea"/>
                              <a:cs typeface="Times New Roman" panose="02020603050405020304" pitchFamily="18" charset="0"/>
                            </a:rPr>
                            <a:t>Exact [1,2]</a:t>
                          </a:r>
                          <a:endParaRPr lang="ja-JP" sz="1300" kern="100" dirty="0">
                            <a:solidFill>
                              <a:schemeClr val="tx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altLang="ja-JP" sz="1300" b="0" i="0" u="none" strike="noStrike" dirty="0">
                              <a:solidFill>
                                <a:schemeClr val="tx1"/>
                              </a:solidFill>
                              <a:effectLst/>
                              <a:latin typeface="游ゴシック" panose="020B0400000000000000" pitchFamily="50" charset="-128"/>
                              <a:ea typeface="游ゴシック" panose="020B0400000000000000" pitchFamily="50" charset="-128"/>
                            </a:rPr>
                            <a:t>−0.602</a:t>
                          </a:r>
                          <a:r>
                            <a:rPr lang="ja-JP" altLang="en-US" sz="1300" b="0" i="0" u="none" strike="noStrike" dirty="0">
                              <a:solidFill>
                                <a:schemeClr val="tx1"/>
                              </a:solidFill>
                              <a:effectLst/>
                              <a:latin typeface="游ゴシック" panose="020B0400000000000000" pitchFamily="50" charset="-128"/>
                              <a:ea typeface="游ゴシック" panose="020B0400000000000000" pitchFamily="50" charset="-128"/>
                            </a:rPr>
                            <a:t> </a:t>
                          </a:r>
                          <a:r>
                            <a:rPr lang="en-US" altLang="ja-JP" sz="1300" b="0" i="0" u="none" strike="noStrike" dirty="0">
                              <a:solidFill>
                                <a:schemeClr val="tx1"/>
                              </a:solidFill>
                              <a:effectLst/>
                              <a:latin typeface="游ゴシック" panose="020B0400000000000000" pitchFamily="50" charset="-128"/>
                              <a:ea typeface="游ゴシック" panose="020B0400000000000000" pitchFamily="50" charset="-128"/>
                            </a:rPr>
                            <a:t>634 619</a:t>
                          </a: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ja-JP" altLang="en-US" sz="1300" kern="100" dirty="0">
                              <a:effectLst/>
                              <a:latin typeface="+mn-ea"/>
                              <a:ea typeface="+mn-ea"/>
                              <a:cs typeface="Times New Roman" panose="02020603050405020304" pitchFamily="18" charset="0"/>
                            </a:rPr>
                            <a:t>−</a:t>
                          </a:r>
                          <a:r>
                            <a:rPr lang="en-US" altLang="ja-JP" sz="1300" kern="100" dirty="0">
                              <a:effectLst/>
                              <a:latin typeface="+mn-ea"/>
                              <a:ea typeface="+mn-ea"/>
                              <a:cs typeface="Times New Roman" panose="02020603050405020304" pitchFamily="18" charset="0"/>
                            </a:rPr>
                            <a:t>0.597 897</a:t>
                          </a: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010743172"/>
                      </a:ext>
                    </a:extLst>
                  </a:tr>
                </a:tbl>
              </a:graphicData>
            </a:graphic>
          </p:graphicFrame>
        </mc:Choice>
        <mc:Fallback xmlns="">
          <p:graphicFrame>
            <p:nvGraphicFramePr>
              <p:cNvPr id="8" name="コンテンツ プレースホルダー 7">
                <a:extLst>
                  <a:ext uri="{FF2B5EF4-FFF2-40B4-BE49-F238E27FC236}">
                    <a16:creationId xmlns:a16="http://schemas.microsoft.com/office/drawing/2014/main" id="{DBDC2371-8346-43D5-A871-2C20DD747ED3}"/>
                  </a:ext>
                </a:extLst>
              </p:cNvPr>
              <p:cNvGraphicFramePr>
                <a:graphicFrameLocks noGrp="1"/>
              </p:cNvGraphicFramePr>
              <p:nvPr>
                <p:ph idx="14"/>
                <p:extLst>
                  <p:ext uri="{D42A27DB-BD31-4B8C-83A1-F6EECF244321}">
                    <p14:modId xmlns:p14="http://schemas.microsoft.com/office/powerpoint/2010/main" val="3829074779"/>
                  </p:ext>
                </p:extLst>
              </p:nvPr>
            </p:nvGraphicFramePr>
            <p:xfrm>
              <a:off x="3491687" y="842963"/>
              <a:ext cx="5148000" cy="3600000"/>
            </p:xfrm>
            <a:graphic>
              <a:graphicData uri="http://schemas.openxmlformats.org/drawingml/2006/table">
                <a:tbl>
                  <a:tblPr firstRow="1" firstCol="1" bandRow="1">
                    <a:tableStyleId>{2D5ABB26-0587-4C30-8999-92F81FD0307C}</a:tableStyleId>
                  </a:tblPr>
                  <a:tblGrid>
                    <a:gridCol w="1692000">
                      <a:extLst>
                        <a:ext uri="{9D8B030D-6E8A-4147-A177-3AD203B41FA5}">
                          <a16:colId xmlns:a16="http://schemas.microsoft.com/office/drawing/2014/main" val="2951375479"/>
                        </a:ext>
                      </a:extLst>
                    </a:gridCol>
                    <a:gridCol w="1728000">
                      <a:extLst>
                        <a:ext uri="{9D8B030D-6E8A-4147-A177-3AD203B41FA5}">
                          <a16:colId xmlns:a16="http://schemas.microsoft.com/office/drawing/2014/main" val="2432590264"/>
                        </a:ext>
                      </a:extLst>
                    </a:gridCol>
                    <a:gridCol w="1728000">
                      <a:extLst>
                        <a:ext uri="{9D8B030D-6E8A-4147-A177-3AD203B41FA5}">
                          <a16:colId xmlns:a16="http://schemas.microsoft.com/office/drawing/2014/main" val="781044291"/>
                        </a:ext>
                      </a:extLst>
                    </a:gridCol>
                  </a:tblGrid>
                  <a:tr h="360000">
                    <a:tc>
                      <a:txBody>
                        <a:bodyPr/>
                        <a:lstStyle/>
                        <a:p>
                          <a:pPr algn="ctr"/>
                          <a:r>
                            <a:rPr lang="en-US" altLang="ja-JP" sz="1300" kern="100" dirty="0">
                              <a:solidFill>
                                <a:schemeClr val="bg1"/>
                              </a:solidFill>
                              <a:effectLst/>
                              <a:latin typeface="+mn-ea"/>
                              <a:ea typeface="+mn-ea"/>
                            </a:rPr>
                            <a:t>HF/</a:t>
                          </a:r>
                          <a:r>
                            <a:rPr lang="ja-JP" altLang="en-US" sz="1300" kern="100" dirty="0">
                              <a:solidFill>
                                <a:schemeClr val="bg1"/>
                              </a:solidFill>
                              <a:effectLst/>
                              <a:latin typeface="+mn-ea"/>
                              <a:ea typeface="+mn-ea"/>
                            </a:rPr>
                            <a:t>基底関数</a:t>
                          </a:r>
                          <a:endParaRPr lang="ja-JP" sz="13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endParaRPr lang="ja-JP"/>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97887" t="-71186" r="-100352" b="-906780"/>
                          </a:stretch>
                        </a:blipFill>
                      </a:tcPr>
                    </a:tc>
                    <a:tc>
                      <a:txBody>
                        <a:bodyPr/>
                        <a:lstStyle/>
                        <a:p>
                          <a:endParaRPr lang="ja-JP"/>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197887" t="-71186" r="-352" b="-906780"/>
                          </a:stretch>
                        </a:blipFill>
                      </a:tcPr>
                    </a:tc>
                    <a:extLst>
                      <a:ext uri="{0D108BD9-81ED-4DB2-BD59-A6C34878D82A}">
                        <a16:rowId xmlns:a16="http://schemas.microsoft.com/office/drawing/2014/main" val="2347481654"/>
                      </a:ext>
                    </a:extLst>
                  </a:tr>
                  <a:tr h="360000">
                    <a:tc>
                      <a:txBody>
                        <a:bodyPr/>
                        <a:lstStyle/>
                        <a:p>
                          <a:pPr algn="ctr" fontAlgn="ctr"/>
                          <a:r>
                            <a:rPr lang="en-US" sz="1300" b="0" i="0" u="none" strike="noStrike" dirty="0">
                              <a:solidFill>
                                <a:srgbClr val="000000"/>
                              </a:solidFill>
                              <a:effectLst/>
                              <a:latin typeface="游ゴシック" panose="020B0400000000000000" pitchFamily="50" charset="-128"/>
                              <a:ea typeface="游ゴシック" panose="020B0400000000000000" pitchFamily="50" charset="-128"/>
                            </a:rPr>
                            <a:t>STO-3G</a:t>
                          </a:r>
                        </a:p>
                      </a:txBody>
                      <a:tcPr marL="6350" marR="6350" marT="635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0.582 696 648</a:t>
                          </a:r>
                        </a:p>
                      </a:txBody>
                      <a:tcPr marL="6350" marR="6350" marT="635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0.576 444</a:t>
                          </a:r>
                        </a:p>
                      </a:txBody>
                      <a:tcPr marL="6350" marR="6350" marT="635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83351516"/>
                      </a:ext>
                    </a:extLst>
                  </a:tr>
                  <a:tr h="360000">
                    <a:tc>
                      <a:txBody>
                        <a:bodyPr/>
                        <a:lstStyle/>
                        <a:p>
                          <a:pPr algn="ctr" fontAlgn="ctr"/>
                          <a:r>
                            <a:rPr lang="en-US" sz="1300" b="0" i="0" u="none" strike="noStrike" dirty="0">
                              <a:solidFill>
                                <a:srgbClr val="000000"/>
                              </a:solidFill>
                              <a:effectLst/>
                              <a:latin typeface="游ゴシック" panose="020B0400000000000000" pitchFamily="50" charset="-128"/>
                              <a:ea typeface="游ゴシック" panose="020B0400000000000000" pitchFamily="50" charset="-128"/>
                            </a:rPr>
                            <a:t>4-31G</a:t>
                          </a:r>
                        </a:p>
                      </a:txBody>
                      <a:tcPr marL="6350" marR="6350" marT="6350"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0.584 082 314</a:t>
                          </a:r>
                        </a:p>
                      </a:txBody>
                      <a:tcPr marL="6350" marR="6350" marT="6350"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0.579 185</a:t>
                          </a:r>
                        </a:p>
                      </a:txBody>
                      <a:tcPr marL="6350" marR="6350" marT="6350"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438887043"/>
                      </a:ext>
                    </a:extLst>
                  </a:tr>
                  <a:tr h="360000">
                    <a:tc>
                      <a:txBody>
                        <a:bodyPr/>
                        <a:lstStyle/>
                        <a:p>
                          <a:pPr algn="ctr" fontAlgn="ctr"/>
                          <a:r>
                            <a:rPr lang="en-US" sz="1300" b="0" i="0" u="none" strike="noStrike" dirty="0">
                              <a:solidFill>
                                <a:srgbClr val="000000"/>
                              </a:solidFill>
                              <a:effectLst/>
                              <a:latin typeface="游ゴシック" panose="020B0400000000000000" pitchFamily="50" charset="-128"/>
                              <a:ea typeface="游ゴシック" panose="020B0400000000000000" pitchFamily="50" charset="-128"/>
                            </a:rPr>
                            <a:t>6-31G</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0.584 082 314</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0.579 185</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47514342"/>
                      </a:ext>
                    </a:extLst>
                  </a:tr>
                  <a:tr h="360000">
                    <a:tc>
                      <a:txBody>
                        <a:bodyPr/>
                        <a:lstStyle/>
                        <a:p>
                          <a:pPr algn="ctr" fontAlgn="ctr"/>
                          <a:r>
                            <a:rPr lang="en-US" sz="1300" b="0" i="0" u="none" strike="noStrike">
                              <a:solidFill>
                                <a:srgbClr val="000000"/>
                              </a:solidFill>
                              <a:effectLst/>
                              <a:latin typeface="游ゴシック" panose="020B0400000000000000" pitchFamily="50" charset="-128"/>
                              <a:ea typeface="游ゴシック" panose="020B0400000000000000" pitchFamily="50" charset="-128"/>
                            </a:rPr>
                            <a:t>6-31G(d)</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0.584 082 314</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0.579 185</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11466847"/>
                      </a:ext>
                    </a:extLst>
                  </a:tr>
                  <a:tr h="360000">
                    <a:tc>
                      <a:txBody>
                        <a:bodyPr/>
                        <a:lstStyle/>
                        <a:p>
                          <a:pPr algn="ctr" fontAlgn="ctr"/>
                          <a:r>
                            <a:rPr lang="en-US" sz="1300" b="0" i="0" u="none" strike="noStrike" dirty="0">
                              <a:solidFill>
                                <a:srgbClr val="000000"/>
                              </a:solidFill>
                              <a:effectLst/>
                              <a:latin typeface="游ゴシック" panose="020B0400000000000000" pitchFamily="50" charset="-128"/>
                              <a:ea typeface="游ゴシック" panose="020B0400000000000000" pitchFamily="50" charset="-128"/>
                            </a:rPr>
                            <a:t>6-31G(</a:t>
                          </a:r>
                          <a:r>
                            <a:rPr lang="en-US" sz="1300" b="0" i="0" u="none" strike="noStrike" dirty="0" err="1">
                              <a:solidFill>
                                <a:srgbClr val="000000"/>
                              </a:solidFill>
                              <a:effectLst/>
                              <a:latin typeface="游ゴシック" panose="020B0400000000000000" pitchFamily="50" charset="-128"/>
                              <a:ea typeface="游ゴシック" panose="020B0400000000000000" pitchFamily="50" charset="-128"/>
                            </a:rPr>
                            <a:t>d,p</a:t>
                          </a:r>
                          <a:r>
                            <a:rPr lang="en-US" sz="1300" b="0" i="0" u="none" strike="noStrike" dirty="0">
                              <a:solidFill>
                                <a:srgbClr val="000000"/>
                              </a:solidFill>
                              <a:effectLst/>
                              <a:latin typeface="游ゴシック" panose="020B0400000000000000" pitchFamily="50" charset="-128"/>
                              <a:ea typeface="游ゴシック" panose="020B0400000000000000" pitchFamily="50" charset="-128"/>
                            </a:rPr>
                            <a:t>)</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0.594 498 834</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0.588 984</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583706780"/>
                      </a:ext>
                    </a:extLst>
                  </a:tr>
                  <a:tr h="360000">
                    <a:tc>
                      <a:txBody>
                        <a:bodyPr/>
                        <a:lstStyle/>
                        <a:p>
                          <a:pPr algn="ctr" fontAlgn="ctr"/>
                          <a:r>
                            <a:rPr lang="en-US" sz="1300" b="0" i="0" u="none" strike="noStrike" dirty="0">
                              <a:solidFill>
                                <a:srgbClr val="000000"/>
                              </a:solidFill>
                              <a:effectLst/>
                              <a:latin typeface="游ゴシック" panose="020B0400000000000000" pitchFamily="50" charset="-128"/>
                              <a:ea typeface="游ゴシック" panose="020B0400000000000000" pitchFamily="50" charset="-128"/>
                            </a:rPr>
                            <a:t>6-31++G(</a:t>
                          </a:r>
                          <a:r>
                            <a:rPr lang="en-US" sz="1300" b="0" i="0" u="none" strike="noStrike" dirty="0" err="1">
                              <a:solidFill>
                                <a:srgbClr val="000000"/>
                              </a:solidFill>
                              <a:effectLst/>
                              <a:latin typeface="游ゴシック" panose="020B0400000000000000" pitchFamily="50" charset="-128"/>
                              <a:ea typeface="游ゴシック" panose="020B0400000000000000" pitchFamily="50" charset="-128"/>
                            </a:rPr>
                            <a:t>d,p</a:t>
                          </a:r>
                          <a:r>
                            <a:rPr lang="en-US" sz="1300" b="0" i="0" u="none" strike="noStrike" dirty="0">
                              <a:solidFill>
                                <a:srgbClr val="000000"/>
                              </a:solidFill>
                              <a:effectLst/>
                              <a:latin typeface="游ゴシック" panose="020B0400000000000000" pitchFamily="50" charset="-128"/>
                              <a:ea typeface="游ゴシック" panose="020B0400000000000000" pitchFamily="50" charset="-128"/>
                            </a:rPr>
                            <a:t>)</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0.595 511 190</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0.589 972</a:t>
                          </a:r>
                        </a:p>
                      </a:txBody>
                      <a:tcPr marL="6350" marR="6350" marT="635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46917534"/>
                      </a:ext>
                    </a:extLst>
                  </a:tr>
                  <a:tr h="360000">
                    <a:tc>
                      <a:txBody>
                        <a:bodyPr/>
                        <a:lstStyle/>
                        <a:p>
                          <a:pPr algn="ctr" fontAlgn="ctr"/>
                          <a:r>
                            <a:rPr lang="en-US" sz="1300" b="0" i="0" u="none" strike="noStrike" dirty="0">
                              <a:solidFill>
                                <a:srgbClr val="000000"/>
                              </a:solidFill>
                              <a:effectLst/>
                              <a:latin typeface="游ゴシック" panose="020B0400000000000000" pitchFamily="50" charset="-128"/>
                              <a:ea typeface="游ゴシック" panose="020B0400000000000000" pitchFamily="50" charset="-128"/>
                            </a:rPr>
                            <a:t>6-311++G(</a:t>
                          </a:r>
                          <a:r>
                            <a:rPr lang="en-US" sz="1300" b="0" i="0" u="none" strike="noStrike" dirty="0" err="1">
                              <a:solidFill>
                                <a:srgbClr val="000000"/>
                              </a:solidFill>
                              <a:effectLst/>
                              <a:latin typeface="游ゴシック" panose="020B0400000000000000" pitchFamily="50" charset="-128"/>
                              <a:ea typeface="游ゴシック" panose="020B0400000000000000" pitchFamily="50" charset="-128"/>
                            </a:rPr>
                            <a:t>d,p</a:t>
                          </a:r>
                          <a:r>
                            <a:rPr lang="en-US" sz="1300" b="0" i="0" u="none" strike="noStrike" dirty="0">
                              <a:solidFill>
                                <a:srgbClr val="000000"/>
                              </a:solidFill>
                              <a:effectLst/>
                              <a:latin typeface="游ゴシック" panose="020B0400000000000000" pitchFamily="50" charset="-128"/>
                              <a:ea typeface="游ゴシック" panose="020B0400000000000000" pitchFamily="50" charset="-128"/>
                            </a:rPr>
                            <a:t>)</a:t>
                          </a:r>
                        </a:p>
                      </a:txBody>
                      <a:tcPr marL="6350" marR="6350" marT="635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0.601 180 382</a:t>
                          </a:r>
                        </a:p>
                      </a:txBody>
                      <a:tcPr marL="6350" marR="6350" marT="635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0.595 701</a:t>
                          </a:r>
                        </a:p>
                      </a:txBody>
                      <a:tcPr marL="6350" marR="6350" marT="635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182692128"/>
                      </a:ext>
                    </a:extLst>
                  </a:tr>
                  <a:tr h="360000">
                    <a:tc>
                      <a:txBody>
                        <a:bodyPr/>
                        <a:lstStyle/>
                        <a:p>
                          <a:pPr algn="ctr" fontAlgn="ctr"/>
                          <a:r>
                            <a:rPr lang="en-US" sz="1300" b="0" i="0" u="none" strike="noStrike" dirty="0">
                              <a:solidFill>
                                <a:srgbClr val="000000"/>
                              </a:solidFill>
                              <a:effectLst/>
                              <a:latin typeface="游ゴシック" panose="020B0400000000000000" pitchFamily="50" charset="-128"/>
                              <a:ea typeface="游ゴシック" panose="020B0400000000000000" pitchFamily="50" charset="-128"/>
                            </a:rPr>
                            <a:t>6-311++G(3df,2pd)</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0.602 256 742</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0.596 953</a:t>
                          </a:r>
                        </a:p>
                      </a:txBody>
                      <a:tcPr marL="6350" marR="6350" marT="6350" marB="0" anchor="ctr">
                        <a:lnL>
                          <a:noFill/>
                        </a:lnL>
                        <a:lnR>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149061091"/>
                      </a:ext>
                    </a:extLst>
                  </a:tr>
                  <a:tr h="360000">
                    <a:tc>
                      <a:txBody>
                        <a:bodyPr/>
                        <a:lstStyle/>
                        <a:p>
                          <a:pPr algn="l"/>
                          <a:r>
                            <a:rPr lang="ja-JP" altLang="en-US" sz="1300" kern="100" dirty="0">
                              <a:solidFill>
                                <a:schemeClr val="tx1"/>
                              </a:solidFill>
                              <a:effectLst/>
                              <a:latin typeface="+mn-ea"/>
                              <a:ea typeface="+mn-ea"/>
                              <a:cs typeface="Times New Roman" panose="02020603050405020304" pitchFamily="18" charset="0"/>
                            </a:rPr>
                            <a:t>　　  </a:t>
                          </a:r>
                          <a:r>
                            <a:rPr lang="en-US" altLang="ja-JP" sz="1300" kern="100" dirty="0">
                              <a:solidFill>
                                <a:schemeClr val="tx1"/>
                              </a:solidFill>
                              <a:effectLst/>
                              <a:latin typeface="+mn-ea"/>
                              <a:ea typeface="+mn-ea"/>
                              <a:cs typeface="Times New Roman" panose="02020603050405020304" pitchFamily="18" charset="0"/>
                            </a:rPr>
                            <a:t>Exact [1,2]</a:t>
                          </a:r>
                          <a:endParaRPr lang="ja-JP" sz="1300" kern="100" dirty="0">
                            <a:solidFill>
                              <a:schemeClr val="tx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altLang="ja-JP" sz="1300" b="0" i="0" u="none" strike="noStrike" dirty="0">
                              <a:solidFill>
                                <a:schemeClr val="tx1"/>
                              </a:solidFill>
                              <a:effectLst/>
                              <a:latin typeface="游ゴシック" panose="020B0400000000000000" pitchFamily="50" charset="-128"/>
                              <a:ea typeface="游ゴシック" panose="020B0400000000000000" pitchFamily="50" charset="-128"/>
                            </a:rPr>
                            <a:t>−0.602</a:t>
                          </a:r>
                          <a:r>
                            <a:rPr lang="ja-JP" altLang="en-US" sz="1300" b="0" i="0" u="none" strike="noStrike" dirty="0">
                              <a:solidFill>
                                <a:schemeClr val="tx1"/>
                              </a:solidFill>
                              <a:effectLst/>
                              <a:latin typeface="游ゴシック" panose="020B0400000000000000" pitchFamily="50" charset="-128"/>
                              <a:ea typeface="游ゴシック" panose="020B0400000000000000" pitchFamily="50" charset="-128"/>
                            </a:rPr>
                            <a:t> </a:t>
                          </a:r>
                          <a:r>
                            <a:rPr lang="en-US" altLang="ja-JP" sz="1300" b="0" i="0" u="none" strike="noStrike" dirty="0">
                              <a:solidFill>
                                <a:schemeClr val="tx1"/>
                              </a:solidFill>
                              <a:effectLst/>
                              <a:latin typeface="游ゴシック" panose="020B0400000000000000" pitchFamily="50" charset="-128"/>
                              <a:ea typeface="游ゴシック" panose="020B0400000000000000" pitchFamily="50" charset="-128"/>
                            </a:rPr>
                            <a:t>634 619</a:t>
                          </a: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ja-JP" altLang="en-US" sz="1300" kern="100" dirty="0">
                              <a:effectLst/>
                              <a:latin typeface="+mn-ea"/>
                              <a:ea typeface="+mn-ea"/>
                              <a:cs typeface="Times New Roman" panose="02020603050405020304" pitchFamily="18" charset="0"/>
                            </a:rPr>
                            <a:t>−</a:t>
                          </a:r>
                          <a:r>
                            <a:rPr lang="en-US" altLang="ja-JP" sz="1300" kern="100" dirty="0">
                              <a:effectLst/>
                              <a:latin typeface="+mn-ea"/>
                              <a:ea typeface="+mn-ea"/>
                              <a:cs typeface="Times New Roman" panose="02020603050405020304" pitchFamily="18" charset="0"/>
                            </a:rPr>
                            <a:t>0.597 897</a:t>
                          </a: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010743172"/>
                      </a:ext>
                    </a:extLst>
                  </a:tr>
                </a:tbl>
              </a:graphicData>
            </a:graphic>
          </p:graphicFrame>
        </mc:Fallback>
      </mc:AlternateContent>
      <p:sp>
        <p:nvSpPr>
          <p:cNvPr id="2" name="タイトル 1">
            <a:extLst>
              <a:ext uri="{FF2B5EF4-FFF2-40B4-BE49-F238E27FC236}">
                <a16:creationId xmlns:a16="http://schemas.microsoft.com/office/drawing/2014/main" id="{BCEACB34-F4C0-4026-8462-E5A36AEC5C5E}"/>
              </a:ext>
            </a:extLst>
          </p:cNvPr>
          <p:cNvSpPr>
            <a:spLocks noGrp="1"/>
          </p:cNvSpPr>
          <p:nvPr>
            <p:ph type="title"/>
          </p:nvPr>
        </p:nvSpPr>
        <p:spPr/>
        <p:txBody>
          <a:bodyPr/>
          <a:lstStyle/>
          <a:p>
            <a:r>
              <a:rPr kumimoji="1" lang="ja-JP" altLang="en-US" dirty="0"/>
              <a:t>演習：</a:t>
            </a:r>
            <a:r>
              <a:rPr lang="ja-JP" altLang="en-US" dirty="0"/>
              <a:t>零点振動エネルギー</a:t>
            </a:r>
            <a:endParaRPr kumimoji="1" lang="ja-JP" altLang="en-US" dirty="0"/>
          </a:p>
        </p:txBody>
      </p:sp>
      <p:sp>
        <p:nvSpPr>
          <p:cNvPr id="11" name="正方形/長方形 10" hidden="1">
            <a:extLst>
              <a:ext uri="{FF2B5EF4-FFF2-40B4-BE49-F238E27FC236}">
                <a16:creationId xmlns:a16="http://schemas.microsoft.com/office/drawing/2014/main" id="{16AF5294-464C-41A5-BA71-9B414648775F}"/>
              </a:ext>
            </a:extLst>
          </p:cNvPr>
          <p:cNvSpPr/>
          <p:nvPr/>
        </p:nvSpPr>
        <p:spPr>
          <a:xfrm>
            <a:off x="7006830" y="1615686"/>
            <a:ext cx="1668857" cy="2403864"/>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accent4"/>
                </a:solidFill>
              </a:rPr>
              <a:t>計算してみよう</a:t>
            </a:r>
          </a:p>
        </p:txBody>
      </p:sp>
      <p:graphicFrame>
        <p:nvGraphicFramePr>
          <p:cNvPr id="7" name="表 9">
            <a:extLst>
              <a:ext uri="{FF2B5EF4-FFF2-40B4-BE49-F238E27FC236}">
                <a16:creationId xmlns:a16="http://schemas.microsoft.com/office/drawing/2014/main" id="{4F38B9C0-11CB-2871-E10D-C0BFABB58C9A}"/>
              </a:ext>
            </a:extLst>
          </p:cNvPr>
          <p:cNvGraphicFramePr>
            <a:graphicFrameLocks noGrp="1"/>
          </p:cNvGraphicFramePr>
          <p:nvPr>
            <p:ph idx="1"/>
            <p:extLst>
              <p:ext uri="{D42A27DB-BD31-4B8C-83A1-F6EECF244321}">
                <p14:modId xmlns:p14="http://schemas.microsoft.com/office/powerpoint/2010/main" val="1604326013"/>
              </p:ext>
            </p:extLst>
          </p:nvPr>
        </p:nvGraphicFramePr>
        <p:xfrm>
          <a:off x="468313" y="842963"/>
          <a:ext cx="2735262" cy="3291160"/>
        </p:xfrm>
        <a:graphic>
          <a:graphicData uri="http://schemas.openxmlformats.org/drawingml/2006/table">
            <a:tbl>
              <a:tblPr firstRow="1" bandRow="1">
                <a:tableStyleId>{2D5ABB26-0587-4C30-8999-92F81FD0307C}</a:tableStyleId>
              </a:tblPr>
              <a:tblGrid>
                <a:gridCol w="2735262">
                  <a:extLst>
                    <a:ext uri="{9D8B030D-6E8A-4147-A177-3AD203B41FA5}">
                      <a16:colId xmlns:a16="http://schemas.microsoft.com/office/drawing/2014/main" val="839188252"/>
                    </a:ext>
                  </a:extLst>
                </a:gridCol>
              </a:tblGrid>
              <a:tr h="360000">
                <a:tc>
                  <a:txBody>
                    <a:bodyPr/>
                    <a:lstStyle/>
                    <a:p>
                      <a:r>
                        <a:rPr kumimoji="1" lang="en-US" altLang="ja-JP" sz="1300" b="1" dirty="0">
                          <a:solidFill>
                            <a:schemeClr val="tx2"/>
                          </a:solidFill>
                        </a:rPr>
                        <a:t>examples/</a:t>
                      </a:r>
                      <a:r>
                        <a:rPr kumimoji="1" lang="en-US" altLang="ja-JP" sz="1300" b="1" dirty="0" err="1">
                          <a:solidFill>
                            <a:schemeClr val="tx2"/>
                          </a:solidFill>
                        </a:rPr>
                        <a:t>freq</a:t>
                      </a:r>
                      <a:r>
                        <a:rPr kumimoji="1" lang="en-US" altLang="ja-JP" sz="1300" b="1" dirty="0">
                          <a:solidFill>
                            <a:schemeClr val="tx2"/>
                          </a:solidFill>
                        </a:rPr>
                        <a:t>/H2+/HF/*.gjf</a:t>
                      </a:r>
                      <a:endParaRPr kumimoji="1" lang="ja-JP" altLang="en-US" sz="1300" b="1" dirty="0">
                        <a:solidFill>
                          <a:schemeClr val="tx2"/>
                        </a:solidFill>
                      </a:endParaRPr>
                    </a:p>
                  </a:txBody>
                  <a:tcPr anchor="ctr">
                    <a:lnB w="12700" cap="flat" cmpd="sng" algn="ctr">
                      <a:noFill/>
                      <a:prstDash val="solid"/>
                      <a:round/>
                      <a:headEnd type="none" w="med" len="med"/>
                      <a:tailEnd type="none" w="med" len="med"/>
                    </a:lnB>
                  </a:tcPr>
                </a:tc>
                <a:extLst>
                  <a:ext uri="{0D108BD9-81ED-4DB2-BD59-A6C34878D82A}">
                    <a16:rowId xmlns:a16="http://schemas.microsoft.com/office/drawing/2014/main" val="3468920188"/>
                  </a:ext>
                </a:extLst>
              </a:tr>
              <a:tr h="370840">
                <a:tc>
                  <a:txBody>
                    <a:bodyPr/>
                    <a:lstStyle/>
                    <a:p>
                      <a:r>
                        <a:rPr kumimoji="1" lang="pt-BR" altLang="ja-JP" sz="1300" dirty="0">
                          <a:solidFill>
                            <a:srgbClr val="D4D4D4"/>
                          </a:solidFill>
                          <a:latin typeface="Consolas" panose="020B0609020204030204" pitchFamily="49" charset="0"/>
                        </a:rPr>
                        <a:t># HF/</a:t>
                      </a:r>
                      <a:r>
                        <a:rPr kumimoji="1" lang="pt-BR" altLang="ja-JP" sz="1300" dirty="0">
                          <a:solidFill>
                            <a:schemeClr val="accent4">
                              <a:lumMod val="60000"/>
                              <a:lumOff val="40000"/>
                            </a:schemeClr>
                          </a:solidFill>
                          <a:latin typeface="Consolas" panose="020B0609020204030204" pitchFamily="49" charset="0"/>
                        </a:rPr>
                        <a:t>STO-3G</a:t>
                      </a:r>
                      <a:r>
                        <a:rPr kumimoji="1" lang="pt-BR" altLang="ja-JP" sz="1300" dirty="0">
                          <a:solidFill>
                            <a:srgbClr val="D4D4D4"/>
                          </a:solidFill>
                          <a:latin typeface="Consolas" panose="020B0609020204030204" pitchFamily="49" charset="0"/>
                        </a:rPr>
                        <a:t> Opt Freq</a:t>
                      </a:r>
                    </a:p>
                    <a:p>
                      <a:endParaRPr kumimoji="1" lang="pt-BR" altLang="ja-JP" sz="1300" dirty="0">
                        <a:solidFill>
                          <a:srgbClr val="D4D4D4"/>
                        </a:solidFill>
                        <a:latin typeface="Consolas" panose="020B0609020204030204" pitchFamily="49" charset="0"/>
                      </a:endParaRPr>
                    </a:p>
                    <a:p>
                      <a:r>
                        <a:rPr kumimoji="1" lang="pt-BR" altLang="ja-JP" sz="1300" dirty="0">
                          <a:solidFill>
                            <a:srgbClr val="D4D4D4"/>
                          </a:solidFill>
                          <a:latin typeface="Consolas" panose="020B0609020204030204" pitchFamily="49" charset="0"/>
                        </a:rPr>
                        <a:t>H2+</a:t>
                      </a:r>
                    </a:p>
                    <a:p>
                      <a:endParaRPr kumimoji="1" lang="pt-BR" altLang="ja-JP" sz="1300" dirty="0">
                        <a:solidFill>
                          <a:srgbClr val="D4D4D4"/>
                        </a:solidFill>
                        <a:latin typeface="Consolas" panose="020B0609020204030204" pitchFamily="49" charset="0"/>
                      </a:endParaRPr>
                    </a:p>
                    <a:p>
                      <a:r>
                        <a:rPr kumimoji="1" lang="pt-BR" altLang="ja-JP" sz="1300" dirty="0">
                          <a:solidFill>
                            <a:srgbClr val="D4D4D4"/>
                          </a:solidFill>
                          <a:latin typeface="Consolas" panose="020B0609020204030204" pitchFamily="49" charset="0"/>
                        </a:rPr>
                        <a:t>1 2</a:t>
                      </a:r>
                    </a:p>
                    <a:p>
                      <a:r>
                        <a:rPr kumimoji="1" lang="pt-BR" altLang="ja-JP" sz="1300" dirty="0">
                          <a:solidFill>
                            <a:srgbClr val="D4D4D4"/>
                          </a:solidFill>
                          <a:latin typeface="Consolas" panose="020B0609020204030204" pitchFamily="49" charset="0"/>
                        </a:rPr>
                        <a:t>H 0.0 0.0 0.0</a:t>
                      </a:r>
                    </a:p>
                    <a:p>
                      <a:r>
                        <a:rPr kumimoji="1" lang="pt-BR" altLang="ja-JP" sz="1300" dirty="0">
                          <a:solidFill>
                            <a:srgbClr val="D4D4D4"/>
                          </a:solidFill>
                          <a:latin typeface="Consolas" panose="020B0609020204030204" pitchFamily="49" charset="0"/>
                        </a:rPr>
                        <a:t>H 0.0 0.0 1.0</a:t>
                      </a:r>
                    </a:p>
                    <a:p>
                      <a:endParaRPr kumimoji="1" lang="pt-BR" altLang="ja-JP" sz="1300" dirty="0">
                        <a:solidFill>
                          <a:srgbClr val="D4D4D4"/>
                        </a:solidFill>
                        <a:latin typeface="Consolas" panose="020B0609020204030204" pitchFamily="49" charset="0"/>
                      </a:endParaRPr>
                    </a:p>
                    <a:p>
                      <a:endParaRPr lang="pt-BR" altLang="ja-JP" sz="1300" dirty="0"/>
                    </a:p>
                    <a:p>
                      <a:endParaRPr lang="pt-BR" altLang="ja-JP" sz="13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4292E"/>
                    </a:solidFill>
                  </a:tcPr>
                </a:tc>
                <a:extLst>
                  <a:ext uri="{0D108BD9-81ED-4DB2-BD59-A6C34878D82A}">
                    <a16:rowId xmlns:a16="http://schemas.microsoft.com/office/drawing/2014/main" val="2934622672"/>
                  </a:ext>
                </a:extLst>
              </a:tr>
              <a:tr h="370840">
                <a:tc>
                  <a:txBody>
                    <a:bodyPr/>
                    <a:lstStyle/>
                    <a:p>
                      <a:r>
                        <a:rPr lang="ja-JP" altLang="en-US" sz="1300" b="1" dirty="0">
                          <a:solidFill>
                            <a:schemeClr val="tx2"/>
                          </a:solidFill>
                        </a:rPr>
                        <a:t>結果の検索コマンド</a:t>
                      </a:r>
                      <a:endParaRPr lang="pt-BR" altLang="ja-JP" sz="1300" b="1" dirty="0">
                        <a:solidFill>
                          <a:schemeClr val="tx2"/>
                        </a:solidFill>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4378540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altLang="ja-JP" sz="1300" dirty="0">
                          <a:solidFill>
                            <a:srgbClr val="D4D4D4"/>
                          </a:solidFill>
                          <a:latin typeface="Consolas" panose="020B0609020204030204" pitchFamily="49" charset="0"/>
                        </a:rPr>
                        <a:t>“E(UHF)”</a:t>
                      </a:r>
                    </a:p>
                    <a:p>
                      <a:pPr marL="0" marR="0" lvl="0" indent="0" algn="l" defTabSz="914400" rtl="0" eaLnBrk="1" fontAlgn="auto" latinLnBrk="0" hangingPunct="1">
                        <a:lnSpc>
                          <a:spcPct val="100000"/>
                        </a:lnSpc>
                        <a:spcBef>
                          <a:spcPts val="0"/>
                        </a:spcBef>
                        <a:spcAft>
                          <a:spcPts val="0"/>
                        </a:spcAft>
                        <a:buClrTx/>
                        <a:buSzTx/>
                        <a:buFontTx/>
                        <a:buNone/>
                        <a:tabLst/>
                        <a:defRPr/>
                      </a:pPr>
                      <a:r>
                        <a:rPr lang="de-DE" altLang="ja-JP" sz="1300" dirty="0">
                          <a:solidFill>
                            <a:srgbClr val="D4D4D4"/>
                          </a:solidFill>
                          <a:latin typeface="Consolas" panose="020B0609020204030204" pitchFamily="49" charset="0"/>
                        </a:rPr>
                        <a:t>“and zero-point Energies=”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4292E"/>
                    </a:solidFill>
                  </a:tcPr>
                </a:tc>
                <a:extLst>
                  <a:ext uri="{0D108BD9-81ED-4DB2-BD59-A6C34878D82A}">
                    <a16:rowId xmlns:a16="http://schemas.microsoft.com/office/drawing/2014/main" val="1613727592"/>
                  </a:ext>
                </a:extLst>
              </a:tr>
            </a:tbl>
          </a:graphicData>
        </a:graphic>
      </p:graphicFrame>
      <p:sp>
        <p:nvSpPr>
          <p:cNvPr id="10" name="正方形/長方形 9">
            <a:extLst>
              <a:ext uri="{FF2B5EF4-FFF2-40B4-BE49-F238E27FC236}">
                <a16:creationId xmlns:a16="http://schemas.microsoft.com/office/drawing/2014/main" id="{9CB1269F-4FF5-6740-4F7F-29DCAFE3101C}"/>
              </a:ext>
            </a:extLst>
          </p:cNvPr>
          <p:cNvSpPr/>
          <p:nvPr/>
        </p:nvSpPr>
        <p:spPr>
          <a:xfrm>
            <a:off x="3491685" y="482963"/>
            <a:ext cx="5147999" cy="36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300" b="1" dirty="0">
                <a:solidFill>
                  <a:schemeClr val="accent4"/>
                </a:solidFill>
              </a:rPr>
              <a:t>零点振動（核の運動）の寄与を考慮するとエネルギーは上昇する</a:t>
            </a:r>
          </a:p>
        </p:txBody>
      </p:sp>
      <p:sp>
        <p:nvSpPr>
          <p:cNvPr id="13" name="正方形/長方形 12">
            <a:extLst>
              <a:ext uri="{FF2B5EF4-FFF2-40B4-BE49-F238E27FC236}">
                <a16:creationId xmlns:a16="http://schemas.microsoft.com/office/drawing/2014/main" id="{D767DC63-4D17-D111-DBC3-DB3C3CE09670}"/>
              </a:ext>
            </a:extLst>
          </p:cNvPr>
          <p:cNvSpPr/>
          <p:nvPr/>
        </p:nvSpPr>
        <p:spPr>
          <a:xfrm>
            <a:off x="5183684" y="3710635"/>
            <a:ext cx="3456000" cy="360000"/>
          </a:xfrm>
          <a:prstGeom prst="rect">
            <a:avLst/>
          </a:prstGeom>
          <a:solidFill>
            <a:schemeClr val="accent4">
              <a:lumMod val="40000"/>
              <a:lumOff val="6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solidFill>
                  <a:schemeClr val="accent4"/>
                </a:solidFill>
              </a:rPr>
              <a:t>計算してみよう</a:t>
            </a:r>
          </a:p>
        </p:txBody>
      </p:sp>
    </p:spTree>
    <p:extLst>
      <p:ext uri="{BB962C8B-B14F-4D97-AF65-F5344CB8AC3E}">
        <p14:creationId xmlns:p14="http://schemas.microsoft.com/office/powerpoint/2010/main" val="2492394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animBg="1"/>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タイトル 7">
            <a:extLst>
              <a:ext uri="{FF2B5EF4-FFF2-40B4-BE49-F238E27FC236}">
                <a16:creationId xmlns:a16="http://schemas.microsoft.com/office/drawing/2014/main" id="{8A0F8BF0-4554-D962-24F2-7C30228D8480}"/>
              </a:ext>
            </a:extLst>
          </p:cNvPr>
          <p:cNvSpPr>
            <a:spLocks noGrp="1"/>
          </p:cNvSpPr>
          <p:nvPr>
            <p:ph type="title"/>
          </p:nvPr>
        </p:nvSpPr>
        <p:spPr/>
        <p:txBody>
          <a:bodyPr/>
          <a:lstStyle/>
          <a:p>
            <a:r>
              <a:rPr lang="ja-JP" altLang="en-US" dirty="0"/>
              <a:t>計算手法の分類</a:t>
            </a:r>
          </a:p>
        </p:txBody>
      </p:sp>
      <p:graphicFrame>
        <p:nvGraphicFramePr>
          <p:cNvPr id="7" name="表 7">
            <a:extLst>
              <a:ext uri="{FF2B5EF4-FFF2-40B4-BE49-F238E27FC236}">
                <a16:creationId xmlns:a16="http://schemas.microsoft.com/office/drawing/2014/main" id="{4D5A30F8-6787-637A-3EF3-FFDA685F3363}"/>
              </a:ext>
            </a:extLst>
          </p:cNvPr>
          <p:cNvGraphicFramePr>
            <a:graphicFrameLocks noGrp="1"/>
          </p:cNvGraphicFramePr>
          <p:nvPr>
            <p:ph idx="1"/>
            <p:extLst>
              <p:ext uri="{D42A27DB-BD31-4B8C-83A1-F6EECF244321}">
                <p14:modId xmlns:p14="http://schemas.microsoft.com/office/powerpoint/2010/main" val="1826464452"/>
              </p:ext>
            </p:extLst>
          </p:nvPr>
        </p:nvGraphicFramePr>
        <p:xfrm>
          <a:off x="460490" y="848043"/>
          <a:ext cx="8208000" cy="3536963"/>
        </p:xfrm>
        <a:graphic>
          <a:graphicData uri="http://schemas.openxmlformats.org/drawingml/2006/table">
            <a:tbl>
              <a:tblPr>
                <a:tableStyleId>{5C22544A-7EE6-4342-B048-85BDC9FD1C3A}</a:tableStyleId>
              </a:tblPr>
              <a:tblGrid>
                <a:gridCol w="2520000">
                  <a:extLst>
                    <a:ext uri="{9D8B030D-6E8A-4147-A177-3AD203B41FA5}">
                      <a16:colId xmlns:a16="http://schemas.microsoft.com/office/drawing/2014/main" val="1494870925"/>
                    </a:ext>
                  </a:extLst>
                </a:gridCol>
                <a:gridCol w="2736000">
                  <a:extLst>
                    <a:ext uri="{9D8B030D-6E8A-4147-A177-3AD203B41FA5}">
                      <a16:colId xmlns:a16="http://schemas.microsoft.com/office/drawing/2014/main" val="3091616984"/>
                    </a:ext>
                  </a:extLst>
                </a:gridCol>
                <a:gridCol w="2952000">
                  <a:extLst>
                    <a:ext uri="{9D8B030D-6E8A-4147-A177-3AD203B41FA5}">
                      <a16:colId xmlns:a16="http://schemas.microsoft.com/office/drawing/2014/main" val="3491337036"/>
                    </a:ext>
                  </a:extLst>
                </a:gridCol>
              </a:tblGrid>
              <a:tr h="368963">
                <a:tc>
                  <a:txBody>
                    <a:bodyPr/>
                    <a:lstStyle/>
                    <a:p>
                      <a:r>
                        <a:rPr kumimoji="1" lang="ja-JP" altLang="en-US" sz="1300" b="1" dirty="0">
                          <a:solidFill>
                            <a:schemeClr val="bg1"/>
                          </a:solidFill>
                        </a:rPr>
                        <a:t>分類</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r>
                        <a:rPr kumimoji="1" lang="ja-JP" altLang="en-US" sz="1300" b="1" dirty="0">
                          <a:solidFill>
                            <a:schemeClr val="bg1"/>
                          </a:solidFill>
                        </a:rPr>
                        <a:t>手法</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r>
                        <a:rPr kumimoji="1" lang="ja-JP" altLang="en-US" sz="1300" b="1" dirty="0">
                          <a:solidFill>
                            <a:schemeClr val="bg1"/>
                          </a:solidFill>
                        </a:rPr>
                        <a:t>パッケージ</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2978437632"/>
                  </a:ext>
                </a:extLst>
              </a:tr>
              <a:tr h="576000">
                <a:tc>
                  <a:txBody>
                    <a:bodyPr/>
                    <a:lstStyle/>
                    <a:p>
                      <a:pPr algn="l"/>
                      <a:r>
                        <a:rPr lang="zh-TW" altLang="en-US" sz="1300" b="1" u="none" strike="noStrike" dirty="0">
                          <a:solidFill>
                            <a:schemeClr val="tx2"/>
                          </a:solidFill>
                          <a:effectLst/>
                        </a:rPr>
                        <a:t>経験的分子軌道法</a:t>
                      </a:r>
                      <a:endParaRPr lang="en-US" altLang="zh-TW" sz="1300" b="1" u="none" strike="noStrike" dirty="0">
                        <a:solidFill>
                          <a:schemeClr val="tx2"/>
                        </a:solidFill>
                        <a:effectLst/>
                      </a:endParaRPr>
                    </a:p>
                    <a:p>
                      <a:pPr algn="l"/>
                      <a:r>
                        <a:rPr lang="en-US" altLang="zh-TW" sz="900" b="0" u="none" dirty="0">
                          <a:solidFill>
                            <a:schemeClr val="tx2"/>
                          </a:solidFill>
                          <a:effectLst/>
                        </a:rPr>
                        <a:t>empirical MO</a:t>
                      </a:r>
                      <a:endParaRPr lang="zh-TW" altLang="en-US" sz="900" b="0" u="none" dirty="0">
                        <a:solidFill>
                          <a:schemeClr val="tx2"/>
                        </a:solidFill>
                        <a:effectLst/>
                      </a:endParaRPr>
                    </a:p>
                  </a:txBody>
                  <a:tcPr anchor="ctr">
                    <a:lnL w="12700" cmpd="sng">
                      <a:noFill/>
                    </a:lnL>
                    <a:lnR w="12700" cmpd="sng">
                      <a:noFill/>
                    </a:lnR>
                    <a:lnT w="12700" cmpd="sng">
                      <a:noFill/>
                    </a:lnT>
                    <a:lnB w="635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a:r>
                        <a:rPr lang="en-US" sz="1300" b="0" u="none" strike="noStrike" dirty="0">
                          <a:solidFill>
                            <a:schemeClr val="tx1"/>
                          </a:solidFill>
                          <a:effectLst/>
                        </a:rPr>
                        <a:t>Hückel</a:t>
                      </a:r>
                      <a:r>
                        <a:rPr lang="ja-JP" altLang="en-US" sz="1300" b="0" u="none" strike="noStrike" dirty="0">
                          <a:solidFill>
                            <a:schemeClr val="tx1"/>
                          </a:solidFill>
                          <a:effectLst/>
                        </a:rPr>
                        <a:t>法</a:t>
                      </a:r>
                      <a:r>
                        <a:rPr lang="en-US" altLang="ja-JP" sz="1300" b="0" u="none" dirty="0">
                          <a:solidFill>
                            <a:schemeClr val="tx1"/>
                          </a:solidFill>
                          <a:effectLst/>
                        </a:rPr>
                        <a:t>,</a:t>
                      </a:r>
                      <a:br>
                        <a:rPr lang="en-US" altLang="ja-JP" sz="1300" b="0" u="none" dirty="0">
                          <a:solidFill>
                            <a:schemeClr val="tx1"/>
                          </a:solidFill>
                          <a:effectLst/>
                        </a:rPr>
                      </a:br>
                      <a:r>
                        <a:rPr lang="ja-JP" altLang="en-US" sz="1300" b="0" u="none" strike="noStrike" dirty="0">
                          <a:solidFill>
                            <a:schemeClr val="tx1"/>
                          </a:solidFill>
                          <a:effectLst/>
                        </a:rPr>
                        <a:t>拡張</a:t>
                      </a:r>
                      <a:r>
                        <a:rPr lang="en-US" sz="1300" b="0" u="none" strike="noStrike" dirty="0">
                          <a:solidFill>
                            <a:schemeClr val="tx1"/>
                          </a:solidFill>
                          <a:effectLst/>
                        </a:rPr>
                        <a:t>Hückel</a:t>
                      </a:r>
                      <a:r>
                        <a:rPr lang="ja-JP" altLang="en-US" sz="1300" b="0" u="none" strike="noStrike" dirty="0">
                          <a:solidFill>
                            <a:schemeClr val="tx1"/>
                          </a:solidFill>
                          <a:effectLst/>
                        </a:rPr>
                        <a:t>法</a:t>
                      </a:r>
                      <a:endParaRPr lang="ja-JP" altLang="en-US" sz="1300" b="0" u="none" dirty="0">
                        <a:solidFill>
                          <a:schemeClr val="tx1"/>
                        </a:solidFill>
                        <a:effectLst/>
                      </a:endParaRPr>
                    </a:p>
                  </a:txBody>
                  <a:tcPr anchor="ctr">
                    <a:lnL w="12700" cmpd="sng">
                      <a:noFill/>
                    </a:lnL>
                    <a:lnR w="12700" cmpd="sng">
                      <a:noFill/>
                    </a:lnR>
                    <a:lnT w="12700" cmpd="sng">
                      <a:noFill/>
                    </a:lnT>
                    <a:lnB w="635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a:r>
                        <a:rPr lang="en-US" altLang="ja-JP" sz="1300" b="0" u="none" dirty="0">
                          <a:solidFill>
                            <a:schemeClr val="tx1"/>
                          </a:solidFill>
                          <a:effectLst/>
                        </a:rPr>
                        <a:t>Gaussian</a:t>
                      </a:r>
                      <a:r>
                        <a:rPr lang="ja-JP" altLang="en-US" sz="1300" b="0" u="none" dirty="0">
                          <a:solidFill>
                            <a:schemeClr val="tx1"/>
                          </a:solidFill>
                          <a:effectLst/>
                        </a:rPr>
                        <a:t>等でも初期推定等で使用</a:t>
                      </a:r>
                    </a:p>
                  </a:txBody>
                  <a:tcPr anchor="ctr">
                    <a:lnL w="12700" cmpd="sng">
                      <a:noFill/>
                    </a:lnL>
                    <a:lnR w="12700" cmpd="sng">
                      <a:noFill/>
                    </a:lnR>
                    <a:lnT w="12700" cmpd="sng">
                      <a:noFill/>
                    </a:lnT>
                    <a:lnB w="635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016033592"/>
                  </a:ext>
                </a:extLst>
              </a:tr>
              <a:tr h="576000">
                <a:tc>
                  <a:txBody>
                    <a:bodyPr/>
                    <a:lstStyle/>
                    <a:p>
                      <a:pPr algn="l"/>
                      <a:r>
                        <a:rPr lang="zh-TW" altLang="en-US" sz="1300" b="1" u="none" strike="noStrike" dirty="0">
                          <a:solidFill>
                            <a:schemeClr val="tx2"/>
                          </a:solidFill>
                          <a:effectLst/>
                        </a:rPr>
                        <a:t>半経験的分子軌道法</a:t>
                      </a:r>
                      <a:endParaRPr lang="en-US" altLang="zh-TW" sz="1300" b="1" u="none" strike="noStrike" dirty="0">
                        <a:solidFill>
                          <a:schemeClr val="tx2"/>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900" b="0" u="none" dirty="0">
                          <a:solidFill>
                            <a:schemeClr val="tx2"/>
                          </a:solidFill>
                          <a:effectLst/>
                        </a:rPr>
                        <a:t>semi-empirical MO</a:t>
                      </a:r>
                      <a:endParaRPr lang="zh-TW" altLang="en-US" sz="900" b="0" u="none" dirty="0">
                        <a:solidFill>
                          <a:schemeClr val="tx2"/>
                        </a:solidFill>
                        <a:effectLst/>
                      </a:endParaRPr>
                    </a:p>
                  </a:txBody>
                  <a:tcPr anchor="ctr">
                    <a:lnL w="12700" cmpd="sng">
                      <a:noFill/>
                    </a:lnL>
                    <a:lnR w="12700" cmpd="sng">
                      <a:noFill/>
                    </a:lnR>
                    <a:lnT w="6350" cap="flat" cmpd="sng" algn="ctr">
                      <a:solidFill>
                        <a:schemeClr val="tx2">
                          <a:lumMod val="20000"/>
                          <a:lumOff val="80000"/>
                        </a:schemeClr>
                      </a:solidFill>
                      <a:prstDash val="solid"/>
                      <a:round/>
                      <a:headEnd type="none" w="med" len="med"/>
                      <a:tailEnd type="none" w="med" len="med"/>
                    </a:lnT>
                    <a:lnB w="12700" cap="flat" cmpd="sng" algn="ctr">
                      <a:solidFill>
                        <a:schemeClr val="accent1">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a:r>
                        <a:rPr lang="pt-BR" sz="1300" b="0" u="none" strike="noStrike" dirty="0">
                          <a:solidFill>
                            <a:schemeClr val="tx1"/>
                          </a:solidFill>
                          <a:effectLst/>
                        </a:rPr>
                        <a:t>PPP</a:t>
                      </a:r>
                      <a:r>
                        <a:rPr lang="pt-BR" sz="1300" b="0" u="none" dirty="0">
                          <a:solidFill>
                            <a:schemeClr val="tx1"/>
                          </a:solidFill>
                          <a:effectLst/>
                        </a:rPr>
                        <a:t>, </a:t>
                      </a:r>
                      <a:r>
                        <a:rPr lang="pt-BR" sz="1300" b="0" u="none" strike="noStrike" dirty="0">
                          <a:solidFill>
                            <a:schemeClr val="tx1"/>
                          </a:solidFill>
                          <a:effectLst/>
                        </a:rPr>
                        <a:t>CNDO</a:t>
                      </a:r>
                      <a:r>
                        <a:rPr lang="pt-BR" sz="1300" b="0" u="none" dirty="0">
                          <a:solidFill>
                            <a:schemeClr val="tx1"/>
                          </a:solidFill>
                          <a:effectLst/>
                        </a:rPr>
                        <a:t>, </a:t>
                      </a:r>
                      <a:r>
                        <a:rPr lang="pt-BR" sz="1300" b="0" u="none" strike="noStrike" dirty="0">
                          <a:solidFill>
                            <a:schemeClr val="tx1"/>
                          </a:solidFill>
                          <a:effectLst/>
                        </a:rPr>
                        <a:t>NDDO</a:t>
                      </a:r>
                      <a:r>
                        <a:rPr lang="pt-BR" sz="1300" b="0" u="none" dirty="0">
                          <a:solidFill>
                            <a:schemeClr val="tx1"/>
                          </a:solidFill>
                          <a:effectLst/>
                        </a:rPr>
                        <a:t>, </a:t>
                      </a:r>
                      <a:r>
                        <a:rPr lang="pt-BR" sz="1300" b="0" u="none" strike="noStrike" dirty="0">
                          <a:solidFill>
                            <a:schemeClr val="tx1"/>
                          </a:solidFill>
                          <a:effectLst/>
                        </a:rPr>
                        <a:t>INDO</a:t>
                      </a:r>
                      <a:r>
                        <a:rPr lang="pt-BR" sz="1300" b="0" u="none" dirty="0">
                          <a:solidFill>
                            <a:schemeClr val="tx1"/>
                          </a:solidFill>
                          <a:effectLst/>
                        </a:rPr>
                        <a:t>,</a:t>
                      </a:r>
                      <a:br>
                        <a:rPr lang="pt-BR" sz="1300" b="0" u="none" dirty="0">
                          <a:solidFill>
                            <a:schemeClr val="tx1"/>
                          </a:solidFill>
                          <a:effectLst/>
                        </a:rPr>
                      </a:br>
                      <a:r>
                        <a:rPr lang="pt-BR" sz="1300" b="0" u="none" strike="noStrike" dirty="0">
                          <a:solidFill>
                            <a:schemeClr val="tx1"/>
                          </a:solidFill>
                          <a:effectLst/>
                        </a:rPr>
                        <a:t>MINDO</a:t>
                      </a:r>
                      <a:r>
                        <a:rPr lang="pt-BR" sz="1300" b="0" u="none" dirty="0">
                          <a:solidFill>
                            <a:schemeClr val="tx1"/>
                          </a:solidFill>
                          <a:effectLst/>
                        </a:rPr>
                        <a:t>, </a:t>
                      </a:r>
                      <a:r>
                        <a:rPr lang="pt-BR" sz="1300" b="0" u="none" strike="noStrike" dirty="0">
                          <a:solidFill>
                            <a:schemeClr val="tx1"/>
                          </a:solidFill>
                          <a:effectLst/>
                        </a:rPr>
                        <a:t>MNDO</a:t>
                      </a:r>
                      <a:r>
                        <a:rPr lang="pt-BR" sz="1300" b="0" u="none" dirty="0">
                          <a:solidFill>
                            <a:schemeClr val="tx1"/>
                          </a:solidFill>
                          <a:effectLst/>
                        </a:rPr>
                        <a:t>, </a:t>
                      </a:r>
                      <a:r>
                        <a:rPr lang="pt-BR" sz="1300" b="0" u="none" strike="noStrike" dirty="0">
                          <a:solidFill>
                            <a:schemeClr val="tx1"/>
                          </a:solidFill>
                          <a:effectLst/>
                        </a:rPr>
                        <a:t>AM1</a:t>
                      </a:r>
                      <a:r>
                        <a:rPr lang="pt-BR" sz="1300" b="0" u="none" dirty="0">
                          <a:solidFill>
                            <a:schemeClr val="tx1"/>
                          </a:solidFill>
                          <a:effectLst/>
                        </a:rPr>
                        <a:t>, </a:t>
                      </a:r>
                      <a:r>
                        <a:rPr lang="pt-BR" sz="1300" b="0" u="none" strike="noStrike" dirty="0">
                          <a:solidFill>
                            <a:schemeClr val="tx1"/>
                          </a:solidFill>
                          <a:effectLst/>
                        </a:rPr>
                        <a:t>PM3</a:t>
                      </a:r>
                      <a:r>
                        <a:rPr lang="pt-BR" sz="1300" b="0" u="none" dirty="0">
                          <a:solidFill>
                            <a:schemeClr val="tx1"/>
                          </a:solidFill>
                          <a:effectLst/>
                        </a:rPr>
                        <a:t>, etc.</a:t>
                      </a:r>
                    </a:p>
                  </a:txBody>
                  <a:tcPr anchor="ctr">
                    <a:lnL w="12700" cmpd="sng">
                      <a:noFill/>
                    </a:lnL>
                    <a:lnR w="12700" cmpd="sng">
                      <a:noFill/>
                    </a:lnR>
                    <a:lnT w="6350" cap="flat" cmpd="sng" algn="ctr">
                      <a:solidFill>
                        <a:schemeClr val="tx2">
                          <a:lumMod val="20000"/>
                          <a:lumOff val="80000"/>
                        </a:schemeClr>
                      </a:solidFill>
                      <a:prstDash val="solid"/>
                      <a:round/>
                      <a:headEnd type="none" w="med" len="med"/>
                      <a:tailEnd type="none" w="med" len="med"/>
                    </a:lnT>
                    <a:lnB w="635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b="0" u="none" strike="noStrike" dirty="0">
                          <a:solidFill>
                            <a:schemeClr val="tx1"/>
                          </a:solidFill>
                          <a:effectLst/>
                        </a:rPr>
                        <a:t>MOPAC</a:t>
                      </a:r>
                      <a:r>
                        <a:rPr lang="en-US" sz="1300" b="0" u="none" dirty="0">
                          <a:solidFill>
                            <a:schemeClr val="tx1"/>
                          </a:solidFill>
                          <a:effectLst/>
                        </a:rPr>
                        <a:t>, (</a:t>
                      </a:r>
                      <a:r>
                        <a:rPr lang="en-US" sz="1300" b="0" u="none" strike="noStrike" dirty="0" err="1">
                          <a:solidFill>
                            <a:schemeClr val="tx1"/>
                          </a:solidFill>
                          <a:effectLst/>
                        </a:rPr>
                        <a:t>Winmostar</a:t>
                      </a:r>
                      <a:r>
                        <a:rPr lang="en-US" sz="1300" b="0" u="none" dirty="0">
                          <a:solidFill>
                            <a:schemeClr val="tx1"/>
                          </a:solidFill>
                          <a:effectLst/>
                        </a:rPr>
                        <a:t>),</a:t>
                      </a:r>
                      <a:r>
                        <a:rPr lang="ja-JP" altLang="en-US" sz="1300" b="0" u="none" dirty="0">
                          <a:solidFill>
                            <a:schemeClr val="tx1"/>
                          </a:solidFill>
                          <a:effectLst/>
                        </a:rPr>
                        <a:t> </a:t>
                      </a:r>
                      <a:r>
                        <a:rPr lang="en-US" sz="1300" b="0" u="none" strike="noStrike" dirty="0">
                          <a:solidFill>
                            <a:schemeClr val="tx1"/>
                          </a:solidFill>
                          <a:effectLst/>
                        </a:rPr>
                        <a:t>Spartan</a:t>
                      </a:r>
                      <a:r>
                        <a:rPr lang="en-US" sz="1300" b="0" u="none" dirty="0">
                          <a:solidFill>
                            <a:schemeClr val="tx1"/>
                          </a:solidFill>
                          <a:effectLst/>
                        </a:rPr>
                        <a:t>, etc.</a:t>
                      </a:r>
                      <a:br>
                        <a:rPr lang="en-US" sz="1300" b="0" u="none" dirty="0">
                          <a:solidFill>
                            <a:schemeClr val="tx1"/>
                          </a:solidFill>
                          <a:effectLst/>
                        </a:rPr>
                      </a:br>
                      <a:r>
                        <a:rPr lang="en-US" sz="1300" b="0" u="none" dirty="0">
                          <a:solidFill>
                            <a:schemeClr val="tx1"/>
                          </a:solidFill>
                          <a:effectLst/>
                        </a:rPr>
                        <a:t>Gaussian</a:t>
                      </a:r>
                      <a:r>
                        <a:rPr lang="ja-JP" altLang="en-US" sz="1300" b="0" u="none" dirty="0">
                          <a:solidFill>
                            <a:schemeClr val="tx1"/>
                          </a:solidFill>
                          <a:effectLst/>
                        </a:rPr>
                        <a:t>等でも使用可</a:t>
                      </a:r>
                    </a:p>
                  </a:txBody>
                  <a:tcPr anchor="ctr">
                    <a:lnL w="12700" cmpd="sng">
                      <a:noFill/>
                    </a:lnL>
                    <a:lnR w="12700" cmpd="sng">
                      <a:noFill/>
                    </a:lnR>
                    <a:lnT w="6350" cap="flat" cmpd="sng" algn="ctr">
                      <a:solidFill>
                        <a:schemeClr val="tx2">
                          <a:lumMod val="20000"/>
                          <a:lumOff val="80000"/>
                        </a:schemeClr>
                      </a:solidFill>
                      <a:prstDash val="solid"/>
                      <a:round/>
                      <a:headEnd type="none" w="med" len="med"/>
                      <a:tailEnd type="none" w="med" len="med"/>
                    </a:lnT>
                    <a:lnB w="635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532124713"/>
                  </a:ext>
                </a:extLst>
              </a:tr>
              <a:tr h="864000">
                <a:tc>
                  <a:txBody>
                    <a:bodyPr/>
                    <a:lstStyle/>
                    <a:p>
                      <a:pPr algn="l"/>
                      <a:r>
                        <a:rPr lang="ja-JP" altLang="en-US" sz="1300" b="1" u="none" strike="noStrike" dirty="0">
                          <a:solidFill>
                            <a:schemeClr val="tx2"/>
                          </a:solidFill>
                          <a:effectLst/>
                        </a:rPr>
                        <a:t>非経験的分子軌道法</a:t>
                      </a:r>
                      <a:endParaRPr lang="en-US" altLang="ja-JP" sz="1300" b="1" u="none" strike="noStrike" dirty="0">
                        <a:solidFill>
                          <a:schemeClr val="tx2"/>
                        </a:solidFill>
                        <a:effectLst/>
                      </a:endParaRPr>
                    </a:p>
                    <a:p>
                      <a:pPr algn="l"/>
                      <a:r>
                        <a:rPr lang="en-US" altLang="ja-JP" sz="900" b="0" u="none" strike="noStrike" dirty="0">
                          <a:solidFill>
                            <a:schemeClr val="tx2"/>
                          </a:solidFill>
                          <a:effectLst/>
                        </a:rPr>
                        <a:t>non</a:t>
                      </a:r>
                      <a:r>
                        <a:rPr lang="en-US" altLang="zh-TW" sz="900" b="0" u="none" dirty="0">
                          <a:solidFill>
                            <a:schemeClr val="tx2"/>
                          </a:solidFill>
                          <a:effectLst/>
                        </a:rPr>
                        <a:t>-empirical MO</a:t>
                      </a:r>
                      <a:br>
                        <a:rPr lang="ja-JP" altLang="en-US" sz="1300" b="0" u="none" dirty="0">
                          <a:solidFill>
                            <a:schemeClr val="tx2"/>
                          </a:solidFill>
                          <a:effectLst/>
                        </a:rPr>
                      </a:br>
                      <a:r>
                        <a:rPr lang="ja-JP" altLang="en-US" sz="1300" b="1" u="none" dirty="0">
                          <a:solidFill>
                            <a:schemeClr val="tx2"/>
                          </a:solidFill>
                          <a:effectLst/>
                        </a:rPr>
                        <a:t>第一原理分子軌道法 </a:t>
                      </a:r>
                      <a:endParaRPr lang="en-US" altLang="ja-JP" sz="1300" b="1" u="none" dirty="0">
                        <a:solidFill>
                          <a:schemeClr val="tx2"/>
                        </a:solidFill>
                        <a:effectLst/>
                      </a:endParaRPr>
                    </a:p>
                    <a:p>
                      <a:pPr algn="l"/>
                      <a:r>
                        <a:rPr lang="en-US" sz="900" b="0" i="1" u="none" dirty="0">
                          <a:solidFill>
                            <a:schemeClr val="tx2"/>
                          </a:solidFill>
                          <a:effectLst/>
                        </a:rPr>
                        <a:t>ab initio</a:t>
                      </a:r>
                      <a:r>
                        <a:rPr lang="en-US" sz="900" b="0" u="none" dirty="0">
                          <a:solidFill>
                            <a:schemeClr val="tx2"/>
                          </a:solidFill>
                          <a:effectLst/>
                        </a:rPr>
                        <a:t> MO</a:t>
                      </a:r>
                    </a:p>
                  </a:txBody>
                  <a:tcPr anchor="ctr">
                    <a:lnL w="12700" cmpd="sng">
                      <a:noFill/>
                    </a:lnL>
                    <a:lnR w="12700" cmpd="sng">
                      <a:noFill/>
                    </a:lnR>
                    <a:lnT w="12700" cap="flat" cmpd="sng" algn="ctr">
                      <a:solidFill>
                        <a:schemeClr val="accent1">
                          <a:lumMod val="20000"/>
                          <a:lumOff val="80000"/>
                        </a:schemeClr>
                      </a:solidFill>
                      <a:prstDash val="solid"/>
                      <a:round/>
                      <a:headEnd type="none" w="med" len="med"/>
                      <a:tailEnd type="none" w="med" len="med"/>
                    </a:lnT>
                    <a:lnB w="635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a:r>
                        <a:rPr lang="fr-FR" sz="1300" b="0" u="none" strike="noStrike" dirty="0">
                          <a:solidFill>
                            <a:schemeClr val="tx1"/>
                          </a:solidFill>
                          <a:effectLst/>
                        </a:rPr>
                        <a:t>HF</a:t>
                      </a:r>
                      <a:r>
                        <a:rPr lang="fr-FR" sz="1300" b="0" u="none" dirty="0">
                          <a:solidFill>
                            <a:schemeClr val="tx1"/>
                          </a:solidFill>
                          <a:effectLst/>
                        </a:rPr>
                        <a:t>, </a:t>
                      </a:r>
                      <a:r>
                        <a:rPr lang="fr-FR" sz="1300" b="0" u="none" strike="noStrike" dirty="0">
                          <a:solidFill>
                            <a:schemeClr val="tx1"/>
                          </a:solidFill>
                          <a:effectLst/>
                        </a:rPr>
                        <a:t>CI</a:t>
                      </a:r>
                      <a:r>
                        <a:rPr lang="fr-FR" sz="1300" b="0" u="none" dirty="0">
                          <a:solidFill>
                            <a:schemeClr val="tx1"/>
                          </a:solidFill>
                          <a:effectLst/>
                        </a:rPr>
                        <a:t>, </a:t>
                      </a:r>
                      <a:r>
                        <a:rPr lang="fr-FR" sz="1300" b="0" u="none" strike="noStrike" dirty="0">
                          <a:solidFill>
                            <a:schemeClr val="tx1"/>
                          </a:solidFill>
                          <a:effectLst/>
                        </a:rPr>
                        <a:t>MP</a:t>
                      </a:r>
                      <a:r>
                        <a:rPr lang="fr-FR" sz="1300" b="0" u="none" dirty="0">
                          <a:solidFill>
                            <a:schemeClr val="tx1"/>
                          </a:solidFill>
                          <a:effectLst/>
                        </a:rPr>
                        <a:t>, </a:t>
                      </a:r>
                      <a:r>
                        <a:rPr lang="fr-FR" sz="1300" b="0" u="none" strike="noStrike" dirty="0">
                          <a:solidFill>
                            <a:schemeClr val="tx1"/>
                          </a:solidFill>
                          <a:effectLst/>
                        </a:rPr>
                        <a:t>CC</a:t>
                      </a:r>
                      <a:r>
                        <a:rPr lang="fr-FR" sz="1300" b="0" u="none" dirty="0">
                          <a:solidFill>
                            <a:schemeClr val="tx1"/>
                          </a:solidFill>
                          <a:effectLst/>
                        </a:rPr>
                        <a:t>,</a:t>
                      </a:r>
                      <a:br>
                        <a:rPr lang="fr-FR" sz="1300" b="0" u="none" dirty="0">
                          <a:solidFill>
                            <a:schemeClr val="tx1"/>
                          </a:solidFill>
                          <a:effectLst/>
                        </a:rPr>
                      </a:br>
                      <a:r>
                        <a:rPr lang="fr-FR" sz="1300" b="0" u="none" dirty="0">
                          <a:solidFill>
                            <a:schemeClr val="tx1"/>
                          </a:solidFill>
                          <a:effectLst/>
                        </a:rPr>
                        <a:t>CASSCF, etc.</a:t>
                      </a:r>
                    </a:p>
                  </a:txBody>
                  <a:tcPr anchor="ctr">
                    <a:lnL w="12700" cmpd="sng">
                      <a:noFill/>
                    </a:lnL>
                    <a:lnR w="12700" cmpd="sng">
                      <a:noFill/>
                    </a:lnR>
                    <a:lnT w="6350" cap="flat" cmpd="sng" algn="ctr">
                      <a:solidFill>
                        <a:schemeClr val="tx2">
                          <a:lumMod val="20000"/>
                          <a:lumOff val="80000"/>
                        </a:schemeClr>
                      </a:solidFill>
                      <a:prstDash val="solid"/>
                      <a:round/>
                      <a:headEnd type="none" w="med" len="med"/>
                      <a:tailEnd type="none" w="med" len="med"/>
                    </a:lnT>
                    <a:lnB w="635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a:r>
                        <a:rPr lang="en-US" sz="1300" b="1" u="none" strike="noStrike" dirty="0">
                          <a:solidFill>
                            <a:schemeClr val="accent4"/>
                          </a:solidFill>
                          <a:effectLst/>
                        </a:rPr>
                        <a:t>Gaussian</a:t>
                      </a:r>
                      <a:r>
                        <a:rPr lang="en-US" altLang="ja-JP" sz="1300" b="0" u="none" strike="noStrike" dirty="0">
                          <a:solidFill>
                            <a:schemeClr val="tx1"/>
                          </a:solidFill>
                          <a:effectLst/>
                        </a:rPr>
                        <a:t>, </a:t>
                      </a:r>
                      <a:r>
                        <a:rPr lang="en-US" sz="1300" b="0" u="none" strike="noStrike" dirty="0">
                          <a:solidFill>
                            <a:schemeClr val="tx1"/>
                          </a:solidFill>
                          <a:effectLst/>
                        </a:rPr>
                        <a:t>GAMESS</a:t>
                      </a:r>
                      <a:r>
                        <a:rPr lang="en-US" sz="1300" b="0" u="none" dirty="0">
                          <a:solidFill>
                            <a:schemeClr val="tx1"/>
                          </a:solidFill>
                          <a:effectLst/>
                        </a:rPr>
                        <a:t>, </a:t>
                      </a:r>
                      <a:r>
                        <a:rPr lang="en-US" altLang="ja-JP" sz="1300" b="0" u="none" strike="noStrike" dirty="0">
                          <a:solidFill>
                            <a:schemeClr val="tx1"/>
                          </a:solidFill>
                          <a:effectLst/>
                        </a:rPr>
                        <a:t>SMASH</a:t>
                      </a:r>
                      <a:r>
                        <a:rPr lang="en-US" altLang="ja-JP" sz="1300" b="0" u="none" dirty="0">
                          <a:solidFill>
                            <a:schemeClr val="tx1"/>
                          </a:solidFill>
                          <a:effectLst/>
                        </a:rPr>
                        <a:t>,</a:t>
                      </a:r>
                      <a:endParaRPr lang="en-US" sz="1300" b="0" u="none" dirty="0">
                        <a:solidFill>
                          <a:schemeClr val="tx1"/>
                        </a:solidFill>
                        <a:effectLst/>
                      </a:endParaRPr>
                    </a:p>
                    <a:p>
                      <a:pPr algn="l"/>
                      <a:r>
                        <a:rPr lang="en-US" sz="1300" b="0" u="none" strike="noStrike" dirty="0">
                          <a:solidFill>
                            <a:schemeClr val="tx1"/>
                          </a:solidFill>
                          <a:effectLst/>
                        </a:rPr>
                        <a:t>Firefly</a:t>
                      </a:r>
                      <a:r>
                        <a:rPr lang="en-US" sz="1300" b="0" u="none" dirty="0">
                          <a:solidFill>
                            <a:schemeClr val="tx1"/>
                          </a:solidFill>
                          <a:effectLst/>
                        </a:rPr>
                        <a:t>, </a:t>
                      </a:r>
                      <a:r>
                        <a:rPr lang="en-US" sz="1300" b="0" u="none" strike="noStrike" dirty="0" err="1">
                          <a:solidFill>
                            <a:schemeClr val="tx1"/>
                          </a:solidFill>
                          <a:effectLst/>
                        </a:rPr>
                        <a:t>Molpro</a:t>
                      </a:r>
                      <a:r>
                        <a:rPr lang="en-US" sz="1300" b="0" u="none" dirty="0">
                          <a:solidFill>
                            <a:schemeClr val="tx1"/>
                          </a:solidFill>
                          <a:effectLst/>
                        </a:rPr>
                        <a:t>, </a:t>
                      </a:r>
                      <a:r>
                        <a:rPr lang="en-US" altLang="ja-JP" sz="1300" b="0" u="none" strike="noStrike" dirty="0">
                          <a:solidFill>
                            <a:schemeClr val="tx1"/>
                          </a:solidFill>
                          <a:effectLst/>
                        </a:rPr>
                        <a:t>Q-Chem, </a:t>
                      </a:r>
                      <a:r>
                        <a:rPr lang="en-US" sz="1300" b="0" u="none" dirty="0">
                          <a:solidFill>
                            <a:schemeClr val="tx1"/>
                          </a:solidFill>
                          <a:effectLst/>
                        </a:rPr>
                        <a:t>etc.</a:t>
                      </a:r>
                    </a:p>
                  </a:txBody>
                  <a:tcPr anchor="ctr">
                    <a:lnL w="12700" cmpd="sng">
                      <a:noFill/>
                    </a:lnL>
                    <a:lnR w="12700" cmpd="sng">
                      <a:noFill/>
                    </a:lnR>
                    <a:lnT w="6350" cap="flat" cmpd="sng" algn="ctr">
                      <a:solidFill>
                        <a:schemeClr val="tx2">
                          <a:lumMod val="20000"/>
                          <a:lumOff val="80000"/>
                        </a:schemeClr>
                      </a:solidFill>
                      <a:prstDash val="solid"/>
                      <a:round/>
                      <a:headEnd type="none" w="med" len="med"/>
                      <a:tailEnd type="none" w="med" len="med"/>
                    </a:lnT>
                    <a:lnB w="635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434846894"/>
                  </a:ext>
                </a:extLst>
              </a:tr>
              <a:tr h="576000">
                <a:tc>
                  <a:txBody>
                    <a:bodyPr/>
                    <a:lstStyle/>
                    <a:p>
                      <a:pPr algn="l"/>
                      <a:r>
                        <a:rPr lang="ja-JP" altLang="en-US" sz="1300" b="1" u="none" strike="noStrike" dirty="0">
                          <a:solidFill>
                            <a:schemeClr val="tx2"/>
                          </a:solidFill>
                          <a:effectLst/>
                        </a:rPr>
                        <a:t>密度汎関数法</a:t>
                      </a:r>
                      <a:endParaRPr lang="en-US" altLang="ja-JP" sz="1300" b="1" u="none" strike="noStrike" dirty="0">
                        <a:solidFill>
                          <a:schemeClr val="tx2"/>
                        </a:solidFill>
                        <a:effectLst/>
                      </a:endParaRPr>
                    </a:p>
                    <a:p>
                      <a:pPr algn="l"/>
                      <a:r>
                        <a:rPr lang="en-US" sz="900" b="0" u="none" dirty="0">
                          <a:solidFill>
                            <a:schemeClr val="tx2"/>
                          </a:solidFill>
                          <a:effectLst/>
                        </a:rPr>
                        <a:t>DFT</a:t>
                      </a:r>
                      <a:endParaRPr lang="en-US" sz="1100" b="0" u="none" dirty="0">
                        <a:solidFill>
                          <a:schemeClr val="tx2"/>
                        </a:solidFill>
                        <a:effectLst/>
                      </a:endParaRPr>
                    </a:p>
                  </a:txBody>
                  <a:tcPr anchor="ctr">
                    <a:lnL w="12700" cmpd="sng">
                      <a:noFill/>
                    </a:lnL>
                    <a:lnR w="12700" cmpd="sng">
                      <a:noFill/>
                    </a:lnR>
                    <a:lnT w="6350" cap="flat" cmpd="sng" algn="ctr">
                      <a:solidFill>
                        <a:schemeClr val="tx2">
                          <a:lumMod val="20000"/>
                          <a:lumOff val="80000"/>
                        </a:schemeClr>
                      </a:solidFill>
                      <a:prstDash val="solid"/>
                      <a:round/>
                      <a:headEnd type="none" w="med" len="med"/>
                      <a:tailEnd type="none" w="med" len="med"/>
                    </a:lnT>
                    <a:lnB w="635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a:r>
                        <a:rPr lang="ja-JP" altLang="en-US" sz="1300" b="0" u="none" dirty="0">
                          <a:solidFill>
                            <a:schemeClr val="tx1"/>
                          </a:solidFill>
                          <a:effectLst/>
                        </a:rPr>
                        <a:t>（汎関数）</a:t>
                      </a:r>
                      <a:r>
                        <a:rPr lang="en-US" sz="1300" b="0" u="none" strike="noStrike" dirty="0">
                          <a:solidFill>
                            <a:schemeClr val="tx1"/>
                          </a:solidFill>
                          <a:effectLst/>
                        </a:rPr>
                        <a:t>B3LYP</a:t>
                      </a:r>
                      <a:r>
                        <a:rPr lang="en-US" sz="1300" b="0" u="none" dirty="0">
                          <a:solidFill>
                            <a:schemeClr val="tx1"/>
                          </a:solidFill>
                          <a:effectLst/>
                        </a:rPr>
                        <a:t>, etc.</a:t>
                      </a:r>
                    </a:p>
                  </a:txBody>
                  <a:tcPr anchor="ctr">
                    <a:lnL w="12700" cmpd="sng">
                      <a:noFill/>
                    </a:lnL>
                    <a:lnR w="12700" cmpd="sng">
                      <a:noFill/>
                    </a:lnR>
                    <a:lnT w="6350" cap="flat" cmpd="sng" algn="ctr">
                      <a:solidFill>
                        <a:schemeClr val="tx2">
                          <a:lumMod val="20000"/>
                          <a:lumOff val="80000"/>
                        </a:schemeClr>
                      </a:solidFill>
                      <a:prstDash val="solid"/>
                      <a:round/>
                      <a:headEnd type="none" w="med" len="med"/>
                      <a:tailEnd type="none" w="med" len="med"/>
                    </a:lnT>
                    <a:lnB w="635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a:r>
                        <a:rPr lang="en-US" altLang="ja-JP" sz="1300" b="1" u="none" strike="noStrike" dirty="0">
                          <a:solidFill>
                            <a:schemeClr val="accent4"/>
                          </a:solidFill>
                          <a:effectLst/>
                        </a:rPr>
                        <a:t>Gaussian</a:t>
                      </a:r>
                      <a:r>
                        <a:rPr lang="en-US" altLang="ja-JP" sz="1300" b="0" u="none" dirty="0">
                          <a:solidFill>
                            <a:schemeClr val="tx1"/>
                          </a:solidFill>
                          <a:effectLst/>
                        </a:rPr>
                        <a:t>, </a:t>
                      </a:r>
                      <a:r>
                        <a:rPr lang="en-US" altLang="ja-JP" sz="1300" b="0" u="none" strike="noStrike" dirty="0">
                          <a:solidFill>
                            <a:schemeClr val="tx1"/>
                          </a:solidFill>
                          <a:effectLst/>
                        </a:rPr>
                        <a:t>GAMESS</a:t>
                      </a:r>
                      <a:r>
                        <a:rPr lang="en-US" altLang="ja-JP" sz="1300" b="0" u="none" dirty="0">
                          <a:solidFill>
                            <a:schemeClr val="tx1"/>
                          </a:solidFill>
                          <a:effectLst/>
                        </a:rPr>
                        <a:t>, </a:t>
                      </a:r>
                      <a:r>
                        <a:rPr lang="en-US" altLang="ja-JP" sz="1300" b="0" u="none" strike="noStrike" dirty="0">
                          <a:solidFill>
                            <a:schemeClr val="tx1"/>
                          </a:solidFill>
                          <a:effectLst/>
                        </a:rPr>
                        <a:t>SMASH</a:t>
                      </a:r>
                      <a:r>
                        <a:rPr lang="en-US" altLang="ja-JP" sz="1300" b="0" u="none" dirty="0">
                          <a:solidFill>
                            <a:schemeClr val="tx1"/>
                          </a:solidFill>
                          <a:effectLst/>
                        </a:rPr>
                        <a:t>,</a:t>
                      </a:r>
                      <a:r>
                        <a:rPr lang="en-US" sz="1300" b="0" u="none" dirty="0">
                          <a:solidFill>
                            <a:schemeClr val="tx1"/>
                          </a:solidFill>
                          <a:effectLst/>
                        </a:rPr>
                        <a:t> etc.</a:t>
                      </a:r>
                    </a:p>
                  </a:txBody>
                  <a:tcPr anchor="ctr">
                    <a:lnL w="12700" cmpd="sng">
                      <a:noFill/>
                    </a:lnL>
                    <a:lnR w="12700" cmpd="sng">
                      <a:noFill/>
                    </a:lnR>
                    <a:lnT w="6350" cap="flat" cmpd="sng" algn="ctr">
                      <a:solidFill>
                        <a:schemeClr val="tx2">
                          <a:lumMod val="20000"/>
                          <a:lumOff val="80000"/>
                        </a:schemeClr>
                      </a:solidFill>
                      <a:prstDash val="solid"/>
                      <a:round/>
                      <a:headEnd type="none" w="med" len="med"/>
                      <a:tailEnd type="none" w="med" len="med"/>
                    </a:lnT>
                    <a:lnB w="6350" cap="flat" cmpd="sng" algn="ctr">
                      <a:solidFill>
                        <a:schemeClr val="tx2">
                          <a:lumMod val="20000"/>
                          <a:lumOff val="8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89270792"/>
                  </a:ext>
                </a:extLst>
              </a:tr>
              <a:tr h="576000">
                <a:tc>
                  <a:txBody>
                    <a:bodyPr/>
                    <a:lstStyle/>
                    <a:p>
                      <a:pPr algn="l"/>
                      <a:r>
                        <a:rPr lang="ja-JP" altLang="en-US" sz="1300" b="1" u="none" dirty="0">
                          <a:solidFill>
                            <a:schemeClr val="tx2"/>
                          </a:solidFill>
                          <a:effectLst/>
                        </a:rPr>
                        <a:t>第一原理量子モンテカルロ法</a:t>
                      </a:r>
                      <a:endParaRPr lang="en-US" altLang="ja-JP" sz="1300" b="1" u="none" dirty="0">
                        <a:solidFill>
                          <a:schemeClr val="tx2"/>
                        </a:solidFill>
                        <a:effectLst/>
                      </a:endParaRPr>
                    </a:p>
                    <a:p>
                      <a:pPr algn="l"/>
                      <a:r>
                        <a:rPr lang="en-US" altLang="ja-JP" sz="900" b="0" i="1" u="none" dirty="0">
                          <a:solidFill>
                            <a:schemeClr val="tx2"/>
                          </a:solidFill>
                          <a:effectLst/>
                        </a:rPr>
                        <a:t>ab initio</a:t>
                      </a:r>
                      <a:r>
                        <a:rPr lang="en-US" altLang="ja-JP" sz="900" b="0" u="none" dirty="0">
                          <a:solidFill>
                            <a:schemeClr val="tx2"/>
                          </a:solidFill>
                          <a:effectLst/>
                        </a:rPr>
                        <a:t> QMC</a:t>
                      </a:r>
                      <a:endParaRPr lang="ja-JP" altLang="en-US" sz="900" b="0" u="none" dirty="0">
                        <a:solidFill>
                          <a:schemeClr val="tx2"/>
                        </a:solidFill>
                        <a:effectLst/>
                      </a:endParaRPr>
                    </a:p>
                  </a:txBody>
                  <a:tcPr anchor="ctr">
                    <a:lnL w="12700" cmpd="sng">
                      <a:noFill/>
                    </a:lnL>
                    <a:lnR w="12700" cmpd="sng">
                      <a:noFill/>
                    </a:lnR>
                    <a:lnT w="6350" cap="flat" cmpd="sng" algn="ctr">
                      <a:solidFill>
                        <a:schemeClr val="tx2">
                          <a:lumMod val="20000"/>
                          <a:lumOff val="80000"/>
                        </a:schemeClr>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a:r>
                        <a:rPr lang="en-US" sz="1300" b="0" u="none" strike="noStrike" dirty="0">
                          <a:solidFill>
                            <a:schemeClr val="tx1"/>
                          </a:solidFill>
                          <a:effectLst/>
                        </a:rPr>
                        <a:t>VMC</a:t>
                      </a:r>
                      <a:r>
                        <a:rPr lang="en-US" sz="1300" b="0" u="none" dirty="0">
                          <a:solidFill>
                            <a:schemeClr val="tx1"/>
                          </a:solidFill>
                          <a:effectLst/>
                        </a:rPr>
                        <a:t>, FN-DMC</a:t>
                      </a:r>
                    </a:p>
                  </a:txBody>
                  <a:tcPr anchor="ctr">
                    <a:lnL w="12700" cmpd="sng">
                      <a:noFill/>
                    </a:lnL>
                    <a:lnR w="12700" cmpd="sng">
                      <a:noFill/>
                    </a:lnR>
                    <a:lnT w="6350" cap="flat" cmpd="sng" algn="ctr">
                      <a:solidFill>
                        <a:schemeClr val="tx2">
                          <a:lumMod val="20000"/>
                          <a:lumOff val="80000"/>
                        </a:schemeClr>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a:r>
                        <a:rPr lang="en-US" sz="1300" b="0" u="none" strike="noStrike" dirty="0">
                          <a:solidFill>
                            <a:schemeClr val="tx1"/>
                          </a:solidFill>
                          <a:effectLst/>
                        </a:rPr>
                        <a:t>CASINO</a:t>
                      </a:r>
                      <a:r>
                        <a:rPr lang="en-US" sz="1300" b="0" u="none" dirty="0">
                          <a:solidFill>
                            <a:schemeClr val="tx1"/>
                          </a:solidFill>
                          <a:effectLst/>
                        </a:rPr>
                        <a:t>, </a:t>
                      </a:r>
                      <a:r>
                        <a:rPr lang="en-US" sz="1300" b="0" u="none" strike="noStrike" dirty="0" err="1">
                          <a:solidFill>
                            <a:schemeClr val="tx1"/>
                          </a:solidFill>
                          <a:effectLst/>
                        </a:rPr>
                        <a:t>QWalk</a:t>
                      </a:r>
                      <a:r>
                        <a:rPr lang="en-US" sz="1300" b="0" u="none" dirty="0">
                          <a:solidFill>
                            <a:schemeClr val="tx1"/>
                          </a:solidFill>
                          <a:effectLst/>
                        </a:rPr>
                        <a:t>, </a:t>
                      </a:r>
                      <a:r>
                        <a:rPr lang="en-US" sz="1300" b="0" u="none" strike="noStrike" dirty="0">
                          <a:solidFill>
                            <a:schemeClr val="tx1"/>
                          </a:solidFill>
                          <a:effectLst/>
                        </a:rPr>
                        <a:t>QMCPACK</a:t>
                      </a:r>
                      <a:r>
                        <a:rPr lang="en-US" sz="1300" b="0" u="none" dirty="0">
                          <a:solidFill>
                            <a:schemeClr val="tx1"/>
                          </a:solidFill>
                          <a:effectLst/>
                        </a:rPr>
                        <a:t>,</a:t>
                      </a:r>
                    </a:p>
                    <a:p>
                      <a:pPr algn="l"/>
                      <a:r>
                        <a:rPr lang="en-US" sz="1300" b="0" u="none" strike="noStrike" dirty="0">
                          <a:solidFill>
                            <a:schemeClr val="tx1"/>
                          </a:solidFill>
                          <a:effectLst/>
                        </a:rPr>
                        <a:t>CHAMP</a:t>
                      </a:r>
                      <a:r>
                        <a:rPr lang="en-US" sz="1300" b="0" u="none" dirty="0">
                          <a:solidFill>
                            <a:schemeClr val="tx1"/>
                          </a:solidFill>
                          <a:effectLst/>
                        </a:rPr>
                        <a:t>, </a:t>
                      </a:r>
                      <a:r>
                        <a:rPr lang="en-US" sz="1300" b="0" u="none" strike="noStrike" dirty="0" err="1">
                          <a:solidFill>
                            <a:schemeClr val="tx1"/>
                          </a:solidFill>
                          <a:effectLst/>
                        </a:rPr>
                        <a:t>TurboRVB</a:t>
                      </a:r>
                      <a:r>
                        <a:rPr lang="en-US" sz="1300" b="0" u="none" dirty="0">
                          <a:solidFill>
                            <a:schemeClr val="tx1"/>
                          </a:solidFill>
                          <a:effectLst/>
                        </a:rPr>
                        <a:t>, etc.</a:t>
                      </a:r>
                    </a:p>
                  </a:txBody>
                  <a:tcPr anchor="ctr">
                    <a:lnL w="12700" cmpd="sng">
                      <a:noFill/>
                    </a:lnL>
                    <a:lnR w="12700" cmpd="sng">
                      <a:noFill/>
                    </a:lnR>
                    <a:lnT w="6350" cap="flat" cmpd="sng" algn="ctr">
                      <a:solidFill>
                        <a:schemeClr val="tx2">
                          <a:lumMod val="20000"/>
                          <a:lumOff val="80000"/>
                        </a:schemeClr>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869668376"/>
                  </a:ext>
                </a:extLst>
              </a:tr>
            </a:tbl>
          </a:graphicData>
        </a:graphic>
      </p:graphicFrame>
      <p:sp>
        <p:nvSpPr>
          <p:cNvPr id="9" name="テキスト プレースホルダー 8">
            <a:extLst>
              <a:ext uri="{FF2B5EF4-FFF2-40B4-BE49-F238E27FC236}">
                <a16:creationId xmlns:a16="http://schemas.microsoft.com/office/drawing/2014/main" id="{78B06137-9635-11E6-B62B-5DF93DD9719A}"/>
              </a:ext>
            </a:extLst>
          </p:cNvPr>
          <p:cNvSpPr>
            <a:spLocks noGrp="1"/>
          </p:cNvSpPr>
          <p:nvPr>
            <p:ph type="body" sz="quarter" idx="13"/>
          </p:nvPr>
        </p:nvSpPr>
        <p:spPr/>
        <p:txBody>
          <a:bodyPr/>
          <a:lstStyle/>
          <a:p>
            <a:r>
              <a:rPr lang="en-US" altLang="ja-JP" dirty="0"/>
              <a:t>https://zenn.dev/ohno/articles/10c5c4aa20dd58</a:t>
            </a:r>
          </a:p>
          <a:p>
            <a:r>
              <a:rPr lang="en-US" altLang="ja-JP" dirty="0"/>
              <a:t>DFT</a:t>
            </a:r>
            <a:r>
              <a:rPr lang="ja-JP" altLang="en-US" dirty="0"/>
              <a:t>にも経験的な手法や第一原理的な手法の分類があるが</a:t>
            </a:r>
            <a:r>
              <a:rPr lang="en-US" altLang="ja-JP" dirty="0"/>
              <a:t>, </a:t>
            </a:r>
            <a:r>
              <a:rPr lang="ja-JP" altLang="en-US" dirty="0"/>
              <a:t>詳細は省略する</a:t>
            </a:r>
            <a:r>
              <a:rPr lang="en-US" altLang="ja-JP" dirty="0"/>
              <a:t>.</a:t>
            </a:r>
          </a:p>
        </p:txBody>
      </p:sp>
      <p:sp>
        <p:nvSpPr>
          <p:cNvPr id="6" name="スライド番号プレースホルダー 5">
            <a:extLst>
              <a:ext uri="{FF2B5EF4-FFF2-40B4-BE49-F238E27FC236}">
                <a16:creationId xmlns:a16="http://schemas.microsoft.com/office/drawing/2014/main" id="{A59BD711-F96C-0F0A-E3B6-C5D3DADA9567}"/>
              </a:ext>
            </a:extLst>
          </p:cNvPr>
          <p:cNvSpPr>
            <a:spLocks noGrp="1"/>
          </p:cNvSpPr>
          <p:nvPr>
            <p:ph type="sldNum" sz="quarter" idx="14"/>
          </p:nvPr>
        </p:nvSpPr>
        <p:spPr/>
        <p:txBody>
          <a:bodyPr/>
          <a:lstStyle/>
          <a:p>
            <a:fld id="{44CC7441-4F6D-4D99-AEAC-28C0433C7008}" type="slidenum">
              <a:rPr kumimoji="1" lang="ja-JP" altLang="en-US" smtClean="0"/>
              <a:pPr/>
              <a:t>8</a:t>
            </a:fld>
            <a:endParaRPr kumimoji="1" lang="ja-JP" altLang="en-US" dirty="0"/>
          </a:p>
        </p:txBody>
      </p:sp>
      <p:sp>
        <p:nvSpPr>
          <p:cNvPr id="5" name="右大かっこ 4">
            <a:extLst>
              <a:ext uri="{FF2B5EF4-FFF2-40B4-BE49-F238E27FC236}">
                <a16:creationId xmlns:a16="http://schemas.microsoft.com/office/drawing/2014/main" id="{6CE48C42-830D-ED88-0251-FDD23C295D1F}"/>
              </a:ext>
            </a:extLst>
          </p:cNvPr>
          <p:cNvSpPr/>
          <p:nvPr/>
        </p:nvSpPr>
        <p:spPr>
          <a:xfrm>
            <a:off x="4706677" y="2363164"/>
            <a:ext cx="180000" cy="1440000"/>
          </a:xfrm>
          <a:prstGeom prst="rightBracket">
            <a:avLst>
              <a:gd name="adj" fmla="val 0"/>
            </a:avLst>
          </a:prstGeom>
          <a:ln w="38100">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1" name="テキスト ボックス 10">
            <a:extLst>
              <a:ext uri="{FF2B5EF4-FFF2-40B4-BE49-F238E27FC236}">
                <a16:creationId xmlns:a16="http://schemas.microsoft.com/office/drawing/2014/main" id="{1B0D65EF-C75C-4423-4D1F-6C5F38686866}"/>
              </a:ext>
            </a:extLst>
          </p:cNvPr>
          <p:cNvSpPr txBox="1"/>
          <p:nvPr/>
        </p:nvSpPr>
        <p:spPr>
          <a:xfrm>
            <a:off x="4886678" y="2387084"/>
            <a:ext cx="769844" cy="492443"/>
          </a:xfrm>
          <a:prstGeom prst="rect">
            <a:avLst/>
          </a:prstGeom>
          <a:noFill/>
        </p:spPr>
        <p:txBody>
          <a:bodyPr wrap="square">
            <a:spAutoFit/>
          </a:bodyPr>
          <a:lstStyle/>
          <a:p>
            <a:r>
              <a:rPr lang="ja-JP" altLang="en-US" sz="1300" b="1" u="none" strike="noStrike" dirty="0">
                <a:solidFill>
                  <a:schemeClr val="accent4"/>
                </a:solidFill>
                <a:effectLst/>
              </a:rPr>
              <a:t>講習会</a:t>
            </a:r>
            <a:br>
              <a:rPr lang="en-US" altLang="ja-JP" sz="1300" b="1" u="none" strike="noStrike" dirty="0">
                <a:solidFill>
                  <a:schemeClr val="accent4"/>
                </a:solidFill>
                <a:effectLst/>
              </a:rPr>
            </a:br>
            <a:r>
              <a:rPr lang="ja-JP" altLang="en-US" sz="1300" b="1" u="none" strike="noStrike" dirty="0">
                <a:solidFill>
                  <a:schemeClr val="accent4"/>
                </a:solidFill>
                <a:effectLst/>
              </a:rPr>
              <a:t>の内容</a:t>
            </a:r>
            <a:endParaRPr lang="ja-JP" altLang="en-US" sz="1300" dirty="0"/>
          </a:p>
        </p:txBody>
      </p:sp>
    </p:spTree>
    <p:extLst>
      <p:ext uri="{BB962C8B-B14F-4D97-AF65-F5344CB8AC3E}">
        <p14:creationId xmlns:p14="http://schemas.microsoft.com/office/powerpoint/2010/main" val="215679312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表 9">
            <a:extLst>
              <a:ext uri="{FF2B5EF4-FFF2-40B4-BE49-F238E27FC236}">
                <a16:creationId xmlns:a16="http://schemas.microsoft.com/office/drawing/2014/main" id="{E26ED64C-83A2-4342-9AE9-D2DB79641B4E}"/>
              </a:ext>
            </a:extLst>
          </p:cNvPr>
          <p:cNvGraphicFramePr>
            <a:graphicFrameLocks noGrp="1"/>
          </p:cNvGraphicFramePr>
          <p:nvPr>
            <p:ph idx="1"/>
            <p:extLst>
              <p:ext uri="{D42A27DB-BD31-4B8C-83A1-F6EECF244321}">
                <p14:modId xmlns:p14="http://schemas.microsoft.com/office/powerpoint/2010/main" val="4015507060"/>
              </p:ext>
            </p:extLst>
          </p:nvPr>
        </p:nvGraphicFramePr>
        <p:xfrm>
          <a:off x="468313" y="842963"/>
          <a:ext cx="2735262" cy="3174320"/>
        </p:xfrm>
        <a:graphic>
          <a:graphicData uri="http://schemas.openxmlformats.org/drawingml/2006/table">
            <a:tbl>
              <a:tblPr firstRow="1" bandRow="1">
                <a:tableStyleId>{2D5ABB26-0587-4C30-8999-92F81FD0307C}</a:tableStyleId>
              </a:tblPr>
              <a:tblGrid>
                <a:gridCol w="2735262">
                  <a:extLst>
                    <a:ext uri="{9D8B030D-6E8A-4147-A177-3AD203B41FA5}">
                      <a16:colId xmlns:a16="http://schemas.microsoft.com/office/drawing/2014/main" val="839188252"/>
                    </a:ext>
                  </a:extLst>
                </a:gridCol>
              </a:tblGrid>
              <a:tr h="360000">
                <a:tc>
                  <a:txBody>
                    <a:bodyPr/>
                    <a:lstStyle/>
                    <a:p>
                      <a:r>
                        <a:rPr kumimoji="1" lang="en-US" altLang="ja-JP" sz="1300" b="1" dirty="0">
                          <a:solidFill>
                            <a:schemeClr val="tx2"/>
                          </a:solidFill>
                        </a:rPr>
                        <a:t>examples/</a:t>
                      </a:r>
                      <a:r>
                        <a:rPr kumimoji="1" lang="en-US" altLang="ja-JP" sz="1300" b="1" dirty="0" err="1">
                          <a:solidFill>
                            <a:schemeClr val="tx2"/>
                          </a:solidFill>
                        </a:rPr>
                        <a:t>freq</a:t>
                      </a:r>
                      <a:r>
                        <a:rPr kumimoji="1" lang="en-US" altLang="ja-JP" sz="1300" b="1" dirty="0">
                          <a:solidFill>
                            <a:schemeClr val="tx2"/>
                          </a:solidFill>
                        </a:rPr>
                        <a:t>/H2O/HF/*.gjf</a:t>
                      </a:r>
                      <a:endParaRPr kumimoji="1" lang="ja-JP" altLang="en-US" sz="1300" b="1" dirty="0">
                        <a:solidFill>
                          <a:schemeClr val="tx2"/>
                        </a:solidFill>
                      </a:endParaRPr>
                    </a:p>
                  </a:txBody>
                  <a:tcPr anchor="ctr">
                    <a:lnB w="12700" cap="flat" cmpd="sng" algn="ctr">
                      <a:noFill/>
                      <a:prstDash val="solid"/>
                      <a:round/>
                      <a:headEnd type="none" w="med" len="med"/>
                      <a:tailEnd type="none" w="med" len="med"/>
                    </a:lnB>
                  </a:tcPr>
                </a:tc>
                <a:extLst>
                  <a:ext uri="{0D108BD9-81ED-4DB2-BD59-A6C34878D82A}">
                    <a16:rowId xmlns:a16="http://schemas.microsoft.com/office/drawing/2014/main" val="3468920188"/>
                  </a:ext>
                </a:extLst>
              </a:tr>
              <a:tr h="370840">
                <a:tc>
                  <a:txBody>
                    <a:bodyPr/>
                    <a:lstStyle/>
                    <a:p>
                      <a:r>
                        <a:rPr kumimoji="1" lang="pt-BR" altLang="ja-JP" sz="1300" dirty="0">
                          <a:solidFill>
                            <a:srgbClr val="D4D4D4"/>
                          </a:solidFill>
                          <a:latin typeface="Consolas" panose="020B0609020204030204" pitchFamily="49" charset="0"/>
                        </a:rPr>
                        <a:t># HF/</a:t>
                      </a:r>
                      <a:r>
                        <a:rPr kumimoji="1" lang="pt-BR" altLang="ja-JP" sz="1300" dirty="0">
                          <a:solidFill>
                            <a:schemeClr val="accent4">
                              <a:lumMod val="60000"/>
                              <a:lumOff val="40000"/>
                            </a:schemeClr>
                          </a:solidFill>
                          <a:latin typeface="Consolas" panose="020B0609020204030204" pitchFamily="49" charset="0"/>
                        </a:rPr>
                        <a:t>STO-3G </a:t>
                      </a:r>
                      <a:r>
                        <a:rPr kumimoji="1" lang="pt-BR" altLang="ja-JP" sz="1300" dirty="0">
                          <a:solidFill>
                            <a:srgbClr val="D4D4D4"/>
                          </a:solidFill>
                          <a:latin typeface="Consolas" panose="020B0609020204030204" pitchFamily="49" charset="0"/>
                        </a:rPr>
                        <a:t>Opt Freq</a:t>
                      </a:r>
                    </a:p>
                    <a:p>
                      <a:endParaRPr kumimoji="1" lang="pt-BR" altLang="ja-JP" sz="1300" dirty="0">
                        <a:solidFill>
                          <a:srgbClr val="D4D4D4"/>
                        </a:solidFill>
                        <a:latin typeface="Consolas" panose="020B0609020204030204" pitchFamily="49" charset="0"/>
                      </a:endParaRPr>
                    </a:p>
                    <a:p>
                      <a:r>
                        <a:rPr kumimoji="1" lang="pt-BR" altLang="ja-JP" sz="1300" dirty="0">
                          <a:solidFill>
                            <a:srgbClr val="D4D4D4"/>
                          </a:solidFill>
                          <a:latin typeface="Consolas" panose="020B0609020204030204" pitchFamily="49" charset="0"/>
                        </a:rPr>
                        <a:t>H2O</a:t>
                      </a:r>
                    </a:p>
                    <a:p>
                      <a:endParaRPr kumimoji="1" lang="pt-BR" altLang="ja-JP" sz="1300" dirty="0">
                        <a:solidFill>
                          <a:srgbClr val="D4D4D4"/>
                        </a:solidFill>
                        <a:latin typeface="Consolas" panose="020B0609020204030204" pitchFamily="49" charset="0"/>
                      </a:endParaRPr>
                    </a:p>
                    <a:p>
                      <a:r>
                        <a:rPr kumimoji="1" lang="pt-BR" altLang="ja-JP" sz="1300" dirty="0">
                          <a:solidFill>
                            <a:srgbClr val="D4D4D4"/>
                          </a:solidFill>
                          <a:latin typeface="Consolas" panose="020B0609020204030204" pitchFamily="49" charset="0"/>
                        </a:rPr>
                        <a:t>0  1</a:t>
                      </a:r>
                    </a:p>
                    <a:p>
                      <a:r>
                        <a:rPr kumimoji="1" lang="pt-BR" altLang="ja-JP" sz="1300" dirty="0">
                          <a:solidFill>
                            <a:srgbClr val="D4D4D4"/>
                          </a:solidFill>
                          <a:latin typeface="Consolas" panose="020B0609020204030204" pitchFamily="49" charset="0"/>
                        </a:rPr>
                        <a:t>O  0.0  0.0  0.0</a:t>
                      </a:r>
                    </a:p>
                    <a:p>
                      <a:r>
                        <a:rPr kumimoji="1" lang="pt-BR" altLang="ja-JP" sz="1300" dirty="0">
                          <a:solidFill>
                            <a:srgbClr val="D4D4D4"/>
                          </a:solidFill>
                          <a:latin typeface="Consolas" panose="020B0609020204030204" pitchFamily="49" charset="0"/>
                        </a:rPr>
                        <a:t>H  0.0  1.4  1.4</a:t>
                      </a:r>
                    </a:p>
                    <a:p>
                      <a:r>
                        <a:rPr kumimoji="1" lang="pt-BR" altLang="ja-JP" sz="1300" dirty="0">
                          <a:solidFill>
                            <a:srgbClr val="D4D4D4"/>
                          </a:solidFill>
                          <a:latin typeface="Consolas" panose="020B0609020204030204" pitchFamily="49" charset="0"/>
                        </a:rPr>
                        <a:t>H  0.0  1.4  -1.4</a:t>
                      </a:r>
                    </a:p>
                    <a:p>
                      <a:endParaRPr lang="pt-BR" altLang="ja-JP" sz="1300" dirty="0"/>
                    </a:p>
                    <a:p>
                      <a:endParaRPr lang="pt-BR" altLang="ja-JP" sz="13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4292E"/>
                    </a:solidFill>
                  </a:tcPr>
                </a:tc>
                <a:extLst>
                  <a:ext uri="{0D108BD9-81ED-4DB2-BD59-A6C34878D82A}">
                    <a16:rowId xmlns:a16="http://schemas.microsoft.com/office/drawing/2014/main" val="2934622672"/>
                  </a:ext>
                </a:extLst>
              </a:tr>
              <a:tr h="370840">
                <a:tc>
                  <a:txBody>
                    <a:bodyPr/>
                    <a:lstStyle/>
                    <a:p>
                      <a:r>
                        <a:rPr lang="ja-JP" altLang="en-US" sz="1300" b="1" dirty="0">
                          <a:solidFill>
                            <a:schemeClr val="tx2"/>
                          </a:solidFill>
                        </a:rPr>
                        <a:t>結果の検索コマンド</a:t>
                      </a:r>
                      <a:endParaRPr lang="pt-BR" altLang="ja-JP" sz="1300" b="1" dirty="0">
                        <a:solidFill>
                          <a:schemeClr val="tx2"/>
                        </a:solidFill>
                      </a:endParaRPr>
                    </a:p>
                  </a:txBody>
                  <a:tcPr anchor="ctr">
                    <a:lnL w="38100" cap="flat" cmpd="sng" algn="ctr">
                      <a:noFill/>
                      <a:prstDash val="solid"/>
                      <a:round/>
                      <a:headEnd type="none" w="med" len="med"/>
                      <a:tailEnd type="none" w="med" len="med"/>
                    </a:lnL>
                    <a:lnR w="381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4378540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altLang="ja-JP" sz="1300" dirty="0">
                          <a:solidFill>
                            <a:srgbClr val="D4D4D4"/>
                          </a:solidFill>
                          <a:latin typeface="Consolas" panose="020B0609020204030204" pitchFamily="49" charset="0"/>
                        </a:rPr>
                        <a:t>grep “</a:t>
                      </a:r>
                      <a:r>
                        <a:rPr lang="en-US" altLang="ja-JP" sz="1300" dirty="0">
                          <a:solidFill>
                            <a:srgbClr val="D4D4D4"/>
                          </a:solidFill>
                          <a:latin typeface="Consolas" panose="020B0609020204030204" pitchFamily="49" charset="0"/>
                        </a:rPr>
                        <a:t>Frequencies --</a:t>
                      </a:r>
                      <a:r>
                        <a:rPr lang="pt-BR" altLang="ja-JP" sz="1300" dirty="0">
                          <a:solidFill>
                            <a:srgbClr val="D4D4D4"/>
                          </a:solidFill>
                          <a:latin typeface="Consolas" panose="020B0609020204030204" pitchFamily="49" charset="0"/>
                        </a:rPr>
                        <a:t>” *.out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24292E"/>
                    </a:solidFill>
                  </a:tcPr>
                </a:tc>
                <a:extLst>
                  <a:ext uri="{0D108BD9-81ED-4DB2-BD59-A6C34878D82A}">
                    <a16:rowId xmlns:a16="http://schemas.microsoft.com/office/drawing/2014/main" val="1613727592"/>
                  </a:ext>
                </a:extLst>
              </a:tr>
            </a:tbl>
          </a:graphicData>
        </a:graphic>
      </p:graphicFrame>
      <p:sp>
        <p:nvSpPr>
          <p:cNvPr id="5" name="テキスト プレースホルダー 4">
            <a:extLst>
              <a:ext uri="{FF2B5EF4-FFF2-40B4-BE49-F238E27FC236}">
                <a16:creationId xmlns:a16="http://schemas.microsoft.com/office/drawing/2014/main" id="{C018D85C-1CF3-49ED-9CB7-78546F4E4E18}"/>
              </a:ext>
            </a:extLst>
          </p:cNvPr>
          <p:cNvSpPr>
            <a:spLocks noGrp="1"/>
          </p:cNvSpPr>
          <p:nvPr>
            <p:ph type="body" sz="quarter" idx="13"/>
          </p:nvPr>
        </p:nvSpPr>
        <p:spPr/>
        <p:txBody>
          <a:bodyPr/>
          <a:lstStyle/>
          <a:p>
            <a:r>
              <a:rPr kumimoji="1" lang="en-US" altLang="ja-JP" dirty="0"/>
              <a:t>[1] </a:t>
            </a:r>
            <a:r>
              <a:rPr lang="en-US" altLang="ja-JP" sz="900" dirty="0"/>
              <a:t>https://webbook.nist.gov/cgi/cbook.cgi?ID=C7732185&amp;Mask=800#ESpecA</a:t>
            </a:r>
            <a:endParaRPr kumimoji="1" lang="ja-JP" altLang="en-US" dirty="0"/>
          </a:p>
          <a:p>
            <a:r>
              <a:rPr kumimoji="1" lang="ja-JP" altLang="en-US" dirty="0"/>
              <a:t>実験値と合わない理由としては</a:t>
            </a:r>
            <a:r>
              <a:rPr kumimoji="1" lang="en-US" altLang="ja-JP" dirty="0"/>
              <a:t>, </a:t>
            </a:r>
            <a:r>
              <a:rPr kumimoji="1" lang="ja-JP" altLang="en-US" dirty="0"/>
              <a:t>調和振動子近似と電子相関の有無</a:t>
            </a:r>
            <a:r>
              <a:rPr lang="ja-JP" altLang="en-US" dirty="0"/>
              <a:t>が大きな理由として挙げられる</a:t>
            </a:r>
            <a:r>
              <a:rPr lang="en-US" altLang="ja-JP" dirty="0"/>
              <a:t>. </a:t>
            </a:r>
            <a:r>
              <a:rPr kumimoji="1" lang="ja-JP" altLang="en-US" dirty="0"/>
              <a:t>原子核の質量の違いや</a:t>
            </a:r>
            <a:r>
              <a:rPr kumimoji="1" lang="en-US" altLang="ja-JP" dirty="0"/>
              <a:t>Born-Oppenheimer</a:t>
            </a:r>
            <a:r>
              <a:rPr kumimoji="1" lang="ja-JP" altLang="en-US" dirty="0"/>
              <a:t>近似の有無は今回は無視してよい</a:t>
            </a:r>
            <a:r>
              <a:rPr kumimoji="1" lang="en-US" altLang="ja-JP" dirty="0"/>
              <a:t>.</a:t>
            </a:r>
          </a:p>
        </p:txBody>
      </p:sp>
      <mc:AlternateContent xmlns:mc="http://schemas.openxmlformats.org/markup-compatibility/2006" xmlns:a14="http://schemas.microsoft.com/office/drawing/2010/main">
        <mc:Choice Requires="a14">
          <p:graphicFrame>
            <p:nvGraphicFramePr>
              <p:cNvPr id="8" name="コンテンツ プレースホルダー 7">
                <a:extLst>
                  <a:ext uri="{FF2B5EF4-FFF2-40B4-BE49-F238E27FC236}">
                    <a16:creationId xmlns:a16="http://schemas.microsoft.com/office/drawing/2014/main" id="{DBDC2371-8346-43D5-A871-2C20DD747ED3}"/>
                  </a:ext>
                </a:extLst>
              </p:cNvPr>
              <p:cNvGraphicFramePr>
                <a:graphicFrameLocks noGrp="1"/>
              </p:cNvGraphicFramePr>
              <p:nvPr>
                <p:ph idx="14"/>
                <p:extLst>
                  <p:ext uri="{D42A27DB-BD31-4B8C-83A1-F6EECF244321}">
                    <p14:modId xmlns:p14="http://schemas.microsoft.com/office/powerpoint/2010/main" val="1323310759"/>
                  </p:ext>
                </p:extLst>
              </p:nvPr>
            </p:nvGraphicFramePr>
            <p:xfrm>
              <a:off x="3491687" y="842963"/>
              <a:ext cx="5148000" cy="3744000"/>
            </p:xfrm>
            <a:graphic>
              <a:graphicData uri="http://schemas.openxmlformats.org/drawingml/2006/table">
                <a:tbl>
                  <a:tblPr firstRow="1" firstCol="1" bandRow="1">
                    <a:tableStyleId>{2D5ABB26-0587-4C30-8999-92F81FD0307C}</a:tableStyleId>
                  </a:tblPr>
                  <a:tblGrid>
                    <a:gridCol w="1692000">
                      <a:extLst>
                        <a:ext uri="{9D8B030D-6E8A-4147-A177-3AD203B41FA5}">
                          <a16:colId xmlns:a16="http://schemas.microsoft.com/office/drawing/2014/main" val="2951375479"/>
                        </a:ext>
                      </a:extLst>
                    </a:gridCol>
                    <a:gridCol w="1152000">
                      <a:extLst>
                        <a:ext uri="{9D8B030D-6E8A-4147-A177-3AD203B41FA5}">
                          <a16:colId xmlns:a16="http://schemas.microsoft.com/office/drawing/2014/main" val="2432590264"/>
                        </a:ext>
                      </a:extLst>
                    </a:gridCol>
                    <a:gridCol w="1152000">
                      <a:extLst>
                        <a:ext uri="{9D8B030D-6E8A-4147-A177-3AD203B41FA5}">
                          <a16:colId xmlns:a16="http://schemas.microsoft.com/office/drawing/2014/main" val="781044291"/>
                        </a:ext>
                      </a:extLst>
                    </a:gridCol>
                    <a:gridCol w="1152000">
                      <a:extLst>
                        <a:ext uri="{9D8B030D-6E8A-4147-A177-3AD203B41FA5}">
                          <a16:colId xmlns:a16="http://schemas.microsoft.com/office/drawing/2014/main" val="4027295056"/>
                        </a:ext>
                      </a:extLst>
                    </a:gridCol>
                  </a:tblGrid>
                  <a:tr h="504000">
                    <a:tc>
                      <a:txBody>
                        <a:bodyPr/>
                        <a:lstStyle/>
                        <a:p>
                          <a:pPr algn="ctr"/>
                          <a:r>
                            <a:rPr lang="en-US" altLang="ja-JP" sz="1300" kern="100" dirty="0">
                              <a:solidFill>
                                <a:schemeClr val="bg1"/>
                              </a:solidFill>
                              <a:effectLst/>
                              <a:latin typeface="+mn-ea"/>
                              <a:ea typeface="+mn-ea"/>
                            </a:rPr>
                            <a:t>HF/</a:t>
                          </a:r>
                          <a:r>
                            <a:rPr lang="ja-JP" altLang="en-US" sz="1300" kern="100" dirty="0">
                              <a:solidFill>
                                <a:schemeClr val="bg1"/>
                              </a:solidFill>
                              <a:effectLst/>
                              <a:latin typeface="+mn-ea"/>
                              <a:ea typeface="+mn-ea"/>
                            </a:rPr>
                            <a:t>基底関数</a:t>
                          </a:r>
                          <a:endParaRPr lang="ja-JP" sz="13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kumimoji="1" lang="ja-JP" altLang="en-US" sz="1300" dirty="0">
                              <a:solidFill>
                                <a:schemeClr val="bg1"/>
                              </a:solidFill>
                            </a:rPr>
                            <a:t>対称伸縮</a:t>
                          </a:r>
                          <a:br>
                            <a:rPr kumimoji="1" lang="en-US" altLang="ja-JP" sz="1300" dirty="0">
                              <a:solidFill>
                                <a:schemeClr val="bg1"/>
                              </a:solidFill>
                            </a:rPr>
                          </a:br>
                          <a14:m>
                            <m:oMath xmlns:m="http://schemas.openxmlformats.org/officeDocument/2006/math">
                              <m:sSub>
                                <m:sSubPr>
                                  <m:ctrlPr>
                                    <a:rPr kumimoji="1" lang="en-US" altLang="ja-JP" sz="1300" b="0" i="1" smtClean="0">
                                      <a:solidFill>
                                        <a:schemeClr val="bg1"/>
                                      </a:solidFill>
                                      <a:latin typeface="Cambria Math" panose="02040503050406030204" pitchFamily="18" charset="0"/>
                                    </a:rPr>
                                  </m:ctrlPr>
                                </m:sSubPr>
                                <m:e>
                                  <m:r>
                                    <a:rPr kumimoji="1" lang="en-US" altLang="ja-JP" sz="1300" b="0" i="1" smtClean="0">
                                      <a:solidFill>
                                        <a:schemeClr val="bg1"/>
                                      </a:solidFill>
                                      <a:latin typeface="Cambria Math" panose="02040503050406030204" pitchFamily="18" charset="0"/>
                                    </a:rPr>
                                    <m:t>𝑣</m:t>
                                  </m:r>
                                </m:e>
                                <m:sub>
                                  <m:r>
                                    <a:rPr kumimoji="1" lang="en-US" altLang="ja-JP" sz="1300" b="0" i="1" smtClean="0">
                                      <a:solidFill>
                                        <a:schemeClr val="bg1"/>
                                      </a:solidFill>
                                      <a:latin typeface="Cambria Math" panose="02040503050406030204" pitchFamily="18" charset="0"/>
                                    </a:rPr>
                                    <m:t>1</m:t>
                                  </m:r>
                                </m:sub>
                              </m:sSub>
                            </m:oMath>
                          </a14:m>
                          <a:r>
                            <a:rPr kumimoji="1" lang="ja-JP" altLang="en-US" sz="1300" dirty="0">
                              <a:solidFill>
                                <a:schemeClr val="bg1"/>
                              </a:solidFill>
                            </a:rPr>
                            <a:t> </a:t>
                          </a:r>
                          <a:r>
                            <a:rPr kumimoji="1" lang="en-US" altLang="ja-JP" sz="1300" dirty="0">
                              <a:solidFill>
                                <a:schemeClr val="bg1"/>
                              </a:solidFill>
                            </a:rPr>
                            <a:t>/ cm</a:t>
                          </a:r>
                          <a:r>
                            <a:rPr kumimoji="1" lang="en-US" altLang="ja-JP" sz="1300" baseline="30000" dirty="0">
                              <a:solidFill>
                                <a:schemeClr val="bg1"/>
                              </a:solidFill>
                            </a:rPr>
                            <a:t>-1</a:t>
                          </a:r>
                          <a:endParaRPr kumimoji="1" lang="ja-JP" altLang="en-US" sz="1300" baseline="30000" dirty="0">
                            <a:solidFill>
                              <a:schemeClr val="bg1"/>
                            </a:solidFill>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300" dirty="0">
                              <a:solidFill>
                                <a:schemeClr val="bg1"/>
                              </a:solidFill>
                            </a:rPr>
                            <a:t>変角</a:t>
                          </a:r>
                          <a:br>
                            <a:rPr kumimoji="1" lang="en-US" altLang="ja-JP" sz="1300" dirty="0">
                              <a:solidFill>
                                <a:schemeClr val="bg1"/>
                              </a:solidFill>
                            </a:rPr>
                          </a:br>
                          <a14:m>
                            <m:oMath xmlns:m="http://schemas.openxmlformats.org/officeDocument/2006/math">
                              <m:sSub>
                                <m:sSubPr>
                                  <m:ctrlPr>
                                    <a:rPr kumimoji="1" lang="en-US" altLang="ja-JP" sz="1300" b="0" i="1" smtClean="0">
                                      <a:solidFill>
                                        <a:schemeClr val="bg1"/>
                                      </a:solidFill>
                                      <a:latin typeface="Cambria Math" panose="02040503050406030204" pitchFamily="18" charset="0"/>
                                    </a:rPr>
                                  </m:ctrlPr>
                                </m:sSubPr>
                                <m:e>
                                  <m:r>
                                    <a:rPr kumimoji="1" lang="en-US" altLang="ja-JP" sz="1300" b="0" i="1" smtClean="0">
                                      <a:solidFill>
                                        <a:schemeClr val="bg1"/>
                                      </a:solidFill>
                                      <a:latin typeface="Cambria Math" panose="02040503050406030204" pitchFamily="18" charset="0"/>
                                    </a:rPr>
                                    <m:t>𝑣</m:t>
                                  </m:r>
                                </m:e>
                                <m:sub>
                                  <m:r>
                                    <a:rPr kumimoji="1" lang="en-US" altLang="ja-JP" sz="1300" b="0" i="1" smtClean="0">
                                      <a:solidFill>
                                        <a:schemeClr val="bg1"/>
                                      </a:solidFill>
                                      <a:latin typeface="Cambria Math" panose="02040503050406030204" pitchFamily="18" charset="0"/>
                                    </a:rPr>
                                    <m:t>2</m:t>
                                  </m:r>
                                </m:sub>
                              </m:sSub>
                            </m:oMath>
                          </a14:m>
                          <a:r>
                            <a:rPr kumimoji="1" lang="ja-JP" altLang="en-US" sz="1300" dirty="0">
                              <a:solidFill>
                                <a:schemeClr val="bg1"/>
                              </a:solidFill>
                            </a:rPr>
                            <a:t> </a:t>
                          </a:r>
                          <a:r>
                            <a:rPr kumimoji="1" lang="en-US" altLang="ja-JP" sz="1300" dirty="0">
                              <a:solidFill>
                                <a:schemeClr val="bg1"/>
                              </a:solidFill>
                            </a:rPr>
                            <a:t>/ cm</a:t>
                          </a:r>
                          <a:r>
                            <a:rPr kumimoji="1" lang="en-US" altLang="ja-JP" sz="1300" baseline="30000" dirty="0">
                              <a:solidFill>
                                <a:schemeClr val="bg1"/>
                              </a:solidFill>
                            </a:rPr>
                            <a:t>-1</a:t>
                          </a:r>
                          <a:endParaRPr kumimoji="1" lang="ja-JP" altLang="en-US" sz="1300" baseline="30000" dirty="0">
                            <a:solidFill>
                              <a:schemeClr val="bg1"/>
                            </a:solidFill>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300" dirty="0">
                              <a:solidFill>
                                <a:schemeClr val="bg1"/>
                              </a:solidFill>
                            </a:rPr>
                            <a:t>逆対称伸縮</a:t>
                          </a:r>
                          <a:br>
                            <a:rPr kumimoji="1" lang="en-US" altLang="ja-JP" sz="1300" dirty="0">
                              <a:solidFill>
                                <a:schemeClr val="bg1"/>
                              </a:solidFill>
                            </a:rPr>
                          </a:br>
                          <a14:m>
                            <m:oMath xmlns:m="http://schemas.openxmlformats.org/officeDocument/2006/math">
                              <m:sSub>
                                <m:sSubPr>
                                  <m:ctrlPr>
                                    <a:rPr kumimoji="1" lang="en-US" altLang="ja-JP" sz="1300" b="0" i="1" smtClean="0">
                                      <a:solidFill>
                                        <a:schemeClr val="bg1"/>
                                      </a:solidFill>
                                      <a:latin typeface="Cambria Math" panose="02040503050406030204" pitchFamily="18" charset="0"/>
                                    </a:rPr>
                                  </m:ctrlPr>
                                </m:sSubPr>
                                <m:e>
                                  <m:r>
                                    <a:rPr kumimoji="1" lang="en-US" altLang="ja-JP" sz="1300" b="0" i="1" smtClean="0">
                                      <a:solidFill>
                                        <a:schemeClr val="bg1"/>
                                      </a:solidFill>
                                      <a:latin typeface="Cambria Math" panose="02040503050406030204" pitchFamily="18" charset="0"/>
                                    </a:rPr>
                                    <m:t>𝑣</m:t>
                                  </m:r>
                                </m:e>
                                <m:sub>
                                  <m:r>
                                    <a:rPr kumimoji="1" lang="en-US" altLang="ja-JP" sz="1300" b="0" i="1" smtClean="0">
                                      <a:solidFill>
                                        <a:schemeClr val="bg1"/>
                                      </a:solidFill>
                                      <a:latin typeface="Cambria Math" panose="02040503050406030204" pitchFamily="18" charset="0"/>
                                    </a:rPr>
                                    <m:t>3</m:t>
                                  </m:r>
                                </m:sub>
                              </m:sSub>
                            </m:oMath>
                          </a14:m>
                          <a:r>
                            <a:rPr kumimoji="1" lang="ja-JP" altLang="en-US" sz="1300" dirty="0">
                              <a:solidFill>
                                <a:schemeClr val="bg1"/>
                              </a:solidFill>
                            </a:rPr>
                            <a:t> </a:t>
                          </a:r>
                          <a:r>
                            <a:rPr kumimoji="1" lang="en-US" altLang="ja-JP" sz="1300" dirty="0">
                              <a:solidFill>
                                <a:schemeClr val="bg1"/>
                              </a:solidFill>
                            </a:rPr>
                            <a:t>/ cm</a:t>
                          </a:r>
                          <a:r>
                            <a:rPr kumimoji="1" lang="en-US" altLang="ja-JP" sz="1300" baseline="30000" dirty="0">
                              <a:solidFill>
                                <a:schemeClr val="bg1"/>
                              </a:solidFill>
                            </a:rPr>
                            <a:t>-1</a:t>
                          </a:r>
                          <a:endParaRPr kumimoji="1" lang="ja-JP" altLang="en-US" sz="1300" baseline="30000" dirty="0">
                            <a:solidFill>
                              <a:schemeClr val="bg1"/>
                            </a:solidFill>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2347481654"/>
                      </a:ext>
                    </a:extLst>
                  </a:tr>
                  <a:tr h="360000">
                    <a:tc>
                      <a:txBody>
                        <a:bodyPr/>
                        <a:lstStyle/>
                        <a:p>
                          <a:pPr algn="ctr"/>
                          <a:r>
                            <a:rPr lang="en-US" sz="1300" kern="100" dirty="0">
                              <a:effectLst/>
                              <a:latin typeface="+mn-ea"/>
                              <a:ea typeface="+mn-ea"/>
                              <a:cs typeface="Times New Roman" panose="02020603050405020304" pitchFamily="18" charset="0"/>
                            </a:rPr>
                            <a:t>STO-3G</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4139.9927</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2170.0296</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4391.0714</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83351516"/>
                      </a:ext>
                    </a:extLst>
                  </a:tr>
                  <a:tr h="360000">
                    <a:tc>
                      <a:txBody>
                        <a:bodyPr/>
                        <a:lstStyle/>
                        <a:p>
                          <a:pPr algn="ctr"/>
                          <a:r>
                            <a:rPr lang="en-US" sz="1300" kern="100" dirty="0">
                              <a:effectLst/>
                              <a:latin typeface="+mn-ea"/>
                              <a:ea typeface="+mn-ea"/>
                              <a:cs typeface="Times New Roman" panose="02020603050405020304" pitchFamily="18" charset="0"/>
                            </a:rPr>
                            <a:t>4-31G</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3957.6912</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1743.0575</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4109.3746</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11466847"/>
                      </a:ext>
                    </a:extLst>
                  </a:tr>
                  <a:tr h="360000">
                    <a:tc>
                      <a:txBody>
                        <a:bodyPr/>
                        <a:lstStyle/>
                        <a:p>
                          <a:pPr algn="ctr"/>
                          <a:r>
                            <a:rPr lang="en-US" sz="1300" kern="100" dirty="0">
                              <a:effectLst/>
                              <a:latin typeface="+mn-ea"/>
                              <a:ea typeface="+mn-ea"/>
                              <a:cs typeface="Times New Roman" panose="02020603050405020304" pitchFamily="18" charset="0"/>
                            </a:rPr>
                            <a:t>6-31G</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3988.0041</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1737.2447</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4144.8467</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583706780"/>
                      </a:ext>
                    </a:extLst>
                  </a:tr>
                  <a:tr h="360000">
                    <a:tc>
                      <a:txBody>
                        <a:bodyPr/>
                        <a:lstStyle/>
                        <a:p>
                          <a:pPr algn="ctr"/>
                          <a:r>
                            <a:rPr lang="en-US" sz="1300" kern="100" dirty="0">
                              <a:effectLst/>
                              <a:latin typeface="+mn-ea"/>
                              <a:ea typeface="+mn-ea"/>
                              <a:cs typeface="Times New Roman" panose="02020603050405020304" pitchFamily="18" charset="0"/>
                            </a:rPr>
                            <a:t>6-31G</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(d)</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4070.4414</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1826.5634</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4188.6820</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46917534"/>
                      </a:ext>
                    </a:extLst>
                  </a:tr>
                  <a:tr h="360000">
                    <a:tc>
                      <a:txBody>
                        <a:bodyPr/>
                        <a:lstStyle/>
                        <a:p>
                          <a:pPr algn="ctr"/>
                          <a:r>
                            <a:rPr lang="en-US" sz="1300" kern="100" dirty="0">
                              <a:effectLst/>
                              <a:latin typeface="+mn-ea"/>
                              <a:ea typeface="+mn-ea"/>
                              <a:cs typeface="Times New Roman" panose="02020603050405020304" pitchFamily="18" charset="0"/>
                            </a:rPr>
                            <a:t>6-31G</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err="1">
                              <a:solidFill>
                                <a:srgbClr val="000000"/>
                              </a:solidFill>
                              <a:effectLst/>
                              <a:latin typeface="游ゴシック" panose="020B0400000000000000" pitchFamily="50" charset="-128"/>
                              <a:ea typeface="游ゴシック" panose="020B0400000000000000" pitchFamily="50" charset="-128"/>
                            </a:rPr>
                            <a:t>d,p</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4147.4374</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1769.6745</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4229.8006</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182692128"/>
                      </a:ext>
                    </a:extLst>
                  </a:tr>
                  <a:tr h="360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300" kern="100" dirty="0">
                              <a:effectLst/>
                              <a:latin typeface="+mn-ea"/>
                              <a:ea typeface="+mn-ea"/>
                              <a:cs typeface="Times New Roman" panose="02020603050405020304" pitchFamily="18" charset="0"/>
                            </a:rPr>
                            <a:t>6-31++G</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err="1">
                              <a:solidFill>
                                <a:srgbClr val="000000"/>
                              </a:solidFill>
                              <a:effectLst/>
                              <a:latin typeface="游ゴシック" panose="020B0400000000000000" pitchFamily="50" charset="-128"/>
                              <a:ea typeface="游ゴシック" panose="020B0400000000000000" pitchFamily="50" charset="-128"/>
                            </a:rPr>
                            <a:t>d,p</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a:t>
                          </a:r>
                          <a:endParaRPr lang="ja-JP" altLang="ja-JP" sz="13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4147.4589</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1728.3493</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4269.7235</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90161228"/>
                      </a:ext>
                    </a:extLst>
                  </a:tr>
                  <a:tr h="360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300" kern="100" dirty="0">
                              <a:effectLst/>
                              <a:latin typeface="+mn-ea"/>
                              <a:ea typeface="+mn-ea"/>
                              <a:cs typeface="Times New Roman" panose="02020603050405020304" pitchFamily="18" charset="0"/>
                            </a:rPr>
                            <a:t>6-311++G</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err="1">
                              <a:solidFill>
                                <a:srgbClr val="000000"/>
                              </a:solidFill>
                              <a:effectLst/>
                              <a:latin typeface="游ゴシック" panose="020B0400000000000000" pitchFamily="50" charset="-128"/>
                              <a:ea typeface="游ゴシック" panose="020B0400000000000000" pitchFamily="50" charset="-128"/>
                            </a:rPr>
                            <a:t>d,p</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a:t>
                          </a:r>
                          <a:endParaRPr lang="ja-JP" altLang="ja-JP" sz="13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4142.9240</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1726.1178</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4244.9423</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132682114"/>
                      </a:ext>
                    </a:extLst>
                  </a:tr>
                  <a:tr h="360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300" kern="100" dirty="0">
                              <a:effectLst/>
                              <a:latin typeface="+mn-ea"/>
                              <a:ea typeface="+mn-ea"/>
                              <a:cs typeface="Times New Roman" panose="02020603050405020304" pitchFamily="18" charset="0"/>
                            </a:rPr>
                            <a:t>6-311++G</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(3df,2pd)</a:t>
                          </a:r>
                          <a:endParaRPr lang="ja-JP" altLang="ja-JP" sz="13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4149.4832</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1746.6003</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4249.1918</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519538770"/>
                      </a:ext>
                    </a:extLst>
                  </a:tr>
                  <a:tr h="360000">
                    <a:tc>
                      <a:txBody>
                        <a:bodyPr/>
                        <a:lstStyle/>
                        <a:p>
                          <a:pPr algn="ctr"/>
                          <a:r>
                            <a:rPr lang="ja-JP" altLang="en-US" sz="1300" kern="100" dirty="0">
                              <a:solidFill>
                                <a:schemeClr val="tx1"/>
                              </a:solidFill>
                              <a:effectLst/>
                              <a:latin typeface="+mn-ea"/>
                              <a:ea typeface="+mn-ea"/>
                              <a:cs typeface="Times New Roman" panose="02020603050405020304" pitchFamily="18" charset="0"/>
                            </a:rPr>
                            <a:t>実験値 </a:t>
                          </a:r>
                          <a:r>
                            <a:rPr lang="en-US" altLang="ja-JP" sz="1300" kern="100" dirty="0">
                              <a:solidFill>
                                <a:schemeClr val="tx1"/>
                              </a:solidFill>
                              <a:effectLst/>
                              <a:latin typeface="+mn-ea"/>
                              <a:ea typeface="+mn-ea"/>
                              <a:cs typeface="Times New Roman" panose="02020603050405020304" pitchFamily="18" charset="0"/>
                            </a:rPr>
                            <a:t>[1]</a:t>
                          </a:r>
                          <a:endParaRPr lang="ja-JP" sz="1300" kern="100" dirty="0">
                            <a:solidFill>
                              <a:schemeClr val="tx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3657</a:t>
                          </a:r>
                        </a:p>
                      </a:txBody>
                      <a:tcPr marL="68580" marR="68580" marT="0" marB="0" anchor="ctr">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altLang="ja-JP" sz="1300" b="0" i="0" u="none" strike="noStrike" dirty="0">
                              <a:solidFill>
                                <a:schemeClr val="tx1"/>
                              </a:solidFill>
                              <a:effectLst/>
                              <a:latin typeface="游ゴシック" panose="020B0400000000000000" pitchFamily="50" charset="-128"/>
                              <a:ea typeface="游ゴシック" panose="020B0400000000000000" pitchFamily="50" charset="-128"/>
                            </a:rPr>
                            <a:t>1595</a:t>
                          </a:r>
                        </a:p>
                      </a:txBody>
                      <a:tcPr marL="68580" marR="68580" marT="0" marB="0" anchor="ctr">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3756</a:t>
                          </a:r>
                        </a:p>
                      </a:txBody>
                      <a:tcPr marL="68580" marR="68580" marT="0" marB="0" anchor="ctr">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010743172"/>
                      </a:ext>
                    </a:extLst>
                  </a:tr>
                </a:tbl>
              </a:graphicData>
            </a:graphic>
          </p:graphicFrame>
        </mc:Choice>
        <mc:Fallback xmlns="">
          <p:graphicFrame>
            <p:nvGraphicFramePr>
              <p:cNvPr id="8" name="コンテンツ プレースホルダー 7">
                <a:extLst>
                  <a:ext uri="{FF2B5EF4-FFF2-40B4-BE49-F238E27FC236}">
                    <a16:creationId xmlns:a16="http://schemas.microsoft.com/office/drawing/2014/main" id="{DBDC2371-8346-43D5-A871-2C20DD747ED3}"/>
                  </a:ext>
                </a:extLst>
              </p:cNvPr>
              <p:cNvGraphicFramePr>
                <a:graphicFrameLocks noGrp="1"/>
              </p:cNvGraphicFramePr>
              <p:nvPr>
                <p:ph idx="14"/>
                <p:extLst>
                  <p:ext uri="{D42A27DB-BD31-4B8C-83A1-F6EECF244321}">
                    <p14:modId xmlns:p14="http://schemas.microsoft.com/office/powerpoint/2010/main" val="1323310759"/>
                  </p:ext>
                </p:extLst>
              </p:nvPr>
            </p:nvGraphicFramePr>
            <p:xfrm>
              <a:off x="3491687" y="842963"/>
              <a:ext cx="5148000" cy="3744000"/>
            </p:xfrm>
            <a:graphic>
              <a:graphicData uri="http://schemas.openxmlformats.org/drawingml/2006/table">
                <a:tbl>
                  <a:tblPr firstRow="1" firstCol="1" bandRow="1">
                    <a:tableStyleId>{2D5ABB26-0587-4C30-8999-92F81FD0307C}</a:tableStyleId>
                  </a:tblPr>
                  <a:tblGrid>
                    <a:gridCol w="1692000">
                      <a:extLst>
                        <a:ext uri="{9D8B030D-6E8A-4147-A177-3AD203B41FA5}">
                          <a16:colId xmlns:a16="http://schemas.microsoft.com/office/drawing/2014/main" val="2951375479"/>
                        </a:ext>
                      </a:extLst>
                    </a:gridCol>
                    <a:gridCol w="1152000">
                      <a:extLst>
                        <a:ext uri="{9D8B030D-6E8A-4147-A177-3AD203B41FA5}">
                          <a16:colId xmlns:a16="http://schemas.microsoft.com/office/drawing/2014/main" val="2432590264"/>
                        </a:ext>
                      </a:extLst>
                    </a:gridCol>
                    <a:gridCol w="1152000">
                      <a:extLst>
                        <a:ext uri="{9D8B030D-6E8A-4147-A177-3AD203B41FA5}">
                          <a16:colId xmlns:a16="http://schemas.microsoft.com/office/drawing/2014/main" val="781044291"/>
                        </a:ext>
                      </a:extLst>
                    </a:gridCol>
                    <a:gridCol w="1152000">
                      <a:extLst>
                        <a:ext uri="{9D8B030D-6E8A-4147-A177-3AD203B41FA5}">
                          <a16:colId xmlns:a16="http://schemas.microsoft.com/office/drawing/2014/main" val="4027295056"/>
                        </a:ext>
                      </a:extLst>
                    </a:gridCol>
                  </a:tblGrid>
                  <a:tr h="504000">
                    <a:tc>
                      <a:txBody>
                        <a:bodyPr/>
                        <a:lstStyle/>
                        <a:p>
                          <a:pPr algn="ctr"/>
                          <a:r>
                            <a:rPr lang="en-US" altLang="ja-JP" sz="1300" kern="100" dirty="0">
                              <a:solidFill>
                                <a:schemeClr val="bg1"/>
                              </a:solidFill>
                              <a:effectLst/>
                              <a:latin typeface="+mn-ea"/>
                              <a:ea typeface="+mn-ea"/>
                            </a:rPr>
                            <a:t>HF/</a:t>
                          </a:r>
                          <a:r>
                            <a:rPr lang="ja-JP" altLang="en-US" sz="1300" kern="100" dirty="0">
                              <a:solidFill>
                                <a:schemeClr val="bg1"/>
                              </a:solidFill>
                              <a:effectLst/>
                              <a:latin typeface="+mn-ea"/>
                              <a:ea typeface="+mn-ea"/>
                            </a:rPr>
                            <a:t>基底関数</a:t>
                          </a:r>
                          <a:endParaRPr lang="ja-JP" sz="1300" kern="100" dirty="0">
                            <a:solidFill>
                              <a:schemeClr val="bg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endParaRPr lang="ja-JP"/>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147090" t="-1205" r="-201058" b="-643373"/>
                          </a:stretch>
                        </a:blipFill>
                      </a:tcPr>
                    </a:tc>
                    <a:tc>
                      <a:txBody>
                        <a:bodyPr/>
                        <a:lstStyle/>
                        <a:p>
                          <a:endParaRPr lang="ja-JP"/>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245789" t="-1205" r="-100000" b="-643373"/>
                          </a:stretch>
                        </a:blipFill>
                      </a:tcPr>
                    </a:tc>
                    <a:tc>
                      <a:txBody>
                        <a:bodyPr/>
                        <a:lstStyle/>
                        <a:p>
                          <a:endParaRPr lang="ja-JP"/>
                        </a:p>
                      </a:txBody>
                      <a:tcPr anchor="ctr">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347619" t="-1205" r="-529" b="-643373"/>
                          </a:stretch>
                        </a:blipFill>
                      </a:tcPr>
                    </a:tc>
                    <a:extLst>
                      <a:ext uri="{0D108BD9-81ED-4DB2-BD59-A6C34878D82A}">
                        <a16:rowId xmlns:a16="http://schemas.microsoft.com/office/drawing/2014/main" val="2347481654"/>
                      </a:ext>
                    </a:extLst>
                  </a:tr>
                  <a:tr h="360000">
                    <a:tc>
                      <a:txBody>
                        <a:bodyPr/>
                        <a:lstStyle/>
                        <a:p>
                          <a:pPr algn="ctr"/>
                          <a:r>
                            <a:rPr lang="en-US" sz="1300" kern="100" dirty="0">
                              <a:effectLst/>
                              <a:latin typeface="+mn-ea"/>
                              <a:ea typeface="+mn-ea"/>
                              <a:cs typeface="Times New Roman" panose="02020603050405020304" pitchFamily="18" charset="0"/>
                            </a:rPr>
                            <a:t>STO-3G</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4139.9927</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2170.0296</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4391.0714</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83351516"/>
                      </a:ext>
                    </a:extLst>
                  </a:tr>
                  <a:tr h="360000">
                    <a:tc>
                      <a:txBody>
                        <a:bodyPr/>
                        <a:lstStyle/>
                        <a:p>
                          <a:pPr algn="ctr"/>
                          <a:r>
                            <a:rPr lang="en-US" sz="1300" kern="100" dirty="0">
                              <a:effectLst/>
                              <a:latin typeface="+mn-ea"/>
                              <a:ea typeface="+mn-ea"/>
                              <a:cs typeface="Times New Roman" panose="02020603050405020304" pitchFamily="18" charset="0"/>
                            </a:rPr>
                            <a:t>4-31G</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3957.6912</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1743.0575</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4109.3746</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11466847"/>
                      </a:ext>
                    </a:extLst>
                  </a:tr>
                  <a:tr h="360000">
                    <a:tc>
                      <a:txBody>
                        <a:bodyPr/>
                        <a:lstStyle/>
                        <a:p>
                          <a:pPr algn="ctr"/>
                          <a:r>
                            <a:rPr lang="en-US" sz="1300" kern="100" dirty="0">
                              <a:effectLst/>
                              <a:latin typeface="+mn-ea"/>
                              <a:ea typeface="+mn-ea"/>
                              <a:cs typeface="Times New Roman" panose="02020603050405020304" pitchFamily="18" charset="0"/>
                            </a:rPr>
                            <a:t>6-31G</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3988.0041</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1737.2447</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4144.8467</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583706780"/>
                      </a:ext>
                    </a:extLst>
                  </a:tr>
                  <a:tr h="360000">
                    <a:tc>
                      <a:txBody>
                        <a:bodyPr/>
                        <a:lstStyle/>
                        <a:p>
                          <a:pPr algn="ctr"/>
                          <a:r>
                            <a:rPr lang="en-US" sz="1300" kern="100" dirty="0">
                              <a:effectLst/>
                              <a:latin typeface="+mn-ea"/>
                              <a:ea typeface="+mn-ea"/>
                              <a:cs typeface="Times New Roman" panose="02020603050405020304" pitchFamily="18" charset="0"/>
                            </a:rPr>
                            <a:t>6-31G</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(d)</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4070.4414</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1826.5634</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4188.6820</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a:noFill/>
                        </a:lnT>
                        <a:lnB>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46917534"/>
                      </a:ext>
                    </a:extLst>
                  </a:tr>
                  <a:tr h="360000">
                    <a:tc>
                      <a:txBody>
                        <a:bodyPr/>
                        <a:lstStyle/>
                        <a:p>
                          <a:pPr algn="ctr"/>
                          <a:r>
                            <a:rPr lang="en-US" sz="1300" kern="100" dirty="0">
                              <a:effectLst/>
                              <a:latin typeface="+mn-ea"/>
                              <a:ea typeface="+mn-ea"/>
                              <a:cs typeface="Times New Roman" panose="02020603050405020304" pitchFamily="18" charset="0"/>
                            </a:rPr>
                            <a:t>6-31G</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err="1">
                              <a:solidFill>
                                <a:srgbClr val="000000"/>
                              </a:solidFill>
                              <a:effectLst/>
                              <a:latin typeface="游ゴシック" panose="020B0400000000000000" pitchFamily="50" charset="-128"/>
                              <a:ea typeface="游ゴシック" panose="020B0400000000000000" pitchFamily="50" charset="-128"/>
                            </a:rPr>
                            <a:t>d,p</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4147.4374</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1769.6745</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4229.8006</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182692128"/>
                      </a:ext>
                    </a:extLst>
                  </a:tr>
                  <a:tr h="360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300" kern="100" dirty="0">
                              <a:effectLst/>
                              <a:latin typeface="+mn-ea"/>
                              <a:ea typeface="+mn-ea"/>
                              <a:cs typeface="Times New Roman" panose="02020603050405020304" pitchFamily="18" charset="0"/>
                            </a:rPr>
                            <a:t>6-31++G</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err="1">
                              <a:solidFill>
                                <a:srgbClr val="000000"/>
                              </a:solidFill>
                              <a:effectLst/>
                              <a:latin typeface="游ゴシック" panose="020B0400000000000000" pitchFamily="50" charset="-128"/>
                              <a:ea typeface="游ゴシック" panose="020B0400000000000000" pitchFamily="50" charset="-128"/>
                            </a:rPr>
                            <a:t>d,p</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a:t>
                          </a:r>
                          <a:endParaRPr lang="ja-JP" altLang="ja-JP" sz="13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4147.4589</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1728.3493</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4269.7235</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90161228"/>
                      </a:ext>
                    </a:extLst>
                  </a:tr>
                  <a:tr h="360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300" kern="100" dirty="0">
                              <a:effectLst/>
                              <a:latin typeface="+mn-ea"/>
                              <a:ea typeface="+mn-ea"/>
                              <a:cs typeface="Times New Roman" panose="02020603050405020304" pitchFamily="18" charset="0"/>
                            </a:rPr>
                            <a:t>6-311++G</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1300" b="0" i="0" u="none" strike="noStrike" dirty="0" err="1">
                              <a:solidFill>
                                <a:srgbClr val="000000"/>
                              </a:solidFill>
                              <a:effectLst/>
                              <a:latin typeface="游ゴシック" panose="020B0400000000000000" pitchFamily="50" charset="-128"/>
                              <a:ea typeface="游ゴシック" panose="020B0400000000000000" pitchFamily="50" charset="-128"/>
                            </a:rPr>
                            <a:t>d,p</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a:t>
                          </a:r>
                          <a:endParaRPr lang="ja-JP" altLang="ja-JP" sz="13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4142.9240</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1726.1178</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4244.9423</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132682114"/>
                      </a:ext>
                    </a:extLst>
                  </a:tr>
                  <a:tr h="360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300" kern="100" dirty="0">
                              <a:effectLst/>
                              <a:latin typeface="+mn-ea"/>
                              <a:ea typeface="+mn-ea"/>
                              <a:cs typeface="Times New Roman" panose="02020603050405020304" pitchFamily="18" charset="0"/>
                            </a:rPr>
                            <a:t>6-311++G</a:t>
                          </a:r>
                          <a:r>
                            <a:rPr lang="en-US" altLang="ja-JP" sz="1300" b="0" i="0" u="none" strike="noStrike" dirty="0">
                              <a:solidFill>
                                <a:srgbClr val="000000"/>
                              </a:solidFill>
                              <a:effectLst/>
                              <a:latin typeface="游ゴシック" panose="020B0400000000000000" pitchFamily="50" charset="-128"/>
                              <a:ea typeface="游ゴシック" panose="020B0400000000000000" pitchFamily="50" charset="-128"/>
                            </a:rPr>
                            <a:t>(3df,2pd)</a:t>
                          </a:r>
                          <a:endParaRPr lang="ja-JP" altLang="ja-JP" sz="13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4149.4832</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1746.6003</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4249.1918</a:t>
                          </a:r>
                          <a:endParaRPr lang="ja-JP" sz="1300" kern="100" dirty="0">
                            <a:effectLst/>
                            <a:latin typeface="+mn-ea"/>
                            <a:ea typeface="+mn-ea"/>
                            <a:cs typeface="Times New Roman" panose="02020603050405020304" pitchFamily="18" charset="0"/>
                          </a:endParaRPr>
                        </a:p>
                      </a:txBody>
                      <a:tcPr marL="68580" marR="68580" marT="0" marB="0" anchor="ctr">
                        <a:lnL>
                          <a:noFill/>
                        </a:lnL>
                        <a:lnR>
                          <a:noFill/>
                        </a:lnR>
                        <a:lnT w="12700" cap="flat" cmpd="sng" algn="ctr">
                          <a:no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519538770"/>
                      </a:ext>
                    </a:extLst>
                  </a:tr>
                  <a:tr h="360000">
                    <a:tc>
                      <a:txBody>
                        <a:bodyPr/>
                        <a:lstStyle/>
                        <a:p>
                          <a:pPr algn="ctr"/>
                          <a:r>
                            <a:rPr lang="ja-JP" altLang="en-US" sz="1300" kern="100" dirty="0">
                              <a:solidFill>
                                <a:schemeClr val="tx1"/>
                              </a:solidFill>
                              <a:effectLst/>
                              <a:latin typeface="+mn-ea"/>
                              <a:ea typeface="+mn-ea"/>
                              <a:cs typeface="Times New Roman" panose="02020603050405020304" pitchFamily="18" charset="0"/>
                            </a:rPr>
                            <a:t>実験値 </a:t>
                          </a:r>
                          <a:r>
                            <a:rPr lang="en-US" altLang="ja-JP" sz="1300" kern="100" dirty="0">
                              <a:solidFill>
                                <a:schemeClr val="tx1"/>
                              </a:solidFill>
                              <a:effectLst/>
                              <a:latin typeface="+mn-ea"/>
                              <a:ea typeface="+mn-ea"/>
                              <a:cs typeface="Times New Roman" panose="02020603050405020304" pitchFamily="18" charset="0"/>
                            </a:rPr>
                            <a:t>[1]</a:t>
                          </a:r>
                          <a:endParaRPr lang="ja-JP" sz="1300" kern="100" dirty="0">
                            <a:solidFill>
                              <a:schemeClr val="tx1"/>
                            </a:solidFill>
                            <a:effectLst/>
                            <a:latin typeface="+mn-ea"/>
                            <a:ea typeface="+mn-ea"/>
                            <a:cs typeface="Times New Roman" panose="02020603050405020304" pitchFamily="18" charset="0"/>
                          </a:endParaRPr>
                        </a:p>
                      </a:txBody>
                      <a:tcPr marL="68580" marR="68580" marT="0" marB="0" anchor="ctr">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3657</a:t>
                          </a:r>
                        </a:p>
                      </a:txBody>
                      <a:tcPr marL="68580" marR="68580" marT="0" marB="0" anchor="ctr">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altLang="ja-JP" sz="1300" b="0" i="0" u="none" strike="noStrike" dirty="0">
                              <a:solidFill>
                                <a:schemeClr val="tx1"/>
                              </a:solidFill>
                              <a:effectLst/>
                              <a:latin typeface="游ゴシック" panose="020B0400000000000000" pitchFamily="50" charset="-128"/>
                              <a:ea typeface="游ゴシック" panose="020B0400000000000000" pitchFamily="50" charset="-128"/>
                            </a:rPr>
                            <a:t>1595</a:t>
                          </a:r>
                        </a:p>
                      </a:txBody>
                      <a:tcPr marL="68580" marR="68580" marT="0" marB="0" anchor="ctr">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US" altLang="ja-JP" sz="1300" kern="100" dirty="0">
                              <a:effectLst/>
                              <a:latin typeface="+mn-ea"/>
                              <a:ea typeface="+mn-ea"/>
                              <a:cs typeface="Times New Roman" panose="02020603050405020304" pitchFamily="18" charset="0"/>
                            </a:rPr>
                            <a:t>3756</a:t>
                          </a:r>
                        </a:p>
                      </a:txBody>
                      <a:tcPr marL="68580" marR="68580" marT="0" marB="0" anchor="ctr">
                        <a:lnL>
                          <a:noFill/>
                        </a:lnL>
                        <a:lnR>
                          <a:noFill/>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010743172"/>
                      </a:ext>
                    </a:extLst>
                  </a:tr>
                </a:tbl>
              </a:graphicData>
            </a:graphic>
          </p:graphicFrame>
        </mc:Fallback>
      </mc:AlternateContent>
      <p:sp>
        <p:nvSpPr>
          <p:cNvPr id="2" name="タイトル 1">
            <a:extLst>
              <a:ext uri="{FF2B5EF4-FFF2-40B4-BE49-F238E27FC236}">
                <a16:creationId xmlns:a16="http://schemas.microsoft.com/office/drawing/2014/main" id="{BCEACB34-F4C0-4026-8462-E5A36AEC5C5E}"/>
              </a:ext>
            </a:extLst>
          </p:cNvPr>
          <p:cNvSpPr>
            <a:spLocks noGrp="1"/>
          </p:cNvSpPr>
          <p:nvPr>
            <p:ph type="title"/>
          </p:nvPr>
        </p:nvSpPr>
        <p:spPr/>
        <p:txBody>
          <a:bodyPr/>
          <a:lstStyle/>
          <a:p>
            <a:r>
              <a:rPr kumimoji="1" lang="ja-JP" altLang="en-US" dirty="0"/>
              <a:t>演習：</a:t>
            </a:r>
            <a:r>
              <a:rPr kumimoji="1" lang="en-US" altLang="ja-JP" dirty="0"/>
              <a:t>H</a:t>
            </a:r>
            <a:r>
              <a:rPr kumimoji="1" lang="en-US" altLang="ja-JP" sz="1600" dirty="0"/>
              <a:t>2</a:t>
            </a:r>
            <a:r>
              <a:rPr kumimoji="1" lang="en-US" altLang="ja-JP" dirty="0"/>
              <a:t>O</a:t>
            </a:r>
            <a:r>
              <a:rPr kumimoji="1" lang="ja-JP" altLang="en-US" dirty="0"/>
              <a:t>の基準振動モード</a:t>
            </a:r>
          </a:p>
        </p:txBody>
      </p:sp>
      <p:sp>
        <p:nvSpPr>
          <p:cNvPr id="11" name="正方形/長方形 10">
            <a:extLst>
              <a:ext uri="{FF2B5EF4-FFF2-40B4-BE49-F238E27FC236}">
                <a16:creationId xmlns:a16="http://schemas.microsoft.com/office/drawing/2014/main" id="{B2D529D6-4091-43CE-B44D-542FBCEB57A3}"/>
              </a:ext>
            </a:extLst>
          </p:cNvPr>
          <p:cNvSpPr/>
          <p:nvPr/>
        </p:nvSpPr>
        <p:spPr>
          <a:xfrm>
            <a:off x="5183687" y="3855970"/>
            <a:ext cx="3456000" cy="360000"/>
          </a:xfrm>
          <a:prstGeom prst="rect">
            <a:avLst/>
          </a:prstGeom>
          <a:solidFill>
            <a:schemeClr val="accent4">
              <a:lumMod val="40000"/>
              <a:lumOff val="6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solidFill>
                  <a:schemeClr val="accent4"/>
                </a:solidFill>
              </a:rPr>
              <a:t>計算してみよう</a:t>
            </a:r>
          </a:p>
        </p:txBody>
      </p:sp>
      <p:sp>
        <p:nvSpPr>
          <p:cNvPr id="4" name="スライド番号プレースホルダー 3">
            <a:extLst>
              <a:ext uri="{FF2B5EF4-FFF2-40B4-BE49-F238E27FC236}">
                <a16:creationId xmlns:a16="http://schemas.microsoft.com/office/drawing/2014/main" id="{13DCCC8C-BA2E-D447-253B-4D45B7001CF9}"/>
              </a:ext>
            </a:extLst>
          </p:cNvPr>
          <p:cNvSpPr>
            <a:spLocks noGrp="1"/>
          </p:cNvSpPr>
          <p:nvPr>
            <p:ph type="sldNum" sz="quarter" idx="15"/>
          </p:nvPr>
        </p:nvSpPr>
        <p:spPr/>
        <p:txBody>
          <a:bodyPr/>
          <a:lstStyle/>
          <a:p>
            <a:fld id="{44CC7441-4F6D-4D99-AEAC-28C0433C7008}" type="slidenum">
              <a:rPr kumimoji="1" lang="ja-JP" altLang="en-US" smtClean="0"/>
              <a:pPr/>
              <a:t>89</a:t>
            </a:fld>
            <a:endParaRPr kumimoji="1" lang="ja-JP" altLang="en-US" dirty="0"/>
          </a:p>
        </p:txBody>
      </p:sp>
    </p:spTree>
    <p:extLst>
      <p:ext uri="{BB962C8B-B14F-4D97-AF65-F5344CB8AC3E}">
        <p14:creationId xmlns:p14="http://schemas.microsoft.com/office/powerpoint/2010/main" val="1449784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CEACB34-F4C0-4026-8462-E5A36AEC5C5E}"/>
              </a:ext>
            </a:extLst>
          </p:cNvPr>
          <p:cNvSpPr>
            <a:spLocks noGrp="1"/>
          </p:cNvSpPr>
          <p:nvPr>
            <p:ph type="title"/>
          </p:nvPr>
        </p:nvSpPr>
        <p:spPr/>
        <p:txBody>
          <a:bodyPr/>
          <a:lstStyle/>
          <a:p>
            <a:r>
              <a:rPr kumimoji="1" lang="ja-JP" altLang="en-US" dirty="0"/>
              <a:t>演習：</a:t>
            </a:r>
            <a:r>
              <a:rPr kumimoji="1" lang="en-US" altLang="ja-JP" dirty="0"/>
              <a:t>IR</a:t>
            </a:r>
            <a:r>
              <a:rPr kumimoji="1" lang="ja-JP" altLang="en-US" dirty="0"/>
              <a:t>スペクトル</a:t>
            </a:r>
          </a:p>
        </p:txBody>
      </p:sp>
      <p:graphicFrame>
        <p:nvGraphicFramePr>
          <p:cNvPr id="9" name="表 9">
            <a:extLst>
              <a:ext uri="{FF2B5EF4-FFF2-40B4-BE49-F238E27FC236}">
                <a16:creationId xmlns:a16="http://schemas.microsoft.com/office/drawing/2014/main" id="{E26ED64C-83A2-4342-9AE9-D2DB79641B4E}"/>
              </a:ext>
            </a:extLst>
          </p:cNvPr>
          <p:cNvGraphicFramePr>
            <a:graphicFrameLocks noGrp="1"/>
          </p:cNvGraphicFramePr>
          <p:nvPr>
            <p:ph idx="1"/>
            <p:extLst>
              <p:ext uri="{D42A27DB-BD31-4B8C-83A1-F6EECF244321}">
                <p14:modId xmlns:p14="http://schemas.microsoft.com/office/powerpoint/2010/main" val="508931302"/>
              </p:ext>
            </p:extLst>
          </p:nvPr>
        </p:nvGraphicFramePr>
        <p:xfrm>
          <a:off x="468313" y="842963"/>
          <a:ext cx="2664000" cy="3667080"/>
        </p:xfrm>
        <a:graphic>
          <a:graphicData uri="http://schemas.openxmlformats.org/drawingml/2006/table">
            <a:tbl>
              <a:tblPr firstRow="1" bandRow="1">
                <a:tableStyleId>{2D5ABB26-0587-4C30-8999-92F81FD0307C}</a:tableStyleId>
              </a:tblPr>
              <a:tblGrid>
                <a:gridCol w="2664000">
                  <a:extLst>
                    <a:ext uri="{9D8B030D-6E8A-4147-A177-3AD203B41FA5}">
                      <a16:colId xmlns:a16="http://schemas.microsoft.com/office/drawing/2014/main" val="839188252"/>
                    </a:ext>
                  </a:extLst>
                </a:gridCol>
              </a:tblGrid>
              <a:tr h="360000">
                <a:tc>
                  <a:txBody>
                    <a:bodyPr/>
                    <a:lstStyle/>
                    <a:p>
                      <a:r>
                        <a:rPr kumimoji="1" lang="ja-JP" altLang="en-US" sz="1300" dirty="0"/>
                        <a:t>水分子の</a:t>
                      </a:r>
                      <a:r>
                        <a:rPr kumimoji="1" lang="en-US" altLang="ja-JP" sz="1300" dirty="0"/>
                        <a:t>3</a:t>
                      </a:r>
                      <a:r>
                        <a:rPr kumimoji="1" lang="ja-JP" altLang="en-US" sz="1300" dirty="0"/>
                        <a:t>つの振動モードをアニメーションで表示し</a:t>
                      </a:r>
                      <a:r>
                        <a:rPr kumimoji="1" lang="en-US" altLang="ja-JP" sz="1300" dirty="0"/>
                        <a:t>,  IR</a:t>
                      </a:r>
                      <a:r>
                        <a:rPr kumimoji="1" lang="ja-JP" altLang="en-US" sz="1300" dirty="0"/>
                        <a:t>スペクトルの</a:t>
                      </a:r>
                      <a:r>
                        <a:rPr kumimoji="1" lang="en-US" altLang="ja-JP" sz="1300" dirty="0"/>
                        <a:t>3</a:t>
                      </a:r>
                      <a:r>
                        <a:rPr kumimoji="1" lang="ja-JP" altLang="en-US" sz="1300" dirty="0"/>
                        <a:t>つのピークを帰属しなさい</a:t>
                      </a:r>
                      <a:r>
                        <a:rPr kumimoji="1" lang="en-US" altLang="ja-JP" sz="1300" dirty="0"/>
                        <a:t>.</a:t>
                      </a:r>
                    </a:p>
                    <a:p>
                      <a:endParaRPr kumimoji="1" lang="en-US" altLang="ja-JP" sz="1300" dirty="0"/>
                    </a:p>
                    <a:p>
                      <a:pPr algn="l"/>
                      <a:r>
                        <a:rPr kumimoji="1" lang="en-US" altLang="ja-JP" sz="1000" b="1" dirty="0">
                          <a:solidFill>
                            <a:schemeClr val="tx2"/>
                          </a:solidFill>
                        </a:rPr>
                        <a:t>examples/</a:t>
                      </a:r>
                      <a:r>
                        <a:rPr kumimoji="1" lang="en-US" altLang="ja-JP" sz="1000" b="1" dirty="0" err="1">
                          <a:solidFill>
                            <a:schemeClr val="tx2"/>
                          </a:solidFill>
                        </a:rPr>
                        <a:t>freq</a:t>
                      </a:r>
                      <a:r>
                        <a:rPr kumimoji="1" lang="en-US" altLang="ja-JP" sz="1000" b="1" dirty="0">
                          <a:solidFill>
                            <a:schemeClr val="tx2"/>
                          </a:solidFill>
                        </a:rPr>
                        <a:t>/H2O/HF/6-31G(</a:t>
                      </a:r>
                      <a:r>
                        <a:rPr kumimoji="1" lang="en-US" altLang="ja-JP" sz="1000" b="1" dirty="0" err="1">
                          <a:solidFill>
                            <a:schemeClr val="tx2"/>
                          </a:solidFill>
                        </a:rPr>
                        <a:t>d,p</a:t>
                      </a:r>
                      <a:r>
                        <a:rPr kumimoji="1" lang="en-US" altLang="ja-JP" sz="1000" b="1" dirty="0">
                          <a:solidFill>
                            <a:schemeClr val="tx2"/>
                          </a:solidFill>
                        </a:rPr>
                        <a:t>).gjf</a:t>
                      </a:r>
                      <a:endParaRPr kumimoji="1" lang="ja-JP" altLang="en-US" sz="1000" b="1" dirty="0">
                        <a:solidFill>
                          <a:schemeClr val="tx2"/>
                        </a:solidFill>
                      </a:endParaRPr>
                    </a:p>
                  </a:txBody>
                  <a:tcPr anchor="ctr">
                    <a:lnB w="12700" cap="flat" cmpd="sng" algn="ctr">
                      <a:noFill/>
                      <a:prstDash val="solid"/>
                      <a:round/>
                      <a:headEnd type="none" w="med" len="med"/>
                      <a:tailEnd type="none" w="med" len="med"/>
                    </a:lnB>
                  </a:tcPr>
                </a:tc>
                <a:extLst>
                  <a:ext uri="{0D108BD9-81ED-4DB2-BD59-A6C34878D82A}">
                    <a16:rowId xmlns:a16="http://schemas.microsoft.com/office/drawing/2014/main" val="3468920188"/>
                  </a:ext>
                </a:extLst>
              </a:tr>
              <a:tr h="370840">
                <a:tc>
                  <a:txBody>
                    <a:bodyPr/>
                    <a:lstStyle/>
                    <a:p>
                      <a:r>
                        <a:rPr kumimoji="1" lang="pt-BR" altLang="ja-JP" sz="1300" dirty="0">
                          <a:solidFill>
                            <a:srgbClr val="D4D4D4"/>
                          </a:solidFill>
                          <a:latin typeface="Consolas" panose="020B0609020204030204" pitchFamily="49" charset="0"/>
                        </a:rPr>
                        <a:t># HF/6-31G(d,p) Opt Freq</a:t>
                      </a:r>
                    </a:p>
                    <a:p>
                      <a:endParaRPr kumimoji="1" lang="pt-BR" altLang="ja-JP" sz="1300" dirty="0">
                        <a:solidFill>
                          <a:srgbClr val="D4D4D4"/>
                        </a:solidFill>
                        <a:latin typeface="Consolas" panose="020B0609020204030204" pitchFamily="49" charset="0"/>
                      </a:endParaRPr>
                    </a:p>
                    <a:p>
                      <a:r>
                        <a:rPr kumimoji="1" lang="pt-BR" altLang="ja-JP" sz="1300" dirty="0">
                          <a:solidFill>
                            <a:srgbClr val="D4D4D4"/>
                          </a:solidFill>
                          <a:latin typeface="Consolas" panose="020B0609020204030204" pitchFamily="49" charset="0"/>
                        </a:rPr>
                        <a:t>H2O</a:t>
                      </a:r>
                    </a:p>
                    <a:p>
                      <a:endParaRPr kumimoji="1" lang="pt-BR" altLang="ja-JP" sz="1300" dirty="0">
                        <a:solidFill>
                          <a:srgbClr val="D4D4D4"/>
                        </a:solidFill>
                        <a:latin typeface="Consolas" panose="020B0609020204030204" pitchFamily="49" charset="0"/>
                      </a:endParaRPr>
                    </a:p>
                    <a:p>
                      <a:r>
                        <a:rPr kumimoji="1" lang="pt-BR" altLang="ja-JP" sz="1300" dirty="0">
                          <a:solidFill>
                            <a:srgbClr val="D4D4D4"/>
                          </a:solidFill>
                          <a:latin typeface="Consolas" panose="020B0609020204030204" pitchFamily="49" charset="0"/>
                        </a:rPr>
                        <a:t>0  1</a:t>
                      </a:r>
                    </a:p>
                    <a:p>
                      <a:r>
                        <a:rPr kumimoji="1" lang="pt-BR" altLang="ja-JP" sz="1300" dirty="0">
                          <a:solidFill>
                            <a:srgbClr val="D4D4D4"/>
                          </a:solidFill>
                          <a:latin typeface="Consolas" panose="020B0609020204030204" pitchFamily="49" charset="0"/>
                        </a:rPr>
                        <a:t>O  0.0  0.0  0.0</a:t>
                      </a:r>
                    </a:p>
                    <a:p>
                      <a:r>
                        <a:rPr kumimoji="1" lang="pt-BR" altLang="ja-JP" sz="1300" dirty="0">
                          <a:solidFill>
                            <a:srgbClr val="D4D4D4"/>
                          </a:solidFill>
                          <a:latin typeface="Consolas" panose="020B0609020204030204" pitchFamily="49" charset="0"/>
                        </a:rPr>
                        <a:t>H  0.0  1.4  1.4</a:t>
                      </a:r>
                    </a:p>
                    <a:p>
                      <a:r>
                        <a:rPr kumimoji="1" lang="pt-BR" altLang="ja-JP" sz="1300" dirty="0">
                          <a:solidFill>
                            <a:srgbClr val="D4D4D4"/>
                          </a:solidFill>
                          <a:latin typeface="Consolas" panose="020B0609020204030204" pitchFamily="49" charset="0"/>
                        </a:rPr>
                        <a:t>H  0.0  1.4  -1.4</a:t>
                      </a:r>
                    </a:p>
                    <a:p>
                      <a:endParaRPr lang="pt-BR" altLang="ja-JP" sz="1300" dirty="0">
                        <a:solidFill>
                          <a:srgbClr val="D4D4D4"/>
                        </a:solidFill>
                        <a:latin typeface="Consolas" panose="020B0609020204030204" pitchFamily="49" charset="0"/>
                      </a:endParaRPr>
                    </a:p>
                    <a:p>
                      <a:endParaRPr lang="pt-BR" altLang="ja-JP" sz="1300" dirty="0">
                        <a:solidFill>
                          <a:srgbClr val="D4D4D4"/>
                        </a:solidFill>
                        <a:latin typeface="Consolas" panose="020B0609020204030204" pitchFamily="49" charset="0"/>
                      </a:endParaRPr>
                    </a:p>
                    <a:p>
                      <a:endParaRPr lang="pt-BR" altLang="ja-JP" sz="13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24292E"/>
                    </a:solidFill>
                  </a:tcPr>
                </a:tc>
                <a:extLst>
                  <a:ext uri="{0D108BD9-81ED-4DB2-BD59-A6C34878D82A}">
                    <a16:rowId xmlns:a16="http://schemas.microsoft.com/office/drawing/2014/main" val="2934622672"/>
                  </a:ext>
                </a:extLst>
              </a:tr>
              <a:tr h="360000">
                <a:tc>
                  <a:txBody>
                    <a:bodyPr/>
                    <a:lstStyle/>
                    <a:p>
                      <a:endParaRPr kumimoji="1" lang="ja-JP" altLang="en-US" sz="1300" dirty="0"/>
                    </a:p>
                  </a:txBody>
                  <a:tcPr anchor="ctr">
                    <a:lnL>
                      <a:noFill/>
                    </a:lnL>
                    <a:lnR>
                      <a:noFill/>
                    </a:lnR>
                    <a:lnT w="1905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59246537"/>
                  </a:ext>
                </a:extLst>
              </a:tr>
            </a:tbl>
          </a:graphicData>
        </a:graphic>
      </p:graphicFrame>
      <p:sp>
        <p:nvSpPr>
          <p:cNvPr id="5" name="テキスト プレースホルダー 4">
            <a:extLst>
              <a:ext uri="{FF2B5EF4-FFF2-40B4-BE49-F238E27FC236}">
                <a16:creationId xmlns:a16="http://schemas.microsoft.com/office/drawing/2014/main" id="{C018D85C-1CF3-49ED-9CB7-78546F4E4E18}"/>
              </a:ext>
            </a:extLst>
          </p:cNvPr>
          <p:cNvSpPr>
            <a:spLocks noGrp="1"/>
          </p:cNvSpPr>
          <p:nvPr>
            <p:ph type="body" sz="quarter" idx="13"/>
          </p:nvPr>
        </p:nvSpPr>
        <p:spPr/>
        <p:txBody>
          <a:bodyPr/>
          <a:lstStyle/>
          <a:p>
            <a:endParaRPr lang="en-US" altLang="ja-JP" dirty="0"/>
          </a:p>
        </p:txBody>
      </p:sp>
      <p:pic>
        <p:nvPicPr>
          <p:cNvPr id="25" name="コンテンツ プレースホルダー 24">
            <a:extLst>
              <a:ext uri="{FF2B5EF4-FFF2-40B4-BE49-F238E27FC236}">
                <a16:creationId xmlns:a16="http://schemas.microsoft.com/office/drawing/2014/main" id="{2971106D-A5A4-4D96-8BFA-89B0729441C2}"/>
              </a:ext>
            </a:extLst>
          </p:cNvPr>
          <p:cNvPicPr>
            <a:picLocks noGrp="1" noChangeAspect="1"/>
          </p:cNvPicPr>
          <p:nvPr>
            <p:ph idx="14"/>
          </p:nvPr>
        </p:nvPicPr>
        <p:blipFill>
          <a:blip r:embed="rId3"/>
          <a:stretch>
            <a:fillRect/>
          </a:stretch>
        </p:blipFill>
        <p:spPr>
          <a:xfrm>
            <a:off x="3208707" y="2759230"/>
            <a:ext cx="2726587" cy="1728788"/>
          </a:xfrm>
        </p:spPr>
      </p:pic>
      <p:pic>
        <p:nvPicPr>
          <p:cNvPr id="27" name="コンテンツ プレースホルダー 26">
            <a:extLst>
              <a:ext uri="{FF2B5EF4-FFF2-40B4-BE49-F238E27FC236}">
                <a16:creationId xmlns:a16="http://schemas.microsoft.com/office/drawing/2014/main" id="{E6A78CE4-376B-40F4-86F5-205EFBB9053B}"/>
              </a:ext>
            </a:extLst>
          </p:cNvPr>
          <p:cNvPicPr>
            <a:picLocks noGrp="1" noChangeAspect="1"/>
          </p:cNvPicPr>
          <p:nvPr>
            <p:ph idx="15"/>
          </p:nvPr>
        </p:nvPicPr>
        <p:blipFill>
          <a:blip r:embed="rId4"/>
          <a:stretch>
            <a:fillRect/>
          </a:stretch>
        </p:blipFill>
        <p:spPr>
          <a:xfrm>
            <a:off x="5944764" y="2759230"/>
            <a:ext cx="2726587" cy="1728788"/>
          </a:xfrm>
        </p:spPr>
      </p:pic>
      <p:pic>
        <p:nvPicPr>
          <p:cNvPr id="15" name="コンテンツ プレースホルダー 14">
            <a:extLst>
              <a:ext uri="{FF2B5EF4-FFF2-40B4-BE49-F238E27FC236}">
                <a16:creationId xmlns:a16="http://schemas.microsoft.com/office/drawing/2014/main" id="{AF23D167-E9EA-404C-8F15-BEB64073618F}"/>
              </a:ext>
            </a:extLst>
          </p:cNvPr>
          <p:cNvPicPr>
            <a:picLocks noGrp="1" noChangeAspect="1"/>
          </p:cNvPicPr>
          <p:nvPr>
            <p:ph idx="16"/>
          </p:nvPr>
        </p:nvPicPr>
        <p:blipFill>
          <a:blip r:embed="rId5"/>
          <a:stretch>
            <a:fillRect/>
          </a:stretch>
        </p:blipFill>
        <p:spPr>
          <a:xfrm>
            <a:off x="3208707" y="842963"/>
            <a:ext cx="2726585" cy="1728787"/>
          </a:xfrm>
        </p:spPr>
      </p:pic>
      <p:pic>
        <p:nvPicPr>
          <p:cNvPr id="21" name="コンテンツ プレースホルダー 20">
            <a:extLst>
              <a:ext uri="{FF2B5EF4-FFF2-40B4-BE49-F238E27FC236}">
                <a16:creationId xmlns:a16="http://schemas.microsoft.com/office/drawing/2014/main" id="{A4F6BADF-ED30-4146-8AF1-049BDBA29EEB}"/>
              </a:ext>
            </a:extLst>
          </p:cNvPr>
          <p:cNvPicPr>
            <a:picLocks noGrp="1" noChangeAspect="1"/>
          </p:cNvPicPr>
          <p:nvPr>
            <p:ph idx="17"/>
          </p:nvPr>
        </p:nvPicPr>
        <p:blipFill>
          <a:blip r:embed="rId6"/>
          <a:stretch>
            <a:fillRect/>
          </a:stretch>
        </p:blipFill>
        <p:spPr>
          <a:xfrm>
            <a:off x="5944764" y="842963"/>
            <a:ext cx="2726585" cy="1728787"/>
          </a:xfrm>
        </p:spPr>
      </p:pic>
      <p:pic>
        <p:nvPicPr>
          <p:cNvPr id="29" name="グラフィックス 28" descr="カーソル 単色塗りつぶし">
            <a:extLst>
              <a:ext uri="{FF2B5EF4-FFF2-40B4-BE49-F238E27FC236}">
                <a16:creationId xmlns:a16="http://schemas.microsoft.com/office/drawing/2014/main" id="{12DE07C0-0F05-457F-8022-314BC72EB29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789403" y="2080386"/>
            <a:ext cx="415274" cy="415274"/>
          </a:xfrm>
          <a:prstGeom prst="rect">
            <a:avLst/>
          </a:prstGeom>
        </p:spPr>
      </p:pic>
      <p:pic>
        <p:nvPicPr>
          <p:cNvPr id="30" name="グラフィックス 29" descr="カーソル 単色塗りつぶし">
            <a:extLst>
              <a:ext uri="{FF2B5EF4-FFF2-40B4-BE49-F238E27FC236}">
                <a16:creationId xmlns:a16="http://schemas.microsoft.com/office/drawing/2014/main" id="{34D11704-7910-4063-A413-EC3F7C56AA9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425923" y="2422163"/>
            <a:ext cx="415274" cy="415274"/>
          </a:xfrm>
          <a:prstGeom prst="rect">
            <a:avLst/>
          </a:prstGeom>
        </p:spPr>
      </p:pic>
      <p:pic>
        <p:nvPicPr>
          <p:cNvPr id="31" name="グラフィックス 30" descr="カーソル 単色塗りつぶし">
            <a:extLst>
              <a:ext uri="{FF2B5EF4-FFF2-40B4-BE49-F238E27FC236}">
                <a16:creationId xmlns:a16="http://schemas.microsoft.com/office/drawing/2014/main" id="{2A12D7D0-B251-4501-AAEF-A9EA739D697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471643" y="3945058"/>
            <a:ext cx="415274" cy="415274"/>
          </a:xfrm>
          <a:prstGeom prst="rect">
            <a:avLst/>
          </a:prstGeom>
        </p:spPr>
      </p:pic>
      <p:sp>
        <p:nvSpPr>
          <p:cNvPr id="13" name="スライド番号プレースホルダー 4">
            <a:extLst>
              <a:ext uri="{FF2B5EF4-FFF2-40B4-BE49-F238E27FC236}">
                <a16:creationId xmlns:a16="http://schemas.microsoft.com/office/drawing/2014/main" id="{DB8BA8C2-F47A-4E61-939E-F942BF5B8F81}"/>
              </a:ext>
            </a:extLst>
          </p:cNvPr>
          <p:cNvSpPr txBox="1">
            <a:spLocks/>
          </p:cNvSpPr>
          <p:nvPr/>
        </p:nvSpPr>
        <p:spPr>
          <a:xfrm>
            <a:off x="8496000" y="0"/>
            <a:ext cx="576000" cy="468000"/>
          </a:xfrm>
          <a:prstGeom prst="rect">
            <a:avLst/>
          </a:prstGeom>
          <a:noFill/>
          <a:ln>
            <a:noFill/>
          </a:ln>
        </p:spPr>
        <p:txBody>
          <a:bodyPr vert="horz" lIns="108000" tIns="54000" rIns="108000" bIns="54000" rtlCol="0">
            <a:spAutoFit/>
          </a:bodyPr>
          <a:lstStyle>
            <a:lvl1pPr marL="0" indent="0" algn="l" defTabSz="914400" rtl="0" eaLnBrk="1" latinLnBrk="0" hangingPunct="1">
              <a:lnSpc>
                <a:spcPct val="120000"/>
              </a:lnSpc>
              <a:spcBef>
                <a:spcPts val="0"/>
              </a:spcBef>
              <a:spcAft>
                <a:spcPts val="600"/>
              </a:spcAft>
              <a:buFont typeface="游ゴシック" panose="020B0400000000000000" pitchFamily="50" charset="-128"/>
              <a:buNone/>
              <a:defRPr kumimoji="1" sz="1300" kern="1200">
                <a:solidFill>
                  <a:schemeClr val="tx1"/>
                </a:solidFill>
                <a:latin typeface="+mn-lt"/>
                <a:ea typeface="+mn-ea"/>
                <a:cs typeface="+mn-cs"/>
              </a:defRPr>
            </a:lvl1pPr>
            <a:lvl2pPr marL="6858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250" kern="1200">
                <a:solidFill>
                  <a:schemeClr val="tx1"/>
                </a:solidFill>
                <a:latin typeface="+mn-lt"/>
                <a:ea typeface="+mn-ea"/>
                <a:cs typeface="+mn-cs"/>
              </a:defRPr>
            </a:lvl2pPr>
            <a:lvl3pPr marL="11430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250" kern="1200">
                <a:solidFill>
                  <a:schemeClr val="tx1"/>
                </a:solidFill>
                <a:latin typeface="+mn-lt"/>
                <a:ea typeface="+mn-ea"/>
                <a:cs typeface="+mn-cs"/>
              </a:defRPr>
            </a:lvl3pPr>
            <a:lvl4pPr marL="16002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1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spcAft>
                <a:spcPts val="600"/>
              </a:spcAft>
              <a:buFont typeface="游ゴシック" panose="020B0400000000000000" pitchFamily="50" charset="-128"/>
              <a:buChar char="➡"/>
              <a:defRPr kumimoji="1"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fld id="{44CC7441-4F6D-4D99-AEAC-28C0433C7008}" type="slidenum">
              <a:rPr lang="ja-JP" altLang="en-US" sz="2000" smtClean="0"/>
              <a:pPr/>
              <a:t>90</a:t>
            </a:fld>
            <a:endParaRPr lang="ja-JP" altLang="en-US" sz="2000" dirty="0"/>
          </a:p>
        </p:txBody>
      </p:sp>
      <p:sp>
        <p:nvSpPr>
          <p:cNvPr id="3" name="スライド番号プレースホルダー 2">
            <a:extLst>
              <a:ext uri="{FF2B5EF4-FFF2-40B4-BE49-F238E27FC236}">
                <a16:creationId xmlns:a16="http://schemas.microsoft.com/office/drawing/2014/main" id="{A742BCD8-EB1E-6C14-0523-73416847CADC}"/>
              </a:ext>
            </a:extLst>
          </p:cNvPr>
          <p:cNvSpPr>
            <a:spLocks noGrp="1"/>
          </p:cNvSpPr>
          <p:nvPr>
            <p:ph type="sldNum" sz="quarter" idx="12"/>
          </p:nvPr>
        </p:nvSpPr>
        <p:spPr/>
        <p:txBody>
          <a:bodyPr/>
          <a:lstStyle/>
          <a:p>
            <a:fld id="{44CC7441-4F6D-4D99-AEAC-28C0433C7008}" type="slidenum">
              <a:rPr kumimoji="1" lang="ja-JP" altLang="en-US" smtClean="0"/>
              <a:t>90</a:t>
            </a:fld>
            <a:endParaRPr kumimoji="1" lang="ja-JP" altLang="en-US"/>
          </a:p>
        </p:txBody>
      </p:sp>
      <p:pic>
        <p:nvPicPr>
          <p:cNvPr id="4" name="グラフィックス 3" descr="カーソル 単色塗りつぶし">
            <a:extLst>
              <a:ext uri="{FF2B5EF4-FFF2-40B4-BE49-F238E27FC236}">
                <a16:creationId xmlns:a16="http://schemas.microsoft.com/office/drawing/2014/main" id="{9A148EBA-9315-93BB-8D88-02151668653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730183" y="1727234"/>
            <a:ext cx="415274" cy="415274"/>
          </a:xfrm>
          <a:prstGeom prst="rect">
            <a:avLst/>
          </a:prstGeom>
        </p:spPr>
      </p:pic>
      <p:pic>
        <p:nvPicPr>
          <p:cNvPr id="7" name="グラフィックス 6" descr="カーソル 単色塗りつぶし">
            <a:extLst>
              <a:ext uri="{FF2B5EF4-FFF2-40B4-BE49-F238E27FC236}">
                <a16:creationId xmlns:a16="http://schemas.microsoft.com/office/drawing/2014/main" id="{71E7EE98-C867-955F-A7A8-643F29FCD47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451349" y="3594889"/>
            <a:ext cx="415274" cy="415274"/>
          </a:xfrm>
          <a:prstGeom prst="rect">
            <a:avLst/>
          </a:prstGeom>
        </p:spPr>
      </p:pic>
      <p:sp>
        <p:nvSpPr>
          <p:cNvPr id="8" name="テキスト ボックス 7">
            <a:extLst>
              <a:ext uri="{FF2B5EF4-FFF2-40B4-BE49-F238E27FC236}">
                <a16:creationId xmlns:a16="http://schemas.microsoft.com/office/drawing/2014/main" id="{6D7FF75C-E4F4-4E42-FDF8-3CB77063240C}"/>
              </a:ext>
            </a:extLst>
          </p:cNvPr>
          <p:cNvSpPr txBox="1"/>
          <p:nvPr/>
        </p:nvSpPr>
        <p:spPr>
          <a:xfrm>
            <a:off x="5935292" y="4488018"/>
            <a:ext cx="2736057" cy="492443"/>
          </a:xfrm>
          <a:prstGeom prst="rect">
            <a:avLst/>
          </a:prstGeom>
          <a:noFill/>
        </p:spPr>
        <p:txBody>
          <a:bodyPr wrap="square">
            <a:spAutoFit/>
          </a:bodyPr>
          <a:lstStyle/>
          <a:p>
            <a:r>
              <a:rPr kumimoji="1" lang="ja-JP" altLang="en-US" sz="1300" b="1" dirty="0">
                <a:solidFill>
                  <a:schemeClr val="accent4"/>
                </a:solidFill>
              </a:rPr>
              <a:t>右クリック </a:t>
            </a:r>
            <a:r>
              <a:rPr kumimoji="1" lang="en-US" altLang="ja-JP" sz="1300" b="1" dirty="0">
                <a:solidFill>
                  <a:schemeClr val="accent4"/>
                </a:solidFill>
              </a:rPr>
              <a:t>&gt; Save Data </a:t>
            </a:r>
            <a:r>
              <a:rPr kumimoji="1" lang="ja-JP" altLang="en-US" sz="1300" b="1" dirty="0">
                <a:solidFill>
                  <a:schemeClr val="accent4"/>
                </a:solidFill>
              </a:rPr>
              <a:t>から</a:t>
            </a:r>
            <a:br>
              <a:rPr kumimoji="1" lang="en-US" altLang="ja-JP" sz="1300" b="1" dirty="0">
                <a:solidFill>
                  <a:schemeClr val="accent4"/>
                </a:solidFill>
              </a:rPr>
            </a:br>
            <a:r>
              <a:rPr kumimoji="1" lang="ja-JP" altLang="en-US" sz="1300" b="1" dirty="0">
                <a:solidFill>
                  <a:schemeClr val="accent4"/>
                </a:solidFill>
              </a:rPr>
              <a:t>プロット用のデータを保存できる</a:t>
            </a:r>
          </a:p>
        </p:txBody>
      </p:sp>
      <p:sp>
        <p:nvSpPr>
          <p:cNvPr id="10" name="テキスト ボックス 9">
            <a:extLst>
              <a:ext uri="{FF2B5EF4-FFF2-40B4-BE49-F238E27FC236}">
                <a16:creationId xmlns:a16="http://schemas.microsoft.com/office/drawing/2014/main" id="{CEAAACEF-6E39-A9AA-2A9F-8961255D344B}"/>
              </a:ext>
            </a:extLst>
          </p:cNvPr>
          <p:cNvSpPr txBox="1"/>
          <p:nvPr/>
        </p:nvSpPr>
        <p:spPr>
          <a:xfrm>
            <a:off x="3208707" y="4488018"/>
            <a:ext cx="2736057" cy="492443"/>
          </a:xfrm>
          <a:prstGeom prst="rect">
            <a:avLst/>
          </a:prstGeom>
          <a:noFill/>
        </p:spPr>
        <p:txBody>
          <a:bodyPr wrap="square">
            <a:spAutoFit/>
          </a:bodyPr>
          <a:lstStyle/>
          <a:p>
            <a:r>
              <a:rPr kumimoji="1" lang="ja-JP" altLang="en-US" sz="1300" b="1" dirty="0">
                <a:solidFill>
                  <a:schemeClr val="accent4"/>
                </a:solidFill>
              </a:rPr>
              <a:t>ピークをクリックすると上記の</a:t>
            </a:r>
            <a:br>
              <a:rPr kumimoji="1" lang="en-US" altLang="ja-JP" sz="1300" b="1" dirty="0">
                <a:solidFill>
                  <a:schemeClr val="accent4"/>
                </a:solidFill>
              </a:rPr>
            </a:br>
            <a:r>
              <a:rPr kumimoji="1" lang="ja-JP" altLang="en-US" sz="1300" b="1" dirty="0">
                <a:solidFill>
                  <a:schemeClr val="accent4"/>
                </a:solidFill>
              </a:rPr>
              <a:t>アニメーションが変化する</a:t>
            </a:r>
          </a:p>
        </p:txBody>
      </p:sp>
    </p:spTree>
    <p:extLst>
      <p:ext uri="{BB962C8B-B14F-4D97-AF65-F5344CB8AC3E}">
        <p14:creationId xmlns:p14="http://schemas.microsoft.com/office/powerpoint/2010/main" val="5797842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タイトル 7">
            <a:extLst>
              <a:ext uri="{FF2B5EF4-FFF2-40B4-BE49-F238E27FC236}">
                <a16:creationId xmlns:a16="http://schemas.microsoft.com/office/drawing/2014/main" id="{B9171A7A-8FC5-5AB7-F2D2-3B067EF300A7}"/>
              </a:ext>
            </a:extLst>
          </p:cNvPr>
          <p:cNvSpPr>
            <a:spLocks noGrp="1"/>
          </p:cNvSpPr>
          <p:nvPr>
            <p:ph type="title"/>
          </p:nvPr>
        </p:nvSpPr>
        <p:spPr/>
        <p:txBody>
          <a:bodyPr/>
          <a:lstStyle/>
          <a:p>
            <a:r>
              <a:rPr lang="ja-JP" altLang="en-US" dirty="0"/>
              <a:t>調和振動と非調和振動の相違点</a:t>
            </a:r>
          </a:p>
        </p:txBody>
      </p:sp>
      <p:pic>
        <p:nvPicPr>
          <p:cNvPr id="26" name="コンテンツ プレースホルダー 25">
            <a:extLst>
              <a:ext uri="{FF2B5EF4-FFF2-40B4-BE49-F238E27FC236}">
                <a16:creationId xmlns:a16="http://schemas.microsoft.com/office/drawing/2014/main" id="{79F8E460-72B1-6BFE-6019-F0F58E161893}"/>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468313" y="879211"/>
            <a:ext cx="4103687" cy="2735791"/>
          </a:xfrm>
        </p:spPr>
      </p:pic>
      <p:sp>
        <p:nvSpPr>
          <p:cNvPr id="7" name="スライド番号プレースホルダー 6">
            <a:extLst>
              <a:ext uri="{FF2B5EF4-FFF2-40B4-BE49-F238E27FC236}">
                <a16:creationId xmlns:a16="http://schemas.microsoft.com/office/drawing/2014/main" id="{B1C06918-A5D7-CA1C-E067-F86EA1D3488E}"/>
              </a:ext>
            </a:extLst>
          </p:cNvPr>
          <p:cNvSpPr>
            <a:spLocks noGrp="1"/>
          </p:cNvSpPr>
          <p:nvPr>
            <p:ph type="sldNum" sz="quarter" idx="12"/>
          </p:nvPr>
        </p:nvSpPr>
        <p:spPr/>
        <p:txBody>
          <a:bodyPr/>
          <a:lstStyle/>
          <a:p>
            <a:fld id="{44CC7441-4F6D-4D99-AEAC-28C0433C7008}" type="slidenum">
              <a:rPr kumimoji="1" lang="ja-JP" altLang="en-US" smtClean="0"/>
              <a:pPr/>
              <a:t>91</a:t>
            </a:fld>
            <a:endParaRPr kumimoji="1" lang="ja-JP" altLang="en-US" dirty="0"/>
          </a:p>
        </p:txBody>
      </p:sp>
      <p:sp>
        <p:nvSpPr>
          <p:cNvPr id="4" name="テキスト プレースホルダー 3">
            <a:extLst>
              <a:ext uri="{FF2B5EF4-FFF2-40B4-BE49-F238E27FC236}">
                <a16:creationId xmlns:a16="http://schemas.microsoft.com/office/drawing/2014/main" id="{08B8A0FE-E38F-1CBC-2D08-300D7F9DCC85}"/>
              </a:ext>
            </a:extLst>
          </p:cNvPr>
          <p:cNvSpPr>
            <a:spLocks noGrp="1"/>
          </p:cNvSpPr>
          <p:nvPr>
            <p:ph type="body" sz="quarter" idx="13"/>
          </p:nvPr>
        </p:nvSpPr>
        <p:spPr/>
        <p:txBody>
          <a:bodyPr/>
          <a:lstStyle/>
          <a:p>
            <a:endParaRPr kumimoji="1" lang="en-US" altLang="ja-JP" dirty="0"/>
          </a:p>
          <a:p>
            <a:r>
              <a:rPr kumimoji="1" lang="en-US" altLang="ja-JP" dirty="0"/>
              <a:t>https://zenn.dev/ohno/articles/f849d98a7f58a9</a:t>
            </a:r>
          </a:p>
        </p:txBody>
      </p:sp>
      <p:pic>
        <p:nvPicPr>
          <p:cNvPr id="28" name="コンテンツ プレースホルダー 27">
            <a:extLst>
              <a:ext uri="{FF2B5EF4-FFF2-40B4-BE49-F238E27FC236}">
                <a16:creationId xmlns:a16="http://schemas.microsoft.com/office/drawing/2014/main" id="{26B02835-FBEF-CC93-4BC3-00807A91A0F3}"/>
              </a:ext>
            </a:extLst>
          </p:cNvPr>
          <p:cNvPicPr>
            <a:picLocks noGrp="1" noChangeAspect="1"/>
          </p:cNvPicPr>
          <p:nvPr>
            <p:ph idx="14"/>
          </p:nvPr>
        </p:nvPicPr>
        <p:blipFill>
          <a:blip r:embed="rId5">
            <a:extLst>
              <a:ext uri="{96DAC541-7B7A-43D3-8B79-37D633B846F1}">
                <asvg:svgBlip xmlns:asvg="http://schemas.microsoft.com/office/drawing/2016/SVG/main" r:embed="rId6"/>
              </a:ext>
            </a:extLst>
          </a:blip>
          <a:stretch>
            <a:fillRect/>
          </a:stretch>
        </p:blipFill>
        <p:spPr>
          <a:xfrm>
            <a:off x="4572000" y="879210"/>
            <a:ext cx="4103688" cy="2735792"/>
          </a:xfrm>
        </p:spPr>
      </p:pic>
      <p:sp>
        <p:nvSpPr>
          <p:cNvPr id="11" name="コンテンツ プレースホルダー 10">
            <a:extLst>
              <a:ext uri="{FF2B5EF4-FFF2-40B4-BE49-F238E27FC236}">
                <a16:creationId xmlns:a16="http://schemas.microsoft.com/office/drawing/2014/main" id="{79FE3CEF-6FED-25BA-0D72-90C69D42193D}"/>
              </a:ext>
            </a:extLst>
          </p:cNvPr>
          <p:cNvSpPr>
            <a:spLocks noGrp="1"/>
          </p:cNvSpPr>
          <p:nvPr>
            <p:ph idx="15"/>
          </p:nvPr>
        </p:nvSpPr>
        <p:spPr>
          <a:xfrm>
            <a:off x="468000" y="3651749"/>
            <a:ext cx="4104000" cy="1180117"/>
          </a:xfrm>
        </p:spPr>
        <p:txBody>
          <a:bodyPr/>
          <a:lstStyle/>
          <a:p>
            <a:r>
              <a:rPr lang="ja-JP" altLang="en-US" b="1" dirty="0">
                <a:solidFill>
                  <a:schemeClr val="tx2"/>
                </a:solidFill>
              </a:rPr>
              <a:t>調和振動</a:t>
            </a:r>
            <a:endParaRPr lang="en-US" altLang="ja-JP" b="1" dirty="0">
              <a:solidFill>
                <a:schemeClr val="tx2"/>
              </a:solidFill>
            </a:endParaRPr>
          </a:p>
          <a:p>
            <a:pPr marL="285750" indent="-285750">
              <a:lnSpc>
                <a:spcPct val="100000"/>
              </a:lnSpc>
              <a:buFont typeface="Arial" panose="020B0604020202020204" pitchFamily="34" charset="0"/>
              <a:buChar char="•"/>
            </a:pPr>
            <a:r>
              <a:rPr lang="ja-JP" altLang="en-US" dirty="0"/>
              <a:t>エネルギー準位は等間隔</a:t>
            </a:r>
            <a:endParaRPr lang="en-US" altLang="ja-JP" dirty="0"/>
          </a:p>
          <a:p>
            <a:pPr marL="285750" indent="-285750">
              <a:lnSpc>
                <a:spcPct val="100000"/>
              </a:lnSpc>
              <a:buFont typeface="Arial" panose="020B0604020202020204" pitchFamily="34" charset="0"/>
              <a:buChar char="•"/>
            </a:pPr>
            <a:r>
              <a:rPr lang="ja-JP" altLang="en-US" dirty="0"/>
              <a:t>平衡結合長を中心として対称</a:t>
            </a:r>
            <a:endParaRPr lang="en-US" altLang="ja-JP" dirty="0"/>
          </a:p>
          <a:p>
            <a:pPr>
              <a:lnSpc>
                <a:spcPct val="100000"/>
              </a:lnSpc>
            </a:pPr>
            <a:r>
              <a:rPr kumimoji="1" lang="ja-JP" altLang="en-US" sz="1300" b="1" dirty="0">
                <a:solidFill>
                  <a:schemeClr val="accent4"/>
                </a:solidFill>
              </a:rPr>
              <a:t>➡ 振動数を過大評価（波長を過小評価）する傾向</a:t>
            </a:r>
            <a:endParaRPr kumimoji="1" lang="en-US" altLang="ja-JP" sz="1300" b="1" dirty="0">
              <a:solidFill>
                <a:schemeClr val="accent4"/>
              </a:solidFill>
            </a:endParaRPr>
          </a:p>
        </p:txBody>
      </p:sp>
      <p:sp>
        <p:nvSpPr>
          <p:cNvPr id="12" name="コンテンツ プレースホルダー 11">
            <a:extLst>
              <a:ext uri="{FF2B5EF4-FFF2-40B4-BE49-F238E27FC236}">
                <a16:creationId xmlns:a16="http://schemas.microsoft.com/office/drawing/2014/main" id="{096D5AB4-55FC-01E9-409C-842AC88ECAC4}"/>
              </a:ext>
            </a:extLst>
          </p:cNvPr>
          <p:cNvSpPr>
            <a:spLocks noGrp="1"/>
          </p:cNvSpPr>
          <p:nvPr>
            <p:ph idx="16"/>
          </p:nvPr>
        </p:nvSpPr>
        <p:spPr>
          <a:xfrm>
            <a:off x="4572000" y="3651749"/>
            <a:ext cx="4104000" cy="1180117"/>
          </a:xfrm>
        </p:spPr>
        <p:txBody>
          <a:bodyPr/>
          <a:lstStyle/>
          <a:p>
            <a:r>
              <a:rPr lang="ja-JP" altLang="en-US" b="1" dirty="0">
                <a:solidFill>
                  <a:schemeClr val="tx2"/>
                </a:solidFill>
              </a:rPr>
              <a:t>非調和振動（モースポテンシャル）</a:t>
            </a:r>
            <a:endParaRPr lang="en-US" altLang="ja-JP" b="1" dirty="0">
              <a:solidFill>
                <a:schemeClr val="tx2"/>
              </a:solidFill>
            </a:endParaRPr>
          </a:p>
          <a:p>
            <a:pPr marL="285750" indent="-285750">
              <a:lnSpc>
                <a:spcPct val="100000"/>
              </a:lnSpc>
              <a:buFont typeface="Arial" panose="020B0604020202020204" pitchFamily="34" charset="0"/>
              <a:buChar char="•"/>
            </a:pPr>
            <a:r>
              <a:rPr lang="ja-JP" altLang="en-US" dirty="0"/>
              <a:t>エネルギー準位の間隔は徐々に狭くなる</a:t>
            </a:r>
            <a:endParaRPr lang="en-US" altLang="ja-JP" dirty="0"/>
          </a:p>
          <a:p>
            <a:pPr marL="285750" indent="-285750">
              <a:lnSpc>
                <a:spcPct val="100000"/>
              </a:lnSpc>
              <a:buFont typeface="Arial" panose="020B0604020202020204" pitchFamily="34" charset="0"/>
              <a:buChar char="•"/>
            </a:pPr>
            <a:r>
              <a:rPr lang="ja-JP" altLang="en-US" dirty="0"/>
              <a:t>励起状態では長距離側にシフト</a:t>
            </a:r>
            <a:endParaRPr lang="en-US" altLang="ja-JP" dirty="0"/>
          </a:p>
          <a:p>
            <a:pPr>
              <a:lnSpc>
                <a:spcPct val="100000"/>
              </a:lnSpc>
            </a:pPr>
            <a:r>
              <a:rPr kumimoji="1" lang="ja-JP" altLang="en-US" sz="1300" b="1" dirty="0">
                <a:solidFill>
                  <a:schemeClr val="accent4"/>
                </a:solidFill>
              </a:rPr>
              <a:t>➡ 調和振動子では消えていた倍音が顕れる</a:t>
            </a:r>
            <a:endParaRPr kumimoji="1" lang="en-US" altLang="ja-JP" sz="1300" dirty="0">
              <a:solidFill>
                <a:schemeClr val="accent4"/>
              </a:solidFill>
            </a:endParaRPr>
          </a:p>
        </p:txBody>
      </p:sp>
    </p:spTree>
    <p:extLst>
      <p:ext uri="{BB962C8B-B14F-4D97-AF65-F5344CB8AC3E}">
        <p14:creationId xmlns:p14="http://schemas.microsoft.com/office/powerpoint/2010/main" val="46414908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4564A92A-F81D-9FB9-7DCE-C5FED722A399}"/>
              </a:ext>
            </a:extLst>
          </p:cNvPr>
          <p:cNvSpPr>
            <a:spLocks noGrp="1"/>
          </p:cNvSpPr>
          <p:nvPr>
            <p:ph type="title"/>
          </p:nvPr>
        </p:nvSpPr>
        <p:spPr/>
        <p:txBody>
          <a:bodyPr/>
          <a:lstStyle/>
          <a:p>
            <a:r>
              <a:rPr kumimoji="1" lang="ja-JP" altLang="en-US" dirty="0"/>
              <a:t>演習：非調和振動解析</a:t>
            </a:r>
          </a:p>
        </p:txBody>
      </p:sp>
      <p:sp>
        <p:nvSpPr>
          <p:cNvPr id="3" name="コンテンツ プレースホルダー 2">
            <a:extLst>
              <a:ext uri="{FF2B5EF4-FFF2-40B4-BE49-F238E27FC236}">
                <a16:creationId xmlns:a16="http://schemas.microsoft.com/office/drawing/2014/main" id="{269E76E1-210D-EF71-2B13-FAC28592D798}"/>
              </a:ext>
            </a:extLst>
          </p:cNvPr>
          <p:cNvSpPr>
            <a:spLocks noGrp="1"/>
          </p:cNvSpPr>
          <p:nvPr>
            <p:ph idx="1"/>
          </p:nvPr>
        </p:nvSpPr>
        <p:spPr>
          <a:xfrm>
            <a:off x="468000" y="843750"/>
            <a:ext cx="4608000" cy="3754925"/>
          </a:xfrm>
        </p:spPr>
        <p:txBody>
          <a:bodyPr/>
          <a:lstStyle/>
          <a:p>
            <a:r>
              <a:rPr kumimoji="1" lang="en-US" altLang="ja-JP" dirty="0"/>
              <a:t>H</a:t>
            </a:r>
            <a:r>
              <a:rPr kumimoji="1" lang="ja-JP" altLang="en-US" dirty="0"/>
              <a:t>₂</a:t>
            </a:r>
            <a:r>
              <a:rPr kumimoji="1" lang="en-US" altLang="ja-JP" dirty="0"/>
              <a:t>O</a:t>
            </a:r>
            <a:r>
              <a:rPr kumimoji="1" lang="ja-JP" altLang="en-US" dirty="0"/>
              <a:t>の伸縮振動の計算値は実験と</a:t>
            </a:r>
            <a:r>
              <a:rPr kumimoji="1" lang="en-US" altLang="ja-JP" dirty="0"/>
              <a:t>500cm</a:t>
            </a:r>
            <a:r>
              <a:rPr kumimoji="1" lang="en-US" altLang="ja-JP" baseline="30000" dirty="0"/>
              <a:t>-1</a:t>
            </a:r>
            <a:r>
              <a:rPr kumimoji="1" lang="ja-JP" altLang="en-US" dirty="0"/>
              <a:t>近いズレが生じている</a:t>
            </a:r>
            <a:r>
              <a:rPr kumimoji="1" lang="en-US" altLang="ja-JP" dirty="0"/>
              <a:t>. </a:t>
            </a:r>
            <a:r>
              <a:rPr kumimoji="1" lang="ja-JP" altLang="en-US" dirty="0"/>
              <a:t>電子相関の欠如によるものか</a:t>
            </a:r>
            <a:r>
              <a:rPr kumimoji="1" lang="en-US" altLang="ja-JP" dirty="0"/>
              <a:t>, </a:t>
            </a:r>
            <a:r>
              <a:rPr lang="ja-JP" altLang="en-US" dirty="0"/>
              <a:t>あるいは調和近似によるものか確かめなさい</a:t>
            </a:r>
            <a:r>
              <a:rPr lang="en-US" altLang="ja-JP" dirty="0"/>
              <a:t>. </a:t>
            </a:r>
            <a:r>
              <a:rPr kumimoji="1" lang="ja-JP" altLang="en-US" dirty="0"/>
              <a:t>基底関数は</a:t>
            </a:r>
            <a:r>
              <a:rPr lang="en-US" altLang="ja-JP" dirty="0"/>
              <a:t>6-311G++(3df,2pd)</a:t>
            </a:r>
            <a:r>
              <a:rPr lang="ja-JP" altLang="en-US" dirty="0"/>
              <a:t>で十分と考えてよい</a:t>
            </a:r>
            <a:r>
              <a:rPr lang="en-US" altLang="ja-JP" dirty="0"/>
              <a:t>. </a:t>
            </a:r>
            <a:r>
              <a:rPr lang="ja-JP" altLang="en-US" dirty="0"/>
              <a:t>手法は</a:t>
            </a:r>
            <a:r>
              <a:rPr lang="en-US" altLang="ja-JP" dirty="0"/>
              <a:t>HF</a:t>
            </a:r>
            <a:r>
              <a:rPr lang="ja-JP" altLang="en-US" dirty="0"/>
              <a:t>と</a:t>
            </a:r>
            <a:r>
              <a:rPr lang="en-US" altLang="ja-JP" dirty="0"/>
              <a:t>B3LYP</a:t>
            </a:r>
            <a:r>
              <a:rPr lang="ja-JP" altLang="en-US" dirty="0"/>
              <a:t>を比較せよ</a:t>
            </a:r>
            <a:r>
              <a:rPr lang="en-US" altLang="ja-JP" dirty="0"/>
              <a:t>. </a:t>
            </a:r>
            <a:r>
              <a:rPr lang="ja-JP" altLang="en-US" dirty="0"/>
              <a:t>非調和効果の計算には</a:t>
            </a:r>
            <a:r>
              <a:rPr lang="en-US" altLang="ja-JP" dirty="0"/>
              <a:t>`Freq=Anharmonic`</a:t>
            </a:r>
            <a:r>
              <a:rPr lang="ja-JP" altLang="en-US" dirty="0"/>
              <a:t>のオプションを用いる</a:t>
            </a:r>
            <a:r>
              <a:rPr lang="en-US" altLang="ja-JP" dirty="0"/>
              <a:t>.</a:t>
            </a:r>
          </a:p>
          <a:p>
            <a:pPr algn="ctr"/>
            <a:endParaRPr lang="en-US" altLang="ja-JP" dirty="0"/>
          </a:p>
          <a:p>
            <a:pPr algn="ctr"/>
            <a:endParaRPr lang="en-US" altLang="ja-JP" dirty="0"/>
          </a:p>
          <a:p>
            <a:pPr algn="ctr"/>
            <a:endParaRPr lang="en-US" altLang="ja-JP" dirty="0"/>
          </a:p>
          <a:p>
            <a:pPr algn="ctr"/>
            <a:endParaRPr lang="en-US" altLang="ja-JP" dirty="0"/>
          </a:p>
          <a:p>
            <a:pPr algn="ctr"/>
            <a:endParaRPr lang="en-US" altLang="ja-JP" dirty="0"/>
          </a:p>
          <a:p>
            <a:pPr algn="ctr"/>
            <a:endParaRPr lang="en-US" altLang="ja-JP" dirty="0"/>
          </a:p>
          <a:p>
            <a:pPr algn="ctr"/>
            <a:br>
              <a:rPr lang="en-US" altLang="ja-JP" dirty="0"/>
            </a:br>
            <a:r>
              <a:rPr lang="ja-JP" altLang="en-US" b="1" dirty="0">
                <a:solidFill>
                  <a:schemeClr val="accent4"/>
                </a:solidFill>
              </a:rPr>
              <a:t>➡ 電子相関と非調和の両方が重要</a:t>
            </a:r>
            <a:endParaRPr lang="en-US" altLang="ja-JP" b="1" dirty="0">
              <a:solidFill>
                <a:schemeClr val="accent4"/>
              </a:solidFill>
            </a:endParaRPr>
          </a:p>
        </p:txBody>
      </p:sp>
      <p:sp>
        <p:nvSpPr>
          <p:cNvPr id="2" name="テキスト プレースホルダー 1">
            <a:extLst>
              <a:ext uri="{FF2B5EF4-FFF2-40B4-BE49-F238E27FC236}">
                <a16:creationId xmlns:a16="http://schemas.microsoft.com/office/drawing/2014/main" id="{01FA06B0-010F-B52D-A951-FA5544FC38A9}"/>
              </a:ext>
            </a:extLst>
          </p:cNvPr>
          <p:cNvSpPr>
            <a:spLocks noGrp="1"/>
          </p:cNvSpPr>
          <p:nvPr>
            <p:ph type="body" sz="quarter" idx="13"/>
          </p:nvPr>
        </p:nvSpPr>
        <p:spPr/>
        <p:txBody>
          <a:bodyPr anchor="b"/>
          <a:lstStyle/>
          <a:p>
            <a:r>
              <a:rPr kumimoji="1" lang="en-US" altLang="ja-JP" dirty="0"/>
              <a:t>[1] </a:t>
            </a:r>
            <a:r>
              <a:rPr lang="en-US" altLang="ja-JP" sz="900" dirty="0"/>
              <a:t>https://webbook.nist.gov/cgi/cbook.cgi?ID=C7732185&amp;Mask=800#Electronic-Spec</a:t>
            </a:r>
            <a:endParaRPr kumimoji="1" lang="ja-JP" altLang="en-US" dirty="0"/>
          </a:p>
        </p:txBody>
      </p:sp>
      <p:graphicFrame>
        <p:nvGraphicFramePr>
          <p:cNvPr id="10" name="表 29">
            <a:extLst>
              <a:ext uri="{FF2B5EF4-FFF2-40B4-BE49-F238E27FC236}">
                <a16:creationId xmlns:a16="http://schemas.microsoft.com/office/drawing/2014/main" id="{C7F41CBC-22D6-0489-90E2-8F4049EC9860}"/>
              </a:ext>
            </a:extLst>
          </p:cNvPr>
          <p:cNvGraphicFramePr>
            <a:graphicFrameLocks noGrp="1"/>
          </p:cNvGraphicFramePr>
          <p:nvPr>
            <p:ph idx="14"/>
            <p:extLst>
              <p:ext uri="{D42A27DB-BD31-4B8C-83A1-F6EECF244321}">
                <p14:modId xmlns:p14="http://schemas.microsoft.com/office/powerpoint/2010/main" val="611893708"/>
              </p:ext>
            </p:extLst>
          </p:nvPr>
        </p:nvGraphicFramePr>
        <p:xfrm>
          <a:off x="5076000" y="843750"/>
          <a:ext cx="3600000" cy="3924300"/>
        </p:xfrm>
        <a:graphic>
          <a:graphicData uri="http://schemas.openxmlformats.org/drawingml/2006/table">
            <a:tbl>
              <a:tblPr>
                <a:tableStyleId>{5C22544A-7EE6-4342-B048-85BDC9FD1C3A}</a:tableStyleId>
              </a:tblPr>
              <a:tblGrid>
                <a:gridCol w="3600000">
                  <a:extLst>
                    <a:ext uri="{9D8B030D-6E8A-4147-A177-3AD203B41FA5}">
                      <a16:colId xmlns:a16="http://schemas.microsoft.com/office/drawing/2014/main" val="1813353461"/>
                    </a:ext>
                  </a:extLst>
                </a:gridCol>
              </a:tblGrid>
              <a:tr h="288000">
                <a:tc>
                  <a:txBody>
                    <a:bodyPr/>
                    <a:lstStyle/>
                    <a:p>
                      <a:r>
                        <a:rPr kumimoji="1" lang="en-US" altLang="ja-JP" sz="1300" b="1" dirty="0">
                          <a:solidFill>
                            <a:schemeClr val="tx2"/>
                          </a:solidFill>
                          <a:latin typeface="Consolas" panose="020B0609020204030204" pitchFamily="49" charset="0"/>
                        </a:rPr>
                        <a:t>examples/anharmonic/B3LYP.gjf</a:t>
                      </a:r>
                    </a:p>
                  </a:txBody>
                  <a:tcPr anchor="ctr">
                    <a:lnL w="12700" cmpd="sng">
                      <a:noFill/>
                    </a:lnL>
                    <a:lnR w="12700" cmpd="sng">
                      <a:noFill/>
                    </a:lnR>
                    <a:lnT w="12700" cmpd="sng">
                      <a:noFill/>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66176398"/>
                  </a:ext>
                </a:extLst>
              </a:tr>
              <a:tr h="288000">
                <a:tc>
                  <a:txBody>
                    <a:bodyPr/>
                    <a:lstStyle/>
                    <a:p>
                      <a:r>
                        <a:rPr kumimoji="1" lang="pt-BR" altLang="ja-JP" sz="1050" dirty="0">
                          <a:solidFill>
                            <a:srgbClr val="D4D4D4"/>
                          </a:solidFill>
                          <a:latin typeface="Consolas" panose="020B0609020204030204" pitchFamily="49" charset="0"/>
                        </a:rPr>
                        <a:t># B3LYP/6-311++G(3df,2pd) opt </a:t>
                      </a:r>
                      <a:r>
                        <a:rPr kumimoji="1" lang="pt-BR" altLang="ja-JP" sz="1050" dirty="0">
                          <a:solidFill>
                            <a:schemeClr val="accent4">
                              <a:lumMod val="60000"/>
                              <a:lumOff val="40000"/>
                            </a:schemeClr>
                          </a:solidFill>
                          <a:latin typeface="Consolas" panose="020B0609020204030204" pitchFamily="49" charset="0"/>
                        </a:rPr>
                        <a:t>freq=anharmonic</a:t>
                      </a:r>
                    </a:p>
                    <a:p>
                      <a:endParaRPr kumimoji="1" lang="pt-BR" altLang="ja-JP" sz="1050" dirty="0">
                        <a:solidFill>
                          <a:srgbClr val="D4D4D4"/>
                        </a:solidFill>
                        <a:latin typeface="Consolas" panose="020B0609020204030204" pitchFamily="49" charset="0"/>
                      </a:endParaRPr>
                    </a:p>
                    <a:p>
                      <a:r>
                        <a:rPr kumimoji="1" lang="pt-BR" altLang="ja-JP" sz="1050" dirty="0">
                          <a:solidFill>
                            <a:srgbClr val="D4D4D4"/>
                          </a:solidFill>
                          <a:latin typeface="Consolas" panose="020B0609020204030204" pitchFamily="49" charset="0"/>
                        </a:rPr>
                        <a:t>H2O</a:t>
                      </a:r>
                    </a:p>
                    <a:p>
                      <a:endParaRPr kumimoji="1" lang="pt-BR" altLang="ja-JP" sz="1050" dirty="0">
                        <a:solidFill>
                          <a:srgbClr val="D4D4D4"/>
                        </a:solidFill>
                        <a:latin typeface="Consolas" panose="020B0609020204030204" pitchFamily="49" charset="0"/>
                      </a:endParaRPr>
                    </a:p>
                    <a:p>
                      <a:r>
                        <a:rPr kumimoji="1" lang="pt-BR" altLang="ja-JP" sz="1050" dirty="0">
                          <a:solidFill>
                            <a:srgbClr val="D4D4D4"/>
                          </a:solidFill>
                          <a:latin typeface="Consolas" panose="020B0609020204030204" pitchFamily="49" charset="0"/>
                        </a:rPr>
                        <a:t>0 1</a:t>
                      </a:r>
                    </a:p>
                    <a:p>
                      <a:r>
                        <a:rPr kumimoji="1" lang="pt-BR" altLang="ja-JP" sz="1050" dirty="0">
                          <a:solidFill>
                            <a:srgbClr val="D4D4D4"/>
                          </a:solidFill>
                          <a:latin typeface="Consolas" panose="020B0609020204030204" pitchFamily="49" charset="0"/>
                        </a:rPr>
                        <a:t>O</a:t>
                      </a:r>
                    </a:p>
                    <a:p>
                      <a:r>
                        <a:rPr kumimoji="1" lang="pt-BR" altLang="ja-JP" sz="1050" dirty="0">
                          <a:solidFill>
                            <a:srgbClr val="D4D4D4"/>
                          </a:solidFill>
                          <a:latin typeface="Consolas" panose="020B0609020204030204" pitchFamily="49" charset="0"/>
                        </a:rPr>
                        <a:t>H  1  B1</a:t>
                      </a:r>
                    </a:p>
                    <a:p>
                      <a:r>
                        <a:rPr kumimoji="1" lang="pt-BR" altLang="ja-JP" sz="1050" dirty="0">
                          <a:solidFill>
                            <a:srgbClr val="D4D4D4"/>
                          </a:solidFill>
                          <a:latin typeface="Consolas" panose="020B0609020204030204" pitchFamily="49" charset="0"/>
                        </a:rPr>
                        <a:t>H  1  B1  2  A1</a:t>
                      </a:r>
                    </a:p>
                    <a:p>
                      <a:endParaRPr kumimoji="1" lang="pt-BR" altLang="ja-JP" sz="1050" dirty="0">
                        <a:solidFill>
                          <a:srgbClr val="D4D4D4"/>
                        </a:solidFill>
                        <a:latin typeface="Consolas" panose="020B0609020204030204" pitchFamily="49" charset="0"/>
                      </a:endParaRPr>
                    </a:p>
                    <a:p>
                      <a:r>
                        <a:rPr kumimoji="1" lang="pt-BR" altLang="ja-JP" sz="1050" dirty="0">
                          <a:solidFill>
                            <a:srgbClr val="D4D4D4"/>
                          </a:solidFill>
                          <a:latin typeface="Consolas" panose="020B0609020204030204" pitchFamily="49" charset="0"/>
                        </a:rPr>
                        <a:t>B1    0.96</a:t>
                      </a:r>
                    </a:p>
                    <a:p>
                      <a:r>
                        <a:rPr kumimoji="1" lang="pt-BR" altLang="ja-JP" sz="1050" dirty="0">
                          <a:solidFill>
                            <a:srgbClr val="D4D4D4"/>
                          </a:solidFill>
                          <a:latin typeface="Consolas" panose="020B0609020204030204" pitchFamily="49" charset="0"/>
                        </a:rPr>
                        <a:t>A1  109.50</a:t>
                      </a:r>
                    </a:p>
                  </a:txBody>
                  <a:tcPr anchor="ctr">
                    <a:lnT w="28575"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24292E"/>
                    </a:solidFill>
                  </a:tcPr>
                </a:tc>
                <a:extLst>
                  <a:ext uri="{0D108BD9-81ED-4DB2-BD59-A6C34878D82A}">
                    <a16:rowId xmlns:a16="http://schemas.microsoft.com/office/drawing/2014/main" val="855548273"/>
                  </a:ext>
                </a:extLst>
              </a:tr>
              <a:tr h="288000">
                <a:tc>
                  <a:txBody>
                    <a:bodyPr/>
                    <a:lstStyle/>
                    <a:p>
                      <a:r>
                        <a:rPr kumimoji="1" lang="pt-BR" altLang="ja-JP" sz="1050" dirty="0">
                          <a:solidFill>
                            <a:srgbClr val="D4D4D4"/>
                          </a:solidFill>
                          <a:latin typeface="Consolas" panose="020B0609020204030204" pitchFamily="49" charset="0"/>
                        </a:rPr>
                        <a:t>examples/anharmonic/HF.gjf</a:t>
                      </a:r>
                    </a:p>
                    <a:p>
                      <a:r>
                        <a:rPr kumimoji="1" lang="pt-BR" altLang="ja-JP" sz="1050" dirty="0">
                          <a:solidFill>
                            <a:srgbClr val="D4D4D4"/>
                          </a:solidFill>
                          <a:latin typeface="Consolas" panose="020B0609020204030204" pitchFamily="49" charset="0"/>
                        </a:rPr>
                        <a:t>Mode(n)      Status      E(harm)  E(anharm)</a:t>
                      </a:r>
                    </a:p>
                    <a:p>
                      <a:r>
                        <a:rPr kumimoji="1" lang="pt-BR" altLang="ja-JP" sz="1050" dirty="0">
                          <a:solidFill>
                            <a:srgbClr val="D4D4D4"/>
                          </a:solidFill>
                          <a:latin typeface="Consolas" panose="020B0609020204030204" pitchFamily="49" charset="0"/>
                        </a:rPr>
                        <a:t>   1(1)      active      4147.374  3980.346</a:t>
                      </a:r>
                    </a:p>
                    <a:p>
                      <a:r>
                        <a:rPr kumimoji="1" lang="pt-BR" altLang="ja-JP" sz="1050" dirty="0">
                          <a:solidFill>
                            <a:srgbClr val="D4D4D4"/>
                          </a:solidFill>
                          <a:latin typeface="Consolas" panose="020B0609020204030204" pitchFamily="49" charset="0"/>
                        </a:rPr>
                        <a:t>   2(1)      active      1747.815  1690.074</a:t>
                      </a:r>
                    </a:p>
                    <a:p>
                      <a:r>
                        <a:rPr kumimoji="1" lang="pt-BR" altLang="ja-JP" sz="1050" dirty="0">
                          <a:solidFill>
                            <a:srgbClr val="D4D4D4"/>
                          </a:solidFill>
                          <a:latin typeface="Consolas" panose="020B0609020204030204" pitchFamily="49" charset="0"/>
                        </a:rPr>
                        <a:t>   3(1)      active      4246.556  4067.312</a:t>
                      </a:r>
                    </a:p>
                  </a:txBody>
                  <a:tcPr anchor="ct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24292E"/>
                    </a:solidFill>
                  </a:tcPr>
                </a:tc>
                <a:extLst>
                  <a:ext uri="{0D108BD9-81ED-4DB2-BD59-A6C34878D82A}">
                    <a16:rowId xmlns:a16="http://schemas.microsoft.com/office/drawing/2014/main" val="563153239"/>
                  </a:ext>
                </a:extLst>
              </a:tr>
              <a:tr h="288000">
                <a:tc>
                  <a:txBody>
                    <a:bodyPr/>
                    <a:lstStyle/>
                    <a:p>
                      <a:r>
                        <a:rPr kumimoji="1" lang="pt-BR" altLang="ja-JP" sz="1050" dirty="0">
                          <a:solidFill>
                            <a:srgbClr val="D4D4D4"/>
                          </a:solidFill>
                          <a:latin typeface="Consolas" panose="020B0609020204030204" pitchFamily="49" charset="0"/>
                        </a:rPr>
                        <a:t>examples/anharmonic/B3LYP.gjf</a:t>
                      </a:r>
                    </a:p>
                    <a:p>
                      <a:r>
                        <a:rPr kumimoji="1" lang="pt-BR" altLang="ja-JP" sz="1050" dirty="0">
                          <a:solidFill>
                            <a:srgbClr val="D4D4D4"/>
                          </a:solidFill>
                          <a:latin typeface="Consolas" panose="020B0609020204030204" pitchFamily="49" charset="0"/>
                        </a:rPr>
                        <a:t>Mode(n)      Status      E(harm)  E(anharm)</a:t>
                      </a:r>
                    </a:p>
                    <a:p>
                      <a:r>
                        <a:rPr kumimoji="1" lang="pt-BR" altLang="ja-JP" sz="1050" dirty="0">
                          <a:solidFill>
                            <a:srgbClr val="D4D4D4"/>
                          </a:solidFill>
                          <a:latin typeface="Consolas" panose="020B0609020204030204" pitchFamily="49" charset="0"/>
                        </a:rPr>
                        <a:t>   1(1)      active      3827.493  3648.222</a:t>
                      </a:r>
                    </a:p>
                    <a:p>
                      <a:r>
                        <a:rPr kumimoji="1" lang="pt-BR" altLang="ja-JP" sz="1050" dirty="0">
                          <a:solidFill>
                            <a:srgbClr val="D4D4D4"/>
                          </a:solidFill>
                          <a:latin typeface="Consolas" panose="020B0609020204030204" pitchFamily="49" charset="0"/>
                        </a:rPr>
                        <a:t>   2(1)      active      1627.212  1571.530</a:t>
                      </a:r>
                    </a:p>
                    <a:p>
                      <a:r>
                        <a:rPr kumimoji="1" lang="pt-BR" altLang="ja-JP" sz="1050" dirty="0">
                          <a:solidFill>
                            <a:srgbClr val="D4D4D4"/>
                          </a:solidFill>
                          <a:latin typeface="Consolas" panose="020B0609020204030204" pitchFamily="49" charset="0"/>
                        </a:rPr>
                        <a:t>   3(1)      active      3927.696  3736.236</a:t>
                      </a:r>
                    </a:p>
                  </a:txBody>
                  <a:tcPr anchor="ctr">
                    <a:lnT w="381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24292E"/>
                    </a:solidFill>
                  </a:tcPr>
                </a:tc>
                <a:extLst>
                  <a:ext uri="{0D108BD9-81ED-4DB2-BD59-A6C34878D82A}">
                    <a16:rowId xmlns:a16="http://schemas.microsoft.com/office/drawing/2014/main" val="2593303989"/>
                  </a:ext>
                </a:extLst>
              </a:tr>
            </a:tbl>
          </a:graphicData>
        </a:graphic>
      </p:graphicFrame>
      <p:sp>
        <p:nvSpPr>
          <p:cNvPr id="7" name="スライド番号プレースホルダー 6">
            <a:extLst>
              <a:ext uri="{FF2B5EF4-FFF2-40B4-BE49-F238E27FC236}">
                <a16:creationId xmlns:a16="http://schemas.microsoft.com/office/drawing/2014/main" id="{EF9C2336-FDBF-49DD-F1B4-6E1ECD7861D3}"/>
              </a:ext>
            </a:extLst>
          </p:cNvPr>
          <p:cNvSpPr>
            <a:spLocks noGrp="1"/>
          </p:cNvSpPr>
          <p:nvPr>
            <p:ph type="sldNum" sz="quarter" idx="15"/>
          </p:nvPr>
        </p:nvSpPr>
        <p:spPr/>
        <p:txBody>
          <a:bodyPr/>
          <a:lstStyle/>
          <a:p>
            <a:fld id="{44CC7441-4F6D-4D99-AEAC-28C0433C7008}" type="slidenum">
              <a:rPr kumimoji="1" lang="ja-JP" altLang="en-US" smtClean="0"/>
              <a:pPr/>
              <a:t>92</a:t>
            </a:fld>
            <a:endParaRPr kumimoji="1" lang="ja-JP" altLang="en-US" dirty="0"/>
          </a:p>
        </p:txBody>
      </p:sp>
      <mc:AlternateContent xmlns:mc="http://schemas.openxmlformats.org/markup-compatibility/2006" xmlns:a14="http://schemas.microsoft.com/office/drawing/2010/main">
        <mc:Choice Requires="a14">
          <p:graphicFrame>
            <p:nvGraphicFramePr>
              <p:cNvPr id="12" name="表 11">
                <a:extLst>
                  <a:ext uri="{FF2B5EF4-FFF2-40B4-BE49-F238E27FC236}">
                    <a16:creationId xmlns:a16="http://schemas.microsoft.com/office/drawing/2014/main" id="{54262539-185F-C9EA-A446-879AC8C2FE38}"/>
                  </a:ext>
                </a:extLst>
              </p:cNvPr>
              <p:cNvGraphicFramePr>
                <a:graphicFrameLocks noGrp="1"/>
              </p:cNvGraphicFramePr>
              <p:nvPr>
                <p:extLst>
                  <p:ext uri="{D42A27DB-BD31-4B8C-83A1-F6EECF244321}">
                    <p14:modId xmlns:p14="http://schemas.microsoft.com/office/powerpoint/2010/main" val="2154804771"/>
                  </p:ext>
                </p:extLst>
              </p:nvPr>
            </p:nvGraphicFramePr>
            <p:xfrm>
              <a:off x="468000" y="2277493"/>
              <a:ext cx="4536000" cy="1866720"/>
            </p:xfrm>
            <a:graphic>
              <a:graphicData uri="http://schemas.openxmlformats.org/drawingml/2006/table">
                <a:tbl>
                  <a:tblPr>
                    <a:tableStyleId>{5C22544A-7EE6-4342-B048-85BDC9FD1C3A}</a:tableStyleId>
                  </a:tblPr>
                  <a:tblGrid>
                    <a:gridCol w="1620000">
                      <a:extLst>
                        <a:ext uri="{9D8B030D-6E8A-4147-A177-3AD203B41FA5}">
                          <a16:colId xmlns:a16="http://schemas.microsoft.com/office/drawing/2014/main" val="3128899027"/>
                        </a:ext>
                      </a:extLst>
                    </a:gridCol>
                    <a:gridCol w="972000">
                      <a:extLst>
                        <a:ext uri="{9D8B030D-6E8A-4147-A177-3AD203B41FA5}">
                          <a16:colId xmlns:a16="http://schemas.microsoft.com/office/drawing/2014/main" val="3307790769"/>
                        </a:ext>
                      </a:extLst>
                    </a:gridCol>
                    <a:gridCol w="972000">
                      <a:extLst>
                        <a:ext uri="{9D8B030D-6E8A-4147-A177-3AD203B41FA5}">
                          <a16:colId xmlns:a16="http://schemas.microsoft.com/office/drawing/2014/main" val="2663234440"/>
                        </a:ext>
                      </a:extLst>
                    </a:gridCol>
                    <a:gridCol w="972000">
                      <a:extLst>
                        <a:ext uri="{9D8B030D-6E8A-4147-A177-3AD203B41FA5}">
                          <a16:colId xmlns:a16="http://schemas.microsoft.com/office/drawing/2014/main" val="3942222273"/>
                        </a:ext>
                      </a:extLst>
                    </a:gridCol>
                  </a:tblGrid>
                  <a:tr h="288000">
                    <a:tc>
                      <a:txBody>
                        <a:bodyPr/>
                        <a:lstStyle/>
                        <a:p>
                          <a:pPr algn="ctr"/>
                          <a:r>
                            <a:rPr kumimoji="1" lang="ja-JP" altLang="en-US" sz="1100" dirty="0">
                              <a:solidFill>
                                <a:schemeClr val="bg1"/>
                              </a:solidFill>
                            </a:rPr>
                            <a:t>手法</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a:r>
                            <a:rPr kumimoji="1" lang="ja-JP" altLang="en-US" sz="1100" dirty="0">
                              <a:solidFill>
                                <a:schemeClr val="bg1"/>
                              </a:solidFill>
                            </a:rPr>
                            <a:t>対称伸縮</a:t>
                          </a:r>
                          <a:br>
                            <a:rPr kumimoji="1" lang="en-US" altLang="ja-JP" sz="1100" dirty="0">
                              <a:solidFill>
                                <a:schemeClr val="bg1"/>
                              </a:solidFill>
                            </a:rPr>
                          </a:br>
                          <a14:m>
                            <m:oMath xmlns:m="http://schemas.openxmlformats.org/officeDocument/2006/math">
                              <m:sSub>
                                <m:sSubPr>
                                  <m:ctrlPr>
                                    <a:rPr kumimoji="1" lang="en-US" altLang="ja-JP" sz="1100" b="0" i="1" smtClean="0">
                                      <a:solidFill>
                                        <a:schemeClr val="bg1"/>
                                      </a:solidFill>
                                      <a:latin typeface="Cambria Math" panose="02040503050406030204" pitchFamily="18" charset="0"/>
                                    </a:rPr>
                                  </m:ctrlPr>
                                </m:sSubPr>
                                <m:e>
                                  <m:r>
                                    <a:rPr kumimoji="1" lang="en-US" altLang="ja-JP" sz="1100" b="0" i="1" smtClean="0">
                                      <a:solidFill>
                                        <a:schemeClr val="bg1"/>
                                      </a:solidFill>
                                      <a:latin typeface="Cambria Math" panose="02040503050406030204" pitchFamily="18" charset="0"/>
                                    </a:rPr>
                                    <m:t>𝑣</m:t>
                                  </m:r>
                                </m:e>
                                <m:sub>
                                  <m:r>
                                    <a:rPr kumimoji="1" lang="en-US" altLang="ja-JP" sz="1100" b="0" i="1" smtClean="0">
                                      <a:solidFill>
                                        <a:schemeClr val="bg1"/>
                                      </a:solidFill>
                                      <a:latin typeface="Cambria Math" panose="02040503050406030204" pitchFamily="18" charset="0"/>
                                    </a:rPr>
                                    <m:t>1</m:t>
                                  </m:r>
                                </m:sub>
                              </m:sSub>
                            </m:oMath>
                          </a14:m>
                          <a:r>
                            <a:rPr kumimoji="1" lang="ja-JP" altLang="en-US" sz="1100" dirty="0">
                              <a:solidFill>
                                <a:schemeClr val="bg1"/>
                              </a:solidFill>
                            </a:rPr>
                            <a:t> </a:t>
                          </a:r>
                          <a:r>
                            <a:rPr kumimoji="1" lang="en-US" altLang="ja-JP" sz="1100" dirty="0">
                              <a:solidFill>
                                <a:schemeClr val="bg1"/>
                              </a:solidFill>
                            </a:rPr>
                            <a:t>/ cm</a:t>
                          </a:r>
                          <a:r>
                            <a:rPr kumimoji="1" lang="en-US" altLang="ja-JP" sz="1100" baseline="30000" dirty="0">
                              <a:solidFill>
                                <a:schemeClr val="bg1"/>
                              </a:solidFill>
                            </a:rPr>
                            <a:t>-1</a:t>
                          </a:r>
                          <a:endParaRPr kumimoji="1" lang="ja-JP" altLang="en-US" sz="1100" baseline="30000" dirty="0">
                            <a:solidFill>
                              <a:schemeClr val="bg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dirty="0">
                              <a:solidFill>
                                <a:schemeClr val="bg1"/>
                              </a:solidFill>
                            </a:rPr>
                            <a:t>変角</a:t>
                          </a:r>
                          <a:br>
                            <a:rPr kumimoji="1" lang="en-US" altLang="ja-JP" sz="1100" dirty="0">
                              <a:solidFill>
                                <a:schemeClr val="bg1"/>
                              </a:solidFill>
                            </a:rPr>
                          </a:br>
                          <a14:m>
                            <m:oMath xmlns:m="http://schemas.openxmlformats.org/officeDocument/2006/math">
                              <m:sSub>
                                <m:sSubPr>
                                  <m:ctrlPr>
                                    <a:rPr kumimoji="1" lang="en-US" altLang="ja-JP" sz="1100" b="0" i="1" smtClean="0">
                                      <a:solidFill>
                                        <a:schemeClr val="bg1"/>
                                      </a:solidFill>
                                      <a:latin typeface="Cambria Math" panose="02040503050406030204" pitchFamily="18" charset="0"/>
                                    </a:rPr>
                                  </m:ctrlPr>
                                </m:sSubPr>
                                <m:e>
                                  <m:r>
                                    <a:rPr kumimoji="1" lang="en-US" altLang="ja-JP" sz="1100" b="0" i="1" smtClean="0">
                                      <a:solidFill>
                                        <a:schemeClr val="bg1"/>
                                      </a:solidFill>
                                      <a:latin typeface="Cambria Math" panose="02040503050406030204" pitchFamily="18" charset="0"/>
                                    </a:rPr>
                                    <m:t>𝑣</m:t>
                                  </m:r>
                                </m:e>
                                <m:sub>
                                  <m:r>
                                    <a:rPr kumimoji="1" lang="en-US" altLang="ja-JP" sz="1100" b="0" i="1" smtClean="0">
                                      <a:solidFill>
                                        <a:schemeClr val="bg1"/>
                                      </a:solidFill>
                                      <a:latin typeface="Cambria Math" panose="02040503050406030204" pitchFamily="18" charset="0"/>
                                    </a:rPr>
                                    <m:t>2</m:t>
                                  </m:r>
                                </m:sub>
                              </m:sSub>
                            </m:oMath>
                          </a14:m>
                          <a:r>
                            <a:rPr kumimoji="1" lang="ja-JP" altLang="en-US" sz="1100" dirty="0">
                              <a:solidFill>
                                <a:schemeClr val="bg1"/>
                              </a:solidFill>
                            </a:rPr>
                            <a:t> </a:t>
                          </a:r>
                          <a:r>
                            <a:rPr kumimoji="1" lang="en-US" altLang="ja-JP" sz="1100" dirty="0">
                              <a:solidFill>
                                <a:schemeClr val="bg1"/>
                              </a:solidFill>
                            </a:rPr>
                            <a:t>/ cm</a:t>
                          </a:r>
                          <a:r>
                            <a:rPr kumimoji="1" lang="en-US" altLang="ja-JP" sz="1100" baseline="30000" dirty="0">
                              <a:solidFill>
                                <a:schemeClr val="bg1"/>
                              </a:solidFill>
                            </a:rPr>
                            <a:t>-1</a:t>
                          </a:r>
                          <a:endParaRPr kumimoji="1" lang="ja-JP" altLang="en-US" sz="1100" baseline="30000" dirty="0">
                            <a:solidFill>
                              <a:schemeClr val="bg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dirty="0">
                              <a:solidFill>
                                <a:schemeClr val="bg1"/>
                              </a:solidFill>
                            </a:rPr>
                            <a:t>逆対称伸縮</a:t>
                          </a:r>
                          <a:br>
                            <a:rPr kumimoji="1" lang="en-US" altLang="ja-JP" sz="1100" dirty="0">
                              <a:solidFill>
                                <a:schemeClr val="bg1"/>
                              </a:solidFill>
                            </a:rPr>
                          </a:br>
                          <a14:m>
                            <m:oMath xmlns:m="http://schemas.openxmlformats.org/officeDocument/2006/math">
                              <m:sSub>
                                <m:sSubPr>
                                  <m:ctrlPr>
                                    <a:rPr kumimoji="1" lang="en-US" altLang="ja-JP" sz="1100" b="0" i="1" smtClean="0">
                                      <a:solidFill>
                                        <a:schemeClr val="bg1"/>
                                      </a:solidFill>
                                      <a:latin typeface="Cambria Math" panose="02040503050406030204" pitchFamily="18" charset="0"/>
                                    </a:rPr>
                                  </m:ctrlPr>
                                </m:sSubPr>
                                <m:e>
                                  <m:r>
                                    <a:rPr kumimoji="1" lang="en-US" altLang="ja-JP" sz="1100" b="0" i="1" smtClean="0">
                                      <a:solidFill>
                                        <a:schemeClr val="bg1"/>
                                      </a:solidFill>
                                      <a:latin typeface="Cambria Math" panose="02040503050406030204" pitchFamily="18" charset="0"/>
                                    </a:rPr>
                                    <m:t>𝑣</m:t>
                                  </m:r>
                                </m:e>
                                <m:sub>
                                  <m:r>
                                    <a:rPr kumimoji="1" lang="en-US" altLang="ja-JP" sz="1100" b="0" i="1" smtClean="0">
                                      <a:solidFill>
                                        <a:schemeClr val="bg1"/>
                                      </a:solidFill>
                                      <a:latin typeface="Cambria Math" panose="02040503050406030204" pitchFamily="18" charset="0"/>
                                    </a:rPr>
                                    <m:t>3</m:t>
                                  </m:r>
                                </m:sub>
                              </m:sSub>
                            </m:oMath>
                          </a14:m>
                          <a:r>
                            <a:rPr kumimoji="1" lang="ja-JP" altLang="en-US" sz="1100" dirty="0">
                              <a:solidFill>
                                <a:schemeClr val="bg1"/>
                              </a:solidFill>
                            </a:rPr>
                            <a:t> </a:t>
                          </a:r>
                          <a:r>
                            <a:rPr kumimoji="1" lang="en-US" altLang="ja-JP" sz="1100" dirty="0">
                              <a:solidFill>
                                <a:schemeClr val="bg1"/>
                              </a:solidFill>
                            </a:rPr>
                            <a:t>/ cm</a:t>
                          </a:r>
                          <a:r>
                            <a:rPr kumimoji="1" lang="en-US" altLang="ja-JP" sz="1100" baseline="30000" dirty="0">
                              <a:solidFill>
                                <a:schemeClr val="bg1"/>
                              </a:solidFill>
                            </a:rPr>
                            <a:t>-1</a:t>
                          </a:r>
                          <a:endParaRPr kumimoji="1" lang="ja-JP" altLang="en-US" sz="1100" baseline="30000" dirty="0">
                            <a:solidFill>
                              <a:schemeClr val="bg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432767246"/>
                      </a:ext>
                    </a:extLst>
                  </a:tr>
                  <a:tr h="288000">
                    <a:tc>
                      <a:txBody>
                        <a:bodyPr/>
                        <a:lstStyle/>
                        <a:p>
                          <a:pPr algn="ctr"/>
                          <a:r>
                            <a:rPr kumimoji="1" lang="en-US" altLang="ja-JP" sz="1100" dirty="0"/>
                            <a:t>HF + </a:t>
                          </a:r>
                          <a:r>
                            <a:rPr kumimoji="1" lang="ja-JP" altLang="en-US" sz="1100" dirty="0"/>
                            <a:t>調和</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kumimoji="1" lang="en-US" altLang="ja-JP" sz="1100" dirty="0"/>
                            <a:t>4147</a:t>
                          </a:r>
                          <a:endParaRPr kumimoji="1" lang="ja-JP" altLang="en-US" sz="11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kumimoji="1" lang="en-US" altLang="ja-JP" sz="1100" dirty="0"/>
                            <a:t>1747</a:t>
                          </a:r>
                          <a:endParaRPr kumimoji="1" lang="ja-JP" altLang="en-US" sz="11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kumimoji="1" lang="en-US" altLang="ja-JP" sz="1100" dirty="0"/>
                            <a:t>4246</a:t>
                          </a:r>
                          <a:endParaRPr kumimoji="1" lang="ja-JP" altLang="en-US" sz="11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2898322"/>
                      </a:ext>
                    </a:extLst>
                  </a:tr>
                  <a:tr h="288000">
                    <a:tc>
                      <a:txBody>
                        <a:bodyPr/>
                        <a:lstStyle/>
                        <a:p>
                          <a:pPr algn="ctr"/>
                          <a:r>
                            <a:rPr kumimoji="1" lang="en-US" altLang="ja-JP" sz="1100" dirty="0"/>
                            <a:t>HF + </a:t>
                          </a:r>
                          <a:r>
                            <a:rPr kumimoji="1" lang="ja-JP" altLang="en-US" sz="1100" dirty="0"/>
                            <a:t>非調和</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kumimoji="1" lang="en-US" altLang="ja-JP" sz="1100" dirty="0"/>
                            <a:t>3980</a:t>
                          </a:r>
                          <a:endParaRPr kumimoji="1" lang="ja-JP" altLang="en-US" sz="11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kumimoji="1" lang="en-US" altLang="ja-JP" sz="1100" dirty="0"/>
                            <a:t>1690</a:t>
                          </a:r>
                          <a:endParaRPr kumimoji="1" lang="ja-JP" altLang="en-US" sz="11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kumimoji="1" lang="en-US" altLang="ja-JP" sz="1100" dirty="0"/>
                            <a:t>4067</a:t>
                          </a:r>
                          <a:endParaRPr kumimoji="1" lang="ja-JP" altLang="en-US" sz="11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64101354"/>
                      </a:ext>
                    </a:extLst>
                  </a:tr>
                  <a:tr h="288000">
                    <a:tc>
                      <a:txBody>
                        <a:bodyPr/>
                        <a:lstStyle/>
                        <a:p>
                          <a:pPr algn="ctr"/>
                          <a:r>
                            <a:rPr kumimoji="1" lang="en-US" altLang="ja-JP" sz="1100" dirty="0"/>
                            <a:t>B3LYP + </a:t>
                          </a:r>
                          <a:r>
                            <a:rPr kumimoji="1" lang="ja-JP" altLang="en-US" sz="1100" dirty="0"/>
                            <a:t>調和</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kumimoji="1" lang="en-US" altLang="ja-JP" sz="1100" dirty="0"/>
                            <a:t>3827</a:t>
                          </a:r>
                          <a:endParaRPr kumimoji="1" lang="ja-JP" altLang="en-US" sz="11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kumimoji="1" lang="en-US" altLang="ja-JP" sz="1100" dirty="0"/>
                            <a:t>1627</a:t>
                          </a:r>
                          <a:endParaRPr kumimoji="1" lang="ja-JP" altLang="en-US" sz="11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kumimoji="1" lang="en-US" altLang="ja-JP" sz="1100" dirty="0"/>
                            <a:t>3928</a:t>
                          </a:r>
                          <a:endParaRPr kumimoji="1" lang="ja-JP" altLang="en-US" sz="11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0766980"/>
                      </a:ext>
                    </a:extLst>
                  </a:tr>
                  <a:tr h="288000">
                    <a:tc>
                      <a:txBody>
                        <a:bodyPr/>
                        <a:lstStyle/>
                        <a:p>
                          <a:pPr algn="ctr"/>
                          <a:r>
                            <a:rPr kumimoji="1" lang="en-US" altLang="ja-JP" sz="1100" dirty="0"/>
                            <a:t>B3LYP + </a:t>
                          </a:r>
                          <a:r>
                            <a:rPr kumimoji="1" lang="ja-JP" altLang="en-US" sz="1100" dirty="0"/>
                            <a:t>非調和</a:t>
                          </a:r>
                        </a:p>
                      </a:txBody>
                      <a:tcPr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100" dirty="0"/>
                            <a:t>3648</a:t>
                          </a:r>
                          <a:endParaRPr kumimoji="1" lang="ja-JP" altLang="en-US" sz="1100" dirty="0"/>
                        </a:p>
                      </a:txBody>
                      <a:tcPr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100" dirty="0"/>
                            <a:t>1571</a:t>
                          </a:r>
                          <a:endParaRPr kumimoji="1" lang="ja-JP" altLang="en-US" sz="1100" dirty="0"/>
                        </a:p>
                      </a:txBody>
                      <a:tcPr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100" dirty="0"/>
                            <a:t>3736</a:t>
                          </a:r>
                          <a:endParaRPr kumimoji="1" lang="ja-JP" altLang="en-US" sz="1100" dirty="0"/>
                        </a:p>
                      </a:txBody>
                      <a:tcPr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83640073"/>
                      </a:ext>
                    </a:extLst>
                  </a:tr>
                  <a:tr h="288000">
                    <a:tc>
                      <a:txBody>
                        <a:bodyPr/>
                        <a:lstStyle/>
                        <a:p>
                          <a:pPr algn="ctr"/>
                          <a:r>
                            <a:rPr kumimoji="1" lang="ja-JP" altLang="en-US" sz="1100" dirty="0"/>
                            <a:t>実験値</a:t>
                          </a:r>
                          <a:r>
                            <a:rPr kumimoji="1" lang="en-US" altLang="ja-JP" sz="1100" dirty="0"/>
                            <a:t>[1]</a:t>
                          </a:r>
                          <a:endParaRPr kumimoji="1" lang="ja-JP" altLang="en-US" sz="1100" dirty="0"/>
                        </a:p>
                      </a:txBody>
                      <a:tcPr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ja-JP" sz="1100" kern="100" dirty="0">
                              <a:effectLst/>
                              <a:latin typeface="+mn-ea"/>
                              <a:ea typeface="+mn-ea"/>
                              <a:cs typeface="Times New Roman" panose="02020603050405020304" pitchFamily="18" charset="0"/>
                            </a:rPr>
                            <a:t>3657</a:t>
                          </a:r>
                        </a:p>
                      </a:txBody>
                      <a:tcPr marL="68580" marR="68580" marT="0" marB="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altLang="ja-JP" sz="1100" b="0" i="0" u="none" strike="noStrike" dirty="0">
                              <a:solidFill>
                                <a:schemeClr val="tx1"/>
                              </a:solidFill>
                              <a:effectLst/>
                              <a:latin typeface="游ゴシック" panose="020B0400000000000000" pitchFamily="50" charset="-128"/>
                              <a:ea typeface="游ゴシック" panose="020B0400000000000000" pitchFamily="50" charset="-128"/>
                            </a:rPr>
                            <a:t>1595</a:t>
                          </a:r>
                        </a:p>
                      </a:txBody>
                      <a:tcPr marL="68580" marR="68580" marT="0" marB="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ja-JP" sz="1100" kern="100" dirty="0">
                              <a:effectLst/>
                              <a:latin typeface="+mn-ea"/>
                              <a:ea typeface="+mn-ea"/>
                              <a:cs typeface="Times New Roman" panose="02020603050405020304" pitchFamily="18" charset="0"/>
                            </a:rPr>
                            <a:t>3756</a:t>
                          </a:r>
                        </a:p>
                      </a:txBody>
                      <a:tcPr marL="68580" marR="68580" marT="0" marB="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58457656"/>
                      </a:ext>
                    </a:extLst>
                  </a:tr>
                </a:tbl>
              </a:graphicData>
            </a:graphic>
          </p:graphicFrame>
        </mc:Choice>
        <mc:Fallback xmlns="">
          <p:graphicFrame>
            <p:nvGraphicFramePr>
              <p:cNvPr id="12" name="表 11">
                <a:extLst>
                  <a:ext uri="{FF2B5EF4-FFF2-40B4-BE49-F238E27FC236}">
                    <a16:creationId xmlns:a16="http://schemas.microsoft.com/office/drawing/2014/main" id="{54262539-185F-C9EA-A446-879AC8C2FE38}"/>
                  </a:ext>
                </a:extLst>
              </p:cNvPr>
              <p:cNvGraphicFramePr>
                <a:graphicFrameLocks noGrp="1"/>
              </p:cNvGraphicFramePr>
              <p:nvPr>
                <p:extLst>
                  <p:ext uri="{D42A27DB-BD31-4B8C-83A1-F6EECF244321}">
                    <p14:modId xmlns:p14="http://schemas.microsoft.com/office/powerpoint/2010/main" val="2154804771"/>
                  </p:ext>
                </p:extLst>
              </p:nvPr>
            </p:nvGraphicFramePr>
            <p:xfrm>
              <a:off x="468000" y="2277493"/>
              <a:ext cx="4536000" cy="1866720"/>
            </p:xfrm>
            <a:graphic>
              <a:graphicData uri="http://schemas.openxmlformats.org/drawingml/2006/table">
                <a:tbl>
                  <a:tblPr>
                    <a:tableStyleId>{5C22544A-7EE6-4342-B048-85BDC9FD1C3A}</a:tableStyleId>
                  </a:tblPr>
                  <a:tblGrid>
                    <a:gridCol w="1620000">
                      <a:extLst>
                        <a:ext uri="{9D8B030D-6E8A-4147-A177-3AD203B41FA5}">
                          <a16:colId xmlns:a16="http://schemas.microsoft.com/office/drawing/2014/main" val="3128899027"/>
                        </a:ext>
                      </a:extLst>
                    </a:gridCol>
                    <a:gridCol w="972000">
                      <a:extLst>
                        <a:ext uri="{9D8B030D-6E8A-4147-A177-3AD203B41FA5}">
                          <a16:colId xmlns:a16="http://schemas.microsoft.com/office/drawing/2014/main" val="3307790769"/>
                        </a:ext>
                      </a:extLst>
                    </a:gridCol>
                    <a:gridCol w="972000">
                      <a:extLst>
                        <a:ext uri="{9D8B030D-6E8A-4147-A177-3AD203B41FA5}">
                          <a16:colId xmlns:a16="http://schemas.microsoft.com/office/drawing/2014/main" val="2663234440"/>
                        </a:ext>
                      </a:extLst>
                    </a:gridCol>
                    <a:gridCol w="972000">
                      <a:extLst>
                        <a:ext uri="{9D8B030D-6E8A-4147-A177-3AD203B41FA5}">
                          <a16:colId xmlns:a16="http://schemas.microsoft.com/office/drawing/2014/main" val="3942222273"/>
                        </a:ext>
                      </a:extLst>
                    </a:gridCol>
                  </a:tblGrid>
                  <a:tr h="426720">
                    <a:tc>
                      <a:txBody>
                        <a:bodyPr/>
                        <a:lstStyle/>
                        <a:p>
                          <a:pPr algn="ctr"/>
                          <a:r>
                            <a:rPr kumimoji="1" lang="ja-JP" altLang="en-US" sz="1100" dirty="0">
                              <a:solidFill>
                                <a:schemeClr val="bg1"/>
                              </a:solidFill>
                            </a:rPr>
                            <a:t>手法</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endParaRPr lang="ja-JP"/>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166250" r="-200000" b="-345714"/>
                          </a:stretch>
                        </a:blipFill>
                      </a:tcPr>
                    </a:tc>
                    <a:tc>
                      <a:txBody>
                        <a:bodyPr/>
                        <a:lstStyle/>
                        <a:p>
                          <a:endParaRPr lang="ja-JP"/>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267925" r="-101258" b="-345714"/>
                          </a:stretch>
                        </a:blipFill>
                      </a:tcPr>
                    </a:tc>
                    <a:tc>
                      <a:txBody>
                        <a:bodyPr/>
                        <a:lstStyle/>
                        <a:p>
                          <a:endParaRPr lang="ja-JP"/>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365625" r="-625" b="-345714"/>
                          </a:stretch>
                        </a:blipFill>
                      </a:tcPr>
                    </a:tc>
                    <a:extLst>
                      <a:ext uri="{0D108BD9-81ED-4DB2-BD59-A6C34878D82A}">
                        <a16:rowId xmlns:a16="http://schemas.microsoft.com/office/drawing/2014/main" val="432767246"/>
                      </a:ext>
                    </a:extLst>
                  </a:tr>
                  <a:tr h="288000">
                    <a:tc>
                      <a:txBody>
                        <a:bodyPr/>
                        <a:lstStyle/>
                        <a:p>
                          <a:pPr algn="ctr"/>
                          <a:r>
                            <a:rPr kumimoji="1" lang="en-US" altLang="ja-JP" sz="1100" dirty="0"/>
                            <a:t>HF + </a:t>
                          </a:r>
                          <a:r>
                            <a:rPr kumimoji="1" lang="ja-JP" altLang="en-US" sz="1100" dirty="0"/>
                            <a:t>調和</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kumimoji="1" lang="en-US" altLang="ja-JP" sz="1100" dirty="0"/>
                            <a:t>4147</a:t>
                          </a:r>
                          <a:endParaRPr kumimoji="1" lang="ja-JP" altLang="en-US" sz="11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kumimoji="1" lang="en-US" altLang="ja-JP" sz="1100" dirty="0"/>
                            <a:t>1747</a:t>
                          </a:r>
                          <a:endParaRPr kumimoji="1" lang="ja-JP" altLang="en-US" sz="11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kumimoji="1" lang="en-US" altLang="ja-JP" sz="1100" dirty="0"/>
                            <a:t>4246</a:t>
                          </a:r>
                          <a:endParaRPr kumimoji="1" lang="ja-JP" altLang="en-US" sz="11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2898322"/>
                      </a:ext>
                    </a:extLst>
                  </a:tr>
                  <a:tr h="288000">
                    <a:tc>
                      <a:txBody>
                        <a:bodyPr/>
                        <a:lstStyle/>
                        <a:p>
                          <a:pPr algn="ctr"/>
                          <a:r>
                            <a:rPr kumimoji="1" lang="en-US" altLang="ja-JP" sz="1100" dirty="0"/>
                            <a:t>HF + </a:t>
                          </a:r>
                          <a:r>
                            <a:rPr kumimoji="1" lang="ja-JP" altLang="en-US" sz="1100" dirty="0"/>
                            <a:t>非調和</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kumimoji="1" lang="en-US" altLang="ja-JP" sz="1100" dirty="0"/>
                            <a:t>3980</a:t>
                          </a:r>
                          <a:endParaRPr kumimoji="1" lang="ja-JP" altLang="en-US" sz="11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kumimoji="1" lang="en-US" altLang="ja-JP" sz="1100" dirty="0"/>
                            <a:t>1690</a:t>
                          </a:r>
                          <a:endParaRPr kumimoji="1" lang="ja-JP" altLang="en-US" sz="11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kumimoji="1" lang="en-US" altLang="ja-JP" sz="1100" dirty="0"/>
                            <a:t>4067</a:t>
                          </a:r>
                          <a:endParaRPr kumimoji="1" lang="ja-JP" altLang="en-US" sz="11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64101354"/>
                      </a:ext>
                    </a:extLst>
                  </a:tr>
                  <a:tr h="288000">
                    <a:tc>
                      <a:txBody>
                        <a:bodyPr/>
                        <a:lstStyle/>
                        <a:p>
                          <a:pPr algn="ctr"/>
                          <a:r>
                            <a:rPr kumimoji="1" lang="en-US" altLang="ja-JP" sz="1100" dirty="0"/>
                            <a:t>B3LYP + </a:t>
                          </a:r>
                          <a:r>
                            <a:rPr kumimoji="1" lang="ja-JP" altLang="en-US" sz="1100" dirty="0"/>
                            <a:t>調和</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kumimoji="1" lang="en-US" altLang="ja-JP" sz="1100" dirty="0"/>
                            <a:t>3827</a:t>
                          </a:r>
                          <a:endParaRPr kumimoji="1" lang="ja-JP" altLang="en-US" sz="11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kumimoji="1" lang="en-US" altLang="ja-JP" sz="1100" dirty="0"/>
                            <a:t>1627</a:t>
                          </a:r>
                          <a:endParaRPr kumimoji="1" lang="ja-JP" altLang="en-US" sz="11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kumimoji="1" lang="en-US" altLang="ja-JP" sz="1100" dirty="0"/>
                            <a:t>3928</a:t>
                          </a:r>
                          <a:endParaRPr kumimoji="1" lang="ja-JP" altLang="en-US" sz="11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0766980"/>
                      </a:ext>
                    </a:extLst>
                  </a:tr>
                  <a:tr h="288000">
                    <a:tc>
                      <a:txBody>
                        <a:bodyPr/>
                        <a:lstStyle/>
                        <a:p>
                          <a:pPr algn="ctr"/>
                          <a:r>
                            <a:rPr kumimoji="1" lang="en-US" altLang="ja-JP" sz="1100" dirty="0"/>
                            <a:t>B3LYP + </a:t>
                          </a:r>
                          <a:r>
                            <a:rPr kumimoji="1" lang="ja-JP" altLang="en-US" sz="1100" dirty="0"/>
                            <a:t>非調和</a:t>
                          </a:r>
                        </a:p>
                      </a:txBody>
                      <a:tcPr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100" dirty="0"/>
                            <a:t>3648</a:t>
                          </a:r>
                          <a:endParaRPr kumimoji="1" lang="ja-JP" altLang="en-US" sz="1100" dirty="0"/>
                        </a:p>
                      </a:txBody>
                      <a:tcPr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100" dirty="0"/>
                            <a:t>1571</a:t>
                          </a:r>
                          <a:endParaRPr kumimoji="1" lang="ja-JP" altLang="en-US" sz="1100" dirty="0"/>
                        </a:p>
                      </a:txBody>
                      <a:tcPr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100" dirty="0"/>
                            <a:t>3736</a:t>
                          </a:r>
                          <a:endParaRPr kumimoji="1" lang="ja-JP" altLang="en-US" sz="1100" dirty="0"/>
                        </a:p>
                      </a:txBody>
                      <a:tcPr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83640073"/>
                      </a:ext>
                    </a:extLst>
                  </a:tr>
                  <a:tr h="288000">
                    <a:tc>
                      <a:txBody>
                        <a:bodyPr/>
                        <a:lstStyle/>
                        <a:p>
                          <a:pPr algn="ctr"/>
                          <a:r>
                            <a:rPr kumimoji="1" lang="ja-JP" altLang="en-US" sz="1100" dirty="0"/>
                            <a:t>実験値</a:t>
                          </a:r>
                          <a:r>
                            <a:rPr kumimoji="1" lang="en-US" altLang="ja-JP" sz="1100" dirty="0"/>
                            <a:t>[1]</a:t>
                          </a:r>
                          <a:endParaRPr kumimoji="1" lang="ja-JP" altLang="en-US" sz="1100" dirty="0"/>
                        </a:p>
                      </a:txBody>
                      <a:tcPr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ja-JP" sz="1100" kern="100" dirty="0">
                              <a:effectLst/>
                              <a:latin typeface="+mn-ea"/>
                              <a:ea typeface="+mn-ea"/>
                              <a:cs typeface="Times New Roman" panose="02020603050405020304" pitchFamily="18" charset="0"/>
                            </a:rPr>
                            <a:t>3657</a:t>
                          </a:r>
                        </a:p>
                      </a:txBody>
                      <a:tcPr marL="68580" marR="68580" marT="0" marB="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altLang="ja-JP" sz="1100" b="0" i="0" u="none" strike="noStrike" dirty="0">
                              <a:solidFill>
                                <a:schemeClr val="tx1"/>
                              </a:solidFill>
                              <a:effectLst/>
                              <a:latin typeface="游ゴシック" panose="020B0400000000000000" pitchFamily="50" charset="-128"/>
                              <a:ea typeface="游ゴシック" panose="020B0400000000000000" pitchFamily="50" charset="-128"/>
                            </a:rPr>
                            <a:t>1595</a:t>
                          </a:r>
                        </a:p>
                      </a:txBody>
                      <a:tcPr marL="68580" marR="68580" marT="0" marB="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ja-JP" sz="1100" kern="100" dirty="0">
                              <a:effectLst/>
                              <a:latin typeface="+mn-ea"/>
                              <a:ea typeface="+mn-ea"/>
                              <a:cs typeface="Times New Roman" panose="02020603050405020304" pitchFamily="18" charset="0"/>
                            </a:rPr>
                            <a:t>3756</a:t>
                          </a:r>
                        </a:p>
                      </a:txBody>
                      <a:tcPr marL="68580" marR="68580" marT="0" marB="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58457656"/>
                      </a:ext>
                    </a:extLst>
                  </a:tr>
                </a:tbl>
              </a:graphicData>
            </a:graphic>
          </p:graphicFrame>
        </mc:Fallback>
      </mc:AlternateContent>
      <p:sp>
        <p:nvSpPr>
          <p:cNvPr id="13" name="正方形/長方形 12">
            <a:extLst>
              <a:ext uri="{FF2B5EF4-FFF2-40B4-BE49-F238E27FC236}">
                <a16:creationId xmlns:a16="http://schemas.microsoft.com/office/drawing/2014/main" id="{A13DB9CF-59BE-C238-EF7A-8C59AA37C8BA}"/>
              </a:ext>
            </a:extLst>
          </p:cNvPr>
          <p:cNvSpPr/>
          <p:nvPr/>
        </p:nvSpPr>
        <p:spPr>
          <a:xfrm>
            <a:off x="2088000" y="2987987"/>
            <a:ext cx="2916000" cy="864000"/>
          </a:xfrm>
          <a:prstGeom prst="rect">
            <a:avLst/>
          </a:prstGeom>
          <a:solidFill>
            <a:schemeClr val="accent4">
              <a:lumMod val="40000"/>
              <a:lumOff val="6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300" b="1" dirty="0">
                <a:solidFill>
                  <a:schemeClr val="accent4"/>
                </a:solidFill>
              </a:rPr>
              <a:t>計算してみよう</a:t>
            </a:r>
          </a:p>
        </p:txBody>
      </p:sp>
      <p:sp>
        <p:nvSpPr>
          <p:cNvPr id="5" name="正方形/長方形 4">
            <a:extLst>
              <a:ext uri="{FF2B5EF4-FFF2-40B4-BE49-F238E27FC236}">
                <a16:creationId xmlns:a16="http://schemas.microsoft.com/office/drawing/2014/main" id="{368EFC26-1336-A132-2709-09BFFBA4A62C}"/>
              </a:ext>
            </a:extLst>
          </p:cNvPr>
          <p:cNvSpPr/>
          <p:nvPr/>
        </p:nvSpPr>
        <p:spPr>
          <a:xfrm>
            <a:off x="6792423" y="3004250"/>
            <a:ext cx="1745673" cy="1746170"/>
          </a:xfrm>
          <a:prstGeom prst="rect">
            <a:avLst/>
          </a:prstGeom>
          <a:solidFill>
            <a:schemeClr val="accent4">
              <a:lumMod val="40000"/>
              <a:lumOff val="6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300" b="1" dirty="0">
                <a:solidFill>
                  <a:schemeClr val="accent4"/>
                </a:solidFill>
              </a:rPr>
              <a:t>計算してみよう</a:t>
            </a:r>
          </a:p>
        </p:txBody>
      </p:sp>
      <p:sp>
        <p:nvSpPr>
          <p:cNvPr id="4" name="正方形/長方形 3">
            <a:extLst>
              <a:ext uri="{FF2B5EF4-FFF2-40B4-BE49-F238E27FC236}">
                <a16:creationId xmlns:a16="http://schemas.microsoft.com/office/drawing/2014/main" id="{80CDEAC7-10B2-CD18-28E8-66B973CED185}"/>
              </a:ext>
            </a:extLst>
          </p:cNvPr>
          <p:cNvSpPr/>
          <p:nvPr/>
        </p:nvSpPr>
        <p:spPr>
          <a:xfrm>
            <a:off x="468000" y="4150268"/>
            <a:ext cx="4536000" cy="540000"/>
          </a:xfrm>
          <a:prstGeom prst="rect">
            <a:avLst/>
          </a:prstGeom>
          <a:solidFill>
            <a:schemeClr val="accent4">
              <a:lumMod val="40000"/>
              <a:lumOff val="6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300" b="1" dirty="0">
                <a:solidFill>
                  <a:schemeClr val="accent4"/>
                </a:solidFill>
              </a:rPr>
              <a:t>計算してみよう</a:t>
            </a:r>
          </a:p>
        </p:txBody>
      </p:sp>
    </p:spTree>
    <p:extLst>
      <p:ext uri="{BB962C8B-B14F-4D97-AF65-F5344CB8AC3E}">
        <p14:creationId xmlns:p14="http://schemas.microsoft.com/office/powerpoint/2010/main" val="3386546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5" grpId="0" animBg="1"/>
      <p:bldP spid="4"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85C99B15-56C1-92EC-9609-36F111E04A2E}"/>
              </a:ext>
            </a:extLst>
          </p:cNvPr>
          <p:cNvSpPr>
            <a:spLocks noGrp="1"/>
          </p:cNvSpPr>
          <p:nvPr>
            <p:ph type="title"/>
          </p:nvPr>
        </p:nvSpPr>
        <p:spPr/>
        <p:txBody>
          <a:bodyPr/>
          <a:lstStyle/>
          <a:p>
            <a:r>
              <a:rPr kumimoji="1" lang="ja-JP" altLang="en-US" dirty="0"/>
              <a:t>同位体効果</a:t>
            </a:r>
          </a:p>
        </p:txBody>
      </p:sp>
      <p:sp>
        <p:nvSpPr>
          <p:cNvPr id="7" name="スライド番号プレースホルダー 6">
            <a:extLst>
              <a:ext uri="{FF2B5EF4-FFF2-40B4-BE49-F238E27FC236}">
                <a16:creationId xmlns:a16="http://schemas.microsoft.com/office/drawing/2014/main" id="{C59AAF95-BEF3-CDC0-9D32-D327305A0736}"/>
              </a:ext>
            </a:extLst>
          </p:cNvPr>
          <p:cNvSpPr>
            <a:spLocks noGrp="1"/>
          </p:cNvSpPr>
          <p:nvPr>
            <p:ph type="sldNum" sz="quarter" idx="12"/>
          </p:nvPr>
        </p:nvSpPr>
        <p:spPr/>
        <p:txBody>
          <a:bodyPr/>
          <a:lstStyle/>
          <a:p>
            <a:fld id="{44CC7441-4F6D-4D99-AEAC-28C0433C7008}" type="slidenum">
              <a:rPr kumimoji="1" lang="ja-JP" altLang="en-US" smtClean="0"/>
              <a:pPr/>
              <a:t>93</a:t>
            </a:fld>
            <a:endParaRPr kumimoji="1" lang="ja-JP" altLang="en-US" dirty="0"/>
          </a:p>
        </p:txBody>
      </p:sp>
      <p:sp>
        <p:nvSpPr>
          <p:cNvPr id="10" name="テキスト プレースホルダー 9">
            <a:extLst>
              <a:ext uri="{FF2B5EF4-FFF2-40B4-BE49-F238E27FC236}">
                <a16:creationId xmlns:a16="http://schemas.microsoft.com/office/drawing/2014/main" id="{EDD735B9-86C3-2070-EFD9-11FFF7D540A8}"/>
              </a:ext>
            </a:extLst>
          </p:cNvPr>
          <p:cNvSpPr>
            <a:spLocks noGrp="1"/>
          </p:cNvSpPr>
          <p:nvPr>
            <p:ph type="body" sz="quarter" idx="13"/>
          </p:nvPr>
        </p:nvSpPr>
        <p:spPr/>
        <p:txBody>
          <a:bodyPr/>
          <a:lstStyle/>
          <a:p>
            <a:r>
              <a:rPr lang="en-US" altLang="ja-JP" dirty="0">
                <a:solidFill>
                  <a:schemeClr val="tx2"/>
                </a:solidFill>
              </a:rPr>
              <a:t>[1] Y. </a:t>
            </a:r>
            <a:r>
              <a:rPr lang="en-US" altLang="ja-JP" dirty="0" err="1">
                <a:solidFill>
                  <a:schemeClr val="tx2"/>
                </a:solidFill>
              </a:rPr>
              <a:t>Hijikata</a:t>
            </a:r>
            <a:r>
              <a:rPr lang="en-US" altLang="ja-JP" dirty="0">
                <a:solidFill>
                  <a:schemeClr val="tx2"/>
                </a:solidFill>
              </a:rPr>
              <a:t>, H. Nakashima, H. </a:t>
            </a:r>
            <a:r>
              <a:rPr lang="en-US" altLang="ja-JP" dirty="0" err="1">
                <a:solidFill>
                  <a:schemeClr val="tx2"/>
                </a:solidFill>
              </a:rPr>
              <a:t>Nakatsuji</a:t>
            </a:r>
            <a:r>
              <a:rPr lang="en-US" altLang="ja-JP" dirty="0">
                <a:solidFill>
                  <a:schemeClr val="tx2"/>
                </a:solidFill>
              </a:rPr>
              <a:t> , </a:t>
            </a:r>
            <a:r>
              <a:rPr kumimoji="1" lang="de-DE" altLang="ja-JP" i="1" dirty="0">
                <a:solidFill>
                  <a:schemeClr val="tx2"/>
                </a:solidFill>
              </a:rPr>
              <a:t>J. Chem. Phys</a:t>
            </a:r>
            <a:r>
              <a:rPr kumimoji="1" lang="de-DE" altLang="ja-JP" dirty="0">
                <a:solidFill>
                  <a:schemeClr val="tx2"/>
                </a:solidFill>
              </a:rPr>
              <a:t>. </a:t>
            </a:r>
            <a:r>
              <a:rPr lang="en-US" altLang="ja-JP" b="1" dirty="0">
                <a:solidFill>
                  <a:schemeClr val="tx2"/>
                </a:solidFill>
              </a:rPr>
              <a:t>130</a:t>
            </a:r>
            <a:r>
              <a:rPr lang="en-US" altLang="ja-JP" dirty="0">
                <a:solidFill>
                  <a:schemeClr val="tx2"/>
                </a:solidFill>
              </a:rPr>
              <a:t>, 024102 (2009); https://doi.org/10.1063/1.3048986</a:t>
            </a:r>
          </a:p>
          <a:p>
            <a:r>
              <a:rPr lang="en-US" altLang="ja-JP" dirty="0">
                <a:solidFill>
                  <a:schemeClr val="tx2"/>
                </a:solidFill>
              </a:rPr>
              <a:t>[2] A. Ishikawa, H. Nakashima, H. </a:t>
            </a:r>
            <a:r>
              <a:rPr lang="en-US" altLang="ja-JP" dirty="0" err="1">
                <a:solidFill>
                  <a:schemeClr val="tx2"/>
                </a:solidFill>
              </a:rPr>
              <a:t>Nakatsuji</a:t>
            </a:r>
            <a:r>
              <a:rPr lang="en-US" altLang="ja-JP" dirty="0">
                <a:solidFill>
                  <a:schemeClr val="tx2"/>
                </a:solidFill>
              </a:rPr>
              <a:t>, </a:t>
            </a:r>
            <a:r>
              <a:rPr lang="en-US" altLang="ja-JP" i="1" dirty="0" err="1">
                <a:solidFill>
                  <a:schemeClr val="tx2"/>
                </a:solidFill>
              </a:rPr>
              <a:t>Chim</a:t>
            </a:r>
            <a:r>
              <a:rPr lang="en-US" altLang="ja-JP" i="1" dirty="0">
                <a:solidFill>
                  <a:schemeClr val="tx2"/>
                </a:solidFill>
              </a:rPr>
              <a:t>. Phys., </a:t>
            </a:r>
            <a:r>
              <a:rPr lang="en-US" altLang="ja-JP" b="1" dirty="0">
                <a:solidFill>
                  <a:schemeClr val="tx2"/>
                </a:solidFill>
              </a:rPr>
              <a:t>401</a:t>
            </a:r>
            <a:r>
              <a:rPr lang="en-US" altLang="ja-JP" i="1" dirty="0">
                <a:solidFill>
                  <a:schemeClr val="tx2"/>
                </a:solidFill>
              </a:rPr>
              <a:t>, </a:t>
            </a:r>
            <a:r>
              <a:rPr lang="en-US" altLang="ja-JP" dirty="0">
                <a:solidFill>
                  <a:schemeClr val="tx2"/>
                </a:solidFill>
              </a:rPr>
              <a:t>62.</a:t>
            </a:r>
            <a:r>
              <a:rPr lang="en-US" altLang="ja-JP" i="1" dirty="0">
                <a:solidFill>
                  <a:schemeClr val="tx2"/>
                </a:solidFill>
              </a:rPr>
              <a:t> </a:t>
            </a:r>
            <a:r>
              <a:rPr lang="en-US" altLang="ja-JP" dirty="0">
                <a:solidFill>
                  <a:schemeClr val="tx2"/>
                </a:solidFill>
              </a:rPr>
              <a:t>(2012); https://doi.org/10.1016/j.chemphys.2011.09.013, *HT</a:t>
            </a:r>
            <a:r>
              <a:rPr lang="en-US" altLang="ja-JP" baseline="30000" dirty="0">
                <a:solidFill>
                  <a:schemeClr val="tx2"/>
                </a:solidFill>
              </a:rPr>
              <a:t>+</a:t>
            </a:r>
            <a:r>
              <a:rPr lang="ja-JP" altLang="en-US" dirty="0">
                <a:solidFill>
                  <a:schemeClr val="tx2"/>
                </a:solidFill>
              </a:rPr>
              <a:t>のみ実験値ではなく理論値</a:t>
            </a:r>
            <a:endParaRPr lang="en-US" altLang="ja-JP" dirty="0">
              <a:solidFill>
                <a:schemeClr val="tx2"/>
              </a:solidFill>
            </a:endParaRPr>
          </a:p>
          <a:p>
            <a:r>
              <a:rPr lang="en-US" altLang="ja-JP" dirty="0">
                <a:solidFill>
                  <a:schemeClr val="tx2"/>
                </a:solidFill>
              </a:rPr>
              <a:t>[3] K.P. Huber, G. Herzberg, </a:t>
            </a:r>
            <a:r>
              <a:rPr lang="en-US" altLang="ja-JP" i="1" dirty="0">
                <a:solidFill>
                  <a:schemeClr val="tx2"/>
                </a:solidFill>
              </a:rPr>
              <a:t>Molecular Spectra Molecular Structure IV. Constants</a:t>
            </a:r>
            <a:r>
              <a:rPr lang="ja-JP" altLang="en-US" i="1" dirty="0">
                <a:solidFill>
                  <a:schemeClr val="tx2"/>
                </a:solidFill>
              </a:rPr>
              <a:t> </a:t>
            </a:r>
            <a:r>
              <a:rPr lang="en-US" altLang="ja-JP" i="1" dirty="0">
                <a:solidFill>
                  <a:schemeClr val="tx2"/>
                </a:solidFill>
              </a:rPr>
              <a:t>of Diatomic Molecules</a:t>
            </a:r>
            <a:r>
              <a:rPr lang="en-US" altLang="ja-JP" dirty="0">
                <a:solidFill>
                  <a:schemeClr val="tx2"/>
                </a:solidFill>
              </a:rPr>
              <a:t>, Van Nostrand, Reinhold, New York, (1979)</a:t>
            </a:r>
          </a:p>
        </p:txBody>
      </p:sp>
      <mc:AlternateContent xmlns:mc="http://schemas.openxmlformats.org/markup-compatibility/2006" xmlns:a14="http://schemas.microsoft.com/office/drawing/2010/main">
        <mc:Choice Requires="a14">
          <p:sp>
            <p:nvSpPr>
              <p:cNvPr id="11" name="コンテンツ プレースホルダー 10">
                <a:extLst>
                  <a:ext uri="{FF2B5EF4-FFF2-40B4-BE49-F238E27FC236}">
                    <a16:creationId xmlns:a16="http://schemas.microsoft.com/office/drawing/2014/main" id="{44572A62-B50F-BCBB-D6C5-4C2310EBCE91}"/>
                  </a:ext>
                </a:extLst>
              </p:cNvPr>
              <p:cNvSpPr>
                <a:spLocks noGrp="1"/>
              </p:cNvSpPr>
              <p:nvPr>
                <p:ph idx="14"/>
              </p:nvPr>
            </p:nvSpPr>
            <p:spPr>
              <a:xfrm>
                <a:off x="3204000" y="2571748"/>
                <a:ext cx="2736000" cy="2247269"/>
              </a:xfrm>
            </p:spPr>
            <p:txBody>
              <a:bodyPr/>
              <a:lstStyle/>
              <a:p>
                <a:endParaRPr lang="en-US" altLang="ja-JP" dirty="0"/>
              </a:p>
              <a:p>
                <a:endParaRPr lang="en-US" altLang="ja-JP" dirty="0"/>
              </a:p>
              <a:p>
                <a:br>
                  <a:rPr lang="en-US" altLang="ja-JP" dirty="0"/>
                </a:br>
                <a:endParaRPr lang="en-US" altLang="ja-JP" dirty="0"/>
              </a:p>
              <a:p>
                <a:pPr/>
                <a14:m>
                  <m:oMathPara xmlns:m="http://schemas.openxmlformats.org/officeDocument/2006/math">
                    <m:oMathParaPr>
                      <m:jc m:val="centerGroup"/>
                    </m:oMathParaPr>
                    <m:oMath xmlns:m="http://schemas.openxmlformats.org/officeDocument/2006/math">
                      <m:r>
                        <a:rPr lang="en-US" altLang="ja-JP" b="0" i="1" smtClean="0">
                          <a:latin typeface="Cambria Math" panose="02040503050406030204" pitchFamily="18" charset="0"/>
                        </a:rPr>
                        <m:t>𝑘</m:t>
                      </m:r>
                      <m:r>
                        <a:rPr lang="en-US" altLang="ja-JP" b="0" i="1" smtClean="0">
                          <a:latin typeface="Cambria Math" panose="02040503050406030204" pitchFamily="18" charset="0"/>
                        </a:rPr>
                        <m:t>=1,  </m:t>
                      </m:r>
                      <m:r>
                        <a:rPr lang="en-US" altLang="ja-JP" b="0" i="1" smtClean="0">
                          <a:latin typeface="Cambria Math" panose="02040503050406030204" pitchFamily="18" charset="0"/>
                        </a:rPr>
                        <m:t>𝜇</m:t>
                      </m:r>
                      <m:r>
                        <a:rPr lang="en-US" altLang="ja-JP" b="0" i="1" smtClean="0">
                          <a:latin typeface="Cambria Math" panose="02040503050406030204" pitchFamily="18" charset="0"/>
                        </a:rPr>
                        <m:t>=</m:t>
                      </m:r>
                      <m:f>
                        <m:fPr>
                          <m:ctrlPr>
                            <a:rPr lang="en-US" altLang="ja-JP" i="1">
                              <a:latin typeface="Cambria Math" panose="02040503050406030204" pitchFamily="18" charset="0"/>
                            </a:rPr>
                          </m:ctrlPr>
                        </m:fPr>
                        <m:num>
                          <m:r>
                            <a:rPr lang="en-US" altLang="ja-JP" i="1">
                              <a:latin typeface="Cambria Math" panose="02040503050406030204" pitchFamily="18" charset="0"/>
                            </a:rPr>
                            <m:t>1</m:t>
                          </m:r>
                        </m:num>
                        <m:den>
                          <m:f>
                            <m:fPr>
                              <m:ctrlPr>
                                <a:rPr lang="en-US" altLang="ja-JP" i="1">
                                  <a:latin typeface="Cambria Math" panose="02040503050406030204" pitchFamily="18" charset="0"/>
                                </a:rPr>
                              </m:ctrlPr>
                            </m:fPr>
                            <m:num>
                              <m:r>
                                <a:rPr lang="en-US" altLang="ja-JP" i="1">
                                  <a:latin typeface="Cambria Math" panose="02040503050406030204" pitchFamily="18" charset="0"/>
                                </a:rPr>
                                <m:t>1</m:t>
                              </m:r>
                            </m:num>
                            <m:den>
                              <m:r>
                                <a:rPr lang="en-US" altLang="ja-JP" b="0" i="1" smtClean="0">
                                  <a:latin typeface="Cambria Math" panose="02040503050406030204" pitchFamily="18" charset="0"/>
                                </a:rPr>
                                <m:t>1</m:t>
                              </m:r>
                            </m:den>
                          </m:f>
                          <m:r>
                            <a:rPr lang="en-US" altLang="ja-JP" i="1">
                              <a:latin typeface="Cambria Math" panose="02040503050406030204" pitchFamily="18" charset="0"/>
                            </a:rPr>
                            <m:t>+</m:t>
                          </m:r>
                          <m:f>
                            <m:fPr>
                              <m:ctrlPr>
                                <a:rPr lang="en-US" altLang="ja-JP" i="1">
                                  <a:latin typeface="Cambria Math" panose="02040503050406030204" pitchFamily="18" charset="0"/>
                                </a:rPr>
                              </m:ctrlPr>
                            </m:fPr>
                            <m:num>
                              <m:r>
                                <a:rPr lang="en-US" altLang="ja-JP" i="1">
                                  <a:latin typeface="Cambria Math" panose="02040503050406030204" pitchFamily="18" charset="0"/>
                                </a:rPr>
                                <m:t>1</m:t>
                              </m:r>
                            </m:num>
                            <m:den>
                              <m:r>
                                <a:rPr lang="en-US" altLang="ja-JP" b="0" i="1" smtClean="0">
                                  <a:latin typeface="Cambria Math" panose="02040503050406030204" pitchFamily="18" charset="0"/>
                                </a:rPr>
                                <m:t>1</m:t>
                              </m:r>
                            </m:den>
                          </m:f>
                        </m:den>
                      </m:f>
                      <m:r>
                        <a:rPr lang="en-US" altLang="ja-JP" b="0" i="1" smtClean="0">
                          <a:latin typeface="Cambria Math" panose="02040503050406030204" pitchFamily="18" charset="0"/>
                        </a:rPr>
                        <m:t>=</m:t>
                      </m:r>
                      <m:f>
                        <m:fPr>
                          <m:ctrlPr>
                            <a:rPr lang="en-US" altLang="ja-JP" b="0" i="1" smtClean="0">
                              <a:latin typeface="Cambria Math" panose="02040503050406030204" pitchFamily="18" charset="0"/>
                            </a:rPr>
                          </m:ctrlPr>
                        </m:fPr>
                        <m:num>
                          <m:r>
                            <a:rPr lang="en-US" altLang="ja-JP" b="0" i="1" smtClean="0">
                              <a:latin typeface="Cambria Math" panose="02040503050406030204" pitchFamily="18" charset="0"/>
                            </a:rPr>
                            <m:t>1</m:t>
                          </m:r>
                        </m:num>
                        <m:den>
                          <m:r>
                            <a:rPr lang="en-US" altLang="ja-JP" b="0" i="1" smtClean="0">
                              <a:latin typeface="Cambria Math" panose="02040503050406030204" pitchFamily="18" charset="0"/>
                            </a:rPr>
                            <m:t>2</m:t>
                          </m:r>
                        </m:den>
                      </m:f>
                    </m:oMath>
                  </m:oMathPara>
                </a14:m>
                <a:endParaRPr lang="en-US" altLang="ja-JP" dirty="0"/>
              </a:p>
              <a:p>
                <a:endParaRPr lang="ja-JP" altLang="en-US" dirty="0"/>
              </a:p>
            </p:txBody>
          </p:sp>
        </mc:Choice>
        <mc:Fallback xmlns="">
          <p:sp>
            <p:nvSpPr>
              <p:cNvPr id="11" name="コンテンツ プレースホルダー 10">
                <a:extLst>
                  <a:ext uri="{FF2B5EF4-FFF2-40B4-BE49-F238E27FC236}">
                    <a16:creationId xmlns:a16="http://schemas.microsoft.com/office/drawing/2014/main" id="{44572A62-B50F-BCBB-D6C5-4C2310EBCE91}"/>
                  </a:ext>
                </a:extLst>
              </p:cNvPr>
              <p:cNvSpPr>
                <a:spLocks noGrp="1" noRot="1" noChangeAspect="1" noMove="1" noResize="1" noEditPoints="1" noAdjustHandles="1" noChangeArrowheads="1" noChangeShapeType="1" noTextEdit="1"/>
              </p:cNvSpPr>
              <p:nvPr>
                <p:ph idx="14"/>
              </p:nvPr>
            </p:nvSpPr>
            <p:spPr>
              <a:xfrm>
                <a:off x="3204000" y="2571748"/>
                <a:ext cx="2736000" cy="2247269"/>
              </a:xfrm>
              <a:blipFill>
                <a:blip r:embed="rId2"/>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2" name="コンテンツ プレースホルダー 11">
                <a:extLst>
                  <a:ext uri="{FF2B5EF4-FFF2-40B4-BE49-F238E27FC236}">
                    <a16:creationId xmlns:a16="http://schemas.microsoft.com/office/drawing/2014/main" id="{10F92D1A-0AE1-10F5-165B-5F4944598B6C}"/>
                  </a:ext>
                </a:extLst>
              </p:cNvPr>
              <p:cNvSpPr>
                <a:spLocks noGrp="1"/>
              </p:cNvSpPr>
              <p:nvPr>
                <p:ph idx="15"/>
              </p:nvPr>
            </p:nvSpPr>
            <p:spPr>
              <a:xfrm>
                <a:off x="5940000" y="2571748"/>
                <a:ext cx="2736000" cy="2020219"/>
              </a:xfrm>
            </p:spPr>
            <p:txBody>
              <a:bodyPr/>
              <a:lstStyle/>
              <a:p>
                <a:endParaRPr lang="en-US" altLang="ja-JP" dirty="0"/>
              </a:p>
              <a:p>
                <a:endParaRPr lang="en-US" altLang="ja-JP" dirty="0"/>
              </a:p>
              <a:p>
                <a:br>
                  <a:rPr lang="en-US" altLang="ja-JP" dirty="0"/>
                </a:br>
                <a:endParaRPr lang="en-US" altLang="ja-JP" dirty="0"/>
              </a:p>
              <a:p>
                <a:pPr/>
                <a14:m>
                  <m:oMathPara xmlns:m="http://schemas.openxmlformats.org/officeDocument/2006/math">
                    <m:oMathParaPr>
                      <m:jc m:val="centerGroup"/>
                    </m:oMathParaPr>
                    <m:oMath xmlns:m="http://schemas.openxmlformats.org/officeDocument/2006/math">
                      <m:r>
                        <a:rPr lang="en-US" altLang="ja-JP" i="1" smtClean="0">
                          <a:latin typeface="Cambria Math" panose="02040503050406030204" pitchFamily="18" charset="0"/>
                        </a:rPr>
                        <m:t>𝑘</m:t>
                      </m:r>
                      <m:r>
                        <a:rPr lang="en-US" altLang="ja-JP" i="1" smtClean="0">
                          <a:latin typeface="Cambria Math" panose="02040503050406030204" pitchFamily="18" charset="0"/>
                        </a:rPr>
                        <m:t>=1,  </m:t>
                      </m:r>
                      <m:r>
                        <a:rPr lang="en-US" altLang="ja-JP" i="1" smtClean="0">
                          <a:latin typeface="Cambria Math" panose="02040503050406030204" pitchFamily="18" charset="0"/>
                        </a:rPr>
                        <m:t>𝜇</m:t>
                      </m:r>
                      <m:r>
                        <a:rPr lang="en-US" altLang="ja-JP" i="1" smtClean="0">
                          <a:latin typeface="Cambria Math" panose="02040503050406030204" pitchFamily="18" charset="0"/>
                        </a:rPr>
                        <m:t>=</m:t>
                      </m:r>
                      <m:f>
                        <m:fPr>
                          <m:ctrlPr>
                            <a:rPr lang="en-US" altLang="ja-JP" b="0" i="1" smtClean="0">
                              <a:latin typeface="Cambria Math" panose="02040503050406030204" pitchFamily="18" charset="0"/>
                            </a:rPr>
                          </m:ctrlPr>
                        </m:fPr>
                        <m:num>
                          <m:r>
                            <a:rPr lang="en-US" altLang="ja-JP" b="0" i="1" smtClean="0">
                              <a:latin typeface="Cambria Math" panose="02040503050406030204" pitchFamily="18" charset="0"/>
                            </a:rPr>
                            <m:t>1</m:t>
                          </m:r>
                        </m:num>
                        <m:den>
                          <m:f>
                            <m:fPr>
                              <m:ctrlPr>
                                <a:rPr lang="en-US" altLang="ja-JP" b="0" i="1" smtClean="0">
                                  <a:latin typeface="Cambria Math" panose="02040503050406030204" pitchFamily="18" charset="0"/>
                                </a:rPr>
                              </m:ctrlPr>
                            </m:fPr>
                            <m:num>
                              <m:r>
                                <a:rPr lang="en-US" altLang="ja-JP" b="0" i="1" smtClean="0">
                                  <a:latin typeface="Cambria Math" panose="02040503050406030204" pitchFamily="18" charset="0"/>
                                </a:rPr>
                                <m:t>1</m:t>
                              </m:r>
                            </m:num>
                            <m:den>
                              <m:r>
                                <a:rPr lang="en-US" altLang="ja-JP" b="0" i="1" smtClean="0">
                                  <a:latin typeface="Cambria Math" panose="02040503050406030204" pitchFamily="18" charset="0"/>
                                </a:rPr>
                                <m:t>2</m:t>
                              </m:r>
                            </m:den>
                          </m:f>
                          <m:r>
                            <a:rPr lang="en-US" altLang="ja-JP" b="0" i="1" smtClean="0">
                              <a:latin typeface="Cambria Math" panose="02040503050406030204" pitchFamily="18" charset="0"/>
                            </a:rPr>
                            <m:t>+</m:t>
                          </m:r>
                          <m:f>
                            <m:fPr>
                              <m:ctrlPr>
                                <a:rPr lang="en-US" altLang="ja-JP" i="1">
                                  <a:latin typeface="Cambria Math" panose="02040503050406030204" pitchFamily="18" charset="0"/>
                                </a:rPr>
                              </m:ctrlPr>
                            </m:fPr>
                            <m:num>
                              <m:r>
                                <a:rPr lang="en-US" altLang="ja-JP" i="1">
                                  <a:latin typeface="Cambria Math" panose="02040503050406030204" pitchFamily="18" charset="0"/>
                                </a:rPr>
                                <m:t>1</m:t>
                              </m:r>
                            </m:num>
                            <m:den>
                              <m:r>
                                <a:rPr lang="en-US" altLang="ja-JP" i="1">
                                  <a:latin typeface="Cambria Math" panose="02040503050406030204" pitchFamily="18" charset="0"/>
                                </a:rPr>
                                <m:t>2</m:t>
                              </m:r>
                            </m:den>
                          </m:f>
                        </m:den>
                      </m:f>
                      <m:r>
                        <a:rPr lang="en-US" altLang="ja-JP" b="0" i="1" smtClean="0">
                          <a:latin typeface="Cambria Math" panose="02040503050406030204" pitchFamily="18" charset="0"/>
                        </a:rPr>
                        <m:t>=1</m:t>
                      </m:r>
                    </m:oMath>
                  </m:oMathPara>
                </a14:m>
                <a:endParaRPr lang="ja-JP" altLang="en-US" dirty="0"/>
              </a:p>
            </p:txBody>
          </p:sp>
        </mc:Choice>
        <mc:Fallback xmlns="">
          <p:sp>
            <p:nvSpPr>
              <p:cNvPr id="12" name="コンテンツ プレースホルダー 11">
                <a:extLst>
                  <a:ext uri="{FF2B5EF4-FFF2-40B4-BE49-F238E27FC236}">
                    <a16:creationId xmlns:a16="http://schemas.microsoft.com/office/drawing/2014/main" id="{10F92D1A-0AE1-10F5-165B-5F4944598B6C}"/>
                  </a:ext>
                </a:extLst>
              </p:cNvPr>
              <p:cNvSpPr>
                <a:spLocks noGrp="1" noRot="1" noChangeAspect="1" noMove="1" noResize="1" noEditPoints="1" noAdjustHandles="1" noChangeArrowheads="1" noChangeShapeType="1" noTextEdit="1"/>
              </p:cNvSpPr>
              <p:nvPr>
                <p:ph idx="15"/>
              </p:nvPr>
            </p:nvSpPr>
            <p:spPr>
              <a:xfrm>
                <a:off x="5940000" y="2571748"/>
                <a:ext cx="2736000" cy="2020219"/>
              </a:xfrm>
              <a:blipFill>
                <a:blip r:embed="rId3"/>
                <a:stretch>
                  <a:fillRect/>
                </a:stretch>
              </a:blipFill>
            </p:spPr>
            <p:txBody>
              <a:bodyPr/>
              <a:lstStyle/>
              <a:p>
                <a:r>
                  <a:rPr lang="ja-JP" altLang="en-US">
                    <a:noFill/>
                  </a:rPr>
                  <a:t> </a:t>
                </a:r>
              </a:p>
            </p:txBody>
          </p:sp>
        </mc:Fallback>
      </mc:AlternateContent>
      <p:pic>
        <p:nvPicPr>
          <p:cNvPr id="15" name="コンテンツ プレースホルダー 24">
            <a:extLst>
              <a:ext uri="{FF2B5EF4-FFF2-40B4-BE49-F238E27FC236}">
                <a16:creationId xmlns:a16="http://schemas.microsoft.com/office/drawing/2014/main" id="{FAE7EF02-FF41-D13B-5EF6-47BB3A7606A5}"/>
              </a:ext>
            </a:extLst>
          </p:cNvPr>
          <p:cNvPicPr>
            <a:picLocks noGrp="1" noChangeAspect="1"/>
          </p:cNvPicPr>
          <p:nvPr>
            <p:ph idx="16"/>
          </p:nvPr>
        </p:nvPicPr>
        <p:blipFill>
          <a:blip r:embed="rId4">
            <a:extLst>
              <a:ext uri="{96DAC541-7B7A-43D3-8B79-37D633B846F1}">
                <asvg:svgBlip xmlns:asvg="http://schemas.microsoft.com/office/drawing/2016/SVG/main" r:embed="rId5"/>
              </a:ext>
            </a:extLst>
          </a:blip>
          <a:srcRect/>
          <a:stretch/>
        </p:blipFill>
        <p:spPr>
          <a:xfrm>
            <a:off x="3217395" y="842963"/>
            <a:ext cx="2736000" cy="2432001"/>
          </a:xfrm>
          <a:prstGeom prst="rect">
            <a:avLst/>
          </a:prstGeom>
          <a:noFill/>
          <a:ln>
            <a:noFill/>
          </a:ln>
        </p:spPr>
      </p:pic>
      <p:pic>
        <p:nvPicPr>
          <p:cNvPr id="16" name="コンテンツ プレースホルダー 18">
            <a:extLst>
              <a:ext uri="{FF2B5EF4-FFF2-40B4-BE49-F238E27FC236}">
                <a16:creationId xmlns:a16="http://schemas.microsoft.com/office/drawing/2014/main" id="{E1174C85-9373-24C0-B056-4D6D90F42B9B}"/>
              </a:ext>
            </a:extLst>
          </p:cNvPr>
          <p:cNvPicPr>
            <a:picLocks noGrp="1" noChangeAspect="1"/>
          </p:cNvPicPr>
          <p:nvPr>
            <p:ph idx="17"/>
          </p:nvPr>
        </p:nvPicPr>
        <p:blipFill>
          <a:blip r:embed="rId6">
            <a:extLst>
              <a:ext uri="{96DAC541-7B7A-43D3-8B79-37D633B846F1}">
                <asvg:svgBlip xmlns:asvg="http://schemas.microsoft.com/office/drawing/2016/SVG/main" r:embed="rId7"/>
              </a:ext>
            </a:extLst>
          </a:blip>
          <a:srcRect/>
          <a:stretch/>
        </p:blipFill>
        <p:spPr>
          <a:xfrm>
            <a:off x="5936993" y="842963"/>
            <a:ext cx="2752401" cy="2446579"/>
          </a:xfrm>
          <a:prstGeom prst="rect">
            <a:avLst/>
          </a:prstGeom>
        </p:spPr>
      </p:pic>
      <mc:AlternateContent xmlns:mc="http://schemas.openxmlformats.org/markup-compatibility/2006" xmlns:a14="http://schemas.microsoft.com/office/drawing/2010/main">
        <mc:Choice Requires="a14">
          <p:graphicFrame>
            <p:nvGraphicFramePr>
              <p:cNvPr id="17" name="コンテンツ プレースホルダー 11">
                <a:extLst>
                  <a:ext uri="{FF2B5EF4-FFF2-40B4-BE49-F238E27FC236}">
                    <a16:creationId xmlns:a16="http://schemas.microsoft.com/office/drawing/2014/main" id="{BA3E899E-BA3C-B71C-C085-D5D19D1F4035}"/>
                  </a:ext>
                </a:extLst>
              </p:cNvPr>
              <p:cNvGraphicFramePr>
                <a:graphicFrameLocks/>
              </p:cNvGraphicFramePr>
              <p:nvPr>
                <p:extLst>
                  <p:ext uri="{D42A27DB-BD31-4B8C-83A1-F6EECF244321}">
                    <p14:modId xmlns:p14="http://schemas.microsoft.com/office/powerpoint/2010/main" val="4147574221"/>
                  </p:ext>
                </p:extLst>
              </p:nvPr>
            </p:nvGraphicFramePr>
            <p:xfrm>
              <a:off x="468313" y="2823966"/>
              <a:ext cx="2863602" cy="1638000"/>
            </p:xfrm>
            <a:graphic>
              <a:graphicData uri="http://schemas.openxmlformats.org/drawingml/2006/table">
                <a:tbl>
                  <a:tblPr>
                    <a:tableStyleId>{5C22544A-7EE6-4342-B048-85BDC9FD1C3A}</a:tableStyleId>
                  </a:tblPr>
                  <a:tblGrid>
                    <a:gridCol w="357187">
                      <a:extLst>
                        <a:ext uri="{9D8B030D-6E8A-4147-A177-3AD203B41FA5}">
                          <a16:colId xmlns:a16="http://schemas.microsoft.com/office/drawing/2014/main" val="2055546115"/>
                        </a:ext>
                      </a:extLst>
                    </a:gridCol>
                    <a:gridCol w="418415">
                      <a:extLst>
                        <a:ext uri="{9D8B030D-6E8A-4147-A177-3AD203B41FA5}">
                          <a16:colId xmlns:a16="http://schemas.microsoft.com/office/drawing/2014/main" val="4205887554"/>
                        </a:ext>
                      </a:extLst>
                    </a:gridCol>
                    <a:gridCol w="1260000">
                      <a:extLst>
                        <a:ext uri="{9D8B030D-6E8A-4147-A177-3AD203B41FA5}">
                          <a16:colId xmlns:a16="http://schemas.microsoft.com/office/drawing/2014/main" val="2896800836"/>
                        </a:ext>
                      </a:extLst>
                    </a:gridCol>
                    <a:gridCol w="828000">
                      <a:extLst>
                        <a:ext uri="{9D8B030D-6E8A-4147-A177-3AD203B41FA5}">
                          <a16:colId xmlns:a16="http://schemas.microsoft.com/office/drawing/2014/main" val="3899789866"/>
                        </a:ext>
                      </a:extLst>
                    </a:gridCol>
                  </a:tblGrid>
                  <a:tr h="234000">
                    <a:tc>
                      <a:txBody>
                        <a:bodyPr/>
                        <a:lstStyle/>
                        <a:p>
                          <a:pPr algn="ctr" fontAlgn="ctr"/>
                          <a:endParaRPr lang="en-US" sz="1200" b="0" i="0" u="none" strike="noStrike" baseline="30000"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fontAlgn="ctr"/>
                          <a14:m>
                            <m:oMathPara xmlns:m="http://schemas.openxmlformats.org/officeDocument/2006/math">
                              <m:oMathParaPr>
                                <m:jc m:val="centerGroup"/>
                              </m:oMathParaPr>
                              <m:oMath xmlns:m="http://schemas.openxmlformats.org/officeDocument/2006/math">
                                <m:r>
                                  <a:rPr lang="en-US" sz="1200" b="0" i="1" u="none" strike="noStrike" baseline="0" smtClean="0">
                                    <a:solidFill>
                                      <a:schemeClr val="bg1"/>
                                    </a:solidFill>
                                    <a:effectLst/>
                                    <a:latin typeface="Cambria Math" panose="02040503050406030204" pitchFamily="18" charset="0"/>
                                    <a:ea typeface="游ゴシック" panose="020B0400000000000000" pitchFamily="50" charset="-128"/>
                                  </a:rPr>
                                  <m:t>𝑣</m:t>
                                </m:r>
                              </m:oMath>
                            </m:oMathPara>
                          </a14:m>
                          <a:endParaRPr lang="en-US" sz="1200" b="0" i="0" u="none" strike="noStrike" baseline="0"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14:m>
                            <m:oMath xmlns:m="http://schemas.openxmlformats.org/officeDocument/2006/math">
                              <m:f>
                                <m:fPr>
                                  <m:type m:val="lin"/>
                                  <m:ctrlPr>
                                    <a:rPr lang="en-US" altLang="ja-JP" sz="1200" b="0" i="1" u="none" strike="noStrike" smtClean="0">
                                      <a:solidFill>
                                        <a:schemeClr val="bg1"/>
                                      </a:solidFill>
                                      <a:effectLst/>
                                      <a:latin typeface="Cambria Math" panose="02040503050406030204" pitchFamily="18" charset="0"/>
                                      <a:ea typeface="游ゴシック" panose="020B0400000000000000" pitchFamily="50" charset="-128"/>
                                    </a:rPr>
                                  </m:ctrlPr>
                                </m:fPr>
                                <m:num>
                                  <m:sSub>
                                    <m:sSubPr>
                                      <m:ctrlPr>
                                        <a:rPr lang="en-US" altLang="ja-JP" sz="1200" b="0" i="1" u="none" strike="noStrike" smtClean="0">
                                          <a:solidFill>
                                            <a:schemeClr val="bg1"/>
                                          </a:solidFill>
                                          <a:effectLst/>
                                          <a:latin typeface="Cambria Math" panose="02040503050406030204" pitchFamily="18" charset="0"/>
                                          <a:ea typeface="游ゴシック" panose="020B0400000000000000" pitchFamily="50" charset="-128"/>
                                        </a:rPr>
                                      </m:ctrlPr>
                                    </m:sSubPr>
                                    <m:e>
                                      <m:r>
                                        <a:rPr lang="en-US" altLang="ja-JP" sz="1200" b="0" i="1" u="none" strike="noStrike" smtClean="0">
                                          <a:solidFill>
                                            <a:schemeClr val="bg1"/>
                                          </a:solidFill>
                                          <a:effectLst/>
                                          <a:latin typeface="Cambria Math" panose="02040503050406030204" pitchFamily="18" charset="0"/>
                                          <a:ea typeface="游ゴシック" panose="020B0400000000000000" pitchFamily="50" charset="-128"/>
                                        </a:rPr>
                                        <m:t>𝐸</m:t>
                                      </m:r>
                                    </m:e>
                                    <m:sub>
                                      <m:r>
                                        <a:rPr lang="en-US" altLang="ja-JP" sz="1200" b="0" i="1" u="none" strike="noStrike" smtClean="0">
                                          <a:solidFill>
                                            <a:schemeClr val="bg1"/>
                                          </a:solidFill>
                                          <a:effectLst/>
                                          <a:latin typeface="Cambria Math" panose="02040503050406030204" pitchFamily="18" charset="0"/>
                                          <a:ea typeface="游ゴシック" panose="020B0400000000000000" pitchFamily="50" charset="-128"/>
                                        </a:rPr>
                                        <m:t>𝑣</m:t>
                                      </m:r>
                                      <m:r>
                                        <a:rPr lang="en-US" altLang="ja-JP" sz="1200" b="0" i="1" u="none" strike="noStrike" smtClean="0">
                                          <a:solidFill>
                                            <a:schemeClr val="bg1"/>
                                          </a:solidFill>
                                          <a:effectLst/>
                                          <a:latin typeface="Cambria Math" panose="02040503050406030204" pitchFamily="18" charset="0"/>
                                          <a:ea typeface="游ゴシック" panose="020B0400000000000000" pitchFamily="50" charset="-128"/>
                                        </a:rPr>
                                        <m:t>=0</m:t>
                                      </m:r>
                                    </m:sub>
                                  </m:sSub>
                                </m:num>
                                <m:den>
                                  <m:sSub>
                                    <m:sSubPr>
                                      <m:ctrlPr>
                                        <a:rPr lang="en-US" altLang="ja-JP" sz="1200" b="0" i="1" u="none" strike="noStrike" smtClean="0">
                                          <a:solidFill>
                                            <a:schemeClr val="bg1"/>
                                          </a:solidFill>
                                          <a:effectLst/>
                                          <a:latin typeface="Cambria Math" panose="02040503050406030204" pitchFamily="18" charset="0"/>
                                          <a:ea typeface="游ゴシック" panose="020B0400000000000000" pitchFamily="50" charset="-128"/>
                                        </a:rPr>
                                      </m:ctrlPr>
                                    </m:sSubPr>
                                    <m:e>
                                      <m:r>
                                        <a:rPr lang="en-US" altLang="ja-JP" sz="1200" b="0" i="1" u="none" strike="noStrike" smtClean="0">
                                          <a:solidFill>
                                            <a:schemeClr val="bg1"/>
                                          </a:solidFill>
                                          <a:effectLst/>
                                          <a:latin typeface="Cambria Math" panose="02040503050406030204" pitchFamily="18" charset="0"/>
                                          <a:ea typeface="游ゴシック" panose="020B0400000000000000" pitchFamily="50" charset="-128"/>
                                        </a:rPr>
                                        <m:t>𝐸</m:t>
                                      </m:r>
                                    </m:e>
                                    <m:sub>
                                      <m:r>
                                        <m:rPr>
                                          <m:sty m:val="p"/>
                                        </m:rPr>
                                        <a:rPr lang="en-US" altLang="ja-JP" sz="1200" b="0" i="0" u="none" strike="noStrike" smtClean="0">
                                          <a:solidFill>
                                            <a:schemeClr val="bg1"/>
                                          </a:solidFill>
                                          <a:effectLst/>
                                          <a:latin typeface="Cambria Math" panose="02040503050406030204" pitchFamily="18" charset="0"/>
                                          <a:ea typeface="游ゴシック" panose="020B0400000000000000" pitchFamily="50" charset="-128"/>
                                        </a:rPr>
                                        <m:t>h</m:t>
                                      </m:r>
                                    </m:sub>
                                  </m:sSub>
                                </m:den>
                              </m:f>
                            </m:oMath>
                          </a14:m>
                          <a:r>
                            <a:rPr lang="en-US" altLang="ja-JP" sz="1200" b="0" i="0" u="none" strike="noStrike" baseline="0" dirty="0">
                              <a:solidFill>
                                <a:schemeClr val="bg1"/>
                              </a:solidFill>
                              <a:effectLst/>
                              <a:latin typeface="游ゴシック" panose="020B0400000000000000" pitchFamily="50" charset="-128"/>
                              <a:ea typeface="游ゴシック" panose="020B0400000000000000" pitchFamily="50" charset="-128"/>
                            </a:rPr>
                            <a:t> </a:t>
                          </a:r>
                          <a:r>
                            <a:rPr lang="en-US" altLang="ja-JP" sz="1200" b="0" i="0" u="none" strike="noStrike" dirty="0">
                              <a:solidFill>
                                <a:schemeClr val="bg1"/>
                              </a:solidFill>
                              <a:effectLst/>
                              <a:latin typeface="游ゴシック" panose="020B0400000000000000" pitchFamily="50" charset="-128"/>
                              <a:ea typeface="游ゴシック" panose="020B0400000000000000" pitchFamily="50" charset="-128"/>
                            </a:rPr>
                            <a:t>[1]</a:t>
                          </a:r>
                          <a:endParaRPr lang="en-US" sz="120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w="12700" cmpd="sng">
                          <a:noFill/>
                        </a:lnL>
                        <a:lnR w="12700" cap="flat" cmpd="sng" algn="ctr">
                          <a:solidFill>
                            <a:schemeClr val="tx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200" b="0" i="0" u="none" strike="noStrike" dirty="0">
                              <a:solidFill>
                                <a:schemeClr val="bg1"/>
                              </a:solidFill>
                              <a:effectLst/>
                              <a:latin typeface="游ゴシック" panose="020B0400000000000000" pitchFamily="50" charset="-128"/>
                              <a:ea typeface="游ゴシック" panose="020B0400000000000000" pitchFamily="50" charset="-128"/>
                            </a:rPr>
                            <a:t> </a:t>
                          </a:r>
                          <a:r>
                            <a:rPr lang="en-US" altLang="ja-JP" sz="1200" b="0" i="0" u="none" strike="noStrike" dirty="0">
                              <a:solidFill>
                                <a:schemeClr val="bg1"/>
                              </a:solidFill>
                              <a:effectLst/>
                              <a:latin typeface="游ゴシック" panose="020B0400000000000000" pitchFamily="50" charset="-128"/>
                              <a:ea typeface="游ゴシック" panose="020B0400000000000000" pitchFamily="50" charset="-128"/>
                            </a:rPr>
                            <a:t>cm</a:t>
                          </a:r>
                          <a:r>
                            <a:rPr lang="en-US" altLang="ja-JP" sz="1200" b="0" i="0" u="none" strike="noStrike" baseline="30000" dirty="0">
                              <a:solidFill>
                                <a:schemeClr val="bg1"/>
                              </a:solidFill>
                              <a:effectLst/>
                              <a:latin typeface="游ゴシック" panose="020B0400000000000000" pitchFamily="50" charset="-128"/>
                              <a:ea typeface="游ゴシック" panose="020B0400000000000000" pitchFamily="50" charset="-128"/>
                            </a:rPr>
                            <a:t>-1</a:t>
                          </a:r>
                          <a:r>
                            <a:rPr lang="en-US" altLang="ja-JP" sz="1200" b="0" i="0" u="none" strike="noStrike" dirty="0">
                              <a:solidFill>
                                <a:schemeClr val="bg1"/>
                              </a:solidFill>
                              <a:effectLst/>
                              <a:latin typeface="游ゴシック" panose="020B0400000000000000" pitchFamily="50" charset="-128"/>
                              <a:ea typeface="游ゴシック" panose="020B0400000000000000" pitchFamily="50" charset="-128"/>
                            </a:rPr>
                            <a:t>[2,3]</a:t>
                          </a:r>
                        </a:p>
                      </a:txBody>
                      <a:tcPr marL="6350" marR="6350" marT="6350" marB="0" anchor="ctr">
                        <a:lnL w="12700"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2541891793"/>
                      </a:ext>
                    </a:extLst>
                  </a:tr>
                  <a:tr h="23400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200" b="0" i="0" u="none" strike="noStrike" dirty="0" err="1">
                              <a:solidFill>
                                <a:schemeClr val="tx1"/>
                              </a:solidFill>
                              <a:effectLst/>
                              <a:latin typeface="游ゴシック" panose="020B0400000000000000" pitchFamily="50" charset="-128"/>
                              <a:ea typeface="游ゴシック" panose="020B0400000000000000" pitchFamily="50" charset="-128"/>
                            </a:rPr>
                            <a:t>H</a:t>
                          </a:r>
                          <a:r>
                            <a:rPr lang="en-US" altLang="ja-JP" sz="1200" b="0" i="0" u="none" strike="noStrike" baseline="-25000" dirty="0" err="1">
                              <a:solidFill>
                                <a:schemeClr val="tx1"/>
                              </a:solidFill>
                              <a:effectLst/>
                              <a:latin typeface="游ゴシック" panose="020B0400000000000000" pitchFamily="50" charset="-128"/>
                              <a:ea typeface="游ゴシック" panose="020B0400000000000000" pitchFamily="50" charset="-128"/>
                            </a:rPr>
                            <a:t>2</a:t>
                          </a:r>
                          <a:r>
                            <a:rPr lang="en-US" altLang="ja-JP" sz="1200" b="0" i="0" u="none" strike="noStrike" baseline="30000" dirty="0">
                              <a:solidFill>
                                <a:schemeClr val="tx1"/>
                              </a:solidFill>
                              <a:effectLst/>
                              <a:latin typeface="游ゴシック" panose="020B0400000000000000" pitchFamily="50" charset="-128"/>
                              <a:ea typeface="游ゴシック" panose="020B0400000000000000" pitchFamily="50" charset="-128"/>
                            </a:rPr>
                            <a:t>+</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rPr>
                            <a:t>0</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chemeClr val="tx1"/>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rPr>
                            <a:t>0.597 139 1</a:t>
                          </a:r>
                        </a:p>
                      </a:txBody>
                      <a:tcPr marL="6350" marR="6350" marT="6350" marB="0" anchor="ctr">
                        <a:lnL w="12700" cmpd="sng">
                          <a:noFill/>
                        </a:lnL>
                        <a:lnR w="12700" cap="flat" cmpd="sng" algn="ctr">
                          <a:solidFill>
                            <a:schemeClr val="tx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endPar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909491229"/>
                      </a:ext>
                    </a:extLst>
                  </a:tr>
                  <a:tr h="234000">
                    <a:tc>
                      <a:txBody>
                        <a:bodyPr/>
                        <a:lstStyle/>
                        <a:p>
                          <a:pPr algn="ctr" fontAlgn="ctr"/>
                          <a:endPar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rPr>
                            <a:t>1</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chemeClr val="tx1"/>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rPr>
                            <a:t>0.587 155 7</a:t>
                          </a:r>
                        </a:p>
                      </a:txBody>
                      <a:tcPr marL="6350" marR="6350" marT="6350" marB="0" anchor="ctr">
                        <a:lnL w="12700" cmpd="sng">
                          <a:noFill/>
                        </a:lnL>
                        <a:lnR w="12700" cap="flat" cmpd="sng" algn="ctr">
                          <a:solidFill>
                            <a:schemeClr val="tx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en-US" altLang="ja-JP" sz="1200" dirty="0">
                              <a:solidFill>
                                <a:schemeClr val="tx1"/>
                              </a:solidFill>
                            </a:rPr>
                            <a:t>2191.2</a:t>
                          </a:r>
                          <a:endParaRPr lang="en-US" altLang="ja-JP" sz="1200" b="0" i="0" u="none" strike="noStrike" baseline="30000" dirty="0">
                            <a:solidFill>
                              <a:schemeClr val="tx1"/>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862050217"/>
                      </a:ext>
                    </a:extLst>
                  </a:tr>
                  <a:tr h="234000">
                    <a:tc>
                      <a:txBody>
                        <a:bodyPr/>
                        <a:lstStyle/>
                        <a:p>
                          <a:pPr algn="ctr" fontAlgn="ctr"/>
                          <a:endPar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endParaRPr>
                        </a:p>
                      </a:txBody>
                      <a:tcPr marL="6350" marR="6350" marT="6350" marB="0" anchor="ctr">
                        <a:lnL w="12700" cmpd="sng">
                          <a:noFill/>
                        </a:lnL>
                        <a:lnR w="12700" cmpd="sng">
                          <a:noFill/>
                        </a:lnR>
                        <a:lnT w="12700" cmpd="sng">
                          <a:noFill/>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rPr>
                            <a:t>2</a:t>
                          </a:r>
                        </a:p>
                      </a:txBody>
                      <a:tcPr marL="6350" marR="6350" marT="6350" marB="0" anchor="ctr">
                        <a:lnL w="12700" cmpd="sng">
                          <a:noFill/>
                        </a:lnL>
                        <a:lnR w="12700" cmpd="sng">
                          <a:noFill/>
                        </a:lnR>
                        <a:lnT w="12700" cmpd="sng">
                          <a:noFill/>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chemeClr val="tx1"/>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rPr>
                            <a:t>0.577 751 9</a:t>
                          </a:r>
                        </a:p>
                      </a:txBody>
                      <a:tcPr marL="6350" marR="6350" marT="6350" marB="0" anchor="ctr">
                        <a:lnL w="12700" cmpd="sng">
                          <a:noFill/>
                        </a:lnL>
                        <a:lnR w="12700" cap="flat" cmpd="sng" algn="ctr">
                          <a:solidFill>
                            <a:schemeClr val="tx2"/>
                          </a:solidFill>
                          <a:prstDash val="solid"/>
                          <a:round/>
                          <a:headEnd type="none" w="med" len="med"/>
                          <a:tailEnd type="none" w="med" len="med"/>
                        </a:lnR>
                        <a:lnT w="12700" cmpd="sng">
                          <a:noFill/>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200" dirty="0">
                              <a:solidFill>
                                <a:schemeClr val="tx1"/>
                              </a:solidFill>
                            </a:rPr>
                            <a:t>2064    </a:t>
                          </a:r>
                          <a:endPar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2"/>
                          </a:solidFill>
                          <a:prstDash val="solid"/>
                          <a:round/>
                          <a:headEnd type="none" w="med" len="med"/>
                          <a:tailEnd type="none" w="med" len="med"/>
                        </a:lnL>
                        <a:lnR w="12700" cmpd="sng">
                          <a:noFill/>
                        </a:lnR>
                        <a:lnT w="12700" cmpd="sng">
                          <a:noFill/>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48112277"/>
                      </a:ext>
                    </a:extLst>
                  </a:tr>
                  <a:tr h="23400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rPr>
                            <a:t>HD</a:t>
                          </a:r>
                          <a:r>
                            <a:rPr lang="en-US" altLang="ja-JP" sz="1200" b="0" i="0" u="none" strike="noStrike" baseline="30000" dirty="0">
                              <a:solidFill>
                                <a:schemeClr val="tx1"/>
                              </a:solidFill>
                              <a:effectLst/>
                              <a:latin typeface="游ゴシック" panose="020B0400000000000000" pitchFamily="50" charset="-128"/>
                              <a:ea typeface="游ゴシック" panose="020B0400000000000000" pitchFamily="50" charset="-128"/>
                            </a:rPr>
                            <a:t>+</a:t>
                          </a:r>
                          <a:endPar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endParaRPr>
                        </a:p>
                      </a:txBody>
                      <a:tcPr marL="6350" marR="6350" marT="6350" marB="0" anchor="ctr">
                        <a:lnL w="12700" cmpd="sng">
                          <a:noFill/>
                        </a:lnL>
                        <a:lnR w="12700" cmpd="sng">
                          <a:noFill/>
                        </a:lnR>
                        <a:lnT w="19050" cap="flat" cmpd="sng" algn="ctr">
                          <a:solidFill>
                            <a:schemeClr val="tx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rPr>
                            <a:t>0</a:t>
                          </a:r>
                        </a:p>
                      </a:txBody>
                      <a:tcPr marL="6350" marR="6350" marT="6350" marB="0" anchor="ctr">
                        <a:lnL w="12700" cmpd="sng">
                          <a:noFill/>
                        </a:lnL>
                        <a:lnR w="12700" cmpd="sng">
                          <a:noFill/>
                        </a:lnR>
                        <a:lnT w="19050" cap="flat" cmpd="sng" algn="ctr">
                          <a:solidFill>
                            <a:schemeClr val="tx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chemeClr val="tx1"/>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rPr>
                            <a:t>0.597 898 0</a:t>
                          </a:r>
                        </a:p>
                      </a:txBody>
                      <a:tcPr marL="6350" marR="6350" marT="6350" marB="0" anchor="ctr">
                        <a:lnL w="12700" cmpd="sng">
                          <a:noFill/>
                        </a:lnL>
                        <a:lnR w="12700"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2"/>
                        </a:solidFill>
                      </a:tcPr>
                    </a:tc>
                    <a:tc>
                      <a:txBody>
                        <a:bodyPr/>
                        <a:lstStyle/>
                        <a:p>
                          <a:pPr algn="ctr" fontAlgn="ctr"/>
                          <a:endPar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2"/>
                          </a:solidFill>
                          <a:prstDash val="solid"/>
                          <a:round/>
                          <a:headEnd type="none" w="med" len="med"/>
                          <a:tailEnd type="none" w="med" len="med"/>
                        </a:lnL>
                        <a:lnR w="12700" cmpd="sng">
                          <a:noFill/>
                        </a:lnR>
                        <a:lnT w="19050" cap="flat" cmpd="sng" algn="ctr">
                          <a:solidFill>
                            <a:schemeClr val="tx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414042385"/>
                      </a:ext>
                    </a:extLst>
                  </a:tr>
                  <a:tr h="234000">
                    <a:tc>
                      <a:txBody>
                        <a:bodyPr/>
                        <a:lstStyle/>
                        <a:p>
                          <a:pPr algn="ctr" fontAlgn="ctr"/>
                          <a:endPar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rPr>
                            <a:t>1</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chemeClr val="tx1"/>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rPr>
                            <a:t>0.589 181 8</a:t>
                          </a:r>
                        </a:p>
                      </a:txBody>
                      <a:tcPr marL="6350" marR="6350" marT="6350" marB="0" anchor="ctr">
                        <a:lnL w="12700" cmpd="sng">
                          <a:noFill/>
                        </a:lnL>
                        <a:lnR w="12700" cap="flat" cmpd="sng" algn="ctr">
                          <a:solidFill>
                            <a:schemeClr val="tx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rPr>
                            <a:t>1913.01</a:t>
                          </a:r>
                        </a:p>
                      </a:txBody>
                      <a:tcPr marL="6350" marR="6350" marT="6350" marB="0" anchor="ctr">
                        <a:lnL w="12700"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467001209"/>
                      </a:ext>
                    </a:extLst>
                  </a:tr>
                  <a:tr h="234000">
                    <a:tc>
                      <a:txBody>
                        <a:bodyPr/>
                        <a:lstStyle/>
                        <a:p>
                          <a:pPr algn="ctr" fontAlgn="ctr"/>
                          <a:endPar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endParaRPr>
                        </a:p>
                      </a:txBody>
                      <a:tcPr marL="6350" marR="6350" marT="6350" marB="0" anchor="ctr">
                        <a:lnL w="12700" cmpd="sng">
                          <a:noFill/>
                        </a:lnL>
                        <a:lnR w="12700" cmpd="sng">
                          <a:noFill/>
                        </a:lnR>
                        <a:lnT w="12700" cmpd="sng">
                          <a:noFill/>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rPr>
                            <a:t>2</a:t>
                          </a:r>
                        </a:p>
                      </a:txBody>
                      <a:tcPr marL="6350" marR="6350" marT="6350" marB="0" anchor="ctr">
                        <a:lnL w="12700" cmpd="sng">
                          <a:noFill/>
                        </a:lnL>
                        <a:lnR w="12700" cmpd="sng">
                          <a:noFill/>
                        </a:lnR>
                        <a:lnT w="12700" cmpd="sng">
                          <a:noFill/>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chemeClr val="tx1"/>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rPr>
                            <a:t>0.580 903 7</a:t>
                          </a:r>
                        </a:p>
                      </a:txBody>
                      <a:tcPr marL="6350" marR="6350" marT="6350" marB="0" anchor="ctr">
                        <a:lnL w="12700" cmpd="sng">
                          <a:noFill/>
                        </a:lnL>
                        <a:lnR w="12700" cap="flat" cmpd="sng" algn="ctr">
                          <a:solidFill>
                            <a:schemeClr val="tx2"/>
                          </a:solidFill>
                          <a:prstDash val="solid"/>
                          <a:round/>
                          <a:headEnd type="none" w="med" len="med"/>
                          <a:tailEnd type="none" w="med" len="med"/>
                        </a:lnR>
                        <a:lnT w="12700" cmpd="sng">
                          <a:noFill/>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rPr>
                            <a:t>1816.7  </a:t>
                          </a:r>
                        </a:p>
                      </a:txBody>
                      <a:tcPr marL="6350" marR="6350" marT="6350" marB="0" anchor="ctr">
                        <a:lnL w="12700" cap="flat" cmpd="sng" algn="ctr">
                          <a:solidFill>
                            <a:schemeClr val="tx2"/>
                          </a:solidFill>
                          <a:prstDash val="solid"/>
                          <a:round/>
                          <a:headEnd type="none" w="med" len="med"/>
                          <a:tailEnd type="none" w="med" len="med"/>
                        </a:lnL>
                        <a:lnR w="12700" cmpd="sng">
                          <a:noFill/>
                        </a:lnR>
                        <a:lnT w="12700" cmpd="sng">
                          <a:noFill/>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527846345"/>
                      </a:ext>
                    </a:extLst>
                  </a:tr>
                </a:tbl>
              </a:graphicData>
            </a:graphic>
          </p:graphicFrame>
        </mc:Choice>
        <mc:Fallback xmlns="">
          <p:graphicFrame>
            <p:nvGraphicFramePr>
              <p:cNvPr id="17" name="コンテンツ プレースホルダー 11">
                <a:extLst>
                  <a:ext uri="{FF2B5EF4-FFF2-40B4-BE49-F238E27FC236}">
                    <a16:creationId xmlns:a16="http://schemas.microsoft.com/office/drawing/2014/main" id="{BA3E899E-BA3C-B71C-C085-D5D19D1F4035}"/>
                  </a:ext>
                </a:extLst>
              </p:cNvPr>
              <p:cNvGraphicFramePr>
                <a:graphicFrameLocks/>
              </p:cNvGraphicFramePr>
              <p:nvPr>
                <p:extLst>
                  <p:ext uri="{D42A27DB-BD31-4B8C-83A1-F6EECF244321}">
                    <p14:modId xmlns:p14="http://schemas.microsoft.com/office/powerpoint/2010/main" val="4147574221"/>
                  </p:ext>
                </p:extLst>
              </p:nvPr>
            </p:nvGraphicFramePr>
            <p:xfrm>
              <a:off x="468313" y="2823966"/>
              <a:ext cx="2863602" cy="1638000"/>
            </p:xfrm>
            <a:graphic>
              <a:graphicData uri="http://schemas.openxmlformats.org/drawingml/2006/table">
                <a:tbl>
                  <a:tblPr>
                    <a:tableStyleId>{5C22544A-7EE6-4342-B048-85BDC9FD1C3A}</a:tableStyleId>
                  </a:tblPr>
                  <a:tblGrid>
                    <a:gridCol w="357187">
                      <a:extLst>
                        <a:ext uri="{9D8B030D-6E8A-4147-A177-3AD203B41FA5}">
                          <a16:colId xmlns:a16="http://schemas.microsoft.com/office/drawing/2014/main" val="2055546115"/>
                        </a:ext>
                      </a:extLst>
                    </a:gridCol>
                    <a:gridCol w="418415">
                      <a:extLst>
                        <a:ext uri="{9D8B030D-6E8A-4147-A177-3AD203B41FA5}">
                          <a16:colId xmlns:a16="http://schemas.microsoft.com/office/drawing/2014/main" val="4205887554"/>
                        </a:ext>
                      </a:extLst>
                    </a:gridCol>
                    <a:gridCol w="1260000">
                      <a:extLst>
                        <a:ext uri="{9D8B030D-6E8A-4147-A177-3AD203B41FA5}">
                          <a16:colId xmlns:a16="http://schemas.microsoft.com/office/drawing/2014/main" val="2896800836"/>
                        </a:ext>
                      </a:extLst>
                    </a:gridCol>
                    <a:gridCol w="828000">
                      <a:extLst>
                        <a:ext uri="{9D8B030D-6E8A-4147-A177-3AD203B41FA5}">
                          <a16:colId xmlns:a16="http://schemas.microsoft.com/office/drawing/2014/main" val="3899789866"/>
                        </a:ext>
                      </a:extLst>
                    </a:gridCol>
                  </a:tblGrid>
                  <a:tr h="234000">
                    <a:tc>
                      <a:txBody>
                        <a:bodyPr/>
                        <a:lstStyle/>
                        <a:p>
                          <a:pPr algn="ctr" fontAlgn="ctr"/>
                          <a:endParaRPr lang="en-US" sz="1200" b="0" i="0" u="none" strike="noStrike" baseline="30000"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endParaRPr lang="ja-JP"/>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8"/>
                          <a:stretch>
                            <a:fillRect l="-85507" t="-118421" r="-500000" b="-639474"/>
                          </a:stretch>
                        </a:blipFill>
                      </a:tcPr>
                    </a:tc>
                    <a:tc>
                      <a:txBody>
                        <a:bodyPr/>
                        <a:lstStyle/>
                        <a:p>
                          <a:endParaRPr lang="ja-JP"/>
                        </a:p>
                      </a:txBody>
                      <a:tcPr marL="6350" marR="6350" marT="6350" marB="0" anchor="ctr">
                        <a:lnL w="12700" cmpd="sng">
                          <a:noFill/>
                        </a:lnL>
                        <a:lnR w="12700" cap="flat" cmpd="sng" algn="ctr">
                          <a:solidFill>
                            <a:schemeClr val="tx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blipFill>
                          <a:blip r:embed="rId8"/>
                          <a:stretch>
                            <a:fillRect l="-61836" t="-118421" r="-66667" b="-639474"/>
                          </a:stretch>
                        </a:blip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200" b="0" i="0" u="none" strike="noStrike" dirty="0">
                              <a:solidFill>
                                <a:schemeClr val="bg1"/>
                              </a:solidFill>
                              <a:effectLst/>
                              <a:latin typeface="游ゴシック" panose="020B0400000000000000" pitchFamily="50" charset="-128"/>
                              <a:ea typeface="游ゴシック" panose="020B0400000000000000" pitchFamily="50" charset="-128"/>
                            </a:rPr>
                            <a:t> </a:t>
                          </a:r>
                          <a:r>
                            <a:rPr lang="en-US" altLang="ja-JP" sz="1200" b="0" i="0" u="none" strike="noStrike" dirty="0">
                              <a:solidFill>
                                <a:schemeClr val="bg1"/>
                              </a:solidFill>
                              <a:effectLst/>
                              <a:latin typeface="游ゴシック" panose="020B0400000000000000" pitchFamily="50" charset="-128"/>
                              <a:ea typeface="游ゴシック" panose="020B0400000000000000" pitchFamily="50" charset="-128"/>
                            </a:rPr>
                            <a:t>cm</a:t>
                          </a:r>
                          <a:r>
                            <a:rPr lang="en-US" altLang="ja-JP" sz="1200" b="0" i="0" u="none" strike="noStrike" baseline="30000" dirty="0">
                              <a:solidFill>
                                <a:schemeClr val="bg1"/>
                              </a:solidFill>
                              <a:effectLst/>
                              <a:latin typeface="游ゴシック" panose="020B0400000000000000" pitchFamily="50" charset="-128"/>
                              <a:ea typeface="游ゴシック" panose="020B0400000000000000" pitchFamily="50" charset="-128"/>
                            </a:rPr>
                            <a:t>-1</a:t>
                          </a:r>
                          <a:r>
                            <a:rPr lang="en-US" altLang="ja-JP" sz="1200" b="0" i="0" u="none" strike="noStrike" dirty="0">
                              <a:solidFill>
                                <a:schemeClr val="bg1"/>
                              </a:solidFill>
                              <a:effectLst/>
                              <a:latin typeface="游ゴシック" panose="020B0400000000000000" pitchFamily="50" charset="-128"/>
                              <a:ea typeface="游ゴシック" panose="020B0400000000000000" pitchFamily="50" charset="-128"/>
                            </a:rPr>
                            <a:t>[2,3]</a:t>
                          </a:r>
                        </a:p>
                      </a:txBody>
                      <a:tcPr marL="6350" marR="6350" marT="6350" marB="0" anchor="ctr">
                        <a:lnL w="12700"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2541891793"/>
                      </a:ext>
                    </a:extLst>
                  </a:tr>
                  <a:tr h="23400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200" b="0" i="0" u="none" strike="noStrike" dirty="0" err="1">
                              <a:solidFill>
                                <a:schemeClr val="tx1"/>
                              </a:solidFill>
                              <a:effectLst/>
                              <a:latin typeface="游ゴシック" panose="020B0400000000000000" pitchFamily="50" charset="-128"/>
                              <a:ea typeface="游ゴシック" panose="020B0400000000000000" pitchFamily="50" charset="-128"/>
                            </a:rPr>
                            <a:t>H</a:t>
                          </a:r>
                          <a:r>
                            <a:rPr lang="en-US" altLang="ja-JP" sz="1200" b="0" i="0" u="none" strike="noStrike" baseline="-25000" dirty="0" err="1">
                              <a:solidFill>
                                <a:schemeClr val="tx1"/>
                              </a:solidFill>
                              <a:effectLst/>
                              <a:latin typeface="游ゴシック" panose="020B0400000000000000" pitchFamily="50" charset="-128"/>
                              <a:ea typeface="游ゴシック" panose="020B0400000000000000" pitchFamily="50" charset="-128"/>
                            </a:rPr>
                            <a:t>2</a:t>
                          </a:r>
                          <a:r>
                            <a:rPr lang="en-US" altLang="ja-JP" sz="1200" b="0" i="0" u="none" strike="noStrike" baseline="30000" dirty="0">
                              <a:solidFill>
                                <a:schemeClr val="tx1"/>
                              </a:solidFill>
                              <a:effectLst/>
                              <a:latin typeface="游ゴシック" panose="020B0400000000000000" pitchFamily="50" charset="-128"/>
                              <a:ea typeface="游ゴシック" panose="020B0400000000000000" pitchFamily="50" charset="-128"/>
                            </a:rPr>
                            <a:t>+</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rPr>
                            <a:t>0</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chemeClr val="tx1"/>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rPr>
                            <a:t>0.597 139 1</a:t>
                          </a:r>
                        </a:p>
                      </a:txBody>
                      <a:tcPr marL="6350" marR="6350" marT="6350" marB="0" anchor="ctr">
                        <a:lnL w="12700" cmpd="sng">
                          <a:noFill/>
                        </a:lnL>
                        <a:lnR w="12700" cap="flat" cmpd="sng" algn="ctr">
                          <a:solidFill>
                            <a:schemeClr val="tx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endPar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909491229"/>
                      </a:ext>
                    </a:extLst>
                  </a:tr>
                  <a:tr h="234000">
                    <a:tc>
                      <a:txBody>
                        <a:bodyPr/>
                        <a:lstStyle/>
                        <a:p>
                          <a:pPr algn="ctr" fontAlgn="ctr"/>
                          <a:endPar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rPr>
                            <a:t>1</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chemeClr val="tx1"/>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rPr>
                            <a:t>0.587 155 7</a:t>
                          </a:r>
                        </a:p>
                      </a:txBody>
                      <a:tcPr marL="6350" marR="6350" marT="6350" marB="0" anchor="ctr">
                        <a:lnL w="12700" cmpd="sng">
                          <a:noFill/>
                        </a:lnL>
                        <a:lnR w="12700" cap="flat" cmpd="sng" algn="ctr">
                          <a:solidFill>
                            <a:schemeClr val="tx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en-US" altLang="ja-JP" sz="1200" dirty="0">
                              <a:solidFill>
                                <a:schemeClr val="tx1"/>
                              </a:solidFill>
                            </a:rPr>
                            <a:t>2191.2</a:t>
                          </a:r>
                          <a:endParaRPr lang="en-US" altLang="ja-JP" sz="1200" b="0" i="0" u="none" strike="noStrike" baseline="30000" dirty="0">
                            <a:solidFill>
                              <a:schemeClr val="tx1"/>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862050217"/>
                      </a:ext>
                    </a:extLst>
                  </a:tr>
                  <a:tr h="234000">
                    <a:tc>
                      <a:txBody>
                        <a:bodyPr/>
                        <a:lstStyle/>
                        <a:p>
                          <a:pPr algn="ctr" fontAlgn="ctr"/>
                          <a:endPar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endParaRPr>
                        </a:p>
                      </a:txBody>
                      <a:tcPr marL="6350" marR="6350" marT="6350" marB="0" anchor="ctr">
                        <a:lnL w="12700" cmpd="sng">
                          <a:noFill/>
                        </a:lnL>
                        <a:lnR w="12700" cmpd="sng">
                          <a:noFill/>
                        </a:lnR>
                        <a:lnT w="12700" cmpd="sng">
                          <a:noFill/>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rPr>
                            <a:t>2</a:t>
                          </a:r>
                        </a:p>
                      </a:txBody>
                      <a:tcPr marL="6350" marR="6350" marT="6350" marB="0" anchor="ctr">
                        <a:lnL w="12700" cmpd="sng">
                          <a:noFill/>
                        </a:lnL>
                        <a:lnR w="12700" cmpd="sng">
                          <a:noFill/>
                        </a:lnR>
                        <a:lnT w="12700" cmpd="sng">
                          <a:noFill/>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chemeClr val="tx1"/>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rPr>
                            <a:t>0.577 751 9</a:t>
                          </a:r>
                        </a:p>
                      </a:txBody>
                      <a:tcPr marL="6350" marR="6350" marT="6350" marB="0" anchor="ctr">
                        <a:lnL w="12700" cmpd="sng">
                          <a:noFill/>
                        </a:lnL>
                        <a:lnR w="12700" cap="flat" cmpd="sng" algn="ctr">
                          <a:solidFill>
                            <a:schemeClr val="tx2"/>
                          </a:solidFill>
                          <a:prstDash val="solid"/>
                          <a:round/>
                          <a:headEnd type="none" w="med" len="med"/>
                          <a:tailEnd type="none" w="med" len="med"/>
                        </a:lnR>
                        <a:lnT w="12700" cmpd="sng">
                          <a:noFill/>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200" dirty="0">
                              <a:solidFill>
                                <a:schemeClr val="tx1"/>
                              </a:solidFill>
                            </a:rPr>
                            <a:t>2064    </a:t>
                          </a:r>
                          <a:endPar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2"/>
                          </a:solidFill>
                          <a:prstDash val="solid"/>
                          <a:round/>
                          <a:headEnd type="none" w="med" len="med"/>
                          <a:tailEnd type="none" w="med" len="med"/>
                        </a:lnL>
                        <a:lnR w="12700" cmpd="sng">
                          <a:noFill/>
                        </a:lnR>
                        <a:lnT w="12700" cmpd="sng">
                          <a:noFill/>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48112277"/>
                      </a:ext>
                    </a:extLst>
                  </a:tr>
                  <a:tr h="234000">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rPr>
                            <a:t>HD</a:t>
                          </a:r>
                          <a:r>
                            <a:rPr lang="en-US" altLang="ja-JP" sz="1200" b="0" i="0" u="none" strike="noStrike" baseline="30000" dirty="0">
                              <a:solidFill>
                                <a:schemeClr val="tx1"/>
                              </a:solidFill>
                              <a:effectLst/>
                              <a:latin typeface="游ゴシック" panose="020B0400000000000000" pitchFamily="50" charset="-128"/>
                              <a:ea typeface="游ゴシック" panose="020B0400000000000000" pitchFamily="50" charset="-128"/>
                            </a:rPr>
                            <a:t>+</a:t>
                          </a:r>
                          <a:endPar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endParaRPr>
                        </a:p>
                      </a:txBody>
                      <a:tcPr marL="6350" marR="6350" marT="6350" marB="0" anchor="ctr">
                        <a:lnL w="12700" cmpd="sng">
                          <a:noFill/>
                        </a:lnL>
                        <a:lnR w="12700" cmpd="sng">
                          <a:noFill/>
                        </a:lnR>
                        <a:lnT w="19050" cap="flat" cmpd="sng" algn="ctr">
                          <a:solidFill>
                            <a:schemeClr val="tx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rPr>
                            <a:t>0</a:t>
                          </a:r>
                        </a:p>
                      </a:txBody>
                      <a:tcPr marL="6350" marR="6350" marT="6350" marB="0" anchor="ctr">
                        <a:lnL w="12700" cmpd="sng">
                          <a:noFill/>
                        </a:lnL>
                        <a:lnR w="12700" cmpd="sng">
                          <a:noFill/>
                        </a:lnR>
                        <a:lnT w="19050" cap="flat" cmpd="sng" algn="ctr">
                          <a:solidFill>
                            <a:schemeClr val="tx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chemeClr val="tx1"/>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rPr>
                            <a:t>0.597 898 0</a:t>
                          </a:r>
                        </a:p>
                      </a:txBody>
                      <a:tcPr marL="6350" marR="6350" marT="6350" marB="0" anchor="ctr">
                        <a:lnL w="12700" cmpd="sng">
                          <a:noFill/>
                        </a:lnL>
                        <a:lnR w="12700"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2"/>
                        </a:solidFill>
                      </a:tcPr>
                    </a:tc>
                    <a:tc>
                      <a:txBody>
                        <a:bodyPr/>
                        <a:lstStyle/>
                        <a:p>
                          <a:pPr algn="ctr" fontAlgn="ctr"/>
                          <a:endPar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2"/>
                          </a:solidFill>
                          <a:prstDash val="solid"/>
                          <a:round/>
                          <a:headEnd type="none" w="med" len="med"/>
                          <a:tailEnd type="none" w="med" len="med"/>
                        </a:lnL>
                        <a:lnR w="12700" cmpd="sng">
                          <a:noFill/>
                        </a:lnR>
                        <a:lnT w="19050" cap="flat" cmpd="sng" algn="ctr">
                          <a:solidFill>
                            <a:schemeClr val="tx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414042385"/>
                      </a:ext>
                    </a:extLst>
                  </a:tr>
                  <a:tr h="234000">
                    <a:tc>
                      <a:txBody>
                        <a:bodyPr/>
                        <a:lstStyle/>
                        <a:p>
                          <a:pPr algn="ctr" fontAlgn="ctr"/>
                          <a:endPar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endParaRP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rPr>
                            <a:t>1</a:t>
                          </a:r>
                        </a:p>
                      </a:txBody>
                      <a:tcPr marL="6350" marR="6350" marT="635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chemeClr val="tx1"/>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rPr>
                            <a:t>0.589 181 8</a:t>
                          </a:r>
                        </a:p>
                      </a:txBody>
                      <a:tcPr marL="6350" marR="6350" marT="6350" marB="0" anchor="ctr">
                        <a:lnL w="12700" cmpd="sng">
                          <a:noFill/>
                        </a:lnL>
                        <a:lnR w="12700" cap="flat" cmpd="sng" algn="ctr">
                          <a:solidFill>
                            <a:schemeClr val="tx2"/>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fontAlgn="ctr"/>
                          <a:r>
                            <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rPr>
                            <a:t>1913.01</a:t>
                          </a:r>
                        </a:p>
                      </a:txBody>
                      <a:tcPr marL="6350" marR="6350" marT="6350" marB="0" anchor="ctr">
                        <a:lnL w="12700" cap="flat" cmpd="sng" algn="ctr">
                          <a:solidFill>
                            <a:schemeClr val="tx2"/>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467001209"/>
                      </a:ext>
                    </a:extLst>
                  </a:tr>
                  <a:tr h="234000">
                    <a:tc>
                      <a:txBody>
                        <a:bodyPr/>
                        <a:lstStyle/>
                        <a:p>
                          <a:pPr algn="ctr" fontAlgn="ctr"/>
                          <a:endPar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endParaRPr>
                        </a:p>
                      </a:txBody>
                      <a:tcPr marL="6350" marR="6350" marT="6350" marB="0" anchor="ctr">
                        <a:lnL w="12700" cmpd="sng">
                          <a:noFill/>
                        </a:lnL>
                        <a:lnR w="12700" cmpd="sng">
                          <a:noFill/>
                        </a:lnR>
                        <a:lnT w="12700" cmpd="sng">
                          <a:noFill/>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rPr>
                            <a:t>2</a:t>
                          </a:r>
                        </a:p>
                      </a:txBody>
                      <a:tcPr marL="6350" marR="6350" marT="6350" marB="0" anchor="ctr">
                        <a:lnL w="12700" cmpd="sng">
                          <a:noFill/>
                        </a:lnL>
                        <a:lnR w="12700" cmpd="sng">
                          <a:noFill/>
                        </a:lnR>
                        <a:lnT w="12700" cmpd="sng">
                          <a:noFill/>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ja-JP" altLang="en-US" sz="1200" b="0" i="0" u="none" strike="noStrike" dirty="0">
                              <a:solidFill>
                                <a:schemeClr val="tx1"/>
                              </a:solidFill>
                              <a:effectLst/>
                              <a:latin typeface="游ゴシック" panose="020B0400000000000000" pitchFamily="50" charset="-128"/>
                              <a:ea typeface="游ゴシック" panose="020B0400000000000000" pitchFamily="50" charset="-128"/>
                            </a:rPr>
                            <a:t>－</a:t>
                          </a:r>
                          <a:r>
                            <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rPr>
                            <a:t>0.580 903 7</a:t>
                          </a:r>
                        </a:p>
                      </a:txBody>
                      <a:tcPr marL="6350" marR="6350" marT="6350" marB="0" anchor="ctr">
                        <a:lnL w="12700" cmpd="sng">
                          <a:noFill/>
                        </a:lnL>
                        <a:lnR w="12700" cap="flat" cmpd="sng" algn="ctr">
                          <a:solidFill>
                            <a:schemeClr val="tx2"/>
                          </a:solidFill>
                          <a:prstDash val="solid"/>
                          <a:round/>
                          <a:headEnd type="none" w="med" len="med"/>
                          <a:tailEnd type="none" w="med" len="med"/>
                        </a:lnR>
                        <a:lnT w="12700" cmpd="sng">
                          <a:noFill/>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ctr"/>
                          <a:r>
                            <a:rPr lang="en-US" altLang="ja-JP" sz="1200" b="0" i="0" u="none" strike="noStrike" dirty="0">
                              <a:solidFill>
                                <a:schemeClr val="tx1"/>
                              </a:solidFill>
                              <a:effectLst/>
                              <a:latin typeface="游ゴシック" panose="020B0400000000000000" pitchFamily="50" charset="-128"/>
                              <a:ea typeface="游ゴシック" panose="020B0400000000000000" pitchFamily="50" charset="-128"/>
                            </a:rPr>
                            <a:t>1816.7  </a:t>
                          </a:r>
                        </a:p>
                      </a:txBody>
                      <a:tcPr marL="6350" marR="6350" marT="6350" marB="0" anchor="ctr">
                        <a:lnL w="12700" cap="flat" cmpd="sng" algn="ctr">
                          <a:solidFill>
                            <a:schemeClr val="tx2"/>
                          </a:solidFill>
                          <a:prstDash val="solid"/>
                          <a:round/>
                          <a:headEnd type="none" w="med" len="med"/>
                          <a:tailEnd type="none" w="med" len="med"/>
                        </a:lnL>
                        <a:lnR w="12700" cmpd="sng">
                          <a:noFill/>
                        </a:lnR>
                        <a:lnT w="12700" cmpd="sng">
                          <a:noFill/>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527846345"/>
                      </a:ext>
                    </a:extLst>
                  </a:tr>
                </a:tbl>
              </a:graphicData>
            </a:graphic>
          </p:graphicFrame>
        </mc:Fallback>
      </mc:AlternateContent>
      <p:sp>
        <p:nvSpPr>
          <p:cNvPr id="19" name="テキスト ボックス 18">
            <a:extLst>
              <a:ext uri="{FF2B5EF4-FFF2-40B4-BE49-F238E27FC236}">
                <a16:creationId xmlns:a16="http://schemas.microsoft.com/office/drawing/2014/main" id="{14FACD20-783A-A3BF-85B1-C8F039F805A4}"/>
              </a:ext>
            </a:extLst>
          </p:cNvPr>
          <p:cNvSpPr txBox="1"/>
          <p:nvPr/>
        </p:nvSpPr>
        <p:spPr>
          <a:xfrm>
            <a:off x="3331915" y="3373073"/>
            <a:ext cx="5343771" cy="492443"/>
          </a:xfrm>
          <a:prstGeom prst="rect">
            <a:avLst/>
          </a:prstGeom>
          <a:noFill/>
        </p:spPr>
        <p:txBody>
          <a:bodyPr wrap="square">
            <a:spAutoFit/>
          </a:bodyPr>
          <a:lstStyle/>
          <a:p>
            <a:r>
              <a:rPr lang="ja-JP" altLang="en-US" sz="1300" dirty="0"/>
              <a:t>仮にばね定数（ポテンシャル）が同じだとしても</a:t>
            </a:r>
            <a:r>
              <a:rPr lang="en-US" altLang="ja-JP" sz="1300" dirty="0"/>
              <a:t>, </a:t>
            </a:r>
            <a:r>
              <a:rPr lang="ja-JP" altLang="en-US" sz="1300" dirty="0"/>
              <a:t>換算質量が大きくなることでエネルギーが下がる</a:t>
            </a:r>
            <a:r>
              <a:rPr lang="en-US" altLang="ja-JP" sz="1300" dirty="0"/>
              <a:t>.</a:t>
            </a:r>
            <a:endParaRPr lang="ja-JP" altLang="en-US" sz="1300" dirty="0"/>
          </a:p>
        </p:txBody>
      </p:sp>
      <p:sp>
        <p:nvSpPr>
          <p:cNvPr id="3" name="コンテンツ プレースホルダー 2">
            <a:extLst>
              <a:ext uri="{FF2B5EF4-FFF2-40B4-BE49-F238E27FC236}">
                <a16:creationId xmlns:a16="http://schemas.microsoft.com/office/drawing/2014/main" id="{A57A1CCA-4E59-2D36-D7F0-3DF1DEFBF152}"/>
              </a:ext>
            </a:extLst>
          </p:cNvPr>
          <p:cNvSpPr>
            <a:spLocks noGrp="1"/>
          </p:cNvSpPr>
          <p:nvPr>
            <p:ph idx="1"/>
          </p:nvPr>
        </p:nvSpPr>
        <p:spPr>
          <a:xfrm>
            <a:off x="468000" y="843750"/>
            <a:ext cx="2991192" cy="2007331"/>
          </a:xfrm>
        </p:spPr>
        <p:txBody>
          <a:bodyPr/>
          <a:lstStyle/>
          <a:p>
            <a:r>
              <a:rPr lang="ja-JP" altLang="en-US" dirty="0"/>
              <a:t>物質中の原子をその同位体に置換</a:t>
            </a:r>
            <a:br>
              <a:rPr lang="en-US" altLang="ja-JP" dirty="0"/>
            </a:br>
            <a:r>
              <a:rPr lang="ja-JP" altLang="en-US" dirty="0"/>
              <a:t>することによって</a:t>
            </a:r>
            <a:r>
              <a:rPr lang="en-US" altLang="ja-JP" dirty="0"/>
              <a:t>, </a:t>
            </a:r>
            <a:r>
              <a:rPr lang="ja-JP" altLang="en-US" dirty="0"/>
              <a:t>その物質の性質</a:t>
            </a:r>
            <a:br>
              <a:rPr lang="en-US" altLang="ja-JP" dirty="0"/>
            </a:br>
            <a:r>
              <a:rPr lang="ja-JP" altLang="en-US" dirty="0"/>
              <a:t>が変化することを同位体効果という</a:t>
            </a:r>
            <a:r>
              <a:rPr lang="en-US" altLang="ja-JP" dirty="0"/>
              <a:t>.</a:t>
            </a:r>
            <a:r>
              <a:rPr lang="ja-JP" altLang="en-US" dirty="0"/>
              <a:t> 核が重くなると</a:t>
            </a:r>
            <a:r>
              <a:rPr lang="en-US" altLang="ja-JP" dirty="0"/>
              <a:t>, </a:t>
            </a:r>
          </a:p>
          <a:p>
            <a:pPr marL="285750" indent="-285750">
              <a:buFont typeface="Arial" panose="020B0604020202020204" pitchFamily="34" charset="0"/>
              <a:buChar char="•"/>
            </a:pPr>
            <a:r>
              <a:rPr lang="ja-JP" altLang="en-US" dirty="0"/>
              <a:t>全エネルギーは下がる</a:t>
            </a:r>
            <a:endParaRPr lang="en-US" altLang="ja-JP" dirty="0"/>
          </a:p>
          <a:p>
            <a:pPr marL="285750" indent="-285750">
              <a:buFont typeface="Arial" panose="020B0604020202020204" pitchFamily="34" charset="0"/>
              <a:buChar char="•"/>
            </a:pPr>
            <a:r>
              <a:rPr lang="ja-JP" altLang="en-US" dirty="0"/>
              <a:t>振動数は小さく</a:t>
            </a:r>
            <a:r>
              <a:rPr lang="en-US" altLang="ja-JP" dirty="0"/>
              <a:t>(</a:t>
            </a:r>
            <a:r>
              <a:rPr lang="ja-JP" altLang="en-US" dirty="0"/>
              <a:t>波長は長く</a:t>
            </a:r>
            <a:r>
              <a:rPr lang="en-US" altLang="ja-JP" dirty="0"/>
              <a:t>)</a:t>
            </a:r>
            <a:r>
              <a:rPr lang="ja-JP" altLang="en-US" dirty="0"/>
              <a:t>なる</a:t>
            </a:r>
            <a:endParaRPr kumimoji="1" lang="en-US" altLang="ja-JP" dirty="0"/>
          </a:p>
          <a:p>
            <a:r>
              <a:rPr lang="ja-JP" altLang="en-US" dirty="0"/>
              <a:t>傾向がある</a:t>
            </a:r>
            <a:r>
              <a:rPr lang="en-US" altLang="ja-JP" dirty="0"/>
              <a:t>. </a:t>
            </a:r>
            <a:r>
              <a:rPr lang="ja-JP" altLang="en-US" dirty="0"/>
              <a:t>具体例：</a:t>
            </a:r>
            <a:endParaRPr lang="en-US" altLang="ja-JP" dirty="0"/>
          </a:p>
        </p:txBody>
      </p:sp>
    </p:spTree>
    <p:extLst>
      <p:ext uri="{BB962C8B-B14F-4D97-AF65-F5344CB8AC3E}">
        <p14:creationId xmlns:p14="http://schemas.microsoft.com/office/powerpoint/2010/main" val="423923861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4564A92A-F81D-9FB9-7DCE-C5FED722A399}"/>
              </a:ext>
            </a:extLst>
          </p:cNvPr>
          <p:cNvSpPr>
            <a:spLocks noGrp="1"/>
          </p:cNvSpPr>
          <p:nvPr>
            <p:ph type="title"/>
          </p:nvPr>
        </p:nvSpPr>
        <p:spPr/>
        <p:txBody>
          <a:bodyPr/>
          <a:lstStyle/>
          <a:p>
            <a:r>
              <a:rPr kumimoji="1" lang="ja-JP" altLang="en-US" dirty="0"/>
              <a:t>演習：重水</a:t>
            </a:r>
          </a:p>
        </p:txBody>
      </p:sp>
      <p:sp>
        <p:nvSpPr>
          <p:cNvPr id="3" name="コンテンツ プレースホルダー 2">
            <a:extLst>
              <a:ext uri="{FF2B5EF4-FFF2-40B4-BE49-F238E27FC236}">
                <a16:creationId xmlns:a16="http://schemas.microsoft.com/office/drawing/2014/main" id="{269E76E1-210D-EF71-2B13-FAC28592D798}"/>
              </a:ext>
            </a:extLst>
          </p:cNvPr>
          <p:cNvSpPr>
            <a:spLocks noGrp="1"/>
          </p:cNvSpPr>
          <p:nvPr>
            <p:ph idx="1"/>
          </p:nvPr>
        </p:nvSpPr>
        <p:spPr>
          <a:xfrm>
            <a:off x="468000" y="843750"/>
            <a:ext cx="4608000" cy="1296367"/>
          </a:xfrm>
        </p:spPr>
        <p:txBody>
          <a:bodyPr/>
          <a:lstStyle/>
          <a:p>
            <a:r>
              <a:rPr lang="en-US" altLang="ja-JP" dirty="0"/>
              <a:t>Born-Oppenheimer</a:t>
            </a:r>
            <a:r>
              <a:rPr lang="ja-JP" altLang="en-US" dirty="0"/>
              <a:t>近似による電子状態計算では原子核の運動が考慮されていないため</a:t>
            </a:r>
            <a:r>
              <a:rPr lang="en-US" altLang="ja-JP" dirty="0"/>
              <a:t>, </a:t>
            </a:r>
            <a:r>
              <a:rPr lang="ja-JP" altLang="en-US" dirty="0"/>
              <a:t>同位体に置換しても電子状態</a:t>
            </a:r>
            <a:r>
              <a:rPr lang="en-US" altLang="ja-JP" dirty="0"/>
              <a:t>, </a:t>
            </a:r>
            <a:r>
              <a:rPr lang="ja-JP" altLang="en-US" dirty="0"/>
              <a:t>すなわち</a:t>
            </a:r>
            <a:r>
              <a:rPr lang="en-US" altLang="ja-JP" dirty="0"/>
              <a:t>PES</a:t>
            </a:r>
            <a:r>
              <a:rPr lang="ja-JP" altLang="en-US" dirty="0"/>
              <a:t>は完全に同じである</a:t>
            </a:r>
            <a:r>
              <a:rPr lang="en-US" altLang="ja-JP" dirty="0"/>
              <a:t>. </a:t>
            </a:r>
            <a:r>
              <a:rPr lang="ja-JP" altLang="en-US" dirty="0"/>
              <a:t>同じ</a:t>
            </a:r>
            <a:r>
              <a:rPr lang="en-US" altLang="ja-JP" dirty="0"/>
              <a:t>PES</a:t>
            </a:r>
            <a:r>
              <a:rPr lang="ja-JP" altLang="en-US" dirty="0"/>
              <a:t>上ではあるが</a:t>
            </a:r>
            <a:r>
              <a:rPr lang="en-US" altLang="ja-JP" dirty="0"/>
              <a:t>, Freq</a:t>
            </a:r>
            <a:r>
              <a:rPr lang="ja-JP" altLang="en-US" dirty="0"/>
              <a:t>計算では原子核の質量も考慮されるため</a:t>
            </a:r>
            <a:r>
              <a:rPr lang="en-US" altLang="ja-JP" dirty="0"/>
              <a:t>, </a:t>
            </a:r>
            <a:r>
              <a:rPr lang="ja-JP" altLang="en-US" dirty="0"/>
              <a:t>同位体効果の計算が可能である</a:t>
            </a:r>
            <a:r>
              <a:rPr lang="en-US" altLang="ja-JP" dirty="0"/>
              <a:t>. H</a:t>
            </a:r>
            <a:r>
              <a:rPr lang="ja-JP" altLang="en-US" dirty="0"/>
              <a:t>₂</a:t>
            </a:r>
            <a:r>
              <a:rPr lang="en-US" altLang="ja-JP" dirty="0"/>
              <a:t>O</a:t>
            </a:r>
            <a:r>
              <a:rPr lang="ja-JP" altLang="en-US" dirty="0"/>
              <a:t>および</a:t>
            </a:r>
            <a:r>
              <a:rPr lang="en-US" altLang="ja-JP" dirty="0"/>
              <a:t>D</a:t>
            </a:r>
            <a:r>
              <a:rPr lang="ja-JP" altLang="en-US" dirty="0"/>
              <a:t>₂</a:t>
            </a:r>
            <a:r>
              <a:rPr lang="en-US" altLang="ja-JP" dirty="0"/>
              <a:t>O</a:t>
            </a:r>
            <a:r>
              <a:rPr lang="ja-JP" altLang="en-US" dirty="0"/>
              <a:t>の振動数を比較せよ</a:t>
            </a:r>
            <a:r>
              <a:rPr lang="en-US" altLang="ja-JP" dirty="0"/>
              <a:t>. </a:t>
            </a:r>
          </a:p>
        </p:txBody>
      </p:sp>
      <p:sp>
        <p:nvSpPr>
          <p:cNvPr id="2" name="テキスト プレースホルダー 1">
            <a:extLst>
              <a:ext uri="{FF2B5EF4-FFF2-40B4-BE49-F238E27FC236}">
                <a16:creationId xmlns:a16="http://schemas.microsoft.com/office/drawing/2014/main" id="{01FA06B0-010F-B52D-A951-FA5544FC38A9}"/>
              </a:ext>
            </a:extLst>
          </p:cNvPr>
          <p:cNvSpPr>
            <a:spLocks noGrp="1"/>
          </p:cNvSpPr>
          <p:nvPr>
            <p:ph type="body" sz="quarter" idx="13"/>
          </p:nvPr>
        </p:nvSpPr>
        <p:spPr/>
        <p:txBody>
          <a:bodyPr anchor="b"/>
          <a:lstStyle/>
          <a:p>
            <a:r>
              <a:rPr kumimoji="1" lang="en-US" altLang="ja-JP" dirty="0"/>
              <a:t>[1] https://webbook.nist.gov/cgi/cbook.cgi?ID=C7732185&amp;Mask=800#Electronic-Spec</a:t>
            </a:r>
          </a:p>
          <a:p>
            <a:r>
              <a:rPr kumimoji="1" lang="en-US" altLang="ja-JP" dirty="0"/>
              <a:t>[2] https://webbook.nist.gov/cgi/cbook.cgi?ID=C7789200&amp;Mask=800#Electronic-Spec</a:t>
            </a:r>
          </a:p>
          <a:p>
            <a:r>
              <a:rPr lang="ja-JP" altLang="en-US" dirty="0"/>
              <a:t>通常</a:t>
            </a:r>
            <a:r>
              <a:rPr lang="en-US" altLang="ja-JP" dirty="0"/>
              <a:t>, </a:t>
            </a:r>
            <a:r>
              <a:rPr lang="ja-JP" altLang="en-US" dirty="0"/>
              <a:t>水素は</a:t>
            </a:r>
            <a:r>
              <a:rPr lang="en-US" altLang="ja-JP" dirty="0"/>
              <a:t>1</a:t>
            </a:r>
            <a:r>
              <a:rPr lang="ja-JP" altLang="en-US" dirty="0"/>
              <a:t>つの陽子と電子だけからできた安定同位体</a:t>
            </a:r>
            <a:r>
              <a:rPr lang="en-US" altLang="ja-JP" baseline="30000" dirty="0"/>
              <a:t>1</a:t>
            </a:r>
            <a:r>
              <a:rPr lang="en-US" altLang="ja-JP" dirty="0"/>
              <a:t>H</a:t>
            </a:r>
            <a:r>
              <a:rPr lang="ja-JP" altLang="en-US" dirty="0"/>
              <a:t>のことを指すが</a:t>
            </a:r>
            <a:r>
              <a:rPr lang="en-US" altLang="ja-JP" dirty="0"/>
              <a:t>, </a:t>
            </a:r>
            <a:r>
              <a:rPr lang="ja-JP" altLang="en-US" dirty="0"/>
              <a:t>我々の体内や海水中には一定の割合で同位体である重水素</a:t>
            </a:r>
            <a:r>
              <a:rPr lang="en-US" altLang="ja-JP" baseline="30000" dirty="0"/>
              <a:t>2</a:t>
            </a:r>
            <a:r>
              <a:rPr lang="en-US" altLang="ja-JP" dirty="0"/>
              <a:t>H</a:t>
            </a:r>
            <a:r>
              <a:rPr lang="ja-JP" altLang="en-US" dirty="0"/>
              <a:t>が含まれている</a:t>
            </a:r>
            <a:r>
              <a:rPr lang="en-US" altLang="ja-JP" dirty="0"/>
              <a:t>. </a:t>
            </a:r>
          </a:p>
          <a:p>
            <a:r>
              <a:rPr lang="ja-JP" altLang="en-US" dirty="0"/>
              <a:t>ここでは</a:t>
            </a:r>
            <a:r>
              <a:rPr lang="en-US" altLang="ja-JP" baseline="30000" dirty="0"/>
              <a:t>1</a:t>
            </a:r>
            <a:r>
              <a:rPr lang="en-US" altLang="ja-JP" dirty="0"/>
              <a:t>H</a:t>
            </a:r>
            <a:r>
              <a:rPr lang="ja-JP" altLang="en-US" dirty="0"/>
              <a:t>を</a:t>
            </a:r>
            <a:r>
              <a:rPr lang="en-US" altLang="ja-JP" dirty="0"/>
              <a:t>H, </a:t>
            </a:r>
            <a:r>
              <a:rPr lang="en-US" altLang="ja-JP" baseline="30000" dirty="0"/>
              <a:t>2</a:t>
            </a:r>
            <a:r>
              <a:rPr lang="en-US" altLang="ja-JP" dirty="0"/>
              <a:t>H</a:t>
            </a:r>
            <a:r>
              <a:rPr lang="ja-JP" altLang="en-US" dirty="0"/>
              <a:t>を</a:t>
            </a:r>
            <a:r>
              <a:rPr lang="en-US" altLang="ja-JP" dirty="0"/>
              <a:t>D</a:t>
            </a:r>
            <a:r>
              <a:rPr lang="ja-JP" altLang="en-US" dirty="0"/>
              <a:t>と表す</a:t>
            </a:r>
            <a:r>
              <a:rPr lang="en-US" altLang="ja-JP" dirty="0"/>
              <a:t>.</a:t>
            </a:r>
            <a:r>
              <a:rPr lang="ja-JP" altLang="en-US" dirty="0"/>
              <a:t> </a:t>
            </a:r>
            <a:r>
              <a:rPr lang="en-US" altLang="ja-JP" dirty="0"/>
              <a:t>IUPAC </a:t>
            </a:r>
            <a:r>
              <a:rPr lang="en-US" altLang="ja-JP" dirty="0" err="1"/>
              <a:t>RedBook</a:t>
            </a:r>
            <a:r>
              <a:rPr lang="en-US" altLang="ja-JP" dirty="0"/>
              <a:t>, </a:t>
            </a:r>
            <a:r>
              <a:rPr lang="pt-BR" altLang="ja-JP" dirty="0"/>
              <a:t>Nomenclature of Inorganic Chemistry IUPAC RECOMMENDATIONS 2005, RSC Publishing  </a:t>
            </a:r>
            <a:r>
              <a:rPr lang="en-US" altLang="ja-JP" dirty="0"/>
              <a:t>(2005), IR-3.3.2</a:t>
            </a:r>
          </a:p>
        </p:txBody>
      </p:sp>
      <p:graphicFrame>
        <p:nvGraphicFramePr>
          <p:cNvPr id="10" name="表 29">
            <a:extLst>
              <a:ext uri="{FF2B5EF4-FFF2-40B4-BE49-F238E27FC236}">
                <a16:creationId xmlns:a16="http://schemas.microsoft.com/office/drawing/2014/main" id="{C7F41CBC-22D6-0489-90E2-8F4049EC9860}"/>
              </a:ext>
            </a:extLst>
          </p:cNvPr>
          <p:cNvGraphicFramePr>
            <a:graphicFrameLocks noGrp="1"/>
          </p:cNvGraphicFramePr>
          <p:nvPr>
            <p:ph idx="14"/>
            <p:extLst>
              <p:ext uri="{D42A27DB-BD31-4B8C-83A1-F6EECF244321}">
                <p14:modId xmlns:p14="http://schemas.microsoft.com/office/powerpoint/2010/main" val="1883452568"/>
              </p:ext>
            </p:extLst>
          </p:nvPr>
        </p:nvGraphicFramePr>
        <p:xfrm>
          <a:off x="5076000" y="843750"/>
          <a:ext cx="3600000" cy="3924300"/>
        </p:xfrm>
        <a:graphic>
          <a:graphicData uri="http://schemas.openxmlformats.org/drawingml/2006/table">
            <a:tbl>
              <a:tblPr>
                <a:tableStyleId>{5C22544A-7EE6-4342-B048-85BDC9FD1C3A}</a:tableStyleId>
              </a:tblPr>
              <a:tblGrid>
                <a:gridCol w="3600000">
                  <a:extLst>
                    <a:ext uri="{9D8B030D-6E8A-4147-A177-3AD203B41FA5}">
                      <a16:colId xmlns:a16="http://schemas.microsoft.com/office/drawing/2014/main" val="1813353461"/>
                    </a:ext>
                  </a:extLst>
                </a:gridCol>
              </a:tblGrid>
              <a:tr h="288000">
                <a:tc>
                  <a:txBody>
                    <a:bodyPr/>
                    <a:lstStyle/>
                    <a:p>
                      <a:r>
                        <a:rPr kumimoji="1" lang="en-US" altLang="ja-JP" sz="1300" b="1" dirty="0">
                          <a:solidFill>
                            <a:schemeClr val="tx2"/>
                          </a:solidFill>
                          <a:latin typeface="Consolas" panose="020B0609020204030204" pitchFamily="49" charset="0"/>
                        </a:rPr>
                        <a:t>examples/isotope/D2O.gjf</a:t>
                      </a:r>
                    </a:p>
                  </a:txBody>
                  <a:tcPr anchor="ctr">
                    <a:lnL w="12700" cmpd="sng">
                      <a:noFill/>
                    </a:lnL>
                    <a:lnR w="12700" cmpd="sng">
                      <a:noFill/>
                    </a:lnR>
                    <a:lnT w="12700" cmpd="sng">
                      <a:noFill/>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66176398"/>
                  </a:ext>
                </a:extLst>
              </a:tr>
              <a:tr h="288000">
                <a:tc>
                  <a:txBody>
                    <a:bodyPr/>
                    <a:lstStyle/>
                    <a:p>
                      <a:r>
                        <a:rPr kumimoji="1" lang="pt-BR" altLang="ja-JP" sz="1050" dirty="0">
                          <a:solidFill>
                            <a:srgbClr val="D4D4D4"/>
                          </a:solidFill>
                          <a:latin typeface="Consolas" panose="020B0609020204030204" pitchFamily="49" charset="0"/>
                        </a:rPr>
                        <a:t># B3LYP/6-311++G(3df,2pd) opt freq=anharmonic</a:t>
                      </a:r>
                    </a:p>
                    <a:p>
                      <a:endParaRPr kumimoji="1" lang="pt-BR" altLang="ja-JP" sz="1050" dirty="0">
                        <a:solidFill>
                          <a:srgbClr val="D4D4D4"/>
                        </a:solidFill>
                        <a:latin typeface="Consolas" panose="020B0609020204030204" pitchFamily="49" charset="0"/>
                      </a:endParaRPr>
                    </a:p>
                    <a:p>
                      <a:r>
                        <a:rPr kumimoji="1" lang="pt-BR" altLang="ja-JP" sz="1050" dirty="0">
                          <a:solidFill>
                            <a:srgbClr val="D4D4D4"/>
                          </a:solidFill>
                          <a:latin typeface="Consolas" panose="020B0609020204030204" pitchFamily="49" charset="0"/>
                        </a:rPr>
                        <a:t>D2O</a:t>
                      </a:r>
                    </a:p>
                    <a:p>
                      <a:endParaRPr kumimoji="1" lang="pt-BR" altLang="ja-JP" sz="1050" dirty="0">
                        <a:solidFill>
                          <a:srgbClr val="D4D4D4"/>
                        </a:solidFill>
                        <a:latin typeface="Consolas" panose="020B0609020204030204" pitchFamily="49" charset="0"/>
                      </a:endParaRPr>
                    </a:p>
                    <a:p>
                      <a:r>
                        <a:rPr kumimoji="1" lang="pt-BR" altLang="ja-JP" sz="1050" dirty="0">
                          <a:solidFill>
                            <a:srgbClr val="D4D4D4"/>
                          </a:solidFill>
                          <a:latin typeface="Consolas" panose="020B0609020204030204" pitchFamily="49" charset="0"/>
                        </a:rPr>
                        <a:t>0 1</a:t>
                      </a:r>
                    </a:p>
                    <a:p>
                      <a:r>
                        <a:rPr kumimoji="1" lang="pt-BR" altLang="ja-JP" sz="1050" dirty="0">
                          <a:solidFill>
                            <a:srgbClr val="D4D4D4"/>
                          </a:solidFill>
                          <a:latin typeface="Consolas" panose="020B0609020204030204" pitchFamily="49" charset="0"/>
                        </a:rPr>
                        <a:t>O(Iso=16)</a:t>
                      </a:r>
                    </a:p>
                    <a:p>
                      <a:r>
                        <a:rPr kumimoji="1" lang="pt-BR" altLang="ja-JP" sz="1050" dirty="0">
                          <a:solidFill>
                            <a:srgbClr val="D4D4D4"/>
                          </a:solidFill>
                          <a:latin typeface="Consolas" panose="020B0609020204030204" pitchFamily="49" charset="0"/>
                        </a:rPr>
                        <a:t>H(Iso=</a:t>
                      </a:r>
                      <a:r>
                        <a:rPr kumimoji="1" lang="pt-BR" altLang="ja-JP" sz="1050" dirty="0">
                          <a:solidFill>
                            <a:schemeClr val="accent4">
                              <a:lumMod val="60000"/>
                              <a:lumOff val="40000"/>
                            </a:schemeClr>
                          </a:solidFill>
                          <a:latin typeface="Consolas" panose="020B0609020204030204" pitchFamily="49" charset="0"/>
                        </a:rPr>
                        <a:t>2</a:t>
                      </a:r>
                      <a:r>
                        <a:rPr kumimoji="1" lang="pt-BR" altLang="ja-JP" sz="1050" dirty="0">
                          <a:solidFill>
                            <a:srgbClr val="D4D4D4"/>
                          </a:solidFill>
                          <a:latin typeface="Consolas" panose="020B0609020204030204" pitchFamily="49" charset="0"/>
                        </a:rPr>
                        <a:t>)  1  B1</a:t>
                      </a:r>
                    </a:p>
                    <a:p>
                      <a:r>
                        <a:rPr kumimoji="1" lang="pt-BR" altLang="ja-JP" sz="1050" dirty="0">
                          <a:solidFill>
                            <a:srgbClr val="D4D4D4"/>
                          </a:solidFill>
                          <a:latin typeface="Consolas" panose="020B0609020204030204" pitchFamily="49" charset="0"/>
                        </a:rPr>
                        <a:t>H(Iso=</a:t>
                      </a:r>
                      <a:r>
                        <a:rPr kumimoji="1" lang="pt-BR" altLang="ja-JP" sz="1050" dirty="0">
                          <a:solidFill>
                            <a:schemeClr val="accent4">
                              <a:lumMod val="60000"/>
                              <a:lumOff val="40000"/>
                            </a:schemeClr>
                          </a:solidFill>
                          <a:latin typeface="Consolas" panose="020B0609020204030204" pitchFamily="49" charset="0"/>
                        </a:rPr>
                        <a:t>2</a:t>
                      </a:r>
                      <a:r>
                        <a:rPr kumimoji="1" lang="pt-BR" altLang="ja-JP" sz="1050" dirty="0">
                          <a:solidFill>
                            <a:srgbClr val="D4D4D4"/>
                          </a:solidFill>
                          <a:latin typeface="Consolas" panose="020B0609020204030204" pitchFamily="49" charset="0"/>
                        </a:rPr>
                        <a:t>)  1  B1  2  A1</a:t>
                      </a:r>
                    </a:p>
                    <a:p>
                      <a:endParaRPr kumimoji="1" lang="pt-BR" altLang="ja-JP" sz="1050" dirty="0">
                        <a:solidFill>
                          <a:srgbClr val="D4D4D4"/>
                        </a:solidFill>
                        <a:latin typeface="Consolas" panose="020B0609020204030204" pitchFamily="49" charset="0"/>
                      </a:endParaRPr>
                    </a:p>
                    <a:p>
                      <a:r>
                        <a:rPr kumimoji="1" lang="pt-BR" altLang="ja-JP" sz="1050" dirty="0">
                          <a:solidFill>
                            <a:srgbClr val="D4D4D4"/>
                          </a:solidFill>
                          <a:latin typeface="Consolas" panose="020B0609020204030204" pitchFamily="49" charset="0"/>
                        </a:rPr>
                        <a:t>B1    0.96</a:t>
                      </a:r>
                    </a:p>
                    <a:p>
                      <a:r>
                        <a:rPr kumimoji="1" lang="pt-BR" altLang="ja-JP" sz="1050" dirty="0">
                          <a:solidFill>
                            <a:srgbClr val="D4D4D4"/>
                          </a:solidFill>
                          <a:latin typeface="Consolas" panose="020B0609020204030204" pitchFamily="49" charset="0"/>
                        </a:rPr>
                        <a:t>A1  109.50</a:t>
                      </a:r>
                    </a:p>
                  </a:txBody>
                  <a:tcPr anchor="ctr">
                    <a:lnT w="28575"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24292E"/>
                    </a:solidFill>
                  </a:tcPr>
                </a:tc>
                <a:extLst>
                  <a:ext uri="{0D108BD9-81ED-4DB2-BD59-A6C34878D82A}">
                    <a16:rowId xmlns:a16="http://schemas.microsoft.com/office/drawing/2014/main" val="855548273"/>
                  </a:ext>
                </a:extLst>
              </a:tr>
              <a:tr h="288000">
                <a:tc>
                  <a:txBody>
                    <a:bodyPr/>
                    <a:lstStyle/>
                    <a:p>
                      <a:r>
                        <a:rPr kumimoji="1" lang="pt-BR" altLang="ja-JP" sz="1050" dirty="0">
                          <a:solidFill>
                            <a:srgbClr val="D4D4D4"/>
                          </a:solidFill>
                          <a:latin typeface="Consolas" panose="020B0609020204030204" pitchFamily="49" charset="0"/>
                        </a:rPr>
                        <a:t>examples/isotope/H2O.out:</a:t>
                      </a:r>
                    </a:p>
                    <a:p>
                      <a:r>
                        <a:rPr kumimoji="1" lang="pt-BR" altLang="ja-JP" sz="1050" dirty="0">
                          <a:solidFill>
                            <a:srgbClr val="D4D4D4"/>
                          </a:solidFill>
                          <a:latin typeface="Consolas" panose="020B0609020204030204" pitchFamily="49" charset="0"/>
                        </a:rPr>
                        <a:t>Mode(n)      Status      E(harm)  E(anharm)</a:t>
                      </a:r>
                    </a:p>
                    <a:p>
                      <a:r>
                        <a:rPr kumimoji="1" lang="pt-BR" altLang="ja-JP" sz="1050" dirty="0">
                          <a:solidFill>
                            <a:srgbClr val="D4D4D4"/>
                          </a:solidFill>
                          <a:latin typeface="Consolas" panose="020B0609020204030204" pitchFamily="49" charset="0"/>
                        </a:rPr>
                        <a:t>   1(1)      active      3827.493  3648.222</a:t>
                      </a:r>
                    </a:p>
                    <a:p>
                      <a:r>
                        <a:rPr kumimoji="1" lang="pt-BR" altLang="ja-JP" sz="1050" dirty="0">
                          <a:solidFill>
                            <a:srgbClr val="D4D4D4"/>
                          </a:solidFill>
                          <a:latin typeface="Consolas" panose="020B0609020204030204" pitchFamily="49" charset="0"/>
                        </a:rPr>
                        <a:t>   2(1)      active      1627.212  1571.530</a:t>
                      </a:r>
                    </a:p>
                    <a:p>
                      <a:r>
                        <a:rPr kumimoji="1" lang="pt-BR" altLang="ja-JP" sz="1050" dirty="0">
                          <a:solidFill>
                            <a:srgbClr val="D4D4D4"/>
                          </a:solidFill>
                          <a:latin typeface="Consolas" panose="020B0609020204030204" pitchFamily="49" charset="0"/>
                        </a:rPr>
                        <a:t>   3(1)      active      3927.696  3736.236</a:t>
                      </a:r>
                    </a:p>
                  </a:txBody>
                  <a:tcPr anchor="ct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24292E"/>
                    </a:solidFill>
                  </a:tcPr>
                </a:tc>
                <a:extLst>
                  <a:ext uri="{0D108BD9-81ED-4DB2-BD59-A6C34878D82A}">
                    <a16:rowId xmlns:a16="http://schemas.microsoft.com/office/drawing/2014/main" val="563153239"/>
                  </a:ext>
                </a:extLst>
              </a:tr>
              <a:tr h="288000">
                <a:tc>
                  <a:txBody>
                    <a:bodyPr/>
                    <a:lstStyle/>
                    <a:p>
                      <a:r>
                        <a:rPr kumimoji="1" lang="pt-BR" altLang="ja-JP" sz="1050" dirty="0">
                          <a:solidFill>
                            <a:srgbClr val="D4D4D4"/>
                          </a:solidFill>
                          <a:latin typeface="Consolas" panose="020B0609020204030204" pitchFamily="49" charset="0"/>
                        </a:rPr>
                        <a:t>examples/isotope/D2O.out:</a:t>
                      </a:r>
                    </a:p>
                    <a:p>
                      <a:r>
                        <a:rPr kumimoji="1" lang="pt-BR" altLang="ja-JP" sz="1050" dirty="0">
                          <a:solidFill>
                            <a:srgbClr val="D4D4D4"/>
                          </a:solidFill>
                          <a:latin typeface="Consolas" panose="020B0609020204030204" pitchFamily="49" charset="0"/>
                        </a:rPr>
                        <a:t>Mode(n)      Status      E(harm)  E(anharm)</a:t>
                      </a:r>
                    </a:p>
                    <a:p>
                      <a:r>
                        <a:rPr kumimoji="1" lang="pt-BR" altLang="ja-JP" sz="1050" dirty="0">
                          <a:solidFill>
                            <a:srgbClr val="D4D4D4"/>
                          </a:solidFill>
                          <a:latin typeface="Consolas" panose="020B0609020204030204" pitchFamily="49" charset="0"/>
                        </a:rPr>
                        <a:t>   1(1)      active      2758.704  2665.856</a:t>
                      </a:r>
                    </a:p>
                    <a:p>
                      <a:r>
                        <a:rPr kumimoji="1" lang="pt-BR" altLang="ja-JP" sz="1050" dirty="0">
                          <a:solidFill>
                            <a:srgbClr val="D4D4D4"/>
                          </a:solidFill>
                          <a:latin typeface="Consolas" panose="020B0609020204030204" pitchFamily="49" charset="0"/>
                        </a:rPr>
                        <a:t>   2(1)      active      1191.130  1161.570</a:t>
                      </a:r>
                    </a:p>
                    <a:p>
                      <a:r>
                        <a:rPr kumimoji="1" lang="pt-BR" altLang="ja-JP" sz="1050" dirty="0">
                          <a:solidFill>
                            <a:srgbClr val="D4D4D4"/>
                          </a:solidFill>
                          <a:latin typeface="Consolas" panose="020B0609020204030204" pitchFamily="49" charset="0"/>
                        </a:rPr>
                        <a:t>   3(1)      active      2878.634  2774.884</a:t>
                      </a:r>
                    </a:p>
                  </a:txBody>
                  <a:tcPr anchor="ctr">
                    <a:lnT w="381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24292E"/>
                    </a:solidFill>
                  </a:tcPr>
                </a:tc>
                <a:extLst>
                  <a:ext uri="{0D108BD9-81ED-4DB2-BD59-A6C34878D82A}">
                    <a16:rowId xmlns:a16="http://schemas.microsoft.com/office/drawing/2014/main" val="2593303989"/>
                  </a:ext>
                </a:extLst>
              </a:tr>
            </a:tbl>
          </a:graphicData>
        </a:graphic>
      </p:graphicFrame>
      <p:sp>
        <p:nvSpPr>
          <p:cNvPr id="7" name="スライド番号プレースホルダー 6">
            <a:extLst>
              <a:ext uri="{FF2B5EF4-FFF2-40B4-BE49-F238E27FC236}">
                <a16:creationId xmlns:a16="http://schemas.microsoft.com/office/drawing/2014/main" id="{EF9C2336-FDBF-49DD-F1B4-6E1ECD7861D3}"/>
              </a:ext>
            </a:extLst>
          </p:cNvPr>
          <p:cNvSpPr>
            <a:spLocks noGrp="1"/>
          </p:cNvSpPr>
          <p:nvPr>
            <p:ph type="sldNum" sz="quarter" idx="15"/>
          </p:nvPr>
        </p:nvSpPr>
        <p:spPr/>
        <p:txBody>
          <a:bodyPr/>
          <a:lstStyle/>
          <a:p>
            <a:fld id="{44CC7441-4F6D-4D99-AEAC-28C0433C7008}" type="slidenum">
              <a:rPr kumimoji="1" lang="ja-JP" altLang="en-US" smtClean="0"/>
              <a:pPr/>
              <a:t>94</a:t>
            </a:fld>
            <a:endParaRPr kumimoji="1" lang="ja-JP" altLang="en-US" dirty="0"/>
          </a:p>
        </p:txBody>
      </p:sp>
      <mc:AlternateContent xmlns:mc="http://schemas.openxmlformats.org/markup-compatibility/2006" xmlns:a14="http://schemas.microsoft.com/office/drawing/2010/main">
        <mc:Choice Requires="a14">
          <p:graphicFrame>
            <p:nvGraphicFramePr>
              <p:cNvPr id="12" name="表 11">
                <a:extLst>
                  <a:ext uri="{FF2B5EF4-FFF2-40B4-BE49-F238E27FC236}">
                    <a16:creationId xmlns:a16="http://schemas.microsoft.com/office/drawing/2014/main" id="{54262539-185F-C9EA-A446-879AC8C2FE38}"/>
                  </a:ext>
                </a:extLst>
              </p:cNvPr>
              <p:cNvGraphicFramePr>
                <a:graphicFrameLocks noGrp="1"/>
              </p:cNvGraphicFramePr>
              <p:nvPr>
                <p:extLst>
                  <p:ext uri="{D42A27DB-BD31-4B8C-83A1-F6EECF244321}">
                    <p14:modId xmlns:p14="http://schemas.microsoft.com/office/powerpoint/2010/main" val="2150132913"/>
                  </p:ext>
                </p:extLst>
              </p:nvPr>
            </p:nvGraphicFramePr>
            <p:xfrm>
              <a:off x="468000" y="2277493"/>
              <a:ext cx="4536000" cy="2160000"/>
            </p:xfrm>
            <a:graphic>
              <a:graphicData uri="http://schemas.openxmlformats.org/drawingml/2006/table">
                <a:tbl>
                  <a:tblPr>
                    <a:tableStyleId>{5C22544A-7EE6-4342-B048-85BDC9FD1C3A}</a:tableStyleId>
                  </a:tblPr>
                  <a:tblGrid>
                    <a:gridCol w="1620000">
                      <a:extLst>
                        <a:ext uri="{9D8B030D-6E8A-4147-A177-3AD203B41FA5}">
                          <a16:colId xmlns:a16="http://schemas.microsoft.com/office/drawing/2014/main" val="3128899027"/>
                        </a:ext>
                      </a:extLst>
                    </a:gridCol>
                    <a:gridCol w="972000">
                      <a:extLst>
                        <a:ext uri="{9D8B030D-6E8A-4147-A177-3AD203B41FA5}">
                          <a16:colId xmlns:a16="http://schemas.microsoft.com/office/drawing/2014/main" val="3307790769"/>
                        </a:ext>
                      </a:extLst>
                    </a:gridCol>
                    <a:gridCol w="972000">
                      <a:extLst>
                        <a:ext uri="{9D8B030D-6E8A-4147-A177-3AD203B41FA5}">
                          <a16:colId xmlns:a16="http://schemas.microsoft.com/office/drawing/2014/main" val="2663234440"/>
                        </a:ext>
                      </a:extLst>
                    </a:gridCol>
                    <a:gridCol w="972000">
                      <a:extLst>
                        <a:ext uri="{9D8B030D-6E8A-4147-A177-3AD203B41FA5}">
                          <a16:colId xmlns:a16="http://schemas.microsoft.com/office/drawing/2014/main" val="3942222273"/>
                        </a:ext>
                      </a:extLst>
                    </a:gridCol>
                  </a:tblGrid>
                  <a:tr h="432000">
                    <a:tc>
                      <a:txBody>
                        <a:bodyPr/>
                        <a:lstStyle/>
                        <a:p>
                          <a:pPr algn="ctr"/>
                          <a:r>
                            <a:rPr kumimoji="1" lang="en-US" altLang="ja-JP" sz="1100" dirty="0">
                              <a:solidFill>
                                <a:schemeClr val="bg1"/>
                              </a:solidFill>
                            </a:rPr>
                            <a:t>B3LYP/</a:t>
                          </a:r>
                          <a:br>
                            <a:rPr kumimoji="1" lang="en-US" altLang="ja-JP" sz="1100" dirty="0">
                              <a:solidFill>
                                <a:schemeClr val="bg1"/>
                              </a:solidFill>
                            </a:rPr>
                          </a:br>
                          <a:r>
                            <a:rPr kumimoji="1" lang="en-US" altLang="ja-JP" sz="1100" dirty="0">
                              <a:solidFill>
                                <a:schemeClr val="bg1"/>
                              </a:solidFill>
                            </a:rPr>
                            <a:t>6-311++G(3df,2pd)</a:t>
                          </a:r>
                          <a:endParaRPr kumimoji="1" lang="ja-JP" altLang="en-US" sz="1100" dirty="0">
                            <a:solidFill>
                              <a:schemeClr val="bg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algn="ctr"/>
                          <a:r>
                            <a:rPr kumimoji="1" lang="ja-JP" altLang="en-US" sz="1100" dirty="0">
                              <a:solidFill>
                                <a:schemeClr val="bg1"/>
                              </a:solidFill>
                            </a:rPr>
                            <a:t>対称伸縮</a:t>
                          </a:r>
                          <a:br>
                            <a:rPr kumimoji="1" lang="en-US" altLang="ja-JP" sz="1100" dirty="0">
                              <a:solidFill>
                                <a:schemeClr val="bg1"/>
                              </a:solidFill>
                            </a:rPr>
                          </a:br>
                          <a14:m>
                            <m:oMath xmlns:m="http://schemas.openxmlformats.org/officeDocument/2006/math">
                              <m:sSub>
                                <m:sSubPr>
                                  <m:ctrlPr>
                                    <a:rPr kumimoji="1" lang="en-US" altLang="ja-JP" sz="1100" b="0" i="1" smtClean="0">
                                      <a:solidFill>
                                        <a:schemeClr val="bg1"/>
                                      </a:solidFill>
                                      <a:latin typeface="Cambria Math" panose="02040503050406030204" pitchFamily="18" charset="0"/>
                                    </a:rPr>
                                  </m:ctrlPr>
                                </m:sSubPr>
                                <m:e>
                                  <m:r>
                                    <a:rPr kumimoji="1" lang="en-US" altLang="ja-JP" sz="1100" b="0" i="1" smtClean="0">
                                      <a:solidFill>
                                        <a:schemeClr val="bg1"/>
                                      </a:solidFill>
                                      <a:latin typeface="Cambria Math" panose="02040503050406030204" pitchFamily="18" charset="0"/>
                                    </a:rPr>
                                    <m:t>𝑣</m:t>
                                  </m:r>
                                </m:e>
                                <m:sub>
                                  <m:r>
                                    <a:rPr kumimoji="1" lang="en-US" altLang="ja-JP" sz="1100" b="0" i="1" smtClean="0">
                                      <a:solidFill>
                                        <a:schemeClr val="bg1"/>
                                      </a:solidFill>
                                      <a:latin typeface="Cambria Math" panose="02040503050406030204" pitchFamily="18" charset="0"/>
                                    </a:rPr>
                                    <m:t>1</m:t>
                                  </m:r>
                                </m:sub>
                              </m:sSub>
                            </m:oMath>
                          </a14:m>
                          <a:r>
                            <a:rPr kumimoji="1" lang="ja-JP" altLang="en-US" sz="1100" dirty="0">
                              <a:solidFill>
                                <a:schemeClr val="bg1"/>
                              </a:solidFill>
                            </a:rPr>
                            <a:t> </a:t>
                          </a:r>
                          <a:r>
                            <a:rPr kumimoji="1" lang="en-US" altLang="ja-JP" sz="1100" dirty="0">
                              <a:solidFill>
                                <a:schemeClr val="bg1"/>
                              </a:solidFill>
                            </a:rPr>
                            <a:t>/ cm</a:t>
                          </a:r>
                          <a:r>
                            <a:rPr kumimoji="1" lang="en-US" altLang="ja-JP" sz="1100" baseline="30000" dirty="0">
                              <a:solidFill>
                                <a:schemeClr val="bg1"/>
                              </a:solidFill>
                            </a:rPr>
                            <a:t>-1</a:t>
                          </a:r>
                          <a:endParaRPr kumimoji="1" lang="ja-JP" altLang="en-US" sz="1100" baseline="30000" dirty="0">
                            <a:solidFill>
                              <a:schemeClr val="bg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dirty="0">
                              <a:solidFill>
                                <a:schemeClr val="bg1"/>
                              </a:solidFill>
                            </a:rPr>
                            <a:t>変角</a:t>
                          </a:r>
                          <a:br>
                            <a:rPr kumimoji="1" lang="en-US" altLang="ja-JP" sz="1100" dirty="0">
                              <a:solidFill>
                                <a:schemeClr val="bg1"/>
                              </a:solidFill>
                            </a:rPr>
                          </a:br>
                          <a14:m>
                            <m:oMath xmlns:m="http://schemas.openxmlformats.org/officeDocument/2006/math">
                              <m:sSub>
                                <m:sSubPr>
                                  <m:ctrlPr>
                                    <a:rPr kumimoji="1" lang="en-US" altLang="ja-JP" sz="1100" b="0" i="1" smtClean="0">
                                      <a:solidFill>
                                        <a:schemeClr val="bg1"/>
                                      </a:solidFill>
                                      <a:latin typeface="Cambria Math" panose="02040503050406030204" pitchFamily="18" charset="0"/>
                                    </a:rPr>
                                  </m:ctrlPr>
                                </m:sSubPr>
                                <m:e>
                                  <m:r>
                                    <a:rPr kumimoji="1" lang="en-US" altLang="ja-JP" sz="1100" b="0" i="1" smtClean="0">
                                      <a:solidFill>
                                        <a:schemeClr val="bg1"/>
                                      </a:solidFill>
                                      <a:latin typeface="Cambria Math" panose="02040503050406030204" pitchFamily="18" charset="0"/>
                                    </a:rPr>
                                    <m:t>𝑣</m:t>
                                  </m:r>
                                </m:e>
                                <m:sub>
                                  <m:r>
                                    <a:rPr kumimoji="1" lang="en-US" altLang="ja-JP" sz="1100" b="0" i="1" smtClean="0">
                                      <a:solidFill>
                                        <a:schemeClr val="bg1"/>
                                      </a:solidFill>
                                      <a:latin typeface="Cambria Math" panose="02040503050406030204" pitchFamily="18" charset="0"/>
                                    </a:rPr>
                                    <m:t>2</m:t>
                                  </m:r>
                                </m:sub>
                              </m:sSub>
                            </m:oMath>
                          </a14:m>
                          <a:r>
                            <a:rPr kumimoji="1" lang="ja-JP" altLang="en-US" sz="1100" dirty="0">
                              <a:solidFill>
                                <a:schemeClr val="bg1"/>
                              </a:solidFill>
                            </a:rPr>
                            <a:t> </a:t>
                          </a:r>
                          <a:r>
                            <a:rPr kumimoji="1" lang="en-US" altLang="ja-JP" sz="1100" dirty="0">
                              <a:solidFill>
                                <a:schemeClr val="bg1"/>
                              </a:solidFill>
                            </a:rPr>
                            <a:t>/ cm</a:t>
                          </a:r>
                          <a:r>
                            <a:rPr kumimoji="1" lang="en-US" altLang="ja-JP" sz="1100" baseline="30000" dirty="0">
                              <a:solidFill>
                                <a:schemeClr val="bg1"/>
                              </a:solidFill>
                            </a:rPr>
                            <a:t>-1</a:t>
                          </a:r>
                          <a:endParaRPr kumimoji="1" lang="ja-JP" altLang="en-US" sz="1100" baseline="30000" dirty="0">
                            <a:solidFill>
                              <a:schemeClr val="bg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dirty="0">
                              <a:solidFill>
                                <a:schemeClr val="bg1"/>
                              </a:solidFill>
                            </a:rPr>
                            <a:t>逆対称伸縮</a:t>
                          </a:r>
                          <a:br>
                            <a:rPr kumimoji="1" lang="en-US" altLang="ja-JP" sz="1100" dirty="0">
                              <a:solidFill>
                                <a:schemeClr val="bg1"/>
                              </a:solidFill>
                            </a:rPr>
                          </a:br>
                          <a14:m>
                            <m:oMath xmlns:m="http://schemas.openxmlformats.org/officeDocument/2006/math">
                              <m:sSub>
                                <m:sSubPr>
                                  <m:ctrlPr>
                                    <a:rPr kumimoji="1" lang="en-US" altLang="ja-JP" sz="1100" b="0" i="1" smtClean="0">
                                      <a:solidFill>
                                        <a:schemeClr val="bg1"/>
                                      </a:solidFill>
                                      <a:latin typeface="Cambria Math" panose="02040503050406030204" pitchFamily="18" charset="0"/>
                                    </a:rPr>
                                  </m:ctrlPr>
                                </m:sSubPr>
                                <m:e>
                                  <m:r>
                                    <a:rPr kumimoji="1" lang="en-US" altLang="ja-JP" sz="1100" b="0" i="1" smtClean="0">
                                      <a:solidFill>
                                        <a:schemeClr val="bg1"/>
                                      </a:solidFill>
                                      <a:latin typeface="Cambria Math" panose="02040503050406030204" pitchFamily="18" charset="0"/>
                                    </a:rPr>
                                    <m:t>𝑣</m:t>
                                  </m:r>
                                </m:e>
                                <m:sub>
                                  <m:r>
                                    <a:rPr kumimoji="1" lang="en-US" altLang="ja-JP" sz="1100" b="0" i="1" smtClean="0">
                                      <a:solidFill>
                                        <a:schemeClr val="bg1"/>
                                      </a:solidFill>
                                      <a:latin typeface="Cambria Math" panose="02040503050406030204" pitchFamily="18" charset="0"/>
                                    </a:rPr>
                                    <m:t>3</m:t>
                                  </m:r>
                                </m:sub>
                              </m:sSub>
                            </m:oMath>
                          </a14:m>
                          <a:r>
                            <a:rPr kumimoji="1" lang="ja-JP" altLang="en-US" sz="1100" dirty="0">
                              <a:solidFill>
                                <a:schemeClr val="bg1"/>
                              </a:solidFill>
                            </a:rPr>
                            <a:t> </a:t>
                          </a:r>
                          <a:r>
                            <a:rPr kumimoji="1" lang="en-US" altLang="ja-JP" sz="1100" dirty="0">
                              <a:solidFill>
                                <a:schemeClr val="bg1"/>
                              </a:solidFill>
                            </a:rPr>
                            <a:t>/ cm</a:t>
                          </a:r>
                          <a:r>
                            <a:rPr kumimoji="1" lang="en-US" altLang="ja-JP" sz="1100" baseline="30000" dirty="0">
                              <a:solidFill>
                                <a:schemeClr val="bg1"/>
                              </a:solidFill>
                            </a:rPr>
                            <a:t>-1</a:t>
                          </a:r>
                          <a:endParaRPr kumimoji="1" lang="ja-JP" altLang="en-US" sz="1100" baseline="30000" dirty="0">
                            <a:solidFill>
                              <a:schemeClr val="bg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432767246"/>
                      </a:ext>
                    </a:extLst>
                  </a:tr>
                  <a:tr h="288000">
                    <a:tc>
                      <a:txBody>
                        <a:bodyPr/>
                        <a:lstStyle/>
                        <a:p>
                          <a:pPr algn="ctr"/>
                          <a:r>
                            <a:rPr kumimoji="1" lang="en-US" altLang="ja-JP" sz="1100" dirty="0"/>
                            <a:t>H</a:t>
                          </a:r>
                          <a:r>
                            <a:rPr kumimoji="1" lang="ja-JP" altLang="en-US" sz="1100" dirty="0"/>
                            <a:t>₂</a:t>
                          </a:r>
                          <a:r>
                            <a:rPr kumimoji="1" lang="en-US" altLang="ja-JP" sz="1100" dirty="0"/>
                            <a:t>O</a:t>
                          </a:r>
                          <a:r>
                            <a:rPr kumimoji="1" lang="ja-JP" altLang="en-US" sz="1100" dirty="0"/>
                            <a:t>　調和</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kumimoji="1" lang="en-US" altLang="ja-JP" sz="1100" dirty="0"/>
                            <a:t>3827</a:t>
                          </a:r>
                          <a:endParaRPr kumimoji="1" lang="ja-JP" altLang="en-US" sz="11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kumimoji="1" lang="en-US" altLang="ja-JP" sz="1100" dirty="0"/>
                            <a:t>1627</a:t>
                          </a:r>
                          <a:endParaRPr kumimoji="1" lang="ja-JP" altLang="en-US" sz="11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kumimoji="1" lang="en-US" altLang="ja-JP" sz="1100" dirty="0"/>
                            <a:t>3928</a:t>
                          </a:r>
                          <a:endParaRPr kumimoji="1" lang="ja-JP" altLang="en-US" sz="11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2898322"/>
                      </a:ext>
                    </a:extLst>
                  </a:tr>
                  <a:tr h="288000">
                    <a:tc>
                      <a:txBody>
                        <a:bodyPr/>
                        <a:lstStyle/>
                        <a:p>
                          <a:pPr algn="ctr"/>
                          <a:r>
                            <a:rPr kumimoji="1" lang="en-US" altLang="ja-JP" sz="1100" dirty="0"/>
                            <a:t>H</a:t>
                          </a:r>
                          <a:r>
                            <a:rPr kumimoji="1" lang="ja-JP" altLang="en-US" sz="1100" dirty="0"/>
                            <a:t>₂</a:t>
                          </a:r>
                          <a:r>
                            <a:rPr kumimoji="1" lang="en-US" altLang="ja-JP" sz="1100" dirty="0"/>
                            <a:t>O</a:t>
                          </a:r>
                          <a:r>
                            <a:rPr kumimoji="1" lang="ja-JP" altLang="en-US" sz="1100" dirty="0"/>
                            <a:t>　非調和</a:t>
                          </a:r>
                        </a:p>
                      </a:txBody>
                      <a:tcPr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100" dirty="0"/>
                            <a:t>3648</a:t>
                          </a:r>
                          <a:endParaRPr kumimoji="1" lang="ja-JP" altLang="en-US" sz="1100" dirty="0"/>
                        </a:p>
                      </a:txBody>
                      <a:tcPr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100" dirty="0"/>
                            <a:t>1571</a:t>
                          </a:r>
                          <a:endParaRPr kumimoji="1" lang="ja-JP" altLang="en-US" sz="1100" dirty="0"/>
                        </a:p>
                      </a:txBody>
                      <a:tcPr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100" dirty="0"/>
                            <a:t>3736</a:t>
                          </a:r>
                          <a:endParaRPr kumimoji="1" lang="ja-JP" altLang="en-US" sz="1100" dirty="0"/>
                        </a:p>
                      </a:txBody>
                      <a:tcPr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64101354"/>
                      </a:ext>
                    </a:extLst>
                  </a:tr>
                  <a:tr h="288000">
                    <a:tc>
                      <a:txBody>
                        <a:bodyPr/>
                        <a:lstStyle/>
                        <a:p>
                          <a:pPr algn="ctr"/>
                          <a:r>
                            <a:rPr kumimoji="1" lang="ja-JP" altLang="en-US" sz="1100" dirty="0"/>
                            <a:t>実験値</a:t>
                          </a:r>
                          <a:r>
                            <a:rPr kumimoji="1" lang="en-US" altLang="ja-JP" sz="1100" dirty="0"/>
                            <a:t>[1]</a:t>
                          </a:r>
                          <a:endParaRPr kumimoji="1" lang="ja-JP" altLang="en-US" sz="1100" dirty="0"/>
                        </a:p>
                      </a:txBody>
                      <a:tcPr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ja-JP" sz="1100" kern="100" dirty="0">
                              <a:effectLst/>
                              <a:latin typeface="+mn-ea"/>
                              <a:ea typeface="+mn-ea"/>
                              <a:cs typeface="Times New Roman" panose="02020603050405020304" pitchFamily="18" charset="0"/>
                            </a:rPr>
                            <a:t>3657</a:t>
                          </a:r>
                        </a:p>
                      </a:txBody>
                      <a:tcPr marL="68580" marR="68580" marT="0" marB="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altLang="ja-JP" sz="1100" b="0" i="0" u="none" strike="noStrike" dirty="0">
                              <a:solidFill>
                                <a:schemeClr val="tx1"/>
                              </a:solidFill>
                              <a:effectLst/>
                              <a:latin typeface="游ゴシック" panose="020B0400000000000000" pitchFamily="50" charset="-128"/>
                              <a:ea typeface="游ゴシック" panose="020B0400000000000000" pitchFamily="50" charset="-128"/>
                            </a:rPr>
                            <a:t>1595</a:t>
                          </a:r>
                        </a:p>
                      </a:txBody>
                      <a:tcPr marL="68580" marR="68580" marT="0" marB="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ja-JP" sz="1100" kern="100" dirty="0">
                              <a:effectLst/>
                              <a:latin typeface="+mn-ea"/>
                              <a:ea typeface="+mn-ea"/>
                              <a:cs typeface="Times New Roman" panose="02020603050405020304" pitchFamily="18" charset="0"/>
                            </a:rPr>
                            <a:t>3756</a:t>
                          </a:r>
                        </a:p>
                      </a:txBody>
                      <a:tcPr marL="68580" marR="68580" marT="0" marB="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23896448"/>
                      </a:ext>
                    </a:extLst>
                  </a:tr>
                  <a:tr h="288000">
                    <a:tc>
                      <a:txBody>
                        <a:bodyPr/>
                        <a:lstStyle/>
                        <a:p>
                          <a:pPr algn="ctr"/>
                          <a:r>
                            <a:rPr kumimoji="1" lang="en-US" altLang="ja-JP" sz="1100" dirty="0"/>
                            <a:t>D</a:t>
                          </a:r>
                          <a:r>
                            <a:rPr kumimoji="1" lang="ja-JP" altLang="en-US" sz="1100" dirty="0"/>
                            <a:t>₂</a:t>
                          </a:r>
                          <a:r>
                            <a:rPr kumimoji="1" lang="en-US" altLang="ja-JP" sz="1100" dirty="0"/>
                            <a:t>O</a:t>
                          </a:r>
                          <a:r>
                            <a:rPr kumimoji="1" lang="ja-JP" altLang="en-US" sz="1100" dirty="0"/>
                            <a:t>　調和</a:t>
                          </a:r>
                        </a:p>
                      </a:txBody>
                      <a:tcPr anchor="ctr">
                        <a:lnL w="12700" cmpd="sng">
                          <a:noFill/>
                        </a:lnL>
                        <a:lnR w="12700" cmpd="sng">
                          <a:noFill/>
                        </a:lnR>
                        <a:lnT w="12700" cap="flat" cmpd="sng" algn="ctr">
                          <a:solidFill>
                            <a:schemeClr val="tx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a:r>
                            <a:rPr kumimoji="1" lang="en-US" altLang="ja-JP" sz="1100" dirty="0"/>
                            <a:t>2759</a:t>
                          </a:r>
                          <a:endParaRPr kumimoji="1" lang="ja-JP" altLang="en-US" sz="1100" dirty="0"/>
                        </a:p>
                      </a:txBody>
                      <a:tcPr anchor="ctr">
                        <a:lnL w="12700" cmpd="sng">
                          <a:noFill/>
                        </a:lnL>
                        <a:lnR w="12700" cmpd="sng">
                          <a:noFill/>
                        </a:lnR>
                        <a:lnT w="12700" cap="flat" cmpd="sng" algn="ctr">
                          <a:solidFill>
                            <a:schemeClr val="tx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a:r>
                            <a:rPr kumimoji="1" lang="en-US" altLang="ja-JP" sz="1100" dirty="0"/>
                            <a:t>1191</a:t>
                          </a:r>
                          <a:endParaRPr kumimoji="1" lang="ja-JP" altLang="en-US" sz="1100" dirty="0"/>
                        </a:p>
                      </a:txBody>
                      <a:tcPr anchor="ctr">
                        <a:lnL w="12700" cmpd="sng">
                          <a:noFill/>
                        </a:lnL>
                        <a:lnR w="12700" cmpd="sng">
                          <a:noFill/>
                        </a:lnR>
                        <a:lnT w="12700" cap="flat" cmpd="sng" algn="ctr">
                          <a:solidFill>
                            <a:schemeClr val="tx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a:r>
                            <a:rPr kumimoji="1" lang="en-US" altLang="ja-JP" sz="1100" dirty="0"/>
                            <a:t>2879</a:t>
                          </a:r>
                          <a:endParaRPr kumimoji="1" lang="ja-JP" altLang="en-US" sz="1100" dirty="0"/>
                        </a:p>
                      </a:txBody>
                      <a:tcPr anchor="ctr">
                        <a:lnL w="12700" cmpd="sng">
                          <a:noFill/>
                        </a:lnL>
                        <a:lnR w="12700" cmpd="sng">
                          <a:noFill/>
                        </a:lnR>
                        <a:lnT w="12700" cap="flat" cmpd="sng" algn="ctr">
                          <a:solidFill>
                            <a:schemeClr val="tx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0766980"/>
                      </a:ext>
                    </a:extLst>
                  </a:tr>
                  <a:tr h="288000">
                    <a:tc>
                      <a:txBody>
                        <a:bodyPr/>
                        <a:lstStyle/>
                        <a:p>
                          <a:pPr algn="ctr"/>
                          <a:r>
                            <a:rPr kumimoji="1" lang="en-US" altLang="ja-JP" sz="1100" dirty="0"/>
                            <a:t>D</a:t>
                          </a:r>
                          <a:r>
                            <a:rPr kumimoji="1" lang="ja-JP" altLang="en-US" sz="1100" dirty="0"/>
                            <a:t>₂</a:t>
                          </a:r>
                          <a:r>
                            <a:rPr kumimoji="1" lang="en-US" altLang="ja-JP" sz="1100" dirty="0"/>
                            <a:t>O</a:t>
                          </a:r>
                          <a:r>
                            <a:rPr kumimoji="1" lang="ja-JP" altLang="en-US" sz="1100" dirty="0"/>
                            <a:t>　非調和</a:t>
                          </a:r>
                        </a:p>
                      </a:txBody>
                      <a:tcPr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100" dirty="0"/>
                            <a:t>2666</a:t>
                          </a:r>
                          <a:endParaRPr kumimoji="1" lang="ja-JP" altLang="en-US" sz="1100" dirty="0"/>
                        </a:p>
                      </a:txBody>
                      <a:tcPr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100" dirty="0"/>
                            <a:t>1162</a:t>
                          </a:r>
                          <a:endParaRPr kumimoji="1" lang="ja-JP" altLang="en-US" sz="1100" dirty="0"/>
                        </a:p>
                      </a:txBody>
                      <a:tcPr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100" dirty="0"/>
                            <a:t>2775</a:t>
                          </a:r>
                          <a:endParaRPr kumimoji="1" lang="ja-JP" altLang="en-US" sz="1100" dirty="0"/>
                        </a:p>
                      </a:txBody>
                      <a:tcPr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83640073"/>
                      </a:ext>
                    </a:extLst>
                  </a:tr>
                  <a:tr h="288000">
                    <a:tc>
                      <a:txBody>
                        <a:bodyPr/>
                        <a:lstStyle/>
                        <a:p>
                          <a:pPr algn="ctr"/>
                          <a:r>
                            <a:rPr kumimoji="1" lang="ja-JP" altLang="en-US" sz="1100" dirty="0"/>
                            <a:t>実験値</a:t>
                          </a:r>
                          <a:r>
                            <a:rPr kumimoji="1" lang="en-US" altLang="ja-JP" sz="1100" dirty="0"/>
                            <a:t>[2]</a:t>
                          </a:r>
                          <a:endParaRPr kumimoji="1" lang="ja-JP" altLang="en-US" sz="1100" dirty="0"/>
                        </a:p>
                      </a:txBody>
                      <a:tcPr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ja-JP" sz="1100" kern="100" dirty="0">
                              <a:effectLst/>
                              <a:latin typeface="+mn-ea"/>
                              <a:ea typeface="+mn-ea"/>
                              <a:cs typeface="Times New Roman" panose="02020603050405020304" pitchFamily="18" charset="0"/>
                            </a:rPr>
                            <a:t>2671</a:t>
                          </a:r>
                        </a:p>
                      </a:txBody>
                      <a:tcPr marL="68580" marR="68580" marT="0" marB="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altLang="ja-JP" sz="1100" b="0" i="0" u="none" strike="noStrike" dirty="0">
                              <a:solidFill>
                                <a:schemeClr val="tx1"/>
                              </a:solidFill>
                              <a:effectLst/>
                              <a:latin typeface="游ゴシック" panose="020B0400000000000000" pitchFamily="50" charset="-128"/>
                              <a:ea typeface="游ゴシック" panose="020B0400000000000000" pitchFamily="50" charset="-128"/>
                            </a:rPr>
                            <a:t>1178</a:t>
                          </a:r>
                        </a:p>
                      </a:txBody>
                      <a:tcPr marL="68580" marR="68580" marT="0" marB="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ja-JP" sz="1100" kern="100" dirty="0">
                              <a:effectLst/>
                              <a:latin typeface="+mn-ea"/>
                              <a:ea typeface="+mn-ea"/>
                              <a:cs typeface="Times New Roman" panose="02020603050405020304" pitchFamily="18" charset="0"/>
                            </a:rPr>
                            <a:t>2788</a:t>
                          </a:r>
                        </a:p>
                      </a:txBody>
                      <a:tcPr marL="68580" marR="68580" marT="0" marB="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58457656"/>
                      </a:ext>
                    </a:extLst>
                  </a:tr>
                </a:tbl>
              </a:graphicData>
            </a:graphic>
          </p:graphicFrame>
        </mc:Choice>
        <mc:Fallback xmlns="">
          <p:graphicFrame>
            <p:nvGraphicFramePr>
              <p:cNvPr id="12" name="表 11">
                <a:extLst>
                  <a:ext uri="{FF2B5EF4-FFF2-40B4-BE49-F238E27FC236}">
                    <a16:creationId xmlns:a16="http://schemas.microsoft.com/office/drawing/2014/main" id="{54262539-185F-C9EA-A446-879AC8C2FE38}"/>
                  </a:ext>
                </a:extLst>
              </p:cNvPr>
              <p:cNvGraphicFramePr>
                <a:graphicFrameLocks noGrp="1"/>
              </p:cNvGraphicFramePr>
              <p:nvPr>
                <p:extLst>
                  <p:ext uri="{D42A27DB-BD31-4B8C-83A1-F6EECF244321}">
                    <p14:modId xmlns:p14="http://schemas.microsoft.com/office/powerpoint/2010/main" val="2150132913"/>
                  </p:ext>
                </p:extLst>
              </p:nvPr>
            </p:nvGraphicFramePr>
            <p:xfrm>
              <a:off x="468000" y="2277493"/>
              <a:ext cx="4536000" cy="2160000"/>
            </p:xfrm>
            <a:graphic>
              <a:graphicData uri="http://schemas.openxmlformats.org/drawingml/2006/table">
                <a:tbl>
                  <a:tblPr>
                    <a:tableStyleId>{5C22544A-7EE6-4342-B048-85BDC9FD1C3A}</a:tableStyleId>
                  </a:tblPr>
                  <a:tblGrid>
                    <a:gridCol w="1620000">
                      <a:extLst>
                        <a:ext uri="{9D8B030D-6E8A-4147-A177-3AD203B41FA5}">
                          <a16:colId xmlns:a16="http://schemas.microsoft.com/office/drawing/2014/main" val="3128899027"/>
                        </a:ext>
                      </a:extLst>
                    </a:gridCol>
                    <a:gridCol w="972000">
                      <a:extLst>
                        <a:ext uri="{9D8B030D-6E8A-4147-A177-3AD203B41FA5}">
                          <a16:colId xmlns:a16="http://schemas.microsoft.com/office/drawing/2014/main" val="3307790769"/>
                        </a:ext>
                      </a:extLst>
                    </a:gridCol>
                    <a:gridCol w="972000">
                      <a:extLst>
                        <a:ext uri="{9D8B030D-6E8A-4147-A177-3AD203B41FA5}">
                          <a16:colId xmlns:a16="http://schemas.microsoft.com/office/drawing/2014/main" val="2663234440"/>
                        </a:ext>
                      </a:extLst>
                    </a:gridCol>
                    <a:gridCol w="972000">
                      <a:extLst>
                        <a:ext uri="{9D8B030D-6E8A-4147-A177-3AD203B41FA5}">
                          <a16:colId xmlns:a16="http://schemas.microsoft.com/office/drawing/2014/main" val="3942222273"/>
                        </a:ext>
                      </a:extLst>
                    </a:gridCol>
                  </a:tblGrid>
                  <a:tr h="432000">
                    <a:tc>
                      <a:txBody>
                        <a:bodyPr/>
                        <a:lstStyle/>
                        <a:p>
                          <a:pPr algn="ctr"/>
                          <a:r>
                            <a:rPr kumimoji="1" lang="en-US" altLang="ja-JP" sz="1100" dirty="0">
                              <a:solidFill>
                                <a:schemeClr val="bg1"/>
                              </a:solidFill>
                            </a:rPr>
                            <a:t>B3LYP/</a:t>
                          </a:r>
                          <a:br>
                            <a:rPr kumimoji="1" lang="en-US" altLang="ja-JP" sz="1100" dirty="0">
                              <a:solidFill>
                                <a:schemeClr val="bg1"/>
                              </a:solidFill>
                            </a:rPr>
                          </a:br>
                          <a:r>
                            <a:rPr kumimoji="1" lang="en-US" altLang="ja-JP" sz="1100" dirty="0">
                              <a:solidFill>
                                <a:schemeClr val="bg1"/>
                              </a:solidFill>
                            </a:rPr>
                            <a:t>6-311++G(3df,2pd)</a:t>
                          </a:r>
                          <a:endParaRPr kumimoji="1" lang="ja-JP" altLang="en-US" sz="1100" dirty="0">
                            <a:solidFill>
                              <a:schemeClr val="bg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a:txBody>
                        <a:bodyPr/>
                        <a:lstStyle/>
                        <a:p>
                          <a:endParaRPr lang="ja-JP"/>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166250" r="-200000" b="-407042"/>
                          </a:stretch>
                        </a:blipFill>
                      </a:tcPr>
                    </a:tc>
                    <a:tc>
                      <a:txBody>
                        <a:bodyPr/>
                        <a:lstStyle/>
                        <a:p>
                          <a:endParaRPr lang="ja-JP"/>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267925" r="-101258" b="-407042"/>
                          </a:stretch>
                        </a:blipFill>
                      </a:tcPr>
                    </a:tc>
                    <a:tc>
                      <a:txBody>
                        <a:bodyPr/>
                        <a:lstStyle/>
                        <a:p>
                          <a:endParaRPr lang="ja-JP"/>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365625" r="-625" b="-407042"/>
                          </a:stretch>
                        </a:blipFill>
                      </a:tcPr>
                    </a:tc>
                    <a:extLst>
                      <a:ext uri="{0D108BD9-81ED-4DB2-BD59-A6C34878D82A}">
                        <a16:rowId xmlns:a16="http://schemas.microsoft.com/office/drawing/2014/main" val="432767246"/>
                      </a:ext>
                    </a:extLst>
                  </a:tr>
                  <a:tr h="288000">
                    <a:tc>
                      <a:txBody>
                        <a:bodyPr/>
                        <a:lstStyle/>
                        <a:p>
                          <a:pPr algn="ctr"/>
                          <a:r>
                            <a:rPr kumimoji="1" lang="en-US" altLang="ja-JP" sz="1100" dirty="0"/>
                            <a:t>H</a:t>
                          </a:r>
                          <a:r>
                            <a:rPr kumimoji="1" lang="ja-JP" altLang="en-US" sz="1100" dirty="0"/>
                            <a:t>₂</a:t>
                          </a:r>
                          <a:r>
                            <a:rPr kumimoji="1" lang="en-US" altLang="ja-JP" sz="1100" dirty="0"/>
                            <a:t>O</a:t>
                          </a:r>
                          <a:r>
                            <a:rPr kumimoji="1" lang="ja-JP" altLang="en-US" sz="1100" dirty="0"/>
                            <a:t>　調和</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kumimoji="1" lang="en-US" altLang="ja-JP" sz="1100" dirty="0"/>
                            <a:t>3827</a:t>
                          </a:r>
                          <a:endParaRPr kumimoji="1" lang="ja-JP" altLang="en-US" sz="11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kumimoji="1" lang="en-US" altLang="ja-JP" sz="1100" dirty="0"/>
                            <a:t>1627</a:t>
                          </a:r>
                          <a:endParaRPr kumimoji="1" lang="ja-JP" altLang="en-US" sz="11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kumimoji="1" lang="en-US" altLang="ja-JP" sz="1100" dirty="0"/>
                            <a:t>3928</a:t>
                          </a:r>
                          <a:endParaRPr kumimoji="1" lang="ja-JP" altLang="en-US" sz="1100"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02898322"/>
                      </a:ext>
                    </a:extLst>
                  </a:tr>
                  <a:tr h="288000">
                    <a:tc>
                      <a:txBody>
                        <a:bodyPr/>
                        <a:lstStyle/>
                        <a:p>
                          <a:pPr algn="ctr"/>
                          <a:r>
                            <a:rPr kumimoji="1" lang="en-US" altLang="ja-JP" sz="1100" dirty="0"/>
                            <a:t>H</a:t>
                          </a:r>
                          <a:r>
                            <a:rPr kumimoji="1" lang="ja-JP" altLang="en-US" sz="1100" dirty="0"/>
                            <a:t>₂</a:t>
                          </a:r>
                          <a:r>
                            <a:rPr kumimoji="1" lang="en-US" altLang="ja-JP" sz="1100" dirty="0"/>
                            <a:t>O</a:t>
                          </a:r>
                          <a:r>
                            <a:rPr kumimoji="1" lang="ja-JP" altLang="en-US" sz="1100" dirty="0"/>
                            <a:t>　非調和</a:t>
                          </a:r>
                        </a:p>
                      </a:txBody>
                      <a:tcPr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100" dirty="0"/>
                            <a:t>3648</a:t>
                          </a:r>
                          <a:endParaRPr kumimoji="1" lang="ja-JP" altLang="en-US" sz="1100" dirty="0"/>
                        </a:p>
                      </a:txBody>
                      <a:tcPr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100" dirty="0"/>
                            <a:t>1571</a:t>
                          </a:r>
                          <a:endParaRPr kumimoji="1" lang="ja-JP" altLang="en-US" sz="1100" dirty="0"/>
                        </a:p>
                      </a:txBody>
                      <a:tcPr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100" dirty="0"/>
                            <a:t>3736</a:t>
                          </a:r>
                          <a:endParaRPr kumimoji="1" lang="ja-JP" altLang="en-US" sz="1100" dirty="0"/>
                        </a:p>
                      </a:txBody>
                      <a:tcPr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64101354"/>
                      </a:ext>
                    </a:extLst>
                  </a:tr>
                  <a:tr h="288000">
                    <a:tc>
                      <a:txBody>
                        <a:bodyPr/>
                        <a:lstStyle/>
                        <a:p>
                          <a:pPr algn="ctr"/>
                          <a:r>
                            <a:rPr kumimoji="1" lang="ja-JP" altLang="en-US" sz="1100" dirty="0"/>
                            <a:t>実験値</a:t>
                          </a:r>
                          <a:r>
                            <a:rPr kumimoji="1" lang="en-US" altLang="ja-JP" sz="1100" dirty="0"/>
                            <a:t>[1]</a:t>
                          </a:r>
                          <a:endParaRPr kumimoji="1" lang="ja-JP" altLang="en-US" sz="1100" dirty="0"/>
                        </a:p>
                      </a:txBody>
                      <a:tcPr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ja-JP" sz="1100" kern="100" dirty="0">
                              <a:effectLst/>
                              <a:latin typeface="+mn-ea"/>
                              <a:ea typeface="+mn-ea"/>
                              <a:cs typeface="Times New Roman" panose="02020603050405020304" pitchFamily="18" charset="0"/>
                            </a:rPr>
                            <a:t>3657</a:t>
                          </a:r>
                        </a:p>
                      </a:txBody>
                      <a:tcPr marL="68580" marR="68580" marT="0" marB="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altLang="ja-JP" sz="1100" b="0" i="0" u="none" strike="noStrike" dirty="0">
                              <a:solidFill>
                                <a:schemeClr val="tx1"/>
                              </a:solidFill>
                              <a:effectLst/>
                              <a:latin typeface="游ゴシック" panose="020B0400000000000000" pitchFamily="50" charset="-128"/>
                              <a:ea typeface="游ゴシック" panose="020B0400000000000000" pitchFamily="50" charset="-128"/>
                            </a:rPr>
                            <a:t>1595</a:t>
                          </a:r>
                        </a:p>
                      </a:txBody>
                      <a:tcPr marL="68580" marR="68580" marT="0" marB="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ja-JP" sz="1100" kern="100" dirty="0">
                              <a:effectLst/>
                              <a:latin typeface="+mn-ea"/>
                              <a:ea typeface="+mn-ea"/>
                              <a:cs typeface="Times New Roman" panose="02020603050405020304" pitchFamily="18" charset="0"/>
                            </a:rPr>
                            <a:t>3756</a:t>
                          </a:r>
                        </a:p>
                      </a:txBody>
                      <a:tcPr marL="68580" marR="68580" marT="0" marB="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23896448"/>
                      </a:ext>
                    </a:extLst>
                  </a:tr>
                  <a:tr h="288000">
                    <a:tc>
                      <a:txBody>
                        <a:bodyPr/>
                        <a:lstStyle/>
                        <a:p>
                          <a:pPr algn="ctr"/>
                          <a:r>
                            <a:rPr kumimoji="1" lang="en-US" altLang="ja-JP" sz="1100" dirty="0"/>
                            <a:t>D</a:t>
                          </a:r>
                          <a:r>
                            <a:rPr kumimoji="1" lang="ja-JP" altLang="en-US" sz="1100" dirty="0"/>
                            <a:t>₂</a:t>
                          </a:r>
                          <a:r>
                            <a:rPr kumimoji="1" lang="en-US" altLang="ja-JP" sz="1100" dirty="0"/>
                            <a:t>O</a:t>
                          </a:r>
                          <a:r>
                            <a:rPr kumimoji="1" lang="ja-JP" altLang="en-US" sz="1100" dirty="0"/>
                            <a:t>　調和</a:t>
                          </a:r>
                        </a:p>
                      </a:txBody>
                      <a:tcPr anchor="ctr">
                        <a:lnL w="12700" cmpd="sng">
                          <a:noFill/>
                        </a:lnL>
                        <a:lnR w="12700" cmpd="sng">
                          <a:noFill/>
                        </a:lnR>
                        <a:lnT w="12700" cap="flat" cmpd="sng" algn="ctr">
                          <a:solidFill>
                            <a:schemeClr val="tx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a:r>
                            <a:rPr kumimoji="1" lang="en-US" altLang="ja-JP" sz="1100" dirty="0"/>
                            <a:t>2759</a:t>
                          </a:r>
                          <a:endParaRPr kumimoji="1" lang="ja-JP" altLang="en-US" sz="1100" dirty="0"/>
                        </a:p>
                      </a:txBody>
                      <a:tcPr anchor="ctr">
                        <a:lnL w="12700" cmpd="sng">
                          <a:noFill/>
                        </a:lnL>
                        <a:lnR w="12700" cmpd="sng">
                          <a:noFill/>
                        </a:lnR>
                        <a:lnT w="12700" cap="flat" cmpd="sng" algn="ctr">
                          <a:solidFill>
                            <a:schemeClr val="tx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a:r>
                            <a:rPr kumimoji="1" lang="en-US" altLang="ja-JP" sz="1100" dirty="0"/>
                            <a:t>1191</a:t>
                          </a:r>
                          <a:endParaRPr kumimoji="1" lang="ja-JP" altLang="en-US" sz="1100" dirty="0"/>
                        </a:p>
                      </a:txBody>
                      <a:tcPr anchor="ctr">
                        <a:lnL w="12700" cmpd="sng">
                          <a:noFill/>
                        </a:lnL>
                        <a:lnR w="12700" cmpd="sng">
                          <a:noFill/>
                        </a:lnR>
                        <a:lnT w="12700" cap="flat" cmpd="sng" algn="ctr">
                          <a:solidFill>
                            <a:schemeClr val="tx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a:r>
                            <a:rPr kumimoji="1" lang="en-US" altLang="ja-JP" sz="1100" dirty="0"/>
                            <a:t>2879</a:t>
                          </a:r>
                          <a:endParaRPr kumimoji="1" lang="ja-JP" altLang="en-US" sz="1100" dirty="0"/>
                        </a:p>
                      </a:txBody>
                      <a:tcPr anchor="ctr">
                        <a:lnL w="12700" cmpd="sng">
                          <a:noFill/>
                        </a:lnL>
                        <a:lnR w="12700" cmpd="sng">
                          <a:noFill/>
                        </a:lnR>
                        <a:lnT w="12700" cap="flat" cmpd="sng" algn="ctr">
                          <a:solidFill>
                            <a:schemeClr val="tx2"/>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0766980"/>
                      </a:ext>
                    </a:extLst>
                  </a:tr>
                  <a:tr h="288000">
                    <a:tc>
                      <a:txBody>
                        <a:bodyPr/>
                        <a:lstStyle/>
                        <a:p>
                          <a:pPr algn="ctr"/>
                          <a:r>
                            <a:rPr kumimoji="1" lang="en-US" altLang="ja-JP" sz="1100" dirty="0"/>
                            <a:t>D</a:t>
                          </a:r>
                          <a:r>
                            <a:rPr kumimoji="1" lang="ja-JP" altLang="en-US" sz="1100" dirty="0"/>
                            <a:t>₂</a:t>
                          </a:r>
                          <a:r>
                            <a:rPr kumimoji="1" lang="en-US" altLang="ja-JP" sz="1100" dirty="0"/>
                            <a:t>O</a:t>
                          </a:r>
                          <a:r>
                            <a:rPr kumimoji="1" lang="ja-JP" altLang="en-US" sz="1100" dirty="0"/>
                            <a:t>　非調和</a:t>
                          </a:r>
                        </a:p>
                      </a:txBody>
                      <a:tcPr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100" dirty="0"/>
                            <a:t>2666</a:t>
                          </a:r>
                          <a:endParaRPr kumimoji="1" lang="ja-JP" altLang="en-US" sz="1100" dirty="0"/>
                        </a:p>
                      </a:txBody>
                      <a:tcPr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100" dirty="0"/>
                            <a:t>1162</a:t>
                          </a:r>
                          <a:endParaRPr kumimoji="1" lang="ja-JP" altLang="en-US" sz="1100" dirty="0"/>
                        </a:p>
                      </a:txBody>
                      <a:tcPr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100" dirty="0"/>
                            <a:t>2775</a:t>
                          </a:r>
                          <a:endParaRPr kumimoji="1" lang="ja-JP" altLang="en-US" sz="1100" dirty="0"/>
                        </a:p>
                      </a:txBody>
                      <a:tcPr anchor="ctr">
                        <a:lnL w="12700" cmpd="sng">
                          <a:noFill/>
                        </a:lnL>
                        <a:lnR w="12700" cmpd="sng">
                          <a:noFill/>
                        </a:lnR>
                        <a:lnT w="12700" cmpd="sng">
                          <a:noFill/>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83640073"/>
                      </a:ext>
                    </a:extLst>
                  </a:tr>
                  <a:tr h="288000">
                    <a:tc>
                      <a:txBody>
                        <a:bodyPr/>
                        <a:lstStyle/>
                        <a:p>
                          <a:pPr algn="ctr"/>
                          <a:r>
                            <a:rPr kumimoji="1" lang="ja-JP" altLang="en-US" sz="1100" dirty="0"/>
                            <a:t>実験値</a:t>
                          </a:r>
                          <a:r>
                            <a:rPr kumimoji="1" lang="en-US" altLang="ja-JP" sz="1100" dirty="0"/>
                            <a:t>[2]</a:t>
                          </a:r>
                          <a:endParaRPr kumimoji="1" lang="ja-JP" altLang="en-US" sz="1100" dirty="0"/>
                        </a:p>
                      </a:txBody>
                      <a:tcPr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ja-JP" sz="1100" kern="100" dirty="0">
                              <a:effectLst/>
                              <a:latin typeface="+mn-ea"/>
                              <a:ea typeface="+mn-ea"/>
                              <a:cs typeface="Times New Roman" panose="02020603050405020304" pitchFamily="18" charset="0"/>
                            </a:rPr>
                            <a:t>2671</a:t>
                          </a:r>
                        </a:p>
                      </a:txBody>
                      <a:tcPr marL="68580" marR="68580" marT="0" marB="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altLang="ja-JP" sz="1100" b="0" i="0" u="none" strike="noStrike" dirty="0">
                              <a:solidFill>
                                <a:schemeClr val="tx1"/>
                              </a:solidFill>
                              <a:effectLst/>
                              <a:latin typeface="游ゴシック" panose="020B0400000000000000" pitchFamily="50" charset="-128"/>
                              <a:ea typeface="游ゴシック" panose="020B0400000000000000" pitchFamily="50" charset="-128"/>
                            </a:rPr>
                            <a:t>1178</a:t>
                          </a:r>
                        </a:p>
                      </a:txBody>
                      <a:tcPr marL="68580" marR="68580" marT="0" marB="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ja-JP" sz="1100" kern="100" dirty="0">
                              <a:effectLst/>
                              <a:latin typeface="+mn-ea"/>
                              <a:ea typeface="+mn-ea"/>
                              <a:cs typeface="Times New Roman" panose="02020603050405020304" pitchFamily="18" charset="0"/>
                            </a:rPr>
                            <a:t>2788</a:t>
                          </a:r>
                        </a:p>
                      </a:txBody>
                      <a:tcPr marL="68580" marR="68580" marT="0" marB="0" anchor="ctr">
                        <a:lnL w="12700" cmpd="sng">
                          <a:noFill/>
                        </a:lnL>
                        <a:lnR w="12700" cmpd="sng">
                          <a:noFill/>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58457656"/>
                      </a:ext>
                    </a:extLst>
                  </a:tr>
                </a:tbl>
              </a:graphicData>
            </a:graphic>
          </p:graphicFrame>
        </mc:Fallback>
      </mc:AlternateContent>
      <p:sp>
        <p:nvSpPr>
          <p:cNvPr id="4" name="正方形/長方形 3">
            <a:extLst>
              <a:ext uri="{FF2B5EF4-FFF2-40B4-BE49-F238E27FC236}">
                <a16:creationId xmlns:a16="http://schemas.microsoft.com/office/drawing/2014/main" id="{ED179587-86E2-D68D-497A-11E7FEABBABB}"/>
              </a:ext>
            </a:extLst>
          </p:cNvPr>
          <p:cNvSpPr/>
          <p:nvPr/>
        </p:nvSpPr>
        <p:spPr>
          <a:xfrm>
            <a:off x="2088000" y="3574480"/>
            <a:ext cx="2916000" cy="576000"/>
          </a:xfrm>
          <a:prstGeom prst="rect">
            <a:avLst/>
          </a:prstGeom>
          <a:solidFill>
            <a:schemeClr val="accent4">
              <a:lumMod val="40000"/>
              <a:lumOff val="6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300" b="1" dirty="0">
                <a:solidFill>
                  <a:schemeClr val="accent4"/>
                </a:solidFill>
              </a:rPr>
              <a:t>計算してみよう</a:t>
            </a:r>
          </a:p>
        </p:txBody>
      </p:sp>
      <p:sp>
        <p:nvSpPr>
          <p:cNvPr id="8" name="正方形/長方形 7">
            <a:extLst>
              <a:ext uri="{FF2B5EF4-FFF2-40B4-BE49-F238E27FC236}">
                <a16:creationId xmlns:a16="http://schemas.microsoft.com/office/drawing/2014/main" id="{7EC03C03-61B0-E4FF-E0C4-280324D07542}"/>
              </a:ext>
            </a:extLst>
          </p:cNvPr>
          <p:cNvSpPr/>
          <p:nvPr/>
        </p:nvSpPr>
        <p:spPr>
          <a:xfrm>
            <a:off x="6792423" y="3895492"/>
            <a:ext cx="1745673" cy="854927"/>
          </a:xfrm>
          <a:prstGeom prst="rect">
            <a:avLst/>
          </a:prstGeom>
          <a:solidFill>
            <a:schemeClr val="accent4">
              <a:lumMod val="40000"/>
              <a:lumOff val="6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300" b="1" dirty="0">
                <a:solidFill>
                  <a:schemeClr val="accent4"/>
                </a:solidFill>
              </a:rPr>
              <a:t>計算してみよう</a:t>
            </a:r>
          </a:p>
        </p:txBody>
      </p:sp>
    </p:spTree>
    <p:extLst>
      <p:ext uri="{BB962C8B-B14F-4D97-AF65-F5344CB8AC3E}">
        <p14:creationId xmlns:p14="http://schemas.microsoft.com/office/powerpoint/2010/main" val="2600931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テキスト プレースホルダー 9">
            <a:extLst>
              <a:ext uri="{FF2B5EF4-FFF2-40B4-BE49-F238E27FC236}">
                <a16:creationId xmlns:a16="http://schemas.microsoft.com/office/drawing/2014/main" id="{B0FD302B-E5E0-1E1D-1859-58314F10E293}"/>
              </a:ext>
            </a:extLst>
          </p:cNvPr>
          <p:cNvSpPr>
            <a:spLocks noGrp="1"/>
          </p:cNvSpPr>
          <p:nvPr>
            <p:ph type="body" sz="quarter" idx="13"/>
          </p:nvPr>
        </p:nvSpPr>
        <p:spPr/>
        <p:txBody>
          <a:bodyPr/>
          <a:lstStyle/>
          <a:p>
            <a:endParaRPr lang="ja-JP" altLang="en-US"/>
          </a:p>
        </p:txBody>
      </p:sp>
      <p:pic>
        <p:nvPicPr>
          <p:cNvPr id="13" name="コンテンツ プレースホルダー 12">
            <a:extLst>
              <a:ext uri="{FF2B5EF4-FFF2-40B4-BE49-F238E27FC236}">
                <a16:creationId xmlns:a16="http://schemas.microsoft.com/office/drawing/2014/main" id="{9EE7E51E-C0AE-C8F6-9B94-0D83CAF09543}"/>
              </a:ext>
            </a:extLst>
          </p:cNvPr>
          <p:cNvPicPr>
            <a:picLocks noGrp="1" noChangeAspect="1"/>
          </p:cNvPicPr>
          <p:nvPr>
            <p:ph idx="14"/>
          </p:nvPr>
        </p:nvPicPr>
        <p:blipFill>
          <a:blip r:embed="rId2"/>
          <a:stretch>
            <a:fillRect/>
          </a:stretch>
        </p:blipFill>
        <p:spPr>
          <a:xfrm>
            <a:off x="4138216" y="842962"/>
            <a:ext cx="4537784" cy="3457575"/>
          </a:xfrm>
        </p:spPr>
      </p:pic>
      <p:sp>
        <p:nvSpPr>
          <p:cNvPr id="8" name="タイトル 7">
            <a:extLst>
              <a:ext uri="{FF2B5EF4-FFF2-40B4-BE49-F238E27FC236}">
                <a16:creationId xmlns:a16="http://schemas.microsoft.com/office/drawing/2014/main" id="{DE436DC9-D232-FC40-EEF4-957A988A3A91}"/>
              </a:ext>
            </a:extLst>
          </p:cNvPr>
          <p:cNvSpPr>
            <a:spLocks noGrp="1"/>
          </p:cNvSpPr>
          <p:nvPr>
            <p:ph type="title"/>
          </p:nvPr>
        </p:nvSpPr>
        <p:spPr/>
        <p:txBody>
          <a:bodyPr/>
          <a:lstStyle/>
          <a:p>
            <a:r>
              <a:rPr lang="ja-JP" altLang="en-US" dirty="0"/>
              <a:t>ラマンスペクトル</a:t>
            </a:r>
          </a:p>
        </p:txBody>
      </p:sp>
      <p:sp>
        <p:nvSpPr>
          <p:cNvPr id="7" name="スライド番号プレースホルダー 6">
            <a:extLst>
              <a:ext uri="{FF2B5EF4-FFF2-40B4-BE49-F238E27FC236}">
                <a16:creationId xmlns:a16="http://schemas.microsoft.com/office/drawing/2014/main" id="{954DEE7A-5064-F02E-4A7E-02C4E0BBCA76}"/>
              </a:ext>
            </a:extLst>
          </p:cNvPr>
          <p:cNvSpPr>
            <a:spLocks noGrp="1"/>
          </p:cNvSpPr>
          <p:nvPr>
            <p:ph type="sldNum" sz="quarter" idx="15"/>
          </p:nvPr>
        </p:nvSpPr>
        <p:spPr/>
        <p:txBody>
          <a:bodyPr/>
          <a:lstStyle/>
          <a:p>
            <a:fld id="{44CC7441-4F6D-4D99-AEAC-28C0433C7008}" type="slidenum">
              <a:rPr kumimoji="1" lang="ja-JP" altLang="en-US" smtClean="0"/>
              <a:pPr/>
              <a:t>95</a:t>
            </a:fld>
            <a:endParaRPr kumimoji="1" lang="ja-JP" altLang="en-US" dirty="0"/>
          </a:p>
        </p:txBody>
      </p:sp>
      <p:sp>
        <p:nvSpPr>
          <p:cNvPr id="9" name="コンテンツ プレースホルダー 8">
            <a:extLst>
              <a:ext uri="{FF2B5EF4-FFF2-40B4-BE49-F238E27FC236}">
                <a16:creationId xmlns:a16="http://schemas.microsoft.com/office/drawing/2014/main" id="{EDBFBC77-BECD-507D-F7A0-5F3F24136B71}"/>
              </a:ext>
            </a:extLst>
          </p:cNvPr>
          <p:cNvSpPr>
            <a:spLocks noGrp="1"/>
          </p:cNvSpPr>
          <p:nvPr>
            <p:ph idx="1"/>
          </p:nvPr>
        </p:nvSpPr>
        <p:spPr>
          <a:xfrm>
            <a:off x="468000" y="843750"/>
            <a:ext cx="3670216" cy="1296367"/>
          </a:xfrm>
        </p:spPr>
        <p:txBody>
          <a:bodyPr/>
          <a:lstStyle/>
          <a:p>
            <a:r>
              <a:rPr lang="ja-JP" altLang="en-US" dirty="0"/>
              <a:t>ラマンスペクトルを計算するには</a:t>
            </a:r>
            <a:r>
              <a:rPr lang="en-US" altLang="ja-JP" dirty="0"/>
              <a:t>IR</a:t>
            </a:r>
            <a:r>
              <a:rPr lang="ja-JP" altLang="en-US" dirty="0"/>
              <a:t>スペクトルの計算における</a:t>
            </a:r>
            <a:r>
              <a:rPr lang="en-US" altLang="ja-JP" dirty="0"/>
              <a:t>`Freq`</a:t>
            </a:r>
            <a:r>
              <a:rPr lang="ja-JP" altLang="en-US" dirty="0"/>
              <a:t>を</a:t>
            </a:r>
            <a:r>
              <a:rPr lang="en-US" altLang="ja-JP" dirty="0"/>
              <a:t>`Freq=Raman`</a:t>
            </a:r>
            <a:r>
              <a:rPr lang="ja-JP" altLang="en-US" dirty="0"/>
              <a:t>に置き換えればよい</a:t>
            </a:r>
            <a:r>
              <a:rPr lang="en-US" altLang="ja-JP" dirty="0"/>
              <a:t>. GaussView6</a:t>
            </a:r>
            <a:r>
              <a:rPr lang="ja-JP" altLang="en-US" dirty="0"/>
              <a:t>では右図のように指定する</a:t>
            </a:r>
            <a:r>
              <a:rPr lang="en-US" altLang="ja-JP" dirty="0"/>
              <a:t>. </a:t>
            </a:r>
            <a:r>
              <a:rPr lang="ja-JP" altLang="en-US" dirty="0"/>
              <a:t>結果は下図のように</a:t>
            </a:r>
            <a:r>
              <a:rPr lang="en-US" altLang="ja-JP" dirty="0"/>
              <a:t>IR</a:t>
            </a:r>
            <a:r>
              <a:rPr lang="ja-JP" altLang="en-US" dirty="0"/>
              <a:t>スペクトルの下に表示されているのでスクロールする</a:t>
            </a:r>
            <a:r>
              <a:rPr lang="en-US" altLang="ja-JP" dirty="0"/>
              <a:t>.</a:t>
            </a:r>
          </a:p>
        </p:txBody>
      </p:sp>
      <p:pic>
        <p:nvPicPr>
          <p:cNvPr id="17" name="グラフィックス 16" descr="カーソル 単色塗りつぶし">
            <a:extLst>
              <a:ext uri="{FF2B5EF4-FFF2-40B4-BE49-F238E27FC236}">
                <a16:creationId xmlns:a16="http://schemas.microsoft.com/office/drawing/2014/main" id="{8F5B19EC-D388-F30F-5113-7E570A525A4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556570" y="2364113"/>
            <a:ext cx="415274" cy="415274"/>
          </a:xfrm>
          <a:prstGeom prst="rect">
            <a:avLst/>
          </a:prstGeom>
        </p:spPr>
      </p:pic>
      <p:pic>
        <p:nvPicPr>
          <p:cNvPr id="5" name="図 4">
            <a:extLst>
              <a:ext uri="{FF2B5EF4-FFF2-40B4-BE49-F238E27FC236}">
                <a16:creationId xmlns:a16="http://schemas.microsoft.com/office/drawing/2014/main" id="{3FBC8E80-2C4A-EB9F-669B-0CAB6E84C9BB}"/>
              </a:ext>
            </a:extLst>
          </p:cNvPr>
          <p:cNvPicPr>
            <a:picLocks noChangeAspect="1"/>
          </p:cNvPicPr>
          <p:nvPr/>
        </p:nvPicPr>
        <p:blipFill>
          <a:blip r:embed="rId5"/>
          <a:stretch>
            <a:fillRect/>
          </a:stretch>
        </p:blipFill>
        <p:spPr>
          <a:xfrm>
            <a:off x="467999" y="2267415"/>
            <a:ext cx="3589475" cy="2289137"/>
          </a:xfrm>
          <a:prstGeom prst="rect">
            <a:avLst/>
          </a:prstGeom>
        </p:spPr>
      </p:pic>
      <p:pic>
        <p:nvPicPr>
          <p:cNvPr id="6" name="グラフィックス 5" descr="カーソル 単色塗りつぶし">
            <a:extLst>
              <a:ext uri="{FF2B5EF4-FFF2-40B4-BE49-F238E27FC236}">
                <a16:creationId xmlns:a16="http://schemas.microsoft.com/office/drawing/2014/main" id="{86B14F4D-2FFF-E65B-6281-4AF72BCC5B9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890208" y="3668805"/>
            <a:ext cx="415274" cy="415274"/>
          </a:xfrm>
          <a:prstGeom prst="rect">
            <a:avLst/>
          </a:prstGeom>
        </p:spPr>
      </p:pic>
    </p:spTree>
    <p:extLst>
      <p:ext uri="{BB962C8B-B14F-4D97-AF65-F5344CB8AC3E}">
        <p14:creationId xmlns:p14="http://schemas.microsoft.com/office/powerpoint/2010/main" val="77360258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A65375-9C11-560D-279D-4E2F6BC43200}"/>
            </a:ext>
          </a:extLst>
        </p:cNvPr>
        <p:cNvGrpSpPr/>
        <p:nvPr/>
      </p:nvGrpSpPr>
      <p:grpSpPr>
        <a:xfrm>
          <a:off x="0" y="0"/>
          <a:ext cx="0" cy="0"/>
          <a:chOff x="0" y="0"/>
          <a:chExt cx="0" cy="0"/>
        </a:xfrm>
      </p:grpSpPr>
      <p:sp>
        <p:nvSpPr>
          <p:cNvPr id="5" name="タイトル 4">
            <a:extLst>
              <a:ext uri="{FF2B5EF4-FFF2-40B4-BE49-F238E27FC236}">
                <a16:creationId xmlns:a16="http://schemas.microsoft.com/office/drawing/2014/main" id="{F8B6E8FD-7AAE-F861-7CEA-455C67D041AB}"/>
              </a:ext>
            </a:extLst>
          </p:cNvPr>
          <p:cNvSpPr>
            <a:spLocks noGrp="1"/>
          </p:cNvSpPr>
          <p:nvPr>
            <p:ph type="title"/>
          </p:nvPr>
        </p:nvSpPr>
        <p:spPr>
          <a:xfrm>
            <a:off x="0" y="0"/>
            <a:ext cx="9144000" cy="468000"/>
          </a:xfrm>
        </p:spPr>
        <p:txBody>
          <a:bodyPr/>
          <a:lstStyle/>
          <a:p>
            <a:r>
              <a:rPr lang="ja-JP" altLang="en-US" dirty="0"/>
              <a:t>演習：ラマンスペクトル</a:t>
            </a:r>
          </a:p>
        </p:txBody>
      </p:sp>
      <mc:AlternateContent xmlns:mc="http://schemas.openxmlformats.org/markup-compatibility/2006" xmlns:a14="http://schemas.microsoft.com/office/drawing/2010/main">
        <mc:Choice Requires="a14">
          <p:sp>
            <p:nvSpPr>
              <p:cNvPr id="2" name="コンテンツ プレースホルダー 1">
                <a:extLst>
                  <a:ext uri="{FF2B5EF4-FFF2-40B4-BE49-F238E27FC236}">
                    <a16:creationId xmlns:a16="http://schemas.microsoft.com/office/drawing/2014/main" id="{52CA7CA5-7D31-EFF8-36A8-2ABCFF479EBE}"/>
                  </a:ext>
                </a:extLst>
              </p:cNvPr>
              <p:cNvSpPr>
                <a:spLocks noGrp="1"/>
              </p:cNvSpPr>
              <p:nvPr>
                <p:ph idx="1"/>
              </p:nvPr>
            </p:nvSpPr>
            <p:spPr>
              <a:xfrm>
                <a:off x="468313" y="842963"/>
                <a:ext cx="2735262" cy="3927857"/>
              </a:xfrm>
            </p:spPr>
            <p:txBody>
              <a:bodyPr/>
              <a:lstStyle/>
              <a:p>
                <a:r>
                  <a:rPr lang="ja-JP" altLang="en-US" dirty="0"/>
                  <a:t>任意の分子の構造異性体のエネルギー</a:t>
                </a:r>
                <a:r>
                  <a:rPr lang="en-US" altLang="ja-JP" dirty="0"/>
                  <a:t>, IR</a:t>
                </a:r>
                <a:r>
                  <a:rPr lang="ja-JP" altLang="en-US" dirty="0"/>
                  <a:t>スペクトル</a:t>
                </a:r>
                <a:r>
                  <a:rPr lang="en-US" altLang="ja-JP" dirty="0"/>
                  <a:t>, </a:t>
                </a:r>
                <a:r>
                  <a:rPr lang="ja-JP" altLang="en-US" dirty="0"/>
                  <a:t>ラマンスペクトルを比較せよ</a:t>
                </a:r>
                <a:r>
                  <a:rPr lang="en-US" altLang="ja-JP" dirty="0"/>
                  <a:t>. </a:t>
                </a:r>
                <a:r>
                  <a:rPr lang="ja-JP" altLang="en-US" dirty="0"/>
                  <a:t>例：</a:t>
                </a:r>
                <a:br>
                  <a:rPr lang="en-US" altLang="ja-JP" dirty="0"/>
                </a:br>
                <a:endParaRPr lang="en-US" altLang="ja-JP" dirty="0"/>
              </a:p>
              <a:p>
                <a:br>
                  <a:rPr lang="en-US" altLang="ja-JP" dirty="0"/>
                </a:br>
                <a:br>
                  <a:rPr lang="en-US" altLang="ja-JP" dirty="0"/>
                </a:br>
                <a:br>
                  <a:rPr lang="en-US" altLang="ja-JP" dirty="0"/>
                </a:br>
                <a:r>
                  <a:rPr lang="en-US" altLang="ja-JP" dirty="0"/>
                  <a:t>    Anthracene</a:t>
                </a:r>
                <a:r>
                  <a:rPr lang="ja-JP" altLang="en-US" dirty="0"/>
                  <a:t>       </a:t>
                </a:r>
                <a:r>
                  <a:rPr lang="en-US" altLang="ja-JP" dirty="0"/>
                  <a:t>Phenanthrene</a:t>
                </a:r>
              </a:p>
              <a:p>
                <a:r>
                  <a:rPr lang="ja-JP" altLang="en-US" dirty="0"/>
                  <a:t>  －</a:t>
                </a:r>
                <a:r>
                  <a:rPr lang="en-US" altLang="ja-JP" dirty="0"/>
                  <a:t>539.5</a:t>
                </a:r>
                <a:r>
                  <a:rPr lang="en-US" altLang="ja-JP" dirty="0">
                    <a:solidFill>
                      <a:schemeClr val="accent4"/>
                    </a:solidFill>
                  </a:rPr>
                  <a:t>46261</a:t>
                </a:r>
                <a:r>
                  <a:rPr lang="en-US" altLang="ja-JP" dirty="0"/>
                  <a:t>  &gt; </a:t>
                </a:r>
                <a:r>
                  <a:rPr lang="ja-JP" altLang="en-US" dirty="0"/>
                  <a:t>－</a:t>
                </a:r>
                <a:r>
                  <a:rPr lang="en-US" altLang="ja-JP" dirty="0"/>
                  <a:t>539.5</a:t>
                </a:r>
                <a:r>
                  <a:rPr lang="en-US" altLang="ja-JP" dirty="0">
                    <a:solidFill>
                      <a:schemeClr val="accent4"/>
                    </a:solidFill>
                  </a:rPr>
                  <a:t>54442</a:t>
                </a:r>
              </a:p>
              <a:p>
                <a:r>
                  <a:rPr lang="ja-JP" altLang="en-US" dirty="0"/>
                  <a:t>上記は</a:t>
                </a:r>
                <a:r>
                  <a:rPr kumimoji="1" lang="en-US" altLang="ja-JP" dirty="0"/>
                  <a:t>B3LYP/6-31G(</a:t>
                </a:r>
                <a:r>
                  <a:rPr kumimoji="1" lang="en-US" altLang="ja-JP" dirty="0" err="1"/>
                  <a:t>d,p</a:t>
                </a:r>
                <a:r>
                  <a:rPr kumimoji="1" lang="en-US" altLang="ja-JP" dirty="0"/>
                  <a:t>)</a:t>
                </a:r>
                <a:r>
                  <a:rPr kumimoji="1" lang="ja-JP" altLang="en-US" dirty="0"/>
                  <a:t>で最適化したエネルギー</a:t>
                </a:r>
                <a:r>
                  <a:rPr kumimoji="1" lang="en-US" altLang="ja-JP" dirty="0"/>
                  <a:t>E(RB3LYP)</a:t>
                </a:r>
                <a:r>
                  <a:rPr kumimoji="1" lang="ja-JP" altLang="en-US" dirty="0"/>
                  <a:t>である</a:t>
                </a:r>
                <a:r>
                  <a:rPr kumimoji="1" lang="en-US" altLang="ja-JP" dirty="0"/>
                  <a:t>. </a:t>
                </a:r>
                <a:r>
                  <a:rPr lang="ja-JP" altLang="en-US" dirty="0"/>
                  <a:t>構造異性体の</a:t>
                </a:r>
                <a:r>
                  <a:rPr kumimoji="1" lang="ja-JP" altLang="en-US" dirty="0"/>
                  <a:t>エネルギー差が</a:t>
                </a:r>
                <a14:m>
                  <m:oMath xmlns:m="http://schemas.openxmlformats.org/officeDocument/2006/math">
                    <m:r>
                      <m:rPr>
                        <m:sty m:val="p"/>
                      </m:rPr>
                      <a:rPr kumimoji="1" lang="en-US" altLang="ja-JP" b="0" i="0" smtClean="0">
                        <a:latin typeface="Cambria Math" panose="02040503050406030204" pitchFamily="18" charset="0"/>
                      </a:rPr>
                      <m:t>m</m:t>
                    </m:r>
                    <m:sSub>
                      <m:sSubPr>
                        <m:ctrlPr>
                          <a:rPr kumimoji="1" lang="en-US" altLang="ja-JP" b="0" i="1" smtClean="0">
                            <a:latin typeface="Cambria Math" panose="02040503050406030204" pitchFamily="18" charset="0"/>
                          </a:rPr>
                        </m:ctrlPr>
                      </m:sSubPr>
                      <m:e>
                        <m:r>
                          <a:rPr kumimoji="1" lang="en-US" altLang="ja-JP" b="0" i="1" smtClean="0">
                            <a:latin typeface="Cambria Math" panose="02040503050406030204" pitchFamily="18" charset="0"/>
                          </a:rPr>
                          <m:t>𝐸</m:t>
                        </m:r>
                      </m:e>
                      <m:sub>
                        <m:r>
                          <m:rPr>
                            <m:sty m:val="p"/>
                          </m:rPr>
                          <a:rPr kumimoji="1" lang="en-US" altLang="ja-JP" b="0" i="0" smtClean="0">
                            <a:latin typeface="Cambria Math" panose="02040503050406030204" pitchFamily="18" charset="0"/>
                          </a:rPr>
                          <m:t>h</m:t>
                        </m:r>
                      </m:sub>
                    </m:sSub>
                  </m:oMath>
                </a14:m>
                <a:r>
                  <a:rPr kumimoji="1" lang="ja-JP" altLang="en-US" dirty="0"/>
                  <a:t>スケールであることや</a:t>
                </a:r>
                <a:r>
                  <a:rPr kumimoji="1" lang="en-US" altLang="ja-JP" dirty="0"/>
                  <a:t>, </a:t>
                </a:r>
                <a:r>
                  <a:rPr lang="en-US" altLang="ja-JP" dirty="0"/>
                  <a:t>C-C</a:t>
                </a:r>
                <a:br>
                  <a:rPr lang="en-US" altLang="ja-JP" dirty="0"/>
                </a:br>
                <a:r>
                  <a:rPr lang="ja-JP" altLang="en-US" dirty="0"/>
                  <a:t>伸縮がラマン活性だが赤外活性ではないことなどが確認できる</a:t>
                </a:r>
                <a:r>
                  <a:rPr lang="en-US" altLang="ja-JP" dirty="0"/>
                  <a:t>.</a:t>
                </a:r>
              </a:p>
            </p:txBody>
          </p:sp>
        </mc:Choice>
        <mc:Fallback xmlns="">
          <p:sp>
            <p:nvSpPr>
              <p:cNvPr id="2" name="コンテンツ プレースホルダー 1">
                <a:extLst>
                  <a:ext uri="{FF2B5EF4-FFF2-40B4-BE49-F238E27FC236}">
                    <a16:creationId xmlns:a16="http://schemas.microsoft.com/office/drawing/2014/main" id="{52CA7CA5-7D31-EFF8-36A8-2ABCFF479EBE}"/>
                  </a:ext>
                </a:extLst>
              </p:cNvPr>
              <p:cNvSpPr>
                <a:spLocks noGrp="1" noRot="1" noChangeAspect="1" noMove="1" noResize="1" noEditPoints="1" noAdjustHandles="1" noChangeArrowheads="1" noChangeShapeType="1" noTextEdit="1"/>
              </p:cNvSpPr>
              <p:nvPr>
                <p:ph idx="1"/>
              </p:nvPr>
            </p:nvSpPr>
            <p:spPr>
              <a:xfrm>
                <a:off x="468313" y="842963"/>
                <a:ext cx="2735262" cy="3927857"/>
              </a:xfrm>
              <a:blipFill>
                <a:blip r:embed="rId3"/>
                <a:stretch>
                  <a:fillRect b="-155"/>
                </a:stretch>
              </a:blipFill>
            </p:spPr>
            <p:txBody>
              <a:bodyPr/>
              <a:lstStyle/>
              <a:p>
                <a:r>
                  <a:rPr lang="ja-JP" altLang="en-US">
                    <a:noFill/>
                  </a:rPr>
                  <a:t> </a:t>
                </a:r>
              </a:p>
            </p:txBody>
          </p:sp>
        </mc:Fallback>
      </mc:AlternateContent>
      <p:sp>
        <p:nvSpPr>
          <p:cNvPr id="3" name="テキスト プレースホルダー 2">
            <a:extLst>
              <a:ext uri="{FF2B5EF4-FFF2-40B4-BE49-F238E27FC236}">
                <a16:creationId xmlns:a16="http://schemas.microsoft.com/office/drawing/2014/main" id="{4684C7BE-0B8D-BE2E-88EB-4AF2AE14D2D6}"/>
              </a:ext>
            </a:extLst>
          </p:cNvPr>
          <p:cNvSpPr>
            <a:spLocks noGrp="1"/>
          </p:cNvSpPr>
          <p:nvPr>
            <p:ph type="body" sz="quarter" idx="13"/>
          </p:nvPr>
        </p:nvSpPr>
        <p:spPr>
          <a:xfrm>
            <a:off x="0" y="4675500"/>
            <a:ext cx="9144000" cy="468000"/>
          </a:xfrm>
        </p:spPr>
        <p:txBody>
          <a:bodyPr/>
          <a:lstStyle/>
          <a:p>
            <a:r>
              <a:rPr lang="ja-JP" altLang="en-US" dirty="0"/>
              <a:t>アントラセンよりもフェナントラセンの方が安定であることは次の文献とも一致する</a:t>
            </a:r>
            <a:r>
              <a:rPr lang="en-US" altLang="ja-JP" dirty="0"/>
              <a:t>.</a:t>
            </a:r>
            <a:r>
              <a:rPr lang="ja-JP" altLang="en-US" dirty="0"/>
              <a:t> </a:t>
            </a:r>
            <a:r>
              <a:rPr lang="en-US" altLang="ja-JP" dirty="0"/>
              <a:t>https://www.chem.sci.osaka-u.ac.jp/lab/micro/report/rcmt/2000/2000-res25.pdf</a:t>
            </a:r>
            <a:endParaRPr lang="ja-JP" altLang="en-US" dirty="0"/>
          </a:p>
        </p:txBody>
      </p:sp>
      <p:pic>
        <p:nvPicPr>
          <p:cNvPr id="12" name="コンテンツ プレースホルダー 11">
            <a:extLst>
              <a:ext uri="{FF2B5EF4-FFF2-40B4-BE49-F238E27FC236}">
                <a16:creationId xmlns:a16="http://schemas.microsoft.com/office/drawing/2014/main" id="{D5507590-ED69-06F0-138D-1F57D902F786}"/>
              </a:ext>
            </a:extLst>
          </p:cNvPr>
          <p:cNvPicPr>
            <a:picLocks noGrp="1" noChangeAspect="1"/>
          </p:cNvPicPr>
          <p:nvPr>
            <p:ph idx="14"/>
          </p:nvPr>
        </p:nvPicPr>
        <p:blipFill>
          <a:blip r:embed="rId4"/>
          <a:stretch>
            <a:fillRect/>
          </a:stretch>
        </p:blipFill>
        <p:spPr>
          <a:xfrm>
            <a:off x="3203575" y="888553"/>
            <a:ext cx="5472113" cy="1637606"/>
          </a:xfrm>
        </p:spPr>
      </p:pic>
      <p:pic>
        <p:nvPicPr>
          <p:cNvPr id="17" name="コンテンツ プレースホルダー 16">
            <a:extLst>
              <a:ext uri="{FF2B5EF4-FFF2-40B4-BE49-F238E27FC236}">
                <a16:creationId xmlns:a16="http://schemas.microsoft.com/office/drawing/2014/main" id="{4C9C8632-74EC-AB74-540E-0B600DC13C93}"/>
              </a:ext>
            </a:extLst>
          </p:cNvPr>
          <p:cNvPicPr>
            <a:picLocks noGrp="1" noChangeAspect="1"/>
          </p:cNvPicPr>
          <p:nvPr>
            <p:ph idx="15"/>
          </p:nvPr>
        </p:nvPicPr>
        <p:blipFill>
          <a:blip r:embed="rId5"/>
          <a:stretch>
            <a:fillRect/>
          </a:stretch>
        </p:blipFill>
        <p:spPr>
          <a:xfrm>
            <a:off x="3203575" y="2619578"/>
            <a:ext cx="5472113" cy="1633132"/>
          </a:xfrm>
        </p:spPr>
      </p:pic>
      <p:sp>
        <p:nvSpPr>
          <p:cNvPr id="6" name="スライド番号プレースホルダー 5">
            <a:extLst>
              <a:ext uri="{FF2B5EF4-FFF2-40B4-BE49-F238E27FC236}">
                <a16:creationId xmlns:a16="http://schemas.microsoft.com/office/drawing/2014/main" id="{1F2674FF-52DA-235E-4458-700B50FA7B1D}"/>
              </a:ext>
            </a:extLst>
          </p:cNvPr>
          <p:cNvSpPr>
            <a:spLocks noGrp="1"/>
          </p:cNvSpPr>
          <p:nvPr>
            <p:ph type="sldNum" sz="quarter" idx="16"/>
          </p:nvPr>
        </p:nvSpPr>
        <p:spPr>
          <a:xfrm>
            <a:off x="8496000" y="0"/>
            <a:ext cx="576000" cy="468000"/>
          </a:xfrm>
        </p:spPr>
        <p:txBody>
          <a:bodyPr/>
          <a:lstStyle/>
          <a:p>
            <a:fld id="{44CC7441-4F6D-4D99-AEAC-28C0433C7008}" type="slidenum">
              <a:rPr lang="ja-JP" altLang="en-US" smtClean="0"/>
              <a:pPr/>
              <a:t>96</a:t>
            </a:fld>
            <a:endParaRPr lang="ja-JP" altLang="en-US" dirty="0"/>
          </a:p>
        </p:txBody>
      </p:sp>
      <p:pic>
        <p:nvPicPr>
          <p:cNvPr id="15" name="グラフィックス 14">
            <a:extLst>
              <a:ext uri="{FF2B5EF4-FFF2-40B4-BE49-F238E27FC236}">
                <a16:creationId xmlns:a16="http://schemas.microsoft.com/office/drawing/2014/main" id="{984FF2A5-7648-A9C7-0614-2AB89E8F04D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64589" y="2020022"/>
            <a:ext cx="1226820" cy="495300"/>
          </a:xfrm>
          <a:prstGeom prst="rect">
            <a:avLst/>
          </a:prstGeom>
        </p:spPr>
      </p:pic>
      <p:pic>
        <p:nvPicPr>
          <p:cNvPr id="19" name="グラフィックス 18">
            <a:extLst>
              <a:ext uri="{FF2B5EF4-FFF2-40B4-BE49-F238E27FC236}">
                <a16:creationId xmlns:a16="http://schemas.microsoft.com/office/drawing/2014/main" id="{87B5F84C-6587-618D-B89E-4E860C02FEE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029429" y="1669502"/>
            <a:ext cx="1028700" cy="845820"/>
          </a:xfrm>
          <a:prstGeom prst="rect">
            <a:avLst/>
          </a:prstGeom>
        </p:spPr>
      </p:pic>
      <p:sp>
        <p:nvSpPr>
          <p:cNvPr id="20" name="テキスト ボックス 19">
            <a:extLst>
              <a:ext uri="{FF2B5EF4-FFF2-40B4-BE49-F238E27FC236}">
                <a16:creationId xmlns:a16="http://schemas.microsoft.com/office/drawing/2014/main" id="{FD19B73F-9A6F-C0A8-1ECF-FAC3C44BDB81}"/>
              </a:ext>
            </a:extLst>
          </p:cNvPr>
          <p:cNvSpPr txBox="1"/>
          <p:nvPr/>
        </p:nvSpPr>
        <p:spPr>
          <a:xfrm>
            <a:off x="7446310" y="1327589"/>
            <a:ext cx="911038" cy="292388"/>
          </a:xfrm>
          <a:prstGeom prst="rect">
            <a:avLst/>
          </a:prstGeom>
          <a:noFill/>
        </p:spPr>
        <p:txBody>
          <a:bodyPr wrap="square">
            <a:spAutoFit/>
          </a:bodyPr>
          <a:lstStyle/>
          <a:p>
            <a:pPr algn="ctr"/>
            <a:r>
              <a:rPr kumimoji="1" lang="en-US" altLang="ja-JP" sz="1300" b="1" dirty="0">
                <a:solidFill>
                  <a:schemeClr val="accent4"/>
                </a:solidFill>
              </a:rPr>
              <a:t>C-H</a:t>
            </a:r>
            <a:r>
              <a:rPr kumimoji="1" lang="ja-JP" altLang="en-US" sz="1300" b="1" dirty="0">
                <a:solidFill>
                  <a:schemeClr val="accent4"/>
                </a:solidFill>
              </a:rPr>
              <a:t>伸縮</a:t>
            </a:r>
            <a:endParaRPr lang="ja-JP" altLang="en-US" sz="1300" dirty="0"/>
          </a:p>
        </p:txBody>
      </p:sp>
      <p:sp>
        <p:nvSpPr>
          <p:cNvPr id="21" name="テキスト ボックス 20">
            <a:extLst>
              <a:ext uri="{FF2B5EF4-FFF2-40B4-BE49-F238E27FC236}">
                <a16:creationId xmlns:a16="http://schemas.microsoft.com/office/drawing/2014/main" id="{70732AA0-1052-8562-469B-0EFBED80EF76}"/>
              </a:ext>
            </a:extLst>
          </p:cNvPr>
          <p:cNvSpPr txBox="1"/>
          <p:nvPr/>
        </p:nvSpPr>
        <p:spPr>
          <a:xfrm>
            <a:off x="5349256" y="2886116"/>
            <a:ext cx="911038" cy="292388"/>
          </a:xfrm>
          <a:prstGeom prst="rect">
            <a:avLst/>
          </a:prstGeom>
          <a:noFill/>
        </p:spPr>
        <p:txBody>
          <a:bodyPr wrap="square">
            <a:spAutoFit/>
          </a:bodyPr>
          <a:lstStyle/>
          <a:p>
            <a:pPr algn="ctr"/>
            <a:r>
              <a:rPr kumimoji="1" lang="en-US" altLang="ja-JP" sz="1300" b="1" dirty="0">
                <a:solidFill>
                  <a:schemeClr val="accent4"/>
                </a:solidFill>
              </a:rPr>
              <a:t>C-C</a:t>
            </a:r>
            <a:r>
              <a:rPr kumimoji="1" lang="ja-JP" altLang="en-US" sz="1300" b="1" dirty="0">
                <a:solidFill>
                  <a:schemeClr val="accent4"/>
                </a:solidFill>
              </a:rPr>
              <a:t>伸縮</a:t>
            </a:r>
            <a:endParaRPr lang="ja-JP" altLang="en-US" sz="1300" dirty="0"/>
          </a:p>
        </p:txBody>
      </p:sp>
      <p:sp>
        <p:nvSpPr>
          <p:cNvPr id="22" name="テキスト ボックス 21">
            <a:extLst>
              <a:ext uri="{FF2B5EF4-FFF2-40B4-BE49-F238E27FC236}">
                <a16:creationId xmlns:a16="http://schemas.microsoft.com/office/drawing/2014/main" id="{2D4749E4-95C1-2B9F-A3DC-D9B43613DA36}"/>
              </a:ext>
            </a:extLst>
          </p:cNvPr>
          <p:cNvSpPr txBox="1"/>
          <p:nvPr/>
        </p:nvSpPr>
        <p:spPr>
          <a:xfrm>
            <a:off x="4210737" y="1441892"/>
            <a:ext cx="1224133" cy="292388"/>
          </a:xfrm>
          <a:prstGeom prst="rect">
            <a:avLst/>
          </a:prstGeom>
          <a:noFill/>
        </p:spPr>
        <p:txBody>
          <a:bodyPr wrap="square">
            <a:spAutoFit/>
          </a:bodyPr>
          <a:lstStyle/>
          <a:p>
            <a:pPr algn="ctr"/>
            <a:r>
              <a:rPr kumimoji="1" lang="en-US" altLang="ja-JP" sz="1300" b="1" dirty="0">
                <a:solidFill>
                  <a:schemeClr val="accent4"/>
                </a:solidFill>
              </a:rPr>
              <a:t>C-H</a:t>
            </a:r>
            <a:r>
              <a:rPr kumimoji="1" lang="ja-JP" altLang="en-US" sz="1300" b="1" dirty="0">
                <a:solidFill>
                  <a:schemeClr val="accent4"/>
                </a:solidFill>
              </a:rPr>
              <a:t>面外変角</a:t>
            </a:r>
            <a:endParaRPr lang="ja-JP" altLang="en-US" sz="1300" dirty="0"/>
          </a:p>
        </p:txBody>
      </p:sp>
      <p:sp>
        <p:nvSpPr>
          <p:cNvPr id="23" name="テキスト ボックス 22">
            <a:extLst>
              <a:ext uri="{FF2B5EF4-FFF2-40B4-BE49-F238E27FC236}">
                <a16:creationId xmlns:a16="http://schemas.microsoft.com/office/drawing/2014/main" id="{10A9A591-C047-F044-5B30-69B6BE451C75}"/>
              </a:ext>
            </a:extLst>
          </p:cNvPr>
          <p:cNvSpPr txBox="1"/>
          <p:nvPr/>
        </p:nvSpPr>
        <p:spPr>
          <a:xfrm>
            <a:off x="7336492" y="3032310"/>
            <a:ext cx="911038" cy="292388"/>
          </a:xfrm>
          <a:prstGeom prst="rect">
            <a:avLst/>
          </a:prstGeom>
          <a:noFill/>
        </p:spPr>
        <p:txBody>
          <a:bodyPr wrap="square">
            <a:spAutoFit/>
          </a:bodyPr>
          <a:lstStyle/>
          <a:p>
            <a:pPr algn="ctr"/>
            <a:r>
              <a:rPr kumimoji="1" lang="en-US" altLang="ja-JP" sz="1300" b="1" dirty="0">
                <a:solidFill>
                  <a:schemeClr val="accent4"/>
                </a:solidFill>
              </a:rPr>
              <a:t>C-H</a:t>
            </a:r>
            <a:r>
              <a:rPr kumimoji="1" lang="ja-JP" altLang="en-US" sz="1300" b="1" dirty="0">
                <a:solidFill>
                  <a:schemeClr val="accent4"/>
                </a:solidFill>
              </a:rPr>
              <a:t>伸縮</a:t>
            </a:r>
            <a:endParaRPr lang="ja-JP" altLang="en-US" sz="1300" dirty="0"/>
          </a:p>
        </p:txBody>
      </p:sp>
      <p:sp>
        <p:nvSpPr>
          <p:cNvPr id="4" name="テキスト ボックス 3">
            <a:extLst>
              <a:ext uri="{FF2B5EF4-FFF2-40B4-BE49-F238E27FC236}">
                <a16:creationId xmlns:a16="http://schemas.microsoft.com/office/drawing/2014/main" id="{7A9171EC-4C52-E523-369D-2104F75239DD}"/>
              </a:ext>
            </a:extLst>
          </p:cNvPr>
          <p:cNvSpPr txBox="1"/>
          <p:nvPr/>
        </p:nvSpPr>
        <p:spPr>
          <a:xfrm>
            <a:off x="4714704" y="1706935"/>
            <a:ext cx="1224133" cy="292388"/>
          </a:xfrm>
          <a:prstGeom prst="rect">
            <a:avLst/>
          </a:prstGeom>
          <a:noFill/>
        </p:spPr>
        <p:txBody>
          <a:bodyPr wrap="square">
            <a:spAutoFit/>
          </a:bodyPr>
          <a:lstStyle/>
          <a:p>
            <a:pPr algn="ctr"/>
            <a:r>
              <a:rPr kumimoji="1" lang="en-US" altLang="ja-JP" sz="1300" b="1" dirty="0">
                <a:solidFill>
                  <a:schemeClr val="accent4"/>
                </a:solidFill>
              </a:rPr>
              <a:t>C-C</a:t>
            </a:r>
            <a:r>
              <a:rPr kumimoji="1" lang="ja-JP" altLang="en-US" sz="1300" b="1" dirty="0">
                <a:solidFill>
                  <a:schemeClr val="accent4"/>
                </a:solidFill>
              </a:rPr>
              <a:t>面外変角</a:t>
            </a:r>
            <a:endParaRPr lang="ja-JP" altLang="en-US" sz="1300" dirty="0"/>
          </a:p>
        </p:txBody>
      </p:sp>
    </p:spTree>
    <p:extLst>
      <p:ext uri="{BB962C8B-B14F-4D97-AF65-F5344CB8AC3E}">
        <p14:creationId xmlns:p14="http://schemas.microsoft.com/office/powerpoint/2010/main" val="241991906"/>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A77D7D2-E00D-4AD3-1D56-BE9057F17B5D}"/>
              </a:ext>
            </a:extLst>
          </p:cNvPr>
          <p:cNvSpPr>
            <a:spLocks noGrp="1"/>
          </p:cNvSpPr>
          <p:nvPr>
            <p:ph type="ctrTitle"/>
          </p:nvPr>
        </p:nvSpPr>
        <p:spPr/>
        <p:txBody>
          <a:bodyPr/>
          <a:lstStyle/>
          <a:p>
            <a:r>
              <a:rPr lang="en-US" altLang="ja-JP" dirty="0"/>
              <a:t>8</a:t>
            </a:r>
            <a:r>
              <a:rPr kumimoji="1" lang="en-US" altLang="ja-JP" dirty="0"/>
              <a:t>. </a:t>
            </a:r>
            <a:r>
              <a:rPr kumimoji="1" lang="ja-JP" altLang="en-US" dirty="0"/>
              <a:t>化学反応</a:t>
            </a:r>
          </a:p>
        </p:txBody>
      </p:sp>
      <mc:AlternateContent xmlns:mc="http://schemas.openxmlformats.org/markup-compatibility/2006" xmlns:a14="http://schemas.microsoft.com/office/drawing/2010/main">
        <mc:Choice Requires="a14">
          <p:sp>
            <p:nvSpPr>
              <p:cNvPr id="3" name="字幕 2">
                <a:extLst>
                  <a:ext uri="{FF2B5EF4-FFF2-40B4-BE49-F238E27FC236}">
                    <a16:creationId xmlns:a16="http://schemas.microsoft.com/office/drawing/2014/main" id="{EF6AB1E2-90EF-944C-EF25-A09A4A233D67}"/>
                  </a:ext>
                </a:extLst>
              </p:cNvPr>
              <p:cNvSpPr>
                <a:spLocks noGrp="1"/>
              </p:cNvSpPr>
              <p:nvPr>
                <p:ph type="subTitle" idx="1"/>
              </p:nvPr>
            </p:nvSpPr>
            <p:spPr/>
            <p:txBody>
              <a:bodyPr/>
              <a:lstStyle/>
              <a:p>
                <a:r>
                  <a:rPr kumimoji="1" lang="ja-JP" altLang="en-US" dirty="0"/>
                  <a:t>水素の燃焼を題材として反応エンタルピーの計算方法を解説する</a:t>
                </a:r>
                <a:r>
                  <a:rPr kumimoji="1" lang="en-US" altLang="ja-JP" dirty="0"/>
                  <a:t>. </a:t>
                </a:r>
                <a:r>
                  <a:rPr kumimoji="1" lang="ja-JP" altLang="en-US" dirty="0"/>
                  <a:t>窒素の水素化を題材として零点振動エネルギーの重要性に関連した教科書の問題を検証する</a:t>
                </a:r>
                <a:r>
                  <a:rPr kumimoji="1" lang="en-US" altLang="ja-JP" dirty="0"/>
                  <a:t>.</a:t>
                </a:r>
                <a:r>
                  <a:rPr lang="en-US" altLang="ja-JP" dirty="0"/>
                  <a:t> </a:t>
                </a:r>
                <a:r>
                  <a:rPr lang="ja-JP" altLang="en-US" dirty="0"/>
                  <a:t>最後に</a:t>
                </a:r>
                <a:r>
                  <a:rPr lang="en-US" altLang="ja-JP" dirty="0"/>
                  <a:t>, HCN</a:t>
                </a:r>
                <a:r>
                  <a:rPr lang="ja-JP" altLang="en-US" dirty="0"/>
                  <a:t>および</a:t>
                </a:r>
                <a:r>
                  <a:rPr lang="en-US" altLang="ja-JP" dirty="0"/>
                  <a:t>HNC</a:t>
                </a:r>
                <a:r>
                  <a:rPr lang="ja-JP" altLang="en-US" dirty="0"/>
                  <a:t>の水素移動反応</a:t>
                </a:r>
                <a:r>
                  <a:rPr lang="en-US" altLang="ja-JP" dirty="0"/>
                  <a:t>, NH</a:t>
                </a:r>
                <a:r>
                  <a:rPr lang="ja-JP" altLang="en-US" dirty="0"/>
                  <a:t>₃の</a:t>
                </a:r>
                <a:r>
                  <a:rPr lang="en-US" altLang="ja-JP" dirty="0"/>
                  <a:t>Walden</a:t>
                </a:r>
                <a:r>
                  <a:rPr lang="ja-JP" altLang="en-US" dirty="0"/>
                  <a:t>反転</a:t>
                </a:r>
                <a:r>
                  <a:rPr lang="en-US" altLang="ja-JP" dirty="0"/>
                  <a:t>, S</a:t>
                </a:r>
                <a:r>
                  <a:rPr lang="en-US" altLang="ja-JP" baseline="-25000" dirty="0"/>
                  <a:t>N</a:t>
                </a:r>
                <a:r>
                  <a:rPr lang="en-US" altLang="ja-JP" dirty="0"/>
                  <a:t>2</a:t>
                </a:r>
                <a:r>
                  <a:rPr lang="ja-JP" altLang="en-US" dirty="0"/>
                  <a:t>反応（</a:t>
                </a:r>
                <a14:m>
                  <m:oMath xmlns:m="http://schemas.openxmlformats.org/officeDocument/2006/math">
                    <m:r>
                      <m:rPr>
                        <m:sty m:val="p"/>
                      </m:rPr>
                      <a:rPr lang="en-US" altLang="ja-JP" smtClean="0">
                        <a:latin typeface="Cambria Math" panose="02040503050406030204" pitchFamily="18" charset="0"/>
                      </a:rPr>
                      <m:t>ClC</m:t>
                    </m:r>
                    <m:sSub>
                      <m:sSubPr>
                        <m:ctrlPr>
                          <a:rPr lang="en-US" altLang="ja-JP" i="1">
                            <a:latin typeface="Cambria Math" panose="02040503050406030204" pitchFamily="18" charset="0"/>
                          </a:rPr>
                        </m:ctrlPr>
                      </m:sSubPr>
                      <m:e>
                        <m:r>
                          <m:rPr>
                            <m:sty m:val="p"/>
                          </m:rPr>
                          <a:rPr lang="en-US" altLang="ja-JP">
                            <a:latin typeface="Cambria Math" panose="02040503050406030204" pitchFamily="18" charset="0"/>
                          </a:rPr>
                          <m:t>H</m:t>
                        </m:r>
                      </m:e>
                      <m:sub>
                        <m:r>
                          <a:rPr lang="en-US" altLang="ja-JP">
                            <a:latin typeface="Cambria Math" panose="02040503050406030204" pitchFamily="18" charset="0"/>
                          </a:rPr>
                          <m:t>3</m:t>
                        </m:r>
                      </m:sub>
                    </m:sSub>
                    <m:r>
                      <a:rPr lang="en-US" altLang="ja-JP" b="0" i="1" smtClean="0">
                        <a:latin typeface="Cambria Math" panose="02040503050406030204" pitchFamily="18" charset="0"/>
                      </a:rPr>
                      <m:t>+</m:t>
                    </m:r>
                    <m:sSup>
                      <m:sSupPr>
                        <m:ctrlPr>
                          <a:rPr lang="en-US" altLang="ja-JP" b="0" i="1" smtClean="0">
                            <a:latin typeface="Cambria Math" panose="02040503050406030204" pitchFamily="18" charset="0"/>
                          </a:rPr>
                        </m:ctrlPr>
                      </m:sSupPr>
                      <m:e>
                        <m:r>
                          <m:rPr>
                            <m:sty m:val="p"/>
                          </m:rPr>
                          <a:rPr lang="en-US" altLang="ja-JP">
                            <a:latin typeface="Cambria Math" panose="02040503050406030204" pitchFamily="18" charset="0"/>
                          </a:rPr>
                          <m:t>Br</m:t>
                        </m:r>
                      </m:e>
                      <m:sup>
                        <m:r>
                          <a:rPr lang="en-US" altLang="ja-JP" b="0" i="0" smtClean="0">
                            <a:latin typeface="Cambria Math" panose="02040503050406030204" pitchFamily="18" charset="0"/>
                          </a:rPr>
                          <m:t>−</m:t>
                        </m:r>
                      </m:sup>
                    </m:sSup>
                    <m:r>
                      <a:rPr lang="en-US" altLang="ja-JP" b="0" i="1" smtClean="0">
                        <a:latin typeface="Cambria Math" panose="02040503050406030204" pitchFamily="18" charset="0"/>
                      </a:rPr>
                      <m:t>→</m:t>
                    </m:r>
                    <m:r>
                      <m:rPr>
                        <m:sty m:val="p"/>
                      </m:rPr>
                      <a:rPr kumimoji="1" lang="en-US" altLang="ja-JP" b="0" i="0" smtClean="0">
                        <a:latin typeface="Cambria Math" panose="02040503050406030204" pitchFamily="18" charset="0"/>
                      </a:rPr>
                      <m:t>C</m:t>
                    </m:r>
                    <m:sSup>
                      <m:sSupPr>
                        <m:ctrlPr>
                          <a:rPr kumimoji="1" lang="en-US" altLang="ja-JP" b="0" i="1" smtClean="0">
                            <a:latin typeface="Cambria Math" panose="02040503050406030204" pitchFamily="18" charset="0"/>
                          </a:rPr>
                        </m:ctrlPr>
                      </m:sSupPr>
                      <m:e>
                        <m:r>
                          <m:rPr>
                            <m:sty m:val="p"/>
                          </m:rPr>
                          <a:rPr kumimoji="1" lang="en-US" altLang="ja-JP" b="0" i="0" smtClean="0">
                            <a:latin typeface="Cambria Math" panose="02040503050406030204" pitchFamily="18" charset="0"/>
                          </a:rPr>
                          <m:t>l</m:t>
                        </m:r>
                      </m:e>
                      <m:sup>
                        <m:r>
                          <a:rPr kumimoji="1" lang="en-US" altLang="ja-JP" b="0" i="0" smtClean="0">
                            <a:latin typeface="Cambria Math" panose="02040503050406030204" pitchFamily="18" charset="0"/>
                          </a:rPr>
                          <m:t>−</m:t>
                        </m:r>
                      </m:sup>
                    </m:sSup>
                    <m:r>
                      <a:rPr kumimoji="1" lang="en-US" altLang="ja-JP" b="0" i="0" smtClean="0">
                        <a:latin typeface="Cambria Math" panose="02040503050406030204" pitchFamily="18" charset="0"/>
                      </a:rPr>
                      <m:t>+</m:t>
                    </m:r>
                    <m:r>
                      <m:rPr>
                        <m:sty m:val="p"/>
                      </m:rPr>
                      <a:rPr kumimoji="1" lang="en-US" altLang="ja-JP" b="0" i="0" smtClean="0">
                        <a:latin typeface="Cambria Math" panose="02040503050406030204" pitchFamily="18" charset="0"/>
                      </a:rPr>
                      <m:t>C</m:t>
                    </m:r>
                    <m:sSub>
                      <m:sSubPr>
                        <m:ctrlPr>
                          <a:rPr kumimoji="1" lang="en-US" altLang="ja-JP" b="0" i="1" smtClean="0">
                            <a:latin typeface="Cambria Math" panose="02040503050406030204" pitchFamily="18" charset="0"/>
                          </a:rPr>
                        </m:ctrlPr>
                      </m:sSubPr>
                      <m:e>
                        <m:r>
                          <m:rPr>
                            <m:sty m:val="p"/>
                          </m:rPr>
                          <a:rPr kumimoji="1" lang="en-US" altLang="ja-JP" b="0" i="0" smtClean="0">
                            <a:latin typeface="Cambria Math" panose="02040503050406030204" pitchFamily="18" charset="0"/>
                          </a:rPr>
                          <m:t>H</m:t>
                        </m:r>
                      </m:e>
                      <m:sub>
                        <m:r>
                          <a:rPr kumimoji="1" lang="en-US" altLang="ja-JP" b="0" i="0" smtClean="0">
                            <a:latin typeface="Cambria Math" panose="02040503050406030204" pitchFamily="18" charset="0"/>
                          </a:rPr>
                          <m:t>3</m:t>
                        </m:r>
                      </m:sub>
                    </m:sSub>
                    <m:r>
                      <m:rPr>
                        <m:sty m:val="p"/>
                      </m:rPr>
                      <a:rPr lang="en-US" altLang="ja-JP">
                        <a:latin typeface="Cambria Math" panose="02040503050406030204" pitchFamily="18" charset="0"/>
                      </a:rPr>
                      <m:t>Br</m:t>
                    </m:r>
                  </m:oMath>
                </a14:m>
                <a:r>
                  <a:rPr lang="ja-JP" altLang="en-US" dirty="0"/>
                  <a:t>）という</a:t>
                </a:r>
                <a:r>
                  <a:rPr lang="en-US" altLang="ja-JP" dirty="0"/>
                  <a:t>3</a:t>
                </a:r>
                <a:r>
                  <a:rPr lang="ja-JP" altLang="en-US" dirty="0"/>
                  <a:t>つの例を用いて</a:t>
                </a:r>
                <a:r>
                  <a:rPr lang="en-US" altLang="ja-JP" dirty="0"/>
                  <a:t>IRC</a:t>
                </a:r>
                <a:r>
                  <a:rPr lang="ja-JP" altLang="en-US" dirty="0"/>
                  <a:t>計算を簡単に解説する</a:t>
                </a:r>
                <a:r>
                  <a:rPr lang="en-US" altLang="ja-JP" dirty="0"/>
                  <a:t>.</a:t>
                </a:r>
                <a:endParaRPr kumimoji="1" lang="ja-JP" altLang="en-US" dirty="0"/>
              </a:p>
            </p:txBody>
          </p:sp>
        </mc:Choice>
        <mc:Fallback xmlns="">
          <p:sp>
            <p:nvSpPr>
              <p:cNvPr id="3" name="字幕 2">
                <a:extLst>
                  <a:ext uri="{FF2B5EF4-FFF2-40B4-BE49-F238E27FC236}">
                    <a16:creationId xmlns:a16="http://schemas.microsoft.com/office/drawing/2014/main" id="{EF6AB1E2-90EF-944C-EF25-A09A4A233D67}"/>
                  </a:ext>
                </a:extLst>
              </p:cNvPr>
              <p:cNvSpPr>
                <a:spLocks noGrp="1" noRot="1" noChangeAspect="1" noMove="1" noResize="1" noEditPoints="1" noAdjustHandles="1" noChangeArrowheads="1" noChangeShapeType="1" noTextEdit="1"/>
              </p:cNvSpPr>
              <p:nvPr>
                <p:ph type="subTitle" idx="1"/>
              </p:nvPr>
            </p:nvSpPr>
            <p:spPr>
              <a:blipFill>
                <a:blip r:embed="rId2"/>
                <a:stretch>
                  <a:fillRect l="-1248" t="-2439"/>
                </a:stretch>
              </a:blipFill>
            </p:spPr>
            <p:txBody>
              <a:bodyPr/>
              <a:lstStyle/>
              <a:p>
                <a:r>
                  <a:rPr lang="ja-JP" altLang="en-US">
                    <a:noFill/>
                  </a:rPr>
                  <a:t> </a:t>
                </a:r>
              </a:p>
            </p:txBody>
          </p:sp>
        </mc:Fallback>
      </mc:AlternateContent>
    </p:spTree>
    <p:extLst>
      <p:ext uri="{BB962C8B-B14F-4D97-AF65-F5344CB8AC3E}">
        <p14:creationId xmlns:p14="http://schemas.microsoft.com/office/powerpoint/2010/main" val="17004903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950713D-2242-25C7-A62A-81A2696A51E7}"/>
              </a:ext>
            </a:extLst>
          </p:cNvPr>
          <p:cNvSpPr>
            <a:spLocks noGrp="1"/>
          </p:cNvSpPr>
          <p:nvPr>
            <p:ph type="title"/>
          </p:nvPr>
        </p:nvSpPr>
        <p:spPr/>
        <p:txBody>
          <a:bodyPr/>
          <a:lstStyle/>
          <a:p>
            <a:r>
              <a:rPr lang="ja-JP" altLang="en-US" dirty="0"/>
              <a:t>エンタルピー</a:t>
            </a:r>
            <a:endParaRPr kumimoji="1" lang="ja-JP" altLang="en-US" dirty="0"/>
          </a:p>
        </p:txBody>
      </p:sp>
      <mc:AlternateContent xmlns:mc="http://schemas.openxmlformats.org/markup-compatibility/2006" xmlns:a14="http://schemas.microsoft.com/office/drawing/2010/main">
        <mc:Choice Requires="a14">
          <p:sp>
            <p:nvSpPr>
              <p:cNvPr id="7" name="コンテンツ プレースホルダー 6">
                <a:extLst>
                  <a:ext uri="{FF2B5EF4-FFF2-40B4-BE49-F238E27FC236}">
                    <a16:creationId xmlns:a16="http://schemas.microsoft.com/office/drawing/2014/main" id="{011488F9-DFAF-9230-08C8-AA92C9315E4D}"/>
                  </a:ext>
                </a:extLst>
              </p:cNvPr>
              <p:cNvSpPr>
                <a:spLocks noGrp="1"/>
              </p:cNvSpPr>
              <p:nvPr>
                <p:ph idx="1"/>
              </p:nvPr>
            </p:nvSpPr>
            <p:spPr>
              <a:xfrm>
                <a:off x="468000" y="843750"/>
                <a:ext cx="5472000" cy="3650793"/>
              </a:xfrm>
            </p:spPr>
            <p:txBody>
              <a:bodyPr/>
              <a:lstStyle/>
              <a:p>
                <a:r>
                  <a:rPr lang="en-US" altLang="ja-JP" b="0" dirty="0"/>
                  <a:t>Opt+Freq</a:t>
                </a:r>
                <a:r>
                  <a:rPr lang="ja-JP" altLang="en-US" b="0" dirty="0"/>
                  <a:t>計算の結果として得られるいくつかのエネルギー：</a:t>
                </a:r>
                <a:endParaRPr lang="en-US" altLang="ja-JP" b="1" dirty="0">
                  <a:solidFill>
                    <a:schemeClr val="tx2"/>
                  </a:solidFill>
                </a:endParaRPr>
              </a:p>
              <a:p>
                <a:pPr marL="285750" indent="-285750">
                  <a:buFont typeface="Arial" panose="020B0604020202020204" pitchFamily="34" charset="0"/>
                  <a:buChar char="•"/>
                </a:pPr>
                <a:r>
                  <a:rPr lang="en-US" altLang="ja-JP" sz="1100" b="1" dirty="0">
                    <a:solidFill>
                      <a:schemeClr val="tx2"/>
                    </a:solidFill>
                  </a:rPr>
                  <a:t>Electronic Energy (EE)</a:t>
                </a:r>
                <a:br>
                  <a:rPr lang="en-US" altLang="ja-JP" sz="1100" b="1" dirty="0">
                    <a:solidFill>
                      <a:schemeClr val="tx2"/>
                    </a:solidFill>
                  </a:rPr>
                </a:br>
                <a:r>
                  <a:rPr lang="en-US" altLang="ja-JP" sz="1100" dirty="0"/>
                  <a:t>HF</a:t>
                </a:r>
                <a:r>
                  <a:rPr lang="ja-JP" altLang="en-US" sz="1100" dirty="0"/>
                  <a:t>法などで求めた</a:t>
                </a:r>
                <a:r>
                  <a:rPr lang="en-US" altLang="ja-JP" sz="1100" dirty="0"/>
                  <a:t>PEC</a:t>
                </a:r>
                <a:r>
                  <a:rPr lang="ja-JP" altLang="en-US" sz="1100" dirty="0"/>
                  <a:t>の極小値</a:t>
                </a:r>
                <a:r>
                  <a:rPr lang="en-US" altLang="ja-JP" sz="1100" dirty="0"/>
                  <a:t>. </a:t>
                </a:r>
                <a:r>
                  <a:rPr lang="ja-JP" altLang="en-US" sz="1100" dirty="0"/>
                  <a:t>核の運動は一切含まれないので</a:t>
                </a:r>
                <a:r>
                  <a:rPr lang="en-US" altLang="ja-JP" sz="1100" dirty="0"/>
                  <a:t>, </a:t>
                </a:r>
                <a:r>
                  <a:rPr lang="ja-JP" altLang="en-US" sz="1100" dirty="0"/>
                  <a:t>原子の質量数（同位体）や温度</a:t>
                </a:r>
                <a:r>
                  <a:rPr lang="en-US" altLang="ja-JP" sz="1100" dirty="0"/>
                  <a:t>, </a:t>
                </a:r>
                <a:r>
                  <a:rPr lang="ja-JP" altLang="en-US" sz="1100" dirty="0"/>
                  <a:t>圧力には一切依存しない</a:t>
                </a:r>
                <a:r>
                  <a:rPr lang="en-US" altLang="ja-JP" sz="1100" dirty="0"/>
                  <a:t>.</a:t>
                </a:r>
              </a:p>
              <a:p>
                <a:pPr marL="285750" indent="-285750">
                  <a:buFont typeface="Arial" panose="020B0604020202020204" pitchFamily="34" charset="0"/>
                  <a:buChar char="•"/>
                </a:pPr>
                <a:r>
                  <a:rPr lang="en-US" altLang="ja-JP" sz="1100" b="1" dirty="0">
                    <a:solidFill>
                      <a:schemeClr val="tx2"/>
                    </a:solidFill>
                  </a:rPr>
                  <a:t>EE + Zero-point Energy</a:t>
                </a:r>
                <a:br>
                  <a:rPr lang="en-US" altLang="ja-JP" sz="1100" dirty="0"/>
                </a:br>
                <a:r>
                  <a:rPr lang="en-US" altLang="ja-JP" sz="1100" dirty="0"/>
                  <a:t>EE</a:t>
                </a:r>
                <a:r>
                  <a:rPr lang="ja-JP" altLang="en-US" sz="1100" dirty="0"/>
                  <a:t>に零点振動エネルギーを加えたもの</a:t>
                </a:r>
                <a:r>
                  <a:rPr lang="en-US" altLang="ja-JP" sz="1100" dirty="0"/>
                  <a:t>. 0K</a:t>
                </a:r>
                <a:r>
                  <a:rPr lang="ja-JP" altLang="en-US" sz="1100" dirty="0"/>
                  <a:t>での全エネルギー</a:t>
                </a:r>
                <a:r>
                  <a:rPr lang="en-US" altLang="ja-JP" sz="1100" dirty="0"/>
                  <a:t>. </a:t>
                </a:r>
                <a:r>
                  <a:rPr lang="ja-JP" altLang="en-US" sz="1100" dirty="0"/>
                  <a:t>各原子の質量数（同位体）には依存するが</a:t>
                </a:r>
                <a:r>
                  <a:rPr lang="en-US" altLang="ja-JP" sz="1100" dirty="0"/>
                  <a:t>, </a:t>
                </a:r>
                <a:r>
                  <a:rPr lang="ja-JP" altLang="en-US" sz="1100" dirty="0"/>
                  <a:t>温度や圧力には依存しない</a:t>
                </a:r>
                <a:r>
                  <a:rPr lang="en-US" altLang="ja-JP" sz="1100" dirty="0"/>
                  <a:t>.</a:t>
                </a:r>
              </a:p>
              <a:p>
                <a:pPr marL="285750" indent="-285750">
                  <a:buFont typeface="Arial" panose="020B0604020202020204" pitchFamily="34" charset="0"/>
                  <a:buChar char="•"/>
                </a:pPr>
                <a:r>
                  <a:rPr lang="en-US" altLang="ja-JP" sz="1100" b="1" dirty="0">
                    <a:solidFill>
                      <a:schemeClr val="tx2"/>
                    </a:solidFill>
                  </a:rPr>
                  <a:t>EE + Thermal Energy Correction</a:t>
                </a:r>
                <a:br>
                  <a:rPr lang="en-US" altLang="ja-JP" sz="1100" dirty="0"/>
                </a:br>
                <a:r>
                  <a:rPr lang="en-US" altLang="ja-JP" sz="1100" dirty="0"/>
                  <a:t>EE+ZPE</a:t>
                </a:r>
                <a:r>
                  <a:rPr lang="ja-JP" altLang="en-US" sz="1100" dirty="0"/>
                  <a:t>に加えて</a:t>
                </a:r>
                <a:r>
                  <a:rPr lang="en-US" altLang="ja-JP" sz="1100" dirty="0"/>
                  <a:t>, </a:t>
                </a:r>
                <a:r>
                  <a:rPr lang="ja-JP" altLang="en-US" sz="1100" dirty="0"/>
                  <a:t>並進運動</a:t>
                </a:r>
                <a14:m>
                  <m:oMath xmlns:m="http://schemas.openxmlformats.org/officeDocument/2006/math">
                    <m:sSub>
                      <m:sSubPr>
                        <m:ctrlPr>
                          <a:rPr lang="en-US" altLang="ja-JP" sz="1100" b="0" i="1" smtClean="0">
                            <a:latin typeface="Cambria Math" panose="02040503050406030204" pitchFamily="18" charset="0"/>
                          </a:rPr>
                        </m:ctrlPr>
                      </m:sSubPr>
                      <m:e>
                        <m:r>
                          <a:rPr lang="en-US" altLang="ja-JP" sz="1100" b="0" i="1" smtClean="0">
                            <a:latin typeface="Cambria Math" panose="02040503050406030204" pitchFamily="18" charset="0"/>
                          </a:rPr>
                          <m:t>𝐸</m:t>
                        </m:r>
                      </m:e>
                      <m:sub>
                        <m:r>
                          <m:rPr>
                            <m:sty m:val="p"/>
                          </m:rPr>
                          <a:rPr lang="en-US" altLang="ja-JP" sz="1100" b="0" i="0" smtClean="0">
                            <a:latin typeface="Cambria Math" panose="02040503050406030204" pitchFamily="18" charset="0"/>
                          </a:rPr>
                          <m:t>t</m:t>
                        </m:r>
                      </m:sub>
                    </m:sSub>
                    <m:r>
                      <a:rPr lang="en-US" altLang="ja-JP" sz="1100" b="0" i="1" smtClean="0">
                        <a:latin typeface="Cambria Math" panose="02040503050406030204" pitchFamily="18" charset="0"/>
                      </a:rPr>
                      <m:t>=</m:t>
                    </m:r>
                    <m:f>
                      <m:fPr>
                        <m:ctrlPr>
                          <a:rPr lang="en-US" altLang="ja-JP" sz="1100" b="0" i="1" smtClean="0">
                            <a:latin typeface="Cambria Math" panose="02040503050406030204" pitchFamily="18" charset="0"/>
                          </a:rPr>
                        </m:ctrlPr>
                      </m:fPr>
                      <m:num>
                        <m:r>
                          <a:rPr lang="en-US" altLang="ja-JP" sz="1100" b="0" i="1" smtClean="0">
                            <a:latin typeface="Cambria Math" panose="02040503050406030204" pitchFamily="18" charset="0"/>
                          </a:rPr>
                          <m:t>3</m:t>
                        </m:r>
                      </m:num>
                      <m:den>
                        <m:r>
                          <a:rPr lang="en-US" altLang="ja-JP" sz="1100" b="0" i="1" smtClean="0">
                            <a:latin typeface="Cambria Math" panose="02040503050406030204" pitchFamily="18" charset="0"/>
                          </a:rPr>
                          <m:t>2</m:t>
                        </m:r>
                      </m:den>
                    </m:f>
                    <m:r>
                      <a:rPr lang="en-US" altLang="ja-JP" sz="1100" b="0" i="1" smtClean="0">
                        <a:latin typeface="Cambria Math" panose="02040503050406030204" pitchFamily="18" charset="0"/>
                      </a:rPr>
                      <m:t>𝑅𝑇</m:t>
                    </m:r>
                  </m:oMath>
                </a14:m>
                <a:r>
                  <a:rPr lang="ja-JP" altLang="en-US" sz="1100" dirty="0"/>
                  <a:t>や振動・回転などが含まれる</a:t>
                </a:r>
                <a:r>
                  <a:rPr lang="en-US" altLang="ja-JP" sz="1100" dirty="0"/>
                  <a:t>. </a:t>
                </a:r>
                <a:r>
                  <a:rPr lang="ja-JP" altLang="en-US" sz="1100" dirty="0"/>
                  <a:t>零点振動も含まれる</a:t>
                </a:r>
                <a:r>
                  <a:rPr lang="en-US" altLang="ja-JP" sz="1100" dirty="0"/>
                  <a:t>. </a:t>
                </a:r>
                <a:r>
                  <a:rPr lang="ja-JP" altLang="en-US" sz="1100" dirty="0"/>
                  <a:t>各原子の質量数（同位体）と温度に依存するが</a:t>
                </a:r>
                <a:r>
                  <a:rPr lang="en-US" altLang="ja-JP" sz="1100" dirty="0"/>
                  <a:t>, </a:t>
                </a:r>
                <a:r>
                  <a:rPr lang="ja-JP" altLang="en-US" sz="1100" dirty="0"/>
                  <a:t>圧力には依存しない</a:t>
                </a:r>
                <a:r>
                  <a:rPr lang="en-US" altLang="ja-JP" sz="1100" dirty="0"/>
                  <a:t>.</a:t>
                </a:r>
              </a:p>
              <a:p>
                <a:pPr marL="285750" indent="-285750">
                  <a:buFont typeface="Arial" panose="020B0604020202020204" pitchFamily="34" charset="0"/>
                  <a:buChar char="•"/>
                </a:pPr>
                <a:r>
                  <a:rPr lang="en-US" altLang="ja-JP" sz="1100" b="1" dirty="0">
                    <a:solidFill>
                      <a:schemeClr val="accent4"/>
                    </a:solidFill>
                  </a:rPr>
                  <a:t>EE + Thermal Enthalpy Correction</a:t>
                </a:r>
                <a:br>
                  <a:rPr lang="en-US" altLang="ja-JP" sz="1100" dirty="0"/>
                </a:br>
                <a14:m>
                  <m:oMath xmlns:m="http://schemas.openxmlformats.org/officeDocument/2006/math">
                    <m:r>
                      <a:rPr lang="ja-JP" altLang="en-US" sz="1100" b="0" i="1" dirty="0">
                        <a:latin typeface="Cambria Math" panose="02040503050406030204" pitchFamily="18" charset="0"/>
                      </a:rPr>
                      <m:t>上記</m:t>
                    </m:r>
                    <m:r>
                      <a:rPr lang="en-US" altLang="ja-JP" sz="1100" b="0" i="1" smtClean="0">
                        <a:latin typeface="Cambria Math" panose="02040503050406030204" pitchFamily="18" charset="0"/>
                      </a:rPr>
                      <m:t>+</m:t>
                    </m:r>
                    <m:sSub>
                      <m:sSubPr>
                        <m:ctrlPr>
                          <a:rPr lang="en-US" altLang="ja-JP" sz="1100" b="0" i="1" smtClean="0">
                            <a:latin typeface="Cambria Math" panose="02040503050406030204" pitchFamily="18" charset="0"/>
                          </a:rPr>
                        </m:ctrlPr>
                      </m:sSubPr>
                      <m:e>
                        <m:r>
                          <a:rPr lang="en-US" altLang="ja-JP" sz="1100" b="0" i="1" smtClean="0">
                            <a:latin typeface="Cambria Math" panose="02040503050406030204" pitchFamily="18" charset="0"/>
                          </a:rPr>
                          <m:t>𝑘</m:t>
                        </m:r>
                      </m:e>
                      <m:sub>
                        <m:r>
                          <m:rPr>
                            <m:sty m:val="p"/>
                          </m:rPr>
                          <a:rPr lang="en-US" altLang="ja-JP" sz="1100" b="0" i="0" smtClean="0">
                            <a:latin typeface="Cambria Math" panose="02040503050406030204" pitchFamily="18" charset="0"/>
                          </a:rPr>
                          <m:t>B</m:t>
                        </m:r>
                      </m:sub>
                    </m:sSub>
                    <m:r>
                      <a:rPr lang="en-US" altLang="ja-JP" sz="1100" b="0" i="1" smtClean="0">
                        <a:latin typeface="Cambria Math" panose="02040503050406030204" pitchFamily="18" charset="0"/>
                      </a:rPr>
                      <m:t>𝑇</m:t>
                    </m:r>
                  </m:oMath>
                </a14:m>
                <a:r>
                  <a:rPr lang="en-US" altLang="ja-JP" sz="1100" dirty="0"/>
                  <a:t>. </a:t>
                </a:r>
                <a:r>
                  <a:rPr lang="ja-JP" altLang="en-US" sz="1100" dirty="0"/>
                  <a:t>零点振動も含まれる</a:t>
                </a:r>
                <a:r>
                  <a:rPr lang="en-US" altLang="ja-JP" sz="1100" dirty="0"/>
                  <a:t>.</a:t>
                </a:r>
                <a:r>
                  <a:rPr lang="ja-JP" altLang="en-US" sz="1100" dirty="0"/>
                  <a:t> 各原子の質量数（同位体）と温度に依存するが</a:t>
                </a:r>
                <a:r>
                  <a:rPr lang="en-US" altLang="ja-JP" sz="1100" dirty="0"/>
                  <a:t>, </a:t>
                </a:r>
                <a:r>
                  <a:rPr lang="ja-JP" altLang="en-US" sz="1100" dirty="0"/>
                  <a:t>圧力には依存しない</a:t>
                </a:r>
                <a:r>
                  <a:rPr lang="en-US" altLang="ja-JP" sz="1100" dirty="0"/>
                  <a:t>. </a:t>
                </a:r>
                <a:r>
                  <a:rPr lang="ja-JP" altLang="en-US" sz="1100" dirty="0"/>
                  <a:t>エンタルピーの計算にはこの値を使う</a:t>
                </a:r>
                <a:r>
                  <a:rPr lang="en-US" altLang="ja-JP" sz="1100" dirty="0"/>
                  <a:t>.</a:t>
                </a:r>
              </a:p>
              <a:p>
                <a:pPr marL="285750" indent="-285750">
                  <a:buFont typeface="Arial" panose="020B0604020202020204" pitchFamily="34" charset="0"/>
                  <a:buChar char="•"/>
                </a:pPr>
                <a:r>
                  <a:rPr lang="en-US" altLang="ja-JP" sz="1100" b="1" dirty="0">
                    <a:solidFill>
                      <a:schemeClr val="tx2"/>
                    </a:solidFill>
                  </a:rPr>
                  <a:t>EE + Thermal Free Energy Correction</a:t>
                </a:r>
                <a:br>
                  <a:rPr lang="en-US" altLang="ja-JP" sz="1100" dirty="0"/>
                </a:br>
                <a14:m>
                  <m:oMath xmlns:m="http://schemas.openxmlformats.org/officeDocument/2006/math">
                    <m:r>
                      <a:rPr lang="ja-JP" altLang="en-US" sz="1100" b="0" i="1" dirty="0" smtClean="0">
                        <a:latin typeface="Cambria Math" panose="02040503050406030204" pitchFamily="18" charset="0"/>
                      </a:rPr>
                      <m:t>上記</m:t>
                    </m:r>
                    <m:r>
                      <a:rPr lang="en-US" altLang="ja-JP" sz="1100" b="0" i="1" dirty="0" smtClean="0">
                        <a:latin typeface="Cambria Math" panose="02040503050406030204" pitchFamily="18" charset="0"/>
                      </a:rPr>
                      <m:t>−</m:t>
                    </m:r>
                    <m:sSub>
                      <m:sSubPr>
                        <m:ctrlPr>
                          <a:rPr lang="en-US" altLang="ja-JP" sz="1100" b="0" i="1" dirty="0" smtClean="0">
                            <a:latin typeface="Cambria Math" panose="02040503050406030204" pitchFamily="18" charset="0"/>
                          </a:rPr>
                        </m:ctrlPr>
                      </m:sSubPr>
                      <m:e>
                        <m:r>
                          <a:rPr lang="en-US" altLang="ja-JP" sz="1100" b="0" i="1" dirty="0" smtClean="0">
                            <a:latin typeface="Cambria Math" panose="02040503050406030204" pitchFamily="18" charset="0"/>
                          </a:rPr>
                          <m:t>𝑆</m:t>
                        </m:r>
                      </m:e>
                      <m:sub>
                        <m:r>
                          <m:rPr>
                            <m:sty m:val="p"/>
                          </m:rPr>
                          <a:rPr lang="en-US" altLang="ja-JP" sz="1100" b="0" i="0" dirty="0" smtClean="0">
                            <a:latin typeface="Cambria Math" panose="02040503050406030204" pitchFamily="18" charset="0"/>
                          </a:rPr>
                          <m:t>tot</m:t>
                        </m:r>
                      </m:sub>
                    </m:sSub>
                    <m:r>
                      <a:rPr lang="en-US" altLang="ja-JP" sz="1100" b="0" i="1" dirty="0" smtClean="0">
                        <a:latin typeface="Cambria Math" panose="02040503050406030204" pitchFamily="18" charset="0"/>
                      </a:rPr>
                      <m:t>𝑇</m:t>
                    </m:r>
                  </m:oMath>
                </a14:m>
                <a:r>
                  <a:rPr lang="en-US" altLang="ja-JP" sz="1100" dirty="0"/>
                  <a:t>. Gibbs</a:t>
                </a:r>
                <a:r>
                  <a:rPr lang="ja-JP" altLang="en-US" sz="1100" dirty="0"/>
                  <a:t>の自由エネルギー</a:t>
                </a:r>
                <a:r>
                  <a:rPr lang="en-US" altLang="ja-JP" sz="1100" dirty="0"/>
                  <a:t>. </a:t>
                </a:r>
                <a:r>
                  <a:rPr lang="ja-JP" altLang="en-US" sz="1100" dirty="0"/>
                  <a:t>この中では唯一</a:t>
                </a:r>
                <a:r>
                  <a:rPr lang="en-US" altLang="ja-JP" sz="1100" dirty="0"/>
                  <a:t>, </a:t>
                </a:r>
                <a:r>
                  <a:rPr lang="ja-JP" altLang="en-US" sz="1100" dirty="0"/>
                  <a:t>圧力にも依存する</a:t>
                </a:r>
                <a:r>
                  <a:rPr lang="en-US" altLang="ja-JP" sz="1100" dirty="0"/>
                  <a:t>.</a:t>
                </a:r>
              </a:p>
            </p:txBody>
          </p:sp>
        </mc:Choice>
        <mc:Fallback xmlns="">
          <p:sp>
            <p:nvSpPr>
              <p:cNvPr id="7" name="コンテンツ プレースホルダー 6">
                <a:extLst>
                  <a:ext uri="{FF2B5EF4-FFF2-40B4-BE49-F238E27FC236}">
                    <a16:creationId xmlns:a16="http://schemas.microsoft.com/office/drawing/2014/main" id="{011488F9-DFAF-9230-08C8-AA92C9315E4D}"/>
                  </a:ext>
                </a:extLst>
              </p:cNvPr>
              <p:cNvSpPr>
                <a:spLocks noGrp="1" noRot="1" noChangeAspect="1" noMove="1" noResize="1" noEditPoints="1" noAdjustHandles="1" noChangeArrowheads="1" noChangeShapeType="1" noTextEdit="1"/>
              </p:cNvSpPr>
              <p:nvPr>
                <p:ph idx="1"/>
              </p:nvPr>
            </p:nvSpPr>
            <p:spPr>
              <a:xfrm>
                <a:off x="468000" y="843750"/>
                <a:ext cx="5472000" cy="3650793"/>
              </a:xfrm>
              <a:blipFill>
                <a:blip r:embed="rId2"/>
                <a:stretch>
                  <a:fillRect b="-167"/>
                </a:stretch>
              </a:blipFill>
            </p:spPr>
            <p:txBody>
              <a:bodyPr/>
              <a:lstStyle/>
              <a:p>
                <a:r>
                  <a:rPr lang="ja-JP" altLang="en-US">
                    <a:noFill/>
                  </a:rPr>
                  <a:t> </a:t>
                </a:r>
              </a:p>
            </p:txBody>
          </p:sp>
        </mc:Fallback>
      </mc:AlternateContent>
      <p:sp>
        <p:nvSpPr>
          <p:cNvPr id="13" name="テキスト プレースホルダー 12">
            <a:extLst>
              <a:ext uri="{FF2B5EF4-FFF2-40B4-BE49-F238E27FC236}">
                <a16:creationId xmlns:a16="http://schemas.microsoft.com/office/drawing/2014/main" id="{84527D56-179B-BBB2-6DA7-1B5C29398BD4}"/>
              </a:ext>
            </a:extLst>
          </p:cNvPr>
          <p:cNvSpPr>
            <a:spLocks noGrp="1"/>
          </p:cNvSpPr>
          <p:nvPr>
            <p:ph type="body" sz="quarter" idx="13"/>
          </p:nvPr>
        </p:nvSpPr>
        <p:spPr/>
        <p:txBody>
          <a:bodyPr/>
          <a:lstStyle/>
          <a:p>
            <a:r>
              <a:rPr lang="ja-JP" altLang="en-US" dirty="0"/>
              <a:t>より詳細な解説は</a:t>
            </a:r>
            <a:r>
              <a:rPr lang="en-US" altLang="ja-JP" dirty="0"/>
              <a:t>Gaussian</a:t>
            </a:r>
            <a:r>
              <a:rPr lang="ja-JP" altLang="en-US" dirty="0"/>
              <a:t>社による次の</a:t>
            </a:r>
            <a:r>
              <a:rPr lang="en-US" altLang="ja-JP" dirty="0"/>
              <a:t>PDF</a:t>
            </a:r>
            <a:r>
              <a:rPr lang="ja-JP" altLang="en-US" dirty="0"/>
              <a:t> </a:t>
            </a:r>
            <a:r>
              <a:rPr lang="en-US" altLang="ja-JP" dirty="0"/>
              <a:t>https://gaussian.com/thermo/ </a:t>
            </a:r>
            <a:r>
              <a:rPr lang="ja-JP" altLang="en-US" dirty="0"/>
              <a:t>に各種の熱力学量や計算方法についての説明がある</a:t>
            </a:r>
            <a:r>
              <a:rPr lang="en-US" altLang="ja-JP" dirty="0"/>
              <a:t>.</a:t>
            </a:r>
          </a:p>
        </p:txBody>
      </p:sp>
      <p:pic>
        <p:nvPicPr>
          <p:cNvPr id="12" name="コンテンツ プレースホルダー 11">
            <a:extLst>
              <a:ext uri="{FF2B5EF4-FFF2-40B4-BE49-F238E27FC236}">
                <a16:creationId xmlns:a16="http://schemas.microsoft.com/office/drawing/2014/main" id="{E355CB2E-258D-FA08-4D2F-125E932069FF}"/>
              </a:ext>
            </a:extLst>
          </p:cNvPr>
          <p:cNvPicPr>
            <a:picLocks noGrp="1" noChangeAspect="1"/>
          </p:cNvPicPr>
          <p:nvPr>
            <p:ph idx="14"/>
          </p:nvPr>
        </p:nvPicPr>
        <p:blipFill>
          <a:blip r:embed="rId3"/>
          <a:stretch>
            <a:fillRect/>
          </a:stretch>
        </p:blipFill>
        <p:spPr>
          <a:xfrm>
            <a:off x="6070943" y="842963"/>
            <a:ext cx="2474227" cy="3457575"/>
          </a:xfrm>
        </p:spPr>
      </p:pic>
      <p:sp>
        <p:nvSpPr>
          <p:cNvPr id="6" name="スライド番号プレースホルダー 5">
            <a:extLst>
              <a:ext uri="{FF2B5EF4-FFF2-40B4-BE49-F238E27FC236}">
                <a16:creationId xmlns:a16="http://schemas.microsoft.com/office/drawing/2014/main" id="{FDAD1B2F-7A3C-F56A-B979-3F431533A3D7}"/>
              </a:ext>
            </a:extLst>
          </p:cNvPr>
          <p:cNvSpPr>
            <a:spLocks noGrp="1"/>
          </p:cNvSpPr>
          <p:nvPr>
            <p:ph type="sldNum" sz="quarter" idx="15"/>
          </p:nvPr>
        </p:nvSpPr>
        <p:spPr/>
        <p:txBody>
          <a:bodyPr/>
          <a:lstStyle/>
          <a:p>
            <a:fld id="{44CC7441-4F6D-4D99-AEAC-28C0433C7008}" type="slidenum">
              <a:rPr kumimoji="1" lang="ja-JP" altLang="en-US" smtClean="0"/>
              <a:pPr/>
              <a:t>98</a:t>
            </a:fld>
            <a:endParaRPr kumimoji="1" lang="ja-JP" altLang="en-US" dirty="0"/>
          </a:p>
        </p:txBody>
      </p:sp>
      <p:sp>
        <p:nvSpPr>
          <p:cNvPr id="14" name="正方形/長方形 13">
            <a:extLst>
              <a:ext uri="{FF2B5EF4-FFF2-40B4-BE49-F238E27FC236}">
                <a16:creationId xmlns:a16="http://schemas.microsoft.com/office/drawing/2014/main" id="{F0FF530B-4457-CFF7-9376-DF59CDC0CFC1}"/>
              </a:ext>
            </a:extLst>
          </p:cNvPr>
          <p:cNvSpPr/>
          <p:nvPr/>
        </p:nvSpPr>
        <p:spPr>
          <a:xfrm>
            <a:off x="6149009" y="3101009"/>
            <a:ext cx="2304000" cy="180000"/>
          </a:xfrm>
          <a:prstGeom prst="rect">
            <a:avLst/>
          </a:prstGeom>
          <a:noFill/>
          <a:ln w="3810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544876624"/>
      </p:ext>
    </p:extLst>
  </p:cSld>
  <p:clrMapOvr>
    <a:masterClrMapping/>
  </p:clrMapOvr>
</p:sld>
</file>

<file path=ppt/theme/theme1.xml><?xml version="1.0" encoding="utf-8"?>
<a:theme xmlns:a="http://schemas.openxmlformats.org/drawingml/2006/main" name="ohno20240219">
  <a:themeElements>
    <a:clrScheme name="ユーザー定義 2">
      <a:dk1>
        <a:srgbClr val="24292E"/>
      </a:dk1>
      <a:lt1>
        <a:sysClr val="window" lastClr="FFFFFF"/>
      </a:lt1>
      <a:dk2>
        <a:srgbClr val="224466"/>
      </a:dk2>
      <a:lt2>
        <a:srgbClr val="F9FDFD"/>
      </a:lt2>
      <a:accent1>
        <a:srgbClr val="0064C8"/>
      </a:accent1>
      <a:accent2>
        <a:srgbClr val="00C864"/>
      </a:accent2>
      <a:accent3>
        <a:srgbClr val="E06D15"/>
      </a:accent3>
      <a:accent4>
        <a:srgbClr val="BC1C5F"/>
      </a:accent4>
      <a:accent5>
        <a:srgbClr val="8F3396"/>
      </a:accent5>
      <a:accent6>
        <a:srgbClr val="485FA4"/>
      </a:accent6>
      <a:hlink>
        <a:srgbClr val="0064C8"/>
      </a:hlink>
      <a:folHlink>
        <a:srgbClr val="0064C8"/>
      </a:folHlink>
    </a:clrScheme>
    <a:fontScheme name="20190428">
      <a:majorFont>
        <a:latin typeface="游ゴシック"/>
        <a:ea typeface="游ゴシック"/>
        <a:cs typeface=""/>
      </a:majorFont>
      <a:minorFont>
        <a:latin typeface="游ゴシック"/>
        <a:ea typeface="游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146384</TotalTime>
  <Words>30276</Words>
  <Application>Microsoft Office PowerPoint</Application>
  <PresentationFormat>画面に合わせる (16:9)</PresentationFormat>
  <Paragraphs>4664</Paragraphs>
  <Slides>145</Slides>
  <Notes>70</Notes>
  <HiddenSlides>0</HiddenSlides>
  <MMClips>0</MMClips>
  <ScaleCrop>false</ScaleCrop>
  <HeadingPairs>
    <vt:vector size="6" baseType="variant">
      <vt:variant>
        <vt:lpstr>使用されているフォント</vt:lpstr>
      </vt:variant>
      <vt:variant>
        <vt:i4>13</vt:i4>
      </vt:variant>
      <vt:variant>
        <vt:lpstr>テーマ</vt:lpstr>
      </vt:variant>
      <vt:variant>
        <vt:i4>1</vt:i4>
      </vt:variant>
      <vt:variant>
        <vt:lpstr>スライド タイトル</vt:lpstr>
      </vt:variant>
      <vt:variant>
        <vt:i4>145</vt:i4>
      </vt:variant>
    </vt:vector>
  </HeadingPairs>
  <TitlesOfParts>
    <vt:vector size="159" baseType="lpstr">
      <vt:lpstr>Google Sans</vt:lpstr>
      <vt:lpstr>STIXMathJax_Main</vt:lpstr>
      <vt:lpstr>STIXMathJax_Main-bold</vt:lpstr>
      <vt:lpstr>STIXMathJax_Normal-bold</vt:lpstr>
      <vt:lpstr>Yu Gothic</vt:lpstr>
      <vt:lpstr>Yu Gothic</vt:lpstr>
      <vt:lpstr>游明朝</vt:lpstr>
      <vt:lpstr>Arial</vt:lpstr>
      <vt:lpstr>Cambria Math</vt:lpstr>
      <vt:lpstr>Consolas</vt:lpstr>
      <vt:lpstr>Georgia</vt:lpstr>
      <vt:lpstr>Lora</vt:lpstr>
      <vt:lpstr>Montserrat</vt:lpstr>
      <vt:lpstr>ohno20240219</vt:lpstr>
      <vt:lpstr>Gaussian講習会 2024</vt:lpstr>
      <vt:lpstr>資料について</vt:lpstr>
      <vt:lpstr>著作権について</vt:lpstr>
      <vt:lpstr>目次</vt:lpstr>
      <vt:lpstr>はじめに</vt:lpstr>
      <vt:lpstr>目標</vt:lpstr>
      <vt:lpstr>教科書の紹介 (1/2)</vt:lpstr>
      <vt:lpstr>教科書の紹介 (2/2)</vt:lpstr>
      <vt:lpstr>計算手法の分類</vt:lpstr>
      <vt:lpstr>インプットファイルの比較</vt:lpstr>
      <vt:lpstr>単位について</vt:lpstr>
      <vt:lpstr>原子単位のよくある間違い</vt:lpstr>
      <vt:lpstr>2. 基本操作</vt:lpstr>
      <vt:lpstr>ファイル</vt:lpstr>
      <vt:lpstr>インプットファイルの書き方</vt:lpstr>
      <vt:lpstr>Gaussian16の起動方法</vt:lpstr>
      <vt:lpstr>計算の流し方</vt:lpstr>
      <vt:lpstr>結果の読み方 (1/2)</vt:lpstr>
      <vt:lpstr>結果の読み方 (2/2)</vt:lpstr>
      <vt:lpstr>エネルギーの意味</vt:lpstr>
      <vt:lpstr>演習：インプットファイルの書き換え</vt:lpstr>
      <vt:lpstr>構造最適化</vt:lpstr>
      <vt:lpstr>振動解析 </vt:lpstr>
      <vt:lpstr>GaussView6の使い方</vt:lpstr>
      <vt:lpstr>計算のセットアップ</vt:lpstr>
      <vt:lpstr>結果の見方</vt:lpstr>
      <vt:lpstr>確認すべきところ</vt:lpstr>
      <vt:lpstr>軌道の可視化</vt:lpstr>
      <vt:lpstr>演習：結合次数</vt:lpstr>
      <vt:lpstr>C₂H₄の例</vt:lpstr>
      <vt:lpstr>演習：分子モデリング</vt:lpstr>
      <vt:lpstr>結果 (1/2)</vt:lpstr>
      <vt:lpstr>結果 (2/2)</vt:lpstr>
      <vt:lpstr>データベースの紹介</vt:lpstr>
      <vt:lpstr>演習：PubChem</vt:lpstr>
      <vt:lpstr>結果</vt:lpstr>
      <vt:lpstr>演習：フロンティア軌道理論</vt:lpstr>
      <vt:lpstr>3. Hartree-Fock法</vt:lpstr>
      <vt:lpstr>ハミルトニアン</vt:lpstr>
      <vt:lpstr>Born-Oppenheimer近似とポテンシャルエネルギー曲線</vt:lpstr>
      <vt:lpstr>Hartree-Fock近似</vt:lpstr>
      <vt:lpstr>変分原理</vt:lpstr>
      <vt:lpstr>STO-nG基底関数</vt:lpstr>
      <vt:lpstr>いろいろな基底関数</vt:lpstr>
      <vt:lpstr>基底関数の内訳</vt:lpstr>
      <vt:lpstr>Pople系</vt:lpstr>
      <vt:lpstr>Danning系</vt:lpstr>
      <vt:lpstr>Hartree-Fock極限と相関エネルギー</vt:lpstr>
      <vt:lpstr>CI法を使ってみる</vt:lpstr>
      <vt:lpstr>4. 相関法</vt:lpstr>
      <vt:lpstr>相関エネルギーの取り込み</vt:lpstr>
      <vt:lpstr>水素原子HにおけるHF極限・電子相関</vt:lpstr>
      <vt:lpstr>水素分子イオンH₂⁺におけるHF極限・電子相関</vt:lpstr>
      <vt:lpstr>水素分子H₂におけるHF極限・電子相関</vt:lpstr>
      <vt:lpstr>窒素分子N₂におけるHF極限・電子相関</vt:lpstr>
      <vt:lpstr>相関エネルギーは重要か？</vt:lpstr>
      <vt:lpstr>いろいろな計算手法</vt:lpstr>
      <vt:lpstr>いろいろな手法を使ってみよう</vt:lpstr>
      <vt:lpstr>5. 密度汎関数法</vt:lpstr>
      <vt:lpstr>いろいろな汎関数</vt:lpstr>
      <vt:lpstr>DFTが変分原理を破る例：水素分子H2</vt:lpstr>
      <vt:lpstr>DFTが変分原理を破る例：窒素分子N2</vt:lpstr>
      <vt:lpstr>分散力補正 (1/2)</vt:lpstr>
      <vt:lpstr>分散力補正 (2/2)</vt:lpstr>
      <vt:lpstr>分子間力</vt:lpstr>
      <vt:lpstr>6. 構造最適化</vt:lpstr>
      <vt:lpstr>ポテンシャルエネルギー曲線と構造最適化</vt:lpstr>
      <vt:lpstr>GaussView6での構造最適化 (1/2)</vt:lpstr>
      <vt:lpstr>GaussView6での構造最適化 (2/2)</vt:lpstr>
      <vt:lpstr>H2のエネルギー</vt:lpstr>
      <vt:lpstr>H2の平衡結合長</vt:lpstr>
      <vt:lpstr>H2の平衡結合長（電子相関を取り込んだ場合）</vt:lpstr>
      <vt:lpstr>平衡結合長と期待値のズレ</vt:lpstr>
      <vt:lpstr>演習：二原子分子</vt:lpstr>
      <vt:lpstr>H2Oの結合長</vt:lpstr>
      <vt:lpstr>H2Oの結合角</vt:lpstr>
      <vt:lpstr>10電子系の結合長（CH4, NH3）</vt:lpstr>
      <vt:lpstr>10電子系の結合長（H2O, FH）</vt:lpstr>
      <vt:lpstr>NMRの計算例 C2H4</vt:lpstr>
      <vt:lpstr>NMRスペクトル</vt:lpstr>
      <vt:lpstr>演習：化学シフト</vt:lpstr>
      <vt:lpstr>溶媒効果</vt:lpstr>
      <vt:lpstr>演習：アンモニア水</vt:lpstr>
      <vt:lpstr>演習：周期的境界条件</vt:lpstr>
      <vt:lpstr>7. 分子振動</vt:lpstr>
      <vt:lpstr>零点振動エネルギー（ZPE）</vt:lpstr>
      <vt:lpstr>調和振動子近似</vt:lpstr>
      <vt:lpstr>調和近似の実例</vt:lpstr>
      <vt:lpstr>演習：零点振動エネルギー</vt:lpstr>
      <vt:lpstr>演習：H2Oの基準振動モード</vt:lpstr>
      <vt:lpstr>演習：IRスペクトル</vt:lpstr>
      <vt:lpstr>調和振動と非調和振動の相違点</vt:lpstr>
      <vt:lpstr>演習：非調和振動解析</vt:lpstr>
      <vt:lpstr>同位体効果</vt:lpstr>
      <vt:lpstr>演習：重水</vt:lpstr>
      <vt:lpstr>ラマンスペクトル</vt:lpstr>
      <vt:lpstr>演習：ラマンスペクトル</vt:lpstr>
      <vt:lpstr>8. 化学反応</vt:lpstr>
      <vt:lpstr>エンタルピー</vt:lpstr>
      <vt:lpstr>反応エンタルピー</vt:lpstr>
      <vt:lpstr>演習：アンモニア合成</vt:lpstr>
      <vt:lpstr>活性化エネルギー</vt:lpstr>
      <vt:lpstr>演習：遷移状態の探索</vt:lpstr>
      <vt:lpstr>IRC計算</vt:lpstr>
      <vt:lpstr>演習：異性化反応</vt:lpstr>
      <vt:lpstr>演習：Walden反転</vt:lpstr>
      <vt:lpstr>演習：SN2反応</vt:lpstr>
      <vt:lpstr>9. 電子励起</vt:lpstr>
      <vt:lpstr>一重項と三重項</vt:lpstr>
      <vt:lpstr>演習：酸素</vt:lpstr>
      <vt:lpstr>吸光・蛍光の計算方法</vt:lpstr>
      <vt:lpstr>CIS法</vt:lpstr>
      <vt:lpstr>演習：UV-Visスペクトル</vt:lpstr>
      <vt:lpstr>演習：炎色反応</vt:lpstr>
      <vt:lpstr>分子の吸収波長</vt:lpstr>
      <vt:lpstr>分子の蛍光波長</vt:lpstr>
      <vt:lpstr>演習：オゾン層</vt:lpstr>
      <vt:lpstr>CASSCF法</vt:lpstr>
      <vt:lpstr>10. おわりに</vt:lpstr>
      <vt:lpstr>よくあるエラーの原因</vt:lpstr>
      <vt:lpstr>こんな計算はダメだ</vt:lpstr>
      <vt:lpstr>伝えきれなったこと</vt:lpstr>
      <vt:lpstr>最終課題</vt:lpstr>
      <vt:lpstr>付録：基底関数</vt:lpstr>
      <vt:lpstr>変分原理は何を保証するか？</vt:lpstr>
      <vt:lpstr>演習：STO-1G基底関数の導出</vt:lpstr>
      <vt:lpstr>演習：基底関数</vt:lpstr>
      <vt:lpstr>付録：SCFの手続き</vt:lpstr>
      <vt:lpstr>SCFの手続き</vt:lpstr>
      <vt:lpstr>付録Bのプログラム</vt:lpstr>
      <vt:lpstr>プログラム読解</vt:lpstr>
      <vt:lpstr>実行方法</vt:lpstr>
      <vt:lpstr>手続き1~3</vt:lpstr>
      <vt:lpstr>手続き4~5</vt:lpstr>
      <vt:lpstr>手続き6~10</vt:lpstr>
      <vt:lpstr>手続き11</vt:lpstr>
      <vt:lpstr>手続き12</vt:lpstr>
      <vt:lpstr>付録：その他</vt:lpstr>
      <vt:lpstr>我々は何がしたいのか？</vt:lpstr>
      <vt:lpstr>Hartree-Fock法は時代遅れでは？</vt:lpstr>
      <vt:lpstr>SCANオプション</vt:lpstr>
      <vt:lpstr>H₂のPEC</vt:lpstr>
      <vt:lpstr>演習：Li₂のPEC</vt:lpstr>
      <vt:lpstr>収束判定オプション</vt:lpstr>
      <vt:lpstr>調和振動子</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Gaussian</dc:title>
  <dc:creator>Shuhei Ohno</dc:creator>
  <cp:lastModifiedBy>大野　周平</cp:lastModifiedBy>
  <cp:revision>2180</cp:revision>
  <dcterms:created xsi:type="dcterms:W3CDTF">2020-10-20T15:30:40Z</dcterms:created>
  <dcterms:modified xsi:type="dcterms:W3CDTF">2024-03-28T09:21:50Z</dcterms:modified>
</cp:coreProperties>
</file>