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sldIdLst>
    <p:sldId id="259" r:id="rId5"/>
    <p:sldId id="266" r:id="rId6"/>
    <p:sldId id="269" r:id="rId7"/>
    <p:sldId id="267" r:id="rId8"/>
    <p:sldId id="265" r:id="rId9"/>
    <p:sldId id="268" r:id="rId10"/>
    <p:sldId id="270" r:id="rId11"/>
    <p:sldId id="271" r:id="rId12"/>
    <p:sldId id="285" r:id="rId13"/>
    <p:sldId id="272" r:id="rId14"/>
    <p:sldId id="273" r:id="rId15"/>
    <p:sldId id="275" r:id="rId16"/>
    <p:sldId id="274" r:id="rId17"/>
    <p:sldId id="276" r:id="rId18"/>
    <p:sldId id="277" r:id="rId19"/>
    <p:sldId id="278" r:id="rId20"/>
    <p:sldId id="279" r:id="rId21"/>
    <p:sldId id="280" r:id="rId22"/>
    <p:sldId id="283" r:id="rId23"/>
    <p:sldId id="282" r:id="rId24"/>
    <p:sldId id="28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A11F"/>
    <a:srgbClr val="70AD47"/>
    <a:srgbClr val="9B5AC8"/>
    <a:srgbClr val="D24726"/>
    <a:srgbClr val="AA0000"/>
    <a:srgbClr val="F4D7D7"/>
    <a:srgbClr val="FFFFFF"/>
    <a:srgbClr val="E889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92"/>
  </p:normalViewPr>
  <p:slideViewPr>
    <p:cSldViewPr snapToObjects="1">
      <p:cViewPr varScale="1">
        <p:scale>
          <a:sx n="82" d="100"/>
          <a:sy n="82" d="100"/>
        </p:scale>
        <p:origin x="643" y="62"/>
      </p:cViewPr>
      <p:guideLst>
        <p:guide orient="horz" pos="264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DD571-E22F-4A38-B450-8CCBD829A548}" type="datetimeFigureOut">
              <a:rPr lang="en-US"/>
              <a:t>6/2/2022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0C2C40-CB1C-4820-9151-EC51EC2E7E0F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05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0974584-F7C5-6440-926F-F6A9781D6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310" y="2484470"/>
            <a:ext cx="7552916" cy="21305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8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D7436C2F-09FF-014A-84CC-E0A18AFE2C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3792" y="138819"/>
            <a:ext cx="2369315" cy="86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201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89423-CD2E-4FE4-A0A5-BF1DF9A8B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721021-E600-4985-9CB7-C916625802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BF65E1-9312-40C9-B537-2EF2373A3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2F8D-62B3-48AF-BAF5-944399905ED0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7D5D2-711E-4128-B02F-A2F5F3B7B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8A264A-3B0E-4789-8D33-E3B8BB427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216D-285E-4743-ADC0-F517FFC766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066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5CD398-88C4-4D5A-B800-6698210896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0AE657-6D14-4EC6-AF23-3733CA7ECA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13624-5ED1-471D-B870-97A863791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2F8D-62B3-48AF-BAF5-944399905ED0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A089F5-C44A-423E-A411-0170507EB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2F323-E5A0-4612-B41A-6BBC2FFFE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216D-285E-4743-ADC0-F517FFC766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236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A72F24-C2F4-A848-9526-6DDE3032300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4500" y="1460500"/>
            <a:ext cx="5327904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lnSpc>
                <a:spcPct val="100000"/>
              </a:lnSpc>
              <a:defRPr lang="en-US" sz="14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 lang="en-US" sz="14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 lang="en-US" sz="14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 lang="en-US" sz="14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 lang="en-US"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Click to 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Fifth level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0B5A9DDA-5C61-C94F-9C1E-F412423AF3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pPr/>
              <a:t>6/2/2022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B9CE1BE-CD51-BD42-A659-2F084EB57D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2707C4E-5419-8141-80B3-E4B112655C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D362EF-E079-514F-814C-6085176CA7AD}"/>
              </a:ext>
            </a:extLst>
          </p:cNvPr>
          <p:cNvCxnSpPr>
            <a:cxnSpLocks/>
          </p:cNvCxnSpPr>
          <p:nvPr userDrawn="1"/>
        </p:nvCxnSpPr>
        <p:spPr>
          <a:xfrm>
            <a:off x="533400" y="1104900"/>
            <a:ext cx="11119104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2AC75DAD-32BC-CC41-8DF4-9E68DB31C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30609"/>
            <a:ext cx="9146972" cy="6400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62173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0EAB2A1-27FC-7D46-BBF1-72410CED554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0596" y="2560320"/>
            <a:ext cx="94457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Click to 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170A3AA-4210-FB4E-9790-9D6891AFF655}"/>
              </a:ext>
            </a:extLst>
          </p:cNvPr>
          <p:cNvCxnSpPr>
            <a:cxnSpLocks/>
          </p:cNvCxnSpPr>
          <p:nvPr userDrawn="1"/>
        </p:nvCxnSpPr>
        <p:spPr>
          <a:xfrm>
            <a:off x="533400" y="1104900"/>
            <a:ext cx="11119104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>
            <a:extLst>
              <a:ext uri="{FF2B5EF4-FFF2-40B4-BE49-F238E27FC236}">
                <a16:creationId xmlns:a16="http://schemas.microsoft.com/office/drawing/2014/main" id="{28B6F196-1924-E341-B33B-77AEF4A87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30609"/>
            <a:ext cx="9146972" cy="6400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36486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BE2BF-67D0-421C-B0EA-C2FDA38E9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D459D-4DBB-4B08-B28E-38CB294598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1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9D5826-9D5D-45F7-9039-C959387351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1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C35230-6E6B-4AE2-A238-476A2293E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2F8D-62B3-48AF-BAF5-944399905ED0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EC195B-3566-4F5A-8A17-C0D96E0DC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64FFA-F5D7-4974-90D5-37C1E4F5D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216D-285E-4743-ADC0-F517FFC766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1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93013-51BB-4A17-B3BD-969427C676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65D238-163E-4CA0-8D72-013A528AF5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4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3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4" indent="0">
              <a:buNone/>
              <a:defRPr sz="1600" b="1"/>
            </a:lvl7pPr>
            <a:lvl8pPr marL="3200370" indent="0">
              <a:buNone/>
              <a:defRPr sz="1600" b="1"/>
            </a:lvl8pPr>
            <a:lvl9pPr marL="365756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74BFD3-F57E-442B-B0D6-44B28B98AB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6C678E-A9F6-402F-AB68-0001BA3C23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4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3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4" indent="0">
              <a:buNone/>
              <a:defRPr sz="1600" b="1"/>
            </a:lvl7pPr>
            <a:lvl8pPr marL="3200370" indent="0">
              <a:buNone/>
              <a:defRPr sz="1600" b="1"/>
            </a:lvl8pPr>
            <a:lvl9pPr marL="3657565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C1CE1F-0133-4A8E-9510-3927C275AD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812791-1A66-47A2-B8AB-CF2C8494C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2F8D-62B3-48AF-BAF5-944399905ED0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33D370-BE25-4CF9-8D18-A8B0D6286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FF9EFB-2082-4B18-8532-2E058DF98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216D-285E-4743-ADC0-F517FFC766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323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A482C-C319-43FD-93FF-980D21E2E1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03A496-9194-4AF3-A700-304E648B3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2F8D-62B3-48AF-BAF5-944399905ED0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03CEB3-10DB-4C6B-B786-6EA61FEAF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A844B-2D32-4E86-8B10-61DBDBE59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216D-285E-4743-ADC0-F517FFC766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742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21782B-EB6A-4988-856E-D6637A15B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2F8D-62B3-48AF-BAF5-944399905ED0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1005B5-4499-443A-AEC7-4504692A5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5E9E49-7000-42FC-9389-8FC847AA8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216D-285E-4743-ADC0-F517FFC766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066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EFE04-76D2-4EE9-82B4-6CF8BDAEF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0215A4-C64A-4FDE-8E67-809F9ECFC2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9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899654-FEE0-4F7C-9F7E-E613641915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96" indent="0">
              <a:buNone/>
              <a:defRPr sz="1400"/>
            </a:lvl2pPr>
            <a:lvl3pPr marL="914391" indent="0">
              <a:buNone/>
              <a:defRPr sz="1200"/>
            </a:lvl3pPr>
            <a:lvl4pPr marL="1371587" indent="0">
              <a:buNone/>
              <a:defRPr sz="1000"/>
            </a:lvl4pPr>
            <a:lvl5pPr marL="1828783" indent="0">
              <a:buNone/>
              <a:defRPr sz="1000"/>
            </a:lvl5pPr>
            <a:lvl6pPr marL="2285978" indent="0">
              <a:buNone/>
              <a:defRPr sz="1000"/>
            </a:lvl6pPr>
            <a:lvl7pPr marL="2743174" indent="0">
              <a:buNone/>
              <a:defRPr sz="1000"/>
            </a:lvl7pPr>
            <a:lvl8pPr marL="3200370" indent="0">
              <a:buNone/>
              <a:defRPr sz="1000"/>
            </a:lvl8pPr>
            <a:lvl9pPr marL="365756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0672D7-560C-46F5-B38A-5864AF61B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2F8D-62B3-48AF-BAF5-944399905ED0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333971-AB39-461C-BCDD-6F82E9DF4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E7803C-62B5-41B0-9BE1-73F066620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216D-285E-4743-ADC0-F517FFC766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835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77523E-938F-438E-ACC4-357650D6A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C72DA9-4F67-4E76-B94A-2A066F0CC9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9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96" indent="0">
              <a:buNone/>
              <a:defRPr sz="2800"/>
            </a:lvl2pPr>
            <a:lvl3pPr marL="914391" indent="0">
              <a:buNone/>
              <a:defRPr sz="2400"/>
            </a:lvl3pPr>
            <a:lvl4pPr marL="1371587" indent="0">
              <a:buNone/>
              <a:defRPr sz="2000"/>
            </a:lvl4pPr>
            <a:lvl5pPr marL="1828783" indent="0">
              <a:buNone/>
              <a:defRPr sz="2000"/>
            </a:lvl5pPr>
            <a:lvl6pPr marL="2285978" indent="0">
              <a:buNone/>
              <a:defRPr sz="2000"/>
            </a:lvl6pPr>
            <a:lvl7pPr marL="2743174" indent="0">
              <a:buNone/>
              <a:defRPr sz="2000"/>
            </a:lvl7pPr>
            <a:lvl8pPr marL="3200370" indent="0">
              <a:buNone/>
              <a:defRPr sz="2000"/>
            </a:lvl8pPr>
            <a:lvl9pPr marL="3657565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2FDD4-868B-425C-9784-E80DB7C01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96" indent="0">
              <a:buNone/>
              <a:defRPr sz="1400"/>
            </a:lvl2pPr>
            <a:lvl3pPr marL="914391" indent="0">
              <a:buNone/>
              <a:defRPr sz="1200"/>
            </a:lvl3pPr>
            <a:lvl4pPr marL="1371587" indent="0">
              <a:buNone/>
              <a:defRPr sz="1000"/>
            </a:lvl4pPr>
            <a:lvl5pPr marL="1828783" indent="0">
              <a:buNone/>
              <a:defRPr sz="1000"/>
            </a:lvl5pPr>
            <a:lvl6pPr marL="2285978" indent="0">
              <a:buNone/>
              <a:defRPr sz="1000"/>
            </a:lvl6pPr>
            <a:lvl7pPr marL="2743174" indent="0">
              <a:buNone/>
              <a:defRPr sz="1000"/>
            </a:lvl7pPr>
            <a:lvl8pPr marL="3200370" indent="0">
              <a:buNone/>
              <a:defRPr sz="1000"/>
            </a:lvl8pPr>
            <a:lvl9pPr marL="3657565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853192-BC34-458B-84D8-10413109E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E2F8D-62B3-48AF-BAF5-944399905ED0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4140DD-DF78-4ACA-994A-2C80E820B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255A00-460B-4060-8FC4-6AE015CD0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4216D-285E-4743-ADC0-F517FFC766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78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38DD69-FB8A-4188-BFE4-CBF509E5E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815C50-137C-4155-8543-556E7E213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6A1DE-66DD-40F1-896C-01B693106E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E2F8D-62B3-48AF-BAF5-944399905ED0}" type="datetimeFigureOut">
              <a:rPr lang="en-US" smtClean="0"/>
              <a:t>6/2/2022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7912B1-2F8B-49C2-9253-FDAAEF5D94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3CF23-BB91-472C-8560-11C5F5282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4216D-285E-4743-ADC0-F517FFC7669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915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9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8" indent="-228598" algn="l" defTabSz="91439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93" indent="-228598" algn="l" defTabSz="9143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9" indent="-228598" algn="l" defTabSz="9143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85" indent="-228598" algn="l" defTabSz="9143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80" indent="-228598" algn="l" defTabSz="9143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6" indent="-228598" algn="l" defTabSz="9143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2" indent="-228598" algn="l" defTabSz="9143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7" indent="-228598" algn="l" defTabSz="9143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3" indent="-228598" algn="l" defTabSz="91439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4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7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5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75583F-376C-40AE-9849-09070F0B5E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85071" y="2471317"/>
            <a:ext cx="5691188" cy="2130425"/>
          </a:xfrm>
        </p:spPr>
        <p:txBody>
          <a:bodyPr anchor="b">
            <a:noAutofit/>
          </a:bodyPr>
          <a:lstStyle/>
          <a:p>
            <a:pPr algn="l"/>
            <a:r>
              <a:rPr lang="en-US" sz="3600" dirty="0">
                <a:latin typeface="Segoe UI" panose="020B0502040204020203" pitchFamily="34" charset="0"/>
                <a:cs typeface="Segoe UI" panose="020B0502040204020203" pitchFamily="34" charset="0"/>
              </a:rPr>
              <a:t>Kajian meta-</a:t>
            </a:r>
            <a:r>
              <a:rPr lang="en-US" sz="3600" dirty="0" err="1">
                <a:latin typeface="Segoe UI" panose="020B0502040204020203" pitchFamily="34" charset="0"/>
                <a:cs typeface="Segoe UI" panose="020B0502040204020203" pitchFamily="34" charset="0"/>
              </a:rPr>
              <a:t>analisis</a:t>
            </a:r>
            <a:r>
              <a:rPr lang="en-US" sz="3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3600" dirty="0" err="1">
                <a:latin typeface="Segoe UI" panose="020B0502040204020203" pitchFamily="34" charset="0"/>
                <a:cs typeface="Segoe UI" panose="020B0502040204020203" pitchFamily="34" charset="0"/>
              </a:rPr>
              <a:t>dari</a:t>
            </a:r>
            <a:r>
              <a:rPr lang="en-US" sz="3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3600" dirty="0" err="1">
                <a:latin typeface="Segoe UI" panose="020B0502040204020203" pitchFamily="34" charset="0"/>
                <a:cs typeface="Segoe UI" panose="020B0502040204020203" pitchFamily="34" charset="0"/>
              </a:rPr>
              <a:t>peptida</a:t>
            </a:r>
            <a:r>
              <a:rPr lang="en-US" sz="3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3600" dirty="0" err="1">
                <a:latin typeface="Segoe UI" panose="020B0502040204020203" pitchFamily="34" charset="0"/>
                <a:cs typeface="Segoe UI" panose="020B0502040204020203" pitchFamily="34" charset="0"/>
              </a:rPr>
              <a:t>antimikrobial</a:t>
            </a:r>
            <a:r>
              <a:rPr lang="en-US" sz="3600" dirty="0">
                <a:latin typeface="Segoe UI" panose="020B0502040204020203" pitchFamily="34" charset="0"/>
                <a:cs typeface="Segoe UI" panose="020B0502040204020203" pitchFamily="34" charset="0"/>
              </a:rPr>
              <a:t> (PAM) </a:t>
            </a:r>
            <a:r>
              <a:rPr lang="en-US" sz="3600" dirty="0" err="1">
                <a:latin typeface="Segoe UI" panose="020B0502040204020203" pitchFamily="34" charset="0"/>
                <a:cs typeface="Segoe UI" panose="020B0502040204020203" pitchFamily="34" charset="0"/>
              </a:rPr>
              <a:t>terhadap</a:t>
            </a:r>
            <a:r>
              <a:rPr lang="en-US" sz="3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3600" dirty="0" err="1">
                <a:latin typeface="Segoe UI" panose="020B0502040204020203" pitchFamily="34" charset="0"/>
                <a:cs typeface="Segoe UI" panose="020B0502040204020203" pitchFamily="34" charset="0"/>
              </a:rPr>
              <a:t>performa</a:t>
            </a:r>
            <a:r>
              <a:rPr lang="en-US" sz="3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3600" dirty="0" err="1">
                <a:latin typeface="Segoe UI" panose="020B0502040204020203" pitchFamily="34" charset="0"/>
                <a:cs typeface="Segoe UI" panose="020B0502040204020203" pitchFamily="34" charset="0"/>
              </a:rPr>
              <a:t>pertumbuhan</a:t>
            </a:r>
            <a:r>
              <a:rPr lang="en-US" sz="3600" dirty="0">
                <a:latin typeface="Segoe UI" panose="020B0502040204020203" pitchFamily="34" charset="0"/>
                <a:cs typeface="Segoe UI" panose="020B0502040204020203" pitchFamily="34" charset="0"/>
              </a:rPr>
              <a:t> broiler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165814A-5271-4039-9F12-014787DA9EF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585071" y="4743029"/>
            <a:ext cx="4938713" cy="120808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2000" b="1" dirty="0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Pusat </a:t>
            </a:r>
            <a:r>
              <a:rPr lang="en-US" sz="2000" b="1" dirty="0" err="1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Riset</a:t>
            </a:r>
            <a:r>
              <a:rPr lang="en-US" sz="2000" b="1" dirty="0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b="1" dirty="0" err="1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Peternakan</a:t>
            </a:r>
            <a:endParaRPr lang="en-US" sz="2000" b="1" dirty="0">
              <a:solidFill>
                <a:srgbClr val="AA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US" sz="2000" b="1" dirty="0" err="1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Organisasi</a:t>
            </a:r>
            <a:r>
              <a:rPr lang="en-US" sz="2000" b="1" dirty="0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b="1" dirty="0" err="1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Riset</a:t>
            </a:r>
            <a:r>
              <a:rPr lang="en-US" sz="2000" b="1" dirty="0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b="1" dirty="0" err="1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Pertanian</a:t>
            </a:r>
            <a:r>
              <a:rPr lang="en-US" sz="2000" b="1" dirty="0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dan </a:t>
            </a:r>
            <a:r>
              <a:rPr lang="en-US" sz="2000" b="1" dirty="0" err="1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Pangan</a:t>
            </a:r>
            <a:endParaRPr lang="en-US" sz="2000" b="1" dirty="0">
              <a:solidFill>
                <a:srgbClr val="AA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US" sz="2000" b="1" dirty="0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Badan </a:t>
            </a:r>
            <a:r>
              <a:rPr lang="en-US" sz="2000" b="1" dirty="0" err="1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Riset</a:t>
            </a:r>
            <a:r>
              <a:rPr lang="en-US" sz="2000" b="1" dirty="0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dan </a:t>
            </a:r>
            <a:r>
              <a:rPr lang="en-US" sz="2000" b="1" dirty="0" err="1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Inovasi</a:t>
            </a:r>
            <a:r>
              <a:rPr lang="en-US" sz="2000" b="1" dirty="0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Nasional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D10265-0123-470F-82FC-6177D06E7B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4" t="21268" r="9438" b="27834"/>
          <a:stretch/>
        </p:blipFill>
        <p:spPr>
          <a:xfrm>
            <a:off x="591291" y="666818"/>
            <a:ext cx="1981201" cy="78098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A01EA75-8211-485A-BCC4-0D0547A032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7" r="16157"/>
          <a:stretch/>
        </p:blipFill>
        <p:spPr>
          <a:xfrm>
            <a:off x="6458574" y="953182"/>
            <a:ext cx="4601021" cy="480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590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19FF-DAD9-4AB4-9D83-993EE9FE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146972" cy="64008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3. </a:t>
            </a:r>
            <a:r>
              <a:rPr lang="en-US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Tabulasi</a:t>
            </a:r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 data dan </a:t>
            </a:r>
            <a:r>
              <a:rPr lang="en-US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analisis</a:t>
            </a:r>
            <a:endParaRPr lang="en-US" b="1" dirty="0">
              <a:latin typeface="Segoe UI Semibold" panose="020B0502040204020203" pitchFamily="34" charset="0"/>
              <a:cs typeface="Segoe UI Semibold" panose="020B0502040204020203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5032E93-4B5C-4DFB-B7E1-B56D7CA121D6}"/>
              </a:ext>
            </a:extLst>
          </p:cNvPr>
          <p:cNvGrpSpPr/>
          <p:nvPr/>
        </p:nvGrpSpPr>
        <p:grpSpPr>
          <a:xfrm>
            <a:off x="914400" y="2607171"/>
            <a:ext cx="558179" cy="409838"/>
            <a:chOff x="2647828" y="2417770"/>
            <a:chExt cx="558179" cy="409838"/>
          </a:xfrm>
        </p:grpSpPr>
        <p:sp>
          <p:nvSpPr>
            <p:cNvPr id="40" name="Oval 39" descr="Small circle">
              <a:extLst>
                <a:ext uri="{FF2B5EF4-FFF2-40B4-BE49-F238E27FC236}">
                  <a16:creationId xmlns:a16="http://schemas.microsoft.com/office/drawing/2014/main" id="{0C3A28BB-9675-8648-9563-A663628F48F5}"/>
                </a:ext>
              </a:extLst>
            </p:cNvPr>
            <p:cNvSpPr>
              <a:spLocks noChangeAspect="1"/>
            </p:cNvSpPr>
            <p:nvPr/>
          </p:nvSpPr>
          <p:spPr bwMode="blackWhite">
            <a:xfrm>
              <a:off x="2720454" y="2417770"/>
              <a:ext cx="409838" cy="409838"/>
            </a:xfrm>
            <a:prstGeom prst="ellipse">
              <a:avLst/>
            </a:prstGeom>
            <a:solidFill>
              <a:srgbClr val="A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TextBox 40" descr="Number 1">
              <a:extLst>
                <a:ext uri="{FF2B5EF4-FFF2-40B4-BE49-F238E27FC236}">
                  <a16:creationId xmlns:a16="http://schemas.microsoft.com/office/drawing/2014/main" id="{516D502C-EEB8-7641-9141-D6049BAE3252}"/>
                </a:ext>
              </a:extLst>
            </p:cNvPr>
            <p:cNvSpPr txBox="1">
              <a:spLocks noChangeAspect="1"/>
            </p:cNvSpPr>
            <p:nvPr/>
          </p:nvSpPr>
          <p:spPr bwMode="blackWhite">
            <a:xfrm>
              <a:off x="2647828" y="24341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i</a:t>
              </a:r>
            </a:p>
          </p:txBody>
        </p:sp>
      </p:grpSp>
      <p:sp>
        <p:nvSpPr>
          <p:cNvPr id="51" name="Content Placeholder 7">
            <a:extLst>
              <a:ext uri="{FF2B5EF4-FFF2-40B4-BE49-F238E27FC236}">
                <a16:creationId xmlns:a16="http://schemas.microsoft.com/office/drawing/2014/main" id="{A6D40621-9F60-B248-A84C-7DCBF898D4DB}"/>
              </a:ext>
            </a:extLst>
          </p:cNvPr>
          <p:cNvSpPr txBox="1">
            <a:spLocks/>
          </p:cNvSpPr>
          <p:nvPr/>
        </p:nvSpPr>
        <p:spPr>
          <a:xfrm>
            <a:off x="1397219" y="2692325"/>
            <a:ext cx="2590800" cy="6400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8" indent="-228598" algn="l" defTabSz="914391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93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89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85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80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76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2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7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3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en-US" sz="1600" dirty="0" err="1">
                <a:solidFill>
                  <a:schemeClr val="tx1"/>
                </a:solidFill>
              </a:rPr>
              <a:t>Pengumpulan</a:t>
            </a:r>
            <a:r>
              <a:rPr lang="en-US" sz="1600" dirty="0">
                <a:solidFill>
                  <a:schemeClr val="tx1"/>
                </a:solidFill>
              </a:rPr>
              <a:t> data </a:t>
            </a:r>
            <a:r>
              <a:rPr lang="en-US" sz="1600" dirty="0" err="1">
                <a:solidFill>
                  <a:schemeClr val="tx1"/>
                </a:solidFill>
              </a:rPr>
              <a:t>dari</a:t>
            </a:r>
            <a:r>
              <a:rPr lang="en-US" sz="1600" dirty="0">
                <a:solidFill>
                  <a:schemeClr val="tx1"/>
                </a:solidFill>
              </a:rPr>
              <a:t> KTI </a:t>
            </a:r>
            <a:r>
              <a:rPr lang="en-US" sz="1600" dirty="0" err="1">
                <a:solidFill>
                  <a:schemeClr val="tx1"/>
                </a:solidFill>
              </a:rPr>
              <a:t>ke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dalam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i="1" dirty="0">
                <a:solidFill>
                  <a:schemeClr val="tx1"/>
                </a:solidFill>
              </a:rPr>
              <a:t>spreadsheet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82BA9D-3044-4DEF-8CCC-F45623FFBD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5" t="21035" r="31279" b="15419"/>
          <a:stretch/>
        </p:blipFill>
        <p:spPr>
          <a:xfrm>
            <a:off x="4064219" y="2133600"/>
            <a:ext cx="3125211" cy="3109136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0D109C0E-B4A1-4F42-A885-644C9F296B6D}"/>
              </a:ext>
            </a:extLst>
          </p:cNvPr>
          <p:cNvGrpSpPr/>
          <p:nvPr/>
        </p:nvGrpSpPr>
        <p:grpSpPr>
          <a:xfrm>
            <a:off x="7417019" y="4267200"/>
            <a:ext cx="558179" cy="409838"/>
            <a:chOff x="2647828" y="2417770"/>
            <a:chExt cx="558179" cy="409838"/>
          </a:xfrm>
        </p:grpSpPr>
        <p:sp>
          <p:nvSpPr>
            <p:cNvPr id="17" name="Oval 16" descr="Small circle">
              <a:extLst>
                <a:ext uri="{FF2B5EF4-FFF2-40B4-BE49-F238E27FC236}">
                  <a16:creationId xmlns:a16="http://schemas.microsoft.com/office/drawing/2014/main" id="{FDA2B5C0-A05F-4321-B930-9AB5460DFDF9}"/>
                </a:ext>
              </a:extLst>
            </p:cNvPr>
            <p:cNvSpPr>
              <a:spLocks noChangeAspect="1"/>
            </p:cNvSpPr>
            <p:nvPr/>
          </p:nvSpPr>
          <p:spPr bwMode="blackWhite">
            <a:xfrm>
              <a:off x="2720454" y="2417770"/>
              <a:ext cx="409838" cy="409838"/>
            </a:xfrm>
            <a:prstGeom prst="ellipse">
              <a:avLst/>
            </a:prstGeom>
            <a:solidFill>
              <a:srgbClr val="A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 descr="Number 1">
              <a:extLst>
                <a:ext uri="{FF2B5EF4-FFF2-40B4-BE49-F238E27FC236}">
                  <a16:creationId xmlns:a16="http://schemas.microsoft.com/office/drawing/2014/main" id="{A987227D-38B8-4D31-8BB4-C4E897B9BF3F}"/>
                </a:ext>
              </a:extLst>
            </p:cNvPr>
            <p:cNvSpPr txBox="1">
              <a:spLocks noChangeAspect="1"/>
            </p:cNvSpPr>
            <p:nvPr/>
          </p:nvSpPr>
          <p:spPr bwMode="blackWhite">
            <a:xfrm>
              <a:off x="2647828" y="24341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ii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7">
                <a:extLst>
                  <a:ext uri="{FF2B5EF4-FFF2-40B4-BE49-F238E27FC236}">
                    <a16:creationId xmlns:a16="http://schemas.microsoft.com/office/drawing/2014/main" id="{89E81481-00EC-44FA-A8C8-269C03C2211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899838" y="4296038"/>
                <a:ext cx="2819400" cy="113322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598" indent="-228598" algn="l" defTabSz="914391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lang="en-US" sz="1400" kern="120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793" indent="-228598" algn="l" defTabSz="914391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1400" kern="120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2989" indent="-228598" algn="l" defTabSz="914391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1400" kern="120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185" indent="-228598" algn="l" defTabSz="914391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1400" kern="120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380" indent="-228598" algn="l" defTabSz="914391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576" indent="-228598" algn="l" defTabSz="914391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72" indent="-228598" algn="l" defTabSz="914391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67" indent="-228598" algn="l" defTabSz="914391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63" indent="-228598" algn="l" defTabSz="914391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Aft>
                    <a:spcPts val="1200"/>
                  </a:spcAft>
                  <a:buNone/>
                </a:pPr>
                <a:r>
                  <a:rPr lang="en-US" sz="1600" dirty="0">
                    <a:solidFill>
                      <a:schemeClr val="tx1"/>
                    </a:solidFill>
                  </a:rPr>
                  <a:t>Analisis data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menggunakan</a:t>
                </a:r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:r>
                  <a:rPr lang="en-US" sz="1600" i="1" dirty="0">
                    <a:solidFill>
                      <a:schemeClr val="tx1"/>
                    </a:solidFill>
                  </a:rPr>
                  <a:t>linear mixed model </a:t>
                </a:r>
                <a:r>
                  <a:rPr lang="en-US" sz="1600" dirty="0">
                    <a:solidFill>
                      <a:schemeClr val="tx1"/>
                    </a:solidFill>
                  </a:rPr>
                  <a:t>(St-Pierre 2001) pada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aplikasi</a:t>
                </a:r>
                <a:r>
                  <a:rPr lang="en-US" sz="1600" dirty="0">
                    <a:solidFill>
                      <a:schemeClr val="tx1"/>
                    </a:solidFill>
                  </a:rPr>
                  <a:t> R.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Validasi</a:t>
                </a:r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menggunakan</a:t>
                </a:r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sz="16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60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Content Placeholder 7">
                <a:extLst>
                  <a:ext uri="{FF2B5EF4-FFF2-40B4-BE49-F238E27FC236}">
                    <a16:creationId xmlns:a16="http://schemas.microsoft.com/office/drawing/2014/main" id="{89E81481-00EC-44FA-A8C8-269C03C221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9838" y="4296038"/>
                <a:ext cx="2819400" cy="1133227"/>
              </a:xfrm>
              <a:prstGeom prst="rect">
                <a:avLst/>
              </a:prstGeom>
              <a:blipFill>
                <a:blip r:embed="rId3"/>
                <a:stretch>
                  <a:fillRect l="-1299" t="-2151" r="-649" b="-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721DC3E-0751-4FAB-811D-AB16244934FB}"/>
                  </a:ext>
                </a:extLst>
              </p:cNvPr>
              <p:cNvSpPr txBox="1"/>
              <p:nvPr/>
            </p:nvSpPr>
            <p:spPr>
              <a:xfrm>
                <a:off x="7540226" y="2514600"/>
                <a:ext cx="3472189" cy="39908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400"/>
                        <m:t> </m:t>
                      </m:r>
                      <m:r>
                        <m:rPr>
                          <m:nor/>
                        </m:rPr>
                        <a:rPr lang="en-US" sz="2400" b="0" i="0" smtClean="0"/>
                        <m:t>=</m:t>
                      </m:r>
                      <m:r>
                        <m:rPr>
                          <m:nor/>
                        </m:rPr>
                        <a:rPr lang="en-US" sz="2400"/>
                        <m:t> 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400"/>
                        <m:t> + 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400"/>
                        <m:t> + 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400"/>
                        <m:t>+ </m:t>
                      </m:r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721DC3E-0751-4FAB-811D-AB16244934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0226" y="2514600"/>
                <a:ext cx="3472189" cy="399084"/>
              </a:xfrm>
              <a:prstGeom prst="rect">
                <a:avLst/>
              </a:prstGeom>
              <a:blipFill>
                <a:blip r:embed="rId4"/>
                <a:stretch>
                  <a:fillRect l="-1757" r="-1054" b="-2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230464C-B0DC-4F6F-8103-28FC2950A82F}"/>
                  </a:ext>
                </a:extLst>
              </p:cNvPr>
              <p:cNvSpPr txBox="1"/>
              <p:nvPr/>
            </p:nvSpPr>
            <p:spPr>
              <a:xfrm>
                <a:off x="7569419" y="3006566"/>
                <a:ext cx="3893811" cy="105278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000" dirty="0"/>
                  <a:t> </a:t>
                </a:r>
                <a:r>
                  <a:rPr lang="en-US" sz="1000" dirty="0" err="1"/>
                  <a:t>variabel</a:t>
                </a:r>
                <a:r>
                  <a:rPr lang="en-US" sz="1000" dirty="0"/>
                  <a:t> </a:t>
                </a:r>
                <a:r>
                  <a:rPr lang="en-US" sz="1000" dirty="0" err="1"/>
                  <a:t>dependen</a:t>
                </a:r>
                <a:r>
                  <a:rPr lang="en-US" sz="1000" dirty="0"/>
                  <a:t> (</a:t>
                </a:r>
                <a:r>
                  <a:rPr lang="en-US" sz="1000" dirty="0" err="1"/>
                  <a:t>fcr</a:t>
                </a:r>
                <a:r>
                  <a:rPr lang="en-US" sz="1000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000" dirty="0"/>
                  <a:t> </a:t>
                </a:r>
                <a:r>
                  <a:rPr lang="en-US" sz="1000" dirty="0" err="1"/>
                  <a:t>titik</a:t>
                </a:r>
                <a:r>
                  <a:rPr lang="en-US" sz="1000" dirty="0"/>
                  <a:t> </a:t>
                </a:r>
                <a:r>
                  <a:rPr lang="en-US" sz="1000" dirty="0" err="1"/>
                  <a:t>potong</a:t>
                </a:r>
                <a:r>
                  <a:rPr lang="en-US" sz="1000" dirty="0"/>
                  <a:t> (intercept)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000" dirty="0"/>
                  <a:t> </a:t>
                </a:r>
                <a:r>
                  <a:rPr lang="en-US" sz="1000" dirty="0" err="1"/>
                  <a:t>koefisien</a:t>
                </a:r>
                <a:r>
                  <a:rPr lang="en-US" sz="1000" dirty="0"/>
                  <a:t> </a:t>
                </a:r>
                <a:r>
                  <a:rPr lang="en-US" sz="1000" dirty="0" err="1"/>
                  <a:t>regresi</a:t>
                </a:r>
                <a:r>
                  <a:rPr lang="en-US" sz="1000" dirty="0"/>
                  <a:t> linier (slope)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000" dirty="0"/>
                  <a:t> variabel </a:t>
                </a:r>
                <a:r>
                  <a:rPr lang="en-US" sz="1000" dirty="0" err="1"/>
                  <a:t>independen</a:t>
                </a:r>
                <a:r>
                  <a:rPr lang="en-US" sz="1000" dirty="0"/>
                  <a:t> (level PAM)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000" dirty="0"/>
                  <a:t> efek </a:t>
                </a:r>
                <a:r>
                  <a:rPr lang="en-US" sz="1000" dirty="0" err="1"/>
                  <a:t>acak</a:t>
                </a:r>
                <a:r>
                  <a:rPr lang="en-US" sz="1000" dirty="0"/>
                  <a:t> </a:t>
                </a:r>
                <a:r>
                  <a:rPr lang="en-US" sz="1000" dirty="0" err="1"/>
                  <a:t>dari</a:t>
                </a:r>
                <a:r>
                  <a:rPr lang="en-US" sz="1000" dirty="0"/>
                  <a:t> </a:t>
                </a:r>
                <a:r>
                  <a:rPr lang="en-US" sz="1000" dirty="0" err="1"/>
                  <a:t>perbedaan</a:t>
                </a:r>
                <a:r>
                  <a:rPr lang="en-US" sz="1000" dirty="0"/>
                  <a:t> </a:t>
                </a:r>
                <a:r>
                  <a:rPr lang="en-US" sz="1000" dirty="0" err="1"/>
                  <a:t>studi</a:t>
                </a:r>
                <a:endParaRPr lang="en-US" sz="10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sz="1000" b="0" i="1" dirty="0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sz="10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000" dirty="0"/>
                  <a:t>  </a:t>
                </a:r>
                <a:r>
                  <a:rPr lang="en-US" sz="1000" dirty="0" err="1"/>
                  <a:t>kesalahan</a:t>
                </a:r>
                <a:r>
                  <a:rPr lang="en-US" sz="1000" dirty="0"/>
                  <a:t> yang </a:t>
                </a:r>
                <a:r>
                  <a:rPr lang="en-US" sz="1000" dirty="0" err="1"/>
                  <a:t>tidak</a:t>
                </a:r>
                <a:r>
                  <a:rPr lang="en-US" sz="1000" dirty="0"/>
                  <a:t> </a:t>
                </a:r>
                <a:r>
                  <a:rPr lang="en-US" sz="1000" dirty="0" err="1"/>
                  <a:t>dapat</a:t>
                </a:r>
                <a:r>
                  <a:rPr lang="en-US" sz="1000" dirty="0"/>
                  <a:t> </a:t>
                </a:r>
                <a:r>
                  <a:rPr lang="en-US" sz="1000" dirty="0" err="1"/>
                  <a:t>dijelaskan</a:t>
                </a:r>
                <a:endParaRPr lang="en-US" sz="10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230464C-B0DC-4F6F-8103-28FC2950A8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9419" y="3006566"/>
                <a:ext cx="3893811" cy="1052789"/>
              </a:xfrm>
              <a:prstGeom prst="rect">
                <a:avLst/>
              </a:prstGeom>
              <a:blipFill>
                <a:blip r:embed="rId5"/>
                <a:stretch>
                  <a:fillRect b="-5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4131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19FF-DAD9-4AB4-9D83-993EE9FE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385300" cy="64008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3. </a:t>
            </a:r>
            <a:r>
              <a:rPr lang="en-US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Contoh</a:t>
            </a:r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: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Tabulasi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data (Choi 2013)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3FC9BC-CF96-441B-B7D4-1C2C56CD0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98912"/>
            <a:ext cx="7940728" cy="401608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040504DD-0E6C-478B-AE1D-FD3B64F1BA6D}"/>
              </a:ext>
            </a:extLst>
          </p:cNvPr>
          <p:cNvSpPr/>
          <p:nvPr/>
        </p:nvSpPr>
        <p:spPr>
          <a:xfrm>
            <a:off x="546100" y="3103706"/>
            <a:ext cx="5029200" cy="146050"/>
          </a:xfrm>
          <a:prstGeom prst="rect">
            <a:avLst/>
          </a:prstGeom>
          <a:solidFill>
            <a:srgbClr val="D24726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80B0ABD-B91D-4F13-BBEB-0F69D9E87B0E}"/>
              </a:ext>
            </a:extLst>
          </p:cNvPr>
          <p:cNvGrpSpPr/>
          <p:nvPr/>
        </p:nvGrpSpPr>
        <p:grpSpPr>
          <a:xfrm>
            <a:off x="8511374" y="1801956"/>
            <a:ext cx="3248826" cy="616179"/>
            <a:chOff x="4626746" y="4267200"/>
            <a:chExt cx="3248826" cy="616179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0BDF9E3-CBCC-4D73-BD59-1B06F134998C}"/>
                </a:ext>
              </a:extLst>
            </p:cNvPr>
            <p:cNvGrpSpPr/>
            <p:nvPr/>
          </p:nvGrpSpPr>
          <p:grpSpPr>
            <a:xfrm>
              <a:off x="4626746" y="4267200"/>
              <a:ext cx="493917" cy="409838"/>
              <a:chOff x="2679151" y="3410840"/>
              <a:chExt cx="493917" cy="409838"/>
            </a:xfrm>
          </p:grpSpPr>
          <p:sp>
            <p:nvSpPr>
              <p:cNvPr id="30" name="Oval 29" descr="Small circle">
                <a:extLst>
                  <a:ext uri="{FF2B5EF4-FFF2-40B4-BE49-F238E27FC236}">
                    <a16:creationId xmlns:a16="http://schemas.microsoft.com/office/drawing/2014/main" id="{949A56A2-19C7-48C7-9EEA-EAEB69C602E2}"/>
                  </a:ext>
                </a:extLst>
              </p:cNvPr>
              <p:cNvSpPr>
                <a:spLocks noChangeAspect="1"/>
              </p:cNvSpPr>
              <p:nvPr/>
            </p:nvSpPr>
            <p:spPr bwMode="blackWhite">
              <a:xfrm>
                <a:off x="2713764" y="3410840"/>
                <a:ext cx="409838" cy="409838"/>
              </a:xfrm>
              <a:prstGeom prst="ellipse">
                <a:avLst/>
              </a:prstGeom>
              <a:solidFill>
                <a:srgbClr val="A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TextBox 30" descr="Number 2">
                <a:extLst>
                  <a:ext uri="{FF2B5EF4-FFF2-40B4-BE49-F238E27FC236}">
                    <a16:creationId xmlns:a16="http://schemas.microsoft.com/office/drawing/2014/main" id="{88D22C66-EB6D-4014-A90F-5A6456A7E3A8}"/>
                  </a:ext>
                </a:extLst>
              </p:cNvPr>
              <p:cNvSpPr txBox="1">
                <a:spLocks noChangeAspect="1"/>
              </p:cNvSpPr>
              <p:nvPr/>
            </p:nvSpPr>
            <p:spPr bwMode="blackWhite">
              <a:xfrm>
                <a:off x="2679151" y="3417878"/>
                <a:ext cx="4939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err="1">
                    <a:solidFill>
                      <a:schemeClr val="bg1"/>
                    </a:solidFill>
                    <a:cs typeface="Segoe UI Semibold" panose="020B0702040204020203" pitchFamily="34" charset="0"/>
                  </a:rPr>
                  <a:t>i</a:t>
                </a:r>
                <a:endParaRPr lang="en-US" dirty="0">
                  <a:solidFill>
                    <a:schemeClr val="bg1"/>
                  </a:solidFill>
                  <a:cs typeface="Segoe UI Semibold" panose="020B0702040204020203" pitchFamily="34" charset="0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F21953D-969C-41B3-B78B-51961AA484D3}"/>
                </a:ext>
              </a:extLst>
            </p:cNvPr>
            <p:cNvSpPr txBox="1"/>
            <p:nvPr/>
          </p:nvSpPr>
          <p:spPr>
            <a:xfrm>
              <a:off x="5120663" y="4298604"/>
              <a:ext cx="275490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spcAft>
                  <a:spcPts val="1200"/>
                </a:spcAft>
                <a:buNone/>
              </a:pPr>
              <a:r>
                <a:rPr lang="en-US" sz="1600" dirty="0" err="1">
                  <a:solidFill>
                    <a:schemeClr val="tx1"/>
                  </a:solidFill>
                </a:rPr>
                <a:t>Pengumpulan</a:t>
              </a:r>
              <a:r>
                <a:rPr lang="en-US" sz="1600" dirty="0">
                  <a:solidFill>
                    <a:schemeClr val="tx1"/>
                  </a:solidFill>
                </a:rPr>
                <a:t> data </a:t>
              </a:r>
              <a:r>
                <a:rPr lang="en-US" sz="1600" dirty="0" err="1">
                  <a:solidFill>
                    <a:schemeClr val="tx1"/>
                  </a:solidFill>
                </a:rPr>
                <a:t>dari</a:t>
              </a:r>
              <a:r>
                <a:rPr lang="en-US" sz="1600" dirty="0">
                  <a:solidFill>
                    <a:schemeClr val="tx1"/>
                  </a:solidFill>
                </a:rPr>
                <a:t> KTI </a:t>
              </a:r>
              <a:r>
                <a:rPr lang="en-US" sz="1600" dirty="0" err="1">
                  <a:solidFill>
                    <a:schemeClr val="tx1"/>
                  </a:solidFill>
                </a:rPr>
                <a:t>ke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dalam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i="1" dirty="0">
                  <a:solidFill>
                    <a:schemeClr val="tx1"/>
                  </a:solidFill>
                </a:rPr>
                <a:t>spreadsheet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1026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19FF-DAD9-4AB4-9D83-993EE9FE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385300" cy="64008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3. </a:t>
            </a:r>
            <a:r>
              <a:rPr lang="en-US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Contoh</a:t>
            </a:r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: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Tabulasi</a:t>
            </a:r>
            <a:r>
              <a:rPr lang="en-US">
                <a:latin typeface="Segoe UI Light" panose="020B0502040204020203" pitchFamily="34" charset="0"/>
                <a:cs typeface="Segoe UI Light" panose="020B0502040204020203" pitchFamily="34" charset="0"/>
              </a:rPr>
              <a:t> data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A037DDC7-ED0F-46BD-B7E3-84AD9D9EDD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504869"/>
              </p:ext>
            </p:extLst>
          </p:nvPr>
        </p:nvGraphicFramePr>
        <p:xfrm>
          <a:off x="533400" y="1687576"/>
          <a:ext cx="11125205" cy="4092448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57200">
                  <a:extLst>
                    <a:ext uri="{9D8B030D-6E8A-4147-A177-3AD203B41FA5}">
                      <a16:colId xmlns:a16="http://schemas.microsoft.com/office/drawing/2014/main" val="178132817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69382659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205440188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6600589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799461236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135915869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471719720"/>
                    </a:ext>
                  </a:extLst>
                </a:gridCol>
                <a:gridCol w="750280">
                  <a:extLst>
                    <a:ext uri="{9D8B030D-6E8A-4147-A177-3AD203B41FA5}">
                      <a16:colId xmlns:a16="http://schemas.microsoft.com/office/drawing/2014/main" val="2067154959"/>
                    </a:ext>
                  </a:extLst>
                </a:gridCol>
                <a:gridCol w="773720">
                  <a:extLst>
                    <a:ext uri="{9D8B030D-6E8A-4147-A177-3AD203B41FA5}">
                      <a16:colId xmlns:a16="http://schemas.microsoft.com/office/drawing/2014/main" val="298201883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663494276"/>
                    </a:ext>
                  </a:extLst>
                </a:gridCol>
                <a:gridCol w="1031635">
                  <a:extLst>
                    <a:ext uri="{9D8B030D-6E8A-4147-A177-3AD203B41FA5}">
                      <a16:colId xmlns:a16="http://schemas.microsoft.com/office/drawing/2014/main" val="3589348563"/>
                    </a:ext>
                  </a:extLst>
                </a:gridCol>
                <a:gridCol w="1025765">
                  <a:extLst>
                    <a:ext uri="{9D8B030D-6E8A-4147-A177-3AD203B41FA5}">
                      <a16:colId xmlns:a16="http://schemas.microsoft.com/office/drawing/2014/main" val="1543130912"/>
                    </a:ext>
                  </a:extLst>
                </a:gridCol>
                <a:gridCol w="685805">
                  <a:extLst>
                    <a:ext uri="{9D8B030D-6E8A-4147-A177-3AD203B41FA5}">
                      <a16:colId xmlns:a16="http://schemas.microsoft.com/office/drawing/2014/main" val="10639720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 err="1">
                          <a:effectLst/>
                        </a:rPr>
                        <a:t>studi</a:t>
                      </a:r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 err="1">
                          <a:effectLst/>
                        </a:rPr>
                        <a:t>pengarang</a:t>
                      </a:r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 err="1">
                          <a:effectLst/>
                        </a:rPr>
                        <a:t>tahun</a:t>
                      </a:r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PAM</a:t>
                      </a:r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Level (mg/Kg as fed)</a:t>
                      </a:r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breed</a:t>
                      </a:r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 err="1">
                          <a:effectLst/>
                        </a:rPr>
                        <a:t>periode</a:t>
                      </a:r>
                      <a:r>
                        <a:rPr lang="en-US" sz="1200" b="1" u="none" strike="noStrike" dirty="0">
                          <a:effectLst/>
                        </a:rPr>
                        <a:t> starter</a:t>
                      </a:r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periode finisher</a:t>
                      </a:r>
                      <a:endParaRPr lang="en-US" sz="1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total </a:t>
                      </a:r>
                      <a:r>
                        <a:rPr lang="en-US" sz="1200" b="1" u="none" strike="noStrike" dirty="0" err="1">
                          <a:effectLst/>
                        </a:rPr>
                        <a:t>periode</a:t>
                      </a:r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starter bb, Kg</a:t>
                      </a:r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starter </a:t>
                      </a:r>
                      <a:r>
                        <a:rPr lang="en-US" sz="1200" b="1" u="none" strike="noStrike" dirty="0" err="1">
                          <a:effectLst/>
                        </a:rPr>
                        <a:t>pbbh</a:t>
                      </a:r>
                      <a:r>
                        <a:rPr lang="en-US" sz="1200" b="1" u="none" strike="noStrike" dirty="0">
                          <a:effectLst/>
                        </a:rPr>
                        <a:t>, g/</a:t>
                      </a:r>
                      <a:r>
                        <a:rPr lang="en-US" sz="1200" b="1" u="none" strike="noStrike" dirty="0" err="1">
                          <a:effectLst/>
                        </a:rPr>
                        <a:t>hari</a:t>
                      </a:r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starter kph, g/hari</a:t>
                      </a:r>
                      <a:endParaRPr lang="en-US" sz="12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starter </a:t>
                      </a:r>
                      <a:r>
                        <a:rPr lang="en-US" sz="1200" b="1" u="none" strike="noStrike" dirty="0" err="1">
                          <a:effectLst/>
                        </a:rPr>
                        <a:t>fcr</a:t>
                      </a:r>
                      <a:endParaRPr lang="en-US" sz="1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extLst>
                  <a:ext uri="{0D108BD9-81ED-4DB2-BD59-A6C34878D82A}">
                    <a16:rowId xmlns:a16="http://schemas.microsoft.com/office/drawing/2014/main" val="11934508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effectLst/>
                        </a:rPr>
                        <a:t>1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effectLst/>
                        </a:rPr>
                        <a:t>Choi et al.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2013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Kontrol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0.0000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ROSS 308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1-21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effectLst/>
                        </a:rPr>
                        <a:t>22-35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effectLst/>
                        </a:rPr>
                        <a:t>1-35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737.0000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33.0000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53.0500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1.6100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extLst>
                  <a:ext uri="{0D108BD9-81ED-4DB2-BD59-A6C34878D82A}">
                    <a16:rowId xmlns:a16="http://schemas.microsoft.com/office/drawing/2014/main" val="2495598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Choi et al.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2013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PAM A3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60.0000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ROSS 308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1-21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22-35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1-35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747.9200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33.5200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53.4800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1.6000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extLst>
                  <a:ext uri="{0D108BD9-81ED-4DB2-BD59-A6C34878D82A}">
                    <a16:rowId xmlns:a16="http://schemas.microsoft.com/office/drawing/2014/main" val="586262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effectLst/>
                        </a:rPr>
                        <a:t>Choi et al.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2013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effectLst/>
                        </a:rPr>
                        <a:t>PAM A3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90.0000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effectLst/>
                        </a:rPr>
                        <a:t>ROSS 308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1-21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22-35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1-35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765.9800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34.3800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54.1000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1.5700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extLst>
                  <a:ext uri="{0D108BD9-81ED-4DB2-BD59-A6C34878D82A}">
                    <a16:rowId xmlns:a16="http://schemas.microsoft.com/office/drawing/2014/main" val="2573734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Choi et al.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2013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Kontrol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0.0000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ROSS 308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1-21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22-35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1-35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803.9900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36.1900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55.9500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1.5500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extLst>
                  <a:ext uri="{0D108BD9-81ED-4DB2-BD59-A6C34878D82A}">
                    <a16:rowId xmlns:a16="http://schemas.microsoft.com/office/drawing/2014/main" val="2831564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Choi et al.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2013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PAM P5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40.0000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ROSS 308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1-21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22-35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1-35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821.0000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37.0000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56.5200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1.5300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extLst>
                  <a:ext uri="{0D108BD9-81ED-4DB2-BD59-A6C34878D82A}">
                    <a16:rowId xmlns:a16="http://schemas.microsoft.com/office/drawing/2014/main" val="4137524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Choi et al.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2013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PAM P5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60.0000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effectLst/>
                        </a:rPr>
                        <a:t>ROSS 308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1-21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22-35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effectLst/>
                        </a:rPr>
                        <a:t>1-35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836.9600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37.7600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56.7100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1.5000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extLst>
                  <a:ext uri="{0D108BD9-81ED-4DB2-BD59-A6C34878D82A}">
                    <a16:rowId xmlns:a16="http://schemas.microsoft.com/office/drawing/2014/main" val="761609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effectLst/>
                        </a:rPr>
                        <a:t>3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Wen and He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2012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Kontrol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0.0000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Lingnan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14-28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29-42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14-42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542.0000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21.4000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41.3000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1.9300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extLst>
                  <a:ext uri="{0D108BD9-81ED-4DB2-BD59-A6C34878D82A}">
                    <a16:rowId xmlns:a16="http://schemas.microsoft.com/office/drawing/2014/main" val="3462407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effectLst/>
                        </a:rPr>
                        <a:t>3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Wen and He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2012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Cecropin A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2.0000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Lingnan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effectLst/>
                        </a:rPr>
                        <a:t>14-28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29-42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14-42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545.5000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21.5000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39.4000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1.8300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extLst>
                  <a:ext uri="{0D108BD9-81ED-4DB2-BD59-A6C34878D82A}">
                    <a16:rowId xmlns:a16="http://schemas.microsoft.com/office/drawing/2014/main" val="2776096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3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Wen and He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2012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Cecropin A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4.0000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Lingnan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14-28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effectLst/>
                        </a:rPr>
                        <a:t>29-42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14-42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551.5000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21.9000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38.9000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1.7800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extLst>
                  <a:ext uri="{0D108BD9-81ED-4DB2-BD59-A6C34878D82A}">
                    <a16:rowId xmlns:a16="http://schemas.microsoft.com/office/drawing/2014/main" val="8394315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effectLst/>
                        </a:rPr>
                        <a:t>3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Wen and He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2012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Cecropin A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6.0000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Lingnan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14-28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>
                          <a:effectLst/>
                        </a:rPr>
                        <a:t>29-42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effectLst/>
                        </a:rPr>
                        <a:t>14-42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545.0000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>
                          <a:effectLst/>
                        </a:rPr>
                        <a:t>21.6000</a:t>
                      </a:r>
                      <a:endParaRPr lang="en-US" sz="12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34.7000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u="none" strike="noStrike" dirty="0">
                          <a:effectLst/>
                        </a:rPr>
                        <a:t>1.6100</a:t>
                      </a:r>
                      <a:endParaRPr lang="en-US" sz="1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7432" marR="27432" marT="9144" marB="9144" anchor="ctr"/>
                </a:tc>
                <a:extLst>
                  <a:ext uri="{0D108BD9-81ED-4DB2-BD59-A6C34878D82A}">
                    <a16:rowId xmlns:a16="http://schemas.microsoft.com/office/drawing/2014/main" val="368431456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3018425-DFAA-48A7-892E-DA5FFAE92D70}"/>
                  </a:ext>
                </a:extLst>
              </p:cNvPr>
              <p:cNvSpPr txBox="1"/>
              <p:nvPr/>
            </p:nvSpPr>
            <p:spPr>
              <a:xfrm>
                <a:off x="3810000" y="6054990"/>
                <a:ext cx="4648200" cy="4655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 </m:t>
                      </m:r>
                      <m:r>
                        <m:rPr>
                          <m:nor/>
                        </m:rPr>
                        <a:rPr lang="en-US" sz="2800" b="0" i="0" smtClean="0"/>
                        <m:t>=</m:t>
                      </m:r>
                      <m:r>
                        <m:rPr>
                          <m:nor/>
                        </m:rPr>
                        <a:rPr lang="en-US" sz="2800"/>
                        <m:t>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 +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 +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+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3018425-DFAA-48A7-892E-DA5FFAE92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6054990"/>
                <a:ext cx="4648200" cy="4655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>
            <a:extLst>
              <a:ext uri="{FF2B5EF4-FFF2-40B4-BE49-F238E27FC236}">
                <a16:creationId xmlns:a16="http://schemas.microsoft.com/office/drawing/2014/main" id="{BB61206A-5CB8-4160-A678-4493D9F9AC4F}"/>
              </a:ext>
            </a:extLst>
          </p:cNvPr>
          <p:cNvSpPr/>
          <p:nvPr/>
        </p:nvSpPr>
        <p:spPr>
          <a:xfrm>
            <a:off x="6172200" y="6054990"/>
            <a:ext cx="498210" cy="498210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3D824BE-458D-40F3-AF89-0874328E9FFE}"/>
              </a:ext>
            </a:extLst>
          </p:cNvPr>
          <p:cNvSpPr/>
          <p:nvPr/>
        </p:nvSpPr>
        <p:spPr>
          <a:xfrm>
            <a:off x="6934200" y="6054990"/>
            <a:ext cx="498210" cy="498210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65E9A54-7976-43A1-BCFC-10B94C5E6EE7}"/>
              </a:ext>
            </a:extLst>
          </p:cNvPr>
          <p:cNvSpPr/>
          <p:nvPr/>
        </p:nvSpPr>
        <p:spPr>
          <a:xfrm>
            <a:off x="4114800" y="6054990"/>
            <a:ext cx="498210" cy="49821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E143C91-C6CF-4547-8195-E0DDB4DAC462}"/>
              </a:ext>
            </a:extLst>
          </p:cNvPr>
          <p:cNvSpPr/>
          <p:nvPr/>
        </p:nvSpPr>
        <p:spPr>
          <a:xfrm>
            <a:off x="3733800" y="1687576"/>
            <a:ext cx="1295400" cy="4092448"/>
          </a:xfrm>
          <a:prstGeom prst="rect">
            <a:avLst/>
          </a:prstGeom>
          <a:solidFill>
            <a:srgbClr val="F0A11F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5F25F8C-AD0C-49DD-98E8-D7B738BEC5B8}"/>
              </a:ext>
            </a:extLst>
          </p:cNvPr>
          <p:cNvSpPr/>
          <p:nvPr/>
        </p:nvSpPr>
        <p:spPr>
          <a:xfrm>
            <a:off x="10972800" y="1698752"/>
            <a:ext cx="685805" cy="4092448"/>
          </a:xfrm>
          <a:prstGeom prst="rect">
            <a:avLst/>
          </a:prstGeom>
          <a:solidFill>
            <a:schemeClr val="accent2">
              <a:alpha val="25098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4655E54-7AED-4D92-8C4C-12872FE49DD9}"/>
              </a:ext>
            </a:extLst>
          </p:cNvPr>
          <p:cNvSpPr/>
          <p:nvPr/>
        </p:nvSpPr>
        <p:spPr>
          <a:xfrm>
            <a:off x="533400" y="1698752"/>
            <a:ext cx="381000" cy="4092448"/>
          </a:xfrm>
          <a:prstGeom prst="rect">
            <a:avLst/>
          </a:prstGeom>
          <a:solidFill>
            <a:srgbClr val="70AD47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634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19FF-DAD9-4AB4-9D83-993EE9FE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385300" cy="64008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3. </a:t>
            </a:r>
            <a:r>
              <a:rPr lang="en-US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Contoh</a:t>
            </a:r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: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Analisis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80B0ABD-B91D-4F13-BBEB-0F69D9E87B0E}"/>
              </a:ext>
            </a:extLst>
          </p:cNvPr>
          <p:cNvGrpSpPr/>
          <p:nvPr/>
        </p:nvGrpSpPr>
        <p:grpSpPr>
          <a:xfrm>
            <a:off x="8481515" y="2133600"/>
            <a:ext cx="3248826" cy="862401"/>
            <a:chOff x="4626746" y="4267200"/>
            <a:chExt cx="3248826" cy="862401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0BDF9E3-CBCC-4D73-BD59-1B06F134998C}"/>
                </a:ext>
              </a:extLst>
            </p:cNvPr>
            <p:cNvGrpSpPr/>
            <p:nvPr/>
          </p:nvGrpSpPr>
          <p:grpSpPr>
            <a:xfrm>
              <a:off x="4626746" y="4267200"/>
              <a:ext cx="493917" cy="409838"/>
              <a:chOff x="2679151" y="3410840"/>
              <a:chExt cx="493917" cy="409838"/>
            </a:xfrm>
          </p:grpSpPr>
          <p:sp>
            <p:nvSpPr>
              <p:cNvPr id="30" name="Oval 29" descr="Small circle">
                <a:extLst>
                  <a:ext uri="{FF2B5EF4-FFF2-40B4-BE49-F238E27FC236}">
                    <a16:creationId xmlns:a16="http://schemas.microsoft.com/office/drawing/2014/main" id="{949A56A2-19C7-48C7-9EEA-EAEB69C602E2}"/>
                  </a:ext>
                </a:extLst>
              </p:cNvPr>
              <p:cNvSpPr>
                <a:spLocks noChangeAspect="1"/>
              </p:cNvSpPr>
              <p:nvPr/>
            </p:nvSpPr>
            <p:spPr bwMode="blackWhite">
              <a:xfrm>
                <a:off x="2713764" y="3410840"/>
                <a:ext cx="409838" cy="409838"/>
              </a:xfrm>
              <a:prstGeom prst="ellipse">
                <a:avLst/>
              </a:prstGeom>
              <a:solidFill>
                <a:srgbClr val="A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TextBox 30" descr="Number 2">
                <a:extLst>
                  <a:ext uri="{FF2B5EF4-FFF2-40B4-BE49-F238E27FC236}">
                    <a16:creationId xmlns:a16="http://schemas.microsoft.com/office/drawing/2014/main" id="{88D22C66-EB6D-4014-A90F-5A6456A7E3A8}"/>
                  </a:ext>
                </a:extLst>
              </p:cNvPr>
              <p:cNvSpPr txBox="1">
                <a:spLocks noChangeAspect="1"/>
              </p:cNvSpPr>
              <p:nvPr/>
            </p:nvSpPr>
            <p:spPr bwMode="blackWhite">
              <a:xfrm>
                <a:off x="2679151" y="3417878"/>
                <a:ext cx="4939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cs typeface="Segoe UI Semibold" panose="020B0702040204020203" pitchFamily="34" charset="0"/>
                  </a:rPr>
                  <a:t>ii</a:t>
                </a: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F21953D-969C-41B3-B78B-51961AA484D3}"/>
                </a:ext>
              </a:extLst>
            </p:cNvPr>
            <p:cNvSpPr txBox="1"/>
            <p:nvPr/>
          </p:nvSpPr>
          <p:spPr>
            <a:xfrm>
              <a:off x="5120663" y="4298604"/>
              <a:ext cx="2754909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spcAft>
                  <a:spcPts val="1200"/>
                </a:spcAft>
                <a:buNone/>
              </a:pPr>
              <a:r>
                <a:rPr lang="en-US" sz="1600" dirty="0" err="1">
                  <a:solidFill>
                    <a:schemeClr val="tx1"/>
                  </a:solidFill>
                </a:rPr>
                <a:t>Analisis</a:t>
              </a:r>
              <a:r>
                <a:rPr lang="en-US" sz="1600" dirty="0">
                  <a:solidFill>
                    <a:schemeClr val="tx1"/>
                  </a:solidFill>
                </a:rPr>
                <a:t> data </a:t>
              </a:r>
              <a:r>
                <a:rPr lang="en-US" sz="1600" dirty="0" err="1">
                  <a:solidFill>
                    <a:schemeClr val="tx1"/>
                  </a:solidFill>
                </a:rPr>
                <a:t>menggunakan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i="1" dirty="0">
                  <a:solidFill>
                    <a:schemeClr val="tx1"/>
                  </a:solidFill>
                </a:rPr>
                <a:t>linear mixed model </a:t>
              </a:r>
              <a:r>
                <a:rPr lang="en-US" sz="1600" dirty="0">
                  <a:solidFill>
                    <a:schemeClr val="tx1"/>
                  </a:solidFill>
                </a:rPr>
                <a:t>(St-Pierre 2001) pada </a:t>
              </a:r>
              <a:r>
                <a:rPr lang="en-US" sz="1600" dirty="0" err="1">
                  <a:solidFill>
                    <a:schemeClr val="tx1"/>
                  </a:solidFill>
                </a:rPr>
                <a:t>aplikasi</a:t>
              </a:r>
              <a:r>
                <a:rPr lang="en-US" sz="1600" dirty="0">
                  <a:solidFill>
                    <a:schemeClr val="tx1"/>
                  </a:solidFill>
                </a:rPr>
                <a:t> R</a:t>
              </a:r>
              <a:endParaRPr lang="en-US" sz="1600" i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217BEBE0-393C-49A4-BA3E-C2F720B2ADE8}"/>
              </a:ext>
            </a:extLst>
          </p:cNvPr>
          <p:cNvSpPr txBox="1"/>
          <p:nvPr/>
        </p:nvSpPr>
        <p:spPr>
          <a:xfrm>
            <a:off x="609936" y="1219200"/>
            <a:ext cx="9385300" cy="49677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Plugin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library(</a:t>
            </a:r>
            <a:r>
              <a:rPr lang="en-US" sz="14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readxl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library(xlsx)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library(</a:t>
            </a:r>
            <a:r>
              <a:rPr lang="en-US" sz="14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nlme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library(</a:t>
            </a:r>
            <a:r>
              <a:rPr lang="en-US" sz="14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sjstats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## Input data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data_metal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read_excel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>
                <a:solidFill>
                  <a:srgbClr val="A31515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"nama_file_data.xlsx"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sheet=</a:t>
            </a:r>
            <a:r>
              <a:rPr lang="en-US" sz="1400" dirty="0">
                <a:solidFill>
                  <a:srgbClr val="A31515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400" dirty="0" err="1">
                <a:solidFill>
                  <a:srgbClr val="A31515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nama_sheet_data</a:t>
            </a:r>
            <a:r>
              <a:rPr lang="en-US" sz="1400" dirty="0">
                <a:solidFill>
                  <a:srgbClr val="A31515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</a:t>
            </a:r>
            <a:r>
              <a:rPr lang="en-US" sz="140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Analisis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contoh_lmm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&lt;- </a:t>
            </a:r>
            <a:r>
              <a:rPr lang="en-US" sz="14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lme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fcr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level, random=</a:t>
            </a:r>
            <a:r>
              <a:rPr lang="en-US" sz="140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40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en-US" sz="1400" dirty="0">
                <a:solidFill>
                  <a:srgbClr val="098658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|studi), </a:t>
            </a:r>
            <a:r>
              <a:rPr lang="en-US" sz="14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na.action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4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na.exclude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data=</a:t>
            </a:r>
            <a:r>
              <a:rPr lang="en-US" sz="14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contoh_data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Hasil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</a:t>
            </a:r>
            <a:r>
              <a:rPr lang="en-US" sz="140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Koefisien</a:t>
            </a:r>
            <a:r>
              <a:rPr lang="en-US" sz="140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lmm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summary(</a:t>
            </a:r>
            <a:r>
              <a:rPr lang="en-US" sz="14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contoh_lmm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R </a:t>
            </a:r>
            <a:r>
              <a:rPr lang="en-US" sz="140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kuadrat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  <a:spcAft>
                <a:spcPts val="80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performance</a:t>
            </a:r>
            <a:r>
              <a:rPr lang="en-US" sz="140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::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r2(</a:t>
            </a:r>
            <a:r>
              <a:rPr lang="en-US" sz="14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contoh_lmm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A99D332-2CDD-47DC-955D-6203CE9FBEBF}"/>
                  </a:ext>
                </a:extLst>
              </p:cNvPr>
              <p:cNvSpPr txBox="1"/>
              <p:nvPr/>
            </p:nvSpPr>
            <p:spPr>
              <a:xfrm>
                <a:off x="7356210" y="1385912"/>
                <a:ext cx="4648200" cy="4655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 </m:t>
                      </m:r>
                      <m:r>
                        <m:rPr>
                          <m:nor/>
                        </m:rPr>
                        <a:rPr lang="en-US" sz="2800" b="0" i="0" smtClean="0"/>
                        <m:t>=</m:t>
                      </m:r>
                      <m:r>
                        <m:rPr>
                          <m:nor/>
                        </m:rPr>
                        <a:rPr lang="en-US" sz="2800"/>
                        <m:t>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 +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 +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+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A99D332-2CDD-47DC-955D-6203CE9FBE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6210" y="1385912"/>
                <a:ext cx="4648200" cy="4655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>
            <a:extLst>
              <a:ext uri="{FF2B5EF4-FFF2-40B4-BE49-F238E27FC236}">
                <a16:creationId xmlns:a16="http://schemas.microsoft.com/office/drawing/2014/main" id="{3EA372B0-6216-4B6E-A35C-A45F1DA982D9}"/>
              </a:ext>
            </a:extLst>
          </p:cNvPr>
          <p:cNvSpPr/>
          <p:nvPr/>
        </p:nvSpPr>
        <p:spPr>
          <a:xfrm>
            <a:off x="9718410" y="1385912"/>
            <a:ext cx="498210" cy="498210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5A3642B-3094-40AE-BBEB-4EE114BAE130}"/>
              </a:ext>
            </a:extLst>
          </p:cNvPr>
          <p:cNvSpPr/>
          <p:nvPr/>
        </p:nvSpPr>
        <p:spPr>
          <a:xfrm>
            <a:off x="10480410" y="1385912"/>
            <a:ext cx="498210" cy="498210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490FF49-E3C6-4F8A-827E-074930E2E655}"/>
              </a:ext>
            </a:extLst>
          </p:cNvPr>
          <p:cNvSpPr/>
          <p:nvPr/>
        </p:nvSpPr>
        <p:spPr>
          <a:xfrm>
            <a:off x="7661010" y="1385912"/>
            <a:ext cx="498210" cy="49821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0286738-56AB-4D8A-95A6-CFADC6E04EF0}"/>
              </a:ext>
            </a:extLst>
          </p:cNvPr>
          <p:cNvSpPr/>
          <p:nvPr/>
        </p:nvSpPr>
        <p:spPr>
          <a:xfrm>
            <a:off x="2438400" y="3962400"/>
            <a:ext cx="381000" cy="38100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01257C9-F2BF-4E52-8FFC-1BAC18B05B93}"/>
              </a:ext>
            </a:extLst>
          </p:cNvPr>
          <p:cNvSpPr/>
          <p:nvPr/>
        </p:nvSpPr>
        <p:spPr>
          <a:xfrm>
            <a:off x="3124200" y="3962400"/>
            <a:ext cx="381000" cy="381000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E617648-975F-478E-A104-4FE62C15F18C}"/>
              </a:ext>
            </a:extLst>
          </p:cNvPr>
          <p:cNvSpPr/>
          <p:nvPr/>
        </p:nvSpPr>
        <p:spPr>
          <a:xfrm>
            <a:off x="5257800" y="3962400"/>
            <a:ext cx="381000" cy="381000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E58651-64CC-409A-9076-EA3E55E9B7FA}"/>
              </a:ext>
            </a:extLst>
          </p:cNvPr>
          <p:cNvSpPr/>
          <p:nvPr/>
        </p:nvSpPr>
        <p:spPr>
          <a:xfrm>
            <a:off x="670288" y="2060510"/>
            <a:ext cx="1691912" cy="482928"/>
          </a:xfrm>
          <a:prstGeom prst="rect">
            <a:avLst/>
          </a:prstGeom>
          <a:solidFill>
            <a:srgbClr val="9B5AC8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850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19FF-DAD9-4AB4-9D83-993EE9FE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385300" cy="64008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3. </a:t>
            </a:r>
            <a:r>
              <a:rPr lang="en-US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Contoh</a:t>
            </a:r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: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Analisis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7BEBE0-393C-49A4-BA3E-C2F720B2ADE8}"/>
              </a:ext>
            </a:extLst>
          </p:cNvPr>
          <p:cNvSpPr txBox="1"/>
          <p:nvPr/>
        </p:nvSpPr>
        <p:spPr>
          <a:xfrm>
            <a:off x="609936" y="1219200"/>
            <a:ext cx="5486064" cy="502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425"/>
              </a:lnSpc>
            </a:pPr>
            <a:r>
              <a:rPr lang="en-US" sz="140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Hasil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</a:pPr>
            <a:r>
              <a:rPr lang="en-US" sz="140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</a:t>
            </a:r>
            <a:r>
              <a:rPr lang="en-US" sz="140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Koefisien</a:t>
            </a:r>
            <a:r>
              <a:rPr lang="en-US" sz="140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lmm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</a:pP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summary(</a:t>
            </a:r>
            <a:r>
              <a:rPr lang="en-US" sz="14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contoh_lmm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Linear mixed-effects model fit by REML</a:t>
            </a: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Data: </a:t>
            </a:r>
            <a:r>
              <a:rPr lang="en-US" sz="1000" dirty="0" err="1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contoh_data</a:t>
            </a: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AIC       BIC   </a:t>
            </a:r>
            <a:r>
              <a:rPr lang="en-US" sz="1000" dirty="0" err="1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logLik</a:t>
            </a:r>
            <a:endParaRPr lang="en-US" sz="1000" dirty="0">
              <a:solidFill>
                <a:srgbClr val="C00000"/>
              </a:solidFill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-90.92603 -81.39792 49.46301</a:t>
            </a:r>
          </a:p>
          <a:p>
            <a:pPr lvl="1">
              <a:lnSpc>
                <a:spcPts val="1425"/>
              </a:lnSpc>
            </a:pPr>
            <a:endParaRPr lang="en-US" sz="1000" dirty="0">
              <a:solidFill>
                <a:srgbClr val="C00000"/>
              </a:solidFill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Random effects:</a:t>
            </a: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Formula: ~1 | </a:t>
            </a:r>
            <a:r>
              <a:rPr lang="en-US" sz="1000" dirty="0" err="1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studi</a:t>
            </a:r>
            <a:endParaRPr lang="en-US" sz="1000" dirty="0">
              <a:solidFill>
                <a:srgbClr val="C00000"/>
              </a:solidFill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(Intercept)   Residual</a:t>
            </a:r>
          </a:p>
          <a:p>
            <a:pPr lvl="1">
              <a:lnSpc>
                <a:spcPts val="1425"/>
              </a:lnSpc>
            </a:pPr>
            <a:r>
              <a:rPr lang="en-US" sz="1000" dirty="0" err="1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StdDev</a:t>
            </a: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  0.1876368 0.07334596</a:t>
            </a:r>
          </a:p>
          <a:p>
            <a:pPr lvl="1">
              <a:lnSpc>
                <a:spcPts val="1425"/>
              </a:lnSpc>
            </a:pPr>
            <a:endParaRPr lang="en-US" sz="1000" dirty="0">
              <a:solidFill>
                <a:srgbClr val="C00000"/>
              </a:solidFill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Fixed effects:  </a:t>
            </a:r>
            <a:r>
              <a:rPr lang="en-US" sz="1000" dirty="0" err="1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fcr</a:t>
            </a: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~ level </a:t>
            </a: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Value  </a:t>
            </a:r>
            <a:r>
              <a:rPr lang="en-US" sz="1000" dirty="0" err="1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Std.Error</a:t>
            </a: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DF  t-value p-value</a:t>
            </a: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(Intercept)  1.5080402 0.03910927 56 38.55966  0.0000</a:t>
            </a: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level       -0.0001291 0.00006764 56 -1.90878  0.0614</a:t>
            </a: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Correlation: </a:t>
            </a: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(</a:t>
            </a:r>
            <a:r>
              <a:rPr lang="en-US" sz="1000" dirty="0" err="1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Intr</a:t>
            </a: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level -0.18 </a:t>
            </a:r>
          </a:p>
          <a:p>
            <a:pPr lvl="1">
              <a:lnSpc>
                <a:spcPts val="1425"/>
              </a:lnSpc>
            </a:pPr>
            <a:endParaRPr lang="en-US" sz="1000" dirty="0">
              <a:solidFill>
                <a:srgbClr val="C00000"/>
              </a:solidFill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Standardized Within-Group Residuals:</a:t>
            </a: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Min          Q1         Med          Q3         Max </a:t>
            </a: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-2.07180482 -0.29537929 -0.03428949  0.38162920  2.92419158 </a:t>
            </a:r>
          </a:p>
          <a:p>
            <a:pPr lvl="1">
              <a:lnSpc>
                <a:spcPts val="1425"/>
              </a:lnSpc>
            </a:pPr>
            <a:endParaRPr lang="en-US" sz="1000" dirty="0">
              <a:solidFill>
                <a:srgbClr val="C00000"/>
              </a:solidFill>
              <a:effectLst/>
              <a:latin typeface="Consolas" panose="020B06090202040302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 of Observations: 82</a:t>
            </a:r>
          </a:p>
          <a:p>
            <a:pPr lvl="1">
              <a:lnSpc>
                <a:spcPts val="1425"/>
              </a:lnSpc>
            </a:pPr>
            <a:r>
              <a:rPr lang="en-US" sz="1000" dirty="0">
                <a:solidFill>
                  <a:srgbClr val="C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Number of Groups: 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48A7DE-FD14-4285-8731-A8B4EE9CEDE1}"/>
              </a:ext>
            </a:extLst>
          </p:cNvPr>
          <p:cNvSpPr txBox="1"/>
          <p:nvPr/>
        </p:nvSpPr>
        <p:spPr>
          <a:xfrm>
            <a:off x="6324602" y="1239745"/>
            <a:ext cx="3727319" cy="118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425"/>
              </a:lnSpc>
            </a:pPr>
            <a:r>
              <a:rPr lang="en-US" sz="1400" dirty="0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# R </a:t>
            </a:r>
            <a:r>
              <a:rPr lang="en-US" sz="1400" dirty="0" err="1">
                <a:solidFill>
                  <a:srgbClr val="008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kuadrat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25"/>
              </a:lnSpc>
            </a:pP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performance</a:t>
            </a:r>
            <a:r>
              <a:rPr lang="en-US" sz="1400" dirty="0">
                <a:solidFill>
                  <a:srgbClr val="0000FF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::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r2(</a:t>
            </a:r>
            <a:r>
              <a:rPr lang="en-US" sz="14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contoh_lmm</a:t>
            </a:r>
            <a:r>
              <a:rPr lang="en-US" sz="14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>
              <a:lnSpc>
                <a:spcPts val="1425"/>
              </a:lnSpc>
            </a:pPr>
            <a:r>
              <a:rPr lang="pt-BR" sz="10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 R2 for Mixed Models</a:t>
            </a:r>
          </a:p>
          <a:p>
            <a:pPr lvl="1">
              <a:lnSpc>
                <a:spcPts val="1425"/>
              </a:lnSpc>
            </a:pPr>
            <a:endParaRPr lang="pt-BR" sz="1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lnSpc>
                <a:spcPts val="1425"/>
              </a:lnSpc>
            </a:pPr>
            <a:r>
              <a:rPr lang="pt-BR" sz="10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Conditional R2: 0.869</a:t>
            </a:r>
          </a:p>
          <a:p>
            <a:pPr lvl="1">
              <a:lnSpc>
                <a:spcPts val="1425"/>
              </a:lnSpc>
            </a:pPr>
            <a:r>
              <a:rPr lang="pt-BR" sz="10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Marginal R2: 0.010</a:t>
            </a:r>
            <a:endParaRPr lang="en-US" sz="10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C887156-3B81-4799-ACE2-E1E2B09FD502}"/>
                  </a:ext>
                </a:extLst>
              </p:cNvPr>
              <p:cNvSpPr txBox="1"/>
              <p:nvPr/>
            </p:nvSpPr>
            <p:spPr>
              <a:xfrm>
                <a:off x="7239000" y="2819400"/>
                <a:ext cx="4648200" cy="4655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 </m:t>
                      </m:r>
                      <m:r>
                        <m:rPr>
                          <m:nor/>
                        </m:rPr>
                        <a:rPr lang="en-US" sz="2800" b="0" i="0" smtClean="0"/>
                        <m:t>=</m:t>
                      </m:r>
                      <m:r>
                        <m:rPr>
                          <m:nor/>
                        </m:rPr>
                        <a:rPr lang="en-US" sz="2800"/>
                        <m:t>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 +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 +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+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C887156-3B81-4799-ACE2-E1E2B09FD5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0" y="2819400"/>
                <a:ext cx="4648200" cy="4655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>
            <a:extLst>
              <a:ext uri="{FF2B5EF4-FFF2-40B4-BE49-F238E27FC236}">
                <a16:creationId xmlns:a16="http://schemas.microsoft.com/office/drawing/2014/main" id="{6247F94F-006D-4653-AB68-591ABF6C9C1D}"/>
              </a:ext>
            </a:extLst>
          </p:cNvPr>
          <p:cNvSpPr/>
          <p:nvPr/>
        </p:nvSpPr>
        <p:spPr>
          <a:xfrm>
            <a:off x="9197451" y="2786767"/>
            <a:ext cx="498210" cy="498210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FA0CA21-6F12-406E-AFDB-AC69257963E3}"/>
              </a:ext>
            </a:extLst>
          </p:cNvPr>
          <p:cNvSpPr/>
          <p:nvPr/>
        </p:nvSpPr>
        <p:spPr>
          <a:xfrm>
            <a:off x="8365472" y="2819400"/>
            <a:ext cx="498210" cy="49821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50ADF65-F5D1-4B0C-BB80-9D5DF30EC601}"/>
              </a:ext>
            </a:extLst>
          </p:cNvPr>
          <p:cNvSpPr/>
          <p:nvPr/>
        </p:nvSpPr>
        <p:spPr>
          <a:xfrm>
            <a:off x="2057400" y="3886200"/>
            <a:ext cx="228600" cy="22860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B8D0BC5-7400-4CB1-BFA5-373830DE1EB4}"/>
              </a:ext>
            </a:extLst>
          </p:cNvPr>
          <p:cNvSpPr/>
          <p:nvPr/>
        </p:nvSpPr>
        <p:spPr>
          <a:xfrm>
            <a:off x="2362200" y="4114800"/>
            <a:ext cx="228600" cy="228600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BE4BC29-ABFD-4459-8447-D6EEBF6DB087}"/>
              </a:ext>
            </a:extLst>
          </p:cNvPr>
          <p:cNvSpPr/>
          <p:nvPr/>
        </p:nvSpPr>
        <p:spPr>
          <a:xfrm>
            <a:off x="7788684" y="1981200"/>
            <a:ext cx="244884" cy="244884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80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19FF-DAD9-4AB4-9D83-993EE9FE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146972" cy="640080"/>
          </a:xfrm>
        </p:spPr>
        <p:txBody>
          <a:bodyPr>
            <a:normAutofit/>
          </a:bodyPr>
          <a:lstStyle/>
          <a:p>
            <a:r>
              <a:rPr lang="en-US" dirty="0">
                <a:cs typeface="Segoe UI Semibold" panose="020B0502040204020203" pitchFamily="34" charset="0"/>
              </a:rPr>
              <a:t>4. </a:t>
            </a:r>
            <a:r>
              <a:rPr lang="en-US" sz="2800" dirty="0">
                <a:cs typeface="Segoe UI" panose="020B0502040204020203" pitchFamily="34" charset="0"/>
              </a:rPr>
              <a:t>Hasil </a:t>
            </a:r>
            <a:r>
              <a:rPr lang="en-US" sz="2800" dirty="0" err="1">
                <a:cs typeface="Segoe UI" panose="020B0502040204020203" pitchFamily="34" charset="0"/>
              </a:rPr>
              <a:t>analisis</a:t>
            </a:r>
            <a:r>
              <a:rPr lang="en-US" sz="2800" dirty="0">
                <a:cs typeface="Segoe UI" panose="020B0502040204020203" pitchFamily="34" charset="0"/>
              </a:rPr>
              <a:t> dan </a:t>
            </a:r>
            <a:r>
              <a:rPr lang="en-US" sz="2800" dirty="0" err="1">
                <a:cs typeface="Segoe UI" panose="020B0502040204020203" pitchFamily="34" charset="0"/>
              </a:rPr>
              <a:t>interpretasinya</a:t>
            </a:r>
            <a:endParaRPr lang="en-US" b="1" dirty="0">
              <a:cs typeface="Segoe UI Semibold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793914-B45B-4104-85B5-D993A34A14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62" t="23333" r="25649" b="15556"/>
          <a:stretch/>
        </p:blipFill>
        <p:spPr>
          <a:xfrm>
            <a:off x="4340289" y="1706169"/>
            <a:ext cx="3508312" cy="3445662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E45D0293-F5B7-43E5-B4C1-7C54A51063F2}"/>
              </a:ext>
            </a:extLst>
          </p:cNvPr>
          <p:cNvGrpSpPr/>
          <p:nvPr/>
        </p:nvGrpSpPr>
        <p:grpSpPr>
          <a:xfrm>
            <a:off x="4664846" y="5084044"/>
            <a:ext cx="1259383" cy="409838"/>
            <a:chOff x="4645796" y="3048448"/>
            <a:chExt cx="1259383" cy="40983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175ED98-8976-4E7C-AC75-B6B4F16468A8}"/>
                </a:ext>
              </a:extLst>
            </p:cNvPr>
            <p:cNvGrpSpPr/>
            <p:nvPr/>
          </p:nvGrpSpPr>
          <p:grpSpPr>
            <a:xfrm>
              <a:off x="4645796" y="3048448"/>
              <a:ext cx="558179" cy="409838"/>
              <a:chOff x="2647828" y="2417770"/>
              <a:chExt cx="558179" cy="409838"/>
            </a:xfrm>
          </p:grpSpPr>
          <p:sp>
            <p:nvSpPr>
              <p:cNvPr id="19" name="Oval 18" descr="Small circle">
                <a:extLst>
                  <a:ext uri="{FF2B5EF4-FFF2-40B4-BE49-F238E27FC236}">
                    <a16:creationId xmlns:a16="http://schemas.microsoft.com/office/drawing/2014/main" id="{B5CDDA90-458B-48F0-98CF-3B3B900161B0}"/>
                  </a:ext>
                </a:extLst>
              </p:cNvPr>
              <p:cNvSpPr>
                <a:spLocks noChangeAspect="1"/>
              </p:cNvSpPr>
              <p:nvPr/>
            </p:nvSpPr>
            <p:spPr bwMode="blackWhite">
              <a:xfrm>
                <a:off x="2720454" y="2417770"/>
                <a:ext cx="409838" cy="409838"/>
              </a:xfrm>
              <a:prstGeom prst="ellipse">
                <a:avLst/>
              </a:prstGeom>
              <a:solidFill>
                <a:srgbClr val="A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0" name="TextBox 19" descr="Number 1">
                <a:extLst>
                  <a:ext uri="{FF2B5EF4-FFF2-40B4-BE49-F238E27FC236}">
                    <a16:creationId xmlns:a16="http://schemas.microsoft.com/office/drawing/2014/main" id="{85639732-9752-4F0C-9470-D296FE16E374}"/>
                  </a:ext>
                </a:extLst>
              </p:cNvPr>
              <p:cNvSpPr txBox="1">
                <a:spLocks noChangeAspect="1"/>
              </p:cNvSpPr>
              <p:nvPr/>
            </p:nvSpPr>
            <p:spPr bwMode="blackWhite">
              <a:xfrm>
                <a:off x="2647828" y="2434164"/>
                <a:ext cx="5581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cs typeface="Segoe UI Semibold" panose="020B0702040204020203" pitchFamily="34" charset="0"/>
                  </a:rPr>
                  <a:t>i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054098C-7224-4F02-A743-882A026D5208}"/>
                </a:ext>
              </a:extLst>
            </p:cNvPr>
            <p:cNvSpPr txBox="1"/>
            <p:nvPr/>
          </p:nvSpPr>
          <p:spPr>
            <a:xfrm>
              <a:off x="5114604" y="3102111"/>
              <a:ext cx="79057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spcAft>
                  <a:spcPts val="1200"/>
                </a:spcAft>
                <a:buNone/>
              </a:pPr>
              <a:r>
                <a:rPr lang="en-US" sz="1600" b="1" dirty="0" err="1">
                  <a:solidFill>
                    <a:schemeClr val="tx1"/>
                  </a:solidFill>
                </a:rPr>
                <a:t>Grafik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12D745D-51FD-4882-A0C8-6EC41F826CE0}"/>
              </a:ext>
            </a:extLst>
          </p:cNvPr>
          <p:cNvGrpSpPr/>
          <p:nvPr/>
        </p:nvGrpSpPr>
        <p:grpSpPr>
          <a:xfrm>
            <a:off x="7010400" y="4343400"/>
            <a:ext cx="1259383" cy="409838"/>
            <a:chOff x="4645796" y="3048448"/>
            <a:chExt cx="1259383" cy="40983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7985C43-4F6D-4420-992E-4C910C74B178}"/>
                </a:ext>
              </a:extLst>
            </p:cNvPr>
            <p:cNvGrpSpPr/>
            <p:nvPr/>
          </p:nvGrpSpPr>
          <p:grpSpPr>
            <a:xfrm>
              <a:off x="4645796" y="3048448"/>
              <a:ext cx="558179" cy="409838"/>
              <a:chOff x="2647828" y="2417770"/>
              <a:chExt cx="558179" cy="409838"/>
            </a:xfrm>
          </p:grpSpPr>
          <p:sp>
            <p:nvSpPr>
              <p:cNvPr id="24" name="Oval 23" descr="Small circle">
                <a:extLst>
                  <a:ext uri="{FF2B5EF4-FFF2-40B4-BE49-F238E27FC236}">
                    <a16:creationId xmlns:a16="http://schemas.microsoft.com/office/drawing/2014/main" id="{4CADAF97-2884-400C-8D36-982721727546}"/>
                  </a:ext>
                </a:extLst>
              </p:cNvPr>
              <p:cNvSpPr>
                <a:spLocks noChangeAspect="1"/>
              </p:cNvSpPr>
              <p:nvPr/>
            </p:nvSpPr>
            <p:spPr bwMode="blackWhite">
              <a:xfrm>
                <a:off x="2720454" y="2417770"/>
                <a:ext cx="409838" cy="409838"/>
              </a:xfrm>
              <a:prstGeom prst="ellipse">
                <a:avLst/>
              </a:prstGeom>
              <a:solidFill>
                <a:srgbClr val="A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5" name="TextBox 24" descr="Number 1">
                <a:extLst>
                  <a:ext uri="{FF2B5EF4-FFF2-40B4-BE49-F238E27FC236}">
                    <a16:creationId xmlns:a16="http://schemas.microsoft.com/office/drawing/2014/main" id="{50BFB232-2D02-42B1-819C-D2D147A87B8F}"/>
                  </a:ext>
                </a:extLst>
              </p:cNvPr>
              <p:cNvSpPr txBox="1">
                <a:spLocks noChangeAspect="1"/>
              </p:cNvSpPr>
              <p:nvPr/>
            </p:nvSpPr>
            <p:spPr bwMode="blackWhite">
              <a:xfrm>
                <a:off x="2647828" y="2434164"/>
                <a:ext cx="5581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cs typeface="Segoe UI Semibold" panose="020B0702040204020203" pitchFamily="34" charset="0"/>
                  </a:rPr>
                  <a:t>ii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F0ACAC1-7E97-4268-9AF7-F9B8B4B33B4E}"/>
                </a:ext>
              </a:extLst>
            </p:cNvPr>
            <p:cNvSpPr txBox="1"/>
            <p:nvPr/>
          </p:nvSpPr>
          <p:spPr>
            <a:xfrm>
              <a:off x="5114604" y="3102111"/>
              <a:ext cx="79057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spcAft>
                  <a:spcPts val="1200"/>
                </a:spcAft>
                <a:buNone/>
              </a:pPr>
              <a:r>
                <a:rPr lang="en-US" sz="1600" b="1" dirty="0" err="1">
                  <a:solidFill>
                    <a:schemeClr val="tx1"/>
                  </a:solidFill>
                </a:rPr>
                <a:t>Tabel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9236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19FF-DAD9-4AB4-9D83-993EE9FE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385300" cy="64008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4. </a:t>
            </a:r>
            <a:r>
              <a:rPr lang="en-US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Contoh</a:t>
            </a:r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: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Tabel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FCE93F34-D9A7-4B19-8288-4C6AB9CE70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11297"/>
              </p:ext>
            </p:extLst>
          </p:nvPr>
        </p:nvGraphicFramePr>
        <p:xfrm>
          <a:off x="533400" y="1719965"/>
          <a:ext cx="11049000" cy="29972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419498063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53727446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262539449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80362258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1773020568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94783545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3174040662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3379282685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720779880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857844417"/>
                    </a:ext>
                  </a:extLst>
                </a:gridCol>
              </a:tblGrid>
              <a:tr h="44450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Parameter </a:t>
                      </a:r>
                    </a:p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(</a:t>
                      </a:r>
                      <a:r>
                        <a:rPr lang="en-US" sz="1400" b="1" u="none" strike="noStrike" dirty="0" err="1">
                          <a:effectLst/>
                        </a:rPr>
                        <a:t>Periode</a:t>
                      </a:r>
                      <a:r>
                        <a:rPr lang="en-US" sz="1400" b="1" u="none" strike="noStrike" dirty="0">
                          <a:effectLst/>
                        </a:rPr>
                        <a:t> starter)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Satuan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R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n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Parameter estimates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Model estimates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84958192"/>
                  </a:ext>
                </a:extLst>
              </a:tr>
              <a:tr h="444500">
                <a:tc vMerge="1">
                  <a:txBody>
                    <a:bodyPr/>
                    <a:lstStyle/>
                    <a:p>
                      <a:pPr algn="l" fontAlgn="b"/>
                      <a:r>
                        <a:rPr lang="en-US" sz="1000" b="0" u="none" strike="noStrike" dirty="0">
                          <a:effectLst/>
                        </a:rPr>
                        <a:t>Parameter</a:t>
                      </a:r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en-US" sz="1000" b="0" u="none" strike="noStrike" dirty="0" err="1">
                          <a:effectLst/>
                        </a:rPr>
                        <a:t>Satuan</a:t>
                      </a:r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en-US" sz="1000" b="0" u="none" strike="noStrike" dirty="0">
                          <a:effectLst/>
                        </a:rPr>
                        <a:t>N</a:t>
                      </a:r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Intercept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 w="12700" cmpd="sng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SE Intercept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Slope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SE Slope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P-Value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R-Seq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RMSE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102454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u="none" strike="noStrike" dirty="0" err="1">
                          <a:effectLst/>
                        </a:rPr>
                        <a:t>Bobot</a:t>
                      </a:r>
                      <a:r>
                        <a:rPr lang="en-US" sz="1400" b="0" u="none" strike="noStrike" dirty="0">
                          <a:effectLst/>
                        </a:rPr>
                        <a:t> badan (bb)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u="none" strike="noStrike" dirty="0">
                          <a:effectLst/>
                        </a:rPr>
                        <a:t>g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82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919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43.4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0.0683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0.0345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0.05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 0.972</a:t>
                      </a:r>
                    </a:p>
                  </a:txBody>
                  <a:tcPr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1.75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48350195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u="none" strike="noStrike" dirty="0" err="1">
                          <a:effectLst/>
                        </a:rPr>
                        <a:t>Pertambahan</a:t>
                      </a:r>
                      <a:r>
                        <a:rPr lang="en-US" sz="1400" b="0" u="none" strike="noStrike" dirty="0">
                          <a:effectLst/>
                        </a:rPr>
                        <a:t> </a:t>
                      </a:r>
                      <a:r>
                        <a:rPr lang="en-US" sz="1400" b="0" u="none" strike="noStrike" dirty="0" err="1">
                          <a:effectLst/>
                        </a:rPr>
                        <a:t>bobot</a:t>
                      </a:r>
                      <a:r>
                        <a:rPr lang="en-US" sz="1400" b="0" u="none" strike="noStrike" dirty="0">
                          <a:effectLst/>
                        </a:rPr>
                        <a:t> badan </a:t>
                      </a:r>
                      <a:r>
                        <a:rPr lang="en-US" sz="1400" b="0" u="none" strike="noStrike" dirty="0" err="1">
                          <a:effectLst/>
                        </a:rPr>
                        <a:t>harian</a:t>
                      </a:r>
                      <a:r>
                        <a:rPr lang="en-US" sz="1400" b="0" u="none" strike="noStrike" dirty="0">
                          <a:effectLst/>
                        </a:rPr>
                        <a:t> (</a:t>
                      </a:r>
                      <a:r>
                        <a:rPr lang="en-US" sz="1400" b="0" u="none" strike="noStrike" dirty="0" err="1">
                          <a:effectLst/>
                        </a:rPr>
                        <a:t>pbbh</a:t>
                      </a:r>
                      <a:r>
                        <a:rPr lang="en-US" sz="1400" b="0" u="none" strike="noStrike" dirty="0">
                          <a:effectLst/>
                        </a:rPr>
                        <a:t>)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u="none" strike="noStrike" dirty="0">
                          <a:effectLst/>
                        </a:rPr>
                        <a:t>g/</a:t>
                      </a:r>
                      <a:r>
                        <a:rPr lang="en-US" sz="1400" b="0" u="none" strike="noStrike" dirty="0" err="1">
                          <a:effectLst/>
                        </a:rPr>
                        <a:t>hari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82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38.8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1.87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0.00318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0.00172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0.07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>
                          <a:effectLst/>
                        </a:rPr>
                        <a:t>1.9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288523534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u="none" strike="noStrike" dirty="0" err="1">
                          <a:effectLst/>
                        </a:rPr>
                        <a:t>Konsumsi</a:t>
                      </a:r>
                      <a:r>
                        <a:rPr lang="en-US" sz="1400" b="0" u="none" strike="noStrike" dirty="0">
                          <a:effectLst/>
                        </a:rPr>
                        <a:t> </a:t>
                      </a:r>
                      <a:r>
                        <a:rPr lang="en-US" sz="1400" b="0" u="none" strike="noStrike" dirty="0" err="1">
                          <a:effectLst/>
                        </a:rPr>
                        <a:t>pakan</a:t>
                      </a:r>
                      <a:r>
                        <a:rPr lang="en-US" sz="1400" b="0" u="none" strike="noStrike" dirty="0">
                          <a:effectLst/>
                        </a:rPr>
                        <a:t> </a:t>
                      </a:r>
                      <a:r>
                        <a:rPr lang="en-US" sz="1400" b="0" u="none" strike="noStrike" dirty="0" err="1">
                          <a:effectLst/>
                        </a:rPr>
                        <a:t>harian</a:t>
                      </a:r>
                      <a:r>
                        <a:rPr lang="en-US" sz="1400" b="0" u="none" strike="noStrike" dirty="0">
                          <a:effectLst/>
                        </a:rPr>
                        <a:t> (kph)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u="none" strike="noStrike" dirty="0">
                          <a:effectLst/>
                        </a:rPr>
                        <a:t>g/</a:t>
                      </a:r>
                      <a:r>
                        <a:rPr lang="en-US" sz="1400" b="0" u="none" strike="noStrike" dirty="0" err="1">
                          <a:effectLst/>
                        </a:rPr>
                        <a:t>hari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82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57.1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2.67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0.00039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0.00148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0.792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1.75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3428841071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u="none" strike="noStrike" dirty="0" err="1">
                          <a:effectLst/>
                        </a:rPr>
                        <a:t>Konversi</a:t>
                      </a:r>
                      <a:r>
                        <a:rPr lang="en-US" sz="1400" b="0" u="none" strike="noStrike" dirty="0">
                          <a:effectLst/>
                        </a:rPr>
                        <a:t> </a:t>
                      </a:r>
                      <a:r>
                        <a:rPr lang="en-US" sz="1400" b="0" u="none" strike="noStrike" dirty="0" err="1">
                          <a:effectLst/>
                        </a:rPr>
                        <a:t>pakan</a:t>
                      </a:r>
                      <a:r>
                        <a:rPr lang="en-US" sz="1400" b="0" u="none" strike="noStrike" dirty="0">
                          <a:effectLst/>
                        </a:rPr>
                        <a:t> (</a:t>
                      </a:r>
                      <a:r>
                        <a:rPr lang="en-US" sz="1400" b="0" u="none" strike="noStrike" dirty="0" err="1">
                          <a:effectLst/>
                        </a:rPr>
                        <a:t>fcr</a:t>
                      </a:r>
                      <a:r>
                        <a:rPr lang="en-US" sz="1400" b="0" u="none" strike="noStrike" dirty="0">
                          <a:effectLst/>
                        </a:rPr>
                        <a:t>)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82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1.51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0.0388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-0.00013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0.00007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0.063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 0.869</a:t>
                      </a: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1.63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222107987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965BCDA-0790-44EA-88B3-AFEA7D0EF590}"/>
                  </a:ext>
                </a:extLst>
              </p:cNvPr>
              <p:cNvSpPr txBox="1"/>
              <p:nvPr/>
            </p:nvSpPr>
            <p:spPr>
              <a:xfrm>
                <a:off x="3352800" y="5241048"/>
                <a:ext cx="5829300" cy="9311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 </m:t>
                      </m:r>
                      <m:r>
                        <m:rPr>
                          <m:nor/>
                        </m:rPr>
                        <a:rPr lang="en-US" sz="2800" b="0" i="0" smtClean="0"/>
                        <m:t>=</m:t>
                      </m:r>
                      <m:r>
                        <m:rPr>
                          <m:nor/>
                        </m:rPr>
                        <a:rPr lang="en-US" sz="2800"/>
                        <m:t>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 +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 +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+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 </m:t>
                      </m:r>
                      <m:r>
                        <m:rPr>
                          <m:nor/>
                        </m:rPr>
                        <a:rPr lang="en-US" sz="2800" b="0" i="0" smtClean="0"/>
                        <m:t>=</m:t>
                      </m:r>
                      <m:r>
                        <m:rPr>
                          <m:nor/>
                        </m:rPr>
                        <a:rPr lang="en-US" sz="2800"/>
                        <m:t> 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.51</m:t>
                      </m:r>
                      <m:r>
                        <m:rPr>
                          <m:nor/>
                        </m:rPr>
                        <a:rPr lang="en-US" sz="2800"/>
                        <m:t> </m:t>
                      </m:r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0.00013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m:rPr>
                          <m:nor/>
                        </m:rPr>
                        <a:rPr lang="en-US" sz="2800"/>
                        <m:t>+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800"/>
                        <m:t>+ </m:t>
                      </m:r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965BCDA-0790-44EA-88B3-AFEA7D0EF5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5241048"/>
                <a:ext cx="5829300" cy="9311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Oval 19">
            <a:extLst>
              <a:ext uri="{FF2B5EF4-FFF2-40B4-BE49-F238E27FC236}">
                <a16:creationId xmlns:a16="http://schemas.microsoft.com/office/drawing/2014/main" id="{051DB3EC-0B53-4486-ABAA-C347063D920B}"/>
              </a:ext>
            </a:extLst>
          </p:cNvPr>
          <p:cNvSpPr/>
          <p:nvPr/>
        </p:nvSpPr>
        <p:spPr>
          <a:xfrm>
            <a:off x="5846895" y="5206859"/>
            <a:ext cx="498210" cy="498210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DFD8E2E-8B78-4376-922C-8793ECFE18F1}"/>
              </a:ext>
            </a:extLst>
          </p:cNvPr>
          <p:cNvSpPr/>
          <p:nvPr/>
        </p:nvSpPr>
        <p:spPr>
          <a:xfrm>
            <a:off x="5029200" y="5206859"/>
            <a:ext cx="498210" cy="49821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997F7DD-7FEC-47F9-869C-60BA1E688604}"/>
              </a:ext>
            </a:extLst>
          </p:cNvPr>
          <p:cNvSpPr/>
          <p:nvPr/>
        </p:nvSpPr>
        <p:spPr>
          <a:xfrm>
            <a:off x="3962400" y="2137186"/>
            <a:ext cx="498210" cy="49821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606EA87-168F-4BDB-B5D0-3220574EA168}"/>
              </a:ext>
            </a:extLst>
          </p:cNvPr>
          <p:cNvSpPr/>
          <p:nvPr/>
        </p:nvSpPr>
        <p:spPr>
          <a:xfrm>
            <a:off x="6280257" y="2137186"/>
            <a:ext cx="498210" cy="498210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AD7734A-E145-4E69-B3B4-7325B53DDFED}"/>
              </a:ext>
            </a:extLst>
          </p:cNvPr>
          <p:cNvSpPr/>
          <p:nvPr/>
        </p:nvSpPr>
        <p:spPr>
          <a:xfrm>
            <a:off x="533400" y="4267200"/>
            <a:ext cx="11049000" cy="449965"/>
          </a:xfrm>
          <a:prstGeom prst="rect">
            <a:avLst/>
          </a:prstGeom>
          <a:solidFill>
            <a:srgbClr val="70AD47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792F0F4-B3EB-4E50-858A-54A1647B1E82}"/>
              </a:ext>
            </a:extLst>
          </p:cNvPr>
          <p:cNvSpPr/>
          <p:nvPr/>
        </p:nvSpPr>
        <p:spPr>
          <a:xfrm>
            <a:off x="3657600" y="5771891"/>
            <a:ext cx="5181600" cy="383422"/>
          </a:xfrm>
          <a:prstGeom prst="rect">
            <a:avLst/>
          </a:prstGeom>
          <a:solidFill>
            <a:srgbClr val="70AD47">
              <a:alpha val="2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3711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19FF-DAD9-4AB4-9D83-993EE9FE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385300" cy="64008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4. </a:t>
            </a:r>
            <a:r>
              <a:rPr lang="en-US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Contoh</a:t>
            </a:r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: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Tabel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FCE93F34-D9A7-4B19-8288-4C6AB9CE70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764525"/>
              </p:ext>
            </p:extLst>
          </p:nvPr>
        </p:nvGraphicFramePr>
        <p:xfrm>
          <a:off x="533400" y="1669356"/>
          <a:ext cx="11049000" cy="17780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4194980635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537274464"/>
                    </a:ext>
                  </a:extLst>
                </a:gridCol>
                <a:gridCol w="381000">
                  <a:extLst>
                    <a:ext uri="{9D8B030D-6E8A-4147-A177-3AD203B41FA5}">
                      <a16:colId xmlns:a16="http://schemas.microsoft.com/office/drawing/2014/main" val="1262539449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80362258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1773020568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94783545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3174040662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3379282685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720779880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857844417"/>
                    </a:ext>
                  </a:extLst>
                </a:gridCol>
              </a:tblGrid>
              <a:tr h="444500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Parameter</a:t>
                      </a:r>
                    </a:p>
                    <a:p>
                      <a:pPr marL="0" marR="0" lvl="0" indent="0" algn="l" defTabSz="91439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dirty="0">
                          <a:effectLst/>
                        </a:rPr>
                        <a:t>(</a:t>
                      </a:r>
                      <a:r>
                        <a:rPr lang="en-US" sz="1400" b="1" u="none" strike="noStrike" dirty="0" err="1">
                          <a:effectLst/>
                        </a:rPr>
                        <a:t>Periode</a:t>
                      </a:r>
                      <a:r>
                        <a:rPr lang="en-US" sz="1400" b="1" u="none" strike="noStrike" dirty="0">
                          <a:effectLst/>
                        </a:rPr>
                        <a:t> starter)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 err="1">
                          <a:effectLst/>
                        </a:rPr>
                        <a:t>Satuan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R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n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Parameter estimates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Model estimates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84958192"/>
                  </a:ext>
                </a:extLst>
              </a:tr>
              <a:tr h="444500">
                <a:tc vMerge="1">
                  <a:txBody>
                    <a:bodyPr/>
                    <a:lstStyle/>
                    <a:p>
                      <a:pPr algn="l" fontAlgn="b"/>
                      <a:r>
                        <a:rPr lang="en-US" sz="1000" b="0" u="none" strike="noStrike" dirty="0">
                          <a:effectLst/>
                        </a:rPr>
                        <a:t>Parameter</a:t>
                      </a:r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en-US" sz="1000" b="0" u="none" strike="noStrike" dirty="0" err="1">
                          <a:effectLst/>
                        </a:rPr>
                        <a:t>Satuan</a:t>
                      </a:r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vMerge="1">
                  <a:txBody>
                    <a:bodyPr/>
                    <a:lstStyle/>
                    <a:p>
                      <a:pPr algn="l" fontAlgn="b"/>
                      <a:r>
                        <a:rPr lang="en-US" sz="1000" b="0" u="none" strike="noStrike" dirty="0">
                          <a:effectLst/>
                        </a:rPr>
                        <a:t>N</a:t>
                      </a:r>
                      <a:endParaRPr lang="en-US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Intercept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 w="12700" cmpd="sng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SE Intercept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Slope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SE Slope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P-Value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R-Seq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effectLst/>
                        </a:rPr>
                        <a:t>RMSE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102454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u="none" strike="noStrike" dirty="0" err="1">
                          <a:effectLst/>
                        </a:rPr>
                        <a:t>Bobot</a:t>
                      </a:r>
                      <a:r>
                        <a:rPr lang="en-US" sz="1400" b="0" u="none" strike="noStrike" dirty="0">
                          <a:effectLst/>
                        </a:rPr>
                        <a:t> badan (bb)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u="none" strike="noStrike" dirty="0">
                          <a:effectLst/>
                        </a:rPr>
                        <a:t>g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82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919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43.4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solidFill>
                            <a:srgbClr val="0070C0"/>
                          </a:solidFill>
                          <a:effectLst/>
                        </a:rPr>
                        <a:t>0.0683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0.0345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0.05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0.972</a:t>
                      </a:r>
                    </a:p>
                  </a:txBody>
                  <a:tcPr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1.75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48350195"/>
                  </a:ext>
                </a:extLst>
              </a:tr>
              <a:tr h="444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u="none" strike="noStrike" dirty="0" err="1">
                          <a:effectLst/>
                        </a:rPr>
                        <a:t>Konversi</a:t>
                      </a:r>
                      <a:r>
                        <a:rPr lang="en-US" sz="1400" b="0" u="none" strike="noStrike" dirty="0">
                          <a:effectLst/>
                        </a:rPr>
                        <a:t> </a:t>
                      </a:r>
                      <a:r>
                        <a:rPr lang="en-US" sz="1400" b="0" u="none" strike="noStrike" dirty="0" err="1">
                          <a:effectLst/>
                        </a:rPr>
                        <a:t>pakan</a:t>
                      </a:r>
                      <a:r>
                        <a:rPr lang="en-US" sz="1400" b="0" u="none" strike="noStrike" dirty="0">
                          <a:effectLst/>
                        </a:rPr>
                        <a:t> (</a:t>
                      </a:r>
                      <a:r>
                        <a:rPr lang="en-US" sz="1400" b="0" u="none" strike="noStrike" dirty="0" err="1">
                          <a:effectLst/>
                        </a:rPr>
                        <a:t>fcr</a:t>
                      </a:r>
                      <a:r>
                        <a:rPr lang="en-US" sz="1400" b="0" u="none" strike="noStrike" dirty="0">
                          <a:effectLst/>
                        </a:rPr>
                        <a:t>)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82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1.51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0.0388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-0.00013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0.00007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>
                          <a:effectLst/>
                        </a:rPr>
                        <a:t>0.063</a:t>
                      </a:r>
                      <a:endParaRPr lang="en-US" sz="1400" b="1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effectLst/>
                          <a:latin typeface="+mn-lt"/>
                        </a:rPr>
                        <a:t> 0.869</a:t>
                      </a: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u="none" strike="noStrike" dirty="0">
                          <a:effectLst/>
                        </a:rPr>
                        <a:t>1.63</a:t>
                      </a:r>
                      <a:endParaRPr lang="en-US" sz="1400" b="0" i="0" u="none" strike="noStrike" dirty="0">
                        <a:effectLst/>
                        <a:latin typeface="+mn-lt"/>
                      </a:endParaRP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2221079872"/>
                  </a:ext>
                </a:extLst>
              </a:tr>
            </a:tbl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7997F7DD-7FEC-47F9-869C-60BA1E688604}"/>
              </a:ext>
            </a:extLst>
          </p:cNvPr>
          <p:cNvSpPr/>
          <p:nvPr/>
        </p:nvSpPr>
        <p:spPr>
          <a:xfrm>
            <a:off x="3962400" y="2086577"/>
            <a:ext cx="498210" cy="498210"/>
          </a:xfrm>
          <a:prstGeom prst="ellipse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606EA87-168F-4BDB-B5D0-3220574EA168}"/>
              </a:ext>
            </a:extLst>
          </p:cNvPr>
          <p:cNvSpPr/>
          <p:nvPr/>
        </p:nvSpPr>
        <p:spPr>
          <a:xfrm>
            <a:off x="6280257" y="2086577"/>
            <a:ext cx="498210" cy="498210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D07E340-7F31-45F1-A5FB-B3415804EA29}"/>
              </a:ext>
            </a:extLst>
          </p:cNvPr>
          <p:cNvGrpSpPr/>
          <p:nvPr/>
        </p:nvGrpSpPr>
        <p:grpSpPr>
          <a:xfrm>
            <a:off x="685800" y="3853765"/>
            <a:ext cx="5257800" cy="635241"/>
            <a:chOff x="4645796" y="3048448"/>
            <a:chExt cx="5871607" cy="675484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D433D47-F1F2-4B84-A03D-79F35C919D85}"/>
                </a:ext>
              </a:extLst>
            </p:cNvPr>
            <p:cNvGrpSpPr/>
            <p:nvPr/>
          </p:nvGrpSpPr>
          <p:grpSpPr>
            <a:xfrm>
              <a:off x="4645796" y="3048448"/>
              <a:ext cx="558179" cy="409838"/>
              <a:chOff x="2647828" y="2417770"/>
              <a:chExt cx="558179" cy="409838"/>
            </a:xfrm>
          </p:grpSpPr>
          <p:sp>
            <p:nvSpPr>
              <p:cNvPr id="16" name="Oval 15" descr="Small circle">
                <a:extLst>
                  <a:ext uri="{FF2B5EF4-FFF2-40B4-BE49-F238E27FC236}">
                    <a16:creationId xmlns:a16="http://schemas.microsoft.com/office/drawing/2014/main" id="{FAA24D1D-63CC-4958-A808-3A874FE1FE68}"/>
                  </a:ext>
                </a:extLst>
              </p:cNvPr>
              <p:cNvSpPr>
                <a:spLocks noChangeAspect="1"/>
              </p:cNvSpPr>
              <p:nvPr/>
            </p:nvSpPr>
            <p:spPr bwMode="blackWhite">
              <a:xfrm>
                <a:off x="2720454" y="2417770"/>
                <a:ext cx="409838" cy="409838"/>
              </a:xfrm>
              <a:prstGeom prst="ellipse">
                <a:avLst/>
              </a:prstGeom>
              <a:solidFill>
                <a:srgbClr val="A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TextBox 16" descr="Number 1">
                <a:extLst>
                  <a:ext uri="{FF2B5EF4-FFF2-40B4-BE49-F238E27FC236}">
                    <a16:creationId xmlns:a16="http://schemas.microsoft.com/office/drawing/2014/main" id="{8B0ED7E5-882E-4BDA-87EF-7F6AD28A5BB2}"/>
                  </a:ext>
                </a:extLst>
              </p:cNvPr>
              <p:cNvSpPr txBox="1">
                <a:spLocks noChangeAspect="1"/>
              </p:cNvSpPr>
              <p:nvPr/>
            </p:nvSpPr>
            <p:spPr bwMode="blackWhite">
              <a:xfrm>
                <a:off x="2647828" y="2434164"/>
                <a:ext cx="5581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cs typeface="Segoe UI Semibold" panose="020B0702040204020203" pitchFamily="34" charset="0"/>
                  </a:rPr>
                  <a:t>i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C8762E0-AD68-40F0-9376-A1CCF33A1B0B}"/>
                </a:ext>
              </a:extLst>
            </p:cNvPr>
            <p:cNvSpPr txBox="1"/>
            <p:nvPr/>
          </p:nvSpPr>
          <p:spPr>
            <a:xfrm>
              <a:off x="5114604" y="3102111"/>
              <a:ext cx="5402799" cy="6218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spcAft>
                  <a:spcPts val="1200"/>
                </a:spcAft>
                <a:buNone/>
              </a:pPr>
              <a:r>
                <a:rPr lang="en-US" sz="1600" b="1" dirty="0">
                  <a:solidFill>
                    <a:schemeClr val="tx1"/>
                  </a:solidFill>
                </a:rPr>
                <a:t>bb</a:t>
              </a:r>
              <a:r>
                <a:rPr lang="en-US" sz="1600" dirty="0">
                  <a:solidFill>
                    <a:schemeClr val="tx1"/>
                  </a:solidFill>
                </a:rPr>
                <a:t>: </a:t>
              </a:r>
              <a:r>
                <a:rPr lang="en-US" sz="1600" dirty="0" err="1">
                  <a:solidFill>
                    <a:schemeClr val="tx1"/>
                  </a:solidFill>
                </a:rPr>
                <a:t>Pemberian</a:t>
              </a:r>
              <a:r>
                <a:rPr lang="en-US" sz="1600" dirty="0">
                  <a:solidFill>
                    <a:schemeClr val="tx1"/>
                  </a:solidFill>
                </a:rPr>
                <a:t> PAM </a:t>
              </a:r>
              <a:r>
                <a:rPr lang="en-US" sz="1600" dirty="0" err="1">
                  <a:solidFill>
                    <a:schemeClr val="tx1"/>
                  </a:solidFill>
                </a:rPr>
                <a:t>signifikan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meningkatkan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bobot</a:t>
              </a:r>
              <a:r>
                <a:rPr lang="en-US" sz="1600" dirty="0">
                  <a:solidFill>
                    <a:schemeClr val="tx1"/>
                  </a:solidFill>
                </a:rPr>
                <a:t> badan broiler </a:t>
              </a:r>
              <a:r>
                <a:rPr lang="en-US" sz="1600" dirty="0" err="1">
                  <a:solidFill>
                    <a:schemeClr val="tx1"/>
                  </a:solidFill>
                </a:rPr>
                <a:t>periode</a:t>
              </a:r>
              <a:r>
                <a:rPr lang="en-US" sz="1600" dirty="0">
                  <a:solidFill>
                    <a:schemeClr val="tx1"/>
                  </a:solidFill>
                </a:rPr>
                <a:t> starter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1956E47-CE72-4562-9407-0C8BC10564BC}"/>
              </a:ext>
            </a:extLst>
          </p:cNvPr>
          <p:cNvGrpSpPr/>
          <p:nvPr/>
        </p:nvGrpSpPr>
        <p:grpSpPr>
          <a:xfrm>
            <a:off x="6778467" y="3842937"/>
            <a:ext cx="4572001" cy="881463"/>
            <a:chOff x="4645796" y="3048448"/>
            <a:chExt cx="5105746" cy="937304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46E190C-40A1-439D-9D86-823D211C5109}"/>
                </a:ext>
              </a:extLst>
            </p:cNvPr>
            <p:cNvGrpSpPr/>
            <p:nvPr/>
          </p:nvGrpSpPr>
          <p:grpSpPr>
            <a:xfrm>
              <a:off x="4645796" y="3048448"/>
              <a:ext cx="558179" cy="409838"/>
              <a:chOff x="2647828" y="2417770"/>
              <a:chExt cx="558179" cy="409838"/>
            </a:xfrm>
          </p:grpSpPr>
          <p:sp>
            <p:nvSpPr>
              <p:cNvPr id="25" name="Oval 24" descr="Small circle">
                <a:extLst>
                  <a:ext uri="{FF2B5EF4-FFF2-40B4-BE49-F238E27FC236}">
                    <a16:creationId xmlns:a16="http://schemas.microsoft.com/office/drawing/2014/main" id="{FD33D196-AC12-425E-BFA2-6E3282A7D403}"/>
                  </a:ext>
                </a:extLst>
              </p:cNvPr>
              <p:cNvSpPr>
                <a:spLocks noChangeAspect="1"/>
              </p:cNvSpPr>
              <p:nvPr/>
            </p:nvSpPr>
            <p:spPr bwMode="blackWhite">
              <a:xfrm>
                <a:off x="2720454" y="2417770"/>
                <a:ext cx="409838" cy="409838"/>
              </a:xfrm>
              <a:prstGeom prst="ellipse">
                <a:avLst/>
              </a:prstGeom>
              <a:solidFill>
                <a:srgbClr val="A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TextBox 25" descr="Number 1">
                <a:extLst>
                  <a:ext uri="{FF2B5EF4-FFF2-40B4-BE49-F238E27FC236}">
                    <a16:creationId xmlns:a16="http://schemas.microsoft.com/office/drawing/2014/main" id="{9835E1B5-CAE1-428C-8922-3EDE2876060A}"/>
                  </a:ext>
                </a:extLst>
              </p:cNvPr>
              <p:cNvSpPr txBox="1">
                <a:spLocks noChangeAspect="1"/>
              </p:cNvSpPr>
              <p:nvPr/>
            </p:nvSpPr>
            <p:spPr bwMode="blackWhite">
              <a:xfrm>
                <a:off x="2647828" y="2434164"/>
                <a:ext cx="558179" cy="392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cs typeface="Segoe UI Semibold" panose="020B0702040204020203" pitchFamily="34" charset="0"/>
                  </a:rPr>
                  <a:t>ii</a:t>
                </a: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3574A1-39BF-4FDC-A6D8-8A813D628ED0}"/>
                </a:ext>
              </a:extLst>
            </p:cNvPr>
            <p:cNvSpPr txBox="1"/>
            <p:nvPr/>
          </p:nvSpPr>
          <p:spPr>
            <a:xfrm>
              <a:off x="5114605" y="3102111"/>
              <a:ext cx="4636937" cy="8836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spcAft>
                  <a:spcPts val="1200"/>
                </a:spcAft>
                <a:buNone/>
              </a:pPr>
              <a:r>
                <a:rPr lang="en-US" sz="1600" b="1" dirty="0" err="1">
                  <a:solidFill>
                    <a:schemeClr val="tx1"/>
                  </a:solidFill>
                </a:rPr>
                <a:t>fcr</a:t>
              </a:r>
              <a:r>
                <a:rPr lang="en-US" sz="1600" dirty="0">
                  <a:solidFill>
                    <a:schemeClr val="tx1"/>
                  </a:solidFill>
                </a:rPr>
                <a:t>: </a:t>
              </a:r>
              <a:r>
                <a:rPr lang="en-US" sz="1600" dirty="0" err="1">
                  <a:solidFill>
                    <a:schemeClr val="tx1"/>
                  </a:solidFill>
                </a:rPr>
                <a:t>Pemberian</a:t>
              </a:r>
              <a:r>
                <a:rPr lang="en-US" sz="1600" dirty="0">
                  <a:solidFill>
                    <a:schemeClr val="tx1"/>
                  </a:solidFill>
                </a:rPr>
                <a:t> PAM </a:t>
              </a:r>
              <a:r>
                <a:rPr lang="en-US" sz="1600" dirty="0" err="1">
                  <a:solidFill>
                    <a:schemeClr val="tx1"/>
                  </a:solidFill>
                </a:rPr>
                <a:t>tidak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nyata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menurunkan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konversi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pakan</a:t>
              </a:r>
              <a:r>
                <a:rPr lang="en-US" sz="1600" dirty="0">
                  <a:solidFill>
                    <a:schemeClr val="tx1"/>
                  </a:solidFill>
                </a:rPr>
                <a:t> broiler </a:t>
              </a:r>
              <a:r>
                <a:rPr lang="en-US" sz="1600" dirty="0" err="1">
                  <a:solidFill>
                    <a:schemeClr val="tx1"/>
                  </a:solidFill>
                </a:rPr>
                <a:t>periode</a:t>
              </a:r>
              <a:r>
                <a:rPr lang="en-US" sz="1600" dirty="0">
                  <a:solidFill>
                    <a:schemeClr val="tx1"/>
                  </a:solidFill>
                </a:rPr>
                <a:t> starter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21112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19FF-DAD9-4AB4-9D83-993EE9FE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385300" cy="64008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4. </a:t>
            </a:r>
            <a:r>
              <a:rPr lang="en-US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Contoh</a:t>
            </a:r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: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Grafik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D07E340-7F31-45F1-A5FB-B3415804EA29}"/>
              </a:ext>
            </a:extLst>
          </p:cNvPr>
          <p:cNvGrpSpPr/>
          <p:nvPr/>
        </p:nvGrpSpPr>
        <p:grpSpPr>
          <a:xfrm>
            <a:off x="5947571" y="4574596"/>
            <a:ext cx="3012699" cy="1373905"/>
            <a:chOff x="4645796" y="3048448"/>
            <a:chExt cx="3364407" cy="146094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D433D47-F1F2-4B84-A03D-79F35C919D85}"/>
                </a:ext>
              </a:extLst>
            </p:cNvPr>
            <p:cNvGrpSpPr/>
            <p:nvPr/>
          </p:nvGrpSpPr>
          <p:grpSpPr>
            <a:xfrm>
              <a:off x="4645796" y="3048448"/>
              <a:ext cx="558179" cy="409838"/>
              <a:chOff x="2647828" y="2417770"/>
              <a:chExt cx="558179" cy="409838"/>
            </a:xfrm>
          </p:grpSpPr>
          <p:sp>
            <p:nvSpPr>
              <p:cNvPr id="16" name="Oval 15" descr="Small circle">
                <a:extLst>
                  <a:ext uri="{FF2B5EF4-FFF2-40B4-BE49-F238E27FC236}">
                    <a16:creationId xmlns:a16="http://schemas.microsoft.com/office/drawing/2014/main" id="{FAA24D1D-63CC-4958-A808-3A874FE1FE68}"/>
                  </a:ext>
                </a:extLst>
              </p:cNvPr>
              <p:cNvSpPr>
                <a:spLocks noChangeAspect="1"/>
              </p:cNvSpPr>
              <p:nvPr/>
            </p:nvSpPr>
            <p:spPr bwMode="blackWhite">
              <a:xfrm>
                <a:off x="2720454" y="2417770"/>
                <a:ext cx="409838" cy="409838"/>
              </a:xfrm>
              <a:prstGeom prst="ellipse">
                <a:avLst/>
              </a:prstGeom>
              <a:solidFill>
                <a:srgbClr val="A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TextBox 16" descr="Number 1">
                <a:extLst>
                  <a:ext uri="{FF2B5EF4-FFF2-40B4-BE49-F238E27FC236}">
                    <a16:creationId xmlns:a16="http://schemas.microsoft.com/office/drawing/2014/main" id="{8B0ED7E5-882E-4BDA-87EF-7F6AD28A5BB2}"/>
                  </a:ext>
                </a:extLst>
              </p:cNvPr>
              <p:cNvSpPr txBox="1">
                <a:spLocks noChangeAspect="1"/>
              </p:cNvSpPr>
              <p:nvPr/>
            </p:nvSpPr>
            <p:spPr bwMode="blackWhite">
              <a:xfrm>
                <a:off x="2647828" y="2434164"/>
                <a:ext cx="558179" cy="392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cs typeface="Segoe UI Semibold" panose="020B0702040204020203" pitchFamily="34" charset="0"/>
                  </a:rPr>
                  <a:t>ii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C8762E0-AD68-40F0-9376-A1CCF33A1B0B}"/>
                </a:ext>
              </a:extLst>
            </p:cNvPr>
            <p:cNvSpPr txBox="1"/>
            <p:nvPr/>
          </p:nvSpPr>
          <p:spPr>
            <a:xfrm>
              <a:off x="5114603" y="3102111"/>
              <a:ext cx="2895600" cy="14072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spcAft>
                  <a:spcPts val="1200"/>
                </a:spcAft>
                <a:buNone/>
              </a:pPr>
              <a:r>
                <a:rPr lang="en-US" sz="1600" b="1" dirty="0">
                  <a:solidFill>
                    <a:schemeClr val="tx1"/>
                  </a:solidFill>
                </a:rPr>
                <a:t>bb (</a:t>
              </a:r>
              <a:r>
                <a:rPr lang="en-US" sz="1600" b="1" dirty="0" err="1">
                  <a:solidFill>
                    <a:schemeClr val="tx1"/>
                  </a:solidFill>
                </a:rPr>
                <a:t>dalam</a:t>
              </a:r>
              <a:r>
                <a:rPr lang="en-US" sz="1600" b="1" dirty="0">
                  <a:solidFill>
                    <a:schemeClr val="tx1"/>
                  </a:solidFill>
                </a:rPr>
                <a:t> Kg)</a:t>
              </a:r>
              <a:r>
                <a:rPr lang="en-US" sz="1600" dirty="0">
                  <a:solidFill>
                    <a:schemeClr val="tx1"/>
                  </a:solidFill>
                </a:rPr>
                <a:t>: </a:t>
              </a:r>
              <a:r>
                <a:rPr lang="en-US" sz="1600" dirty="0" err="1">
                  <a:solidFill>
                    <a:schemeClr val="tx1"/>
                  </a:solidFill>
                </a:rPr>
                <a:t>Pemberian</a:t>
              </a:r>
              <a:r>
                <a:rPr lang="en-US" sz="1600" dirty="0">
                  <a:solidFill>
                    <a:schemeClr val="tx1"/>
                  </a:solidFill>
                </a:rPr>
                <a:t> PAM </a:t>
              </a:r>
              <a:r>
                <a:rPr lang="en-US" sz="1600" dirty="0" err="1">
                  <a:solidFill>
                    <a:schemeClr val="tx1"/>
                  </a:solidFill>
                </a:rPr>
                <a:t>signifikan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meningkatkan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bobot</a:t>
              </a:r>
              <a:r>
                <a:rPr lang="en-US" sz="1600" dirty="0">
                  <a:solidFill>
                    <a:schemeClr val="tx1"/>
                  </a:solidFill>
                </a:rPr>
                <a:t> badan broiler </a:t>
              </a:r>
              <a:r>
                <a:rPr lang="en-US" sz="1600" dirty="0" err="1">
                  <a:solidFill>
                    <a:schemeClr val="tx1"/>
                  </a:solidFill>
                </a:rPr>
                <a:t>periode</a:t>
              </a:r>
              <a:r>
                <a:rPr lang="en-US" sz="1600" dirty="0">
                  <a:solidFill>
                    <a:schemeClr val="tx1"/>
                  </a:solidFill>
                </a:rPr>
                <a:t> starter (</a:t>
              </a:r>
              <a:r>
                <a:rPr lang="en-US" sz="1600" dirty="0" err="1">
                  <a:solidFill>
                    <a:schemeClr val="tx1"/>
                  </a:solidFill>
                </a:rPr>
                <a:t>hitam</a:t>
              </a:r>
              <a:r>
                <a:rPr lang="en-US" sz="1600" dirty="0">
                  <a:solidFill>
                    <a:schemeClr val="tx1"/>
                  </a:solidFill>
                </a:rPr>
                <a:t>)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1956E47-CE72-4562-9407-0C8BC10564BC}"/>
              </a:ext>
            </a:extLst>
          </p:cNvPr>
          <p:cNvGrpSpPr/>
          <p:nvPr/>
        </p:nvGrpSpPr>
        <p:grpSpPr>
          <a:xfrm>
            <a:off x="5947571" y="3124200"/>
            <a:ext cx="3012699" cy="1127684"/>
            <a:chOff x="4645796" y="3048448"/>
            <a:chExt cx="3364408" cy="1199123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46E190C-40A1-439D-9D86-823D211C5109}"/>
                </a:ext>
              </a:extLst>
            </p:cNvPr>
            <p:cNvGrpSpPr/>
            <p:nvPr/>
          </p:nvGrpSpPr>
          <p:grpSpPr>
            <a:xfrm>
              <a:off x="4645796" y="3048448"/>
              <a:ext cx="558179" cy="409838"/>
              <a:chOff x="2647828" y="2417770"/>
              <a:chExt cx="558179" cy="409838"/>
            </a:xfrm>
          </p:grpSpPr>
          <p:sp>
            <p:nvSpPr>
              <p:cNvPr id="25" name="Oval 24" descr="Small circle">
                <a:extLst>
                  <a:ext uri="{FF2B5EF4-FFF2-40B4-BE49-F238E27FC236}">
                    <a16:creationId xmlns:a16="http://schemas.microsoft.com/office/drawing/2014/main" id="{FD33D196-AC12-425E-BFA2-6E3282A7D403}"/>
                  </a:ext>
                </a:extLst>
              </p:cNvPr>
              <p:cNvSpPr>
                <a:spLocks noChangeAspect="1"/>
              </p:cNvSpPr>
              <p:nvPr/>
            </p:nvSpPr>
            <p:spPr bwMode="blackWhite">
              <a:xfrm>
                <a:off x="2720454" y="2417770"/>
                <a:ext cx="409838" cy="409838"/>
              </a:xfrm>
              <a:prstGeom prst="ellipse">
                <a:avLst/>
              </a:prstGeom>
              <a:solidFill>
                <a:srgbClr val="A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6" name="TextBox 25" descr="Number 1">
                <a:extLst>
                  <a:ext uri="{FF2B5EF4-FFF2-40B4-BE49-F238E27FC236}">
                    <a16:creationId xmlns:a16="http://schemas.microsoft.com/office/drawing/2014/main" id="{9835E1B5-CAE1-428C-8922-3EDE2876060A}"/>
                  </a:ext>
                </a:extLst>
              </p:cNvPr>
              <p:cNvSpPr txBox="1">
                <a:spLocks noChangeAspect="1"/>
              </p:cNvSpPr>
              <p:nvPr/>
            </p:nvSpPr>
            <p:spPr bwMode="blackWhite">
              <a:xfrm>
                <a:off x="2647828" y="2434164"/>
                <a:ext cx="558179" cy="3927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err="1">
                    <a:solidFill>
                      <a:schemeClr val="bg1"/>
                    </a:solidFill>
                    <a:cs typeface="Segoe UI Semibold" panose="020B0702040204020203" pitchFamily="34" charset="0"/>
                  </a:rPr>
                  <a:t>i</a:t>
                </a:r>
                <a:endParaRPr lang="en-US" dirty="0">
                  <a:solidFill>
                    <a:schemeClr val="bg1"/>
                  </a:solidFill>
                  <a:cs typeface="Segoe UI Semibold" panose="020B0702040204020203" pitchFamily="34" charset="0"/>
                </a:endParaRPr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83574A1-39BF-4FDC-A6D8-8A813D628ED0}"/>
                </a:ext>
              </a:extLst>
            </p:cNvPr>
            <p:cNvSpPr txBox="1"/>
            <p:nvPr/>
          </p:nvSpPr>
          <p:spPr>
            <a:xfrm>
              <a:off x="5114604" y="3102111"/>
              <a:ext cx="2895600" cy="11454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spcAft>
                  <a:spcPts val="1200"/>
                </a:spcAft>
                <a:buNone/>
              </a:pPr>
              <a:r>
                <a:rPr lang="en-US" sz="1600" b="1" dirty="0" err="1">
                  <a:solidFill>
                    <a:schemeClr val="tx1"/>
                  </a:solidFill>
                </a:rPr>
                <a:t>fcr</a:t>
              </a:r>
              <a:r>
                <a:rPr lang="en-US" sz="1600" dirty="0">
                  <a:solidFill>
                    <a:schemeClr val="tx1"/>
                  </a:solidFill>
                </a:rPr>
                <a:t>: </a:t>
              </a:r>
              <a:r>
                <a:rPr lang="en-US" sz="1600" dirty="0" err="1">
                  <a:solidFill>
                    <a:schemeClr val="tx1"/>
                  </a:solidFill>
                </a:rPr>
                <a:t>Pemberian</a:t>
              </a:r>
              <a:r>
                <a:rPr lang="en-US" sz="1600" dirty="0">
                  <a:solidFill>
                    <a:schemeClr val="tx1"/>
                  </a:solidFill>
                </a:rPr>
                <a:t> PAM </a:t>
              </a:r>
              <a:r>
                <a:rPr lang="en-US" sz="1600" dirty="0" err="1">
                  <a:solidFill>
                    <a:schemeClr val="tx1"/>
                  </a:solidFill>
                </a:rPr>
                <a:t>tidak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nyata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menurunkan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konversi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pakan</a:t>
              </a:r>
              <a:r>
                <a:rPr lang="en-US" sz="1600" dirty="0">
                  <a:solidFill>
                    <a:schemeClr val="tx1"/>
                  </a:solidFill>
                </a:rPr>
                <a:t> broiler </a:t>
              </a:r>
              <a:r>
                <a:rPr lang="en-US" sz="1600" dirty="0" err="1">
                  <a:solidFill>
                    <a:schemeClr val="tx1"/>
                  </a:solidFill>
                </a:rPr>
                <a:t>periode</a:t>
              </a:r>
              <a:r>
                <a:rPr lang="en-US" sz="1600" dirty="0">
                  <a:solidFill>
                    <a:schemeClr val="tx1"/>
                  </a:solidFill>
                </a:rPr>
                <a:t> starter (</a:t>
              </a:r>
              <a:r>
                <a:rPr lang="en-US" sz="1600" dirty="0" err="1">
                  <a:solidFill>
                    <a:schemeClr val="tx1"/>
                  </a:solidFill>
                </a:rPr>
                <a:t>merah</a:t>
              </a:r>
              <a:r>
                <a:rPr lang="en-US" sz="1600" dirty="0">
                  <a:solidFill>
                    <a:schemeClr val="tx1"/>
                  </a:solidFill>
                </a:rPr>
                <a:t>)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87FBE29C-7D4D-4801-9B7C-9DC2D3906D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8762" y="1476414"/>
            <a:ext cx="5054043" cy="5054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4716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75583F-376C-40AE-9849-09070F0B5E5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85071" y="2471317"/>
            <a:ext cx="5691188" cy="2130425"/>
          </a:xfrm>
        </p:spPr>
        <p:txBody>
          <a:bodyPr anchor="b">
            <a:noAutofit/>
          </a:bodyPr>
          <a:lstStyle/>
          <a:p>
            <a:pPr algn="l"/>
            <a:r>
              <a:rPr lang="en-US" sz="6000" dirty="0" err="1">
                <a:latin typeface="Segoe UI" panose="020B0502040204020203" pitchFamily="34" charset="0"/>
                <a:cs typeface="Segoe UI" panose="020B0502040204020203" pitchFamily="34" charset="0"/>
              </a:rPr>
              <a:t>Selesai</a:t>
            </a:r>
            <a:br>
              <a:rPr lang="en-US" sz="60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6000" dirty="0" err="1">
                <a:latin typeface="Segoe UI" panose="020B0502040204020203" pitchFamily="34" charset="0"/>
                <a:cs typeface="Segoe UI" panose="020B0502040204020203" pitchFamily="34" charset="0"/>
              </a:rPr>
              <a:t>Terima</a:t>
            </a:r>
            <a:r>
              <a:rPr lang="en-US" sz="60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6000" dirty="0" err="1">
                <a:latin typeface="Segoe UI" panose="020B0502040204020203" pitchFamily="34" charset="0"/>
                <a:cs typeface="Segoe UI" panose="020B0502040204020203" pitchFamily="34" charset="0"/>
              </a:rPr>
              <a:t>kasih</a:t>
            </a:r>
            <a:endParaRPr lang="en-US" sz="6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165814A-5271-4039-9F12-014787DA9EF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585071" y="4743029"/>
            <a:ext cx="4938713" cy="120808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2000" b="1" dirty="0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Pusat </a:t>
            </a:r>
            <a:r>
              <a:rPr lang="en-US" sz="2000" b="1" dirty="0" err="1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Riset</a:t>
            </a:r>
            <a:r>
              <a:rPr lang="en-US" sz="2000" b="1" dirty="0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b="1" dirty="0" err="1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Peternakan</a:t>
            </a:r>
            <a:endParaRPr lang="en-US" sz="2000" b="1" dirty="0">
              <a:solidFill>
                <a:srgbClr val="AA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US" sz="2000" b="1" dirty="0" err="1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Organisasi</a:t>
            </a:r>
            <a:r>
              <a:rPr lang="en-US" sz="2000" b="1" dirty="0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b="1" dirty="0" err="1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Riset</a:t>
            </a:r>
            <a:r>
              <a:rPr lang="en-US" sz="2000" b="1" dirty="0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2000" b="1" dirty="0" err="1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Pertanian</a:t>
            </a:r>
            <a:r>
              <a:rPr lang="en-US" sz="2000" b="1" dirty="0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dan </a:t>
            </a:r>
            <a:r>
              <a:rPr lang="en-US" sz="2000" b="1" dirty="0" err="1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Pangan</a:t>
            </a:r>
            <a:endParaRPr lang="en-US" sz="2000" b="1" dirty="0">
              <a:solidFill>
                <a:srgbClr val="AA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US" sz="2000" b="1" dirty="0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Badan </a:t>
            </a:r>
            <a:r>
              <a:rPr lang="en-US" sz="2000" b="1" dirty="0" err="1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Riset</a:t>
            </a:r>
            <a:r>
              <a:rPr lang="en-US" sz="2000" b="1" dirty="0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dan </a:t>
            </a:r>
            <a:r>
              <a:rPr lang="en-US" sz="2000" b="1" dirty="0" err="1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Inovasi</a:t>
            </a:r>
            <a:r>
              <a:rPr lang="en-US" sz="2000" b="1" dirty="0">
                <a:solidFill>
                  <a:srgbClr val="AA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Nasional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D10265-0123-470F-82FC-6177D06E7B5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4" t="21268" r="9438" b="27834"/>
          <a:stretch/>
        </p:blipFill>
        <p:spPr>
          <a:xfrm>
            <a:off x="591291" y="666818"/>
            <a:ext cx="1981201" cy="78098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A01EA75-8211-485A-BCC4-0D0547A032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7" r="16157"/>
          <a:stretch/>
        </p:blipFill>
        <p:spPr>
          <a:xfrm>
            <a:off x="6458574" y="953182"/>
            <a:ext cx="4601021" cy="480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717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3BD17-A7FE-4352-9D7A-10482C686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146972" cy="640080"/>
          </a:xfrm>
        </p:spPr>
        <p:txBody>
          <a:bodyPr/>
          <a:lstStyle/>
          <a:p>
            <a:r>
              <a:rPr lang="en-US"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Biodata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A88BF49-0DD9-4477-ADD2-8606C7C2F0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4" t="11111" r="20664" b="11111"/>
          <a:stretch/>
        </p:blipFill>
        <p:spPr>
          <a:xfrm>
            <a:off x="1564244" y="1995785"/>
            <a:ext cx="3083956" cy="2957218"/>
          </a:xfrm>
          <a:prstGeom prst="rect">
            <a:avLst/>
          </a:prstGeom>
        </p:spPr>
      </p:pic>
      <p:sp>
        <p:nvSpPr>
          <p:cNvPr id="66" name="Content Placeholder 7">
            <a:extLst>
              <a:ext uri="{FF2B5EF4-FFF2-40B4-BE49-F238E27FC236}">
                <a16:creationId xmlns:a16="http://schemas.microsoft.com/office/drawing/2014/main" id="{0FDFF389-9D13-4943-ACD2-798446462E0F}"/>
              </a:ext>
            </a:extLst>
          </p:cNvPr>
          <p:cNvSpPr txBox="1">
            <a:spLocks/>
          </p:cNvSpPr>
          <p:nvPr/>
        </p:nvSpPr>
        <p:spPr>
          <a:xfrm>
            <a:off x="4648200" y="2819400"/>
            <a:ext cx="5966159" cy="175260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598" indent="-228598" algn="l" defTabSz="914391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93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89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85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80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76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2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7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3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600" b="1" dirty="0">
                <a:solidFill>
                  <a:srgbClr val="AA0000"/>
                </a:solidFill>
              </a:rPr>
              <a:t>Mohammad Miftakhus Sholikin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mohammad.miftakhus.sholikin@gmail.com, mohammad.miftakhus.sholikin@brin.go.id</a:t>
            </a:r>
          </a:p>
          <a:p>
            <a:pPr marL="0" indent="0">
              <a:buNone/>
            </a:pPr>
            <a:r>
              <a:rPr lang="en-US" sz="2900" dirty="0">
                <a:solidFill>
                  <a:schemeClr val="tx1"/>
                </a:solidFill>
              </a:rPr>
              <a:t>Pusat </a:t>
            </a:r>
            <a:r>
              <a:rPr lang="en-US" sz="2900" dirty="0" err="1">
                <a:solidFill>
                  <a:schemeClr val="tx1"/>
                </a:solidFill>
              </a:rPr>
              <a:t>Riset</a:t>
            </a:r>
            <a:r>
              <a:rPr lang="en-US" sz="2900" dirty="0">
                <a:solidFill>
                  <a:schemeClr val="tx1"/>
                </a:solidFill>
              </a:rPr>
              <a:t> </a:t>
            </a:r>
            <a:r>
              <a:rPr lang="en-US" sz="2900" dirty="0" err="1">
                <a:solidFill>
                  <a:schemeClr val="tx1"/>
                </a:solidFill>
              </a:rPr>
              <a:t>Peternakan</a:t>
            </a:r>
            <a:r>
              <a:rPr lang="en-US" sz="2900" dirty="0">
                <a:solidFill>
                  <a:schemeClr val="tx1"/>
                </a:solidFill>
              </a:rPr>
              <a:t>, </a:t>
            </a:r>
            <a:r>
              <a:rPr lang="en-US" sz="2900" dirty="0" err="1">
                <a:solidFill>
                  <a:schemeClr val="tx1"/>
                </a:solidFill>
              </a:rPr>
              <a:t>Organisasi</a:t>
            </a:r>
            <a:r>
              <a:rPr lang="en-US" sz="2900" dirty="0">
                <a:solidFill>
                  <a:schemeClr val="tx1"/>
                </a:solidFill>
              </a:rPr>
              <a:t> </a:t>
            </a:r>
            <a:r>
              <a:rPr lang="en-US" sz="2900" dirty="0" err="1">
                <a:solidFill>
                  <a:schemeClr val="tx1"/>
                </a:solidFill>
              </a:rPr>
              <a:t>Riset</a:t>
            </a:r>
            <a:r>
              <a:rPr lang="en-US" sz="2900" dirty="0">
                <a:solidFill>
                  <a:schemeClr val="tx1"/>
                </a:solidFill>
              </a:rPr>
              <a:t> </a:t>
            </a:r>
            <a:r>
              <a:rPr lang="en-US" sz="2900" dirty="0" err="1">
                <a:solidFill>
                  <a:schemeClr val="tx1"/>
                </a:solidFill>
              </a:rPr>
              <a:t>Pertanian</a:t>
            </a:r>
            <a:r>
              <a:rPr lang="en-US" sz="2900" dirty="0">
                <a:solidFill>
                  <a:schemeClr val="tx1"/>
                </a:solidFill>
              </a:rPr>
              <a:t> dan </a:t>
            </a:r>
            <a:r>
              <a:rPr lang="en-US" sz="2900" dirty="0" err="1">
                <a:solidFill>
                  <a:schemeClr val="tx1"/>
                </a:solidFill>
              </a:rPr>
              <a:t>Pangan</a:t>
            </a:r>
            <a:r>
              <a:rPr lang="en-US" sz="2900" dirty="0">
                <a:solidFill>
                  <a:schemeClr val="tx1"/>
                </a:solidFill>
              </a:rPr>
              <a:t>, Badan </a:t>
            </a:r>
            <a:r>
              <a:rPr lang="en-US" sz="2900" dirty="0" err="1">
                <a:solidFill>
                  <a:schemeClr val="tx1"/>
                </a:solidFill>
              </a:rPr>
              <a:t>Riset</a:t>
            </a:r>
            <a:r>
              <a:rPr lang="en-US" sz="2900" dirty="0">
                <a:solidFill>
                  <a:schemeClr val="tx1"/>
                </a:solidFill>
              </a:rPr>
              <a:t> dan </a:t>
            </a:r>
            <a:r>
              <a:rPr lang="en-US" sz="2900" dirty="0" err="1">
                <a:solidFill>
                  <a:schemeClr val="tx1"/>
                </a:solidFill>
              </a:rPr>
              <a:t>Inovasi</a:t>
            </a:r>
            <a:r>
              <a:rPr lang="en-US" sz="2900" dirty="0">
                <a:solidFill>
                  <a:schemeClr val="tx1"/>
                </a:solidFill>
              </a:rPr>
              <a:t> Nasional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tx1"/>
                </a:solidFill>
              </a:rPr>
              <a:t>S1-3 </a:t>
            </a:r>
            <a:r>
              <a:rPr lang="en-US" sz="2600" dirty="0" err="1">
                <a:solidFill>
                  <a:schemeClr val="tx1"/>
                </a:solidFill>
              </a:rPr>
              <a:t>Institut</a:t>
            </a: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err="1">
                <a:solidFill>
                  <a:schemeClr val="tx1"/>
                </a:solidFill>
              </a:rPr>
              <a:t>Pertanian</a:t>
            </a:r>
            <a:r>
              <a:rPr lang="en-US" sz="2600" dirty="0">
                <a:solidFill>
                  <a:schemeClr val="tx1"/>
                </a:solidFill>
              </a:rPr>
              <a:t> Bogor “</a:t>
            </a:r>
            <a:r>
              <a:rPr lang="en-US" sz="2600" dirty="0" err="1">
                <a:solidFill>
                  <a:schemeClr val="tx1"/>
                </a:solidFill>
              </a:rPr>
              <a:t>Ilmu</a:t>
            </a: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600" dirty="0" err="1">
                <a:solidFill>
                  <a:schemeClr val="tx1"/>
                </a:solidFill>
              </a:rPr>
              <a:t>Nutrisi</a:t>
            </a:r>
            <a:r>
              <a:rPr lang="en-US" sz="2600" dirty="0">
                <a:solidFill>
                  <a:schemeClr val="tx1"/>
                </a:solidFill>
              </a:rPr>
              <a:t> dan </a:t>
            </a:r>
            <a:r>
              <a:rPr lang="en-US" sz="2600" dirty="0" err="1">
                <a:solidFill>
                  <a:schemeClr val="tx1"/>
                </a:solidFill>
              </a:rPr>
              <a:t>Pakan</a:t>
            </a:r>
            <a:r>
              <a:rPr lang="en-US" sz="2600" dirty="0">
                <a:solidFill>
                  <a:schemeClr val="tx1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94322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19FF-DAD9-4AB4-9D83-993EE9FE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146972" cy="640080"/>
          </a:xfrm>
        </p:spPr>
        <p:txBody>
          <a:bodyPr>
            <a:normAutofit/>
          </a:bodyPr>
          <a:lstStyle/>
          <a:p>
            <a:r>
              <a:rPr lang="en-US" sz="2800" dirty="0" err="1">
                <a:cs typeface="Segoe UI" panose="020B0502040204020203" pitchFamily="34" charset="0"/>
              </a:rPr>
              <a:t>Referensi</a:t>
            </a:r>
            <a:endParaRPr lang="en-US" b="1" dirty="0">
              <a:cs typeface="Segoe UI Semibold" panose="020B0502040204020203" pitchFamily="34" charset="0"/>
            </a:endParaRPr>
          </a:p>
        </p:txBody>
      </p:sp>
      <p:sp>
        <p:nvSpPr>
          <p:cNvPr id="26" name="Content Placeholder 7">
            <a:extLst>
              <a:ext uri="{FF2B5EF4-FFF2-40B4-BE49-F238E27FC236}">
                <a16:creationId xmlns:a16="http://schemas.microsoft.com/office/drawing/2014/main" id="{A741F037-C079-4BDF-979B-6660053B3C4E}"/>
              </a:ext>
            </a:extLst>
          </p:cNvPr>
          <p:cNvSpPr txBox="1">
            <a:spLocks/>
          </p:cNvSpPr>
          <p:nvPr/>
        </p:nvSpPr>
        <p:spPr>
          <a:xfrm>
            <a:off x="609600" y="1676400"/>
            <a:ext cx="11049000" cy="3124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98" indent="-228598" algn="l" defTabSz="914391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93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89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85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80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76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2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7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3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1200"/>
              </a:spcAft>
              <a:buNone/>
            </a:pPr>
            <a:r>
              <a:rPr lang="en-US" sz="1600" dirty="0">
                <a:solidFill>
                  <a:schemeClr val="tx1"/>
                </a:solidFill>
              </a:rPr>
              <a:t>Choi S.C., </a:t>
            </a:r>
            <a:r>
              <a:rPr lang="en-US" sz="1600" dirty="0" err="1">
                <a:solidFill>
                  <a:schemeClr val="tx1"/>
                </a:solidFill>
              </a:rPr>
              <a:t>Ingale</a:t>
            </a:r>
            <a:r>
              <a:rPr lang="en-US" sz="1600" dirty="0">
                <a:solidFill>
                  <a:schemeClr val="tx1"/>
                </a:solidFill>
              </a:rPr>
              <a:t> S.L., Kim J.S., Park Y.K., Kwon I.K., Chae B.J., 2013. An antimicrobial peptide-A3: effects on growth performance, nutrient retention, intestinal and </a:t>
            </a:r>
            <a:r>
              <a:rPr lang="en-US" sz="1600" dirty="0" err="1">
                <a:solidFill>
                  <a:schemeClr val="tx1"/>
                </a:solidFill>
              </a:rPr>
              <a:t>faecal</a:t>
            </a:r>
            <a:r>
              <a:rPr lang="en-US" sz="1600" dirty="0">
                <a:solidFill>
                  <a:schemeClr val="tx1"/>
                </a:solidFill>
              </a:rPr>
              <a:t> microflora and intestinal morphology of broilers. Br. Poult. Sci. 54, 738–746, https://doi.org/10.1080/00071668.2013.838746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en-US" sz="1600" dirty="0" err="1">
                <a:solidFill>
                  <a:schemeClr val="tx1"/>
                </a:solidFill>
              </a:rPr>
              <a:t>Sauvant</a:t>
            </a:r>
            <a:r>
              <a:rPr lang="en-US" sz="1600" dirty="0">
                <a:solidFill>
                  <a:schemeClr val="tx1"/>
                </a:solidFill>
              </a:rPr>
              <a:t> D., </a:t>
            </a:r>
            <a:r>
              <a:rPr lang="en-US" sz="1600" dirty="0" err="1">
                <a:solidFill>
                  <a:schemeClr val="tx1"/>
                </a:solidFill>
              </a:rPr>
              <a:t>Schmidely</a:t>
            </a:r>
            <a:r>
              <a:rPr lang="en-US" sz="1600" dirty="0">
                <a:solidFill>
                  <a:schemeClr val="tx1"/>
                </a:solidFill>
              </a:rPr>
              <a:t> P., </a:t>
            </a:r>
            <a:r>
              <a:rPr lang="en-US" sz="1600" dirty="0" err="1">
                <a:solidFill>
                  <a:schemeClr val="tx1"/>
                </a:solidFill>
              </a:rPr>
              <a:t>Daudin</a:t>
            </a:r>
            <a:r>
              <a:rPr lang="en-US" sz="1600" dirty="0">
                <a:solidFill>
                  <a:schemeClr val="tx1"/>
                </a:solidFill>
              </a:rPr>
              <a:t> J.J., St-Pierre N.R., 2008. Meta-analyses of experimental data in animal nutrition. Animal 2, 1203–1214, https://doi.org/10.1017/s1751731108002280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en-US" sz="1600" dirty="0">
                <a:solidFill>
                  <a:schemeClr val="tx1"/>
                </a:solidFill>
              </a:rPr>
              <a:t>St-Pierre N.R., 2001. Invited review: integrating quantitative findings from multiple studies using mixed model methodology. J. Dairy Sci. 84, 741–755, https://doi.org/10.3168/jds.S0022-0302(01)74530-4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en-US" sz="1600" dirty="0" err="1">
                <a:solidFill>
                  <a:schemeClr val="tx1"/>
                </a:solidFill>
              </a:rPr>
              <a:t>Yanza</a:t>
            </a:r>
            <a:r>
              <a:rPr lang="en-US" sz="1600" dirty="0">
                <a:solidFill>
                  <a:schemeClr val="tx1"/>
                </a:solidFill>
              </a:rPr>
              <a:t>, Y.R. </a:t>
            </a:r>
            <a:r>
              <a:rPr lang="en-US" sz="1600" i="1" dirty="0">
                <a:solidFill>
                  <a:schemeClr val="tx1"/>
                </a:solidFill>
              </a:rPr>
              <a:t>et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i="1" dirty="0">
                <a:solidFill>
                  <a:schemeClr val="tx1"/>
                </a:solidFill>
              </a:rPr>
              <a:t>al</a:t>
            </a:r>
            <a:r>
              <a:rPr lang="en-US" sz="1600" dirty="0">
                <a:solidFill>
                  <a:schemeClr val="tx1"/>
                </a:solidFill>
              </a:rPr>
              <a:t>., 2020. The effects of dietary medium-chain fatty acids on ruminal methanogenesis and fermentation in vitro and in vivo: A meta-analysis. </a:t>
            </a:r>
            <a:r>
              <a:rPr lang="en-US" sz="1600" dirty="0" err="1">
                <a:solidFill>
                  <a:schemeClr val="tx1"/>
                </a:solidFill>
              </a:rPr>
              <a:t>Bahan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Presentasi</a:t>
            </a:r>
            <a:endParaRPr lang="en-US" sz="1600" dirty="0">
              <a:solidFill>
                <a:schemeClr val="tx1"/>
              </a:solidFill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6375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19FF-DAD9-4AB4-9D83-993EE9FE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146972" cy="640080"/>
          </a:xfrm>
        </p:spPr>
        <p:txBody>
          <a:bodyPr>
            <a:normAutofit/>
          </a:bodyPr>
          <a:lstStyle/>
          <a:p>
            <a:r>
              <a:rPr lang="en-US" sz="2800" dirty="0" err="1">
                <a:cs typeface="Segoe UI" panose="020B0502040204020203" pitchFamily="34" charset="0"/>
              </a:rPr>
              <a:t>Artikel</a:t>
            </a:r>
            <a:endParaRPr lang="en-US" b="1" dirty="0">
              <a:cs typeface="Segoe UI Semibold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48CC1A-C05C-4513-BF0B-61BC26B3D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71600"/>
            <a:ext cx="51181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251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3BD17-A7FE-4352-9D7A-10482C686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146972" cy="640080"/>
          </a:xfrm>
        </p:spPr>
        <p:txBody>
          <a:bodyPr/>
          <a:lstStyle/>
          <a:p>
            <a:r>
              <a:rPr lang="en-US" b="1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Pengertian</a:t>
            </a:r>
            <a:r>
              <a:rPr lang="en-US"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 meta-</a:t>
            </a:r>
            <a:r>
              <a:rPr lang="en-US" b="1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analisis</a:t>
            </a:r>
            <a:endParaRPr lang="en-US" b="1" dirty="0">
              <a:latin typeface="Segoe UI Semibold" panose="020B0502040204020203" pitchFamily="34" charset="0"/>
              <a:cs typeface="Segoe UI Semibold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C1D5B-11AC-48D7-B0A0-63BC88617D6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4500" y="1585812"/>
            <a:ext cx="11290300" cy="62398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Meta-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analisis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adalah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metodologi</a:t>
            </a:r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statistik</a:t>
            </a:r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untuk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mensintesis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hasil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penelitian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di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berbagai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studi</a:t>
            </a:r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 independent 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(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Koricheva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i="1" dirty="0">
                <a:latin typeface="Segoe UI" panose="020B0502040204020203" pitchFamily="34" charset="0"/>
                <a:cs typeface="Segoe UI" panose="020B0502040204020203" pitchFamily="34" charset="0"/>
              </a:rPr>
              <a:t>et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i="1" dirty="0">
                <a:latin typeface="Segoe UI" panose="020B0502040204020203" pitchFamily="34" charset="0"/>
                <a:cs typeface="Segoe UI" panose="020B0502040204020203" pitchFamily="34" charset="0"/>
              </a:rPr>
              <a:t>al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. 2013).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4E5A937-BC3B-4D3C-BADF-A2347B82CE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5" t="30083" r="7425" b="30702"/>
          <a:stretch/>
        </p:blipFill>
        <p:spPr>
          <a:xfrm>
            <a:off x="2781299" y="2514600"/>
            <a:ext cx="6629402" cy="2133600"/>
          </a:xfrm>
          <a:prstGeom prst="rect">
            <a:avLst/>
          </a:prstGeom>
        </p:spPr>
      </p:pic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F7D25427-BD25-486E-81CE-9DE10A420B55}"/>
              </a:ext>
            </a:extLst>
          </p:cNvPr>
          <p:cNvSpPr txBox="1">
            <a:spLocks/>
          </p:cNvSpPr>
          <p:nvPr/>
        </p:nvSpPr>
        <p:spPr>
          <a:xfrm>
            <a:off x="4953000" y="4648200"/>
            <a:ext cx="2438400" cy="99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98" indent="-228598" algn="l" defTabSz="914391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93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89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85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80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76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2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7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3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Karya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tulis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ilmiah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/ </a:t>
            </a:r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KTI</a:t>
            </a:r>
          </a:p>
          <a:p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Data </a:t>
            </a:r>
            <a:r>
              <a:rPr lang="en-US" sz="16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penelitian</a:t>
            </a:r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yang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belum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dipublikasikan</a:t>
            </a:r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973D2D09-A9B4-407F-92ED-AF24811C81F9}"/>
              </a:ext>
            </a:extLst>
          </p:cNvPr>
          <p:cNvSpPr txBox="1">
            <a:spLocks/>
          </p:cNvSpPr>
          <p:nvPr/>
        </p:nvSpPr>
        <p:spPr>
          <a:xfrm>
            <a:off x="7467600" y="4629539"/>
            <a:ext cx="2095501" cy="99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98" indent="-228598" algn="l" defTabSz="914391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93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89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85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80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76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2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7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3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Pengetahuan</a:t>
            </a:r>
            <a:endParaRPr lang="en-US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Gambaran </a:t>
            </a:r>
            <a:r>
              <a:rPr lang="en-US" sz="16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umum</a:t>
            </a:r>
            <a:r>
              <a:rPr lang="en-US" sz="1600" b="1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dari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fenomena</a:t>
            </a:r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021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3BD17-A7FE-4352-9D7A-10482C686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146972" cy="640080"/>
          </a:xfrm>
        </p:spPr>
        <p:txBody>
          <a:bodyPr/>
          <a:lstStyle/>
          <a:p>
            <a:r>
              <a:rPr lang="en-US"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Langkah meta-</a:t>
            </a:r>
            <a:r>
              <a:rPr lang="en-US" b="1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analisis</a:t>
            </a:r>
            <a:endParaRPr lang="en-US" b="1" dirty="0">
              <a:latin typeface="Segoe UI Semibold" panose="020B0502040204020203" pitchFamily="34" charset="0"/>
              <a:cs typeface="Segoe UI Semibold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C1D5B-11AC-48D7-B0A0-63BC88617D6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4500" y="1509612"/>
            <a:ext cx="4975869" cy="2605188"/>
          </a:xfrm>
        </p:spPr>
        <p:txBody>
          <a:bodyPr>
            <a:no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Poin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penting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dalam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meta-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analisis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Menentukan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topik</a:t>
            </a:r>
            <a:endParaRPr lang="en-US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Mengumpulkan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dan </a:t>
            </a:r>
            <a:r>
              <a:rPr lang="en-US" sz="16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menyeleksi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naskah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/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jurnal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yang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dirujuk</a:t>
            </a:r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Data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dari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naskah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/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jurnal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terpilih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ditabulasi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dan </a:t>
            </a:r>
            <a:r>
              <a:rPr lang="en-US" sz="16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dianalisis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Hasil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analisis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600" dirty="0" err="1">
                <a:latin typeface="Segoe UI" panose="020B0502040204020203" pitchFamily="34" charset="0"/>
                <a:cs typeface="Segoe UI" panose="020B0502040204020203" pitchFamily="34" charset="0"/>
              </a:rPr>
              <a:t>dirangkum</a:t>
            </a:r>
            <a:r>
              <a:rPr lang="en-US" sz="1600" dirty="0">
                <a:latin typeface="Segoe UI" panose="020B0502040204020203" pitchFamily="34" charset="0"/>
                <a:cs typeface="Segoe UI" panose="020B0502040204020203" pitchFamily="34" charset="0"/>
              </a:rPr>
              <a:t> dan </a:t>
            </a:r>
            <a:r>
              <a:rPr lang="en-US" sz="1600" b="1" dirty="0" err="1">
                <a:latin typeface="Segoe UI" panose="020B0502040204020203" pitchFamily="34" charset="0"/>
                <a:cs typeface="Segoe UI" panose="020B0502040204020203" pitchFamily="34" charset="0"/>
              </a:rPr>
              <a:t>diinterpretasi</a:t>
            </a:r>
            <a:endParaRPr lang="en-US" sz="16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7C9E957-AFC3-4CDC-A1B5-DA7F54BE00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7566" r="16897" b="7459"/>
          <a:stretch/>
        </p:blipFill>
        <p:spPr>
          <a:xfrm>
            <a:off x="5638800" y="1508057"/>
            <a:ext cx="5486400" cy="473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45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19FF-DAD9-4AB4-9D83-993EE9FE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146972" cy="64008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1. </a:t>
            </a:r>
            <a:r>
              <a:rPr lang="en-US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Membuat</a:t>
            </a:r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 </a:t>
            </a:r>
            <a:r>
              <a:rPr lang="en-US" b="1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topik</a:t>
            </a:r>
            <a:r>
              <a:rPr lang="en-US"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 meta-</a:t>
            </a:r>
            <a:r>
              <a:rPr lang="en-US" b="1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analisis</a:t>
            </a:r>
            <a:r>
              <a:rPr lang="en-US"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 (</a:t>
            </a:r>
            <a:r>
              <a:rPr lang="en-US" b="1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Yanza</a:t>
            </a:r>
            <a:r>
              <a:rPr lang="en-US" b="1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 2020)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5032E93-4B5C-4DFB-B7E1-B56D7CA121D6}"/>
              </a:ext>
            </a:extLst>
          </p:cNvPr>
          <p:cNvGrpSpPr/>
          <p:nvPr/>
        </p:nvGrpSpPr>
        <p:grpSpPr>
          <a:xfrm>
            <a:off x="4638199" y="1828800"/>
            <a:ext cx="558179" cy="409838"/>
            <a:chOff x="2647828" y="2417770"/>
            <a:chExt cx="558179" cy="409838"/>
          </a:xfrm>
        </p:grpSpPr>
        <p:sp>
          <p:nvSpPr>
            <p:cNvPr id="40" name="Oval 39" descr="Small circle">
              <a:extLst>
                <a:ext uri="{FF2B5EF4-FFF2-40B4-BE49-F238E27FC236}">
                  <a16:creationId xmlns:a16="http://schemas.microsoft.com/office/drawing/2014/main" id="{0C3A28BB-9675-8648-9563-A663628F48F5}"/>
                </a:ext>
              </a:extLst>
            </p:cNvPr>
            <p:cNvSpPr>
              <a:spLocks noChangeAspect="1"/>
            </p:cNvSpPr>
            <p:nvPr/>
          </p:nvSpPr>
          <p:spPr bwMode="blackWhite">
            <a:xfrm>
              <a:off x="2720454" y="2417770"/>
              <a:ext cx="409838" cy="409838"/>
            </a:xfrm>
            <a:prstGeom prst="ellipse">
              <a:avLst/>
            </a:prstGeom>
            <a:solidFill>
              <a:srgbClr val="A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TextBox 40" descr="Number 1">
              <a:extLst>
                <a:ext uri="{FF2B5EF4-FFF2-40B4-BE49-F238E27FC236}">
                  <a16:creationId xmlns:a16="http://schemas.microsoft.com/office/drawing/2014/main" id="{516D502C-EEB8-7641-9141-D6049BAE3252}"/>
                </a:ext>
              </a:extLst>
            </p:cNvPr>
            <p:cNvSpPr txBox="1">
              <a:spLocks noChangeAspect="1"/>
            </p:cNvSpPr>
            <p:nvPr/>
          </p:nvSpPr>
          <p:spPr bwMode="blackWhite">
            <a:xfrm>
              <a:off x="2647828" y="24341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i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F30FC58-62CE-4881-9E45-376C51311F7A}"/>
              </a:ext>
            </a:extLst>
          </p:cNvPr>
          <p:cNvGrpSpPr/>
          <p:nvPr/>
        </p:nvGrpSpPr>
        <p:grpSpPr>
          <a:xfrm>
            <a:off x="4689390" y="3124200"/>
            <a:ext cx="493917" cy="409838"/>
            <a:chOff x="2679151" y="3410840"/>
            <a:chExt cx="493917" cy="409838"/>
          </a:xfrm>
        </p:grpSpPr>
        <p:sp>
          <p:nvSpPr>
            <p:cNvPr id="43" name="Oval 42" descr="Small circle">
              <a:extLst>
                <a:ext uri="{FF2B5EF4-FFF2-40B4-BE49-F238E27FC236}">
                  <a16:creationId xmlns:a16="http://schemas.microsoft.com/office/drawing/2014/main" id="{E3BF4CBA-96D8-844A-846E-482C93C4A9BA}"/>
                </a:ext>
              </a:extLst>
            </p:cNvPr>
            <p:cNvSpPr>
              <a:spLocks noChangeAspect="1"/>
            </p:cNvSpPr>
            <p:nvPr/>
          </p:nvSpPr>
          <p:spPr bwMode="blackWhite">
            <a:xfrm>
              <a:off x="2713764" y="3410840"/>
              <a:ext cx="409838" cy="409838"/>
            </a:xfrm>
            <a:prstGeom prst="ellipse">
              <a:avLst/>
            </a:prstGeom>
            <a:solidFill>
              <a:srgbClr val="A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TextBox 43" descr="Number 2">
              <a:extLst>
                <a:ext uri="{FF2B5EF4-FFF2-40B4-BE49-F238E27FC236}">
                  <a16:creationId xmlns:a16="http://schemas.microsoft.com/office/drawing/2014/main" id="{4EE65486-1766-B74A-9043-DE141DDF4363}"/>
                </a:ext>
              </a:extLst>
            </p:cNvPr>
            <p:cNvSpPr txBox="1">
              <a:spLocks noChangeAspect="1"/>
            </p:cNvSpPr>
            <p:nvPr/>
          </p:nvSpPr>
          <p:spPr bwMode="blackWhite">
            <a:xfrm>
              <a:off x="2679151" y="3417878"/>
              <a:ext cx="4939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ii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5691E90-DF75-43EF-A971-7825C203A30E}"/>
              </a:ext>
            </a:extLst>
          </p:cNvPr>
          <p:cNvGrpSpPr/>
          <p:nvPr/>
        </p:nvGrpSpPr>
        <p:grpSpPr>
          <a:xfrm>
            <a:off x="4625128" y="5181600"/>
            <a:ext cx="558179" cy="409838"/>
            <a:chOff x="4625128" y="5181600"/>
            <a:chExt cx="558179" cy="409838"/>
          </a:xfrm>
        </p:grpSpPr>
        <p:sp>
          <p:nvSpPr>
            <p:cNvPr id="45" name="Oval 44" descr="Small circle">
              <a:extLst>
                <a:ext uri="{FF2B5EF4-FFF2-40B4-BE49-F238E27FC236}">
                  <a16:creationId xmlns:a16="http://schemas.microsoft.com/office/drawing/2014/main" id="{7BB2B4E3-317E-FC4B-B166-28E804B11BF6}"/>
                </a:ext>
              </a:extLst>
            </p:cNvPr>
            <p:cNvSpPr>
              <a:spLocks noChangeAspect="1"/>
            </p:cNvSpPr>
            <p:nvPr/>
          </p:nvSpPr>
          <p:spPr bwMode="blackWhite">
            <a:xfrm>
              <a:off x="4691677" y="5181600"/>
              <a:ext cx="409838" cy="409838"/>
            </a:xfrm>
            <a:prstGeom prst="ellipse">
              <a:avLst/>
            </a:prstGeom>
            <a:solidFill>
              <a:srgbClr val="AA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TextBox 46" descr="Number 3">
              <a:extLst>
                <a:ext uri="{FF2B5EF4-FFF2-40B4-BE49-F238E27FC236}">
                  <a16:creationId xmlns:a16="http://schemas.microsoft.com/office/drawing/2014/main" id="{04248951-1086-2B45-ACBA-B055B8A9B128}"/>
                </a:ext>
              </a:extLst>
            </p:cNvPr>
            <p:cNvSpPr txBox="1">
              <a:spLocks noChangeAspect="1"/>
            </p:cNvSpPr>
            <p:nvPr/>
          </p:nvSpPr>
          <p:spPr bwMode="blackWhite">
            <a:xfrm>
              <a:off x="4625128" y="5205536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cs typeface="Segoe UI Semibold" panose="020B0702040204020203" pitchFamily="34" charset="0"/>
                </a:rPr>
                <a:t>iii</a:t>
              </a:r>
            </a:p>
          </p:txBody>
        </p:sp>
      </p:grpSp>
      <p:sp>
        <p:nvSpPr>
          <p:cNvPr id="51" name="Content Placeholder 7">
            <a:extLst>
              <a:ext uri="{FF2B5EF4-FFF2-40B4-BE49-F238E27FC236}">
                <a16:creationId xmlns:a16="http://schemas.microsoft.com/office/drawing/2014/main" id="{A6D40621-9F60-B248-A84C-7DCBF898D4DB}"/>
              </a:ext>
            </a:extLst>
          </p:cNvPr>
          <p:cNvSpPr txBox="1">
            <a:spLocks/>
          </p:cNvSpPr>
          <p:nvPr/>
        </p:nvSpPr>
        <p:spPr>
          <a:xfrm>
            <a:off x="5183307" y="1905000"/>
            <a:ext cx="4380515" cy="39447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98" indent="-228598" algn="l" defTabSz="914391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93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89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85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80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76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2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7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3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r>
              <a:rPr lang="en-US" sz="1600" b="1" dirty="0" err="1">
                <a:solidFill>
                  <a:schemeClr val="tx1"/>
                </a:solidFill>
              </a:rPr>
              <a:t>Dependen</a:t>
            </a:r>
            <a:r>
              <a:rPr lang="en-US" sz="1600" b="1" dirty="0">
                <a:solidFill>
                  <a:schemeClr val="tx1"/>
                </a:solidFill>
              </a:rPr>
              <a:t> (Y)</a:t>
            </a:r>
            <a:r>
              <a:rPr lang="en-US" sz="1600" dirty="0">
                <a:solidFill>
                  <a:schemeClr val="tx1"/>
                </a:solidFill>
              </a:rPr>
              <a:t>: </a:t>
            </a:r>
            <a:r>
              <a:rPr lang="en-US" sz="1600" dirty="0" err="1">
                <a:solidFill>
                  <a:schemeClr val="tx1"/>
                </a:solidFill>
              </a:rPr>
              <a:t>Dosis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aditif</a:t>
            </a:r>
            <a:r>
              <a:rPr lang="en-US" sz="1600" dirty="0">
                <a:solidFill>
                  <a:schemeClr val="tx1"/>
                </a:solidFill>
              </a:rPr>
              <a:t> (mg/Kg as fed) dan level </a:t>
            </a:r>
            <a:r>
              <a:rPr lang="en-US" sz="1600" dirty="0" err="1">
                <a:solidFill>
                  <a:schemeClr val="tx1"/>
                </a:solidFill>
              </a:rPr>
              <a:t>pemberian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pakan</a:t>
            </a:r>
            <a:r>
              <a:rPr lang="en-US" sz="1600" dirty="0">
                <a:solidFill>
                  <a:schemeClr val="tx1"/>
                </a:solidFill>
              </a:rPr>
              <a:t> (% as fed)</a:t>
            </a:r>
          </a:p>
          <a:p>
            <a:pPr marL="0" indent="0">
              <a:spcAft>
                <a:spcPts val="1200"/>
              </a:spcAft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n-US" sz="1600" b="1" dirty="0" err="1">
                <a:solidFill>
                  <a:schemeClr val="tx1"/>
                </a:solidFill>
              </a:rPr>
              <a:t>Subyek</a:t>
            </a:r>
            <a:r>
              <a:rPr lang="en-US" sz="1600" dirty="0">
                <a:solidFill>
                  <a:schemeClr val="tx1"/>
                </a:solidFill>
              </a:rPr>
              <a:t>: </a:t>
            </a:r>
            <a:r>
              <a:rPr lang="en-US" sz="1600" dirty="0" err="1">
                <a:solidFill>
                  <a:schemeClr val="tx1"/>
                </a:solidFill>
              </a:rPr>
              <a:t>Ruminansia</a:t>
            </a:r>
            <a:r>
              <a:rPr lang="en-US" sz="1600" dirty="0">
                <a:solidFill>
                  <a:schemeClr val="tx1"/>
                </a:solidFill>
              </a:rPr>
              <a:t> (</a:t>
            </a:r>
            <a:r>
              <a:rPr lang="en-US" sz="1600" dirty="0" err="1">
                <a:solidFill>
                  <a:schemeClr val="tx1"/>
                </a:solidFill>
              </a:rPr>
              <a:t>kambing</a:t>
            </a:r>
            <a:r>
              <a:rPr lang="en-US" sz="1600" dirty="0">
                <a:solidFill>
                  <a:schemeClr val="tx1"/>
                </a:solidFill>
              </a:rPr>
              <a:t> dan </a:t>
            </a:r>
            <a:r>
              <a:rPr lang="en-US" sz="1600" dirty="0" err="1">
                <a:solidFill>
                  <a:schemeClr val="tx1"/>
                </a:solidFill>
              </a:rPr>
              <a:t>domba</a:t>
            </a:r>
            <a:r>
              <a:rPr lang="en-US" sz="1600" dirty="0">
                <a:solidFill>
                  <a:schemeClr val="tx1"/>
                </a:solidFill>
              </a:rPr>
              <a:t>) dan </a:t>
            </a:r>
            <a:r>
              <a:rPr lang="en-US" sz="1600" dirty="0" err="1">
                <a:solidFill>
                  <a:schemeClr val="tx1"/>
                </a:solidFill>
              </a:rPr>
              <a:t>monogastrik</a:t>
            </a:r>
            <a:r>
              <a:rPr lang="en-US" sz="1600" dirty="0">
                <a:solidFill>
                  <a:schemeClr val="tx1"/>
                </a:solidFill>
              </a:rPr>
              <a:t> (</a:t>
            </a:r>
            <a:r>
              <a:rPr lang="en-US" sz="1600" dirty="0" err="1">
                <a:solidFill>
                  <a:schemeClr val="tx1"/>
                </a:solidFill>
              </a:rPr>
              <a:t>ayam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pedaging</a:t>
            </a:r>
            <a:r>
              <a:rPr lang="en-US" sz="1600" dirty="0">
                <a:solidFill>
                  <a:schemeClr val="tx1"/>
                </a:solidFill>
              </a:rPr>
              <a:t>/broiler dan </a:t>
            </a:r>
            <a:r>
              <a:rPr lang="en-US" sz="1600" dirty="0" err="1">
                <a:solidFill>
                  <a:schemeClr val="tx1"/>
                </a:solidFill>
              </a:rPr>
              <a:t>babi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</a:p>
          <a:p>
            <a:pPr marL="0" indent="0">
              <a:spcAft>
                <a:spcPts val="1200"/>
              </a:spcAft>
              <a:buNone/>
            </a:pPr>
            <a:endParaRPr lang="en-US" sz="1600" b="1" dirty="0">
              <a:solidFill>
                <a:schemeClr val="tx1"/>
              </a:solidFill>
            </a:endParaRPr>
          </a:p>
          <a:p>
            <a:pPr marL="0" indent="0">
              <a:spcAft>
                <a:spcPts val="1200"/>
              </a:spcAft>
              <a:buNone/>
            </a:pPr>
            <a:endParaRPr lang="en-US" sz="1600" b="1" dirty="0">
              <a:solidFill>
                <a:schemeClr val="tx1"/>
              </a:solidFill>
            </a:endParaRPr>
          </a:p>
          <a:p>
            <a:pPr marL="0" indent="0">
              <a:spcAft>
                <a:spcPts val="1200"/>
              </a:spcAft>
              <a:buNone/>
            </a:pPr>
            <a:r>
              <a:rPr lang="en-US" sz="1600" b="1" dirty="0" err="1">
                <a:solidFill>
                  <a:schemeClr val="tx1"/>
                </a:solidFill>
              </a:rPr>
              <a:t>Independen</a:t>
            </a:r>
            <a:r>
              <a:rPr lang="en-US" sz="1600" b="1" dirty="0">
                <a:solidFill>
                  <a:schemeClr val="tx1"/>
                </a:solidFill>
              </a:rPr>
              <a:t> (X)</a:t>
            </a:r>
            <a:r>
              <a:rPr lang="en-US" sz="1600" dirty="0">
                <a:solidFill>
                  <a:schemeClr val="tx1"/>
                </a:solidFill>
              </a:rPr>
              <a:t>: Parameter </a:t>
            </a:r>
            <a:r>
              <a:rPr lang="en-US" sz="1600" dirty="0" err="1">
                <a:solidFill>
                  <a:schemeClr val="tx1"/>
                </a:solidFill>
              </a:rPr>
              <a:t>performa</a:t>
            </a:r>
            <a:r>
              <a:rPr lang="en-US" sz="1600" dirty="0">
                <a:solidFill>
                  <a:schemeClr val="tx1"/>
                </a:solidFill>
              </a:rPr>
              <a:t> (</a:t>
            </a:r>
            <a:r>
              <a:rPr lang="en-US" sz="1600" dirty="0" err="1">
                <a:solidFill>
                  <a:schemeClr val="tx1"/>
                </a:solidFill>
              </a:rPr>
              <a:t>bobot</a:t>
            </a:r>
            <a:r>
              <a:rPr lang="en-US" sz="1600" dirty="0">
                <a:solidFill>
                  <a:schemeClr val="tx1"/>
                </a:solidFill>
              </a:rPr>
              <a:t> badan (bb, g), </a:t>
            </a:r>
            <a:r>
              <a:rPr lang="en-US" sz="1600" dirty="0" err="1">
                <a:solidFill>
                  <a:schemeClr val="tx1"/>
                </a:solidFill>
              </a:rPr>
              <a:t>pertambahan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bobot</a:t>
            </a:r>
            <a:r>
              <a:rPr lang="en-US" sz="1600" dirty="0">
                <a:solidFill>
                  <a:schemeClr val="tx1"/>
                </a:solidFill>
              </a:rPr>
              <a:t> badan </a:t>
            </a:r>
            <a:r>
              <a:rPr lang="en-US" sz="1600" dirty="0" err="1">
                <a:solidFill>
                  <a:schemeClr val="tx1"/>
                </a:solidFill>
              </a:rPr>
              <a:t>harian</a:t>
            </a:r>
            <a:r>
              <a:rPr lang="en-US" sz="1600" dirty="0">
                <a:solidFill>
                  <a:schemeClr val="tx1"/>
                </a:solidFill>
              </a:rPr>
              <a:t> (</a:t>
            </a:r>
            <a:r>
              <a:rPr lang="en-US" sz="1600" dirty="0" err="1">
                <a:solidFill>
                  <a:schemeClr val="tx1"/>
                </a:solidFill>
              </a:rPr>
              <a:t>pbbh</a:t>
            </a:r>
            <a:r>
              <a:rPr lang="en-US" sz="1600" dirty="0">
                <a:solidFill>
                  <a:schemeClr val="tx1"/>
                </a:solidFill>
              </a:rPr>
              <a:t>, g/</a:t>
            </a:r>
            <a:r>
              <a:rPr lang="en-US" sz="1600" dirty="0" err="1">
                <a:solidFill>
                  <a:schemeClr val="tx1"/>
                </a:solidFill>
              </a:rPr>
              <a:t>hari</a:t>
            </a:r>
            <a:r>
              <a:rPr lang="en-US" sz="1600" dirty="0">
                <a:solidFill>
                  <a:schemeClr val="tx1"/>
                </a:solidFill>
              </a:rPr>
              <a:t>), </a:t>
            </a:r>
            <a:r>
              <a:rPr lang="en-US" sz="1600" dirty="0" err="1">
                <a:solidFill>
                  <a:schemeClr val="tx1"/>
                </a:solidFill>
              </a:rPr>
              <a:t>konsumsi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pakan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harian</a:t>
            </a:r>
            <a:r>
              <a:rPr lang="en-US" sz="1600" dirty="0">
                <a:solidFill>
                  <a:schemeClr val="tx1"/>
                </a:solidFill>
              </a:rPr>
              <a:t> (kph, g/</a:t>
            </a:r>
            <a:r>
              <a:rPr lang="en-US" sz="1600" dirty="0" err="1">
                <a:solidFill>
                  <a:schemeClr val="tx1"/>
                </a:solidFill>
              </a:rPr>
              <a:t>hari</a:t>
            </a:r>
            <a:r>
              <a:rPr lang="en-US" sz="1600" dirty="0">
                <a:solidFill>
                  <a:schemeClr val="tx1"/>
                </a:solidFill>
              </a:rPr>
              <a:t>), dan </a:t>
            </a:r>
            <a:r>
              <a:rPr lang="en-US" sz="1600" dirty="0" err="1">
                <a:solidFill>
                  <a:schemeClr val="tx1"/>
                </a:solidFill>
              </a:rPr>
              <a:t>konversi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err="1">
                <a:solidFill>
                  <a:schemeClr val="tx1"/>
                </a:solidFill>
              </a:rPr>
              <a:t>pakan</a:t>
            </a:r>
            <a:r>
              <a:rPr lang="en-US" sz="1600" dirty="0">
                <a:solidFill>
                  <a:schemeClr val="tx1"/>
                </a:solidFill>
              </a:rPr>
              <a:t> (</a:t>
            </a:r>
            <a:r>
              <a:rPr lang="en-US" sz="1600" dirty="0" err="1">
                <a:solidFill>
                  <a:schemeClr val="tx1"/>
                </a:solidFill>
              </a:rPr>
              <a:t>fcr</a:t>
            </a:r>
            <a:r>
              <a:rPr lang="en-US" sz="1600" dirty="0">
                <a:solidFill>
                  <a:schemeClr val="tx1"/>
                </a:solidFill>
              </a:rPr>
              <a:t>))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513206-889E-4EAD-BB71-BD3AF41C5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503788"/>
            <a:ext cx="1482811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214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19FF-DAD9-4AB4-9D83-993EE9FE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146972" cy="64008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2. </a:t>
            </a:r>
            <a:r>
              <a:rPr lang="en-US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Pencarian</a:t>
            </a:r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 dan </a:t>
            </a:r>
            <a:r>
              <a:rPr lang="en-US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seleksi</a:t>
            </a:r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 </a:t>
            </a:r>
            <a:r>
              <a:rPr lang="en-US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sumber</a:t>
            </a:r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 KTI</a:t>
            </a:r>
            <a:endParaRPr lang="en-US" b="1" dirty="0">
              <a:latin typeface="Segoe UI Semibold" panose="020B0502040204020203" pitchFamily="34" charset="0"/>
              <a:cs typeface="Segoe UI Semibold" panose="020B0502040204020203" pitchFamily="34" charset="0"/>
            </a:endParaRPr>
          </a:p>
        </p:txBody>
      </p:sp>
      <p:sp>
        <p:nvSpPr>
          <p:cNvPr id="51" name="Content Placeholder 7">
            <a:extLst>
              <a:ext uri="{FF2B5EF4-FFF2-40B4-BE49-F238E27FC236}">
                <a16:creationId xmlns:a16="http://schemas.microsoft.com/office/drawing/2014/main" id="{A6D40621-9F60-B248-A84C-7DCBF898D4DB}"/>
              </a:ext>
            </a:extLst>
          </p:cNvPr>
          <p:cNvSpPr txBox="1">
            <a:spLocks/>
          </p:cNvSpPr>
          <p:nvPr/>
        </p:nvSpPr>
        <p:spPr>
          <a:xfrm>
            <a:off x="5220482" y="2131042"/>
            <a:ext cx="4380515" cy="19837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8" indent="-228598" algn="l" defTabSz="914391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93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989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185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80" indent="-228598" algn="l" defTabSz="914391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576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2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7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3" indent="-228598" algn="l" defTabSz="914391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None/>
            </a:pPr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CB41C74-3A11-4F7F-BE81-314263F47431}"/>
              </a:ext>
            </a:extLst>
          </p:cNvPr>
          <p:cNvGrpSpPr/>
          <p:nvPr/>
        </p:nvGrpSpPr>
        <p:grpSpPr>
          <a:xfrm>
            <a:off x="6760346" y="5385999"/>
            <a:ext cx="3526654" cy="1108622"/>
            <a:chOff x="4626746" y="4267200"/>
            <a:chExt cx="3526654" cy="1108622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F30FC58-62CE-4881-9E45-376C51311F7A}"/>
                </a:ext>
              </a:extLst>
            </p:cNvPr>
            <p:cNvGrpSpPr/>
            <p:nvPr/>
          </p:nvGrpSpPr>
          <p:grpSpPr>
            <a:xfrm>
              <a:off x="4626746" y="4267200"/>
              <a:ext cx="493917" cy="409838"/>
              <a:chOff x="2679151" y="3410840"/>
              <a:chExt cx="493917" cy="409838"/>
            </a:xfrm>
          </p:grpSpPr>
          <p:sp>
            <p:nvSpPr>
              <p:cNvPr id="43" name="Oval 42" descr="Small circle">
                <a:extLst>
                  <a:ext uri="{FF2B5EF4-FFF2-40B4-BE49-F238E27FC236}">
                    <a16:creationId xmlns:a16="http://schemas.microsoft.com/office/drawing/2014/main" id="{E3BF4CBA-96D8-844A-846E-482C93C4A9BA}"/>
                  </a:ext>
                </a:extLst>
              </p:cNvPr>
              <p:cNvSpPr>
                <a:spLocks noChangeAspect="1"/>
              </p:cNvSpPr>
              <p:nvPr/>
            </p:nvSpPr>
            <p:spPr bwMode="blackWhite">
              <a:xfrm>
                <a:off x="2713764" y="3410840"/>
                <a:ext cx="409838" cy="409838"/>
              </a:xfrm>
              <a:prstGeom prst="ellipse">
                <a:avLst/>
              </a:prstGeom>
              <a:solidFill>
                <a:srgbClr val="A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4" name="TextBox 43" descr="Number 2">
                <a:extLst>
                  <a:ext uri="{FF2B5EF4-FFF2-40B4-BE49-F238E27FC236}">
                    <a16:creationId xmlns:a16="http://schemas.microsoft.com/office/drawing/2014/main" id="{4EE65486-1766-B74A-9043-DE141DDF4363}"/>
                  </a:ext>
                </a:extLst>
              </p:cNvPr>
              <p:cNvSpPr txBox="1">
                <a:spLocks noChangeAspect="1"/>
              </p:cNvSpPr>
              <p:nvPr/>
            </p:nvSpPr>
            <p:spPr bwMode="blackWhite">
              <a:xfrm>
                <a:off x="2679151" y="3417878"/>
                <a:ext cx="4939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cs typeface="Segoe UI Semibold" panose="020B0702040204020203" pitchFamily="34" charset="0"/>
                  </a:rPr>
                  <a:t>ii</a:t>
                </a: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7672DD2-4AEF-444E-933C-CBC2B4BD649A}"/>
                </a:ext>
              </a:extLst>
            </p:cNvPr>
            <p:cNvSpPr txBox="1"/>
            <p:nvPr/>
          </p:nvSpPr>
          <p:spPr>
            <a:xfrm>
              <a:off x="5120663" y="4298604"/>
              <a:ext cx="3032737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spcAft>
                  <a:spcPts val="1200"/>
                </a:spcAft>
                <a:buNone/>
              </a:pPr>
              <a:r>
                <a:rPr lang="en-US" sz="1600" b="1" dirty="0" err="1">
                  <a:solidFill>
                    <a:schemeClr val="tx1"/>
                  </a:solidFill>
                </a:rPr>
                <a:t>Seleksi</a:t>
              </a:r>
              <a:r>
                <a:rPr lang="en-US" sz="1600" dirty="0">
                  <a:solidFill>
                    <a:schemeClr val="tx1"/>
                  </a:solidFill>
                </a:rPr>
                <a:t>: </a:t>
              </a:r>
              <a:r>
                <a:rPr lang="en-US" sz="1600" b="1" dirty="0" err="1">
                  <a:solidFill>
                    <a:schemeClr val="tx1"/>
                  </a:solidFill>
                </a:rPr>
                <a:t>satuan</a:t>
              </a:r>
              <a:r>
                <a:rPr lang="en-US" sz="1600" dirty="0">
                  <a:solidFill>
                    <a:schemeClr val="tx1"/>
                  </a:solidFill>
                </a:rPr>
                <a:t> level/</a:t>
              </a:r>
              <a:r>
                <a:rPr lang="en-US" sz="1600" dirty="0" err="1">
                  <a:solidFill>
                    <a:schemeClr val="tx1"/>
                  </a:solidFill>
                </a:rPr>
                <a:t>dosis</a:t>
              </a:r>
              <a:r>
                <a:rPr lang="en-US" sz="1600" dirty="0"/>
                <a:t> </a:t>
              </a:r>
              <a:r>
                <a:rPr lang="en-US" sz="1600" dirty="0" err="1"/>
                <a:t>tertera</a:t>
              </a:r>
              <a:r>
                <a:rPr lang="en-US" sz="1600" dirty="0"/>
                <a:t>, </a:t>
              </a:r>
              <a:r>
                <a:rPr lang="en-US" sz="1600" b="1" dirty="0" err="1">
                  <a:solidFill>
                    <a:schemeClr val="tx1"/>
                  </a:solidFill>
                </a:rPr>
                <a:t>ternak</a:t>
              </a:r>
              <a:r>
                <a:rPr lang="en-US" sz="1600" dirty="0">
                  <a:solidFill>
                    <a:schemeClr val="tx1"/>
                  </a:solidFill>
                </a:rPr>
                <a:t> (</a:t>
              </a:r>
              <a:r>
                <a:rPr lang="en-US" sz="1600" dirty="0" err="1">
                  <a:solidFill>
                    <a:schemeClr val="tx1"/>
                  </a:solidFill>
                </a:rPr>
                <a:t>ayam</a:t>
              </a:r>
              <a:r>
                <a:rPr lang="en-US" sz="1600" dirty="0">
                  <a:solidFill>
                    <a:schemeClr val="tx1"/>
                  </a:solidFill>
                </a:rPr>
                <a:t> </a:t>
              </a:r>
              <a:r>
                <a:rPr lang="en-US" sz="1600" dirty="0" err="1">
                  <a:solidFill>
                    <a:schemeClr val="tx1"/>
                  </a:solidFill>
                </a:rPr>
                <a:t>pedaging</a:t>
              </a:r>
              <a:r>
                <a:rPr lang="en-US" sz="1600" dirty="0">
                  <a:solidFill>
                    <a:schemeClr val="tx1"/>
                  </a:solidFill>
                </a:rPr>
                <a:t>/broiler), dan parameter </a:t>
              </a:r>
              <a:r>
                <a:rPr lang="en-US" sz="1600" dirty="0" err="1">
                  <a:solidFill>
                    <a:schemeClr val="tx1"/>
                  </a:solidFill>
                </a:rPr>
                <a:t>performa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143D41D-BABA-46BD-ADD8-8CC302771079}"/>
              </a:ext>
            </a:extLst>
          </p:cNvPr>
          <p:cNvGrpSpPr/>
          <p:nvPr/>
        </p:nvGrpSpPr>
        <p:grpSpPr>
          <a:xfrm>
            <a:off x="1864817" y="5353507"/>
            <a:ext cx="3364408" cy="884660"/>
            <a:chOff x="4645796" y="3048448"/>
            <a:chExt cx="3364408" cy="88466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5032E93-4B5C-4DFB-B7E1-B56D7CA121D6}"/>
                </a:ext>
              </a:extLst>
            </p:cNvPr>
            <p:cNvGrpSpPr/>
            <p:nvPr/>
          </p:nvGrpSpPr>
          <p:grpSpPr>
            <a:xfrm>
              <a:off x="4645796" y="3048448"/>
              <a:ext cx="558179" cy="409838"/>
              <a:chOff x="2647828" y="2417770"/>
              <a:chExt cx="558179" cy="409838"/>
            </a:xfrm>
          </p:grpSpPr>
          <p:sp>
            <p:nvSpPr>
              <p:cNvPr id="40" name="Oval 39" descr="Small circle">
                <a:extLst>
                  <a:ext uri="{FF2B5EF4-FFF2-40B4-BE49-F238E27FC236}">
                    <a16:creationId xmlns:a16="http://schemas.microsoft.com/office/drawing/2014/main" id="{0C3A28BB-9675-8648-9563-A663628F48F5}"/>
                  </a:ext>
                </a:extLst>
              </p:cNvPr>
              <p:cNvSpPr>
                <a:spLocks noChangeAspect="1"/>
              </p:cNvSpPr>
              <p:nvPr/>
            </p:nvSpPr>
            <p:spPr bwMode="blackWhite">
              <a:xfrm>
                <a:off x="2720454" y="2417770"/>
                <a:ext cx="409838" cy="409838"/>
              </a:xfrm>
              <a:prstGeom prst="ellipse">
                <a:avLst/>
              </a:prstGeom>
              <a:solidFill>
                <a:srgbClr val="AA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TextBox 40" descr="Number 1">
                <a:extLst>
                  <a:ext uri="{FF2B5EF4-FFF2-40B4-BE49-F238E27FC236}">
                    <a16:creationId xmlns:a16="http://schemas.microsoft.com/office/drawing/2014/main" id="{516D502C-EEB8-7641-9141-D6049BAE3252}"/>
                  </a:ext>
                </a:extLst>
              </p:cNvPr>
              <p:cNvSpPr txBox="1">
                <a:spLocks noChangeAspect="1"/>
              </p:cNvSpPr>
              <p:nvPr/>
            </p:nvSpPr>
            <p:spPr bwMode="blackWhite">
              <a:xfrm>
                <a:off x="2647828" y="2434164"/>
                <a:ext cx="5581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  <a:cs typeface="Segoe UI Semibold" panose="020B0702040204020203" pitchFamily="34" charset="0"/>
                  </a:rPr>
                  <a:t>i</a:t>
                </a: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11A0635-5495-48B6-B6E3-2C41744E873E}"/>
                </a:ext>
              </a:extLst>
            </p:cNvPr>
            <p:cNvSpPr txBox="1"/>
            <p:nvPr/>
          </p:nvSpPr>
          <p:spPr>
            <a:xfrm>
              <a:off x="5114604" y="3102111"/>
              <a:ext cx="289560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spcAft>
                  <a:spcPts val="1200"/>
                </a:spcAft>
                <a:buNone/>
              </a:pPr>
              <a:r>
                <a:rPr lang="en-US" sz="1600" b="1" dirty="0" err="1">
                  <a:solidFill>
                    <a:schemeClr val="tx1"/>
                  </a:solidFill>
                </a:rPr>
                <a:t>Sumber</a:t>
              </a:r>
              <a:r>
                <a:rPr lang="en-US" sz="1600" dirty="0">
                  <a:solidFill>
                    <a:schemeClr val="tx1"/>
                  </a:solidFill>
                </a:rPr>
                <a:t>: Basis data </a:t>
              </a:r>
              <a:r>
                <a:rPr lang="en-US" sz="1600" b="1" dirty="0" err="1">
                  <a:solidFill>
                    <a:schemeClr val="tx1"/>
                  </a:solidFill>
                </a:rPr>
                <a:t>scopus</a:t>
              </a:r>
              <a:r>
                <a:rPr lang="en-US" sz="1600" dirty="0"/>
                <a:t> </a:t>
              </a:r>
              <a:r>
                <a:rPr lang="en-US" sz="1600" dirty="0">
                  <a:sym typeface="Wingdings" panose="05000000000000000000" pitchFamily="2" charset="2"/>
                </a:rPr>
                <a:t> google </a:t>
              </a:r>
              <a:r>
                <a:rPr lang="en-US" sz="1600" b="1" dirty="0">
                  <a:sym typeface="Wingdings" panose="05000000000000000000" pitchFamily="2" charset="2"/>
                </a:rPr>
                <a:t>scholar</a:t>
              </a:r>
              <a:r>
                <a:rPr lang="en-US" sz="1600" dirty="0">
                  <a:sym typeface="Wingdings" panose="05000000000000000000" pitchFamily="2" charset="2"/>
                </a:rPr>
                <a:t> dan </a:t>
              </a:r>
              <a:r>
                <a:rPr lang="en-US" sz="1600" b="1" dirty="0">
                  <a:sym typeface="Wingdings" panose="05000000000000000000" pitchFamily="2" charset="2"/>
                </a:rPr>
                <a:t>science direct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3DF8094A-7669-409B-988E-64D66E0C69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3" t="26009" r="13253" b="26009"/>
          <a:stretch/>
        </p:blipFill>
        <p:spPr>
          <a:xfrm>
            <a:off x="1981200" y="1524000"/>
            <a:ext cx="7924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050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19FF-DAD9-4AB4-9D83-993EE9FE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385300" cy="64008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2. </a:t>
            </a:r>
            <a:r>
              <a:rPr lang="en-US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Contoh</a:t>
            </a:r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: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Pencarian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sumber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KTI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6247E8-359D-4D35-999E-B5A871B5DE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3" r="34446" b="3637"/>
          <a:stretch/>
        </p:blipFill>
        <p:spPr>
          <a:xfrm>
            <a:off x="4825046" y="2390506"/>
            <a:ext cx="3775486" cy="38578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A1D1C2-B25E-4212-B060-4D42FBC6D3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41" r="24249"/>
          <a:stretch/>
        </p:blipFill>
        <p:spPr>
          <a:xfrm>
            <a:off x="721693" y="1663800"/>
            <a:ext cx="4019884" cy="461139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C4AB4EE-A3F1-4107-B147-97F4E02C2CC2}"/>
              </a:ext>
            </a:extLst>
          </p:cNvPr>
          <p:cNvSpPr/>
          <p:nvPr/>
        </p:nvSpPr>
        <p:spPr>
          <a:xfrm>
            <a:off x="838200" y="2390506"/>
            <a:ext cx="3786278" cy="962294"/>
          </a:xfrm>
          <a:prstGeom prst="rect">
            <a:avLst/>
          </a:prstGeom>
          <a:noFill/>
          <a:ln w="57150">
            <a:solidFill>
              <a:srgbClr val="AA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EB44A9D-CE08-40F2-A66C-3F5B030958C4}"/>
              </a:ext>
            </a:extLst>
          </p:cNvPr>
          <p:cNvSpPr/>
          <p:nvPr/>
        </p:nvSpPr>
        <p:spPr>
          <a:xfrm>
            <a:off x="4825046" y="5410200"/>
            <a:ext cx="3775486" cy="914400"/>
          </a:xfrm>
          <a:prstGeom prst="rect">
            <a:avLst/>
          </a:prstGeom>
          <a:noFill/>
          <a:ln w="57150">
            <a:solidFill>
              <a:srgbClr val="F4D7D7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8B096C0-5564-41CB-8E15-616C65E7B373}"/>
              </a:ext>
            </a:extLst>
          </p:cNvPr>
          <p:cNvGrpSpPr/>
          <p:nvPr/>
        </p:nvGrpSpPr>
        <p:grpSpPr>
          <a:xfrm>
            <a:off x="8684000" y="1663800"/>
            <a:ext cx="3012699" cy="1281309"/>
            <a:chOff x="8332292" y="1113692"/>
            <a:chExt cx="3364408" cy="1362484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8CE6929-FA3C-42E1-B43C-06AA2D2F69AD}"/>
                </a:ext>
              </a:extLst>
            </p:cNvPr>
            <p:cNvGrpSpPr/>
            <p:nvPr/>
          </p:nvGrpSpPr>
          <p:grpSpPr>
            <a:xfrm>
              <a:off x="8332292" y="1538870"/>
              <a:ext cx="3364408" cy="937306"/>
              <a:chOff x="4645796" y="3048448"/>
              <a:chExt cx="3364408" cy="937306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B9B98C45-0552-4C7B-96F5-08B0674BAD76}"/>
                  </a:ext>
                </a:extLst>
              </p:cNvPr>
              <p:cNvGrpSpPr/>
              <p:nvPr/>
            </p:nvGrpSpPr>
            <p:grpSpPr>
              <a:xfrm>
                <a:off x="4645796" y="3048448"/>
                <a:ext cx="558179" cy="409838"/>
                <a:chOff x="2647828" y="2417770"/>
                <a:chExt cx="558179" cy="409838"/>
              </a:xfrm>
            </p:grpSpPr>
            <p:sp>
              <p:nvSpPr>
                <p:cNvPr id="26" name="Oval 25" descr="Small circle">
                  <a:extLst>
                    <a:ext uri="{FF2B5EF4-FFF2-40B4-BE49-F238E27FC236}">
                      <a16:creationId xmlns:a16="http://schemas.microsoft.com/office/drawing/2014/main" id="{CD012655-3CC3-4643-9C8D-85DC40A0DD6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blackWhite">
                <a:xfrm>
                  <a:off x="2720454" y="2417770"/>
                  <a:ext cx="409838" cy="409838"/>
                </a:xfrm>
                <a:prstGeom prst="ellipse">
                  <a:avLst/>
                </a:prstGeom>
                <a:solidFill>
                  <a:srgbClr val="AA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7" name="TextBox 26" descr="Number 1">
                  <a:extLst>
                    <a:ext uri="{FF2B5EF4-FFF2-40B4-BE49-F238E27FC236}">
                      <a16:creationId xmlns:a16="http://schemas.microsoft.com/office/drawing/2014/main" id="{B9360687-2090-4277-AAA6-8CE8C3035EB4}"/>
                    </a:ext>
                  </a:extLst>
                </p:cNvPr>
                <p:cNvSpPr txBox="1">
                  <a:spLocks noChangeAspect="1"/>
                </p:cNvSpPr>
                <p:nvPr/>
              </p:nvSpPr>
              <p:spPr bwMode="blackWhite">
                <a:xfrm>
                  <a:off x="2647828" y="2434164"/>
                  <a:ext cx="5581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bg1"/>
                      </a:solidFill>
                      <a:cs typeface="Segoe UI Semibold" panose="020B0702040204020203" pitchFamily="34" charset="0"/>
                    </a:rPr>
                    <a:t>i</a:t>
                  </a:r>
                </a:p>
              </p:txBody>
            </p: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3FB22A4-F3A6-48E8-9CE8-9CD5BE49061B}"/>
                  </a:ext>
                </a:extLst>
              </p:cNvPr>
              <p:cNvSpPr txBox="1"/>
              <p:nvPr/>
            </p:nvSpPr>
            <p:spPr>
              <a:xfrm>
                <a:off x="5114604" y="3102111"/>
                <a:ext cx="2895600" cy="8836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spcAft>
                    <a:spcPts val="1200"/>
                  </a:spcAft>
                  <a:buNone/>
                </a:pPr>
                <a:r>
                  <a:rPr lang="en-US" sz="1600" b="1" dirty="0" err="1">
                    <a:solidFill>
                      <a:schemeClr val="tx1"/>
                    </a:solidFill>
                  </a:rPr>
                  <a:t>Sumber</a:t>
                </a:r>
                <a:r>
                  <a:rPr lang="en-US" sz="1600" dirty="0">
                    <a:solidFill>
                      <a:schemeClr val="tx1"/>
                    </a:solidFill>
                  </a:rPr>
                  <a:t>: Basis data </a:t>
                </a:r>
                <a:r>
                  <a:rPr lang="en-US" sz="1600" b="1" dirty="0" err="1">
                    <a:solidFill>
                      <a:schemeClr val="tx1"/>
                    </a:solidFill>
                  </a:rPr>
                  <a:t>scopus</a:t>
                </a:r>
                <a:r>
                  <a:rPr lang="en-US" sz="1600" dirty="0"/>
                  <a:t> </a:t>
                </a:r>
                <a:r>
                  <a:rPr lang="en-US" sz="1600" dirty="0">
                    <a:sym typeface="Wingdings" panose="05000000000000000000" pitchFamily="2" charset="2"/>
                  </a:rPr>
                  <a:t> google </a:t>
                </a:r>
                <a:r>
                  <a:rPr lang="en-US" sz="1600" b="1" dirty="0">
                    <a:sym typeface="Wingdings" panose="05000000000000000000" pitchFamily="2" charset="2"/>
                  </a:rPr>
                  <a:t>scholar</a:t>
                </a:r>
                <a:r>
                  <a:rPr lang="en-US" sz="1600" dirty="0">
                    <a:sym typeface="Wingdings" panose="05000000000000000000" pitchFamily="2" charset="2"/>
                  </a:rPr>
                  <a:t> dan </a:t>
                </a:r>
                <a:r>
                  <a:rPr lang="en-US" sz="1600" b="1" dirty="0">
                    <a:sym typeface="Wingdings" panose="05000000000000000000" pitchFamily="2" charset="2"/>
                  </a:rPr>
                  <a:t>science direct</a:t>
                </a:r>
                <a:endParaRPr lang="en-US" sz="1600" b="1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01C0DF6-FFAC-4A8A-BF42-DD09C0D05E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027" t="32727" r="20320" b="59172"/>
            <a:stretch/>
          </p:blipFill>
          <p:spPr>
            <a:xfrm>
              <a:off x="8609837" y="1113692"/>
              <a:ext cx="541573" cy="5486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86342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19FF-DAD9-4AB4-9D83-993EE9FE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385300" cy="64008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2. </a:t>
            </a:r>
            <a:r>
              <a:rPr lang="en-US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Contoh</a:t>
            </a:r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: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Seleksi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KTI (Choi 2013)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B3EF169-4723-458A-B502-BBA3910C93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" t="2097" r="30336" b="7711"/>
          <a:stretch/>
        </p:blipFill>
        <p:spPr>
          <a:xfrm>
            <a:off x="532818" y="1600200"/>
            <a:ext cx="6172782" cy="460031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BC38C37-903B-4892-9A63-EB0F22D6F42A}"/>
              </a:ext>
            </a:extLst>
          </p:cNvPr>
          <p:cNvSpPr/>
          <p:nvPr/>
        </p:nvSpPr>
        <p:spPr>
          <a:xfrm>
            <a:off x="647701" y="3816350"/>
            <a:ext cx="1333500" cy="222250"/>
          </a:xfrm>
          <a:prstGeom prst="rect">
            <a:avLst/>
          </a:prstGeom>
          <a:noFill/>
          <a:ln w="57150">
            <a:solidFill>
              <a:srgbClr val="AA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4456C52-EFD3-4958-A586-E01BCAFEDF88}"/>
              </a:ext>
            </a:extLst>
          </p:cNvPr>
          <p:cNvSpPr/>
          <p:nvPr/>
        </p:nvSpPr>
        <p:spPr>
          <a:xfrm>
            <a:off x="647701" y="3435350"/>
            <a:ext cx="3467099" cy="222250"/>
          </a:xfrm>
          <a:prstGeom prst="rect">
            <a:avLst/>
          </a:prstGeom>
          <a:noFill/>
          <a:ln w="57150">
            <a:solidFill>
              <a:srgbClr val="AA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0DE2EDE-FBAD-45D5-A71E-4B7557150588}"/>
              </a:ext>
            </a:extLst>
          </p:cNvPr>
          <p:cNvSpPr/>
          <p:nvPr/>
        </p:nvSpPr>
        <p:spPr>
          <a:xfrm>
            <a:off x="4114800" y="5797550"/>
            <a:ext cx="1828800" cy="222250"/>
          </a:xfrm>
          <a:prstGeom prst="rect">
            <a:avLst/>
          </a:prstGeom>
          <a:noFill/>
          <a:ln w="57150">
            <a:solidFill>
              <a:srgbClr val="AA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1C84691-E44B-4762-BE66-0AD8B739BE5C}"/>
              </a:ext>
            </a:extLst>
          </p:cNvPr>
          <p:cNvGrpSpPr/>
          <p:nvPr/>
        </p:nvGrpSpPr>
        <p:grpSpPr>
          <a:xfrm>
            <a:off x="7839657" y="1524000"/>
            <a:ext cx="3810000" cy="1345952"/>
            <a:chOff x="8534400" y="1339303"/>
            <a:chExt cx="3810000" cy="134595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94C0846-A77B-4596-A620-400BA47E5926}"/>
                </a:ext>
              </a:extLst>
            </p:cNvPr>
            <p:cNvGrpSpPr/>
            <p:nvPr/>
          </p:nvGrpSpPr>
          <p:grpSpPr>
            <a:xfrm>
              <a:off x="8534400" y="1822854"/>
              <a:ext cx="3810000" cy="862401"/>
              <a:chOff x="4626746" y="4267200"/>
              <a:chExt cx="3810000" cy="86240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18A86E81-84AF-4742-AD2C-F3E6CBDD0503}"/>
                  </a:ext>
                </a:extLst>
              </p:cNvPr>
              <p:cNvGrpSpPr/>
              <p:nvPr/>
            </p:nvGrpSpPr>
            <p:grpSpPr>
              <a:xfrm>
                <a:off x="4626746" y="4267200"/>
                <a:ext cx="493917" cy="409838"/>
                <a:chOff x="2679151" y="3410840"/>
                <a:chExt cx="493917" cy="409838"/>
              </a:xfrm>
            </p:grpSpPr>
            <p:sp>
              <p:nvSpPr>
                <p:cNvPr id="20" name="Oval 19" descr="Small circle">
                  <a:extLst>
                    <a:ext uri="{FF2B5EF4-FFF2-40B4-BE49-F238E27FC236}">
                      <a16:creationId xmlns:a16="http://schemas.microsoft.com/office/drawing/2014/main" id="{B2649139-AEAA-4607-80F2-2E3D135A5C6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blackWhite">
                <a:xfrm>
                  <a:off x="2713764" y="3410840"/>
                  <a:ext cx="409838" cy="409838"/>
                </a:xfrm>
                <a:prstGeom prst="ellipse">
                  <a:avLst/>
                </a:prstGeom>
                <a:solidFill>
                  <a:srgbClr val="AA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2" name="TextBox 21" descr="Number 2">
                  <a:extLst>
                    <a:ext uri="{FF2B5EF4-FFF2-40B4-BE49-F238E27FC236}">
                      <a16:creationId xmlns:a16="http://schemas.microsoft.com/office/drawing/2014/main" id="{CF6A023D-E353-40FB-A546-8BEB7EAAA8FB}"/>
                    </a:ext>
                  </a:extLst>
                </p:cNvPr>
                <p:cNvSpPr txBox="1">
                  <a:spLocks noChangeAspect="1"/>
                </p:cNvSpPr>
                <p:nvPr/>
              </p:nvSpPr>
              <p:spPr bwMode="blackWhite">
                <a:xfrm>
                  <a:off x="2679151" y="3417878"/>
                  <a:ext cx="49391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bg1"/>
                      </a:solidFill>
                      <a:cs typeface="Segoe UI Semibold" panose="020B0702040204020203" pitchFamily="34" charset="0"/>
                    </a:rPr>
                    <a:t>ii</a:t>
                  </a:r>
                </a:p>
              </p:txBody>
            </p: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CAC4B62-322C-4A8E-AAF5-C9471BB8FAB8}"/>
                  </a:ext>
                </a:extLst>
              </p:cNvPr>
              <p:cNvSpPr txBox="1"/>
              <p:nvPr/>
            </p:nvSpPr>
            <p:spPr>
              <a:xfrm>
                <a:off x="5120663" y="4298604"/>
                <a:ext cx="3316083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spcAft>
                    <a:spcPts val="1200"/>
                  </a:spcAft>
                  <a:buNone/>
                </a:pPr>
                <a:r>
                  <a:rPr lang="en-US" sz="1600" b="1" dirty="0" err="1">
                    <a:solidFill>
                      <a:schemeClr val="tx1"/>
                    </a:solidFill>
                  </a:rPr>
                  <a:t>Seleksi</a:t>
                </a:r>
                <a:r>
                  <a:rPr lang="en-US" sz="1600" dirty="0">
                    <a:solidFill>
                      <a:schemeClr val="tx1"/>
                    </a:solidFill>
                  </a:rPr>
                  <a:t>: </a:t>
                </a:r>
                <a:r>
                  <a:rPr lang="en-US" sz="1600" b="1" dirty="0" err="1">
                    <a:solidFill>
                      <a:schemeClr val="tx1"/>
                    </a:solidFill>
                  </a:rPr>
                  <a:t>satuan</a:t>
                </a:r>
                <a:r>
                  <a:rPr lang="en-US" sz="1600" dirty="0">
                    <a:solidFill>
                      <a:schemeClr val="tx1"/>
                    </a:solidFill>
                  </a:rPr>
                  <a:t> level/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dosis</a:t>
                </a:r>
                <a:r>
                  <a:rPr lang="en-US" sz="1600" dirty="0"/>
                  <a:t> </a:t>
                </a:r>
                <a:r>
                  <a:rPr lang="en-US" sz="1600" dirty="0" err="1"/>
                  <a:t>tertera</a:t>
                </a:r>
                <a:r>
                  <a:rPr lang="en-US" sz="1600" dirty="0"/>
                  <a:t>, </a:t>
                </a:r>
                <a:r>
                  <a:rPr lang="en-US" sz="1600" b="1" dirty="0" err="1">
                    <a:solidFill>
                      <a:schemeClr val="tx1"/>
                    </a:solidFill>
                  </a:rPr>
                  <a:t>ternak</a:t>
                </a:r>
                <a:r>
                  <a:rPr lang="en-US" sz="1600" dirty="0">
                    <a:solidFill>
                      <a:schemeClr val="tx1"/>
                    </a:solidFill>
                  </a:rPr>
                  <a:t> (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ayam</a:t>
                </a:r>
                <a:r>
                  <a:rPr lang="en-US" sz="1600" dirty="0">
                    <a:solidFill>
                      <a:schemeClr val="tx1"/>
                    </a:solidFill>
                  </a:rPr>
                  <a:t>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pedaging</a:t>
                </a:r>
                <a:r>
                  <a:rPr lang="en-US" sz="1600" dirty="0">
                    <a:solidFill>
                      <a:schemeClr val="tx1"/>
                    </a:solidFill>
                  </a:rPr>
                  <a:t>/broiler), dan parameter </a:t>
                </a:r>
                <a:r>
                  <a:rPr lang="en-US" sz="1600" dirty="0" err="1">
                    <a:solidFill>
                      <a:schemeClr val="tx1"/>
                    </a:solidFill>
                  </a:rPr>
                  <a:t>performa</a:t>
                </a:r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7F98C52-CCAA-429D-96F7-AAFB166191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267" t="40004" r="15373" b="50999"/>
            <a:stretch/>
          </p:blipFill>
          <p:spPr>
            <a:xfrm>
              <a:off x="8766077" y="1339303"/>
              <a:ext cx="524479" cy="524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8201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E19FF-DAD9-4AB4-9D83-993EE9FE68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412137"/>
            <a:ext cx="9385300" cy="640080"/>
          </a:xfrm>
        </p:spPr>
        <p:txBody>
          <a:bodyPr>
            <a:normAutofit/>
          </a:bodyPr>
          <a:lstStyle/>
          <a:p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2. </a:t>
            </a:r>
            <a:r>
              <a:rPr lang="en-US" dirty="0" err="1">
                <a:latin typeface="Segoe UI Semibold" panose="020B0502040204020203" pitchFamily="34" charset="0"/>
                <a:cs typeface="Segoe UI Semibold" panose="020B0502040204020203" pitchFamily="34" charset="0"/>
              </a:rPr>
              <a:t>Contoh</a:t>
            </a:r>
            <a:r>
              <a:rPr lang="en-US" dirty="0">
                <a:latin typeface="Segoe UI Semibold" panose="020B0502040204020203" pitchFamily="34" charset="0"/>
                <a:cs typeface="Segoe UI Semibold" panose="020B0502040204020203" pitchFamily="34" charset="0"/>
              </a:rPr>
              <a:t>: 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Alur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Seleksi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KTI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38AC9C-6313-4237-94DC-16D045C8E3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600200"/>
            <a:ext cx="4940535" cy="4679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050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yslexia 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D24726"/>
      </a:accent2>
      <a:accent3>
        <a:srgbClr val="9B5AC8"/>
      </a:accent3>
      <a:accent4>
        <a:srgbClr val="F0A11F"/>
      </a:accent4>
      <a:accent5>
        <a:srgbClr val="CB5BA3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d map for Dyslexia_Win32_ss_v3.potx" id="{52B68AD9-87CD-4104-BE88-D09E115B5193}" vid="{32DE419F-2C9E-491B-9DE2-9CB15F0BBA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_ip_UnifiedCompliancePolicyUIAction xmlns="http://schemas.microsoft.com/sharepoint/v3" xsi:nil="true"/>
    <Image xmlns="71af3243-3dd4-4a8d-8c0d-dd76da1f02a5">
      <Url xsi:nil="true"/>
      <Description xsi:nil="true"/>
    </Image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0" ma:contentTypeDescription="Create a new document." ma:contentTypeScope="" ma:versionID="1267097ee5f5874adfcc408041ae252e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95891a93df65b14727750f2c06c306c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DD0DBF-30B2-4FC6-A5E7-8374DC7180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44B501-5DE1-46D9-B449-400C46FE142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71af3243-3dd4-4a8d-8c0d-dd76da1f02a5"/>
    <ds:schemaRef ds:uri="230e9df3-be65-4c73-a93b-d1236ebd677e"/>
    <ds:schemaRef ds:uri="http://schemas.microsoft.com/office/2006/documentManagement/types"/>
    <ds:schemaRef ds:uri="16c05727-aa75-4e4a-9b5f-8a80a1165891"/>
    <ds:schemaRef ds:uri="http://schemas.microsoft.com/sharepoint/v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2A44EB6-3BD3-4FF9-B8D1-D973C54C3E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861</TotalTime>
  <Words>1389</Words>
  <Application>Microsoft Office PowerPoint</Application>
  <PresentationFormat>Widescreen</PresentationFormat>
  <Paragraphs>369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Cambria Math</vt:lpstr>
      <vt:lpstr>Consolas</vt:lpstr>
      <vt:lpstr>Segoe UI</vt:lpstr>
      <vt:lpstr>Segoe UI Light</vt:lpstr>
      <vt:lpstr>Segoe UI Semibold</vt:lpstr>
      <vt:lpstr>Office Theme</vt:lpstr>
      <vt:lpstr>Kajian meta-analisis dari peptida antimikrobial (PAM) terhadap performa pertumbuhan broiler</vt:lpstr>
      <vt:lpstr>Biodata</vt:lpstr>
      <vt:lpstr>Pengertian meta-analisis</vt:lpstr>
      <vt:lpstr>Langkah meta-analisis</vt:lpstr>
      <vt:lpstr>1. Membuat topik meta-analisis (Yanza 2020)</vt:lpstr>
      <vt:lpstr>2. Pencarian dan seleksi sumber KTI</vt:lpstr>
      <vt:lpstr>2. Contoh: Pencarian sumber KTI</vt:lpstr>
      <vt:lpstr>2. Contoh: Seleksi KTI (Choi 2013)</vt:lpstr>
      <vt:lpstr>2. Contoh: Alur Seleksi KTI</vt:lpstr>
      <vt:lpstr>3. Tabulasi data dan analisis</vt:lpstr>
      <vt:lpstr>3. Contoh: Tabulasi data (Choi 2013)</vt:lpstr>
      <vt:lpstr>3. Contoh: Tabulasi data</vt:lpstr>
      <vt:lpstr>3. Contoh: Analisis</vt:lpstr>
      <vt:lpstr>3. Contoh: Analisis</vt:lpstr>
      <vt:lpstr>4. Hasil analisis dan interpretasinya</vt:lpstr>
      <vt:lpstr>4. Contoh: Tabel</vt:lpstr>
      <vt:lpstr>4. Contoh: Tabel</vt:lpstr>
      <vt:lpstr>4. Contoh: Grafik</vt:lpstr>
      <vt:lpstr>Selesai Terima kasih</vt:lpstr>
      <vt:lpstr>Referensi</vt:lpstr>
      <vt:lpstr>Artikel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Kajian meta-analisis dari peptida antimikrobial (PAM) terhadap performa pertumbuhan broiler</dc:title>
  <dc:creator>mohammad sholikin</dc:creator>
  <cp:lastModifiedBy>mohammad sholikin</cp:lastModifiedBy>
  <cp:revision>203</cp:revision>
  <dcterms:created xsi:type="dcterms:W3CDTF">2022-05-16T06:34:19Z</dcterms:created>
  <dcterms:modified xsi:type="dcterms:W3CDTF">2022-06-01T19:18:57Z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