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27"/>
  </p:notesMasterIdLst>
  <p:sldIdLst>
    <p:sldId id="257" r:id="rId2"/>
    <p:sldId id="418" r:id="rId3"/>
    <p:sldId id="413" r:id="rId4"/>
    <p:sldId id="414" r:id="rId5"/>
    <p:sldId id="415" r:id="rId6"/>
    <p:sldId id="416" r:id="rId7"/>
    <p:sldId id="417" r:id="rId8"/>
    <p:sldId id="419" r:id="rId9"/>
    <p:sldId id="420" r:id="rId10"/>
    <p:sldId id="437" r:id="rId11"/>
    <p:sldId id="421" r:id="rId12"/>
    <p:sldId id="432" r:id="rId13"/>
    <p:sldId id="438" r:id="rId14"/>
    <p:sldId id="422" r:id="rId15"/>
    <p:sldId id="423" r:id="rId16"/>
    <p:sldId id="431" r:id="rId17"/>
    <p:sldId id="430" r:id="rId18"/>
    <p:sldId id="425" r:id="rId19"/>
    <p:sldId id="428" r:id="rId20"/>
    <p:sldId id="424" r:id="rId21"/>
    <p:sldId id="427" r:id="rId22"/>
    <p:sldId id="426" r:id="rId23"/>
    <p:sldId id="434" r:id="rId24"/>
    <p:sldId id="435" r:id="rId25"/>
    <p:sldId id="436" r:id="rId26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89898"/>
    <a:srgbClr val="D883FF"/>
    <a:srgbClr val="DBE4F3"/>
    <a:srgbClr val="FFFFFF"/>
    <a:srgbClr val="AB7942"/>
    <a:srgbClr val="FFFC00"/>
    <a:srgbClr val="00FDFF"/>
    <a:srgbClr val="FF9300"/>
    <a:srgbClr val="4271C2"/>
    <a:srgbClr val="4C8FC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5854"/>
    <p:restoredTop sz="97059"/>
  </p:normalViewPr>
  <p:slideViewPr>
    <p:cSldViewPr snapToGrid="0" snapToObjects="1">
      <p:cViewPr varScale="1">
        <p:scale>
          <a:sx n="114" d="100"/>
          <a:sy n="114" d="100"/>
        </p:scale>
        <p:origin x="1032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376997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587752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831400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910619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4046374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720975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903983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62472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5395124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7539507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380041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6686830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9889559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3006664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265319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069643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211024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49705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181239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047971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459007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457200">
              <a:buSzTx/>
              <a:buFontTx/>
              <a:buNone/>
              <a:defRPr sz="2400" b="1"/>
            </a:lvl2pPr>
            <a:lvl3pPr marL="0" indent="914400">
              <a:buSzTx/>
              <a:buFontTx/>
              <a:buNone/>
              <a:defRPr sz="2400" b="1"/>
            </a:lvl3pPr>
            <a:lvl4pPr marL="0" indent="1371600">
              <a:buSzTx/>
              <a:buFontTx/>
              <a:buNone/>
              <a:defRPr sz="2400" b="1"/>
            </a:lvl4pPr>
            <a:lvl5pPr marL="0" indent="1828800"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r>
              <a:rPr dirty="0"/>
              <a:t>Body Level One</a:t>
            </a:r>
          </a:p>
          <a:p>
            <a:pPr lvl="1"/>
            <a:r>
              <a:rPr dirty="0"/>
              <a:t>Body Level Two</a:t>
            </a:r>
          </a:p>
          <a:p>
            <a:pPr lvl="2"/>
            <a:r>
              <a:rPr dirty="0"/>
              <a:t>Body Level Three</a:t>
            </a:r>
          </a:p>
          <a:p>
            <a:pPr lvl="3"/>
            <a:r>
              <a:rPr dirty="0"/>
              <a:t>Body Level Four</a:t>
            </a:r>
          </a:p>
          <a:p>
            <a:pPr lvl="4"/>
            <a:r>
              <a:rPr dirty="0"/>
              <a:t>Body Level Five</a:t>
            </a:r>
          </a:p>
        </p:txBody>
      </p:sp>
      <p:sp>
        <p:nvSpPr>
          <p:cNvPr id="9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 txBox="1">
            <a:spLocks noGrp="1"/>
          </p:cNvSpPr>
          <p:nvPr>
            <p:ph type="title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8320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432873"/>
            <a:ext cx="10515600" cy="47440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76200" y="6404290"/>
            <a:ext cx="263982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5" r:id="rId4"/>
    <p:sldLayoutId id="2147483656" r:id="rId5"/>
    <p:sldLayoutId id="2147483657" r:id="rId6"/>
    <p:sldLayoutId id="2147483658" r:id="rId7"/>
    <p:sldLayoutId id="2147483659" r:id="rId8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Lifecycle diagrams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</a:t>
            </a:fld>
            <a:endParaRPr/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63492" y="2843561"/>
            <a:ext cx="9532718" cy="313350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711920" y="230987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Installing the new </a:t>
            </a:r>
            <a:r>
              <a:rPr lang="en-US" sz="3600" dirty="0" err="1"/>
              <a:t>chaincode</a:t>
            </a:r>
            <a:endParaRPr lang="en-US" sz="3600" dirty="0"/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895766" y="3819830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03995" y="42941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8" name="Rounded Rectangle 67">
            <a:extLst>
              <a:ext uri="{FF2B5EF4-FFF2-40B4-BE49-F238E27FC236}">
                <a16:creationId xmlns:a16="http://schemas.microsoft.com/office/drawing/2014/main" id="{4EF1D7FF-655A-454B-B805-FF18EA61337B}"/>
              </a:ext>
            </a:extLst>
          </p:cNvPr>
          <p:cNvSpPr/>
          <p:nvPr/>
        </p:nvSpPr>
        <p:spPr>
          <a:xfrm>
            <a:off x="4420700" y="3805082"/>
            <a:ext cx="1188365" cy="1072089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Peer2</a:t>
            </a:r>
          </a:p>
        </p:txBody>
      </p:sp>
      <p:sp>
        <p:nvSpPr>
          <p:cNvPr id="75" name="Rounded Rectangle 74">
            <a:extLst>
              <a:ext uri="{FF2B5EF4-FFF2-40B4-BE49-F238E27FC236}">
                <a16:creationId xmlns:a16="http://schemas.microsoft.com/office/drawing/2014/main" id="{EA46313E-9F4D-334F-A050-740D39CA0B07}"/>
              </a:ext>
            </a:extLst>
          </p:cNvPr>
          <p:cNvSpPr/>
          <p:nvPr/>
        </p:nvSpPr>
        <p:spPr>
          <a:xfrm>
            <a:off x="7319404" y="3815025"/>
            <a:ext cx="1188365" cy="1042880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28231" y="3791875"/>
            <a:ext cx="1099975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Peer2</a:t>
            </a:r>
          </a:p>
        </p:txBody>
      </p:sp>
      <p:sp>
        <p:nvSpPr>
          <p:cNvPr id="94" name="Rounded Rectangle 93">
            <a:extLst>
              <a:ext uri="{FF2B5EF4-FFF2-40B4-BE49-F238E27FC236}">
                <a16:creationId xmlns:a16="http://schemas.microsoft.com/office/drawing/2014/main" id="{068C4CEB-DA53-C144-9297-12279D7D5444}"/>
              </a:ext>
            </a:extLst>
          </p:cNvPr>
          <p:cNvSpPr/>
          <p:nvPr/>
        </p:nvSpPr>
        <p:spPr>
          <a:xfrm>
            <a:off x="5034808" y="4787208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9636184" y="4811193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1949822" y="4800345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8" name="Rounded Rectangle 97">
            <a:extLst>
              <a:ext uri="{FF2B5EF4-FFF2-40B4-BE49-F238E27FC236}">
                <a16:creationId xmlns:a16="http://schemas.microsoft.com/office/drawing/2014/main" id="{51C7E646-28A2-3748-A137-6CF4F53C3E36}"/>
              </a:ext>
            </a:extLst>
          </p:cNvPr>
          <p:cNvSpPr/>
          <p:nvPr/>
        </p:nvSpPr>
        <p:spPr>
          <a:xfrm>
            <a:off x="6439918" y="4787963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101" name="Rounded Rectangle 100">
            <a:extLst>
              <a:ext uri="{FF2B5EF4-FFF2-40B4-BE49-F238E27FC236}">
                <a16:creationId xmlns:a16="http://schemas.microsoft.com/office/drawing/2014/main" id="{64C2E151-307F-8B46-A0C2-643DF342D3C5}"/>
              </a:ext>
            </a:extLst>
          </p:cNvPr>
          <p:cNvSpPr/>
          <p:nvPr/>
        </p:nvSpPr>
        <p:spPr>
          <a:xfrm>
            <a:off x="7726567" y="2976920"/>
            <a:ext cx="1973469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100" name="Rounded Rectangle 99">
            <a:extLst>
              <a:ext uri="{FF2B5EF4-FFF2-40B4-BE49-F238E27FC236}">
                <a16:creationId xmlns:a16="http://schemas.microsoft.com/office/drawing/2014/main" id="{CEA34E8B-C09F-2441-9FD1-28D134847913}"/>
              </a:ext>
            </a:extLst>
          </p:cNvPr>
          <p:cNvSpPr/>
          <p:nvPr/>
        </p:nvSpPr>
        <p:spPr>
          <a:xfrm>
            <a:off x="3238500" y="2976920"/>
            <a:ext cx="1973469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56E9FD5D-9BBC-1B40-B8D4-CD0D0B4BAA89}"/>
              </a:ext>
            </a:extLst>
          </p:cNvPr>
          <p:cNvSpPr/>
          <p:nvPr/>
        </p:nvSpPr>
        <p:spPr>
          <a:xfrm>
            <a:off x="2010340" y="344563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18" name="Rounded Rectangle 17">
            <a:extLst>
              <a:ext uri="{FF2B5EF4-FFF2-40B4-BE49-F238E27FC236}">
                <a16:creationId xmlns:a16="http://schemas.microsoft.com/office/drawing/2014/main" id="{2DB12D80-DD1C-1342-9A7E-D0411E8EB2A3}"/>
              </a:ext>
            </a:extLst>
          </p:cNvPr>
          <p:cNvSpPr/>
          <p:nvPr/>
        </p:nvSpPr>
        <p:spPr>
          <a:xfrm>
            <a:off x="5378572" y="3443658"/>
            <a:ext cx="1039044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19" name="Rounded Rectangle 18">
            <a:extLst>
              <a:ext uri="{FF2B5EF4-FFF2-40B4-BE49-F238E27FC236}">
                <a16:creationId xmlns:a16="http://schemas.microsoft.com/office/drawing/2014/main" id="{4143C5DA-5E53-E44B-A2F9-C4D5594389DD}"/>
              </a:ext>
            </a:extLst>
          </p:cNvPr>
          <p:cNvSpPr/>
          <p:nvPr/>
        </p:nvSpPr>
        <p:spPr>
          <a:xfrm>
            <a:off x="6573690" y="3442606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20" name="Rounded Rectangle 19">
            <a:extLst>
              <a:ext uri="{FF2B5EF4-FFF2-40B4-BE49-F238E27FC236}">
                <a16:creationId xmlns:a16="http://schemas.microsoft.com/office/drawing/2014/main" id="{234F7002-CFEB-BB49-B6DF-53EAEF04579C}"/>
              </a:ext>
            </a:extLst>
          </p:cNvPr>
          <p:cNvSpPr/>
          <p:nvPr/>
        </p:nvSpPr>
        <p:spPr>
          <a:xfrm>
            <a:off x="9856354" y="3442605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21" name="Rounded Rectangle 20">
            <a:extLst>
              <a:ext uri="{FF2B5EF4-FFF2-40B4-BE49-F238E27FC236}">
                <a16:creationId xmlns:a16="http://schemas.microsoft.com/office/drawing/2014/main" id="{D68F2BAE-029A-7A42-9343-B56A6F270D9F}"/>
              </a:ext>
            </a:extLst>
          </p:cNvPr>
          <p:cNvSpPr/>
          <p:nvPr/>
        </p:nvSpPr>
        <p:spPr>
          <a:xfrm>
            <a:off x="2156029" y="4580968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F3E77863-8D40-5440-8EDB-473A098C96AE}"/>
              </a:ext>
            </a:extLst>
          </p:cNvPr>
          <p:cNvSpPr/>
          <p:nvPr/>
        </p:nvSpPr>
        <p:spPr>
          <a:xfrm>
            <a:off x="4902498" y="4583494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3F0A0A74-53BB-354E-B0D7-85ECE3A1B8F5}"/>
              </a:ext>
            </a:extLst>
          </p:cNvPr>
          <p:cNvSpPr/>
          <p:nvPr/>
        </p:nvSpPr>
        <p:spPr>
          <a:xfrm>
            <a:off x="6587556" y="4549222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24" name="Rounded Rectangle 23">
            <a:extLst>
              <a:ext uri="{FF2B5EF4-FFF2-40B4-BE49-F238E27FC236}">
                <a16:creationId xmlns:a16="http://schemas.microsoft.com/office/drawing/2014/main" id="{2FB47CF4-C29B-5D41-BF40-F1020F61B7F3}"/>
              </a:ext>
            </a:extLst>
          </p:cNvPr>
          <p:cNvSpPr/>
          <p:nvPr/>
        </p:nvSpPr>
        <p:spPr>
          <a:xfrm>
            <a:off x="9538539" y="4571525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</p:spTree>
    <p:extLst>
      <p:ext uri="{BB962C8B-B14F-4D97-AF65-F5344CB8AC3E}">
        <p14:creationId xmlns:p14="http://schemas.microsoft.com/office/powerpoint/2010/main" val="1401732482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711920" y="230987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Approve a </a:t>
            </a:r>
            <a:r>
              <a:rPr lang="en-US" sz="3600" dirty="0" err="1"/>
              <a:t>chaincode</a:t>
            </a:r>
            <a:r>
              <a:rPr lang="en-US" sz="3600" dirty="0"/>
              <a:t> definition for your organization</a:t>
            </a:r>
          </a:p>
        </p:txBody>
      </p:sp>
      <p:sp>
        <p:nvSpPr>
          <p:cNvPr id="21" name="Rounded Rectangle 20">
            <a:extLst>
              <a:ext uri="{FF2B5EF4-FFF2-40B4-BE49-F238E27FC236}">
                <a16:creationId xmlns:a16="http://schemas.microsoft.com/office/drawing/2014/main" id="{E0F973B4-C5F4-964A-8384-73017F99F438}"/>
              </a:ext>
            </a:extLst>
          </p:cNvPr>
          <p:cNvSpPr/>
          <p:nvPr/>
        </p:nvSpPr>
        <p:spPr>
          <a:xfrm>
            <a:off x="1663492" y="2843561"/>
            <a:ext cx="9532718" cy="313350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20D3A90D-7444-1442-8387-68A2AA9934B0}"/>
              </a:ext>
            </a:extLst>
          </p:cNvPr>
          <p:cNvSpPr/>
          <p:nvPr/>
        </p:nvSpPr>
        <p:spPr>
          <a:xfrm>
            <a:off x="2895766" y="3819830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6517AF2-1660-924D-91BA-34885979285F}"/>
              </a:ext>
            </a:extLst>
          </p:cNvPr>
          <p:cNvSpPr/>
          <p:nvPr/>
        </p:nvSpPr>
        <p:spPr>
          <a:xfrm>
            <a:off x="6903995" y="42941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4" name="Rounded Rectangle 23">
            <a:extLst>
              <a:ext uri="{FF2B5EF4-FFF2-40B4-BE49-F238E27FC236}">
                <a16:creationId xmlns:a16="http://schemas.microsoft.com/office/drawing/2014/main" id="{35F94036-268E-5143-84A1-8D05BF60313C}"/>
              </a:ext>
            </a:extLst>
          </p:cNvPr>
          <p:cNvSpPr/>
          <p:nvPr/>
        </p:nvSpPr>
        <p:spPr>
          <a:xfrm>
            <a:off x="4420700" y="3805082"/>
            <a:ext cx="1188365" cy="1072089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Peer2</a:t>
            </a:r>
          </a:p>
        </p:txBody>
      </p:sp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EA5EF7BE-D5B2-3748-8120-862146D9405A}"/>
              </a:ext>
            </a:extLst>
          </p:cNvPr>
          <p:cNvSpPr/>
          <p:nvPr/>
        </p:nvSpPr>
        <p:spPr>
          <a:xfrm>
            <a:off x="7319404" y="3815025"/>
            <a:ext cx="1188365" cy="1042880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1BA6B0C1-AAED-1D40-BC9B-9C294AC95CDC}"/>
              </a:ext>
            </a:extLst>
          </p:cNvPr>
          <p:cNvSpPr/>
          <p:nvPr/>
        </p:nvSpPr>
        <p:spPr>
          <a:xfrm>
            <a:off x="8828231" y="3791875"/>
            <a:ext cx="1099975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Peer2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E9319334-6DB9-4841-A406-17775284D603}"/>
              </a:ext>
            </a:extLst>
          </p:cNvPr>
          <p:cNvSpPr/>
          <p:nvPr/>
        </p:nvSpPr>
        <p:spPr>
          <a:xfrm>
            <a:off x="5034808" y="4787208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A0A58B1F-972B-1E44-BF55-049476AB011D}"/>
              </a:ext>
            </a:extLst>
          </p:cNvPr>
          <p:cNvSpPr/>
          <p:nvPr/>
        </p:nvSpPr>
        <p:spPr>
          <a:xfrm>
            <a:off x="9636184" y="4811193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1" name="Rounded Rectangle 30">
            <a:extLst>
              <a:ext uri="{FF2B5EF4-FFF2-40B4-BE49-F238E27FC236}">
                <a16:creationId xmlns:a16="http://schemas.microsoft.com/office/drawing/2014/main" id="{7891696C-9181-9540-81D5-C6226157AFB2}"/>
              </a:ext>
            </a:extLst>
          </p:cNvPr>
          <p:cNvSpPr/>
          <p:nvPr/>
        </p:nvSpPr>
        <p:spPr>
          <a:xfrm>
            <a:off x="1949822" y="4800345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2" name="Rounded Rectangle 31">
            <a:extLst>
              <a:ext uri="{FF2B5EF4-FFF2-40B4-BE49-F238E27FC236}">
                <a16:creationId xmlns:a16="http://schemas.microsoft.com/office/drawing/2014/main" id="{5ED8A5E0-A2F5-2845-8EE1-22D6037263D6}"/>
              </a:ext>
            </a:extLst>
          </p:cNvPr>
          <p:cNvSpPr/>
          <p:nvPr/>
        </p:nvSpPr>
        <p:spPr>
          <a:xfrm>
            <a:off x="6439918" y="4787963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3" name="Rounded Rectangle 32">
            <a:extLst>
              <a:ext uri="{FF2B5EF4-FFF2-40B4-BE49-F238E27FC236}">
                <a16:creationId xmlns:a16="http://schemas.microsoft.com/office/drawing/2014/main" id="{580F816D-E08A-8940-AA9E-3C729301523D}"/>
              </a:ext>
            </a:extLst>
          </p:cNvPr>
          <p:cNvSpPr/>
          <p:nvPr/>
        </p:nvSpPr>
        <p:spPr>
          <a:xfrm>
            <a:off x="7726567" y="2976920"/>
            <a:ext cx="1973469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2,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65439DD-396F-B140-B934-4734A6E17952}"/>
              </a:ext>
            </a:extLst>
          </p:cNvPr>
          <p:cNvSpPr/>
          <p:nvPr/>
        </p:nvSpPr>
        <p:spPr>
          <a:xfrm>
            <a:off x="3238500" y="2976920"/>
            <a:ext cx="1973469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2,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C6ED332-D31C-7940-8946-A79D80EFE341}"/>
              </a:ext>
            </a:extLst>
          </p:cNvPr>
          <p:cNvSpPr/>
          <p:nvPr/>
        </p:nvSpPr>
        <p:spPr>
          <a:xfrm>
            <a:off x="2010340" y="344563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36" name="Rounded Rectangle 35">
            <a:extLst>
              <a:ext uri="{FF2B5EF4-FFF2-40B4-BE49-F238E27FC236}">
                <a16:creationId xmlns:a16="http://schemas.microsoft.com/office/drawing/2014/main" id="{DED323DD-F4FC-B346-9E35-786A2A78CD41}"/>
              </a:ext>
            </a:extLst>
          </p:cNvPr>
          <p:cNvSpPr/>
          <p:nvPr/>
        </p:nvSpPr>
        <p:spPr>
          <a:xfrm>
            <a:off x="5378572" y="3443658"/>
            <a:ext cx="1039044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37" name="Rounded Rectangle 36">
            <a:extLst>
              <a:ext uri="{FF2B5EF4-FFF2-40B4-BE49-F238E27FC236}">
                <a16:creationId xmlns:a16="http://schemas.microsoft.com/office/drawing/2014/main" id="{52AD16FF-B145-0E47-8308-3F0E51F9466B}"/>
              </a:ext>
            </a:extLst>
          </p:cNvPr>
          <p:cNvSpPr/>
          <p:nvPr/>
        </p:nvSpPr>
        <p:spPr>
          <a:xfrm>
            <a:off x="6573690" y="3442606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38" name="Rounded Rectangle 37">
            <a:extLst>
              <a:ext uri="{FF2B5EF4-FFF2-40B4-BE49-F238E27FC236}">
                <a16:creationId xmlns:a16="http://schemas.microsoft.com/office/drawing/2014/main" id="{2986EA32-D18E-5E4B-AD70-6296E449F12A}"/>
              </a:ext>
            </a:extLst>
          </p:cNvPr>
          <p:cNvSpPr/>
          <p:nvPr/>
        </p:nvSpPr>
        <p:spPr>
          <a:xfrm>
            <a:off x="9856354" y="3442605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39" name="Rounded Rectangle 38">
            <a:extLst>
              <a:ext uri="{FF2B5EF4-FFF2-40B4-BE49-F238E27FC236}">
                <a16:creationId xmlns:a16="http://schemas.microsoft.com/office/drawing/2014/main" id="{65082816-C70E-284D-9CD3-6CD217374E9B}"/>
              </a:ext>
            </a:extLst>
          </p:cNvPr>
          <p:cNvSpPr/>
          <p:nvPr/>
        </p:nvSpPr>
        <p:spPr>
          <a:xfrm>
            <a:off x="2156029" y="4580968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5BD9ADED-E652-CE42-AB95-19FD8CC14FCF}"/>
              </a:ext>
            </a:extLst>
          </p:cNvPr>
          <p:cNvSpPr/>
          <p:nvPr/>
        </p:nvSpPr>
        <p:spPr>
          <a:xfrm>
            <a:off x="4902498" y="4583494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7ECA6889-52CC-8748-9519-85742A06A442}"/>
              </a:ext>
            </a:extLst>
          </p:cNvPr>
          <p:cNvSpPr/>
          <p:nvPr/>
        </p:nvSpPr>
        <p:spPr>
          <a:xfrm>
            <a:off x="6587556" y="4549222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42" name="Rounded Rectangle 41">
            <a:extLst>
              <a:ext uri="{FF2B5EF4-FFF2-40B4-BE49-F238E27FC236}">
                <a16:creationId xmlns:a16="http://schemas.microsoft.com/office/drawing/2014/main" id="{CA3ADA72-D697-5F41-A3DB-7691BA2F4819}"/>
              </a:ext>
            </a:extLst>
          </p:cNvPr>
          <p:cNvSpPr/>
          <p:nvPr/>
        </p:nvSpPr>
        <p:spPr>
          <a:xfrm>
            <a:off x="9538539" y="4571525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</p:spTree>
    <p:extLst>
      <p:ext uri="{BB962C8B-B14F-4D97-AF65-F5344CB8AC3E}">
        <p14:creationId xmlns:p14="http://schemas.microsoft.com/office/powerpoint/2010/main" val="2105440260"/>
      </p:ext>
    </p:extLst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63492" y="1299411"/>
            <a:ext cx="9532718" cy="4666491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cxnSp>
        <p:nvCxnSpPr>
          <p:cNvPr id="103" name="Straight Connector 102">
            <a:extLst>
              <a:ext uri="{FF2B5EF4-FFF2-40B4-BE49-F238E27FC236}">
                <a16:creationId xmlns:a16="http://schemas.microsoft.com/office/drawing/2014/main" id="{9126BCB2-45BF-9F4A-B4A8-717792A367A3}"/>
              </a:ext>
            </a:extLst>
          </p:cNvPr>
          <p:cNvCxnSpPr>
            <a:cxnSpLocks/>
          </p:cNvCxnSpPr>
          <p:nvPr/>
        </p:nvCxnSpPr>
        <p:spPr>
          <a:xfrm>
            <a:off x="5048749" y="2823343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711920" y="230987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Commit </a:t>
            </a:r>
            <a:r>
              <a:rPr lang="en-US" sz="3600" dirty="0" err="1"/>
              <a:t>chaincode</a:t>
            </a:r>
            <a:r>
              <a:rPr lang="en-US" sz="3600" dirty="0"/>
              <a:t> definition to your organization</a:t>
            </a: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2836555" y="2424224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19545" y="2759214"/>
            <a:ext cx="0" cy="156027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cxnSp>
        <p:nvCxnSpPr>
          <p:cNvPr id="102" name="Straight Connector 101">
            <a:extLst>
              <a:ext uri="{FF2B5EF4-FFF2-40B4-BE49-F238E27FC236}">
                <a16:creationId xmlns:a16="http://schemas.microsoft.com/office/drawing/2014/main" id="{521BB86C-F945-9C49-837C-FB990547869D}"/>
              </a:ext>
            </a:extLst>
          </p:cNvPr>
          <p:cNvCxnSpPr>
            <a:cxnSpLocks/>
          </p:cNvCxnSpPr>
          <p:nvPr/>
        </p:nvCxnSpPr>
        <p:spPr>
          <a:xfrm>
            <a:off x="7989468" y="2823343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401846" y="2759214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5245836" y="1421493"/>
            <a:ext cx="1973469" cy="1051372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2,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2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837DB87F-0595-A149-A643-0EEE63D7F445}"/>
              </a:ext>
            </a:extLst>
          </p:cNvPr>
          <p:cNvSpPr/>
          <p:nvPr/>
        </p:nvSpPr>
        <p:spPr>
          <a:xfrm>
            <a:off x="2895766" y="3819830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A45A8A9B-05BC-FE41-A323-0C53454D0B65}"/>
              </a:ext>
            </a:extLst>
          </p:cNvPr>
          <p:cNvSpPr/>
          <p:nvPr/>
        </p:nvSpPr>
        <p:spPr>
          <a:xfrm>
            <a:off x="6903995" y="42941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ounded Rectangle 30">
            <a:extLst>
              <a:ext uri="{FF2B5EF4-FFF2-40B4-BE49-F238E27FC236}">
                <a16:creationId xmlns:a16="http://schemas.microsoft.com/office/drawing/2014/main" id="{3A81DA93-C312-A540-97CD-3319CC0B5CB2}"/>
              </a:ext>
            </a:extLst>
          </p:cNvPr>
          <p:cNvSpPr/>
          <p:nvPr/>
        </p:nvSpPr>
        <p:spPr>
          <a:xfrm>
            <a:off x="4420700" y="3805082"/>
            <a:ext cx="1188365" cy="1072089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Peer2</a:t>
            </a:r>
          </a:p>
        </p:txBody>
      </p:sp>
      <p:sp>
        <p:nvSpPr>
          <p:cNvPr id="32" name="Rounded Rectangle 31">
            <a:extLst>
              <a:ext uri="{FF2B5EF4-FFF2-40B4-BE49-F238E27FC236}">
                <a16:creationId xmlns:a16="http://schemas.microsoft.com/office/drawing/2014/main" id="{E30F8FBC-5C79-064E-B451-9266D5EEB90C}"/>
              </a:ext>
            </a:extLst>
          </p:cNvPr>
          <p:cNvSpPr/>
          <p:nvPr/>
        </p:nvSpPr>
        <p:spPr>
          <a:xfrm>
            <a:off x="7319404" y="3815025"/>
            <a:ext cx="1188365" cy="1042880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33" name="Rounded Rectangle 32">
            <a:extLst>
              <a:ext uri="{FF2B5EF4-FFF2-40B4-BE49-F238E27FC236}">
                <a16:creationId xmlns:a16="http://schemas.microsoft.com/office/drawing/2014/main" id="{8586CD5E-D426-2C42-91EE-A8F387796D98}"/>
              </a:ext>
            </a:extLst>
          </p:cNvPr>
          <p:cNvSpPr/>
          <p:nvPr/>
        </p:nvSpPr>
        <p:spPr>
          <a:xfrm>
            <a:off x="8828231" y="3791875"/>
            <a:ext cx="1099975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Peer2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CA71D998-92AD-0244-AF3F-B2BF907A176D}"/>
              </a:ext>
            </a:extLst>
          </p:cNvPr>
          <p:cNvSpPr/>
          <p:nvPr/>
        </p:nvSpPr>
        <p:spPr>
          <a:xfrm>
            <a:off x="5034808" y="4787208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796EEACD-2D3F-E74B-B418-107EC9690F90}"/>
              </a:ext>
            </a:extLst>
          </p:cNvPr>
          <p:cNvSpPr/>
          <p:nvPr/>
        </p:nvSpPr>
        <p:spPr>
          <a:xfrm>
            <a:off x="9636184" y="4811193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6" name="Rounded Rectangle 35">
            <a:extLst>
              <a:ext uri="{FF2B5EF4-FFF2-40B4-BE49-F238E27FC236}">
                <a16:creationId xmlns:a16="http://schemas.microsoft.com/office/drawing/2014/main" id="{672BFEE5-119B-8F45-BA96-D7768DB9B54E}"/>
              </a:ext>
            </a:extLst>
          </p:cNvPr>
          <p:cNvSpPr/>
          <p:nvPr/>
        </p:nvSpPr>
        <p:spPr>
          <a:xfrm>
            <a:off x="1949822" y="4800345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7" name="Rounded Rectangle 36">
            <a:extLst>
              <a:ext uri="{FF2B5EF4-FFF2-40B4-BE49-F238E27FC236}">
                <a16:creationId xmlns:a16="http://schemas.microsoft.com/office/drawing/2014/main" id="{903346D7-6B79-C546-9393-8B92C13BBD2D}"/>
              </a:ext>
            </a:extLst>
          </p:cNvPr>
          <p:cNvSpPr/>
          <p:nvPr/>
        </p:nvSpPr>
        <p:spPr>
          <a:xfrm>
            <a:off x="6439918" y="4787963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8" name="Rounded Rectangle 37">
            <a:extLst>
              <a:ext uri="{FF2B5EF4-FFF2-40B4-BE49-F238E27FC236}">
                <a16:creationId xmlns:a16="http://schemas.microsoft.com/office/drawing/2014/main" id="{5189A3B8-6D42-8348-8CCA-FDE3406DBF5B}"/>
              </a:ext>
            </a:extLst>
          </p:cNvPr>
          <p:cNvSpPr/>
          <p:nvPr/>
        </p:nvSpPr>
        <p:spPr>
          <a:xfrm>
            <a:off x="7726567" y="2976920"/>
            <a:ext cx="1973469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2,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39" name="Rounded Rectangle 38">
            <a:extLst>
              <a:ext uri="{FF2B5EF4-FFF2-40B4-BE49-F238E27FC236}">
                <a16:creationId xmlns:a16="http://schemas.microsoft.com/office/drawing/2014/main" id="{4921FD54-8E07-3249-B95C-11BA8ABACC26}"/>
              </a:ext>
            </a:extLst>
          </p:cNvPr>
          <p:cNvSpPr/>
          <p:nvPr/>
        </p:nvSpPr>
        <p:spPr>
          <a:xfrm>
            <a:off x="3238500" y="2976920"/>
            <a:ext cx="1973469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2,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890CCFB1-044E-474D-8DBB-E9B21E448A3D}"/>
              </a:ext>
            </a:extLst>
          </p:cNvPr>
          <p:cNvSpPr/>
          <p:nvPr/>
        </p:nvSpPr>
        <p:spPr>
          <a:xfrm>
            <a:off x="2010340" y="344563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839BEACA-E83B-4848-9866-2EEB7DA5C351}"/>
              </a:ext>
            </a:extLst>
          </p:cNvPr>
          <p:cNvSpPr/>
          <p:nvPr/>
        </p:nvSpPr>
        <p:spPr>
          <a:xfrm>
            <a:off x="5378572" y="3443658"/>
            <a:ext cx="1039044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42" name="Rounded Rectangle 41">
            <a:extLst>
              <a:ext uri="{FF2B5EF4-FFF2-40B4-BE49-F238E27FC236}">
                <a16:creationId xmlns:a16="http://schemas.microsoft.com/office/drawing/2014/main" id="{F9809C02-5049-C041-8C5A-357EA981F549}"/>
              </a:ext>
            </a:extLst>
          </p:cNvPr>
          <p:cNvSpPr/>
          <p:nvPr/>
        </p:nvSpPr>
        <p:spPr>
          <a:xfrm>
            <a:off x="6573690" y="3442606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43" name="Rounded Rectangle 42">
            <a:extLst>
              <a:ext uri="{FF2B5EF4-FFF2-40B4-BE49-F238E27FC236}">
                <a16:creationId xmlns:a16="http://schemas.microsoft.com/office/drawing/2014/main" id="{518E0E85-7FAB-D548-AFE5-548DACC02425}"/>
              </a:ext>
            </a:extLst>
          </p:cNvPr>
          <p:cNvSpPr/>
          <p:nvPr/>
        </p:nvSpPr>
        <p:spPr>
          <a:xfrm>
            <a:off x="9856354" y="3442605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C567DF4D-2EC2-F442-B4CA-1A695D3FCFC3}"/>
              </a:ext>
            </a:extLst>
          </p:cNvPr>
          <p:cNvSpPr/>
          <p:nvPr/>
        </p:nvSpPr>
        <p:spPr>
          <a:xfrm>
            <a:off x="2156029" y="4580968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45" name="Rounded Rectangle 44">
            <a:extLst>
              <a:ext uri="{FF2B5EF4-FFF2-40B4-BE49-F238E27FC236}">
                <a16:creationId xmlns:a16="http://schemas.microsoft.com/office/drawing/2014/main" id="{B0E62F93-F847-DB4C-B8FF-204B06BABDF5}"/>
              </a:ext>
            </a:extLst>
          </p:cNvPr>
          <p:cNvSpPr/>
          <p:nvPr/>
        </p:nvSpPr>
        <p:spPr>
          <a:xfrm>
            <a:off x="4902498" y="4583494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55B9CDB0-E34A-B540-A5C0-B54177F6C63E}"/>
              </a:ext>
            </a:extLst>
          </p:cNvPr>
          <p:cNvSpPr/>
          <p:nvPr/>
        </p:nvSpPr>
        <p:spPr>
          <a:xfrm>
            <a:off x="6587556" y="4549222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47" name="Rounded Rectangle 46">
            <a:extLst>
              <a:ext uri="{FF2B5EF4-FFF2-40B4-BE49-F238E27FC236}">
                <a16:creationId xmlns:a16="http://schemas.microsoft.com/office/drawing/2014/main" id="{6C26F104-060C-2B46-B867-49E4330B183A}"/>
              </a:ext>
            </a:extLst>
          </p:cNvPr>
          <p:cNvSpPr/>
          <p:nvPr/>
        </p:nvSpPr>
        <p:spPr>
          <a:xfrm>
            <a:off x="9538539" y="4571525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</p:spTree>
    <p:extLst>
      <p:ext uri="{BB962C8B-B14F-4D97-AF65-F5344CB8AC3E}">
        <p14:creationId xmlns:p14="http://schemas.microsoft.com/office/powerpoint/2010/main" val="3703939598"/>
      </p:ext>
    </p:extLst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63492" y="1299411"/>
            <a:ext cx="9532718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cxnSp>
        <p:nvCxnSpPr>
          <p:cNvPr id="103" name="Straight Connector 102">
            <a:extLst>
              <a:ext uri="{FF2B5EF4-FFF2-40B4-BE49-F238E27FC236}">
                <a16:creationId xmlns:a16="http://schemas.microsoft.com/office/drawing/2014/main" id="{9126BCB2-45BF-9F4A-B4A8-717792A367A3}"/>
              </a:ext>
            </a:extLst>
          </p:cNvPr>
          <p:cNvCxnSpPr>
            <a:cxnSpLocks/>
          </p:cNvCxnSpPr>
          <p:nvPr/>
        </p:nvCxnSpPr>
        <p:spPr>
          <a:xfrm>
            <a:off x="5048749" y="2823343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711920" y="230987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Start the new containers</a:t>
            </a: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2836555" y="2424224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19545" y="2759214"/>
            <a:ext cx="0" cy="156027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cxnSp>
        <p:nvCxnSpPr>
          <p:cNvPr id="102" name="Straight Connector 101">
            <a:extLst>
              <a:ext uri="{FF2B5EF4-FFF2-40B4-BE49-F238E27FC236}">
                <a16:creationId xmlns:a16="http://schemas.microsoft.com/office/drawing/2014/main" id="{521BB86C-F945-9C49-837C-FB990547869D}"/>
              </a:ext>
            </a:extLst>
          </p:cNvPr>
          <p:cNvCxnSpPr>
            <a:cxnSpLocks/>
          </p:cNvCxnSpPr>
          <p:nvPr/>
        </p:nvCxnSpPr>
        <p:spPr>
          <a:xfrm>
            <a:off x="7989468" y="2823343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401846" y="2759214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5245836" y="1421493"/>
            <a:ext cx="1973469" cy="1051372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2,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2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837DB87F-0595-A149-A643-0EEE63D7F445}"/>
              </a:ext>
            </a:extLst>
          </p:cNvPr>
          <p:cNvSpPr/>
          <p:nvPr/>
        </p:nvSpPr>
        <p:spPr>
          <a:xfrm>
            <a:off x="2895766" y="3819830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A45A8A9B-05BC-FE41-A323-0C53454D0B65}"/>
              </a:ext>
            </a:extLst>
          </p:cNvPr>
          <p:cNvSpPr/>
          <p:nvPr/>
        </p:nvSpPr>
        <p:spPr>
          <a:xfrm>
            <a:off x="6903995" y="42941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ounded Rectangle 30">
            <a:extLst>
              <a:ext uri="{FF2B5EF4-FFF2-40B4-BE49-F238E27FC236}">
                <a16:creationId xmlns:a16="http://schemas.microsoft.com/office/drawing/2014/main" id="{3A81DA93-C312-A540-97CD-3319CC0B5CB2}"/>
              </a:ext>
            </a:extLst>
          </p:cNvPr>
          <p:cNvSpPr/>
          <p:nvPr/>
        </p:nvSpPr>
        <p:spPr>
          <a:xfrm>
            <a:off x="4420700" y="3805082"/>
            <a:ext cx="1188365" cy="1072089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Peer2</a:t>
            </a:r>
          </a:p>
        </p:txBody>
      </p:sp>
      <p:sp>
        <p:nvSpPr>
          <p:cNvPr id="32" name="Rounded Rectangle 31">
            <a:extLst>
              <a:ext uri="{FF2B5EF4-FFF2-40B4-BE49-F238E27FC236}">
                <a16:creationId xmlns:a16="http://schemas.microsoft.com/office/drawing/2014/main" id="{E30F8FBC-5C79-064E-B451-9266D5EEB90C}"/>
              </a:ext>
            </a:extLst>
          </p:cNvPr>
          <p:cNvSpPr/>
          <p:nvPr/>
        </p:nvSpPr>
        <p:spPr>
          <a:xfrm>
            <a:off x="7319404" y="3815025"/>
            <a:ext cx="1188365" cy="1042880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33" name="Rounded Rectangle 32">
            <a:extLst>
              <a:ext uri="{FF2B5EF4-FFF2-40B4-BE49-F238E27FC236}">
                <a16:creationId xmlns:a16="http://schemas.microsoft.com/office/drawing/2014/main" id="{8586CD5E-D426-2C42-91EE-A8F387796D98}"/>
              </a:ext>
            </a:extLst>
          </p:cNvPr>
          <p:cNvSpPr/>
          <p:nvPr/>
        </p:nvSpPr>
        <p:spPr>
          <a:xfrm>
            <a:off x="8828231" y="3791875"/>
            <a:ext cx="1099975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Peer2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CA71D998-92AD-0244-AF3F-B2BF907A176D}"/>
              </a:ext>
            </a:extLst>
          </p:cNvPr>
          <p:cNvSpPr/>
          <p:nvPr/>
        </p:nvSpPr>
        <p:spPr>
          <a:xfrm>
            <a:off x="5034808" y="4787208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796EEACD-2D3F-E74B-B418-107EC9690F90}"/>
              </a:ext>
            </a:extLst>
          </p:cNvPr>
          <p:cNvSpPr/>
          <p:nvPr/>
        </p:nvSpPr>
        <p:spPr>
          <a:xfrm>
            <a:off x="9636184" y="4811193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6" name="Rounded Rectangle 35">
            <a:extLst>
              <a:ext uri="{FF2B5EF4-FFF2-40B4-BE49-F238E27FC236}">
                <a16:creationId xmlns:a16="http://schemas.microsoft.com/office/drawing/2014/main" id="{672BFEE5-119B-8F45-BA96-D7768DB9B54E}"/>
              </a:ext>
            </a:extLst>
          </p:cNvPr>
          <p:cNvSpPr/>
          <p:nvPr/>
        </p:nvSpPr>
        <p:spPr>
          <a:xfrm>
            <a:off x="1949822" y="4800345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7" name="Rounded Rectangle 36">
            <a:extLst>
              <a:ext uri="{FF2B5EF4-FFF2-40B4-BE49-F238E27FC236}">
                <a16:creationId xmlns:a16="http://schemas.microsoft.com/office/drawing/2014/main" id="{903346D7-6B79-C546-9393-8B92C13BBD2D}"/>
              </a:ext>
            </a:extLst>
          </p:cNvPr>
          <p:cNvSpPr/>
          <p:nvPr/>
        </p:nvSpPr>
        <p:spPr>
          <a:xfrm>
            <a:off x="6439918" y="4787963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8" name="Rounded Rectangle 37">
            <a:extLst>
              <a:ext uri="{FF2B5EF4-FFF2-40B4-BE49-F238E27FC236}">
                <a16:creationId xmlns:a16="http://schemas.microsoft.com/office/drawing/2014/main" id="{5189A3B8-6D42-8348-8CCA-FDE3406DBF5B}"/>
              </a:ext>
            </a:extLst>
          </p:cNvPr>
          <p:cNvSpPr/>
          <p:nvPr/>
        </p:nvSpPr>
        <p:spPr>
          <a:xfrm>
            <a:off x="7726567" y="2976920"/>
            <a:ext cx="1973469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2,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39" name="Rounded Rectangle 38">
            <a:extLst>
              <a:ext uri="{FF2B5EF4-FFF2-40B4-BE49-F238E27FC236}">
                <a16:creationId xmlns:a16="http://schemas.microsoft.com/office/drawing/2014/main" id="{4921FD54-8E07-3249-B95C-11BA8ABACC26}"/>
              </a:ext>
            </a:extLst>
          </p:cNvPr>
          <p:cNvSpPr/>
          <p:nvPr/>
        </p:nvSpPr>
        <p:spPr>
          <a:xfrm>
            <a:off x="3238500" y="2976920"/>
            <a:ext cx="1973469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2,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890CCFB1-044E-474D-8DBB-E9B21E448A3D}"/>
              </a:ext>
            </a:extLst>
          </p:cNvPr>
          <p:cNvSpPr/>
          <p:nvPr/>
        </p:nvSpPr>
        <p:spPr>
          <a:xfrm>
            <a:off x="2010340" y="344563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2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839BEACA-E83B-4848-9866-2EEB7DA5C351}"/>
              </a:ext>
            </a:extLst>
          </p:cNvPr>
          <p:cNvSpPr/>
          <p:nvPr/>
        </p:nvSpPr>
        <p:spPr>
          <a:xfrm>
            <a:off x="5378572" y="3443658"/>
            <a:ext cx="1039044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2</a:t>
            </a:r>
          </a:p>
        </p:txBody>
      </p:sp>
      <p:sp>
        <p:nvSpPr>
          <p:cNvPr id="42" name="Rounded Rectangle 41">
            <a:extLst>
              <a:ext uri="{FF2B5EF4-FFF2-40B4-BE49-F238E27FC236}">
                <a16:creationId xmlns:a16="http://schemas.microsoft.com/office/drawing/2014/main" id="{F9809C02-5049-C041-8C5A-357EA981F549}"/>
              </a:ext>
            </a:extLst>
          </p:cNvPr>
          <p:cNvSpPr/>
          <p:nvPr/>
        </p:nvSpPr>
        <p:spPr>
          <a:xfrm>
            <a:off x="6573690" y="3442606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2</a:t>
            </a:r>
          </a:p>
        </p:txBody>
      </p:sp>
      <p:sp>
        <p:nvSpPr>
          <p:cNvPr id="43" name="Rounded Rectangle 42">
            <a:extLst>
              <a:ext uri="{FF2B5EF4-FFF2-40B4-BE49-F238E27FC236}">
                <a16:creationId xmlns:a16="http://schemas.microsoft.com/office/drawing/2014/main" id="{518E0E85-7FAB-D548-AFE5-548DACC02425}"/>
              </a:ext>
            </a:extLst>
          </p:cNvPr>
          <p:cNvSpPr/>
          <p:nvPr/>
        </p:nvSpPr>
        <p:spPr>
          <a:xfrm>
            <a:off x="9856354" y="3442605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2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C567DF4D-2EC2-F442-B4CA-1A695D3FCFC3}"/>
              </a:ext>
            </a:extLst>
          </p:cNvPr>
          <p:cNvSpPr/>
          <p:nvPr/>
        </p:nvSpPr>
        <p:spPr>
          <a:xfrm>
            <a:off x="2156029" y="4580968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45" name="Rounded Rectangle 44">
            <a:extLst>
              <a:ext uri="{FF2B5EF4-FFF2-40B4-BE49-F238E27FC236}">
                <a16:creationId xmlns:a16="http://schemas.microsoft.com/office/drawing/2014/main" id="{B0E62F93-F847-DB4C-B8FF-204B06BABDF5}"/>
              </a:ext>
            </a:extLst>
          </p:cNvPr>
          <p:cNvSpPr/>
          <p:nvPr/>
        </p:nvSpPr>
        <p:spPr>
          <a:xfrm>
            <a:off x="4902498" y="4583494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55B9CDB0-E34A-B540-A5C0-B54177F6C63E}"/>
              </a:ext>
            </a:extLst>
          </p:cNvPr>
          <p:cNvSpPr/>
          <p:nvPr/>
        </p:nvSpPr>
        <p:spPr>
          <a:xfrm>
            <a:off x="6587556" y="4549222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  <p:sp>
        <p:nvSpPr>
          <p:cNvPr id="47" name="Rounded Rectangle 46">
            <a:extLst>
              <a:ext uri="{FF2B5EF4-FFF2-40B4-BE49-F238E27FC236}">
                <a16:creationId xmlns:a16="http://schemas.microsoft.com/office/drawing/2014/main" id="{6C26F104-060C-2B46-B867-49E4330B183A}"/>
              </a:ext>
            </a:extLst>
          </p:cNvPr>
          <p:cNvSpPr/>
          <p:nvPr/>
        </p:nvSpPr>
        <p:spPr>
          <a:xfrm>
            <a:off x="9538539" y="4571525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MYCC_2:hash</a:t>
            </a:r>
          </a:p>
        </p:txBody>
      </p:sp>
    </p:spTree>
    <p:extLst>
      <p:ext uri="{BB962C8B-B14F-4D97-AF65-F5344CB8AC3E}">
        <p14:creationId xmlns:p14="http://schemas.microsoft.com/office/powerpoint/2010/main" val="1001869190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Deployment Scenarios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77749538"/>
      </p:ext>
    </p:extLst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52828" y="1280347"/>
            <a:ext cx="9567766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680610" y="273034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Three orgs joined on a channel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33362" y="4018206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7125350" y="457120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3096202" y="2348235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69107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19793" y="4007278"/>
            <a:ext cx="1171780" cy="1064712"/>
          </a:xfrm>
          <a:prstGeom prst="roundRect">
            <a:avLst/>
          </a:prstGeom>
          <a:solidFill>
            <a:schemeClr val="accent6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Org3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8164757" y="4771465"/>
            <a:ext cx="1130457" cy="1013416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1971435" y="4681426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2" name="Straight Connector 101">
            <a:extLst>
              <a:ext uri="{FF2B5EF4-FFF2-40B4-BE49-F238E27FC236}">
                <a16:creationId xmlns:a16="http://schemas.microsoft.com/office/drawing/2014/main" id="{521BB86C-F945-9C49-837C-FB990547869D}"/>
              </a:ext>
            </a:extLst>
          </p:cNvPr>
          <p:cNvCxnSpPr>
            <a:cxnSpLocks/>
            <a:endCxn id="29" idx="0"/>
          </p:cNvCxnSpPr>
          <p:nvPr/>
        </p:nvCxnSpPr>
        <p:spPr>
          <a:xfrm>
            <a:off x="6493413" y="2779985"/>
            <a:ext cx="0" cy="1298030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571935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5369157" y="1587620"/>
            <a:ext cx="2371888" cy="823288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1971435" y="354824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AA4CFC9A-B076-3640-9642-628BD7FC4490}"/>
              </a:ext>
            </a:extLst>
          </p:cNvPr>
          <p:cNvSpPr/>
          <p:nvPr/>
        </p:nvSpPr>
        <p:spPr>
          <a:xfrm>
            <a:off x="5912232" y="4078015"/>
            <a:ext cx="1162362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0FF486FE-3DDD-344F-8494-0B28A5A98312}"/>
              </a:ext>
            </a:extLst>
          </p:cNvPr>
          <p:cNvSpPr/>
          <p:nvPr/>
        </p:nvSpPr>
        <p:spPr>
          <a:xfrm>
            <a:off x="5238418" y="4692640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6C2A7AA-1925-854E-8EBB-289E73DA9C63}"/>
              </a:ext>
            </a:extLst>
          </p:cNvPr>
          <p:cNvSpPr/>
          <p:nvPr/>
        </p:nvSpPr>
        <p:spPr>
          <a:xfrm>
            <a:off x="6744004" y="3492739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5296880" y="3544293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39" name="Rounded Rectangle 38">
            <a:extLst>
              <a:ext uri="{FF2B5EF4-FFF2-40B4-BE49-F238E27FC236}">
                <a16:creationId xmlns:a16="http://schemas.microsoft.com/office/drawing/2014/main" id="{10C179D3-11DA-9A47-A942-A387AEF147D0}"/>
              </a:ext>
            </a:extLst>
          </p:cNvPr>
          <p:cNvSpPr/>
          <p:nvPr/>
        </p:nvSpPr>
        <p:spPr>
          <a:xfrm>
            <a:off x="8199140" y="3481730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7AE68B10-CB26-C648-8EFB-0E0956C54D9C}"/>
              </a:ext>
            </a:extLst>
          </p:cNvPr>
          <p:cNvSpPr/>
          <p:nvPr/>
        </p:nvSpPr>
        <p:spPr>
          <a:xfrm>
            <a:off x="9743879" y="3472755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EE663D59-672B-3A4C-AC1B-5768EBE51220}"/>
              </a:ext>
            </a:extLst>
          </p:cNvPr>
          <p:cNvSpPr/>
          <p:nvPr/>
        </p:nvSpPr>
        <p:spPr>
          <a:xfrm>
            <a:off x="3808285" y="3544293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</p:spTree>
    <p:extLst>
      <p:ext uri="{BB962C8B-B14F-4D97-AF65-F5344CB8AC3E}">
        <p14:creationId xmlns:p14="http://schemas.microsoft.com/office/powerpoint/2010/main" val="1247213485"/>
      </p:ext>
    </p:extLst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52828" y="1280347"/>
            <a:ext cx="9567766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680610" y="273034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Joining a channel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33362" y="4018206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7125350" y="457120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3096202" y="2348235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69107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19793" y="4007278"/>
            <a:ext cx="1171780" cy="1064712"/>
          </a:xfrm>
          <a:prstGeom prst="roundRect">
            <a:avLst/>
          </a:prstGeom>
          <a:solidFill>
            <a:schemeClr val="accent6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Org3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8164757" y="4771465"/>
            <a:ext cx="1130457" cy="1013416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1971435" y="4681426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571935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5369157" y="1587620"/>
            <a:ext cx="2371888" cy="823288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1971435" y="354824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AA4CFC9A-B076-3640-9642-628BD7FC4490}"/>
              </a:ext>
            </a:extLst>
          </p:cNvPr>
          <p:cNvSpPr/>
          <p:nvPr/>
        </p:nvSpPr>
        <p:spPr>
          <a:xfrm>
            <a:off x="5912232" y="4078015"/>
            <a:ext cx="1162362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0FF486FE-3DDD-344F-8494-0B28A5A98312}"/>
              </a:ext>
            </a:extLst>
          </p:cNvPr>
          <p:cNvSpPr/>
          <p:nvPr/>
        </p:nvSpPr>
        <p:spPr>
          <a:xfrm>
            <a:off x="5238418" y="4692640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6C2A7AA-1925-854E-8EBB-289E73DA9C63}"/>
              </a:ext>
            </a:extLst>
          </p:cNvPr>
          <p:cNvSpPr/>
          <p:nvPr/>
        </p:nvSpPr>
        <p:spPr>
          <a:xfrm>
            <a:off x="6744004" y="3492739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5296880" y="3544293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7AE68B10-CB26-C648-8EFB-0E0956C54D9C}"/>
              </a:ext>
            </a:extLst>
          </p:cNvPr>
          <p:cNvSpPr/>
          <p:nvPr/>
        </p:nvSpPr>
        <p:spPr>
          <a:xfrm>
            <a:off x="9743879" y="3472755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EE663D59-672B-3A4C-AC1B-5768EBE51220}"/>
              </a:ext>
            </a:extLst>
          </p:cNvPr>
          <p:cNvSpPr/>
          <p:nvPr/>
        </p:nvSpPr>
        <p:spPr>
          <a:xfrm>
            <a:off x="3808285" y="3544293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5330817E-4F1C-E04F-AE41-3F49B1F28B6C}"/>
              </a:ext>
            </a:extLst>
          </p:cNvPr>
          <p:cNvCxnSpPr>
            <a:cxnSpLocks/>
          </p:cNvCxnSpPr>
          <p:nvPr/>
        </p:nvCxnSpPr>
        <p:spPr>
          <a:xfrm>
            <a:off x="6493413" y="2779985"/>
            <a:ext cx="0" cy="1298030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2157513159"/>
      </p:ext>
    </p:extLst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52828" y="1280347"/>
            <a:ext cx="9567766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680610" y="273034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Joining a channel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33362" y="4018206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7125350" y="457120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3096202" y="2348235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69107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19793" y="4007278"/>
            <a:ext cx="1171780" cy="1064712"/>
          </a:xfrm>
          <a:prstGeom prst="roundRect">
            <a:avLst/>
          </a:prstGeom>
          <a:solidFill>
            <a:schemeClr val="accent6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Org3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8164757" y="4771465"/>
            <a:ext cx="1130457" cy="1013416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1971435" y="4681426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571935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5369157" y="1587620"/>
            <a:ext cx="2371888" cy="823288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1971435" y="354824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AA4CFC9A-B076-3640-9642-628BD7FC4490}"/>
              </a:ext>
            </a:extLst>
          </p:cNvPr>
          <p:cNvSpPr/>
          <p:nvPr/>
        </p:nvSpPr>
        <p:spPr>
          <a:xfrm>
            <a:off x="5912232" y="4078015"/>
            <a:ext cx="1162362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0FF486FE-3DDD-344F-8494-0B28A5A98312}"/>
              </a:ext>
            </a:extLst>
          </p:cNvPr>
          <p:cNvSpPr/>
          <p:nvPr/>
        </p:nvSpPr>
        <p:spPr>
          <a:xfrm>
            <a:off x="5238418" y="4692640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6C2A7AA-1925-854E-8EBB-289E73DA9C63}"/>
              </a:ext>
            </a:extLst>
          </p:cNvPr>
          <p:cNvSpPr/>
          <p:nvPr/>
        </p:nvSpPr>
        <p:spPr>
          <a:xfrm>
            <a:off x="6744004" y="3492739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5296880" y="3544293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39" name="Rounded Rectangle 38">
            <a:extLst>
              <a:ext uri="{FF2B5EF4-FFF2-40B4-BE49-F238E27FC236}">
                <a16:creationId xmlns:a16="http://schemas.microsoft.com/office/drawing/2014/main" id="{10C179D3-11DA-9A47-A942-A387AEF147D0}"/>
              </a:ext>
            </a:extLst>
          </p:cNvPr>
          <p:cNvSpPr/>
          <p:nvPr/>
        </p:nvSpPr>
        <p:spPr>
          <a:xfrm>
            <a:off x="8199140" y="3481730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7AE68B10-CB26-C648-8EFB-0E0956C54D9C}"/>
              </a:ext>
            </a:extLst>
          </p:cNvPr>
          <p:cNvSpPr/>
          <p:nvPr/>
        </p:nvSpPr>
        <p:spPr>
          <a:xfrm>
            <a:off x="9743879" y="3472755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EE663D59-672B-3A4C-AC1B-5768EBE51220}"/>
              </a:ext>
            </a:extLst>
          </p:cNvPr>
          <p:cNvSpPr/>
          <p:nvPr/>
        </p:nvSpPr>
        <p:spPr>
          <a:xfrm>
            <a:off x="3808285" y="3544293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5330817E-4F1C-E04F-AE41-3F49B1F28B6C}"/>
              </a:ext>
            </a:extLst>
          </p:cNvPr>
          <p:cNvCxnSpPr>
            <a:cxnSpLocks/>
          </p:cNvCxnSpPr>
          <p:nvPr/>
        </p:nvCxnSpPr>
        <p:spPr>
          <a:xfrm>
            <a:off x="6493413" y="2779985"/>
            <a:ext cx="0" cy="1298030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3424303058"/>
      </p:ext>
    </p:extLst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52828" y="1280347"/>
            <a:ext cx="9567766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680610" y="273034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Updating the endorsement policy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33362" y="4018206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7125350" y="457120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3096202" y="2348235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69107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19793" y="4007278"/>
            <a:ext cx="1171780" cy="1064712"/>
          </a:xfrm>
          <a:prstGeom prst="roundRect">
            <a:avLst/>
          </a:prstGeom>
          <a:solidFill>
            <a:schemeClr val="accent6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Org3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8164757" y="4771465"/>
            <a:ext cx="1130457" cy="1013416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1971435" y="4681426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571935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5369157" y="1587620"/>
            <a:ext cx="2371888" cy="823288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1971435" y="354824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AA4CFC9A-B076-3640-9642-628BD7FC4490}"/>
              </a:ext>
            </a:extLst>
          </p:cNvPr>
          <p:cNvSpPr/>
          <p:nvPr/>
        </p:nvSpPr>
        <p:spPr>
          <a:xfrm>
            <a:off x="5912232" y="4078015"/>
            <a:ext cx="1162362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0FF486FE-3DDD-344F-8494-0B28A5A98312}"/>
              </a:ext>
            </a:extLst>
          </p:cNvPr>
          <p:cNvSpPr/>
          <p:nvPr/>
        </p:nvSpPr>
        <p:spPr>
          <a:xfrm>
            <a:off x="5238418" y="4692640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6C2A7AA-1925-854E-8EBB-289E73DA9C63}"/>
              </a:ext>
            </a:extLst>
          </p:cNvPr>
          <p:cNvSpPr/>
          <p:nvPr/>
        </p:nvSpPr>
        <p:spPr>
          <a:xfrm>
            <a:off x="6744004" y="3492739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5296880" y="3544293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39" name="Rounded Rectangle 38">
            <a:extLst>
              <a:ext uri="{FF2B5EF4-FFF2-40B4-BE49-F238E27FC236}">
                <a16:creationId xmlns:a16="http://schemas.microsoft.com/office/drawing/2014/main" id="{10C179D3-11DA-9A47-A942-A387AEF147D0}"/>
              </a:ext>
            </a:extLst>
          </p:cNvPr>
          <p:cNvSpPr/>
          <p:nvPr/>
        </p:nvSpPr>
        <p:spPr>
          <a:xfrm>
            <a:off x="8199140" y="3481730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7AE68B10-CB26-C648-8EFB-0E0956C54D9C}"/>
              </a:ext>
            </a:extLst>
          </p:cNvPr>
          <p:cNvSpPr/>
          <p:nvPr/>
        </p:nvSpPr>
        <p:spPr>
          <a:xfrm>
            <a:off x="9743879" y="3472755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EE663D59-672B-3A4C-AC1B-5768EBE51220}"/>
              </a:ext>
            </a:extLst>
          </p:cNvPr>
          <p:cNvSpPr/>
          <p:nvPr/>
        </p:nvSpPr>
        <p:spPr>
          <a:xfrm>
            <a:off x="3808285" y="3544293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5330817E-4F1C-E04F-AE41-3F49B1F28B6C}"/>
              </a:ext>
            </a:extLst>
          </p:cNvPr>
          <p:cNvCxnSpPr>
            <a:cxnSpLocks/>
          </p:cNvCxnSpPr>
          <p:nvPr/>
        </p:nvCxnSpPr>
        <p:spPr>
          <a:xfrm>
            <a:off x="6493413" y="2779985"/>
            <a:ext cx="0" cy="1298030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2810986185"/>
      </p:ext>
    </p:extLst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52828" y="1280347"/>
            <a:ext cx="9567766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680610" y="273034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Updating the endorsement policy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33362" y="4018206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7125350" y="457120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3096202" y="2348235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69107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19793" y="4007278"/>
            <a:ext cx="1171780" cy="1064712"/>
          </a:xfrm>
          <a:prstGeom prst="roundRect">
            <a:avLst/>
          </a:prstGeom>
          <a:solidFill>
            <a:schemeClr val="accent6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Org3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8164757" y="4771465"/>
            <a:ext cx="1130457" cy="1013416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1971435" y="4681426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571935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5369157" y="1587620"/>
            <a:ext cx="2371888" cy="823288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2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1971435" y="354824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AA4CFC9A-B076-3640-9642-628BD7FC4490}"/>
              </a:ext>
            </a:extLst>
          </p:cNvPr>
          <p:cNvSpPr/>
          <p:nvPr/>
        </p:nvSpPr>
        <p:spPr>
          <a:xfrm>
            <a:off x="5912232" y="4078015"/>
            <a:ext cx="1162362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0FF486FE-3DDD-344F-8494-0B28A5A98312}"/>
              </a:ext>
            </a:extLst>
          </p:cNvPr>
          <p:cNvSpPr/>
          <p:nvPr/>
        </p:nvSpPr>
        <p:spPr>
          <a:xfrm>
            <a:off x="5238418" y="4692640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6C2A7AA-1925-854E-8EBB-289E73DA9C63}"/>
              </a:ext>
            </a:extLst>
          </p:cNvPr>
          <p:cNvSpPr/>
          <p:nvPr/>
        </p:nvSpPr>
        <p:spPr>
          <a:xfrm>
            <a:off x="6744004" y="3492739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5296880" y="3544293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39" name="Rounded Rectangle 38">
            <a:extLst>
              <a:ext uri="{FF2B5EF4-FFF2-40B4-BE49-F238E27FC236}">
                <a16:creationId xmlns:a16="http://schemas.microsoft.com/office/drawing/2014/main" id="{10C179D3-11DA-9A47-A942-A387AEF147D0}"/>
              </a:ext>
            </a:extLst>
          </p:cNvPr>
          <p:cNvSpPr/>
          <p:nvPr/>
        </p:nvSpPr>
        <p:spPr>
          <a:xfrm>
            <a:off x="8199140" y="3481730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7AE68B10-CB26-C648-8EFB-0E0956C54D9C}"/>
              </a:ext>
            </a:extLst>
          </p:cNvPr>
          <p:cNvSpPr/>
          <p:nvPr/>
        </p:nvSpPr>
        <p:spPr>
          <a:xfrm>
            <a:off x="9743879" y="3472755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EE663D59-672B-3A4C-AC1B-5768EBE51220}"/>
              </a:ext>
            </a:extLst>
          </p:cNvPr>
          <p:cNvSpPr/>
          <p:nvPr/>
        </p:nvSpPr>
        <p:spPr>
          <a:xfrm>
            <a:off x="3808285" y="3544293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5330817E-4F1C-E04F-AE41-3F49B1F28B6C}"/>
              </a:ext>
            </a:extLst>
          </p:cNvPr>
          <p:cNvCxnSpPr>
            <a:cxnSpLocks/>
          </p:cNvCxnSpPr>
          <p:nvPr/>
        </p:nvCxnSpPr>
        <p:spPr>
          <a:xfrm>
            <a:off x="6493413" y="2779985"/>
            <a:ext cx="0" cy="1298030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1354315926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Installing </a:t>
            </a:r>
            <a:r>
              <a:rPr lang="en-US" dirty="0" err="1"/>
              <a:t>chaincode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657071070"/>
      </p:ext>
    </p:extLst>
  </p:cSld>
  <p:clrMapOvr>
    <a:masterClrMapping/>
  </p:clrMapOvr>
  <p:transition spd="med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52828" y="1280347"/>
            <a:ext cx="9567766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680610" y="273034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One organization does not use the </a:t>
            </a:r>
            <a:r>
              <a:rPr lang="en-US" sz="3600" dirty="0" err="1"/>
              <a:t>chaincode</a:t>
            </a:r>
            <a:endParaRPr lang="en-US" sz="3600" dirty="0"/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33362" y="4018206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7125350" y="457120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3096202" y="2348235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69107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19793" y="4007278"/>
            <a:ext cx="1171780" cy="1064712"/>
          </a:xfrm>
          <a:prstGeom prst="roundRect">
            <a:avLst/>
          </a:prstGeom>
          <a:solidFill>
            <a:schemeClr val="accent6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Org3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1971435" y="4681426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571935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1971435" y="354824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AA4CFC9A-B076-3640-9642-628BD7FC4490}"/>
              </a:ext>
            </a:extLst>
          </p:cNvPr>
          <p:cNvSpPr/>
          <p:nvPr/>
        </p:nvSpPr>
        <p:spPr>
          <a:xfrm>
            <a:off x="5912232" y="4078015"/>
            <a:ext cx="1162362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0FF486FE-3DDD-344F-8494-0B28A5A98312}"/>
              </a:ext>
            </a:extLst>
          </p:cNvPr>
          <p:cNvSpPr/>
          <p:nvPr/>
        </p:nvSpPr>
        <p:spPr>
          <a:xfrm>
            <a:off x="5238418" y="4692640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6C2A7AA-1925-854E-8EBB-289E73DA9C63}"/>
              </a:ext>
            </a:extLst>
          </p:cNvPr>
          <p:cNvSpPr/>
          <p:nvPr/>
        </p:nvSpPr>
        <p:spPr>
          <a:xfrm>
            <a:off x="6744004" y="3492739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5296880" y="3544293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7AE68B10-CB26-C648-8EFB-0E0956C54D9C}"/>
              </a:ext>
            </a:extLst>
          </p:cNvPr>
          <p:cNvSpPr/>
          <p:nvPr/>
        </p:nvSpPr>
        <p:spPr>
          <a:xfrm>
            <a:off x="9743879" y="3472755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EE663D59-672B-3A4C-AC1B-5768EBE51220}"/>
              </a:ext>
            </a:extLst>
          </p:cNvPr>
          <p:cNvSpPr/>
          <p:nvPr/>
        </p:nvSpPr>
        <p:spPr>
          <a:xfrm>
            <a:off x="3808285" y="3544293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24" name="Rounded Rectangle 23">
            <a:extLst>
              <a:ext uri="{FF2B5EF4-FFF2-40B4-BE49-F238E27FC236}">
                <a16:creationId xmlns:a16="http://schemas.microsoft.com/office/drawing/2014/main" id="{0CB25A41-6623-E940-A206-0502B42FBBF8}"/>
              </a:ext>
            </a:extLst>
          </p:cNvPr>
          <p:cNvSpPr/>
          <p:nvPr/>
        </p:nvSpPr>
        <p:spPr>
          <a:xfrm>
            <a:off x="5369157" y="1587620"/>
            <a:ext cx="2371888" cy="823288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1C29C7D5-70E2-834B-8619-F833F9A0BD55}"/>
              </a:ext>
            </a:extLst>
          </p:cNvPr>
          <p:cNvCxnSpPr>
            <a:cxnSpLocks/>
          </p:cNvCxnSpPr>
          <p:nvPr/>
        </p:nvCxnSpPr>
        <p:spPr>
          <a:xfrm>
            <a:off x="6493413" y="2779985"/>
            <a:ext cx="0" cy="1298030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2568844963"/>
      </p:ext>
    </p:extLst>
  </p:cSld>
  <p:clrMapOvr>
    <a:masterClrMapping/>
  </p:clrMapOvr>
  <p:transition spd="med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52828" y="1280347"/>
            <a:ext cx="9567766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680610" y="273034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Majority agree to definition, 1 org disagrees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33362" y="4018206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7125350" y="457120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3096202" y="2348235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69107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19793" y="4007278"/>
            <a:ext cx="1171780" cy="1064712"/>
          </a:xfrm>
          <a:prstGeom prst="roundRect">
            <a:avLst/>
          </a:prstGeom>
          <a:solidFill>
            <a:schemeClr val="accent6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Org3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8164757" y="4771465"/>
            <a:ext cx="1130457" cy="1013416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1971435" y="4681426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571935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5369157" y="1587620"/>
            <a:ext cx="2371888" cy="823288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1971435" y="354824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AA4CFC9A-B076-3640-9642-628BD7FC4490}"/>
              </a:ext>
            </a:extLst>
          </p:cNvPr>
          <p:cNvSpPr/>
          <p:nvPr/>
        </p:nvSpPr>
        <p:spPr>
          <a:xfrm>
            <a:off x="5912232" y="4078015"/>
            <a:ext cx="1162362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0FF486FE-3DDD-344F-8494-0B28A5A98312}"/>
              </a:ext>
            </a:extLst>
          </p:cNvPr>
          <p:cNvSpPr/>
          <p:nvPr/>
        </p:nvSpPr>
        <p:spPr>
          <a:xfrm>
            <a:off x="5238418" y="4692640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6C2A7AA-1925-854E-8EBB-289E73DA9C63}"/>
              </a:ext>
            </a:extLst>
          </p:cNvPr>
          <p:cNvSpPr/>
          <p:nvPr/>
        </p:nvSpPr>
        <p:spPr>
          <a:xfrm>
            <a:off x="6744004" y="3492739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5296880" y="3544293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39" name="Rounded Rectangle 38">
            <a:extLst>
              <a:ext uri="{FF2B5EF4-FFF2-40B4-BE49-F238E27FC236}">
                <a16:creationId xmlns:a16="http://schemas.microsoft.com/office/drawing/2014/main" id="{10C179D3-11DA-9A47-A942-A387AEF147D0}"/>
              </a:ext>
            </a:extLst>
          </p:cNvPr>
          <p:cNvSpPr/>
          <p:nvPr/>
        </p:nvSpPr>
        <p:spPr>
          <a:xfrm>
            <a:off x="8199140" y="3481730"/>
            <a:ext cx="1017927" cy="764187"/>
          </a:xfrm>
          <a:prstGeom prst="roundRect">
            <a:avLst>
              <a:gd name="adj" fmla="val 0"/>
            </a:avLst>
          </a:prstGeom>
          <a:solidFill>
            <a:schemeClr val="tx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7AE68B10-CB26-C648-8EFB-0E0956C54D9C}"/>
              </a:ext>
            </a:extLst>
          </p:cNvPr>
          <p:cNvSpPr/>
          <p:nvPr/>
        </p:nvSpPr>
        <p:spPr>
          <a:xfrm>
            <a:off x="9743879" y="3472755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EE663D59-672B-3A4C-AC1B-5768EBE51220}"/>
              </a:ext>
            </a:extLst>
          </p:cNvPr>
          <p:cNvSpPr/>
          <p:nvPr/>
        </p:nvSpPr>
        <p:spPr>
          <a:xfrm>
            <a:off x="3808285" y="3544293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796BE5F0-C51F-2E4F-89AD-D87C93B7A270}"/>
              </a:ext>
            </a:extLst>
          </p:cNvPr>
          <p:cNvCxnSpPr>
            <a:cxnSpLocks/>
          </p:cNvCxnSpPr>
          <p:nvPr/>
        </p:nvCxnSpPr>
        <p:spPr>
          <a:xfrm>
            <a:off x="6493413" y="2779985"/>
            <a:ext cx="0" cy="1298030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139483409"/>
      </p:ext>
    </p:extLst>
  </p:cSld>
  <p:clrMapOvr>
    <a:masterClrMapping/>
  </p:clrMapOvr>
  <p:transition spd="med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52828" y="1280347"/>
            <a:ext cx="9567766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680610" y="273034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Organizations do not agree on a </a:t>
            </a:r>
            <a:r>
              <a:rPr lang="en-US" sz="3600" dirty="0" err="1"/>
              <a:t>chaincode</a:t>
            </a:r>
            <a:endParaRPr lang="en-US" sz="3600" dirty="0"/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33362" y="4018206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7125350" y="457120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3096202" y="2348235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69107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19793" y="4007278"/>
            <a:ext cx="1171780" cy="1064712"/>
          </a:xfrm>
          <a:prstGeom prst="roundRect">
            <a:avLst/>
          </a:prstGeom>
          <a:solidFill>
            <a:schemeClr val="accent6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Org3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8164757" y="4771465"/>
            <a:ext cx="1130457" cy="1013416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1971435" y="4681426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571935" y="2657856"/>
            <a:ext cx="0" cy="13575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5369157" y="1638023"/>
            <a:ext cx="2371888" cy="823288"/>
          </a:xfrm>
          <a:prstGeom prst="roundRect">
            <a:avLst>
              <a:gd name="adj" fmla="val 0"/>
            </a:avLst>
          </a:prstGeom>
          <a:solidFill>
            <a:schemeClr val="tx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1971435" y="354824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tx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AA4CFC9A-B076-3640-9642-628BD7FC4490}"/>
              </a:ext>
            </a:extLst>
          </p:cNvPr>
          <p:cNvSpPr/>
          <p:nvPr/>
        </p:nvSpPr>
        <p:spPr>
          <a:xfrm>
            <a:off x="5912232" y="4078015"/>
            <a:ext cx="1162362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0FF486FE-3DDD-344F-8494-0B28A5A98312}"/>
              </a:ext>
            </a:extLst>
          </p:cNvPr>
          <p:cNvSpPr/>
          <p:nvPr/>
        </p:nvSpPr>
        <p:spPr>
          <a:xfrm>
            <a:off x="5238418" y="4692640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6C2A7AA-1925-854E-8EBB-289E73DA9C63}"/>
              </a:ext>
            </a:extLst>
          </p:cNvPr>
          <p:cNvSpPr/>
          <p:nvPr/>
        </p:nvSpPr>
        <p:spPr>
          <a:xfrm>
            <a:off x="6744004" y="3492739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2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2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5296880" y="3544293"/>
            <a:ext cx="1017927" cy="764187"/>
          </a:xfrm>
          <a:prstGeom prst="roundRect">
            <a:avLst>
              <a:gd name="adj" fmla="val 0"/>
            </a:avLst>
          </a:prstGeom>
          <a:solidFill>
            <a:schemeClr val="tx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39" name="Rounded Rectangle 38">
            <a:extLst>
              <a:ext uri="{FF2B5EF4-FFF2-40B4-BE49-F238E27FC236}">
                <a16:creationId xmlns:a16="http://schemas.microsoft.com/office/drawing/2014/main" id="{10C179D3-11DA-9A47-A942-A387AEF147D0}"/>
              </a:ext>
            </a:extLst>
          </p:cNvPr>
          <p:cNvSpPr/>
          <p:nvPr/>
        </p:nvSpPr>
        <p:spPr>
          <a:xfrm>
            <a:off x="8199140" y="3481730"/>
            <a:ext cx="1017927" cy="764187"/>
          </a:xfrm>
          <a:prstGeom prst="roundRect">
            <a:avLst>
              <a:gd name="adj" fmla="val 0"/>
            </a:avLst>
          </a:prstGeom>
          <a:solidFill>
            <a:schemeClr val="tx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7AE68B10-CB26-C648-8EFB-0E0956C54D9C}"/>
              </a:ext>
            </a:extLst>
          </p:cNvPr>
          <p:cNvSpPr/>
          <p:nvPr/>
        </p:nvSpPr>
        <p:spPr>
          <a:xfrm>
            <a:off x="9743879" y="3472755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6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(3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EE663D59-672B-3A4C-AC1B-5768EBE51220}"/>
              </a:ext>
            </a:extLst>
          </p:cNvPr>
          <p:cNvSpPr/>
          <p:nvPr/>
        </p:nvSpPr>
        <p:spPr>
          <a:xfrm>
            <a:off x="3808285" y="3544293"/>
            <a:ext cx="1261035" cy="2065710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2,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(1 of 3),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3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796BE5F0-C51F-2E4F-89AD-D87C93B7A270}"/>
              </a:ext>
            </a:extLst>
          </p:cNvPr>
          <p:cNvCxnSpPr>
            <a:cxnSpLocks/>
          </p:cNvCxnSpPr>
          <p:nvPr/>
        </p:nvCxnSpPr>
        <p:spPr>
          <a:xfrm>
            <a:off x="6493413" y="2779985"/>
            <a:ext cx="0" cy="1298030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4258042489"/>
      </p:ext>
    </p:extLst>
  </p:cSld>
  <p:clrMapOvr>
    <a:masterClrMapping/>
  </p:clrMapOvr>
  <p:transition spd="med"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2520175" y="1280347"/>
            <a:ext cx="8575287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576114" y="204762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Using one package to multiple </a:t>
            </a:r>
            <a:r>
              <a:rPr lang="en-US" sz="3600" dirty="0" err="1"/>
              <a:t>chaincodes</a:t>
            </a:r>
            <a:endParaRPr lang="en-US" sz="3600" dirty="0"/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4003879" y="4029357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9110266" y="459350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3140806" y="2348235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3041952" y="4692577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  <a:endCxn id="28" idx="0"/>
          </p:cNvCxnSpPr>
          <p:nvPr/>
        </p:nvCxnSpPr>
        <p:spPr>
          <a:xfrm>
            <a:off x="4598061" y="2718181"/>
            <a:ext cx="1" cy="1311176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4176719" y="1595728"/>
            <a:ext cx="2164320" cy="823288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MYCC1,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(1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3183149" y="3385965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MYCC1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AA4CFC9A-B076-3640-9642-628BD7FC4490}"/>
              </a:ext>
            </a:extLst>
          </p:cNvPr>
          <p:cNvSpPr/>
          <p:nvPr/>
        </p:nvSpPr>
        <p:spPr>
          <a:xfrm>
            <a:off x="7897148" y="4100317"/>
            <a:ext cx="1162362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0FF486FE-3DDD-344F-8494-0B28A5A98312}"/>
              </a:ext>
            </a:extLst>
          </p:cNvPr>
          <p:cNvSpPr/>
          <p:nvPr/>
        </p:nvSpPr>
        <p:spPr>
          <a:xfrm>
            <a:off x="7223334" y="4714942"/>
            <a:ext cx="1054401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6C2A7AA-1925-854E-8EBB-289E73DA9C63}"/>
              </a:ext>
            </a:extLst>
          </p:cNvPr>
          <p:cNvSpPr/>
          <p:nvPr/>
        </p:nvSpPr>
        <p:spPr>
          <a:xfrm>
            <a:off x="8728921" y="3515041"/>
            <a:ext cx="1943850" cy="941925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</a:t>
            </a:r>
            <a:r>
              <a:rPr lang="en-US" sz="1200" b="1">
                <a:solidFill>
                  <a:schemeClr val="tx1"/>
                </a:solidFill>
                <a:ea typeface="Arial" charset="0"/>
                <a:cs typeface="Arial" charset="0"/>
              </a:rPr>
              <a:t>: MYCC1, 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(1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7190673" y="3451542"/>
            <a:ext cx="1162361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MYCC1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EE663D59-672B-3A4C-AC1B-5768EBE51220}"/>
              </a:ext>
            </a:extLst>
          </p:cNvPr>
          <p:cNvSpPr/>
          <p:nvPr/>
        </p:nvSpPr>
        <p:spPr>
          <a:xfrm>
            <a:off x="4844666" y="3512929"/>
            <a:ext cx="1947838" cy="1032855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MYCC1,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 (1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796BE5F0-C51F-2E4F-89AD-D87C93B7A270}"/>
              </a:ext>
            </a:extLst>
          </p:cNvPr>
          <p:cNvCxnSpPr>
            <a:cxnSpLocks/>
          </p:cNvCxnSpPr>
          <p:nvPr/>
        </p:nvCxnSpPr>
        <p:spPr>
          <a:xfrm>
            <a:off x="8478329" y="2740483"/>
            <a:ext cx="0" cy="1359834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BEB575F1-EDB1-1E43-85E4-F294978805BB}"/>
              </a:ext>
            </a:extLst>
          </p:cNvPr>
          <p:cNvSpPr/>
          <p:nvPr/>
        </p:nvSpPr>
        <p:spPr>
          <a:xfrm>
            <a:off x="7026860" y="1594895"/>
            <a:ext cx="2164319" cy="823288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MYCC2,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sp>
        <p:nvSpPr>
          <p:cNvPr id="31" name="Rounded Rectangle 30">
            <a:extLst>
              <a:ext uri="{FF2B5EF4-FFF2-40B4-BE49-F238E27FC236}">
                <a16:creationId xmlns:a16="http://schemas.microsoft.com/office/drawing/2014/main" id="{2EFE3B46-54F7-484E-AC10-919132049DB4}"/>
              </a:ext>
            </a:extLst>
          </p:cNvPr>
          <p:cNvSpPr/>
          <p:nvPr/>
        </p:nvSpPr>
        <p:spPr>
          <a:xfrm>
            <a:off x="4859995" y="4681340"/>
            <a:ext cx="1947839" cy="1032855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MYCC2,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32" name="Rounded Rectangle 31">
            <a:extLst>
              <a:ext uri="{FF2B5EF4-FFF2-40B4-BE49-F238E27FC236}">
                <a16:creationId xmlns:a16="http://schemas.microsoft.com/office/drawing/2014/main" id="{1127740E-2D3C-5C4B-BA35-40FDA70E0B67}"/>
              </a:ext>
            </a:extLst>
          </p:cNvPr>
          <p:cNvSpPr/>
          <p:nvPr/>
        </p:nvSpPr>
        <p:spPr>
          <a:xfrm>
            <a:off x="8737230" y="4749106"/>
            <a:ext cx="1935541" cy="941925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MYCC2,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 MYCC_1:hash</a:t>
            </a:r>
          </a:p>
        </p:txBody>
      </p:sp>
      <p:sp>
        <p:nvSpPr>
          <p:cNvPr id="33" name="Rounded Rectangle 32">
            <a:extLst>
              <a:ext uri="{FF2B5EF4-FFF2-40B4-BE49-F238E27FC236}">
                <a16:creationId xmlns:a16="http://schemas.microsoft.com/office/drawing/2014/main" id="{F378BB31-61A2-1A48-AFFD-48B12450CA6D}"/>
              </a:ext>
            </a:extLst>
          </p:cNvPr>
          <p:cNvSpPr/>
          <p:nvPr/>
        </p:nvSpPr>
        <p:spPr>
          <a:xfrm>
            <a:off x="2977586" y="3657177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0B896312-F2BE-F84C-A9BB-8CFE52B81206}"/>
              </a:ext>
            </a:extLst>
          </p:cNvPr>
          <p:cNvSpPr/>
          <p:nvPr/>
        </p:nvSpPr>
        <p:spPr>
          <a:xfrm>
            <a:off x="6952655" y="3641477"/>
            <a:ext cx="1162361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MYCC2</a:t>
            </a:r>
          </a:p>
        </p:txBody>
      </p:sp>
    </p:spTree>
    <p:extLst>
      <p:ext uri="{BB962C8B-B14F-4D97-AF65-F5344CB8AC3E}">
        <p14:creationId xmlns:p14="http://schemas.microsoft.com/office/powerpoint/2010/main" val="3050774334"/>
      </p:ext>
    </p:extLst>
  </p:cSld>
  <p:clrMapOvr>
    <a:masterClrMapping/>
  </p:clrMapOvr>
  <p:transition spd="med"/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467869" y="1174101"/>
            <a:ext cx="8575287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576114" y="204762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 fontScale="92500"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Different organizations can use different package languages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3067181" y="4029357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8173568" y="459350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2204108" y="2348235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2026183" y="4771450"/>
            <a:ext cx="1451989" cy="912449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MYCC_Golang:hash</a:t>
            </a:r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  <a:endCxn id="28" idx="0"/>
          </p:cNvCxnSpPr>
          <p:nvPr/>
        </p:nvCxnSpPr>
        <p:spPr>
          <a:xfrm>
            <a:off x="3661363" y="2718181"/>
            <a:ext cx="1" cy="1311176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4580847" y="1589533"/>
            <a:ext cx="2164320" cy="823288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(1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2211583" y="3385965"/>
            <a:ext cx="1090647" cy="1032855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Lang: Golang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AA4CFC9A-B076-3640-9642-628BD7FC4490}"/>
              </a:ext>
            </a:extLst>
          </p:cNvPr>
          <p:cNvSpPr/>
          <p:nvPr/>
        </p:nvSpPr>
        <p:spPr>
          <a:xfrm>
            <a:off x="6960450" y="4100317"/>
            <a:ext cx="1162362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0FF486FE-3DDD-344F-8494-0B28A5A98312}"/>
              </a:ext>
            </a:extLst>
          </p:cNvPr>
          <p:cNvSpPr/>
          <p:nvPr/>
        </p:nvSpPr>
        <p:spPr>
          <a:xfrm>
            <a:off x="6018090" y="4842139"/>
            <a:ext cx="1451988" cy="863853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MYCC_Java:hash</a:t>
            </a:r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6C2A7AA-1925-854E-8EBB-289E73DA9C63}"/>
              </a:ext>
            </a:extLst>
          </p:cNvPr>
          <p:cNvSpPr/>
          <p:nvPr/>
        </p:nvSpPr>
        <p:spPr>
          <a:xfrm>
            <a:off x="7799052" y="3385965"/>
            <a:ext cx="1943850" cy="1172062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(1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MYCC_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Java:hash</a:t>
            </a:r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6162904" y="3413396"/>
            <a:ext cx="1162360" cy="1005424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Lang: Java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EE663D59-672B-3A4C-AC1B-5768EBE51220}"/>
              </a:ext>
            </a:extLst>
          </p:cNvPr>
          <p:cNvSpPr/>
          <p:nvPr/>
        </p:nvSpPr>
        <p:spPr>
          <a:xfrm>
            <a:off x="3930336" y="3388826"/>
            <a:ext cx="1947838" cy="1169201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 (1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MYCC_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Golang:hash</a:t>
            </a:r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796BE5F0-C51F-2E4F-89AD-D87C93B7A270}"/>
              </a:ext>
            </a:extLst>
          </p:cNvPr>
          <p:cNvCxnSpPr>
            <a:cxnSpLocks/>
          </p:cNvCxnSpPr>
          <p:nvPr/>
        </p:nvCxnSpPr>
        <p:spPr>
          <a:xfrm>
            <a:off x="7541631" y="2740483"/>
            <a:ext cx="0" cy="1359834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1269102686"/>
      </p:ext>
    </p:extLst>
  </p:cSld>
  <p:clrMapOvr>
    <a:masterClrMapping/>
  </p:clrMapOvr>
  <p:transition spd="med"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467869" y="1174101"/>
            <a:ext cx="8575287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576114" y="204762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Different organizations can use different binaries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3067181" y="4029357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8173568" y="459350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2204108" y="2348235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2026183" y="4771450"/>
            <a:ext cx="1451989" cy="912449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MYCC_org1:hash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  <a:endCxn id="28" idx="0"/>
          </p:cNvCxnSpPr>
          <p:nvPr/>
        </p:nvCxnSpPr>
        <p:spPr>
          <a:xfrm>
            <a:off x="3661363" y="2718181"/>
            <a:ext cx="1" cy="1311176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4580847" y="1589533"/>
            <a:ext cx="2164320" cy="823288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(1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2211583" y="3506371"/>
            <a:ext cx="1090647" cy="912449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AA4CFC9A-B076-3640-9642-628BD7FC4490}"/>
              </a:ext>
            </a:extLst>
          </p:cNvPr>
          <p:cNvSpPr/>
          <p:nvPr/>
        </p:nvSpPr>
        <p:spPr>
          <a:xfrm>
            <a:off x="6960450" y="4100317"/>
            <a:ext cx="1162362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0FF486FE-3DDD-344F-8494-0B28A5A98312}"/>
              </a:ext>
            </a:extLst>
          </p:cNvPr>
          <p:cNvSpPr/>
          <p:nvPr/>
        </p:nvSpPr>
        <p:spPr>
          <a:xfrm>
            <a:off x="6018090" y="4842139"/>
            <a:ext cx="1451988" cy="863853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</a:t>
            </a:r>
            <a:r>
              <a:rPr lang="en-US" sz="1200" b="1" err="1">
                <a:solidFill>
                  <a:schemeClr val="tx1"/>
                </a:solidFill>
                <a:ea typeface="Arial" charset="0"/>
                <a:cs typeface="Arial" charset="0"/>
              </a:rPr>
              <a:t>MYCC</a:t>
            </a:r>
            <a:r>
              <a:rPr lang="en-US" sz="1200" b="1">
                <a:solidFill>
                  <a:schemeClr val="tx1"/>
                </a:solidFill>
                <a:ea typeface="Arial" charset="0"/>
                <a:cs typeface="Arial" charset="0"/>
              </a:rPr>
              <a:t>_org2: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hash</a:t>
            </a:r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id="{96C2A7AA-1925-854E-8EBB-289E73DA9C63}"/>
              </a:ext>
            </a:extLst>
          </p:cNvPr>
          <p:cNvSpPr/>
          <p:nvPr/>
        </p:nvSpPr>
        <p:spPr>
          <a:xfrm>
            <a:off x="7799052" y="3385965"/>
            <a:ext cx="1943850" cy="1172062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Pol: (1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MYCC_ org2:hash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6162904" y="3513340"/>
            <a:ext cx="1162360" cy="905480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id="{EE663D59-672B-3A4C-AC1B-5768EBE51220}"/>
              </a:ext>
            </a:extLst>
          </p:cNvPr>
          <p:cNvSpPr/>
          <p:nvPr/>
        </p:nvSpPr>
        <p:spPr>
          <a:xfrm>
            <a:off x="3930336" y="3388826"/>
            <a:ext cx="1947838" cy="1169201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 (1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 ID: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MYCC_ org1:hash</a:t>
            </a: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796BE5F0-C51F-2E4F-89AD-D87C93B7A270}"/>
              </a:ext>
            </a:extLst>
          </p:cNvPr>
          <p:cNvCxnSpPr>
            <a:cxnSpLocks/>
          </p:cNvCxnSpPr>
          <p:nvPr/>
        </p:nvCxnSpPr>
        <p:spPr>
          <a:xfrm>
            <a:off x="7541631" y="2740483"/>
            <a:ext cx="0" cy="1359834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2303090356"/>
      </p:ext>
    </p:extLst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63492" y="3311911"/>
            <a:ext cx="9532718" cy="318925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711920" y="230987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Packaging the </a:t>
            </a:r>
            <a:r>
              <a:rPr lang="en-US" sz="3600" dirty="0" err="1"/>
              <a:t>chaincode</a:t>
            </a:r>
            <a:endParaRPr lang="en-US" sz="3600" dirty="0"/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3078576" y="4092192"/>
            <a:ext cx="1188365" cy="1059032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68" name="Rounded Rectangle 67">
            <a:extLst>
              <a:ext uri="{FF2B5EF4-FFF2-40B4-BE49-F238E27FC236}">
                <a16:creationId xmlns:a16="http://schemas.microsoft.com/office/drawing/2014/main" id="{4EF1D7FF-655A-454B-B805-FF18EA61337B}"/>
              </a:ext>
            </a:extLst>
          </p:cNvPr>
          <p:cNvSpPr/>
          <p:nvPr/>
        </p:nvSpPr>
        <p:spPr>
          <a:xfrm>
            <a:off x="4646349" y="4092192"/>
            <a:ext cx="1188365" cy="1072089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Peer2</a:t>
            </a:r>
          </a:p>
        </p:txBody>
      </p:sp>
      <p:sp>
        <p:nvSpPr>
          <p:cNvPr id="75" name="Rounded Rectangle 74">
            <a:extLst>
              <a:ext uri="{FF2B5EF4-FFF2-40B4-BE49-F238E27FC236}">
                <a16:creationId xmlns:a16="http://schemas.microsoft.com/office/drawing/2014/main" id="{EA46313E-9F4D-334F-A050-740D39CA0B07}"/>
              </a:ext>
            </a:extLst>
          </p:cNvPr>
          <p:cNvSpPr/>
          <p:nvPr/>
        </p:nvSpPr>
        <p:spPr>
          <a:xfrm>
            <a:off x="7613031" y="4108344"/>
            <a:ext cx="1188365" cy="1042880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9122645" y="4093510"/>
            <a:ext cx="1099975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Peer2</a:t>
            </a:r>
          </a:p>
        </p:txBody>
      </p:sp>
      <p:sp>
        <p:nvSpPr>
          <p:cNvPr id="96" name="Rounded Rectangle 95">
            <a:extLst>
              <a:ext uri="{FF2B5EF4-FFF2-40B4-BE49-F238E27FC236}">
                <a16:creationId xmlns:a16="http://schemas.microsoft.com/office/drawing/2014/main" id="{5A66AB61-7ABE-8B44-8945-97E03F1CA59D}"/>
              </a:ext>
            </a:extLst>
          </p:cNvPr>
          <p:cNvSpPr/>
          <p:nvPr/>
        </p:nvSpPr>
        <p:spPr>
          <a:xfrm>
            <a:off x="3770825" y="5376573"/>
            <a:ext cx="1469706" cy="1013416"/>
          </a:xfrm>
          <a:prstGeom prst="roundRect">
            <a:avLst>
              <a:gd name="adj" fmla="val 0"/>
            </a:avLst>
          </a:prstGeom>
          <a:solidFill>
            <a:schemeClr val="bg1">
              <a:lumMod val="85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Package_Label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MYCC_1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88086AE2-FC46-A042-8975-55B5F6A0BB8F}"/>
              </a:ext>
            </a:extLst>
          </p:cNvPr>
          <p:cNvSpPr/>
          <p:nvPr/>
        </p:nvSpPr>
        <p:spPr>
          <a:xfrm>
            <a:off x="8207213" y="5373074"/>
            <a:ext cx="1469706" cy="1013416"/>
          </a:xfrm>
          <a:prstGeom prst="roundRect">
            <a:avLst>
              <a:gd name="adj" fmla="val 0"/>
            </a:avLst>
          </a:prstGeom>
          <a:solidFill>
            <a:schemeClr val="bg1">
              <a:lumMod val="85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Package_Label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MYCC_1</a:t>
            </a:r>
          </a:p>
        </p:txBody>
      </p:sp>
    </p:spTree>
    <p:extLst>
      <p:ext uri="{BB962C8B-B14F-4D97-AF65-F5344CB8AC3E}">
        <p14:creationId xmlns:p14="http://schemas.microsoft.com/office/powerpoint/2010/main" val="3834263805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63492" y="3746810"/>
            <a:ext cx="9532718" cy="22302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711920" y="230987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Installing the </a:t>
            </a:r>
            <a:r>
              <a:rPr lang="en-US" sz="3600" dirty="0" err="1"/>
              <a:t>chaincode</a:t>
            </a:r>
            <a:r>
              <a:rPr lang="en-US" sz="3600" dirty="0"/>
              <a:t> package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29633" y="3966587"/>
            <a:ext cx="1188365" cy="1116904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37862" y="444090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8" name="Rounded Rectangle 67">
            <a:extLst>
              <a:ext uri="{FF2B5EF4-FFF2-40B4-BE49-F238E27FC236}">
                <a16:creationId xmlns:a16="http://schemas.microsoft.com/office/drawing/2014/main" id="{4EF1D7FF-655A-454B-B805-FF18EA61337B}"/>
              </a:ext>
            </a:extLst>
          </p:cNvPr>
          <p:cNvSpPr/>
          <p:nvPr/>
        </p:nvSpPr>
        <p:spPr>
          <a:xfrm>
            <a:off x="4454567" y="3951839"/>
            <a:ext cx="1188365" cy="1072089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Peer2</a:t>
            </a:r>
          </a:p>
        </p:txBody>
      </p:sp>
      <p:sp>
        <p:nvSpPr>
          <p:cNvPr id="75" name="Rounded Rectangle 74">
            <a:extLst>
              <a:ext uri="{FF2B5EF4-FFF2-40B4-BE49-F238E27FC236}">
                <a16:creationId xmlns:a16="http://schemas.microsoft.com/office/drawing/2014/main" id="{EA46313E-9F4D-334F-A050-740D39CA0B07}"/>
              </a:ext>
            </a:extLst>
          </p:cNvPr>
          <p:cNvSpPr/>
          <p:nvPr/>
        </p:nvSpPr>
        <p:spPr>
          <a:xfrm>
            <a:off x="7353384" y="4040610"/>
            <a:ext cx="1188365" cy="1042880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62998" y="4025776"/>
            <a:ext cx="1099975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Peer2</a:t>
            </a:r>
          </a:p>
        </p:txBody>
      </p:sp>
      <p:sp>
        <p:nvSpPr>
          <p:cNvPr id="94" name="Rounded Rectangle 93">
            <a:extLst>
              <a:ext uri="{FF2B5EF4-FFF2-40B4-BE49-F238E27FC236}">
                <a16:creationId xmlns:a16="http://schemas.microsoft.com/office/drawing/2014/main" id="{068C4CEB-DA53-C144-9297-12279D7D5444}"/>
              </a:ext>
            </a:extLst>
          </p:cNvPr>
          <p:cNvSpPr/>
          <p:nvPr/>
        </p:nvSpPr>
        <p:spPr>
          <a:xfrm>
            <a:off x="5068675" y="4733244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9670051" y="4734925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2028293" y="4779837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8" name="Rounded Rectangle 97">
            <a:extLst>
              <a:ext uri="{FF2B5EF4-FFF2-40B4-BE49-F238E27FC236}">
                <a16:creationId xmlns:a16="http://schemas.microsoft.com/office/drawing/2014/main" id="{51C7E646-28A2-3748-A137-6CF4F53C3E36}"/>
              </a:ext>
            </a:extLst>
          </p:cNvPr>
          <p:cNvSpPr/>
          <p:nvPr/>
        </p:nvSpPr>
        <p:spPr>
          <a:xfrm>
            <a:off x="6550110" y="4740442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</p:spTree>
    <p:extLst>
      <p:ext uri="{BB962C8B-B14F-4D97-AF65-F5344CB8AC3E}">
        <p14:creationId xmlns:p14="http://schemas.microsoft.com/office/powerpoint/2010/main" val="2311514080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63492" y="2776654"/>
            <a:ext cx="9532718" cy="320041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711920" y="230987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Approve a </a:t>
            </a:r>
            <a:r>
              <a:rPr lang="en-US" sz="3600" dirty="0" err="1"/>
              <a:t>chaincode</a:t>
            </a:r>
            <a:r>
              <a:rPr lang="en-US" sz="3600" dirty="0"/>
              <a:t> definition for your organization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884477" y="3864986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892706" y="4339308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8" name="Rounded Rectangle 67">
            <a:extLst>
              <a:ext uri="{FF2B5EF4-FFF2-40B4-BE49-F238E27FC236}">
                <a16:creationId xmlns:a16="http://schemas.microsoft.com/office/drawing/2014/main" id="{4EF1D7FF-655A-454B-B805-FF18EA61337B}"/>
              </a:ext>
            </a:extLst>
          </p:cNvPr>
          <p:cNvSpPr/>
          <p:nvPr/>
        </p:nvSpPr>
        <p:spPr>
          <a:xfrm>
            <a:off x="4409411" y="3850238"/>
            <a:ext cx="1188365" cy="1072089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Peer2</a:t>
            </a:r>
          </a:p>
        </p:txBody>
      </p:sp>
      <p:sp>
        <p:nvSpPr>
          <p:cNvPr id="75" name="Rounded Rectangle 74">
            <a:extLst>
              <a:ext uri="{FF2B5EF4-FFF2-40B4-BE49-F238E27FC236}">
                <a16:creationId xmlns:a16="http://schemas.microsoft.com/office/drawing/2014/main" id="{EA46313E-9F4D-334F-A050-740D39CA0B07}"/>
              </a:ext>
            </a:extLst>
          </p:cNvPr>
          <p:cNvSpPr/>
          <p:nvPr/>
        </p:nvSpPr>
        <p:spPr>
          <a:xfrm>
            <a:off x="7308228" y="3939009"/>
            <a:ext cx="1188365" cy="1042880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17842" y="3924175"/>
            <a:ext cx="1099975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Peer2</a:t>
            </a:r>
          </a:p>
        </p:txBody>
      </p:sp>
      <p:sp>
        <p:nvSpPr>
          <p:cNvPr id="94" name="Rounded Rectangle 93">
            <a:extLst>
              <a:ext uri="{FF2B5EF4-FFF2-40B4-BE49-F238E27FC236}">
                <a16:creationId xmlns:a16="http://schemas.microsoft.com/office/drawing/2014/main" id="{068C4CEB-DA53-C144-9297-12279D7D5444}"/>
              </a:ext>
            </a:extLst>
          </p:cNvPr>
          <p:cNvSpPr/>
          <p:nvPr/>
        </p:nvSpPr>
        <p:spPr>
          <a:xfrm>
            <a:off x="5023519" y="4631643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9489680" y="4678236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1983137" y="4678236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8" name="Rounded Rectangle 97">
            <a:extLst>
              <a:ext uri="{FF2B5EF4-FFF2-40B4-BE49-F238E27FC236}">
                <a16:creationId xmlns:a16="http://schemas.microsoft.com/office/drawing/2014/main" id="{51C7E646-28A2-3748-A137-6CF4F53C3E36}"/>
              </a:ext>
            </a:extLst>
          </p:cNvPr>
          <p:cNvSpPr/>
          <p:nvPr/>
        </p:nvSpPr>
        <p:spPr>
          <a:xfrm>
            <a:off x="6504954" y="4638841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101" name="Rounded Rectangle 100">
            <a:extLst>
              <a:ext uri="{FF2B5EF4-FFF2-40B4-BE49-F238E27FC236}">
                <a16:creationId xmlns:a16="http://schemas.microsoft.com/office/drawing/2014/main" id="{64C2E151-307F-8B46-A0C2-643DF342D3C5}"/>
              </a:ext>
            </a:extLst>
          </p:cNvPr>
          <p:cNvSpPr/>
          <p:nvPr/>
        </p:nvSpPr>
        <p:spPr>
          <a:xfrm>
            <a:off x="7620084" y="3020376"/>
            <a:ext cx="2089123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100" name="Rounded Rectangle 99">
            <a:extLst>
              <a:ext uri="{FF2B5EF4-FFF2-40B4-BE49-F238E27FC236}">
                <a16:creationId xmlns:a16="http://schemas.microsoft.com/office/drawing/2014/main" id="{CEA34E8B-C09F-2441-9FD1-28D134847913}"/>
              </a:ext>
            </a:extLst>
          </p:cNvPr>
          <p:cNvSpPr/>
          <p:nvPr/>
        </p:nvSpPr>
        <p:spPr>
          <a:xfrm>
            <a:off x="3227211" y="3022076"/>
            <a:ext cx="1973469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</p:spTree>
    <p:extLst>
      <p:ext uri="{BB962C8B-B14F-4D97-AF65-F5344CB8AC3E}">
        <p14:creationId xmlns:p14="http://schemas.microsoft.com/office/powerpoint/2010/main" val="225487322"/>
      </p:ext>
    </p:extLst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63492" y="1299411"/>
            <a:ext cx="9532718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cxnSp>
        <p:nvCxnSpPr>
          <p:cNvPr id="103" name="Straight Connector 102">
            <a:extLst>
              <a:ext uri="{FF2B5EF4-FFF2-40B4-BE49-F238E27FC236}">
                <a16:creationId xmlns:a16="http://schemas.microsoft.com/office/drawing/2014/main" id="{9126BCB2-45BF-9F4A-B4A8-717792A367A3}"/>
              </a:ext>
            </a:extLst>
          </p:cNvPr>
          <p:cNvCxnSpPr>
            <a:cxnSpLocks/>
          </p:cNvCxnSpPr>
          <p:nvPr/>
        </p:nvCxnSpPr>
        <p:spPr>
          <a:xfrm>
            <a:off x="5048749" y="2823343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711920" y="230987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Commit </a:t>
            </a:r>
            <a:r>
              <a:rPr lang="en-US" sz="3600" dirty="0" err="1"/>
              <a:t>chaincode</a:t>
            </a:r>
            <a:r>
              <a:rPr lang="en-US" sz="3600" dirty="0"/>
              <a:t> definition to your organization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29633" y="3864986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37862" y="4339308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2836555" y="2424224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19545" y="2759214"/>
            <a:ext cx="0" cy="156027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68" name="Rounded Rectangle 67">
            <a:extLst>
              <a:ext uri="{FF2B5EF4-FFF2-40B4-BE49-F238E27FC236}">
                <a16:creationId xmlns:a16="http://schemas.microsoft.com/office/drawing/2014/main" id="{4EF1D7FF-655A-454B-B805-FF18EA61337B}"/>
              </a:ext>
            </a:extLst>
          </p:cNvPr>
          <p:cNvSpPr/>
          <p:nvPr/>
        </p:nvSpPr>
        <p:spPr>
          <a:xfrm>
            <a:off x="4454567" y="3850238"/>
            <a:ext cx="1188365" cy="1072089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Peer2</a:t>
            </a:r>
          </a:p>
        </p:txBody>
      </p:sp>
      <p:sp>
        <p:nvSpPr>
          <p:cNvPr id="75" name="Rounded Rectangle 74">
            <a:extLst>
              <a:ext uri="{FF2B5EF4-FFF2-40B4-BE49-F238E27FC236}">
                <a16:creationId xmlns:a16="http://schemas.microsoft.com/office/drawing/2014/main" id="{EA46313E-9F4D-334F-A050-740D39CA0B07}"/>
              </a:ext>
            </a:extLst>
          </p:cNvPr>
          <p:cNvSpPr/>
          <p:nvPr/>
        </p:nvSpPr>
        <p:spPr>
          <a:xfrm>
            <a:off x="7353384" y="3939009"/>
            <a:ext cx="1188365" cy="1042880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62998" y="3924175"/>
            <a:ext cx="1099975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Peer2</a:t>
            </a:r>
          </a:p>
        </p:txBody>
      </p:sp>
      <p:sp>
        <p:nvSpPr>
          <p:cNvPr id="94" name="Rounded Rectangle 93">
            <a:extLst>
              <a:ext uri="{FF2B5EF4-FFF2-40B4-BE49-F238E27FC236}">
                <a16:creationId xmlns:a16="http://schemas.microsoft.com/office/drawing/2014/main" id="{068C4CEB-DA53-C144-9297-12279D7D5444}"/>
              </a:ext>
            </a:extLst>
          </p:cNvPr>
          <p:cNvSpPr/>
          <p:nvPr/>
        </p:nvSpPr>
        <p:spPr>
          <a:xfrm>
            <a:off x="5068675" y="4631643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9541688" y="4638841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2028293" y="4678236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8" name="Rounded Rectangle 97">
            <a:extLst>
              <a:ext uri="{FF2B5EF4-FFF2-40B4-BE49-F238E27FC236}">
                <a16:creationId xmlns:a16="http://schemas.microsoft.com/office/drawing/2014/main" id="{51C7E646-28A2-3748-A137-6CF4F53C3E36}"/>
              </a:ext>
            </a:extLst>
          </p:cNvPr>
          <p:cNvSpPr/>
          <p:nvPr/>
        </p:nvSpPr>
        <p:spPr>
          <a:xfrm>
            <a:off x="6550110" y="4638841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2" name="Straight Connector 101">
            <a:extLst>
              <a:ext uri="{FF2B5EF4-FFF2-40B4-BE49-F238E27FC236}">
                <a16:creationId xmlns:a16="http://schemas.microsoft.com/office/drawing/2014/main" id="{521BB86C-F945-9C49-837C-FB990547869D}"/>
              </a:ext>
            </a:extLst>
          </p:cNvPr>
          <p:cNvCxnSpPr>
            <a:cxnSpLocks/>
          </p:cNvCxnSpPr>
          <p:nvPr/>
        </p:nvCxnSpPr>
        <p:spPr>
          <a:xfrm>
            <a:off x="7989468" y="2823343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1" name="Rounded Rectangle 100">
            <a:extLst>
              <a:ext uri="{FF2B5EF4-FFF2-40B4-BE49-F238E27FC236}">
                <a16:creationId xmlns:a16="http://schemas.microsoft.com/office/drawing/2014/main" id="{64C2E151-307F-8B46-A0C2-643DF342D3C5}"/>
              </a:ext>
            </a:extLst>
          </p:cNvPr>
          <p:cNvSpPr/>
          <p:nvPr/>
        </p:nvSpPr>
        <p:spPr>
          <a:xfrm>
            <a:off x="7665240" y="3020376"/>
            <a:ext cx="2089123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401846" y="2759214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5245836" y="1421493"/>
            <a:ext cx="1973469" cy="1051372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sp>
        <p:nvSpPr>
          <p:cNvPr id="100" name="Rounded Rectangle 99">
            <a:extLst>
              <a:ext uri="{FF2B5EF4-FFF2-40B4-BE49-F238E27FC236}">
                <a16:creationId xmlns:a16="http://schemas.microsoft.com/office/drawing/2014/main" id="{CEA34E8B-C09F-2441-9FD1-28D134847913}"/>
              </a:ext>
            </a:extLst>
          </p:cNvPr>
          <p:cNvSpPr/>
          <p:nvPr/>
        </p:nvSpPr>
        <p:spPr>
          <a:xfrm>
            <a:off x="3272367" y="3022076"/>
            <a:ext cx="1973469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</p:spTree>
    <p:extLst>
      <p:ext uri="{BB962C8B-B14F-4D97-AF65-F5344CB8AC3E}">
        <p14:creationId xmlns:p14="http://schemas.microsoft.com/office/powerpoint/2010/main" val="737319497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63492" y="1299411"/>
            <a:ext cx="9532718" cy="46776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cxnSp>
        <p:nvCxnSpPr>
          <p:cNvPr id="103" name="Straight Connector 102">
            <a:extLst>
              <a:ext uri="{FF2B5EF4-FFF2-40B4-BE49-F238E27FC236}">
                <a16:creationId xmlns:a16="http://schemas.microsoft.com/office/drawing/2014/main" id="{9126BCB2-45BF-9F4A-B4A8-717792A367A3}"/>
              </a:ext>
            </a:extLst>
          </p:cNvPr>
          <p:cNvCxnSpPr>
            <a:cxnSpLocks/>
          </p:cNvCxnSpPr>
          <p:nvPr/>
        </p:nvCxnSpPr>
        <p:spPr>
          <a:xfrm>
            <a:off x="5048749" y="2823343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611718" y="174306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Start the </a:t>
            </a:r>
            <a:r>
              <a:rPr lang="en-US" sz="3600" dirty="0" err="1"/>
              <a:t>chaincode</a:t>
            </a:r>
            <a:r>
              <a:rPr lang="en-US" sz="3600" dirty="0"/>
              <a:t> on the channel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29633" y="3864986"/>
            <a:ext cx="1188365" cy="1057341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37862" y="4339308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2836555" y="2424224"/>
            <a:ext cx="6917799" cy="423283"/>
          </a:xfrm>
          <a:prstGeom prst="ellipse">
            <a:avLst/>
          </a:prstGeom>
          <a:noFill/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tx1"/>
                </a:solidFill>
              </a:rPr>
              <a:t>Channel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</p:cNvCxnSpPr>
          <p:nvPr/>
        </p:nvCxnSpPr>
        <p:spPr>
          <a:xfrm>
            <a:off x="9319545" y="2759214"/>
            <a:ext cx="0" cy="156027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68" name="Rounded Rectangle 67">
            <a:extLst>
              <a:ext uri="{FF2B5EF4-FFF2-40B4-BE49-F238E27FC236}">
                <a16:creationId xmlns:a16="http://schemas.microsoft.com/office/drawing/2014/main" id="{4EF1D7FF-655A-454B-B805-FF18EA61337B}"/>
              </a:ext>
            </a:extLst>
          </p:cNvPr>
          <p:cNvSpPr/>
          <p:nvPr/>
        </p:nvSpPr>
        <p:spPr>
          <a:xfrm>
            <a:off x="4454567" y="3850238"/>
            <a:ext cx="1188365" cy="1072089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Peer2</a:t>
            </a:r>
          </a:p>
        </p:txBody>
      </p:sp>
      <p:sp>
        <p:nvSpPr>
          <p:cNvPr id="75" name="Rounded Rectangle 74">
            <a:extLst>
              <a:ext uri="{FF2B5EF4-FFF2-40B4-BE49-F238E27FC236}">
                <a16:creationId xmlns:a16="http://schemas.microsoft.com/office/drawing/2014/main" id="{EA46313E-9F4D-334F-A050-740D39CA0B07}"/>
              </a:ext>
            </a:extLst>
          </p:cNvPr>
          <p:cNvSpPr/>
          <p:nvPr/>
        </p:nvSpPr>
        <p:spPr>
          <a:xfrm>
            <a:off x="7297238" y="3939009"/>
            <a:ext cx="1244512" cy="1042880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955130" y="3924175"/>
            <a:ext cx="1091514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Peer2</a:t>
            </a:r>
          </a:p>
        </p:txBody>
      </p:sp>
      <p:sp>
        <p:nvSpPr>
          <p:cNvPr id="94" name="Rounded Rectangle 93">
            <a:extLst>
              <a:ext uri="{FF2B5EF4-FFF2-40B4-BE49-F238E27FC236}">
                <a16:creationId xmlns:a16="http://schemas.microsoft.com/office/drawing/2014/main" id="{068C4CEB-DA53-C144-9297-12279D7D5444}"/>
              </a:ext>
            </a:extLst>
          </p:cNvPr>
          <p:cNvSpPr/>
          <p:nvPr/>
        </p:nvSpPr>
        <p:spPr>
          <a:xfrm>
            <a:off x="5068675" y="4631643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9670051" y="4633324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2028293" y="4678236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8" name="Rounded Rectangle 97">
            <a:extLst>
              <a:ext uri="{FF2B5EF4-FFF2-40B4-BE49-F238E27FC236}">
                <a16:creationId xmlns:a16="http://schemas.microsoft.com/office/drawing/2014/main" id="{51C7E646-28A2-3748-A137-6CF4F53C3E36}"/>
              </a:ext>
            </a:extLst>
          </p:cNvPr>
          <p:cNvSpPr/>
          <p:nvPr/>
        </p:nvSpPr>
        <p:spPr>
          <a:xfrm>
            <a:off x="6550110" y="4638841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2" name="Straight Connector 101">
            <a:extLst>
              <a:ext uri="{FF2B5EF4-FFF2-40B4-BE49-F238E27FC236}">
                <a16:creationId xmlns:a16="http://schemas.microsoft.com/office/drawing/2014/main" id="{521BB86C-F945-9C49-837C-FB990547869D}"/>
              </a:ext>
            </a:extLst>
          </p:cNvPr>
          <p:cNvCxnSpPr>
            <a:cxnSpLocks/>
          </p:cNvCxnSpPr>
          <p:nvPr/>
        </p:nvCxnSpPr>
        <p:spPr>
          <a:xfrm>
            <a:off x="7989468" y="2823343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1" name="Rounded Rectangle 100">
            <a:extLst>
              <a:ext uri="{FF2B5EF4-FFF2-40B4-BE49-F238E27FC236}">
                <a16:creationId xmlns:a16="http://schemas.microsoft.com/office/drawing/2014/main" id="{64C2E151-307F-8B46-A0C2-643DF342D3C5}"/>
              </a:ext>
            </a:extLst>
          </p:cNvPr>
          <p:cNvSpPr/>
          <p:nvPr/>
        </p:nvSpPr>
        <p:spPr>
          <a:xfrm>
            <a:off x="7700863" y="3032643"/>
            <a:ext cx="2089123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AC9B368D-1EBD-BB4E-ACDA-82365DCE597B}"/>
              </a:ext>
            </a:extLst>
          </p:cNvPr>
          <p:cNvCxnSpPr>
            <a:cxnSpLocks/>
          </p:cNvCxnSpPr>
          <p:nvPr/>
        </p:nvCxnSpPr>
        <p:spPr>
          <a:xfrm>
            <a:off x="3401846" y="2759214"/>
            <a:ext cx="0" cy="102689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chemeClr val="tx1"/>
            </a:solidFill>
            <a:prstDash val="solid"/>
            <a:tailEnd type="none"/>
          </a:ln>
          <a:effectLst/>
        </p:spPr>
      </p:cxnSp>
      <p:sp>
        <p:nvSpPr>
          <p:cNvPr id="105" name="Rounded Rectangle 104">
            <a:extLst>
              <a:ext uri="{FF2B5EF4-FFF2-40B4-BE49-F238E27FC236}">
                <a16:creationId xmlns:a16="http://schemas.microsoft.com/office/drawing/2014/main" id="{DA76A69A-D8AB-F943-A0D6-E598C237A92C}"/>
              </a:ext>
            </a:extLst>
          </p:cNvPr>
          <p:cNvSpPr/>
          <p:nvPr/>
        </p:nvSpPr>
        <p:spPr>
          <a:xfrm>
            <a:off x="5245836" y="1421493"/>
            <a:ext cx="1973469" cy="1051372"/>
          </a:xfrm>
          <a:prstGeom prst="roundRect">
            <a:avLst>
              <a:gd name="adj" fmla="val 0"/>
            </a:avLst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</p:txBody>
      </p:sp>
      <p:sp>
        <p:nvSpPr>
          <p:cNvPr id="100" name="Rounded Rectangle 99">
            <a:extLst>
              <a:ext uri="{FF2B5EF4-FFF2-40B4-BE49-F238E27FC236}">
                <a16:creationId xmlns:a16="http://schemas.microsoft.com/office/drawing/2014/main" id="{CEA34E8B-C09F-2441-9FD1-28D134847913}"/>
              </a:ext>
            </a:extLst>
          </p:cNvPr>
          <p:cNvSpPr/>
          <p:nvPr/>
        </p:nvSpPr>
        <p:spPr>
          <a:xfrm>
            <a:off x="3272367" y="3022076"/>
            <a:ext cx="1973469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definition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MYCC, Version: 1, 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End Policy: (2 of 2), </a:t>
            </a:r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Seq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D774763-43DC-7945-B448-7BDD6CB65044}"/>
              </a:ext>
            </a:extLst>
          </p:cNvPr>
          <p:cNvSpPr/>
          <p:nvPr/>
        </p:nvSpPr>
        <p:spPr>
          <a:xfrm>
            <a:off x="2010340" y="344563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4" name="Rounded Rectangle 23">
            <a:extLst>
              <a:ext uri="{FF2B5EF4-FFF2-40B4-BE49-F238E27FC236}">
                <a16:creationId xmlns:a16="http://schemas.microsoft.com/office/drawing/2014/main" id="{7A326E9E-DACB-D54D-96DD-4179401357CA}"/>
              </a:ext>
            </a:extLst>
          </p:cNvPr>
          <p:cNvSpPr/>
          <p:nvPr/>
        </p:nvSpPr>
        <p:spPr>
          <a:xfrm>
            <a:off x="5378572" y="3443658"/>
            <a:ext cx="1039044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2B9ABE7A-C89B-C14A-BE8F-F5DDD79D4E50}"/>
              </a:ext>
            </a:extLst>
          </p:cNvPr>
          <p:cNvSpPr/>
          <p:nvPr/>
        </p:nvSpPr>
        <p:spPr>
          <a:xfrm>
            <a:off x="6573690" y="3442606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27075AA3-BD8F-C547-97A7-92BF408BD79D}"/>
              </a:ext>
            </a:extLst>
          </p:cNvPr>
          <p:cNvSpPr/>
          <p:nvPr/>
        </p:nvSpPr>
        <p:spPr>
          <a:xfrm>
            <a:off x="9856354" y="3442605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</p:txBody>
      </p:sp>
    </p:spTree>
    <p:extLst>
      <p:ext uri="{BB962C8B-B14F-4D97-AF65-F5344CB8AC3E}">
        <p14:creationId xmlns:p14="http://schemas.microsoft.com/office/powerpoint/2010/main" val="3399799754"/>
      </p:ext>
    </p:extLst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Upgrading a </a:t>
            </a:r>
            <a:r>
              <a:rPr lang="en-US" dirty="0" err="1"/>
              <a:t>chaincode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8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233985177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1663492" y="3166947"/>
            <a:ext cx="9532718" cy="346006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711920" y="230987"/>
            <a:ext cx="10515600" cy="8707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Packaging the new </a:t>
            </a:r>
            <a:r>
              <a:rPr lang="en-US" sz="3600" dirty="0" err="1"/>
              <a:t>chaincode</a:t>
            </a:r>
            <a:endParaRPr lang="en-US" sz="3600" dirty="0"/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2907055" y="3808541"/>
            <a:ext cx="1188365" cy="1116904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15284" y="4282863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8" name="Rounded Rectangle 67">
            <a:extLst>
              <a:ext uri="{FF2B5EF4-FFF2-40B4-BE49-F238E27FC236}">
                <a16:creationId xmlns:a16="http://schemas.microsoft.com/office/drawing/2014/main" id="{4EF1D7FF-655A-454B-B805-FF18EA61337B}"/>
              </a:ext>
            </a:extLst>
          </p:cNvPr>
          <p:cNvSpPr/>
          <p:nvPr/>
        </p:nvSpPr>
        <p:spPr>
          <a:xfrm>
            <a:off x="4431989" y="3793793"/>
            <a:ext cx="1188365" cy="1072089"/>
          </a:xfrm>
          <a:prstGeom prst="roundRec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Org1 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Peer2</a:t>
            </a:r>
          </a:p>
        </p:txBody>
      </p:sp>
      <p:sp>
        <p:nvSpPr>
          <p:cNvPr id="75" name="Rounded Rectangle 74">
            <a:extLst>
              <a:ext uri="{FF2B5EF4-FFF2-40B4-BE49-F238E27FC236}">
                <a16:creationId xmlns:a16="http://schemas.microsoft.com/office/drawing/2014/main" id="{EA46313E-9F4D-334F-A050-740D39CA0B07}"/>
              </a:ext>
            </a:extLst>
          </p:cNvPr>
          <p:cNvSpPr/>
          <p:nvPr/>
        </p:nvSpPr>
        <p:spPr>
          <a:xfrm>
            <a:off x="7366452" y="3793793"/>
            <a:ext cx="1188365" cy="1042880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</a:t>
            </a:r>
          </a:p>
          <a:p>
            <a:pPr algn="ctr"/>
            <a:r>
              <a:rPr lang="en-US" sz="1400" b="1" dirty="0">
                <a:solidFill>
                  <a:schemeClr val="bg1"/>
                </a:solidFill>
              </a:rPr>
              <a:t>Peer1</a:t>
            </a:r>
          </a:p>
        </p:txBody>
      </p: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3D5C5821-59C3-E341-B2A4-5328024B391E}"/>
              </a:ext>
            </a:extLst>
          </p:cNvPr>
          <p:cNvSpPr/>
          <p:nvPr/>
        </p:nvSpPr>
        <p:spPr>
          <a:xfrm>
            <a:off x="8843749" y="3788578"/>
            <a:ext cx="1099975" cy="1064712"/>
          </a:xfrm>
          <a:prstGeom prst="roundRec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Org2 Peer2</a:t>
            </a:r>
          </a:p>
        </p:txBody>
      </p:sp>
      <p:sp>
        <p:nvSpPr>
          <p:cNvPr id="94" name="Rounded Rectangle 93">
            <a:extLst>
              <a:ext uri="{FF2B5EF4-FFF2-40B4-BE49-F238E27FC236}">
                <a16:creationId xmlns:a16="http://schemas.microsoft.com/office/drawing/2014/main" id="{068C4CEB-DA53-C144-9297-12279D7D5444}"/>
              </a:ext>
            </a:extLst>
          </p:cNvPr>
          <p:cNvSpPr/>
          <p:nvPr/>
        </p:nvSpPr>
        <p:spPr>
          <a:xfrm>
            <a:off x="5046097" y="4575198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6" name="Rounded Rectangle 95">
            <a:extLst>
              <a:ext uri="{FF2B5EF4-FFF2-40B4-BE49-F238E27FC236}">
                <a16:creationId xmlns:a16="http://schemas.microsoft.com/office/drawing/2014/main" id="{5A66AB61-7ABE-8B44-8945-97E03F1CA59D}"/>
              </a:ext>
            </a:extLst>
          </p:cNvPr>
          <p:cNvSpPr/>
          <p:nvPr/>
        </p:nvSpPr>
        <p:spPr>
          <a:xfrm>
            <a:off x="3360567" y="5492728"/>
            <a:ext cx="1469706" cy="1013416"/>
          </a:xfrm>
          <a:prstGeom prst="roundRect">
            <a:avLst>
              <a:gd name="adj" fmla="val 0"/>
            </a:avLst>
          </a:prstGeom>
          <a:solidFill>
            <a:schemeClr val="bg1">
              <a:lumMod val="85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Package_Label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MYCC_2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7CC8D32F-6F4C-D147-B391-7B649D8BCA64}"/>
              </a:ext>
            </a:extLst>
          </p:cNvPr>
          <p:cNvSpPr/>
          <p:nvPr/>
        </p:nvSpPr>
        <p:spPr>
          <a:xfrm>
            <a:off x="9647473" y="4576879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2005715" y="4621791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98" name="Rounded Rectangle 97">
            <a:extLst>
              <a:ext uri="{FF2B5EF4-FFF2-40B4-BE49-F238E27FC236}">
                <a16:creationId xmlns:a16="http://schemas.microsoft.com/office/drawing/2014/main" id="{51C7E646-28A2-3748-A137-6CF4F53C3E36}"/>
              </a:ext>
            </a:extLst>
          </p:cNvPr>
          <p:cNvSpPr/>
          <p:nvPr/>
        </p:nvSpPr>
        <p:spPr>
          <a:xfrm>
            <a:off x="6527532" y="4582396"/>
            <a:ext cx="1197620" cy="1013416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Package ID: MYCC_1:hash</a:t>
            </a:r>
          </a:p>
        </p:txBody>
      </p:sp>
      <p:sp>
        <p:nvSpPr>
          <p:cNvPr id="15" name="Rounded Rectangle 14">
            <a:extLst>
              <a:ext uri="{FF2B5EF4-FFF2-40B4-BE49-F238E27FC236}">
                <a16:creationId xmlns:a16="http://schemas.microsoft.com/office/drawing/2014/main" id="{8830FBE2-8211-B244-85AA-61677E4E64F2}"/>
              </a:ext>
            </a:extLst>
          </p:cNvPr>
          <p:cNvSpPr/>
          <p:nvPr/>
        </p:nvSpPr>
        <p:spPr>
          <a:xfrm>
            <a:off x="2010340" y="3445638"/>
            <a:ext cx="1090660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7058E6BC-11E3-984A-8D51-2B7D209F1AC8}"/>
              </a:ext>
            </a:extLst>
          </p:cNvPr>
          <p:cNvSpPr/>
          <p:nvPr/>
        </p:nvSpPr>
        <p:spPr>
          <a:xfrm>
            <a:off x="5378572" y="3443658"/>
            <a:ext cx="1039044" cy="764187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4525D3B0-9B00-3B4C-81A7-77C8CE88AC32}"/>
              </a:ext>
            </a:extLst>
          </p:cNvPr>
          <p:cNvSpPr/>
          <p:nvPr/>
        </p:nvSpPr>
        <p:spPr>
          <a:xfrm>
            <a:off x="6573690" y="3442606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18" name="Rounded Rectangle 17">
            <a:extLst>
              <a:ext uri="{FF2B5EF4-FFF2-40B4-BE49-F238E27FC236}">
                <a16:creationId xmlns:a16="http://schemas.microsoft.com/office/drawing/2014/main" id="{E260DF4D-9130-084C-AD9B-C82362DD1194}"/>
              </a:ext>
            </a:extLst>
          </p:cNvPr>
          <p:cNvSpPr/>
          <p:nvPr/>
        </p:nvSpPr>
        <p:spPr>
          <a:xfrm>
            <a:off x="9856354" y="3442605"/>
            <a:ext cx="1017927" cy="764187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container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Name: MYCC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Version 1</a:t>
            </a:r>
          </a:p>
        </p:txBody>
      </p:sp>
      <p:sp>
        <p:nvSpPr>
          <p:cNvPr id="19" name="Rounded Rectangle 18">
            <a:extLst>
              <a:ext uri="{FF2B5EF4-FFF2-40B4-BE49-F238E27FC236}">
                <a16:creationId xmlns:a16="http://schemas.microsoft.com/office/drawing/2014/main" id="{CCC35360-F7F3-7847-A061-A0BF2A5DAAF1}"/>
              </a:ext>
            </a:extLst>
          </p:cNvPr>
          <p:cNvSpPr/>
          <p:nvPr/>
        </p:nvSpPr>
        <p:spPr>
          <a:xfrm>
            <a:off x="7960635" y="5492728"/>
            <a:ext cx="1469706" cy="1013416"/>
          </a:xfrm>
          <a:prstGeom prst="roundRect">
            <a:avLst>
              <a:gd name="adj" fmla="val 0"/>
            </a:avLst>
          </a:prstGeom>
          <a:solidFill>
            <a:schemeClr val="bg1">
              <a:lumMod val="85000"/>
            </a:schemeClr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Chaincode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 package</a:t>
            </a:r>
          </a:p>
          <a:p>
            <a:pPr algn="ctr"/>
            <a:endParaRPr lang="en-US" sz="1200" b="1" dirty="0">
              <a:solidFill>
                <a:schemeClr val="tx1"/>
              </a:solidFill>
              <a:ea typeface="Arial" charset="0"/>
              <a:cs typeface="Arial" charset="0"/>
            </a:endParaRPr>
          </a:p>
          <a:p>
            <a:pPr algn="ctr"/>
            <a:r>
              <a:rPr lang="en-US" sz="1200" b="1" dirty="0" err="1">
                <a:solidFill>
                  <a:schemeClr val="tx1"/>
                </a:solidFill>
                <a:ea typeface="Arial" charset="0"/>
                <a:cs typeface="Arial" charset="0"/>
              </a:rPr>
              <a:t>Package_Label</a:t>
            </a:r>
            <a:r>
              <a:rPr lang="en-US" sz="1200" b="1" dirty="0">
                <a:solidFill>
                  <a:schemeClr val="tx1"/>
                </a:solidFill>
                <a:ea typeface="Arial" charset="0"/>
                <a:cs typeface="Arial" charset="0"/>
              </a:rPr>
              <a:t>: MYCC_2</a:t>
            </a:r>
          </a:p>
        </p:txBody>
      </p:sp>
    </p:spTree>
    <p:extLst>
      <p:ext uri="{BB962C8B-B14F-4D97-AF65-F5344CB8AC3E}">
        <p14:creationId xmlns:p14="http://schemas.microsoft.com/office/powerpoint/2010/main" val="2114280794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13376</TotalTime>
  <Words>3070</Words>
  <Application>Microsoft Macintosh PowerPoint</Application>
  <PresentationFormat>Widescreen</PresentationFormat>
  <Paragraphs>887</Paragraphs>
  <Slides>25</Slides>
  <Notes>21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9" baseType="lpstr">
      <vt:lpstr>Arial</vt:lpstr>
      <vt:lpstr>Calibri</vt:lpstr>
      <vt:lpstr>Calibri Light</vt:lpstr>
      <vt:lpstr>Office Theme</vt:lpstr>
      <vt:lpstr>Lifecycle diagrams</vt:lpstr>
      <vt:lpstr>Installing chaincode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Upgrading a chaincode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Deployment Scenarios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Diagrams for Documentation</dc:title>
  <cp:lastModifiedBy>Microsoft Office User</cp:lastModifiedBy>
  <cp:revision>254</cp:revision>
  <cp:lastPrinted>2019-04-18T17:29:34Z</cp:lastPrinted>
  <dcterms:modified xsi:type="dcterms:W3CDTF">2019-06-24T18:46:43Z</dcterms:modified>
</cp:coreProperties>
</file>