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0" r:id="rId2"/>
    <p:sldId id="269" r:id="rId3"/>
    <p:sldId id="271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18"/>
    <p:restoredTop sz="94626"/>
  </p:normalViewPr>
  <p:slideViewPr>
    <p:cSldViewPr snapToGrid="0" snapToObjects="1">
      <p:cViewPr varScale="1">
        <p:scale>
          <a:sx n="121" d="100"/>
          <a:sy n="121" d="100"/>
        </p:scale>
        <p:origin x="48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443871-9064-4944-9B9D-6E38CFC88A1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E744BCB-F961-BE4E-897B-FE931239BC4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9EE6AF-0AA7-6C42-A5C5-0B943F5EA3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85146-0BF9-7E45-AACD-59CE42CB07C4}" type="datetimeFigureOut">
              <a:rPr lang="en-US" smtClean="0"/>
              <a:t>6/20/22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EA93E-C255-C34C-87FD-8B4B4C2730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AF1982-319F-F14C-82CA-F4651D7576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91ABB-8B41-464E-A5D6-723C5EF960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916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D28FE0-295E-5C4D-BAEC-DB6777B6C3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E3FF284-96E1-B448-B7D4-CA572B06AC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FD5B04-23F4-3B48-8099-88288CE83D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85146-0BF9-7E45-AACD-59CE42CB07C4}" type="datetimeFigureOut">
              <a:rPr lang="en-US" smtClean="0"/>
              <a:t>6/20/22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8CA8DC-C81B-B646-9FC0-02787065F0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B975B5-D73F-B644-A4FE-0F0A7E16B0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91ABB-8B41-464E-A5D6-723C5EF960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1592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DF6A30F-5E09-A04A-91EE-86AAFC769F1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542E4E2-E1D4-8D40-A183-AF33BE4F85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2551B2-E387-214A-AA33-64DF153CEB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85146-0BF9-7E45-AACD-59CE42CB07C4}" type="datetimeFigureOut">
              <a:rPr lang="en-US" smtClean="0"/>
              <a:t>6/20/22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92ABA5-C195-8146-BCC0-B39C4C954E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0F8BFC-DF2F-0248-A170-36F3482AEB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91ABB-8B41-464E-A5D6-723C5EF960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9543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A7A8C7-F209-3E49-875C-425A284CD4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31CC01-C10F-7847-BA8B-99770C5ACC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21318F-0E53-C94E-9166-3142F1551E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85146-0BF9-7E45-AACD-59CE42CB07C4}" type="datetimeFigureOut">
              <a:rPr lang="en-US" smtClean="0"/>
              <a:t>6/20/22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06CF9C-33F4-F34B-A8A9-66A8600099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638FA2-BD2C-1340-A3BD-930D9EB0E0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91ABB-8B41-464E-A5D6-723C5EF960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8253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4DAA4D-7D3E-1A44-BD21-1AF9FFCCB9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1DE197-3E6C-AF42-A52E-DB5521C75C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70A343-F32D-1D41-B510-074DFF0F29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85146-0BF9-7E45-AACD-59CE42CB07C4}" type="datetimeFigureOut">
              <a:rPr lang="en-US" smtClean="0"/>
              <a:t>6/20/22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C34FC-D6C1-B049-8018-55C7B9E6BC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BC9CD1-56FB-DF4D-BC2A-69F115FF06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91ABB-8B41-464E-A5D6-723C5EF960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4609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A61B73-CC5E-B842-9663-8D3F292668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4FEFED-D3F6-7644-BF9F-94E966C0B32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E6ABDD2-E022-A346-8960-6888286321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E0BC95-E9D7-3C41-BC19-DFD21A711F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85146-0BF9-7E45-AACD-59CE42CB07C4}" type="datetimeFigureOut">
              <a:rPr lang="en-US" smtClean="0"/>
              <a:t>6/20/22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7F25388-E238-AF46-B38B-E92363D98B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B46D57-4B2D-094A-8653-65C01184FC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91ABB-8B41-464E-A5D6-723C5EF960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8214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016CF5-F9C1-954A-93B0-4A3D316B4B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86E843-A098-E14B-8C75-B9E674C648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59A05A4-23D7-4245-99D8-68403EDA1D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6131FB7-29F8-0346-AFFA-8EEBE0EFC43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30CFA59-D537-2340-B27E-958C292D99F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9F414DB-B3CB-884A-AD51-A3054B536F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85146-0BF9-7E45-AACD-59CE42CB07C4}" type="datetimeFigureOut">
              <a:rPr lang="en-US" smtClean="0"/>
              <a:t>6/20/22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366A48A-26BE-9748-B8BF-A748E2ECBB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188BA3C-DA05-AF47-BE61-83610EAC10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91ABB-8B41-464E-A5D6-723C5EF960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6854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83356C-D089-7744-A895-F7589D7514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1B005E-CBEB-A245-AD4F-2ACC61AECD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85146-0BF9-7E45-AACD-59CE42CB07C4}" type="datetimeFigureOut">
              <a:rPr lang="en-US" smtClean="0"/>
              <a:t>6/20/22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26B7490-7389-B44A-B370-6A193550D3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7F14B8-6FD8-884A-BE3A-D8AE4BD9BB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91ABB-8B41-464E-A5D6-723C5EF960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8083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383E2D5-285E-8F4D-8A34-F4CC5BFABB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85146-0BF9-7E45-AACD-59CE42CB07C4}" type="datetimeFigureOut">
              <a:rPr lang="en-US" smtClean="0"/>
              <a:t>6/20/22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AE1DE8F-8FBB-DF48-8A54-E8058F5C1A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E2798A-2967-FB49-BA42-AADC4CCD2C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91ABB-8B41-464E-A5D6-723C5EF960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2301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12F88B-82CB-2A41-9D33-B1E3E33936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7FB983-9C98-584B-8CDA-D261CE7F5D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0379955-C244-0A41-A4D2-ABAC006DCE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B7F9B3-92EF-CD4B-8F93-7B256F8F9B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85146-0BF9-7E45-AACD-59CE42CB07C4}" type="datetimeFigureOut">
              <a:rPr lang="en-US" smtClean="0"/>
              <a:t>6/20/22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45FEF3-DE7B-CE48-9F08-81C7E54B09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45A863-4807-8547-96E8-078EC71F79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91ABB-8B41-464E-A5D6-723C5EF960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6587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AD97DB-A5C6-8147-AFBE-6B7C9413F5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CE33AC8-AE9D-CF40-9A01-D19106A642A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4CEC8BE-26DE-444B-9832-1230C2FEF5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EC3754-61DC-A44E-989F-3C185AAA4F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85146-0BF9-7E45-AACD-59CE42CB07C4}" type="datetimeFigureOut">
              <a:rPr lang="en-US" smtClean="0"/>
              <a:t>6/20/22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DA75ED-4ADA-564A-9113-82D3CFC678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8342F46-DA81-BC4C-AF95-F06D53D950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91ABB-8B41-464E-A5D6-723C5EF960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6879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E3AD5AB-57CA-2144-A845-D77B0D9172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EA4870-C727-8645-8961-0C97CB5CED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983EE3-1D4A-8B4C-9BDF-B64255FCFF4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085146-0BF9-7E45-AACD-59CE42CB07C4}" type="datetimeFigureOut">
              <a:rPr lang="en-US" smtClean="0"/>
              <a:t>6/20/22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A5F1FE-77AD-3F4E-ABE6-9DD1AD1728D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F243E7-1F27-3B40-A711-C64B980BEB9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291ABB-8B41-464E-A5D6-723C5EF960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000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4D60EB7F-A76F-4745-9A06-13ABF295980A}"/>
              </a:ext>
            </a:extLst>
          </p:cNvPr>
          <p:cNvSpPr/>
          <p:nvPr/>
        </p:nvSpPr>
        <p:spPr>
          <a:xfrm>
            <a:off x="0" y="3643"/>
            <a:ext cx="12192000" cy="6858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5" name="Shape">
            <a:extLst>
              <a:ext uri="{FF2B5EF4-FFF2-40B4-BE49-F238E27FC236}">
                <a16:creationId xmlns:a16="http://schemas.microsoft.com/office/drawing/2014/main" id="{34407B58-3364-5E40-A59A-59A0A8FB0BB1}"/>
              </a:ext>
            </a:extLst>
          </p:cNvPr>
          <p:cNvSpPr/>
          <p:nvPr/>
        </p:nvSpPr>
        <p:spPr>
          <a:xfrm>
            <a:off x="1381135" y="2481549"/>
            <a:ext cx="3534622" cy="39686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255" extrusionOk="0">
                <a:moveTo>
                  <a:pt x="0" y="0"/>
                </a:moveTo>
                <a:lnTo>
                  <a:pt x="21600" y="0"/>
                </a:lnTo>
                <a:lnTo>
                  <a:pt x="21600" y="15641"/>
                </a:lnTo>
                <a:cubicBezTo>
                  <a:pt x="10800" y="15641"/>
                  <a:pt x="10800" y="21600"/>
                  <a:pt x="0" y="18214"/>
                </a:cubicBezTo>
                <a:close/>
              </a:path>
            </a:pathLst>
          </a:custGeom>
          <a:solidFill>
            <a:srgbClr val="4C8FCF"/>
          </a:solidFill>
          <a:ln w="19050" cap="flat">
            <a:solidFill>
              <a:schemeClr val="tx1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>
                <a:solidFill>
                  <a:srgbClr val="FFFFFF"/>
                </a:solidFill>
              </a:defRPr>
            </a:pPr>
            <a:endParaRPr sz="800" b="1" dirty="0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17C4593D-7768-684E-A396-C71359B1F36D}"/>
              </a:ext>
            </a:extLst>
          </p:cNvPr>
          <p:cNvSpPr/>
          <p:nvPr/>
        </p:nvSpPr>
        <p:spPr>
          <a:xfrm>
            <a:off x="4151872" y="407776"/>
            <a:ext cx="1769172" cy="1683454"/>
          </a:xfrm>
          <a:prstGeom prst="roundRect">
            <a:avLst/>
          </a:prstGeom>
          <a:solidFill>
            <a:srgbClr val="4C8FCF"/>
          </a:solidFill>
          <a:ln w="28575" cap="flat">
            <a:solidFill>
              <a:schemeClr val="tx1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/>
            <a:r>
              <a:rPr lang="en-US" sz="2000" b="1" dirty="0">
                <a:solidFill>
                  <a:srgbClr val="FFFFFF"/>
                </a:solidFill>
              </a:rPr>
              <a:t>Org1 Peer</a:t>
            </a:r>
          </a:p>
        </p:txBody>
      </p:sp>
      <p:sp>
        <p:nvSpPr>
          <p:cNvPr id="6" name="Can 5">
            <a:extLst>
              <a:ext uri="{FF2B5EF4-FFF2-40B4-BE49-F238E27FC236}">
                <a16:creationId xmlns:a16="http://schemas.microsoft.com/office/drawing/2014/main" id="{04508201-6096-F44A-A9AD-9A4FDD9F1712}"/>
              </a:ext>
            </a:extLst>
          </p:cNvPr>
          <p:cNvSpPr/>
          <p:nvPr/>
        </p:nvSpPr>
        <p:spPr>
          <a:xfrm>
            <a:off x="1503105" y="2674240"/>
            <a:ext cx="3267877" cy="1690773"/>
          </a:xfrm>
          <a:prstGeom prst="can">
            <a:avLst>
              <a:gd name="adj" fmla="val 14453"/>
            </a:avLst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u="sng" dirty="0">
                <a:solidFill>
                  <a:prstClr val="black"/>
                </a:solidFill>
              </a:rPr>
              <a:t>Channel World State</a:t>
            </a:r>
          </a:p>
          <a:p>
            <a:r>
              <a:rPr lang="en-US" sz="1400" b="1" dirty="0">
                <a:solidFill>
                  <a:prstClr val="black"/>
                </a:solidFill>
              </a:rPr>
              <a:t>Key: </a:t>
            </a:r>
            <a:r>
              <a:rPr lang="en-US" sz="1400" dirty="0">
                <a:solidFill>
                  <a:prstClr val="black"/>
                </a:solidFill>
              </a:rPr>
              <a:t>hash(details), </a:t>
            </a:r>
            <a:r>
              <a:rPr lang="en-US" sz="1400" b="1" dirty="0">
                <a:solidFill>
                  <a:prstClr val="black"/>
                </a:solidFill>
              </a:rPr>
              <a:t>Value: </a:t>
            </a:r>
            <a:r>
              <a:rPr lang="en-US" sz="1400" dirty="0">
                <a:solidFill>
                  <a:prstClr val="black"/>
                </a:solidFill>
              </a:rPr>
              <a:t>owner – Org1</a:t>
            </a:r>
          </a:p>
          <a:p>
            <a:r>
              <a:rPr lang="en-US" sz="1400" b="1" dirty="0">
                <a:solidFill>
                  <a:prstClr val="black"/>
                </a:solidFill>
              </a:rPr>
              <a:t>Key: </a:t>
            </a:r>
            <a:r>
              <a:rPr lang="en-US" sz="1400" dirty="0">
                <a:solidFill>
                  <a:prstClr val="black"/>
                </a:solidFill>
              </a:rPr>
              <a:t>hash(details), </a:t>
            </a:r>
            <a:r>
              <a:rPr lang="en-US" sz="1400" b="1" dirty="0">
                <a:solidFill>
                  <a:prstClr val="black"/>
                </a:solidFill>
              </a:rPr>
              <a:t>Value: </a:t>
            </a:r>
            <a:r>
              <a:rPr lang="en-US" sz="1400" dirty="0">
                <a:solidFill>
                  <a:prstClr val="black"/>
                </a:solidFill>
              </a:rPr>
              <a:t>hash(details)</a:t>
            </a:r>
          </a:p>
          <a:p>
            <a:endParaRPr lang="en-US" sz="1400" dirty="0">
              <a:solidFill>
                <a:prstClr val="black"/>
              </a:solidFill>
            </a:endParaRPr>
          </a:p>
          <a:p>
            <a:endParaRPr lang="en-US" sz="1400" dirty="0">
              <a:solidFill>
                <a:prstClr val="black"/>
              </a:solidFill>
            </a:endParaRPr>
          </a:p>
          <a:p>
            <a:endParaRPr lang="en-US" sz="1400" dirty="0">
              <a:solidFill>
                <a:prstClr val="black"/>
              </a:solidFill>
            </a:endParaRPr>
          </a:p>
        </p:txBody>
      </p:sp>
      <p:sp>
        <p:nvSpPr>
          <p:cNvPr id="9" name="Shape">
            <a:extLst>
              <a:ext uri="{FF2B5EF4-FFF2-40B4-BE49-F238E27FC236}">
                <a16:creationId xmlns:a16="http://schemas.microsoft.com/office/drawing/2014/main" id="{41D3593A-016B-DD42-8CC7-4B3ECE3C40A5}"/>
              </a:ext>
            </a:extLst>
          </p:cNvPr>
          <p:cNvSpPr/>
          <p:nvPr/>
        </p:nvSpPr>
        <p:spPr>
          <a:xfrm>
            <a:off x="5174373" y="1622529"/>
            <a:ext cx="849364" cy="937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255" extrusionOk="0">
                <a:moveTo>
                  <a:pt x="0" y="0"/>
                </a:moveTo>
                <a:lnTo>
                  <a:pt x="21600" y="0"/>
                </a:lnTo>
                <a:lnTo>
                  <a:pt x="21600" y="15641"/>
                </a:lnTo>
                <a:cubicBezTo>
                  <a:pt x="10800" y="15641"/>
                  <a:pt x="10800" y="21600"/>
                  <a:pt x="0" y="18214"/>
                </a:cubicBezTo>
                <a:close/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 w="19050" cap="flat">
            <a:solidFill>
              <a:schemeClr val="tx1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>
                <a:solidFill>
                  <a:srgbClr val="FFFFFF"/>
                </a:solidFill>
              </a:defRPr>
            </a:pPr>
            <a:r>
              <a:rPr lang="en-US" sz="1400" dirty="0">
                <a:ln w="0"/>
                <a:solidFill>
                  <a:sysClr val="windowText" lastClr="0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Ledger</a:t>
            </a:r>
            <a:endParaRPr sz="1400" b="1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21D2E90-AB93-0744-81EE-9391F616AF95}"/>
              </a:ext>
            </a:extLst>
          </p:cNvPr>
          <p:cNvCxnSpPr>
            <a:cxnSpLocks/>
          </p:cNvCxnSpPr>
          <p:nvPr/>
        </p:nvCxnSpPr>
        <p:spPr>
          <a:xfrm flipH="1">
            <a:off x="4915757" y="1653828"/>
            <a:ext cx="1082434" cy="8391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3379DB-5965-7941-9E43-DA337E402FE7}"/>
              </a:ext>
            </a:extLst>
          </p:cNvPr>
          <p:cNvCxnSpPr>
            <a:cxnSpLocks/>
          </p:cNvCxnSpPr>
          <p:nvPr/>
        </p:nvCxnSpPr>
        <p:spPr>
          <a:xfrm flipH="1">
            <a:off x="4915757" y="2343192"/>
            <a:ext cx="1107980" cy="338097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69560151-BCA5-EA4B-962F-9FE8313ADF42}"/>
              </a:ext>
            </a:extLst>
          </p:cNvPr>
          <p:cNvSpPr/>
          <p:nvPr/>
        </p:nvSpPr>
        <p:spPr>
          <a:xfrm>
            <a:off x="4850784" y="263140"/>
            <a:ext cx="1245216" cy="564581"/>
          </a:xfrm>
          <a:prstGeom prst="roundRect">
            <a:avLst>
              <a:gd name="adj" fmla="val 0"/>
            </a:avLst>
          </a:prstGeom>
          <a:solidFill>
            <a:schemeClr val="accent5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Secured asset transfer smart contract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E48F627F-104F-4843-848A-6575A6E0DCE9}"/>
              </a:ext>
            </a:extLst>
          </p:cNvPr>
          <p:cNvSpPr/>
          <p:nvPr/>
        </p:nvSpPr>
        <p:spPr>
          <a:xfrm>
            <a:off x="9294779" y="407776"/>
            <a:ext cx="1769172" cy="1683454"/>
          </a:xfrm>
          <a:prstGeom prst="roundRect">
            <a:avLst/>
          </a:prstGeom>
          <a:solidFill>
            <a:schemeClr val="accent6"/>
          </a:solidFill>
          <a:ln w="28575" cap="flat">
            <a:solidFill>
              <a:schemeClr val="tx1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/>
            <a:r>
              <a:rPr lang="en-US" sz="2000" b="1" dirty="0">
                <a:solidFill>
                  <a:srgbClr val="FFFFFF"/>
                </a:solidFill>
              </a:rPr>
              <a:t>Org2 Peer</a:t>
            </a:r>
          </a:p>
        </p:txBody>
      </p:sp>
      <p:sp>
        <p:nvSpPr>
          <p:cNvPr id="55" name="Shape">
            <a:extLst>
              <a:ext uri="{FF2B5EF4-FFF2-40B4-BE49-F238E27FC236}">
                <a16:creationId xmlns:a16="http://schemas.microsoft.com/office/drawing/2014/main" id="{881985D6-5671-1B4D-905D-8186481FEADE}"/>
              </a:ext>
            </a:extLst>
          </p:cNvPr>
          <p:cNvSpPr/>
          <p:nvPr/>
        </p:nvSpPr>
        <p:spPr>
          <a:xfrm>
            <a:off x="10317280" y="1622529"/>
            <a:ext cx="849364" cy="937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255" extrusionOk="0">
                <a:moveTo>
                  <a:pt x="0" y="0"/>
                </a:moveTo>
                <a:lnTo>
                  <a:pt x="21600" y="0"/>
                </a:lnTo>
                <a:lnTo>
                  <a:pt x="21600" y="15641"/>
                </a:lnTo>
                <a:cubicBezTo>
                  <a:pt x="10800" y="15641"/>
                  <a:pt x="10800" y="21600"/>
                  <a:pt x="0" y="18214"/>
                </a:cubicBez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19050" cap="flat">
            <a:solidFill>
              <a:schemeClr val="tx1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>
                <a:solidFill>
                  <a:srgbClr val="FFFFFF"/>
                </a:solidFill>
              </a:defRPr>
            </a:pPr>
            <a:r>
              <a:rPr lang="en-US" sz="1400" dirty="0">
                <a:ln w="0"/>
                <a:solidFill>
                  <a:sysClr val="windowText" lastClr="0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Ledger</a:t>
            </a:r>
            <a:endParaRPr sz="1400" b="1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66772181-158E-4D41-A0D6-6D6815C60905}"/>
              </a:ext>
            </a:extLst>
          </p:cNvPr>
          <p:cNvSpPr/>
          <p:nvPr/>
        </p:nvSpPr>
        <p:spPr>
          <a:xfrm>
            <a:off x="9993691" y="263140"/>
            <a:ext cx="1245216" cy="564581"/>
          </a:xfrm>
          <a:prstGeom prst="roundRect">
            <a:avLst>
              <a:gd name="adj" fmla="val 0"/>
            </a:avLst>
          </a:prstGeom>
          <a:solidFill>
            <a:schemeClr val="accent6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Secured asset transfer smart contract</a:t>
            </a:r>
          </a:p>
        </p:txBody>
      </p:sp>
      <p:sp>
        <p:nvSpPr>
          <p:cNvPr id="21" name="Can 20">
            <a:extLst>
              <a:ext uri="{FF2B5EF4-FFF2-40B4-BE49-F238E27FC236}">
                <a16:creationId xmlns:a16="http://schemas.microsoft.com/office/drawing/2014/main" id="{6CD0CB89-3C81-594A-B420-7219F95523A0}"/>
              </a:ext>
            </a:extLst>
          </p:cNvPr>
          <p:cNvSpPr/>
          <p:nvPr/>
        </p:nvSpPr>
        <p:spPr>
          <a:xfrm>
            <a:off x="1503105" y="4546265"/>
            <a:ext cx="3267877" cy="1127071"/>
          </a:xfrm>
          <a:prstGeom prst="can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u="sng" dirty="0">
              <a:solidFill>
                <a:prstClr val="black"/>
              </a:solidFill>
            </a:endParaRPr>
          </a:p>
          <a:p>
            <a:pPr algn="ctr"/>
            <a:endParaRPr lang="en-US" sz="1400" u="sng" dirty="0">
              <a:solidFill>
                <a:prstClr val="black"/>
              </a:solidFill>
            </a:endParaRPr>
          </a:p>
          <a:p>
            <a:pPr algn="ctr"/>
            <a:r>
              <a:rPr lang="en-US" u="sng" dirty="0">
                <a:solidFill>
                  <a:prstClr val="black"/>
                </a:solidFill>
              </a:rPr>
              <a:t>Org1 private data collection</a:t>
            </a:r>
          </a:p>
          <a:p>
            <a:pPr algn="ctr"/>
            <a:r>
              <a:rPr lang="en-US" sz="1400" b="1" dirty="0">
                <a:solidFill>
                  <a:prstClr val="black"/>
                </a:solidFill>
              </a:rPr>
              <a:t>Key: </a:t>
            </a:r>
            <a:r>
              <a:rPr lang="en-US" sz="1400" dirty="0">
                <a:solidFill>
                  <a:prstClr val="black"/>
                </a:solidFill>
              </a:rPr>
              <a:t>hash(details), </a:t>
            </a:r>
            <a:r>
              <a:rPr lang="en-US" sz="1400" b="1" dirty="0">
                <a:solidFill>
                  <a:prstClr val="black"/>
                </a:solidFill>
              </a:rPr>
              <a:t>Value: </a:t>
            </a:r>
            <a:r>
              <a:rPr lang="en-US" sz="1400" dirty="0">
                <a:solidFill>
                  <a:prstClr val="black"/>
                </a:solidFill>
              </a:rPr>
              <a:t>asset1 details</a:t>
            </a:r>
          </a:p>
          <a:p>
            <a:pPr algn="ctr"/>
            <a:endParaRPr lang="en-US" sz="1000" u="sng" dirty="0">
              <a:solidFill>
                <a:prstClr val="black"/>
              </a:solidFill>
            </a:endParaRPr>
          </a:p>
          <a:p>
            <a:pPr algn="ctr"/>
            <a:endParaRPr lang="en-US" sz="1000" u="sng" dirty="0">
              <a:solidFill>
                <a:prstClr val="black"/>
              </a:solidFill>
            </a:endParaRPr>
          </a:p>
          <a:p>
            <a:pPr algn="ctr"/>
            <a:endParaRPr lang="en-US" sz="1000" u="sng" dirty="0">
              <a:solidFill>
                <a:prstClr val="black"/>
              </a:solidFill>
            </a:endParaRPr>
          </a:p>
          <a:p>
            <a:pPr algn="ctr"/>
            <a:endParaRPr lang="en-US" sz="1000" u="sng" dirty="0">
              <a:solidFill>
                <a:prstClr val="black"/>
              </a:solidFill>
            </a:endParaRPr>
          </a:p>
        </p:txBody>
      </p:sp>
      <p:sp>
        <p:nvSpPr>
          <p:cNvPr id="30" name="Shape">
            <a:extLst>
              <a:ext uri="{FF2B5EF4-FFF2-40B4-BE49-F238E27FC236}">
                <a16:creationId xmlns:a16="http://schemas.microsoft.com/office/drawing/2014/main" id="{E56D930E-7425-9044-8762-41BC7CBC9D0C}"/>
              </a:ext>
            </a:extLst>
          </p:cNvPr>
          <p:cNvSpPr/>
          <p:nvPr/>
        </p:nvSpPr>
        <p:spPr>
          <a:xfrm>
            <a:off x="6538294" y="2492988"/>
            <a:ext cx="3534622" cy="39686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255" extrusionOk="0">
                <a:moveTo>
                  <a:pt x="0" y="0"/>
                </a:moveTo>
                <a:lnTo>
                  <a:pt x="21600" y="0"/>
                </a:lnTo>
                <a:lnTo>
                  <a:pt x="21600" y="15641"/>
                </a:lnTo>
                <a:cubicBezTo>
                  <a:pt x="10800" y="15641"/>
                  <a:pt x="10800" y="21600"/>
                  <a:pt x="0" y="18214"/>
                </a:cubicBezTo>
                <a:close/>
              </a:path>
            </a:pathLst>
          </a:custGeom>
          <a:solidFill>
            <a:schemeClr val="accent6"/>
          </a:solidFill>
          <a:ln w="19050" cap="flat">
            <a:solidFill>
              <a:schemeClr val="tx1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>
                <a:solidFill>
                  <a:srgbClr val="FFFFFF"/>
                </a:solidFill>
              </a:defRPr>
            </a:pPr>
            <a:endParaRPr sz="800" b="1" dirty="0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96098A20-EE77-764B-80B3-E96D698566D6}"/>
              </a:ext>
            </a:extLst>
          </p:cNvPr>
          <p:cNvCxnSpPr>
            <a:cxnSpLocks/>
          </p:cNvCxnSpPr>
          <p:nvPr/>
        </p:nvCxnSpPr>
        <p:spPr>
          <a:xfrm flipH="1">
            <a:off x="6538294" y="1629024"/>
            <a:ext cx="3762735" cy="87540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4FC74BB5-B1B9-704D-9792-F16674ECBE69}"/>
              </a:ext>
            </a:extLst>
          </p:cNvPr>
          <p:cNvCxnSpPr>
            <a:cxnSpLocks/>
          </p:cNvCxnSpPr>
          <p:nvPr/>
        </p:nvCxnSpPr>
        <p:spPr>
          <a:xfrm flipH="1">
            <a:off x="10072916" y="1665267"/>
            <a:ext cx="1082434" cy="8391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43E5D13A-DFDB-EA4C-BCF7-2F10A818963D}"/>
              </a:ext>
            </a:extLst>
          </p:cNvPr>
          <p:cNvCxnSpPr>
            <a:cxnSpLocks/>
          </p:cNvCxnSpPr>
          <p:nvPr/>
        </p:nvCxnSpPr>
        <p:spPr>
          <a:xfrm flipH="1">
            <a:off x="10072916" y="2354631"/>
            <a:ext cx="1107980" cy="338097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8" name="Can 37">
            <a:extLst>
              <a:ext uri="{FF2B5EF4-FFF2-40B4-BE49-F238E27FC236}">
                <a16:creationId xmlns:a16="http://schemas.microsoft.com/office/drawing/2014/main" id="{B3426F3F-23F5-E445-9F26-1C8BE75C608A}"/>
              </a:ext>
            </a:extLst>
          </p:cNvPr>
          <p:cNvSpPr/>
          <p:nvPr/>
        </p:nvSpPr>
        <p:spPr>
          <a:xfrm>
            <a:off x="6674679" y="2636557"/>
            <a:ext cx="3267877" cy="1690773"/>
          </a:xfrm>
          <a:prstGeom prst="can">
            <a:avLst>
              <a:gd name="adj" fmla="val 14453"/>
            </a:avLst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u="sng" dirty="0">
                <a:solidFill>
                  <a:prstClr val="black"/>
                </a:solidFill>
              </a:rPr>
              <a:t>Channel World State</a:t>
            </a:r>
          </a:p>
          <a:p>
            <a:r>
              <a:rPr lang="en-US" sz="1400" b="1" dirty="0">
                <a:solidFill>
                  <a:prstClr val="black"/>
                </a:solidFill>
              </a:rPr>
              <a:t>Key: </a:t>
            </a:r>
            <a:r>
              <a:rPr lang="en-US" sz="1400" dirty="0">
                <a:solidFill>
                  <a:prstClr val="black"/>
                </a:solidFill>
              </a:rPr>
              <a:t>hash(details), </a:t>
            </a:r>
            <a:r>
              <a:rPr lang="en-US" sz="1400" b="1" dirty="0">
                <a:solidFill>
                  <a:prstClr val="black"/>
                </a:solidFill>
              </a:rPr>
              <a:t>Value: </a:t>
            </a:r>
            <a:r>
              <a:rPr lang="en-US" sz="1400" dirty="0">
                <a:solidFill>
                  <a:prstClr val="black"/>
                </a:solidFill>
              </a:rPr>
              <a:t>owner – Org1</a:t>
            </a:r>
          </a:p>
          <a:p>
            <a:r>
              <a:rPr lang="en-US" sz="1400" b="1" dirty="0">
                <a:solidFill>
                  <a:prstClr val="black"/>
                </a:solidFill>
              </a:rPr>
              <a:t>Key: </a:t>
            </a:r>
            <a:r>
              <a:rPr lang="en-US" sz="1400" dirty="0">
                <a:solidFill>
                  <a:prstClr val="black"/>
                </a:solidFill>
              </a:rPr>
              <a:t>hash(details), </a:t>
            </a:r>
            <a:r>
              <a:rPr lang="en-US" sz="1400" b="1" dirty="0">
                <a:solidFill>
                  <a:prstClr val="black"/>
                </a:solidFill>
              </a:rPr>
              <a:t>Value: </a:t>
            </a:r>
            <a:r>
              <a:rPr lang="en-US" sz="1400" dirty="0">
                <a:solidFill>
                  <a:prstClr val="black"/>
                </a:solidFill>
              </a:rPr>
              <a:t>hash(details)</a:t>
            </a:r>
          </a:p>
          <a:p>
            <a:endParaRPr lang="en-US" sz="1400" dirty="0">
              <a:solidFill>
                <a:prstClr val="black"/>
              </a:solidFill>
            </a:endParaRPr>
          </a:p>
          <a:p>
            <a:endParaRPr lang="en-US" sz="1400" dirty="0">
              <a:solidFill>
                <a:prstClr val="black"/>
              </a:solidFill>
            </a:endParaRPr>
          </a:p>
          <a:p>
            <a:endParaRPr lang="en-US" sz="1400" dirty="0">
              <a:solidFill>
                <a:prstClr val="black"/>
              </a:solidFill>
            </a:endParaRPr>
          </a:p>
        </p:txBody>
      </p:sp>
      <p:sp>
        <p:nvSpPr>
          <p:cNvPr id="39" name="Can 38">
            <a:extLst>
              <a:ext uri="{FF2B5EF4-FFF2-40B4-BE49-F238E27FC236}">
                <a16:creationId xmlns:a16="http://schemas.microsoft.com/office/drawing/2014/main" id="{C5EA9B22-48EC-AD4F-9D20-39B21F0F21E4}"/>
              </a:ext>
            </a:extLst>
          </p:cNvPr>
          <p:cNvSpPr/>
          <p:nvPr/>
        </p:nvSpPr>
        <p:spPr>
          <a:xfrm>
            <a:off x="6674679" y="4508582"/>
            <a:ext cx="3267877" cy="1127071"/>
          </a:xfrm>
          <a:prstGeom prst="can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u="sng" dirty="0">
              <a:solidFill>
                <a:prstClr val="black"/>
              </a:solidFill>
            </a:endParaRPr>
          </a:p>
          <a:p>
            <a:pPr algn="ctr"/>
            <a:endParaRPr lang="en-US" sz="1400" u="sng" dirty="0">
              <a:solidFill>
                <a:prstClr val="black"/>
              </a:solidFill>
            </a:endParaRPr>
          </a:p>
          <a:p>
            <a:pPr algn="ctr"/>
            <a:r>
              <a:rPr lang="en-US" u="sng" dirty="0">
                <a:solidFill>
                  <a:prstClr val="black"/>
                </a:solidFill>
              </a:rPr>
              <a:t>Org2 private data collection</a:t>
            </a:r>
          </a:p>
          <a:p>
            <a:pPr algn="ctr"/>
            <a:endParaRPr lang="en-US" sz="1000" u="sng" dirty="0">
              <a:solidFill>
                <a:prstClr val="black"/>
              </a:solidFill>
            </a:endParaRPr>
          </a:p>
          <a:p>
            <a:pPr algn="ctr"/>
            <a:endParaRPr lang="en-US" sz="1000" u="sng" dirty="0">
              <a:solidFill>
                <a:prstClr val="black"/>
              </a:solidFill>
            </a:endParaRPr>
          </a:p>
          <a:p>
            <a:pPr algn="ctr"/>
            <a:endParaRPr lang="en-US" sz="1000" u="sng" dirty="0">
              <a:solidFill>
                <a:prstClr val="black"/>
              </a:solidFill>
            </a:endParaRPr>
          </a:p>
          <a:p>
            <a:pPr algn="ctr"/>
            <a:endParaRPr lang="en-US" sz="1000" u="sng" dirty="0">
              <a:solidFill>
                <a:prstClr val="black"/>
              </a:solidFill>
            </a:endParaRPr>
          </a:p>
          <a:p>
            <a:pPr algn="ctr"/>
            <a:endParaRPr lang="en-US" sz="1000" u="sng" dirty="0">
              <a:solidFill>
                <a:prstClr val="black"/>
              </a:solidFill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25382C7C-1296-4848-B507-91D7723EB387}"/>
              </a:ext>
            </a:extLst>
          </p:cNvPr>
          <p:cNvCxnSpPr>
            <a:cxnSpLocks/>
          </p:cNvCxnSpPr>
          <p:nvPr/>
        </p:nvCxnSpPr>
        <p:spPr>
          <a:xfrm flipH="1">
            <a:off x="1381136" y="1622529"/>
            <a:ext cx="3793237" cy="83932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67384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4D60EB7F-A76F-4745-9A06-13ABF295980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5" name="Shape">
            <a:extLst>
              <a:ext uri="{FF2B5EF4-FFF2-40B4-BE49-F238E27FC236}">
                <a16:creationId xmlns:a16="http://schemas.microsoft.com/office/drawing/2014/main" id="{34407B58-3364-5E40-A59A-59A0A8FB0BB1}"/>
              </a:ext>
            </a:extLst>
          </p:cNvPr>
          <p:cNvSpPr/>
          <p:nvPr/>
        </p:nvSpPr>
        <p:spPr>
          <a:xfrm>
            <a:off x="1381135" y="2481549"/>
            <a:ext cx="3534622" cy="39686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255" extrusionOk="0">
                <a:moveTo>
                  <a:pt x="0" y="0"/>
                </a:moveTo>
                <a:lnTo>
                  <a:pt x="21600" y="0"/>
                </a:lnTo>
                <a:lnTo>
                  <a:pt x="21600" y="15641"/>
                </a:lnTo>
                <a:cubicBezTo>
                  <a:pt x="10800" y="15641"/>
                  <a:pt x="10800" y="21600"/>
                  <a:pt x="0" y="18214"/>
                </a:cubicBezTo>
                <a:close/>
              </a:path>
            </a:pathLst>
          </a:custGeom>
          <a:solidFill>
            <a:srgbClr val="4C8FCF"/>
          </a:solidFill>
          <a:ln w="19050" cap="flat">
            <a:solidFill>
              <a:schemeClr val="tx1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>
                <a:solidFill>
                  <a:srgbClr val="FFFFFF"/>
                </a:solidFill>
              </a:defRPr>
            </a:pPr>
            <a:endParaRPr sz="800" b="1" dirty="0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17C4593D-7768-684E-A396-C71359B1F36D}"/>
              </a:ext>
            </a:extLst>
          </p:cNvPr>
          <p:cNvSpPr/>
          <p:nvPr/>
        </p:nvSpPr>
        <p:spPr>
          <a:xfrm>
            <a:off x="4151872" y="407776"/>
            <a:ext cx="1769172" cy="1683454"/>
          </a:xfrm>
          <a:prstGeom prst="roundRect">
            <a:avLst/>
          </a:prstGeom>
          <a:solidFill>
            <a:srgbClr val="4C8FCF"/>
          </a:solidFill>
          <a:ln w="28575" cap="flat">
            <a:solidFill>
              <a:schemeClr val="tx1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/>
            <a:r>
              <a:rPr lang="en-US" sz="2000" b="1" dirty="0">
                <a:solidFill>
                  <a:srgbClr val="FFFFFF"/>
                </a:solidFill>
              </a:rPr>
              <a:t>Org1 Peer</a:t>
            </a:r>
          </a:p>
        </p:txBody>
      </p:sp>
      <p:sp>
        <p:nvSpPr>
          <p:cNvPr id="6" name="Can 5">
            <a:extLst>
              <a:ext uri="{FF2B5EF4-FFF2-40B4-BE49-F238E27FC236}">
                <a16:creationId xmlns:a16="http://schemas.microsoft.com/office/drawing/2014/main" id="{04508201-6096-F44A-A9AD-9A4FDD9F1712}"/>
              </a:ext>
            </a:extLst>
          </p:cNvPr>
          <p:cNvSpPr/>
          <p:nvPr/>
        </p:nvSpPr>
        <p:spPr>
          <a:xfrm>
            <a:off x="1503105" y="2674240"/>
            <a:ext cx="3267877" cy="1690773"/>
          </a:xfrm>
          <a:prstGeom prst="can">
            <a:avLst>
              <a:gd name="adj" fmla="val 14453"/>
            </a:avLst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u="sng" dirty="0">
                <a:solidFill>
                  <a:prstClr val="black"/>
                </a:solidFill>
              </a:rPr>
              <a:t>Channel World State</a:t>
            </a:r>
          </a:p>
          <a:p>
            <a:r>
              <a:rPr lang="en-US" sz="1400" b="1" dirty="0">
                <a:solidFill>
                  <a:prstClr val="black"/>
                </a:solidFill>
              </a:rPr>
              <a:t>Key: </a:t>
            </a:r>
            <a:r>
              <a:rPr lang="en-US" sz="1400" dirty="0">
                <a:solidFill>
                  <a:prstClr val="black"/>
                </a:solidFill>
              </a:rPr>
              <a:t>hash(details), </a:t>
            </a:r>
            <a:r>
              <a:rPr lang="en-US" sz="1400" b="1" dirty="0">
                <a:solidFill>
                  <a:prstClr val="black"/>
                </a:solidFill>
              </a:rPr>
              <a:t>Value: </a:t>
            </a:r>
            <a:r>
              <a:rPr lang="en-US" sz="1400" dirty="0">
                <a:solidFill>
                  <a:prstClr val="black"/>
                </a:solidFill>
              </a:rPr>
              <a:t>owner – Org1</a:t>
            </a:r>
          </a:p>
          <a:p>
            <a:r>
              <a:rPr lang="en-US" sz="1400" b="1" dirty="0">
                <a:solidFill>
                  <a:prstClr val="black"/>
                </a:solidFill>
              </a:rPr>
              <a:t>Key: </a:t>
            </a:r>
            <a:r>
              <a:rPr lang="en-US" sz="1400" dirty="0">
                <a:solidFill>
                  <a:prstClr val="black"/>
                </a:solidFill>
              </a:rPr>
              <a:t>hash(details), </a:t>
            </a:r>
            <a:r>
              <a:rPr lang="en-US" sz="1400" b="1" dirty="0">
                <a:solidFill>
                  <a:prstClr val="black"/>
                </a:solidFill>
              </a:rPr>
              <a:t>Value: </a:t>
            </a:r>
            <a:r>
              <a:rPr lang="en-US" sz="1400" dirty="0">
                <a:solidFill>
                  <a:prstClr val="black"/>
                </a:solidFill>
              </a:rPr>
              <a:t>hash(details)</a:t>
            </a:r>
          </a:p>
          <a:p>
            <a:r>
              <a:rPr lang="en-US" sz="1400" b="1" dirty="0">
                <a:solidFill>
                  <a:prstClr val="black"/>
                </a:solidFill>
              </a:rPr>
              <a:t>Key: </a:t>
            </a:r>
            <a:r>
              <a:rPr lang="en-US" sz="1400" dirty="0">
                <a:solidFill>
                  <a:prstClr val="black"/>
                </a:solidFill>
              </a:rPr>
              <a:t>hash(</a:t>
            </a:r>
            <a:r>
              <a:rPr lang="en-US" sz="1400" dirty="0" err="1">
                <a:solidFill>
                  <a:prstClr val="black"/>
                </a:solidFill>
              </a:rPr>
              <a:t>S:assetId</a:t>
            </a:r>
            <a:r>
              <a:rPr lang="en-US" sz="1400" dirty="0">
                <a:solidFill>
                  <a:prstClr val="black"/>
                </a:solidFill>
              </a:rPr>
              <a:t>), </a:t>
            </a:r>
            <a:r>
              <a:rPr lang="en-US" sz="1400" b="1" dirty="0">
                <a:solidFill>
                  <a:prstClr val="black"/>
                </a:solidFill>
              </a:rPr>
              <a:t>Value: </a:t>
            </a:r>
            <a:r>
              <a:rPr lang="en-US" sz="1400" dirty="0">
                <a:solidFill>
                  <a:prstClr val="black"/>
                </a:solidFill>
              </a:rPr>
              <a:t>hash(110)</a:t>
            </a:r>
          </a:p>
          <a:p>
            <a:r>
              <a:rPr lang="en-US" sz="1400" b="1" dirty="0">
                <a:solidFill>
                  <a:prstClr val="black"/>
                </a:solidFill>
              </a:rPr>
              <a:t>Key: </a:t>
            </a:r>
            <a:r>
              <a:rPr lang="en-US" sz="1400" dirty="0">
                <a:solidFill>
                  <a:prstClr val="black"/>
                </a:solidFill>
              </a:rPr>
              <a:t>hash(</a:t>
            </a:r>
            <a:r>
              <a:rPr lang="en-US" sz="1400" dirty="0" err="1">
                <a:solidFill>
                  <a:prstClr val="black"/>
                </a:solidFill>
              </a:rPr>
              <a:t>B:assetId</a:t>
            </a:r>
            <a:r>
              <a:rPr lang="en-US" sz="1400" dirty="0">
                <a:solidFill>
                  <a:prstClr val="black"/>
                </a:solidFill>
              </a:rPr>
              <a:t>), </a:t>
            </a:r>
            <a:r>
              <a:rPr lang="en-US" sz="1400" b="1" dirty="0">
                <a:solidFill>
                  <a:prstClr val="black"/>
                </a:solidFill>
              </a:rPr>
              <a:t>Value: </a:t>
            </a:r>
            <a:r>
              <a:rPr lang="en-US" sz="1400" dirty="0">
                <a:solidFill>
                  <a:prstClr val="black"/>
                </a:solidFill>
              </a:rPr>
              <a:t>hash(100)</a:t>
            </a:r>
          </a:p>
          <a:p>
            <a:endParaRPr lang="en-US" sz="1400" dirty="0">
              <a:solidFill>
                <a:prstClr val="black"/>
              </a:solidFill>
            </a:endParaRPr>
          </a:p>
        </p:txBody>
      </p:sp>
      <p:sp>
        <p:nvSpPr>
          <p:cNvPr id="9" name="Shape">
            <a:extLst>
              <a:ext uri="{FF2B5EF4-FFF2-40B4-BE49-F238E27FC236}">
                <a16:creationId xmlns:a16="http://schemas.microsoft.com/office/drawing/2014/main" id="{41D3593A-016B-DD42-8CC7-4B3ECE3C40A5}"/>
              </a:ext>
            </a:extLst>
          </p:cNvPr>
          <p:cNvSpPr/>
          <p:nvPr/>
        </p:nvSpPr>
        <p:spPr>
          <a:xfrm>
            <a:off x="5174373" y="1622529"/>
            <a:ext cx="849364" cy="937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255" extrusionOk="0">
                <a:moveTo>
                  <a:pt x="0" y="0"/>
                </a:moveTo>
                <a:lnTo>
                  <a:pt x="21600" y="0"/>
                </a:lnTo>
                <a:lnTo>
                  <a:pt x="21600" y="15641"/>
                </a:lnTo>
                <a:cubicBezTo>
                  <a:pt x="10800" y="15641"/>
                  <a:pt x="10800" y="21600"/>
                  <a:pt x="0" y="18214"/>
                </a:cubicBezTo>
                <a:close/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 w="19050" cap="flat">
            <a:solidFill>
              <a:schemeClr val="tx1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>
                <a:solidFill>
                  <a:srgbClr val="FFFFFF"/>
                </a:solidFill>
              </a:defRPr>
            </a:pPr>
            <a:r>
              <a:rPr lang="en-US" sz="1400" dirty="0">
                <a:ln w="0"/>
                <a:solidFill>
                  <a:sysClr val="windowText" lastClr="0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Ledger</a:t>
            </a:r>
            <a:endParaRPr sz="1400" b="1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21D2E90-AB93-0744-81EE-9391F616AF95}"/>
              </a:ext>
            </a:extLst>
          </p:cNvPr>
          <p:cNvCxnSpPr>
            <a:cxnSpLocks/>
          </p:cNvCxnSpPr>
          <p:nvPr/>
        </p:nvCxnSpPr>
        <p:spPr>
          <a:xfrm flipH="1">
            <a:off x="4915757" y="1653828"/>
            <a:ext cx="1082434" cy="8391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3379DB-5965-7941-9E43-DA337E402FE7}"/>
              </a:ext>
            </a:extLst>
          </p:cNvPr>
          <p:cNvCxnSpPr>
            <a:cxnSpLocks/>
          </p:cNvCxnSpPr>
          <p:nvPr/>
        </p:nvCxnSpPr>
        <p:spPr>
          <a:xfrm flipH="1">
            <a:off x="4915757" y="2343192"/>
            <a:ext cx="1107980" cy="338097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69560151-BCA5-EA4B-962F-9FE8313ADF42}"/>
              </a:ext>
            </a:extLst>
          </p:cNvPr>
          <p:cNvSpPr/>
          <p:nvPr/>
        </p:nvSpPr>
        <p:spPr>
          <a:xfrm>
            <a:off x="4850784" y="263140"/>
            <a:ext cx="1245216" cy="564581"/>
          </a:xfrm>
          <a:prstGeom prst="roundRect">
            <a:avLst>
              <a:gd name="adj" fmla="val 0"/>
            </a:avLst>
          </a:prstGeom>
          <a:solidFill>
            <a:schemeClr val="accent5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Secured asset transfer smart contract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E48F627F-104F-4843-848A-6575A6E0DCE9}"/>
              </a:ext>
            </a:extLst>
          </p:cNvPr>
          <p:cNvSpPr/>
          <p:nvPr/>
        </p:nvSpPr>
        <p:spPr>
          <a:xfrm>
            <a:off x="9294779" y="407776"/>
            <a:ext cx="1769172" cy="1683454"/>
          </a:xfrm>
          <a:prstGeom prst="roundRect">
            <a:avLst/>
          </a:prstGeom>
          <a:solidFill>
            <a:schemeClr val="accent6"/>
          </a:solidFill>
          <a:ln w="28575" cap="flat">
            <a:solidFill>
              <a:schemeClr val="tx1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/>
            <a:r>
              <a:rPr lang="en-US" sz="2000" b="1" dirty="0">
                <a:solidFill>
                  <a:srgbClr val="FFFFFF"/>
                </a:solidFill>
              </a:rPr>
              <a:t>Org2 Peer</a:t>
            </a:r>
          </a:p>
        </p:txBody>
      </p:sp>
      <p:sp>
        <p:nvSpPr>
          <p:cNvPr id="55" name="Shape">
            <a:extLst>
              <a:ext uri="{FF2B5EF4-FFF2-40B4-BE49-F238E27FC236}">
                <a16:creationId xmlns:a16="http://schemas.microsoft.com/office/drawing/2014/main" id="{881985D6-5671-1B4D-905D-8186481FEADE}"/>
              </a:ext>
            </a:extLst>
          </p:cNvPr>
          <p:cNvSpPr/>
          <p:nvPr/>
        </p:nvSpPr>
        <p:spPr>
          <a:xfrm>
            <a:off x="10317280" y="1622529"/>
            <a:ext cx="849364" cy="937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255" extrusionOk="0">
                <a:moveTo>
                  <a:pt x="0" y="0"/>
                </a:moveTo>
                <a:lnTo>
                  <a:pt x="21600" y="0"/>
                </a:lnTo>
                <a:lnTo>
                  <a:pt x="21600" y="15641"/>
                </a:lnTo>
                <a:cubicBezTo>
                  <a:pt x="10800" y="15641"/>
                  <a:pt x="10800" y="21600"/>
                  <a:pt x="0" y="18214"/>
                </a:cubicBez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19050" cap="flat">
            <a:solidFill>
              <a:schemeClr val="tx1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>
                <a:solidFill>
                  <a:srgbClr val="FFFFFF"/>
                </a:solidFill>
              </a:defRPr>
            </a:pPr>
            <a:r>
              <a:rPr lang="en-US" sz="1400" dirty="0">
                <a:ln w="0"/>
                <a:solidFill>
                  <a:sysClr val="windowText" lastClr="0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Ledger</a:t>
            </a:r>
            <a:endParaRPr sz="1400" b="1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66772181-158E-4D41-A0D6-6D6815C60905}"/>
              </a:ext>
            </a:extLst>
          </p:cNvPr>
          <p:cNvSpPr/>
          <p:nvPr/>
        </p:nvSpPr>
        <p:spPr>
          <a:xfrm>
            <a:off x="9993691" y="263140"/>
            <a:ext cx="1245216" cy="564581"/>
          </a:xfrm>
          <a:prstGeom prst="roundRect">
            <a:avLst>
              <a:gd name="adj" fmla="val 0"/>
            </a:avLst>
          </a:prstGeom>
          <a:solidFill>
            <a:schemeClr val="accent6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Secured asset transfer smart contract</a:t>
            </a:r>
          </a:p>
        </p:txBody>
      </p:sp>
      <p:sp>
        <p:nvSpPr>
          <p:cNvPr id="21" name="Can 20">
            <a:extLst>
              <a:ext uri="{FF2B5EF4-FFF2-40B4-BE49-F238E27FC236}">
                <a16:creationId xmlns:a16="http://schemas.microsoft.com/office/drawing/2014/main" id="{6CD0CB89-3C81-594A-B420-7219F95523A0}"/>
              </a:ext>
            </a:extLst>
          </p:cNvPr>
          <p:cNvSpPr/>
          <p:nvPr/>
        </p:nvSpPr>
        <p:spPr>
          <a:xfrm>
            <a:off x="1503105" y="4546265"/>
            <a:ext cx="3267877" cy="1127071"/>
          </a:xfrm>
          <a:prstGeom prst="can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u="sng" dirty="0">
              <a:solidFill>
                <a:prstClr val="black"/>
              </a:solidFill>
            </a:endParaRPr>
          </a:p>
          <a:p>
            <a:pPr algn="ctr"/>
            <a:endParaRPr lang="en-US" sz="1400" u="sng" dirty="0">
              <a:solidFill>
                <a:prstClr val="black"/>
              </a:solidFill>
            </a:endParaRPr>
          </a:p>
          <a:p>
            <a:pPr algn="ctr"/>
            <a:r>
              <a:rPr lang="en-US" u="sng" dirty="0">
                <a:solidFill>
                  <a:prstClr val="black"/>
                </a:solidFill>
              </a:rPr>
              <a:t>Org1 private data collection</a:t>
            </a:r>
          </a:p>
          <a:p>
            <a:pPr algn="ctr"/>
            <a:r>
              <a:rPr lang="en-US" sz="1400" b="1" dirty="0">
                <a:solidFill>
                  <a:prstClr val="black"/>
                </a:solidFill>
              </a:rPr>
              <a:t>Key: </a:t>
            </a:r>
            <a:r>
              <a:rPr lang="en-US" sz="1400" dirty="0">
                <a:solidFill>
                  <a:prstClr val="black"/>
                </a:solidFill>
              </a:rPr>
              <a:t>hash(details), </a:t>
            </a:r>
            <a:r>
              <a:rPr lang="en-US" sz="1400" b="1" dirty="0">
                <a:solidFill>
                  <a:prstClr val="black"/>
                </a:solidFill>
              </a:rPr>
              <a:t>Value: </a:t>
            </a:r>
            <a:r>
              <a:rPr lang="en-US" sz="1400" dirty="0">
                <a:solidFill>
                  <a:prstClr val="black"/>
                </a:solidFill>
              </a:rPr>
              <a:t>asset1 details</a:t>
            </a:r>
          </a:p>
          <a:p>
            <a:pPr algn="ctr"/>
            <a:r>
              <a:rPr lang="en-US" sz="1400" b="1" dirty="0">
                <a:solidFill>
                  <a:prstClr val="black"/>
                </a:solidFill>
              </a:rPr>
              <a:t>Key</a:t>
            </a:r>
            <a:r>
              <a:rPr lang="en-US" sz="1400" dirty="0">
                <a:solidFill>
                  <a:prstClr val="black"/>
                </a:solidFill>
              </a:rPr>
              <a:t> hash(details), </a:t>
            </a:r>
            <a:r>
              <a:rPr lang="en-US" sz="1400" b="1" dirty="0">
                <a:solidFill>
                  <a:prstClr val="black"/>
                </a:solidFill>
              </a:rPr>
              <a:t>Value:</a:t>
            </a:r>
            <a:r>
              <a:rPr lang="en-US" sz="1400" dirty="0">
                <a:solidFill>
                  <a:prstClr val="black"/>
                </a:solidFill>
              </a:rPr>
              <a:t> 110</a:t>
            </a:r>
          </a:p>
          <a:p>
            <a:pPr algn="ctr"/>
            <a:endParaRPr lang="en-US" sz="1000" u="sng" dirty="0">
              <a:solidFill>
                <a:prstClr val="black"/>
              </a:solidFill>
            </a:endParaRPr>
          </a:p>
          <a:p>
            <a:pPr algn="ctr"/>
            <a:endParaRPr lang="en-US" sz="1000" u="sng" dirty="0">
              <a:solidFill>
                <a:prstClr val="black"/>
              </a:solidFill>
            </a:endParaRPr>
          </a:p>
          <a:p>
            <a:pPr algn="ctr"/>
            <a:endParaRPr lang="en-US" sz="1000" u="sng" dirty="0">
              <a:solidFill>
                <a:prstClr val="black"/>
              </a:solidFill>
            </a:endParaRPr>
          </a:p>
        </p:txBody>
      </p:sp>
      <p:sp>
        <p:nvSpPr>
          <p:cNvPr id="30" name="Shape">
            <a:extLst>
              <a:ext uri="{FF2B5EF4-FFF2-40B4-BE49-F238E27FC236}">
                <a16:creationId xmlns:a16="http://schemas.microsoft.com/office/drawing/2014/main" id="{E56D930E-7425-9044-8762-41BC7CBC9D0C}"/>
              </a:ext>
            </a:extLst>
          </p:cNvPr>
          <p:cNvSpPr/>
          <p:nvPr/>
        </p:nvSpPr>
        <p:spPr>
          <a:xfrm>
            <a:off x="6538294" y="2492988"/>
            <a:ext cx="3534622" cy="39686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255" extrusionOk="0">
                <a:moveTo>
                  <a:pt x="0" y="0"/>
                </a:moveTo>
                <a:lnTo>
                  <a:pt x="21600" y="0"/>
                </a:lnTo>
                <a:lnTo>
                  <a:pt x="21600" y="15641"/>
                </a:lnTo>
                <a:cubicBezTo>
                  <a:pt x="10800" y="15641"/>
                  <a:pt x="10800" y="21600"/>
                  <a:pt x="0" y="18214"/>
                </a:cubicBezTo>
                <a:close/>
              </a:path>
            </a:pathLst>
          </a:custGeom>
          <a:solidFill>
            <a:schemeClr val="accent6"/>
          </a:solidFill>
          <a:ln w="19050" cap="flat">
            <a:solidFill>
              <a:schemeClr val="tx1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>
                <a:solidFill>
                  <a:srgbClr val="FFFFFF"/>
                </a:solidFill>
              </a:defRPr>
            </a:pPr>
            <a:endParaRPr sz="800" b="1" dirty="0"/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4FC74BB5-B1B9-704D-9792-F16674ECBE69}"/>
              </a:ext>
            </a:extLst>
          </p:cNvPr>
          <p:cNvCxnSpPr>
            <a:cxnSpLocks/>
          </p:cNvCxnSpPr>
          <p:nvPr/>
        </p:nvCxnSpPr>
        <p:spPr>
          <a:xfrm flipH="1">
            <a:off x="10072916" y="1665267"/>
            <a:ext cx="1082434" cy="8391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43E5D13A-DFDB-EA4C-BCF7-2F10A818963D}"/>
              </a:ext>
            </a:extLst>
          </p:cNvPr>
          <p:cNvCxnSpPr>
            <a:cxnSpLocks/>
          </p:cNvCxnSpPr>
          <p:nvPr/>
        </p:nvCxnSpPr>
        <p:spPr>
          <a:xfrm flipH="1">
            <a:off x="10072916" y="2354631"/>
            <a:ext cx="1107980" cy="338097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8" name="Can 37">
            <a:extLst>
              <a:ext uri="{FF2B5EF4-FFF2-40B4-BE49-F238E27FC236}">
                <a16:creationId xmlns:a16="http://schemas.microsoft.com/office/drawing/2014/main" id="{B3426F3F-23F5-E445-9F26-1C8BE75C608A}"/>
              </a:ext>
            </a:extLst>
          </p:cNvPr>
          <p:cNvSpPr/>
          <p:nvPr/>
        </p:nvSpPr>
        <p:spPr>
          <a:xfrm>
            <a:off x="6674679" y="2636557"/>
            <a:ext cx="3267877" cy="1690773"/>
          </a:xfrm>
          <a:prstGeom prst="can">
            <a:avLst>
              <a:gd name="adj" fmla="val 14453"/>
            </a:avLst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u="sng" dirty="0">
                <a:solidFill>
                  <a:prstClr val="black"/>
                </a:solidFill>
              </a:rPr>
              <a:t>Channel World State</a:t>
            </a:r>
          </a:p>
          <a:p>
            <a:r>
              <a:rPr lang="en-US" sz="1400" b="1" dirty="0">
                <a:solidFill>
                  <a:prstClr val="black"/>
                </a:solidFill>
              </a:rPr>
              <a:t>Key: </a:t>
            </a:r>
            <a:r>
              <a:rPr lang="en-US" sz="1400" dirty="0">
                <a:solidFill>
                  <a:prstClr val="black"/>
                </a:solidFill>
              </a:rPr>
              <a:t>hash(details), </a:t>
            </a:r>
            <a:r>
              <a:rPr lang="en-US" sz="1400" b="1" dirty="0">
                <a:solidFill>
                  <a:prstClr val="black"/>
                </a:solidFill>
              </a:rPr>
              <a:t>Value: </a:t>
            </a:r>
            <a:r>
              <a:rPr lang="en-US" sz="1400" dirty="0">
                <a:solidFill>
                  <a:prstClr val="black"/>
                </a:solidFill>
              </a:rPr>
              <a:t>owner – Org1</a:t>
            </a:r>
          </a:p>
          <a:p>
            <a:r>
              <a:rPr lang="en-US" sz="1400" b="1" dirty="0">
                <a:solidFill>
                  <a:prstClr val="black"/>
                </a:solidFill>
              </a:rPr>
              <a:t>Key: </a:t>
            </a:r>
            <a:r>
              <a:rPr lang="en-US" sz="1400" dirty="0">
                <a:solidFill>
                  <a:prstClr val="black"/>
                </a:solidFill>
              </a:rPr>
              <a:t>hash(details), </a:t>
            </a:r>
            <a:r>
              <a:rPr lang="en-US" sz="1400" b="1" dirty="0">
                <a:solidFill>
                  <a:prstClr val="black"/>
                </a:solidFill>
              </a:rPr>
              <a:t>Value: </a:t>
            </a:r>
            <a:r>
              <a:rPr lang="en-US" sz="1400" dirty="0">
                <a:solidFill>
                  <a:prstClr val="black"/>
                </a:solidFill>
              </a:rPr>
              <a:t>hash(details)</a:t>
            </a:r>
          </a:p>
          <a:p>
            <a:r>
              <a:rPr lang="en-US" sz="1400" b="1" dirty="0">
                <a:solidFill>
                  <a:prstClr val="black"/>
                </a:solidFill>
              </a:rPr>
              <a:t>Key: </a:t>
            </a:r>
            <a:r>
              <a:rPr lang="en-US" sz="1400" dirty="0">
                <a:solidFill>
                  <a:prstClr val="black"/>
                </a:solidFill>
              </a:rPr>
              <a:t>hash(</a:t>
            </a:r>
            <a:r>
              <a:rPr lang="en-US" sz="1400" dirty="0" err="1">
                <a:solidFill>
                  <a:prstClr val="black"/>
                </a:solidFill>
              </a:rPr>
              <a:t>S:assetId</a:t>
            </a:r>
            <a:r>
              <a:rPr lang="en-US" sz="1400" dirty="0">
                <a:solidFill>
                  <a:prstClr val="black"/>
                </a:solidFill>
              </a:rPr>
              <a:t>), </a:t>
            </a:r>
            <a:r>
              <a:rPr lang="en-US" sz="1400" b="1" dirty="0">
                <a:solidFill>
                  <a:prstClr val="black"/>
                </a:solidFill>
              </a:rPr>
              <a:t>Value: </a:t>
            </a:r>
            <a:r>
              <a:rPr lang="en-US" sz="1400" dirty="0">
                <a:solidFill>
                  <a:prstClr val="black"/>
                </a:solidFill>
              </a:rPr>
              <a:t>hash(110)</a:t>
            </a:r>
          </a:p>
          <a:p>
            <a:r>
              <a:rPr lang="en-US" sz="1400" b="1" dirty="0">
                <a:solidFill>
                  <a:prstClr val="black"/>
                </a:solidFill>
              </a:rPr>
              <a:t>Key: </a:t>
            </a:r>
            <a:r>
              <a:rPr lang="en-US" sz="1400" dirty="0">
                <a:solidFill>
                  <a:prstClr val="black"/>
                </a:solidFill>
              </a:rPr>
              <a:t>hash(</a:t>
            </a:r>
            <a:r>
              <a:rPr lang="en-US" sz="1400" dirty="0" err="1">
                <a:solidFill>
                  <a:prstClr val="black"/>
                </a:solidFill>
              </a:rPr>
              <a:t>B:assetId</a:t>
            </a:r>
            <a:r>
              <a:rPr lang="en-US" sz="1400" dirty="0">
                <a:solidFill>
                  <a:prstClr val="black"/>
                </a:solidFill>
              </a:rPr>
              <a:t>), </a:t>
            </a:r>
            <a:r>
              <a:rPr lang="en-US" sz="1400" b="1" dirty="0">
                <a:solidFill>
                  <a:prstClr val="black"/>
                </a:solidFill>
              </a:rPr>
              <a:t>Value: </a:t>
            </a:r>
            <a:r>
              <a:rPr lang="en-US" sz="1400" dirty="0">
                <a:solidFill>
                  <a:prstClr val="black"/>
                </a:solidFill>
              </a:rPr>
              <a:t>hash(100)</a:t>
            </a:r>
          </a:p>
          <a:p>
            <a:endParaRPr lang="en-US" sz="1400" dirty="0">
              <a:solidFill>
                <a:prstClr val="black"/>
              </a:solidFill>
            </a:endParaRPr>
          </a:p>
        </p:txBody>
      </p:sp>
      <p:sp>
        <p:nvSpPr>
          <p:cNvPr id="39" name="Can 38">
            <a:extLst>
              <a:ext uri="{FF2B5EF4-FFF2-40B4-BE49-F238E27FC236}">
                <a16:creationId xmlns:a16="http://schemas.microsoft.com/office/drawing/2014/main" id="{C5EA9B22-48EC-AD4F-9D20-39B21F0F21E4}"/>
              </a:ext>
            </a:extLst>
          </p:cNvPr>
          <p:cNvSpPr/>
          <p:nvPr/>
        </p:nvSpPr>
        <p:spPr>
          <a:xfrm>
            <a:off x="6674679" y="4508582"/>
            <a:ext cx="3267877" cy="1127071"/>
          </a:xfrm>
          <a:prstGeom prst="can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u="sng" dirty="0">
              <a:solidFill>
                <a:prstClr val="black"/>
              </a:solidFill>
            </a:endParaRPr>
          </a:p>
          <a:p>
            <a:pPr algn="ctr"/>
            <a:endParaRPr lang="en-US" sz="1400" u="sng" dirty="0">
              <a:solidFill>
                <a:prstClr val="black"/>
              </a:solidFill>
            </a:endParaRPr>
          </a:p>
          <a:p>
            <a:pPr algn="ctr"/>
            <a:r>
              <a:rPr lang="en-US" u="sng" dirty="0">
                <a:solidFill>
                  <a:prstClr val="black"/>
                </a:solidFill>
              </a:rPr>
              <a:t>Org2 private data collection</a:t>
            </a:r>
          </a:p>
          <a:p>
            <a:pPr algn="ctr"/>
            <a:r>
              <a:rPr lang="en-US" sz="1400" b="1" dirty="0">
                <a:solidFill>
                  <a:prstClr val="black"/>
                </a:solidFill>
              </a:rPr>
              <a:t>Key: </a:t>
            </a:r>
            <a:r>
              <a:rPr lang="en-US" sz="1400" dirty="0">
                <a:solidFill>
                  <a:prstClr val="black"/>
                </a:solidFill>
              </a:rPr>
              <a:t>hash(details), </a:t>
            </a:r>
            <a:r>
              <a:rPr lang="en-US" sz="1400" b="1" dirty="0">
                <a:solidFill>
                  <a:prstClr val="black"/>
                </a:solidFill>
              </a:rPr>
              <a:t>Value: </a:t>
            </a:r>
            <a:r>
              <a:rPr lang="en-US" sz="1400" dirty="0">
                <a:solidFill>
                  <a:prstClr val="black"/>
                </a:solidFill>
              </a:rPr>
              <a:t>asset1 details</a:t>
            </a:r>
            <a:endParaRPr lang="en-US" sz="1400" b="1" dirty="0">
              <a:solidFill>
                <a:prstClr val="black"/>
              </a:solidFill>
            </a:endParaRPr>
          </a:p>
          <a:p>
            <a:pPr algn="ctr"/>
            <a:r>
              <a:rPr lang="en-US" sz="1400" b="1" dirty="0">
                <a:solidFill>
                  <a:prstClr val="black"/>
                </a:solidFill>
              </a:rPr>
              <a:t>Key</a:t>
            </a:r>
            <a:r>
              <a:rPr lang="en-US" sz="1400" dirty="0">
                <a:solidFill>
                  <a:prstClr val="black"/>
                </a:solidFill>
              </a:rPr>
              <a:t> B: hash(details), </a:t>
            </a:r>
            <a:r>
              <a:rPr lang="en-US" sz="1400" b="1" dirty="0">
                <a:solidFill>
                  <a:prstClr val="black"/>
                </a:solidFill>
              </a:rPr>
              <a:t>Value</a:t>
            </a:r>
            <a:r>
              <a:rPr lang="en-US" sz="1400" dirty="0">
                <a:solidFill>
                  <a:prstClr val="black"/>
                </a:solidFill>
              </a:rPr>
              <a:t>: 100</a:t>
            </a:r>
          </a:p>
          <a:p>
            <a:pPr algn="ctr"/>
            <a:endParaRPr lang="en-US" sz="1000" u="sng" dirty="0">
              <a:solidFill>
                <a:prstClr val="black"/>
              </a:solidFill>
            </a:endParaRPr>
          </a:p>
          <a:p>
            <a:pPr algn="ctr"/>
            <a:endParaRPr lang="en-US" sz="1000" u="sng" dirty="0">
              <a:solidFill>
                <a:prstClr val="black"/>
              </a:solidFill>
            </a:endParaRPr>
          </a:p>
          <a:p>
            <a:pPr algn="ctr"/>
            <a:endParaRPr lang="en-US" sz="1000" u="sng" dirty="0">
              <a:solidFill>
                <a:prstClr val="black"/>
              </a:solidFill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B4245A58-E19D-5149-809A-F932BD2ED1B9}"/>
              </a:ext>
            </a:extLst>
          </p:cNvPr>
          <p:cNvCxnSpPr>
            <a:cxnSpLocks/>
          </p:cNvCxnSpPr>
          <p:nvPr/>
        </p:nvCxnSpPr>
        <p:spPr>
          <a:xfrm flipH="1">
            <a:off x="6538294" y="1629024"/>
            <a:ext cx="3762735" cy="87540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1699F28F-9EE0-9A4C-8F92-9D1CDD286D6A}"/>
              </a:ext>
            </a:extLst>
          </p:cNvPr>
          <p:cNvCxnSpPr>
            <a:cxnSpLocks/>
          </p:cNvCxnSpPr>
          <p:nvPr/>
        </p:nvCxnSpPr>
        <p:spPr>
          <a:xfrm flipH="1">
            <a:off x="1381136" y="1622529"/>
            <a:ext cx="3793237" cy="83932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26865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4D60EB7F-A76F-4745-9A06-13ABF295980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5" name="Shape">
            <a:extLst>
              <a:ext uri="{FF2B5EF4-FFF2-40B4-BE49-F238E27FC236}">
                <a16:creationId xmlns:a16="http://schemas.microsoft.com/office/drawing/2014/main" id="{34407B58-3364-5E40-A59A-59A0A8FB0BB1}"/>
              </a:ext>
            </a:extLst>
          </p:cNvPr>
          <p:cNvSpPr/>
          <p:nvPr/>
        </p:nvSpPr>
        <p:spPr>
          <a:xfrm>
            <a:off x="1381135" y="2481549"/>
            <a:ext cx="3534622" cy="39686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255" extrusionOk="0">
                <a:moveTo>
                  <a:pt x="0" y="0"/>
                </a:moveTo>
                <a:lnTo>
                  <a:pt x="21600" y="0"/>
                </a:lnTo>
                <a:lnTo>
                  <a:pt x="21600" y="15641"/>
                </a:lnTo>
                <a:cubicBezTo>
                  <a:pt x="10800" y="15641"/>
                  <a:pt x="10800" y="21600"/>
                  <a:pt x="0" y="18214"/>
                </a:cubicBezTo>
                <a:close/>
              </a:path>
            </a:pathLst>
          </a:custGeom>
          <a:solidFill>
            <a:srgbClr val="4C8FCF"/>
          </a:solidFill>
          <a:ln w="19050" cap="flat">
            <a:solidFill>
              <a:schemeClr val="tx1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>
                <a:solidFill>
                  <a:srgbClr val="FFFFFF"/>
                </a:solidFill>
              </a:defRPr>
            </a:pPr>
            <a:endParaRPr sz="800" b="1" dirty="0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17C4593D-7768-684E-A396-C71359B1F36D}"/>
              </a:ext>
            </a:extLst>
          </p:cNvPr>
          <p:cNvSpPr/>
          <p:nvPr/>
        </p:nvSpPr>
        <p:spPr>
          <a:xfrm>
            <a:off x="4151872" y="407776"/>
            <a:ext cx="1769172" cy="1683454"/>
          </a:xfrm>
          <a:prstGeom prst="roundRect">
            <a:avLst/>
          </a:prstGeom>
          <a:solidFill>
            <a:srgbClr val="4C8FCF"/>
          </a:solidFill>
          <a:ln w="28575" cap="flat">
            <a:solidFill>
              <a:schemeClr val="tx1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/>
            <a:r>
              <a:rPr lang="en-US" sz="2000" b="1" dirty="0">
                <a:solidFill>
                  <a:srgbClr val="FFFFFF"/>
                </a:solidFill>
              </a:rPr>
              <a:t>Org1 Peer</a:t>
            </a:r>
          </a:p>
        </p:txBody>
      </p:sp>
      <p:sp>
        <p:nvSpPr>
          <p:cNvPr id="6" name="Can 5">
            <a:extLst>
              <a:ext uri="{FF2B5EF4-FFF2-40B4-BE49-F238E27FC236}">
                <a16:creationId xmlns:a16="http://schemas.microsoft.com/office/drawing/2014/main" id="{04508201-6096-F44A-A9AD-9A4FDD9F1712}"/>
              </a:ext>
            </a:extLst>
          </p:cNvPr>
          <p:cNvSpPr/>
          <p:nvPr/>
        </p:nvSpPr>
        <p:spPr>
          <a:xfrm>
            <a:off x="1503105" y="2674240"/>
            <a:ext cx="3267877" cy="1690773"/>
          </a:xfrm>
          <a:prstGeom prst="can">
            <a:avLst>
              <a:gd name="adj" fmla="val 14453"/>
            </a:avLst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u="sng" dirty="0">
                <a:solidFill>
                  <a:prstClr val="black"/>
                </a:solidFill>
              </a:rPr>
              <a:t>Channel World State</a:t>
            </a:r>
          </a:p>
          <a:p>
            <a:r>
              <a:rPr lang="en-US" sz="1400" b="1" dirty="0">
                <a:solidFill>
                  <a:prstClr val="black"/>
                </a:solidFill>
              </a:rPr>
              <a:t>Key: </a:t>
            </a:r>
            <a:r>
              <a:rPr lang="en-US" sz="1400" dirty="0">
                <a:solidFill>
                  <a:prstClr val="black"/>
                </a:solidFill>
              </a:rPr>
              <a:t>hash(details), </a:t>
            </a:r>
            <a:r>
              <a:rPr lang="en-US" sz="1400" b="1" dirty="0">
                <a:solidFill>
                  <a:prstClr val="black"/>
                </a:solidFill>
              </a:rPr>
              <a:t>Value: </a:t>
            </a:r>
            <a:r>
              <a:rPr lang="en-US" sz="1400" dirty="0">
                <a:solidFill>
                  <a:prstClr val="black"/>
                </a:solidFill>
              </a:rPr>
              <a:t>owner – Org2</a:t>
            </a:r>
          </a:p>
          <a:p>
            <a:r>
              <a:rPr lang="en-US" sz="1400" b="1" dirty="0">
                <a:solidFill>
                  <a:prstClr val="black"/>
                </a:solidFill>
              </a:rPr>
              <a:t>Key: </a:t>
            </a:r>
            <a:r>
              <a:rPr lang="en-US" sz="1400" dirty="0">
                <a:solidFill>
                  <a:prstClr val="black"/>
                </a:solidFill>
              </a:rPr>
              <a:t>hash(asset1), </a:t>
            </a:r>
            <a:r>
              <a:rPr lang="en-US" sz="1400" b="1" dirty="0">
                <a:solidFill>
                  <a:prstClr val="black"/>
                </a:solidFill>
              </a:rPr>
              <a:t>Value: </a:t>
            </a:r>
            <a:r>
              <a:rPr lang="en-US" sz="1400" dirty="0">
                <a:solidFill>
                  <a:prstClr val="black"/>
                </a:solidFill>
              </a:rPr>
              <a:t>hash(details)</a:t>
            </a:r>
          </a:p>
          <a:p>
            <a:r>
              <a:rPr lang="en-US" sz="1400" b="1" dirty="0">
                <a:solidFill>
                  <a:prstClr val="black"/>
                </a:solidFill>
              </a:rPr>
              <a:t>Key: </a:t>
            </a:r>
            <a:r>
              <a:rPr lang="en-US" sz="1400" dirty="0">
                <a:solidFill>
                  <a:prstClr val="black"/>
                </a:solidFill>
              </a:rPr>
              <a:t>hash(</a:t>
            </a:r>
            <a:r>
              <a:rPr lang="en-US" sz="1400" dirty="0" err="1">
                <a:solidFill>
                  <a:prstClr val="black"/>
                </a:solidFill>
              </a:rPr>
              <a:t>S:assetId</a:t>
            </a:r>
            <a:r>
              <a:rPr lang="en-US" sz="1400" dirty="0">
                <a:solidFill>
                  <a:prstClr val="black"/>
                </a:solidFill>
              </a:rPr>
              <a:t>), </a:t>
            </a:r>
            <a:r>
              <a:rPr lang="en-US" sz="1400" b="1" dirty="0">
                <a:solidFill>
                  <a:prstClr val="black"/>
                </a:solidFill>
              </a:rPr>
              <a:t>Value: </a:t>
            </a:r>
            <a:r>
              <a:rPr lang="en-US" sz="1400" dirty="0">
                <a:solidFill>
                  <a:prstClr val="black"/>
                </a:solidFill>
              </a:rPr>
              <a:t>hash(100)</a:t>
            </a:r>
          </a:p>
          <a:p>
            <a:r>
              <a:rPr lang="en-US" sz="1400" b="1" dirty="0">
                <a:solidFill>
                  <a:prstClr val="black"/>
                </a:solidFill>
              </a:rPr>
              <a:t>Key: </a:t>
            </a:r>
            <a:r>
              <a:rPr lang="en-US" sz="1400" dirty="0">
                <a:solidFill>
                  <a:prstClr val="black"/>
                </a:solidFill>
              </a:rPr>
              <a:t>hash(</a:t>
            </a:r>
            <a:r>
              <a:rPr lang="en-US" sz="1400" dirty="0" err="1">
                <a:solidFill>
                  <a:prstClr val="black"/>
                </a:solidFill>
              </a:rPr>
              <a:t>B:assetId</a:t>
            </a:r>
            <a:r>
              <a:rPr lang="en-US" sz="1400" dirty="0">
                <a:solidFill>
                  <a:prstClr val="black"/>
                </a:solidFill>
              </a:rPr>
              <a:t>), </a:t>
            </a:r>
            <a:r>
              <a:rPr lang="en-US" sz="1400" b="1" dirty="0">
                <a:solidFill>
                  <a:prstClr val="black"/>
                </a:solidFill>
              </a:rPr>
              <a:t>Value: </a:t>
            </a:r>
            <a:r>
              <a:rPr lang="en-US" sz="1400" dirty="0">
                <a:solidFill>
                  <a:prstClr val="black"/>
                </a:solidFill>
              </a:rPr>
              <a:t>hash(100)</a:t>
            </a:r>
          </a:p>
          <a:p>
            <a:endParaRPr lang="en-US" sz="1400" dirty="0">
              <a:solidFill>
                <a:prstClr val="black"/>
              </a:solidFill>
            </a:endParaRPr>
          </a:p>
        </p:txBody>
      </p:sp>
      <p:sp>
        <p:nvSpPr>
          <p:cNvPr id="9" name="Shape">
            <a:extLst>
              <a:ext uri="{FF2B5EF4-FFF2-40B4-BE49-F238E27FC236}">
                <a16:creationId xmlns:a16="http://schemas.microsoft.com/office/drawing/2014/main" id="{41D3593A-016B-DD42-8CC7-4B3ECE3C40A5}"/>
              </a:ext>
            </a:extLst>
          </p:cNvPr>
          <p:cNvSpPr/>
          <p:nvPr/>
        </p:nvSpPr>
        <p:spPr>
          <a:xfrm>
            <a:off x="5174373" y="1622529"/>
            <a:ext cx="849364" cy="937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255" extrusionOk="0">
                <a:moveTo>
                  <a:pt x="0" y="0"/>
                </a:moveTo>
                <a:lnTo>
                  <a:pt x="21600" y="0"/>
                </a:lnTo>
                <a:lnTo>
                  <a:pt x="21600" y="15641"/>
                </a:lnTo>
                <a:cubicBezTo>
                  <a:pt x="10800" y="15641"/>
                  <a:pt x="10800" y="21600"/>
                  <a:pt x="0" y="18214"/>
                </a:cubicBezTo>
                <a:close/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 w="19050" cap="flat">
            <a:solidFill>
              <a:schemeClr val="tx1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>
                <a:solidFill>
                  <a:srgbClr val="FFFFFF"/>
                </a:solidFill>
              </a:defRPr>
            </a:pPr>
            <a:r>
              <a:rPr lang="en-US" sz="1400" dirty="0">
                <a:ln w="0"/>
                <a:solidFill>
                  <a:sysClr val="windowText" lastClr="0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Ledger</a:t>
            </a:r>
            <a:endParaRPr sz="1400" b="1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21D2E90-AB93-0744-81EE-9391F616AF95}"/>
              </a:ext>
            </a:extLst>
          </p:cNvPr>
          <p:cNvCxnSpPr>
            <a:cxnSpLocks/>
          </p:cNvCxnSpPr>
          <p:nvPr/>
        </p:nvCxnSpPr>
        <p:spPr>
          <a:xfrm flipH="1">
            <a:off x="4915757" y="1653828"/>
            <a:ext cx="1082434" cy="8391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3379DB-5965-7941-9E43-DA337E402FE7}"/>
              </a:ext>
            </a:extLst>
          </p:cNvPr>
          <p:cNvCxnSpPr>
            <a:cxnSpLocks/>
          </p:cNvCxnSpPr>
          <p:nvPr/>
        </p:nvCxnSpPr>
        <p:spPr>
          <a:xfrm flipH="1">
            <a:off x="4915757" y="2343192"/>
            <a:ext cx="1107980" cy="338097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69560151-BCA5-EA4B-962F-9FE8313ADF42}"/>
              </a:ext>
            </a:extLst>
          </p:cNvPr>
          <p:cNvSpPr/>
          <p:nvPr/>
        </p:nvSpPr>
        <p:spPr>
          <a:xfrm>
            <a:off x="4850784" y="263140"/>
            <a:ext cx="1245216" cy="564581"/>
          </a:xfrm>
          <a:prstGeom prst="roundRect">
            <a:avLst>
              <a:gd name="adj" fmla="val 0"/>
            </a:avLst>
          </a:prstGeom>
          <a:solidFill>
            <a:schemeClr val="accent5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Secured asset transfer smart contract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E48F627F-104F-4843-848A-6575A6E0DCE9}"/>
              </a:ext>
            </a:extLst>
          </p:cNvPr>
          <p:cNvSpPr/>
          <p:nvPr/>
        </p:nvSpPr>
        <p:spPr>
          <a:xfrm>
            <a:off x="9294779" y="407776"/>
            <a:ext cx="1769172" cy="1683454"/>
          </a:xfrm>
          <a:prstGeom prst="roundRect">
            <a:avLst/>
          </a:prstGeom>
          <a:solidFill>
            <a:schemeClr val="accent6"/>
          </a:solidFill>
          <a:ln w="28575" cap="flat">
            <a:solidFill>
              <a:schemeClr val="tx1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/>
            <a:r>
              <a:rPr lang="en-US" sz="2000" b="1" dirty="0">
                <a:solidFill>
                  <a:srgbClr val="FFFFFF"/>
                </a:solidFill>
              </a:rPr>
              <a:t>Org2 Peer</a:t>
            </a:r>
          </a:p>
        </p:txBody>
      </p:sp>
      <p:sp>
        <p:nvSpPr>
          <p:cNvPr id="55" name="Shape">
            <a:extLst>
              <a:ext uri="{FF2B5EF4-FFF2-40B4-BE49-F238E27FC236}">
                <a16:creationId xmlns:a16="http://schemas.microsoft.com/office/drawing/2014/main" id="{881985D6-5671-1B4D-905D-8186481FEADE}"/>
              </a:ext>
            </a:extLst>
          </p:cNvPr>
          <p:cNvSpPr/>
          <p:nvPr/>
        </p:nvSpPr>
        <p:spPr>
          <a:xfrm>
            <a:off x="10317280" y="1622529"/>
            <a:ext cx="849364" cy="937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255" extrusionOk="0">
                <a:moveTo>
                  <a:pt x="0" y="0"/>
                </a:moveTo>
                <a:lnTo>
                  <a:pt x="21600" y="0"/>
                </a:lnTo>
                <a:lnTo>
                  <a:pt x="21600" y="15641"/>
                </a:lnTo>
                <a:cubicBezTo>
                  <a:pt x="10800" y="15641"/>
                  <a:pt x="10800" y="21600"/>
                  <a:pt x="0" y="18214"/>
                </a:cubicBez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19050" cap="flat">
            <a:solidFill>
              <a:schemeClr val="tx1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>
                <a:solidFill>
                  <a:srgbClr val="FFFFFF"/>
                </a:solidFill>
              </a:defRPr>
            </a:pPr>
            <a:r>
              <a:rPr lang="en-US" sz="1400" dirty="0">
                <a:ln w="0"/>
                <a:solidFill>
                  <a:sysClr val="windowText" lastClr="0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Ledger</a:t>
            </a:r>
            <a:endParaRPr sz="1400" b="1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66772181-158E-4D41-A0D6-6D6815C60905}"/>
              </a:ext>
            </a:extLst>
          </p:cNvPr>
          <p:cNvSpPr/>
          <p:nvPr/>
        </p:nvSpPr>
        <p:spPr>
          <a:xfrm>
            <a:off x="9993691" y="263140"/>
            <a:ext cx="1245216" cy="564581"/>
          </a:xfrm>
          <a:prstGeom prst="roundRect">
            <a:avLst>
              <a:gd name="adj" fmla="val 0"/>
            </a:avLst>
          </a:prstGeom>
          <a:solidFill>
            <a:schemeClr val="accent6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Secured asset transfer smart contract</a:t>
            </a:r>
          </a:p>
        </p:txBody>
      </p:sp>
      <p:sp>
        <p:nvSpPr>
          <p:cNvPr id="21" name="Can 20">
            <a:extLst>
              <a:ext uri="{FF2B5EF4-FFF2-40B4-BE49-F238E27FC236}">
                <a16:creationId xmlns:a16="http://schemas.microsoft.com/office/drawing/2014/main" id="{6CD0CB89-3C81-594A-B420-7219F95523A0}"/>
              </a:ext>
            </a:extLst>
          </p:cNvPr>
          <p:cNvSpPr/>
          <p:nvPr/>
        </p:nvSpPr>
        <p:spPr>
          <a:xfrm>
            <a:off x="1503105" y="4546265"/>
            <a:ext cx="3267877" cy="1127071"/>
          </a:xfrm>
          <a:prstGeom prst="can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u="sng" dirty="0">
              <a:solidFill>
                <a:prstClr val="black"/>
              </a:solidFill>
            </a:endParaRPr>
          </a:p>
          <a:p>
            <a:pPr algn="ctr"/>
            <a:endParaRPr lang="en-US" sz="1400" u="sng" dirty="0">
              <a:solidFill>
                <a:prstClr val="black"/>
              </a:solidFill>
            </a:endParaRPr>
          </a:p>
          <a:p>
            <a:pPr algn="ctr"/>
            <a:r>
              <a:rPr lang="en-US" u="sng" dirty="0">
                <a:solidFill>
                  <a:prstClr val="black"/>
                </a:solidFill>
              </a:rPr>
              <a:t>Org1 private data collection</a:t>
            </a:r>
          </a:p>
          <a:p>
            <a:pPr algn="ctr"/>
            <a:r>
              <a:rPr lang="en-US" sz="1400" b="1" dirty="0">
                <a:solidFill>
                  <a:prstClr val="black"/>
                </a:solidFill>
              </a:rPr>
              <a:t>Key</a:t>
            </a:r>
            <a:r>
              <a:rPr lang="en-US" sz="1400" dirty="0">
                <a:solidFill>
                  <a:prstClr val="black"/>
                </a:solidFill>
              </a:rPr>
              <a:t> </a:t>
            </a:r>
            <a:r>
              <a:rPr lang="en-US" sz="1400" dirty="0" err="1">
                <a:solidFill>
                  <a:prstClr val="black"/>
                </a:solidFill>
              </a:rPr>
              <a:t>S:assetId</a:t>
            </a:r>
            <a:r>
              <a:rPr lang="en-US" sz="1400" dirty="0">
                <a:solidFill>
                  <a:prstClr val="black"/>
                </a:solidFill>
              </a:rPr>
              <a:t>, </a:t>
            </a:r>
            <a:r>
              <a:rPr lang="en-US" sz="1400" b="1" dirty="0">
                <a:solidFill>
                  <a:prstClr val="black"/>
                </a:solidFill>
              </a:rPr>
              <a:t>Value:</a:t>
            </a:r>
            <a:r>
              <a:rPr lang="en-US" sz="1400" dirty="0">
                <a:solidFill>
                  <a:prstClr val="black"/>
                </a:solidFill>
              </a:rPr>
              <a:t> 100</a:t>
            </a:r>
          </a:p>
          <a:p>
            <a:pPr algn="ctr"/>
            <a:endParaRPr lang="en-US" sz="1400" dirty="0">
              <a:solidFill>
                <a:prstClr val="black"/>
              </a:solidFill>
            </a:endParaRPr>
          </a:p>
          <a:p>
            <a:pPr algn="ctr"/>
            <a:endParaRPr lang="en-US" sz="1000" u="sng" dirty="0">
              <a:solidFill>
                <a:prstClr val="black"/>
              </a:solidFill>
            </a:endParaRPr>
          </a:p>
          <a:p>
            <a:pPr algn="ctr"/>
            <a:endParaRPr lang="en-US" sz="1000" u="sng" dirty="0">
              <a:solidFill>
                <a:prstClr val="black"/>
              </a:solidFill>
            </a:endParaRPr>
          </a:p>
          <a:p>
            <a:pPr algn="ctr"/>
            <a:endParaRPr lang="en-US" sz="1000" u="sng" dirty="0">
              <a:solidFill>
                <a:prstClr val="black"/>
              </a:solidFill>
            </a:endParaRPr>
          </a:p>
        </p:txBody>
      </p:sp>
      <p:sp>
        <p:nvSpPr>
          <p:cNvPr id="30" name="Shape">
            <a:extLst>
              <a:ext uri="{FF2B5EF4-FFF2-40B4-BE49-F238E27FC236}">
                <a16:creationId xmlns:a16="http://schemas.microsoft.com/office/drawing/2014/main" id="{E56D930E-7425-9044-8762-41BC7CBC9D0C}"/>
              </a:ext>
            </a:extLst>
          </p:cNvPr>
          <p:cNvSpPr/>
          <p:nvPr/>
        </p:nvSpPr>
        <p:spPr>
          <a:xfrm>
            <a:off x="6538294" y="2492988"/>
            <a:ext cx="3534622" cy="39686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255" extrusionOk="0">
                <a:moveTo>
                  <a:pt x="0" y="0"/>
                </a:moveTo>
                <a:lnTo>
                  <a:pt x="21600" y="0"/>
                </a:lnTo>
                <a:lnTo>
                  <a:pt x="21600" y="15641"/>
                </a:lnTo>
                <a:cubicBezTo>
                  <a:pt x="10800" y="15641"/>
                  <a:pt x="10800" y="21600"/>
                  <a:pt x="0" y="18214"/>
                </a:cubicBezTo>
                <a:close/>
              </a:path>
            </a:pathLst>
          </a:custGeom>
          <a:solidFill>
            <a:schemeClr val="accent6"/>
          </a:solidFill>
          <a:ln w="19050" cap="flat">
            <a:solidFill>
              <a:schemeClr val="tx1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>
                <a:solidFill>
                  <a:srgbClr val="FFFFFF"/>
                </a:solidFill>
              </a:defRPr>
            </a:pPr>
            <a:endParaRPr sz="800" b="1" dirty="0"/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4FC74BB5-B1B9-704D-9792-F16674ECBE69}"/>
              </a:ext>
            </a:extLst>
          </p:cNvPr>
          <p:cNvCxnSpPr>
            <a:cxnSpLocks/>
          </p:cNvCxnSpPr>
          <p:nvPr/>
        </p:nvCxnSpPr>
        <p:spPr>
          <a:xfrm flipH="1">
            <a:off x="10072916" y="1665267"/>
            <a:ext cx="1082434" cy="8391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43E5D13A-DFDB-EA4C-BCF7-2F10A818963D}"/>
              </a:ext>
            </a:extLst>
          </p:cNvPr>
          <p:cNvCxnSpPr>
            <a:cxnSpLocks/>
          </p:cNvCxnSpPr>
          <p:nvPr/>
        </p:nvCxnSpPr>
        <p:spPr>
          <a:xfrm flipH="1">
            <a:off x="10072916" y="2354631"/>
            <a:ext cx="1107980" cy="338097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8" name="Can 37">
            <a:extLst>
              <a:ext uri="{FF2B5EF4-FFF2-40B4-BE49-F238E27FC236}">
                <a16:creationId xmlns:a16="http://schemas.microsoft.com/office/drawing/2014/main" id="{B3426F3F-23F5-E445-9F26-1C8BE75C608A}"/>
              </a:ext>
            </a:extLst>
          </p:cNvPr>
          <p:cNvSpPr/>
          <p:nvPr/>
        </p:nvSpPr>
        <p:spPr>
          <a:xfrm>
            <a:off x="6674679" y="2636557"/>
            <a:ext cx="3267877" cy="1690773"/>
          </a:xfrm>
          <a:prstGeom prst="can">
            <a:avLst>
              <a:gd name="adj" fmla="val 14453"/>
            </a:avLst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u="sng" dirty="0">
                <a:solidFill>
                  <a:prstClr val="black"/>
                </a:solidFill>
              </a:rPr>
              <a:t>Channel World State</a:t>
            </a:r>
          </a:p>
          <a:p>
            <a:r>
              <a:rPr lang="en-US" sz="1400" b="1" dirty="0">
                <a:solidFill>
                  <a:prstClr val="black"/>
                </a:solidFill>
              </a:rPr>
              <a:t>Key: </a:t>
            </a:r>
            <a:r>
              <a:rPr lang="en-US" sz="1400" dirty="0">
                <a:solidFill>
                  <a:prstClr val="black"/>
                </a:solidFill>
              </a:rPr>
              <a:t>hash(details), </a:t>
            </a:r>
            <a:r>
              <a:rPr lang="en-US" sz="1400" b="1" dirty="0">
                <a:solidFill>
                  <a:prstClr val="black"/>
                </a:solidFill>
              </a:rPr>
              <a:t>Value: </a:t>
            </a:r>
            <a:r>
              <a:rPr lang="en-US" sz="1400" dirty="0">
                <a:solidFill>
                  <a:prstClr val="black"/>
                </a:solidFill>
              </a:rPr>
              <a:t>owner – Org2</a:t>
            </a:r>
          </a:p>
          <a:p>
            <a:r>
              <a:rPr lang="en-US" sz="1400" b="1" dirty="0">
                <a:solidFill>
                  <a:prstClr val="black"/>
                </a:solidFill>
              </a:rPr>
              <a:t>Key: </a:t>
            </a:r>
            <a:r>
              <a:rPr lang="en-US" sz="1400" dirty="0">
                <a:solidFill>
                  <a:prstClr val="black"/>
                </a:solidFill>
              </a:rPr>
              <a:t>hash(details), </a:t>
            </a:r>
            <a:r>
              <a:rPr lang="en-US" sz="1400" b="1" dirty="0">
                <a:solidFill>
                  <a:prstClr val="black"/>
                </a:solidFill>
              </a:rPr>
              <a:t>Value: </a:t>
            </a:r>
            <a:r>
              <a:rPr lang="en-US" sz="1400" dirty="0">
                <a:solidFill>
                  <a:prstClr val="black"/>
                </a:solidFill>
              </a:rPr>
              <a:t>hash(details)</a:t>
            </a:r>
          </a:p>
          <a:p>
            <a:r>
              <a:rPr lang="en-US" sz="1400" b="1" dirty="0">
                <a:solidFill>
                  <a:prstClr val="black"/>
                </a:solidFill>
              </a:rPr>
              <a:t>Key: </a:t>
            </a:r>
            <a:r>
              <a:rPr lang="en-US" sz="1400" dirty="0">
                <a:solidFill>
                  <a:prstClr val="black"/>
                </a:solidFill>
              </a:rPr>
              <a:t>hash(</a:t>
            </a:r>
            <a:r>
              <a:rPr lang="en-US" sz="1400" dirty="0" err="1">
                <a:solidFill>
                  <a:prstClr val="black"/>
                </a:solidFill>
              </a:rPr>
              <a:t>S:assetId</a:t>
            </a:r>
            <a:r>
              <a:rPr lang="en-US" sz="1400" dirty="0">
                <a:solidFill>
                  <a:prstClr val="black"/>
                </a:solidFill>
              </a:rPr>
              <a:t>), </a:t>
            </a:r>
            <a:r>
              <a:rPr lang="en-US" sz="1400" b="1" dirty="0">
                <a:solidFill>
                  <a:prstClr val="black"/>
                </a:solidFill>
              </a:rPr>
              <a:t>Value: </a:t>
            </a:r>
            <a:r>
              <a:rPr lang="en-US" sz="1400" dirty="0">
                <a:solidFill>
                  <a:prstClr val="black"/>
                </a:solidFill>
              </a:rPr>
              <a:t>hash(100)</a:t>
            </a:r>
          </a:p>
          <a:p>
            <a:r>
              <a:rPr lang="en-US" sz="1400" b="1" dirty="0">
                <a:solidFill>
                  <a:prstClr val="black"/>
                </a:solidFill>
              </a:rPr>
              <a:t>Key: </a:t>
            </a:r>
            <a:r>
              <a:rPr lang="en-US" sz="1400" dirty="0">
                <a:solidFill>
                  <a:prstClr val="black"/>
                </a:solidFill>
              </a:rPr>
              <a:t>hash(</a:t>
            </a:r>
            <a:r>
              <a:rPr lang="en-US" sz="1400" dirty="0" err="1">
                <a:solidFill>
                  <a:prstClr val="black"/>
                </a:solidFill>
              </a:rPr>
              <a:t>B:assetId</a:t>
            </a:r>
            <a:r>
              <a:rPr lang="en-US" sz="1400" dirty="0">
                <a:solidFill>
                  <a:prstClr val="black"/>
                </a:solidFill>
              </a:rPr>
              <a:t>), </a:t>
            </a:r>
            <a:r>
              <a:rPr lang="en-US" sz="1400" b="1" dirty="0">
                <a:solidFill>
                  <a:prstClr val="black"/>
                </a:solidFill>
              </a:rPr>
              <a:t>Value: </a:t>
            </a:r>
            <a:r>
              <a:rPr lang="en-US" sz="1400" dirty="0">
                <a:solidFill>
                  <a:prstClr val="black"/>
                </a:solidFill>
              </a:rPr>
              <a:t>hash(100)</a:t>
            </a:r>
          </a:p>
          <a:p>
            <a:endParaRPr lang="en-US" sz="1400" dirty="0">
              <a:solidFill>
                <a:prstClr val="black"/>
              </a:solidFill>
            </a:endParaRPr>
          </a:p>
        </p:txBody>
      </p:sp>
      <p:sp>
        <p:nvSpPr>
          <p:cNvPr id="39" name="Can 38">
            <a:extLst>
              <a:ext uri="{FF2B5EF4-FFF2-40B4-BE49-F238E27FC236}">
                <a16:creationId xmlns:a16="http://schemas.microsoft.com/office/drawing/2014/main" id="{C5EA9B22-48EC-AD4F-9D20-39B21F0F21E4}"/>
              </a:ext>
            </a:extLst>
          </p:cNvPr>
          <p:cNvSpPr/>
          <p:nvPr/>
        </p:nvSpPr>
        <p:spPr>
          <a:xfrm>
            <a:off x="6674679" y="4508582"/>
            <a:ext cx="3267877" cy="1127071"/>
          </a:xfrm>
          <a:prstGeom prst="can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u="sng" dirty="0">
              <a:solidFill>
                <a:prstClr val="black"/>
              </a:solidFill>
            </a:endParaRPr>
          </a:p>
          <a:p>
            <a:pPr algn="ctr"/>
            <a:endParaRPr lang="en-US" sz="1400" u="sng" dirty="0">
              <a:solidFill>
                <a:prstClr val="black"/>
              </a:solidFill>
            </a:endParaRPr>
          </a:p>
          <a:p>
            <a:pPr algn="ctr"/>
            <a:r>
              <a:rPr lang="en-US" u="sng" dirty="0">
                <a:solidFill>
                  <a:prstClr val="black"/>
                </a:solidFill>
              </a:rPr>
              <a:t>Org2 private data collection</a:t>
            </a:r>
          </a:p>
          <a:p>
            <a:pPr algn="ctr"/>
            <a:r>
              <a:rPr lang="en-US" sz="1400" b="1" dirty="0">
                <a:solidFill>
                  <a:prstClr val="black"/>
                </a:solidFill>
              </a:rPr>
              <a:t>Key</a:t>
            </a:r>
            <a:r>
              <a:rPr lang="en-US" sz="1400" dirty="0">
                <a:solidFill>
                  <a:prstClr val="black"/>
                </a:solidFill>
              </a:rPr>
              <a:t> B: hash(details), </a:t>
            </a:r>
            <a:r>
              <a:rPr lang="en-US" sz="1400" b="1" dirty="0">
                <a:solidFill>
                  <a:prstClr val="black"/>
                </a:solidFill>
              </a:rPr>
              <a:t>Value</a:t>
            </a:r>
            <a:r>
              <a:rPr lang="en-US" sz="1400" dirty="0">
                <a:solidFill>
                  <a:prstClr val="black"/>
                </a:solidFill>
              </a:rPr>
              <a:t>: 100</a:t>
            </a:r>
          </a:p>
          <a:p>
            <a:pPr algn="ctr"/>
            <a:r>
              <a:rPr lang="en-US" sz="1400" b="1" dirty="0">
                <a:solidFill>
                  <a:prstClr val="black"/>
                </a:solidFill>
              </a:rPr>
              <a:t>Key:</a:t>
            </a:r>
            <a:r>
              <a:rPr lang="en-US" sz="1400" dirty="0">
                <a:solidFill>
                  <a:prstClr val="black"/>
                </a:solidFill>
              </a:rPr>
              <a:t> hash(</a:t>
            </a:r>
            <a:r>
              <a:rPr lang="en-US" sz="1400">
                <a:solidFill>
                  <a:prstClr val="black"/>
                </a:solidFill>
              </a:rPr>
              <a:t>details), </a:t>
            </a:r>
            <a:r>
              <a:rPr lang="en-US" sz="1400" b="1" dirty="0">
                <a:solidFill>
                  <a:prstClr val="black"/>
                </a:solidFill>
              </a:rPr>
              <a:t>Value: </a:t>
            </a:r>
            <a:r>
              <a:rPr lang="en-US" sz="1400" dirty="0">
                <a:solidFill>
                  <a:prstClr val="black"/>
                </a:solidFill>
              </a:rPr>
              <a:t>asset1 details</a:t>
            </a:r>
          </a:p>
          <a:p>
            <a:pPr algn="ctr"/>
            <a:endParaRPr lang="en-US" sz="1000" u="sng" dirty="0">
              <a:solidFill>
                <a:prstClr val="black"/>
              </a:solidFill>
            </a:endParaRPr>
          </a:p>
          <a:p>
            <a:pPr algn="ctr"/>
            <a:endParaRPr lang="en-US" sz="1000" u="sng" dirty="0">
              <a:solidFill>
                <a:prstClr val="black"/>
              </a:solidFill>
            </a:endParaRPr>
          </a:p>
          <a:p>
            <a:pPr algn="ctr"/>
            <a:endParaRPr lang="en-US" sz="1000" u="sng" dirty="0">
              <a:solidFill>
                <a:prstClr val="black"/>
              </a:solidFill>
            </a:endParaRP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09A3A5C0-F6A8-4E49-8AFF-E0895F1A6739}"/>
              </a:ext>
            </a:extLst>
          </p:cNvPr>
          <p:cNvCxnSpPr>
            <a:cxnSpLocks/>
          </p:cNvCxnSpPr>
          <p:nvPr/>
        </p:nvCxnSpPr>
        <p:spPr>
          <a:xfrm flipH="1">
            <a:off x="1381136" y="1622529"/>
            <a:ext cx="3793237" cy="83932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B8AFBDD7-6CB3-CD4E-9B80-022BAA9087AD}"/>
              </a:ext>
            </a:extLst>
          </p:cNvPr>
          <p:cNvCxnSpPr>
            <a:cxnSpLocks/>
          </p:cNvCxnSpPr>
          <p:nvPr/>
        </p:nvCxnSpPr>
        <p:spPr>
          <a:xfrm flipH="1">
            <a:off x="6538294" y="1629024"/>
            <a:ext cx="3762735" cy="87540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28757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33948</TotalTime>
  <Words>416</Words>
  <Application>Microsoft Macintosh PowerPoint</Application>
  <PresentationFormat>Widescreen</PresentationFormat>
  <Paragraphs>82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Pam Andrejko</dc:creator>
  <cp:lastModifiedBy>Francesco Vlacancich</cp:lastModifiedBy>
  <cp:revision>92</cp:revision>
  <cp:lastPrinted>2018-05-23T21:44:59Z</cp:lastPrinted>
  <dcterms:created xsi:type="dcterms:W3CDTF">2018-05-22T18:53:16Z</dcterms:created>
  <dcterms:modified xsi:type="dcterms:W3CDTF">2022-06-20T09:00:00Z</dcterms:modified>
</cp:coreProperties>
</file>