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7" r:id="rId2"/>
    <p:sldId id="261" r:id="rId3"/>
    <p:sldId id="262" r:id="rId4"/>
    <p:sldId id="263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21"/>
  </p:normalViewPr>
  <p:slideViewPr>
    <p:cSldViewPr snapToGrid="0" snapToObjects="1">
      <p:cViewPr varScale="1">
        <p:scale>
          <a:sx n="103" d="100"/>
          <a:sy n="103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775A6B-2235-FD4C-9761-1C3FC61B7E71}" type="datetimeFigureOut">
              <a:rPr lang="en-US" smtClean="0"/>
              <a:t>4/20/20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90BF69-BE82-1740-BF86-9D1A5D4BB0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93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90BF69-BE82-1740-BF86-9D1A5D4BB0E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728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90BF69-BE82-1740-BF86-9D1A5D4BB0E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8349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90BF69-BE82-1740-BF86-9D1A5D4BB0E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3466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90BF69-BE82-1740-BF86-9D1A5D4BB0E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4960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90BF69-BE82-1740-BF86-9D1A5D4BB0E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535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90BF69-BE82-1740-BF86-9D1A5D4BB0E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306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3FCC5E-44D2-6840-83B9-A5E9589970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82B1C8-21B4-B54B-851B-FCFB3423D3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C26B0-7562-E646-811E-C5FD35A01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2AD6D-070E-DE4F-8312-C313D15CD54A}" type="datetimeFigureOut">
              <a:rPr lang="en-US" smtClean="0"/>
              <a:t>4/20/20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D83674-8878-7746-AEA2-159568F65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2988CC-6E93-D547-AC0B-323E4F9BE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CAA1-8641-9447-AE3C-C80CEB075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341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73B15-62EC-3E41-94C2-7035BA68F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BEFE2D-FE3F-4346-B9BB-F1CB94380F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6CD034-2769-FF4B-9D87-9702EB90A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2AD6D-070E-DE4F-8312-C313D15CD54A}" type="datetimeFigureOut">
              <a:rPr lang="en-US" smtClean="0"/>
              <a:t>4/20/20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6AE631-F224-5241-A367-AC2C55209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12F39B-AD4D-E34C-99CC-4B3291C3E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CAA1-8641-9447-AE3C-C80CEB075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264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626412-511C-8945-BAC8-B91965D76C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71B00F-5F90-A049-8BAC-F6DC1A4834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3A479B-4A16-6A4E-B11B-3794153BE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2AD6D-070E-DE4F-8312-C313D15CD54A}" type="datetimeFigureOut">
              <a:rPr lang="en-US" smtClean="0"/>
              <a:t>4/20/20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B4885E-8C1A-4E49-B07C-C83B9AA09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9CDC32-91BA-2649-A783-FCBCDE45A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CAA1-8641-9447-AE3C-C80CEB075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11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A2705-6F01-004B-9FE5-109A2EEA6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D8102B-6312-F949-8AA2-8CC81BCB5B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D16E3C-77BA-D748-B6C5-C51699BD4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2AD6D-070E-DE4F-8312-C313D15CD54A}" type="datetimeFigureOut">
              <a:rPr lang="en-US" smtClean="0"/>
              <a:t>4/20/20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C7EEC-FF4A-DB49-9DA4-05FF60AB4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0BF5A-F9C3-D04A-B147-DF03EDC16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CAA1-8641-9447-AE3C-C80CEB075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53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CD165-514E-174A-A5AD-266EBA3DCE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994BFA-B747-0341-9443-25563E8CE5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D87C07-074B-3045-90BA-B0FDF11A7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2AD6D-070E-DE4F-8312-C313D15CD54A}" type="datetimeFigureOut">
              <a:rPr lang="en-US" smtClean="0"/>
              <a:t>4/20/20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91047A-E3E1-2C49-A2FE-2846838BA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795007-54CF-EB4D-BC88-79FB1C1D3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CAA1-8641-9447-AE3C-C80CEB075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794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ACB45-F70E-4445-BC1A-2E43ABF81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568097-B236-C846-B827-3783E27093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609125-39AF-E44F-8DD9-2CF982D07C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D81E15-91EB-2348-B709-EED10DFDD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2AD6D-070E-DE4F-8312-C313D15CD54A}" type="datetimeFigureOut">
              <a:rPr lang="en-US" smtClean="0"/>
              <a:t>4/20/20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831094-98A1-5F42-A186-21D082E34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88675D-50EC-8146-942D-13C0720C9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CAA1-8641-9447-AE3C-C80CEB075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35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3D2DC-DB66-D34B-9D79-7760DAFFB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BD8C90-DFDF-9A4A-BFBA-DB61EE5C1B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17AC67-98E6-3346-8FF3-CBB80A2779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1EE70C-8EE2-684C-B464-2BE6CD7E68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59FFC8-9F78-3147-A13C-B5085A5286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4A0AE0-B4BC-D546-BFAD-1AD20C706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2AD6D-070E-DE4F-8312-C313D15CD54A}" type="datetimeFigureOut">
              <a:rPr lang="en-US" smtClean="0"/>
              <a:t>4/20/20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B3D3B9-6665-C547-8238-E1CE55129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61C7FA-8ED4-2449-956C-714F6150C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CAA1-8641-9447-AE3C-C80CEB075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379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D177C-117A-1745-980F-9762A2602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848B43-DD01-2448-93C7-B4AA7C310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2AD6D-070E-DE4F-8312-C313D15CD54A}" type="datetimeFigureOut">
              <a:rPr lang="en-US" smtClean="0"/>
              <a:t>4/20/20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D915D9-C1DC-C84B-8B39-EBFA198D0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73ECAE-98FC-8242-9C14-9493FC9C2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CAA1-8641-9447-AE3C-C80CEB075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504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4E7033-742B-6243-BB08-4DF098A17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2AD6D-070E-DE4F-8312-C313D15CD54A}" type="datetimeFigureOut">
              <a:rPr lang="en-US" smtClean="0"/>
              <a:t>4/20/20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7B17F1-D03D-4745-94C0-CB2200841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2A578D-E0F0-9B45-A9DC-6ADD9CF87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CAA1-8641-9447-AE3C-C80CEB075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588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926DB-A3E4-4640-B44B-C0C6AC117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658396-37E1-8D4E-BA52-D767AB9DB6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F2602C-B617-ED41-8A8D-5F61E10304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9C33B3-93AA-E149-B1C9-431D6270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2AD6D-070E-DE4F-8312-C313D15CD54A}" type="datetimeFigureOut">
              <a:rPr lang="en-US" smtClean="0"/>
              <a:t>4/20/20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D6D0C0-04B4-8C46-A3B8-7C9BA8FA9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5C213D-EAA5-644C-80EF-0999D3703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CAA1-8641-9447-AE3C-C80CEB075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423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4AE5D-A4E4-844E-A0A9-500A14774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85FA62-D58E-AE4F-A7B1-AF7E09BD12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4181F3-5D53-434F-954C-8640BC25FF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645954-2E4A-6446-81B3-3C6886ED5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2AD6D-070E-DE4F-8312-C313D15CD54A}" type="datetimeFigureOut">
              <a:rPr lang="en-US" smtClean="0"/>
              <a:t>4/20/20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DA7EE1-56A9-6B46-9E13-82C0C6ADF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4CD5A9-EAE3-2044-BE22-4BF320928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7CAA1-8641-9447-AE3C-C80CEB075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542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731C53-B55E-524D-9A26-8AECEAD23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8F5615-0206-A243-A483-4E9A3A4132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72CC2C-0BB5-FA43-A026-B5C0384238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2AD6D-070E-DE4F-8312-C313D15CD54A}" type="datetimeFigureOut">
              <a:rPr lang="en-US" smtClean="0"/>
              <a:t>4/20/20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81C227-7615-BF40-82A1-5ACEC92E00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25C07F-064F-A14C-9E0B-D93757D32D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7CAA1-8641-9447-AE3C-C80CEB075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105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626B916-C3A6-7944-A517-618F435B24E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5802131"/>
              </p:ext>
            </p:extLst>
          </p:nvPr>
        </p:nvGraphicFramePr>
        <p:xfrm>
          <a:off x="247137" y="397374"/>
          <a:ext cx="5140410" cy="60709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0410">
                  <a:extLst>
                    <a:ext uri="{9D8B030D-6E8A-4147-A177-3AD203B41FA5}">
                      <a16:colId xmlns:a16="http://schemas.microsoft.com/office/drawing/2014/main" val="247573138"/>
                    </a:ext>
                  </a:extLst>
                </a:gridCol>
              </a:tblGrid>
              <a:tr h="64089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Application policies</a:t>
                      </a:r>
                    </a:p>
                    <a:p>
                      <a:pPr algn="ctr"/>
                      <a:r>
                        <a:rPr lang="en-US" i="1" dirty="0"/>
                        <a:t>Policy path: Channel/Application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3693028"/>
                  </a:ext>
                </a:extLst>
              </a:tr>
              <a:tr h="1068161">
                <a:tc>
                  <a:txBody>
                    <a:bodyPr/>
                    <a:lstStyle/>
                    <a:p>
                      <a:r>
                        <a:rPr lang="en-US" sz="1600" dirty="0"/>
                        <a:t>Admins</a:t>
                      </a:r>
                    </a:p>
                    <a:p>
                      <a:pPr lvl="1"/>
                      <a:r>
                        <a:rPr lang="en-US" sz="1600" dirty="0"/>
                        <a:t>Policy Type: Implicit Meta</a:t>
                      </a:r>
                    </a:p>
                    <a:p>
                      <a:pPr lvl="1"/>
                      <a:r>
                        <a:rPr lang="en-US" sz="1600" dirty="0"/>
                        <a:t>Rule: Majority Admins</a:t>
                      </a:r>
                    </a:p>
                    <a:p>
                      <a:pPr lvl="1" algn="l"/>
                      <a:r>
                        <a:rPr lang="en-US" sz="1600" i="1" dirty="0"/>
                        <a:t>Path: Channel/Application/Admins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5433183"/>
                  </a:ext>
                </a:extLst>
              </a:tr>
              <a:tr h="1068161">
                <a:tc>
                  <a:txBody>
                    <a:bodyPr/>
                    <a:lstStyle/>
                    <a:p>
                      <a:r>
                        <a:rPr lang="en-US" sz="1600" dirty="0"/>
                        <a:t>Writers</a:t>
                      </a:r>
                    </a:p>
                    <a:p>
                      <a:pPr lvl="1"/>
                      <a:r>
                        <a:rPr lang="en-US" sz="1600" dirty="0"/>
                        <a:t>Policy Type: Implicit Meta</a:t>
                      </a:r>
                    </a:p>
                    <a:p>
                      <a:pPr lvl="1"/>
                      <a:r>
                        <a:rPr lang="en-US" sz="1600" dirty="0"/>
                        <a:t>Rule: Any Writers</a:t>
                      </a:r>
                    </a:p>
                    <a:p>
                      <a:pPr lvl="1" algn="l"/>
                      <a:r>
                        <a:rPr lang="en-US" sz="1600" i="1" dirty="0"/>
                        <a:t>Path: Channel/Application/Writers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691266"/>
                  </a:ext>
                </a:extLst>
              </a:tr>
              <a:tr h="1068161">
                <a:tc>
                  <a:txBody>
                    <a:bodyPr/>
                    <a:lstStyle/>
                    <a:p>
                      <a:r>
                        <a:rPr lang="en-US" sz="1600" dirty="0"/>
                        <a:t>Readers</a:t>
                      </a:r>
                    </a:p>
                    <a:p>
                      <a:pPr lvl="1"/>
                      <a:r>
                        <a:rPr lang="en-US" sz="1600" dirty="0"/>
                        <a:t>Policy Type: Implicit Meta</a:t>
                      </a:r>
                    </a:p>
                    <a:p>
                      <a:pPr lvl="1"/>
                      <a:r>
                        <a:rPr lang="en-US" sz="1600" dirty="0"/>
                        <a:t>Rule: Any Readers</a:t>
                      </a:r>
                    </a:p>
                    <a:p>
                      <a:pPr lvl="1" algn="l"/>
                      <a:r>
                        <a:rPr lang="en-US" sz="1600" i="1" dirty="0"/>
                        <a:t>Path: Channel/Application/Readers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949890"/>
                  </a:ext>
                </a:extLst>
              </a:tr>
              <a:tr h="1068161">
                <a:tc>
                  <a:txBody>
                    <a:bodyPr/>
                    <a:lstStyle/>
                    <a:p>
                      <a:r>
                        <a:rPr lang="en-US" sz="1600" dirty="0" err="1"/>
                        <a:t>LifecycleEndorsement</a:t>
                      </a:r>
                      <a:endParaRPr lang="en-US" sz="1600" dirty="0"/>
                    </a:p>
                    <a:p>
                      <a:pPr lvl="1"/>
                      <a:r>
                        <a:rPr lang="en-US" sz="1600" dirty="0"/>
                        <a:t>Policy Type: Implicit Meta</a:t>
                      </a:r>
                    </a:p>
                    <a:p>
                      <a:pPr lvl="1"/>
                      <a:r>
                        <a:rPr lang="en-US" sz="1600" dirty="0"/>
                        <a:t>Rule: Any Readers</a:t>
                      </a:r>
                    </a:p>
                    <a:p>
                      <a:pPr lvl="1" algn="l"/>
                      <a:r>
                        <a:rPr lang="en-US" sz="1600" i="1" dirty="0"/>
                        <a:t>Path: Channel/Application/</a:t>
                      </a:r>
                      <a:r>
                        <a:rPr lang="en-US" sz="1600" dirty="0" err="1"/>
                        <a:t>LifecycleEndorsement</a:t>
                      </a:r>
                      <a:endParaRPr lang="en-US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0414957"/>
                  </a:ext>
                </a:extLst>
              </a:tr>
              <a:tr h="1157445">
                <a:tc>
                  <a:txBody>
                    <a:bodyPr/>
                    <a:lstStyle/>
                    <a:p>
                      <a:r>
                        <a:rPr lang="en-US" sz="1600" dirty="0"/>
                        <a:t>Endorsement</a:t>
                      </a:r>
                    </a:p>
                    <a:p>
                      <a:pPr lvl="1"/>
                      <a:r>
                        <a:rPr lang="en-US" sz="1600" dirty="0"/>
                        <a:t>Policy Type: Implicit Meta</a:t>
                      </a:r>
                    </a:p>
                    <a:p>
                      <a:pPr lvl="1"/>
                      <a:r>
                        <a:rPr lang="en-US" sz="1600" dirty="0"/>
                        <a:t>Rule: Any Endorsement</a:t>
                      </a:r>
                    </a:p>
                    <a:p>
                      <a:pPr lvl="1" algn="l"/>
                      <a:r>
                        <a:rPr lang="en-US" sz="1600" i="1" dirty="0"/>
                        <a:t>Path: Channel/Application/Endorsement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6859472"/>
                  </a:ext>
                </a:extLst>
              </a:tr>
            </a:tbl>
          </a:graphicData>
        </a:graphic>
      </p:graphicFrame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C2C900F9-3A1D-0447-A283-F846CE6A49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0992039"/>
              </p:ext>
            </p:extLst>
          </p:nvPr>
        </p:nvGraphicFramePr>
        <p:xfrm>
          <a:off x="5387547" y="397374"/>
          <a:ext cx="2380738" cy="607099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80738">
                  <a:extLst>
                    <a:ext uri="{9D8B030D-6E8A-4147-A177-3AD203B41FA5}">
                      <a16:colId xmlns:a16="http://schemas.microsoft.com/office/drawing/2014/main" val="247573138"/>
                    </a:ext>
                  </a:extLst>
                </a:gridCol>
              </a:tblGrid>
              <a:tr h="64059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Peer Organizations</a:t>
                      </a:r>
                      <a:endParaRPr lang="en-US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3693028"/>
                  </a:ext>
                </a:extLst>
              </a:tr>
              <a:tr h="1638759">
                <a:tc>
                  <a:txBody>
                    <a:bodyPr/>
                    <a:lstStyle/>
                    <a:p>
                      <a:r>
                        <a:rPr lang="en-US" sz="1600" dirty="0"/>
                        <a:t>Org1</a:t>
                      </a:r>
                    </a:p>
                    <a:p>
                      <a:r>
                        <a:rPr lang="en-US" sz="1600" dirty="0"/>
                        <a:t>Signature Policies:</a:t>
                      </a:r>
                    </a:p>
                    <a:p>
                      <a:pPr lvl="1"/>
                      <a:r>
                        <a:rPr lang="en-US" sz="1600" dirty="0"/>
                        <a:t>Admins</a:t>
                      </a:r>
                    </a:p>
                    <a:p>
                      <a:pPr lvl="1"/>
                      <a:r>
                        <a:rPr lang="en-US" sz="1600" dirty="0"/>
                        <a:t>Readers</a:t>
                      </a:r>
                    </a:p>
                    <a:p>
                      <a:pPr lvl="1"/>
                      <a:r>
                        <a:rPr lang="en-US" sz="1600" dirty="0"/>
                        <a:t>Writers</a:t>
                      </a:r>
                    </a:p>
                    <a:p>
                      <a:pPr lvl="1"/>
                      <a:r>
                        <a:rPr lang="en-US" sz="1600" dirty="0"/>
                        <a:t>Endorsement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5433183"/>
                  </a:ext>
                </a:extLst>
              </a:tr>
              <a:tr h="1895820">
                <a:tc>
                  <a:txBody>
                    <a:bodyPr/>
                    <a:lstStyle/>
                    <a:p>
                      <a:r>
                        <a:rPr lang="en-US" sz="1600" dirty="0"/>
                        <a:t>Org2</a:t>
                      </a:r>
                    </a:p>
                    <a:p>
                      <a:r>
                        <a:rPr lang="en-US" sz="1600" dirty="0"/>
                        <a:t>Signature Policies:</a:t>
                      </a:r>
                    </a:p>
                    <a:p>
                      <a:pPr lvl="1"/>
                      <a:r>
                        <a:rPr lang="en-US" sz="1600" dirty="0"/>
                        <a:t>Admins</a:t>
                      </a:r>
                    </a:p>
                    <a:p>
                      <a:pPr lvl="1"/>
                      <a:r>
                        <a:rPr lang="en-US" sz="1600" dirty="0"/>
                        <a:t>Readers</a:t>
                      </a:r>
                    </a:p>
                    <a:p>
                      <a:pPr lvl="1"/>
                      <a:r>
                        <a:rPr lang="en-US" sz="1600" dirty="0"/>
                        <a:t>Writers</a:t>
                      </a:r>
                    </a:p>
                    <a:p>
                      <a:pPr lvl="1"/>
                      <a:r>
                        <a:rPr lang="en-US" sz="1600" dirty="0"/>
                        <a:t>Endorsement</a:t>
                      </a:r>
                    </a:p>
                    <a:p>
                      <a:endParaRPr lang="en-US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691266"/>
                  </a:ext>
                </a:extLst>
              </a:tr>
              <a:tr h="1895820">
                <a:tc>
                  <a:txBody>
                    <a:bodyPr/>
                    <a:lstStyle/>
                    <a:p>
                      <a:r>
                        <a:rPr lang="en-US" sz="1600" dirty="0"/>
                        <a:t>Org3</a:t>
                      </a:r>
                    </a:p>
                    <a:p>
                      <a:r>
                        <a:rPr lang="en-US" sz="1600" dirty="0"/>
                        <a:t>Signature Policies:</a:t>
                      </a:r>
                    </a:p>
                    <a:p>
                      <a:pPr lvl="1"/>
                      <a:r>
                        <a:rPr lang="en-US" sz="1600" dirty="0"/>
                        <a:t>Admins</a:t>
                      </a:r>
                    </a:p>
                    <a:p>
                      <a:pPr lvl="1"/>
                      <a:r>
                        <a:rPr lang="en-US" sz="1600" dirty="0"/>
                        <a:t>Readers</a:t>
                      </a:r>
                    </a:p>
                    <a:p>
                      <a:pPr lvl="1"/>
                      <a:r>
                        <a:rPr lang="en-US" sz="1600" dirty="0"/>
                        <a:t>Writers</a:t>
                      </a:r>
                    </a:p>
                    <a:p>
                      <a:pPr lvl="1"/>
                      <a:r>
                        <a:rPr lang="en-US" sz="1600" dirty="0"/>
                        <a:t>Endorsement</a:t>
                      </a:r>
                    </a:p>
                    <a:p>
                      <a:endParaRPr lang="en-US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949890"/>
                  </a:ext>
                </a:extLst>
              </a:tr>
            </a:tbl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87E56CD-B729-8441-984C-436A36BC997F}"/>
              </a:ext>
            </a:extLst>
          </p:cNvPr>
          <p:cNvCxnSpPr>
            <a:cxnSpLocks/>
          </p:cNvCxnSpPr>
          <p:nvPr/>
        </p:nvCxnSpPr>
        <p:spPr>
          <a:xfrm>
            <a:off x="3286903" y="1705232"/>
            <a:ext cx="1655807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FECE6E6-A396-D64A-9830-4B1EBF6F7751}"/>
              </a:ext>
            </a:extLst>
          </p:cNvPr>
          <p:cNvCxnSpPr>
            <a:cxnSpLocks/>
          </p:cNvCxnSpPr>
          <p:nvPr/>
        </p:nvCxnSpPr>
        <p:spPr>
          <a:xfrm>
            <a:off x="5058045" y="1705232"/>
            <a:ext cx="0" cy="3521676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AF7E01A-347C-9F47-A226-8C9E7ACF1E5B}"/>
              </a:ext>
            </a:extLst>
          </p:cNvPr>
          <p:cNvCxnSpPr>
            <a:cxnSpLocks/>
          </p:cNvCxnSpPr>
          <p:nvPr/>
        </p:nvCxnSpPr>
        <p:spPr>
          <a:xfrm>
            <a:off x="4917994" y="1705232"/>
            <a:ext cx="914399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D28F8DE-7A8B-3143-AA7E-5840CA472ACD}"/>
              </a:ext>
            </a:extLst>
          </p:cNvPr>
          <p:cNvCxnSpPr>
            <a:cxnSpLocks/>
          </p:cNvCxnSpPr>
          <p:nvPr/>
        </p:nvCxnSpPr>
        <p:spPr>
          <a:xfrm>
            <a:off x="5058045" y="3321907"/>
            <a:ext cx="821720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FCED8C6-C0ED-C14D-A485-AE8A52EF230D}"/>
              </a:ext>
            </a:extLst>
          </p:cNvPr>
          <p:cNvCxnSpPr>
            <a:cxnSpLocks/>
          </p:cNvCxnSpPr>
          <p:nvPr/>
        </p:nvCxnSpPr>
        <p:spPr>
          <a:xfrm>
            <a:off x="5058045" y="5226908"/>
            <a:ext cx="821720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872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626B916-C3A6-7944-A517-618F435B24E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6776569"/>
              </p:ext>
            </p:extLst>
          </p:nvPr>
        </p:nvGraphicFramePr>
        <p:xfrm>
          <a:off x="247137" y="397374"/>
          <a:ext cx="5140410" cy="60709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0410">
                  <a:extLst>
                    <a:ext uri="{9D8B030D-6E8A-4147-A177-3AD203B41FA5}">
                      <a16:colId xmlns:a16="http://schemas.microsoft.com/office/drawing/2014/main" val="247573138"/>
                    </a:ext>
                  </a:extLst>
                </a:gridCol>
              </a:tblGrid>
              <a:tr h="64089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Application policies</a:t>
                      </a:r>
                    </a:p>
                    <a:p>
                      <a:pPr algn="ctr"/>
                      <a:r>
                        <a:rPr lang="en-US" i="1" dirty="0"/>
                        <a:t>Policy path: Channel/Application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3693028"/>
                  </a:ext>
                </a:extLst>
              </a:tr>
              <a:tr h="1068161">
                <a:tc>
                  <a:txBody>
                    <a:bodyPr/>
                    <a:lstStyle/>
                    <a:p>
                      <a:r>
                        <a:rPr lang="en-US" sz="1600" dirty="0"/>
                        <a:t>Admins</a:t>
                      </a:r>
                    </a:p>
                    <a:p>
                      <a:pPr lvl="1"/>
                      <a:r>
                        <a:rPr lang="en-US" sz="1600" dirty="0"/>
                        <a:t>Policy Type: Implicit Meta</a:t>
                      </a:r>
                    </a:p>
                    <a:p>
                      <a:pPr lvl="1"/>
                      <a:r>
                        <a:rPr lang="en-US" sz="1600" dirty="0"/>
                        <a:t>Rule: Majority Admins</a:t>
                      </a:r>
                    </a:p>
                    <a:p>
                      <a:pPr lvl="1" algn="l"/>
                      <a:r>
                        <a:rPr lang="en-US" sz="1600" i="1" dirty="0"/>
                        <a:t>Path: Channel/Application/Admins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5433183"/>
                  </a:ext>
                </a:extLst>
              </a:tr>
              <a:tr h="1068161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Writers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Policy Type: Implicit Meta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Rule: Any Writers</a:t>
                      </a:r>
                    </a:p>
                    <a:p>
                      <a:pPr lvl="1" algn="l"/>
                      <a:r>
                        <a:rPr lang="en-US" sz="1600" i="1" dirty="0">
                          <a:solidFill>
                            <a:schemeClr val="accent3"/>
                          </a:solidFill>
                        </a:rPr>
                        <a:t>Path: Channel/Application/Writers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691266"/>
                  </a:ext>
                </a:extLst>
              </a:tr>
              <a:tr h="1068161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Readers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Policy Type: Implicit Meta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Rule: Any Readers</a:t>
                      </a:r>
                    </a:p>
                    <a:p>
                      <a:pPr lvl="1" algn="l"/>
                      <a:r>
                        <a:rPr lang="en-US" sz="1600" i="1" dirty="0">
                          <a:solidFill>
                            <a:schemeClr val="accent3"/>
                          </a:solidFill>
                        </a:rPr>
                        <a:t>Path: Channel/Application/Readers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949890"/>
                  </a:ext>
                </a:extLst>
              </a:tr>
              <a:tr h="1068161">
                <a:tc>
                  <a:txBody>
                    <a:bodyPr/>
                    <a:lstStyle/>
                    <a:p>
                      <a:r>
                        <a:rPr lang="en-US" sz="1600" dirty="0" err="1">
                          <a:solidFill>
                            <a:schemeClr val="accent3"/>
                          </a:solidFill>
                        </a:rPr>
                        <a:t>LifecycleEndorsement</a:t>
                      </a:r>
                      <a:endParaRPr lang="en-US" sz="1600" dirty="0">
                        <a:solidFill>
                          <a:schemeClr val="accent3"/>
                        </a:solidFill>
                      </a:endParaRP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Policy Type: Implicit Meta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Rule: Any Readers</a:t>
                      </a:r>
                    </a:p>
                    <a:p>
                      <a:pPr lvl="1" algn="l"/>
                      <a:r>
                        <a:rPr lang="en-US" sz="1600" i="1" dirty="0">
                          <a:solidFill>
                            <a:schemeClr val="accent3"/>
                          </a:solidFill>
                        </a:rPr>
                        <a:t>Path: Channel/Application/</a:t>
                      </a:r>
                      <a:r>
                        <a:rPr lang="en-US" sz="1600" dirty="0" err="1">
                          <a:solidFill>
                            <a:schemeClr val="accent3"/>
                          </a:solidFill>
                        </a:rPr>
                        <a:t>LifecycleEndorsement</a:t>
                      </a:r>
                      <a:endParaRPr lang="en-US" sz="1600" i="1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0414957"/>
                  </a:ext>
                </a:extLst>
              </a:tr>
              <a:tr h="1157445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Endorsement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Policy Type: Implicit Meta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Rule: Any Endorsement</a:t>
                      </a:r>
                    </a:p>
                    <a:p>
                      <a:pPr lvl="1" algn="l"/>
                      <a:r>
                        <a:rPr lang="en-US" sz="1600" i="1" dirty="0">
                          <a:solidFill>
                            <a:schemeClr val="accent3"/>
                          </a:solidFill>
                        </a:rPr>
                        <a:t>Path: Channel/Application/Endorsement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6859472"/>
                  </a:ext>
                </a:extLst>
              </a:tr>
            </a:tbl>
          </a:graphicData>
        </a:graphic>
      </p:graphicFrame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C2C900F9-3A1D-0447-A283-F846CE6A49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6431530"/>
              </p:ext>
            </p:extLst>
          </p:nvPr>
        </p:nvGraphicFramePr>
        <p:xfrm>
          <a:off x="5387547" y="397374"/>
          <a:ext cx="2380738" cy="607099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80738">
                  <a:extLst>
                    <a:ext uri="{9D8B030D-6E8A-4147-A177-3AD203B41FA5}">
                      <a16:colId xmlns:a16="http://schemas.microsoft.com/office/drawing/2014/main" val="247573138"/>
                    </a:ext>
                  </a:extLst>
                </a:gridCol>
              </a:tblGrid>
              <a:tr h="64059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Peer Organizations</a:t>
                      </a:r>
                      <a:endParaRPr lang="en-US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3693028"/>
                  </a:ext>
                </a:extLst>
              </a:tr>
              <a:tr h="1638759">
                <a:tc>
                  <a:txBody>
                    <a:bodyPr/>
                    <a:lstStyle/>
                    <a:p>
                      <a:r>
                        <a:rPr lang="en-US" sz="1600" dirty="0"/>
                        <a:t>Org1</a:t>
                      </a:r>
                    </a:p>
                    <a:p>
                      <a:r>
                        <a:rPr lang="en-US" sz="1600" dirty="0"/>
                        <a:t>Signature Policies:</a:t>
                      </a:r>
                    </a:p>
                    <a:p>
                      <a:pPr lvl="1"/>
                      <a:r>
                        <a:rPr lang="en-US" sz="1600" dirty="0"/>
                        <a:t>Admins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Readers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Writers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Endorsement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5433183"/>
                  </a:ext>
                </a:extLst>
              </a:tr>
              <a:tr h="1895820">
                <a:tc>
                  <a:txBody>
                    <a:bodyPr/>
                    <a:lstStyle/>
                    <a:p>
                      <a:r>
                        <a:rPr lang="en-US" sz="1600" dirty="0"/>
                        <a:t>Org2</a:t>
                      </a:r>
                    </a:p>
                    <a:p>
                      <a:r>
                        <a:rPr lang="en-US" sz="1600" dirty="0"/>
                        <a:t>Signature Policies:</a:t>
                      </a:r>
                    </a:p>
                    <a:p>
                      <a:pPr lvl="1"/>
                      <a:r>
                        <a:rPr lang="en-US" sz="1600" dirty="0"/>
                        <a:t>Admins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Readers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Writers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Endorsement</a:t>
                      </a:r>
                    </a:p>
                    <a:p>
                      <a:endParaRPr lang="en-US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691266"/>
                  </a:ext>
                </a:extLst>
              </a:tr>
              <a:tr h="1895820">
                <a:tc>
                  <a:txBody>
                    <a:bodyPr/>
                    <a:lstStyle/>
                    <a:p>
                      <a:r>
                        <a:rPr lang="en-US" sz="1600" dirty="0"/>
                        <a:t>Org3</a:t>
                      </a:r>
                    </a:p>
                    <a:p>
                      <a:r>
                        <a:rPr lang="en-US" sz="1600" dirty="0"/>
                        <a:t>Signature Policies:</a:t>
                      </a:r>
                    </a:p>
                    <a:p>
                      <a:pPr lvl="1"/>
                      <a:r>
                        <a:rPr lang="en-US" sz="1600" dirty="0"/>
                        <a:t>Admins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Readers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Writers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Endorsement</a:t>
                      </a:r>
                    </a:p>
                    <a:p>
                      <a:endParaRPr lang="en-US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949890"/>
                  </a:ext>
                </a:extLst>
              </a:tr>
            </a:tbl>
          </a:graphicData>
        </a:graphic>
      </p:graphicFrame>
      <p:pic>
        <p:nvPicPr>
          <p:cNvPr id="11" name="Graphic 10" descr="Checkmark">
            <a:extLst>
              <a:ext uri="{FF2B5EF4-FFF2-40B4-BE49-F238E27FC236}">
                <a16:creationId xmlns:a16="http://schemas.microsoft.com/office/drawing/2014/main" id="{70D5570C-FB7F-6B49-B313-52B303BC30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52479" y="1508798"/>
            <a:ext cx="399144" cy="399144"/>
          </a:xfrm>
          <a:prstGeom prst="rect">
            <a:avLst/>
          </a:prstGeom>
        </p:spPr>
      </p:pic>
      <p:pic>
        <p:nvPicPr>
          <p:cNvPr id="12" name="Graphic 11" descr="Checkmark">
            <a:extLst>
              <a:ext uri="{FF2B5EF4-FFF2-40B4-BE49-F238E27FC236}">
                <a16:creationId xmlns:a16="http://schemas.microsoft.com/office/drawing/2014/main" id="{D98EB6A2-3D4B-124F-B595-6C6EF6C133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52479" y="3128710"/>
            <a:ext cx="399144" cy="399144"/>
          </a:xfrm>
          <a:prstGeom prst="rect">
            <a:avLst/>
          </a:prstGeom>
        </p:spPr>
      </p:pic>
      <p:pic>
        <p:nvPicPr>
          <p:cNvPr id="13" name="Graphic 12" descr="Checkmark">
            <a:extLst>
              <a:ext uri="{FF2B5EF4-FFF2-40B4-BE49-F238E27FC236}">
                <a16:creationId xmlns:a16="http://schemas.microsoft.com/office/drawing/2014/main" id="{832F11AA-9561-6249-A1E1-75D024E57B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752479" y="5017334"/>
            <a:ext cx="399144" cy="399144"/>
          </a:xfrm>
          <a:prstGeom prst="rect">
            <a:avLst/>
          </a:prstGeom>
        </p:spPr>
      </p:pic>
      <p:pic>
        <p:nvPicPr>
          <p:cNvPr id="14" name="Graphic 13" descr="Checkmark">
            <a:extLst>
              <a:ext uri="{FF2B5EF4-FFF2-40B4-BE49-F238E27FC236}">
                <a16:creationId xmlns:a16="http://schemas.microsoft.com/office/drawing/2014/main" id="{5D80201E-EC43-A249-806D-F108D8A76B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23867" y="1408571"/>
            <a:ext cx="562428" cy="562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974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626B916-C3A6-7944-A517-618F435B24E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0878558"/>
              </p:ext>
            </p:extLst>
          </p:nvPr>
        </p:nvGraphicFramePr>
        <p:xfrm>
          <a:off x="247137" y="397374"/>
          <a:ext cx="5140410" cy="60709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0410">
                  <a:extLst>
                    <a:ext uri="{9D8B030D-6E8A-4147-A177-3AD203B41FA5}">
                      <a16:colId xmlns:a16="http://schemas.microsoft.com/office/drawing/2014/main" val="247573138"/>
                    </a:ext>
                  </a:extLst>
                </a:gridCol>
              </a:tblGrid>
              <a:tr h="64089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Application policies</a:t>
                      </a:r>
                    </a:p>
                    <a:p>
                      <a:pPr algn="ctr"/>
                      <a:r>
                        <a:rPr lang="en-US" i="1" dirty="0"/>
                        <a:t>Policy path: Channel/Application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3693028"/>
                  </a:ext>
                </a:extLst>
              </a:tr>
              <a:tr h="1068161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Admins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Policy Type: Implicit Meta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Rule: Majority Admins</a:t>
                      </a:r>
                    </a:p>
                    <a:p>
                      <a:pPr lvl="1" algn="l"/>
                      <a:r>
                        <a:rPr lang="en-US" sz="1600" i="1" dirty="0">
                          <a:solidFill>
                            <a:schemeClr val="accent3"/>
                          </a:solidFill>
                        </a:rPr>
                        <a:t>Path: Channel/Application/Admins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5433183"/>
                  </a:ext>
                </a:extLst>
              </a:tr>
              <a:tr h="1068161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Writers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Policy Type: Implicit Meta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Rule: Any Writers</a:t>
                      </a:r>
                    </a:p>
                    <a:p>
                      <a:pPr lvl="1" algn="l"/>
                      <a:r>
                        <a:rPr lang="en-US" sz="1600" i="1" dirty="0">
                          <a:solidFill>
                            <a:schemeClr val="accent3"/>
                          </a:solidFill>
                        </a:rPr>
                        <a:t>Path: Channel/Application/Writers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691266"/>
                  </a:ext>
                </a:extLst>
              </a:tr>
              <a:tr h="1068161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Readers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Policy Type: Implicit Meta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Rule: Any Readers</a:t>
                      </a:r>
                    </a:p>
                    <a:p>
                      <a:pPr lvl="1" algn="l"/>
                      <a:r>
                        <a:rPr lang="en-US" sz="1600" i="1" dirty="0">
                          <a:solidFill>
                            <a:schemeClr val="accent3"/>
                          </a:solidFill>
                        </a:rPr>
                        <a:t>Path: Channel/Application/Readers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949890"/>
                  </a:ext>
                </a:extLst>
              </a:tr>
              <a:tr h="1068161">
                <a:tc>
                  <a:txBody>
                    <a:bodyPr/>
                    <a:lstStyle/>
                    <a:p>
                      <a:r>
                        <a:rPr lang="en-US" sz="1600" dirty="0" err="1">
                          <a:solidFill>
                            <a:schemeClr val="accent3"/>
                          </a:solidFill>
                        </a:rPr>
                        <a:t>LifecycleEndorsement</a:t>
                      </a:r>
                      <a:endParaRPr lang="en-US" sz="1600" dirty="0">
                        <a:solidFill>
                          <a:schemeClr val="accent3"/>
                        </a:solidFill>
                      </a:endParaRP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Policy Type: Implicit Meta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Rule: Any Readers</a:t>
                      </a:r>
                    </a:p>
                    <a:p>
                      <a:pPr lvl="1" algn="l"/>
                      <a:r>
                        <a:rPr lang="en-US" sz="1600" i="1" dirty="0">
                          <a:solidFill>
                            <a:schemeClr val="accent3"/>
                          </a:solidFill>
                        </a:rPr>
                        <a:t>Path: Channel/Application/</a:t>
                      </a:r>
                      <a:r>
                        <a:rPr lang="en-US" sz="1600" dirty="0" err="1">
                          <a:solidFill>
                            <a:schemeClr val="accent3"/>
                          </a:solidFill>
                        </a:rPr>
                        <a:t>LifecycleEndorsement</a:t>
                      </a:r>
                      <a:endParaRPr lang="en-US" sz="1600" i="1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0414957"/>
                  </a:ext>
                </a:extLst>
              </a:tr>
              <a:tr h="1157445">
                <a:tc>
                  <a:txBody>
                    <a:bodyPr/>
                    <a:lstStyle/>
                    <a:p>
                      <a:r>
                        <a:rPr lang="en-US" sz="1600" dirty="0"/>
                        <a:t>Endorsement</a:t>
                      </a:r>
                    </a:p>
                    <a:p>
                      <a:pPr lvl="1"/>
                      <a:r>
                        <a:rPr lang="en-US" sz="1600" dirty="0"/>
                        <a:t>Policy Type: Implicit Meta</a:t>
                      </a:r>
                    </a:p>
                    <a:p>
                      <a:pPr lvl="1"/>
                      <a:r>
                        <a:rPr lang="en-US" sz="1600" dirty="0"/>
                        <a:t>Rule: Any Endorsement</a:t>
                      </a:r>
                    </a:p>
                    <a:p>
                      <a:pPr lvl="1" algn="l"/>
                      <a:r>
                        <a:rPr lang="en-US" sz="1600" i="1" dirty="0"/>
                        <a:t>Path: Channel/Application/Endorsement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6859472"/>
                  </a:ext>
                </a:extLst>
              </a:tr>
            </a:tbl>
          </a:graphicData>
        </a:graphic>
      </p:graphicFrame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C2C900F9-3A1D-0447-A283-F846CE6A49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4660911"/>
              </p:ext>
            </p:extLst>
          </p:nvPr>
        </p:nvGraphicFramePr>
        <p:xfrm>
          <a:off x="5387547" y="397374"/>
          <a:ext cx="2380738" cy="607099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80738">
                  <a:extLst>
                    <a:ext uri="{9D8B030D-6E8A-4147-A177-3AD203B41FA5}">
                      <a16:colId xmlns:a16="http://schemas.microsoft.com/office/drawing/2014/main" val="247573138"/>
                    </a:ext>
                  </a:extLst>
                </a:gridCol>
              </a:tblGrid>
              <a:tr h="64059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Peer Organizations</a:t>
                      </a:r>
                      <a:endParaRPr lang="en-US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3693028"/>
                  </a:ext>
                </a:extLst>
              </a:tr>
              <a:tr h="1638759">
                <a:tc>
                  <a:txBody>
                    <a:bodyPr/>
                    <a:lstStyle/>
                    <a:p>
                      <a:r>
                        <a:rPr lang="en-US" sz="1600" dirty="0"/>
                        <a:t>Org1</a:t>
                      </a:r>
                    </a:p>
                    <a:p>
                      <a:r>
                        <a:rPr lang="en-US" sz="1600" dirty="0"/>
                        <a:t>Signature Policies: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Admins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Readers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Writers</a:t>
                      </a:r>
                    </a:p>
                    <a:p>
                      <a:pPr lvl="1"/>
                      <a:r>
                        <a:rPr lang="en-US" sz="1600" dirty="0"/>
                        <a:t>Endorsement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5433183"/>
                  </a:ext>
                </a:extLst>
              </a:tr>
              <a:tr h="1895820">
                <a:tc>
                  <a:txBody>
                    <a:bodyPr/>
                    <a:lstStyle/>
                    <a:p>
                      <a:r>
                        <a:rPr lang="en-US" sz="1600" dirty="0"/>
                        <a:t>Org2</a:t>
                      </a:r>
                    </a:p>
                    <a:p>
                      <a:r>
                        <a:rPr lang="en-US" sz="1600" dirty="0"/>
                        <a:t>Signature Policies: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Admins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Readers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Writers</a:t>
                      </a:r>
                    </a:p>
                    <a:p>
                      <a:pPr lvl="1"/>
                      <a:r>
                        <a:rPr lang="en-US" sz="1600" dirty="0"/>
                        <a:t>Endorsement</a:t>
                      </a:r>
                    </a:p>
                    <a:p>
                      <a:endParaRPr lang="en-US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691266"/>
                  </a:ext>
                </a:extLst>
              </a:tr>
              <a:tr h="189582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Org3</a:t>
                      </a:r>
                    </a:p>
                    <a:p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Signature Policies: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Admins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Readers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Writers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Endorsement</a:t>
                      </a:r>
                    </a:p>
                    <a:p>
                      <a:endParaRPr lang="en-US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949890"/>
                  </a:ext>
                </a:extLst>
              </a:tr>
            </a:tbl>
          </a:graphicData>
        </a:graphic>
      </p:graphicFrame>
      <p:pic>
        <p:nvPicPr>
          <p:cNvPr id="11" name="Graphic 10" descr="Checkmark">
            <a:extLst>
              <a:ext uri="{FF2B5EF4-FFF2-40B4-BE49-F238E27FC236}">
                <a16:creationId xmlns:a16="http://schemas.microsoft.com/office/drawing/2014/main" id="{70D5570C-FB7F-6B49-B313-52B303BC30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51623" y="2237847"/>
            <a:ext cx="399144" cy="399144"/>
          </a:xfrm>
          <a:prstGeom prst="rect">
            <a:avLst/>
          </a:prstGeom>
        </p:spPr>
      </p:pic>
      <p:pic>
        <p:nvPicPr>
          <p:cNvPr id="12" name="Graphic 11" descr="Checkmark">
            <a:extLst>
              <a:ext uri="{FF2B5EF4-FFF2-40B4-BE49-F238E27FC236}">
                <a16:creationId xmlns:a16="http://schemas.microsoft.com/office/drawing/2014/main" id="{D98EB6A2-3D4B-124F-B595-6C6EF6C133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51623" y="3863152"/>
            <a:ext cx="399144" cy="399144"/>
          </a:xfrm>
          <a:prstGeom prst="rect">
            <a:avLst/>
          </a:prstGeom>
        </p:spPr>
      </p:pic>
      <p:pic>
        <p:nvPicPr>
          <p:cNvPr id="14" name="Graphic 13" descr="Checkmark">
            <a:extLst>
              <a:ext uri="{FF2B5EF4-FFF2-40B4-BE49-F238E27FC236}">
                <a16:creationId xmlns:a16="http://schemas.microsoft.com/office/drawing/2014/main" id="{5D80201E-EC43-A249-806D-F108D8A76B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23867" y="5624721"/>
            <a:ext cx="562428" cy="562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563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626B916-C3A6-7944-A517-618F435B24E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6270429"/>
              </p:ext>
            </p:extLst>
          </p:nvPr>
        </p:nvGraphicFramePr>
        <p:xfrm>
          <a:off x="247137" y="397374"/>
          <a:ext cx="5140410" cy="60709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40410">
                  <a:extLst>
                    <a:ext uri="{9D8B030D-6E8A-4147-A177-3AD203B41FA5}">
                      <a16:colId xmlns:a16="http://schemas.microsoft.com/office/drawing/2014/main" val="247573138"/>
                    </a:ext>
                  </a:extLst>
                </a:gridCol>
              </a:tblGrid>
              <a:tr h="64089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Application policies</a:t>
                      </a:r>
                    </a:p>
                    <a:p>
                      <a:pPr algn="ctr"/>
                      <a:r>
                        <a:rPr lang="en-US" i="1" dirty="0"/>
                        <a:t>Policy path: Channel/Application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3693028"/>
                  </a:ext>
                </a:extLst>
              </a:tr>
              <a:tr h="1068161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Admins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Policy Type: Implicit Meta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Rule: Majority Admins</a:t>
                      </a:r>
                    </a:p>
                    <a:p>
                      <a:pPr lvl="1" algn="l"/>
                      <a:r>
                        <a:rPr lang="en-US" sz="1600" i="1" dirty="0">
                          <a:solidFill>
                            <a:schemeClr val="accent3"/>
                          </a:solidFill>
                        </a:rPr>
                        <a:t>Path: Channel/Application/Admins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5433183"/>
                  </a:ext>
                </a:extLst>
              </a:tr>
              <a:tr h="1068161">
                <a:tc>
                  <a:txBody>
                    <a:bodyPr/>
                    <a:lstStyle/>
                    <a:p>
                      <a:r>
                        <a:rPr lang="en-US" sz="1600" dirty="0"/>
                        <a:t>Writers</a:t>
                      </a:r>
                    </a:p>
                    <a:p>
                      <a:pPr lvl="1"/>
                      <a:r>
                        <a:rPr lang="en-US" sz="1600" dirty="0"/>
                        <a:t>Policy Type: Implicit Meta</a:t>
                      </a:r>
                    </a:p>
                    <a:p>
                      <a:pPr lvl="1"/>
                      <a:r>
                        <a:rPr lang="en-US" sz="1600" dirty="0"/>
                        <a:t>Rule: Any Writers</a:t>
                      </a:r>
                    </a:p>
                    <a:p>
                      <a:pPr lvl="1" algn="l"/>
                      <a:r>
                        <a:rPr lang="en-US" sz="1600" i="1" dirty="0"/>
                        <a:t>Path: Channel/Application/Writers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691266"/>
                  </a:ext>
                </a:extLst>
              </a:tr>
              <a:tr h="1068161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Readers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Policy Type: Implicit Meta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Rule: Any Readers</a:t>
                      </a:r>
                    </a:p>
                    <a:p>
                      <a:pPr lvl="1" algn="l"/>
                      <a:r>
                        <a:rPr lang="en-US" sz="1600" i="1" dirty="0">
                          <a:solidFill>
                            <a:schemeClr val="accent3"/>
                          </a:solidFill>
                        </a:rPr>
                        <a:t>Path: Channel/Application/Readers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949890"/>
                  </a:ext>
                </a:extLst>
              </a:tr>
              <a:tr h="1068161">
                <a:tc>
                  <a:txBody>
                    <a:bodyPr/>
                    <a:lstStyle/>
                    <a:p>
                      <a:r>
                        <a:rPr lang="en-US" sz="1600" dirty="0" err="1">
                          <a:solidFill>
                            <a:schemeClr val="accent3"/>
                          </a:solidFill>
                        </a:rPr>
                        <a:t>LifecycleEndorsement</a:t>
                      </a:r>
                      <a:endParaRPr lang="en-US" sz="1600" dirty="0">
                        <a:solidFill>
                          <a:schemeClr val="accent3"/>
                        </a:solidFill>
                      </a:endParaRP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Policy Type: Implicit Meta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Rule: Any Readers</a:t>
                      </a:r>
                    </a:p>
                    <a:p>
                      <a:pPr lvl="1" algn="l"/>
                      <a:r>
                        <a:rPr lang="en-US" sz="1600" i="1" dirty="0">
                          <a:solidFill>
                            <a:schemeClr val="accent3"/>
                          </a:solidFill>
                        </a:rPr>
                        <a:t>Path: Channel/Application/</a:t>
                      </a:r>
                      <a:r>
                        <a:rPr lang="en-US" sz="1600" dirty="0" err="1">
                          <a:solidFill>
                            <a:schemeClr val="accent3"/>
                          </a:solidFill>
                        </a:rPr>
                        <a:t>LifecycleEndorsement</a:t>
                      </a:r>
                      <a:endParaRPr lang="en-US" sz="1600" i="1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0414957"/>
                  </a:ext>
                </a:extLst>
              </a:tr>
              <a:tr h="1157445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Endorsement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Policy Type: Implicit Meta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Rule: Any Endorsement</a:t>
                      </a:r>
                    </a:p>
                    <a:p>
                      <a:pPr lvl="1" algn="l"/>
                      <a:r>
                        <a:rPr lang="en-US" sz="1600" i="1" dirty="0">
                          <a:solidFill>
                            <a:schemeClr val="accent3"/>
                          </a:solidFill>
                        </a:rPr>
                        <a:t>Path: Channel/Application/Endorsement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6859472"/>
                  </a:ext>
                </a:extLst>
              </a:tr>
            </a:tbl>
          </a:graphicData>
        </a:graphic>
      </p:graphicFrame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C2C900F9-3A1D-0447-A283-F846CE6A49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8404949"/>
              </p:ext>
            </p:extLst>
          </p:nvPr>
        </p:nvGraphicFramePr>
        <p:xfrm>
          <a:off x="5387547" y="397374"/>
          <a:ext cx="2380738" cy="607099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80738">
                  <a:extLst>
                    <a:ext uri="{9D8B030D-6E8A-4147-A177-3AD203B41FA5}">
                      <a16:colId xmlns:a16="http://schemas.microsoft.com/office/drawing/2014/main" val="247573138"/>
                    </a:ext>
                  </a:extLst>
                </a:gridCol>
              </a:tblGrid>
              <a:tr h="64059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Peer Organizations</a:t>
                      </a:r>
                      <a:endParaRPr lang="en-US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3693028"/>
                  </a:ext>
                </a:extLst>
              </a:tr>
              <a:tr h="1638759">
                <a:tc>
                  <a:txBody>
                    <a:bodyPr/>
                    <a:lstStyle/>
                    <a:p>
                      <a:r>
                        <a:rPr lang="en-US" sz="1600" dirty="0"/>
                        <a:t>Org1</a:t>
                      </a:r>
                    </a:p>
                    <a:p>
                      <a:r>
                        <a:rPr lang="en-US" sz="1600" dirty="0"/>
                        <a:t>Signature Policies: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Admins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Readers</a:t>
                      </a:r>
                    </a:p>
                    <a:p>
                      <a:pPr lvl="1"/>
                      <a:r>
                        <a:rPr lang="en-US" sz="1600" dirty="0"/>
                        <a:t>Writers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Endorsement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5433183"/>
                  </a:ext>
                </a:extLst>
              </a:tr>
              <a:tr h="189582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Org2</a:t>
                      </a:r>
                    </a:p>
                    <a:p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Signature Policies: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Admins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Readers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Writers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Endorsement</a:t>
                      </a:r>
                    </a:p>
                    <a:p>
                      <a:endParaRPr lang="en-US" sz="1600" i="1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691266"/>
                  </a:ext>
                </a:extLst>
              </a:tr>
              <a:tr h="189582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Org3</a:t>
                      </a:r>
                    </a:p>
                    <a:p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Signature Policies: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Admins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Readers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Writers</a:t>
                      </a:r>
                    </a:p>
                    <a:p>
                      <a:pPr lvl="1"/>
                      <a:r>
                        <a:rPr lang="en-US" sz="1600" dirty="0">
                          <a:solidFill>
                            <a:schemeClr val="accent3"/>
                          </a:solidFill>
                        </a:rPr>
                        <a:t>Endorsement</a:t>
                      </a:r>
                    </a:p>
                    <a:p>
                      <a:endParaRPr lang="en-US" sz="1600" i="1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949890"/>
                  </a:ext>
                </a:extLst>
              </a:tr>
            </a:tbl>
          </a:graphicData>
        </a:graphic>
      </p:graphicFrame>
      <p:pic>
        <p:nvPicPr>
          <p:cNvPr id="11" name="Graphic 10" descr="Checkmark">
            <a:extLst>
              <a:ext uri="{FF2B5EF4-FFF2-40B4-BE49-F238E27FC236}">
                <a16:creationId xmlns:a16="http://schemas.microsoft.com/office/drawing/2014/main" id="{70D5570C-FB7F-6B49-B313-52B303BC30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64836" y="1980984"/>
            <a:ext cx="399144" cy="399144"/>
          </a:xfrm>
          <a:prstGeom prst="rect">
            <a:avLst/>
          </a:prstGeom>
        </p:spPr>
      </p:pic>
      <p:pic>
        <p:nvPicPr>
          <p:cNvPr id="14" name="Graphic 13" descr="Checkmark">
            <a:extLst>
              <a:ext uri="{FF2B5EF4-FFF2-40B4-BE49-F238E27FC236}">
                <a16:creationId xmlns:a16="http://schemas.microsoft.com/office/drawing/2014/main" id="{5D80201E-EC43-A249-806D-F108D8A76B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23867" y="2380128"/>
            <a:ext cx="562428" cy="562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869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626B916-C3A6-7944-A517-618F435B24E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6504618"/>
              </p:ext>
            </p:extLst>
          </p:nvPr>
        </p:nvGraphicFramePr>
        <p:xfrm>
          <a:off x="553994" y="397374"/>
          <a:ext cx="4351638" cy="4907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51638">
                  <a:extLst>
                    <a:ext uri="{9D8B030D-6E8A-4147-A177-3AD203B41FA5}">
                      <a16:colId xmlns:a16="http://schemas.microsoft.com/office/drawing/2014/main" val="247573138"/>
                    </a:ext>
                  </a:extLst>
                </a:gridCol>
              </a:tblGrid>
              <a:tr h="615462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Orderer</a:t>
                      </a:r>
                      <a:r>
                        <a:rPr lang="en-US" dirty="0"/>
                        <a:t> policies</a:t>
                      </a:r>
                    </a:p>
                    <a:p>
                      <a:pPr algn="ctr"/>
                      <a:r>
                        <a:rPr lang="en-US" i="1" dirty="0"/>
                        <a:t>Policy path: Channel/</a:t>
                      </a:r>
                      <a:r>
                        <a:rPr lang="en-US" i="1" dirty="0" err="1"/>
                        <a:t>Orderer</a:t>
                      </a:r>
                      <a:endParaRPr lang="en-US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3693028"/>
                  </a:ext>
                </a:extLst>
              </a:tr>
              <a:tr h="1025769">
                <a:tc>
                  <a:txBody>
                    <a:bodyPr/>
                    <a:lstStyle/>
                    <a:p>
                      <a:r>
                        <a:rPr lang="en-US" sz="1600" dirty="0"/>
                        <a:t>Admins</a:t>
                      </a:r>
                    </a:p>
                    <a:p>
                      <a:pPr lvl="1"/>
                      <a:r>
                        <a:rPr lang="en-US" sz="1600" dirty="0"/>
                        <a:t>Policy Type: Implicit Meta</a:t>
                      </a:r>
                    </a:p>
                    <a:p>
                      <a:pPr lvl="1"/>
                      <a:r>
                        <a:rPr lang="en-US" sz="1600" dirty="0"/>
                        <a:t>Rule: Majority Admins</a:t>
                      </a:r>
                    </a:p>
                    <a:p>
                      <a:pPr lvl="1" algn="l"/>
                      <a:r>
                        <a:rPr lang="en-US" sz="1600" i="1" dirty="0"/>
                        <a:t>Path: Channel/</a:t>
                      </a:r>
                      <a:r>
                        <a:rPr lang="en-US" sz="1600" i="1" dirty="0" err="1"/>
                        <a:t>Orderer</a:t>
                      </a:r>
                      <a:r>
                        <a:rPr lang="en-US" sz="1600" i="1" dirty="0"/>
                        <a:t>/Admins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5433183"/>
                  </a:ext>
                </a:extLst>
              </a:tr>
              <a:tr h="1025769">
                <a:tc>
                  <a:txBody>
                    <a:bodyPr/>
                    <a:lstStyle/>
                    <a:p>
                      <a:r>
                        <a:rPr lang="en-US" sz="1600" dirty="0"/>
                        <a:t>Writers</a:t>
                      </a:r>
                    </a:p>
                    <a:p>
                      <a:pPr lvl="1"/>
                      <a:r>
                        <a:rPr lang="en-US" sz="1600" dirty="0"/>
                        <a:t>Policy Type: Implicit Meta</a:t>
                      </a:r>
                    </a:p>
                    <a:p>
                      <a:pPr lvl="1"/>
                      <a:r>
                        <a:rPr lang="en-US" sz="1600" dirty="0"/>
                        <a:t>Rule: Any Writers</a:t>
                      </a:r>
                    </a:p>
                    <a:p>
                      <a:pPr lvl="1" algn="l"/>
                      <a:r>
                        <a:rPr lang="en-US" sz="1600" i="1" dirty="0"/>
                        <a:t>Path: Channel/</a:t>
                      </a:r>
                      <a:r>
                        <a:rPr lang="en-US" sz="1600" i="1" dirty="0" err="1"/>
                        <a:t>Orderer</a:t>
                      </a:r>
                      <a:r>
                        <a:rPr lang="en-US" sz="1600" i="1" dirty="0"/>
                        <a:t>/Writers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691266"/>
                  </a:ext>
                </a:extLst>
              </a:tr>
              <a:tr h="1025769">
                <a:tc>
                  <a:txBody>
                    <a:bodyPr/>
                    <a:lstStyle/>
                    <a:p>
                      <a:r>
                        <a:rPr lang="en-US" sz="1600" dirty="0"/>
                        <a:t>Readers</a:t>
                      </a:r>
                    </a:p>
                    <a:p>
                      <a:pPr lvl="1"/>
                      <a:r>
                        <a:rPr lang="en-US" sz="1600" dirty="0"/>
                        <a:t>Policy Type: Implicit Meta</a:t>
                      </a:r>
                    </a:p>
                    <a:p>
                      <a:pPr lvl="1"/>
                      <a:r>
                        <a:rPr lang="en-US" sz="1600" dirty="0"/>
                        <a:t>Rule: Any Readers</a:t>
                      </a:r>
                    </a:p>
                    <a:p>
                      <a:pPr lvl="1" algn="l"/>
                      <a:r>
                        <a:rPr lang="en-US" sz="1600" i="1" dirty="0"/>
                        <a:t>Path: Channel/</a:t>
                      </a:r>
                      <a:r>
                        <a:rPr lang="en-US" sz="1600" i="1" dirty="0" err="1"/>
                        <a:t>Orderer</a:t>
                      </a:r>
                      <a:r>
                        <a:rPr lang="en-US" sz="1600" i="1" dirty="0"/>
                        <a:t>/Readers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949890"/>
                  </a:ext>
                </a:extLst>
              </a:tr>
              <a:tr h="1062624">
                <a:tc>
                  <a:txBody>
                    <a:bodyPr/>
                    <a:lstStyle/>
                    <a:p>
                      <a:r>
                        <a:rPr lang="en-US" sz="1600" dirty="0" err="1"/>
                        <a:t>BlockValidation</a:t>
                      </a:r>
                      <a:endParaRPr lang="en-US" sz="1600" dirty="0"/>
                    </a:p>
                    <a:p>
                      <a:pPr lvl="1"/>
                      <a:r>
                        <a:rPr lang="en-US" sz="1600" dirty="0"/>
                        <a:t>Policy Type: Implicit Meta</a:t>
                      </a:r>
                    </a:p>
                    <a:p>
                      <a:pPr lvl="1"/>
                      <a:r>
                        <a:rPr lang="en-US" sz="1600" dirty="0"/>
                        <a:t>Rule: Any Writers</a:t>
                      </a:r>
                    </a:p>
                    <a:p>
                      <a:pPr lvl="1" algn="l"/>
                      <a:r>
                        <a:rPr lang="en-US" sz="1600" i="1" dirty="0"/>
                        <a:t>Path: Channel/</a:t>
                      </a:r>
                      <a:r>
                        <a:rPr lang="en-US" sz="1600" i="1" dirty="0" err="1"/>
                        <a:t>Orderer</a:t>
                      </a:r>
                      <a:r>
                        <a:rPr lang="en-US" sz="1600" i="1" dirty="0"/>
                        <a:t>/</a:t>
                      </a:r>
                      <a:r>
                        <a:rPr lang="en-US" sz="1600" dirty="0" err="1"/>
                        <a:t>BlockValidation</a:t>
                      </a:r>
                      <a:endParaRPr lang="en-US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0069597"/>
                  </a:ext>
                </a:extLst>
              </a:tr>
            </a:tbl>
          </a:graphicData>
        </a:graphic>
      </p:graphicFrame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C2C900F9-3A1D-0447-A283-F846CE6A49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2725439"/>
              </p:ext>
            </p:extLst>
          </p:nvPr>
        </p:nvGraphicFramePr>
        <p:xfrm>
          <a:off x="4905631" y="397376"/>
          <a:ext cx="2522840" cy="490727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22840">
                  <a:extLst>
                    <a:ext uri="{9D8B030D-6E8A-4147-A177-3AD203B41FA5}">
                      <a16:colId xmlns:a16="http://schemas.microsoft.com/office/drawing/2014/main" val="247573138"/>
                    </a:ext>
                  </a:extLst>
                </a:gridCol>
              </a:tblGrid>
              <a:tr h="64088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Ordering service Organizations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3693028"/>
                  </a:ext>
                </a:extLst>
              </a:tr>
              <a:tr h="1422130">
                <a:tc>
                  <a:txBody>
                    <a:bodyPr/>
                    <a:lstStyle/>
                    <a:p>
                      <a:r>
                        <a:rPr lang="en-US" sz="1600" dirty="0"/>
                        <a:t>Org1</a:t>
                      </a:r>
                    </a:p>
                    <a:p>
                      <a:r>
                        <a:rPr lang="en-US" sz="1600" dirty="0"/>
                        <a:t>Signature Policies:</a:t>
                      </a:r>
                    </a:p>
                    <a:p>
                      <a:pPr lvl="1"/>
                      <a:r>
                        <a:rPr lang="en-US" sz="1600" dirty="0"/>
                        <a:t>Admins</a:t>
                      </a:r>
                    </a:p>
                    <a:p>
                      <a:pPr lvl="1"/>
                      <a:r>
                        <a:rPr lang="en-US" sz="1600" dirty="0"/>
                        <a:t>Readers</a:t>
                      </a:r>
                    </a:p>
                    <a:p>
                      <a:pPr lvl="1"/>
                      <a:r>
                        <a:rPr lang="en-US" sz="1600" dirty="0"/>
                        <a:t>Writers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5433183"/>
                  </a:ext>
                </a:extLst>
              </a:tr>
              <a:tr h="1422130">
                <a:tc>
                  <a:txBody>
                    <a:bodyPr/>
                    <a:lstStyle/>
                    <a:p>
                      <a:r>
                        <a:rPr lang="en-US" sz="1600" dirty="0"/>
                        <a:t>Org2</a:t>
                      </a:r>
                    </a:p>
                    <a:p>
                      <a:r>
                        <a:rPr lang="en-US" sz="1600" dirty="0"/>
                        <a:t>Signature Policies:</a:t>
                      </a:r>
                    </a:p>
                    <a:p>
                      <a:pPr lvl="1"/>
                      <a:r>
                        <a:rPr lang="en-US" sz="1600" dirty="0"/>
                        <a:t>Admins</a:t>
                      </a:r>
                    </a:p>
                    <a:p>
                      <a:pPr lvl="1"/>
                      <a:r>
                        <a:rPr lang="en-US" sz="1600" dirty="0"/>
                        <a:t>Readers</a:t>
                      </a:r>
                    </a:p>
                    <a:p>
                      <a:pPr lvl="1"/>
                      <a:r>
                        <a:rPr lang="en-US" sz="1600" dirty="0"/>
                        <a:t>Writers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691266"/>
                  </a:ext>
                </a:extLst>
              </a:tr>
              <a:tr h="1422130">
                <a:tc>
                  <a:txBody>
                    <a:bodyPr/>
                    <a:lstStyle/>
                    <a:p>
                      <a:r>
                        <a:rPr lang="en-US" sz="1600" dirty="0"/>
                        <a:t>Org3</a:t>
                      </a:r>
                    </a:p>
                    <a:p>
                      <a:r>
                        <a:rPr lang="en-US" sz="1600" dirty="0"/>
                        <a:t>Signature Policies:</a:t>
                      </a:r>
                    </a:p>
                    <a:p>
                      <a:pPr lvl="1"/>
                      <a:r>
                        <a:rPr lang="en-US" sz="1600" dirty="0"/>
                        <a:t>Admins</a:t>
                      </a:r>
                    </a:p>
                    <a:p>
                      <a:pPr lvl="1"/>
                      <a:r>
                        <a:rPr lang="en-US" sz="1600" dirty="0"/>
                        <a:t>Readers</a:t>
                      </a:r>
                    </a:p>
                    <a:p>
                      <a:pPr lvl="1"/>
                      <a:r>
                        <a:rPr lang="en-US" sz="1600" dirty="0"/>
                        <a:t>Writers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949890"/>
                  </a:ext>
                </a:extLst>
              </a:tr>
            </a:tbl>
          </a:graphicData>
        </a:graphic>
      </p:graphicFrame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2703040-D1F2-3245-BFC6-78B95311EC34}"/>
              </a:ext>
            </a:extLst>
          </p:cNvPr>
          <p:cNvCxnSpPr>
            <a:cxnSpLocks/>
          </p:cNvCxnSpPr>
          <p:nvPr/>
        </p:nvCxnSpPr>
        <p:spPr>
          <a:xfrm>
            <a:off x="3076833" y="1705233"/>
            <a:ext cx="133453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68AD9A8E-3974-B341-8C9E-247FA107FE4F}"/>
              </a:ext>
            </a:extLst>
          </p:cNvPr>
          <p:cNvCxnSpPr>
            <a:cxnSpLocks/>
          </p:cNvCxnSpPr>
          <p:nvPr/>
        </p:nvCxnSpPr>
        <p:spPr>
          <a:xfrm>
            <a:off x="4411363" y="1705233"/>
            <a:ext cx="0" cy="2842051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01A56A71-4C93-704C-870E-01B4A5BBE253}"/>
              </a:ext>
            </a:extLst>
          </p:cNvPr>
          <p:cNvCxnSpPr>
            <a:cxnSpLocks/>
          </p:cNvCxnSpPr>
          <p:nvPr/>
        </p:nvCxnSpPr>
        <p:spPr>
          <a:xfrm>
            <a:off x="4411363" y="1705233"/>
            <a:ext cx="914399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640CC854-D05D-8840-BAB3-92EF11030000}"/>
              </a:ext>
            </a:extLst>
          </p:cNvPr>
          <p:cNvCxnSpPr>
            <a:cxnSpLocks/>
          </p:cNvCxnSpPr>
          <p:nvPr/>
        </p:nvCxnSpPr>
        <p:spPr>
          <a:xfrm>
            <a:off x="4411363" y="3111843"/>
            <a:ext cx="914399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F45E06B-12C1-334C-B4FB-FC2AB9E05876}"/>
              </a:ext>
            </a:extLst>
          </p:cNvPr>
          <p:cNvCxnSpPr>
            <a:cxnSpLocks/>
          </p:cNvCxnSpPr>
          <p:nvPr/>
        </p:nvCxnSpPr>
        <p:spPr>
          <a:xfrm>
            <a:off x="4411363" y="4547284"/>
            <a:ext cx="976182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269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 descr="Checkmark">
            <a:extLst>
              <a:ext uri="{FF2B5EF4-FFF2-40B4-BE49-F238E27FC236}">
                <a16:creationId xmlns:a16="http://schemas.microsoft.com/office/drawing/2014/main" id="{705E7690-738C-A34A-88B6-876EC0D9C4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07630" y="1496441"/>
            <a:ext cx="399144" cy="399144"/>
          </a:xfrm>
          <a:prstGeom prst="rect">
            <a:avLst/>
          </a:prstGeom>
        </p:spPr>
      </p:pic>
      <p:pic>
        <p:nvPicPr>
          <p:cNvPr id="8" name="Graphic 7" descr="Checkmark">
            <a:extLst>
              <a:ext uri="{FF2B5EF4-FFF2-40B4-BE49-F238E27FC236}">
                <a16:creationId xmlns:a16="http://schemas.microsoft.com/office/drawing/2014/main" id="{64179845-0B10-394F-81E4-52564611C7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07630" y="2944291"/>
            <a:ext cx="399144" cy="399144"/>
          </a:xfrm>
          <a:prstGeom prst="rect">
            <a:avLst/>
          </a:prstGeom>
        </p:spPr>
      </p:pic>
      <p:pic>
        <p:nvPicPr>
          <p:cNvPr id="9" name="Graphic 8" descr="Checkmark">
            <a:extLst>
              <a:ext uri="{FF2B5EF4-FFF2-40B4-BE49-F238E27FC236}">
                <a16:creationId xmlns:a16="http://schemas.microsoft.com/office/drawing/2014/main" id="{4AEC3C3C-5D05-504F-BF8F-78BAB5EB47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07630" y="4392141"/>
            <a:ext cx="399144" cy="399144"/>
          </a:xfrm>
          <a:prstGeom prst="rect">
            <a:avLst/>
          </a:prstGeom>
        </p:spPr>
      </p:pic>
      <p:pic>
        <p:nvPicPr>
          <p:cNvPr id="10" name="Graphic 9" descr="Checkmark">
            <a:extLst>
              <a:ext uri="{FF2B5EF4-FFF2-40B4-BE49-F238E27FC236}">
                <a16:creationId xmlns:a16="http://schemas.microsoft.com/office/drawing/2014/main" id="{2BA0ABA8-8C77-9344-8575-83E933B762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70682" y="1353014"/>
            <a:ext cx="562428" cy="562428"/>
          </a:xfrm>
          <a:prstGeom prst="rect">
            <a:avLst/>
          </a:prstGeom>
        </p:spPr>
      </p:pic>
      <p:graphicFrame>
        <p:nvGraphicFramePr>
          <p:cNvPr id="11" name="Content Placeholder 3">
            <a:extLst>
              <a:ext uri="{FF2B5EF4-FFF2-40B4-BE49-F238E27FC236}">
                <a16:creationId xmlns:a16="http://schemas.microsoft.com/office/drawing/2014/main" id="{FDA1A41C-D643-7F45-80C0-B8929CA801D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5909452"/>
              </p:ext>
            </p:extLst>
          </p:nvPr>
        </p:nvGraphicFramePr>
        <p:xfrm>
          <a:off x="553994" y="397374"/>
          <a:ext cx="4351638" cy="4907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51638">
                  <a:extLst>
                    <a:ext uri="{9D8B030D-6E8A-4147-A177-3AD203B41FA5}">
                      <a16:colId xmlns:a16="http://schemas.microsoft.com/office/drawing/2014/main" val="247573138"/>
                    </a:ext>
                  </a:extLst>
                </a:gridCol>
              </a:tblGrid>
              <a:tr h="615462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Orderer</a:t>
                      </a:r>
                      <a:r>
                        <a:rPr lang="en-US" dirty="0"/>
                        <a:t> policies</a:t>
                      </a:r>
                    </a:p>
                    <a:p>
                      <a:pPr algn="ctr"/>
                      <a:r>
                        <a:rPr lang="en-US" i="1" dirty="0"/>
                        <a:t>Policy path: Channel/</a:t>
                      </a:r>
                      <a:r>
                        <a:rPr lang="en-US" i="1" dirty="0" err="1"/>
                        <a:t>Orderer</a:t>
                      </a:r>
                      <a:endParaRPr lang="en-US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3693028"/>
                  </a:ext>
                </a:extLst>
              </a:tr>
              <a:tr h="1025769">
                <a:tc>
                  <a:txBody>
                    <a:bodyPr/>
                    <a:lstStyle/>
                    <a:p>
                      <a:r>
                        <a:rPr lang="en-US" sz="1600" dirty="0"/>
                        <a:t>Admins</a:t>
                      </a:r>
                    </a:p>
                    <a:p>
                      <a:pPr lvl="1"/>
                      <a:r>
                        <a:rPr lang="en-US" sz="1600" dirty="0"/>
                        <a:t>Policy Type: Implicit Meta</a:t>
                      </a:r>
                    </a:p>
                    <a:p>
                      <a:pPr lvl="1"/>
                      <a:r>
                        <a:rPr lang="en-US" sz="1600" dirty="0"/>
                        <a:t>Rule: Majority Admins</a:t>
                      </a:r>
                    </a:p>
                    <a:p>
                      <a:pPr lvl="1" algn="l"/>
                      <a:r>
                        <a:rPr lang="en-US" sz="1600" i="1" dirty="0"/>
                        <a:t>Path: Channel/</a:t>
                      </a:r>
                      <a:r>
                        <a:rPr lang="en-US" sz="1600" i="1" dirty="0" err="1"/>
                        <a:t>Orderer</a:t>
                      </a:r>
                      <a:r>
                        <a:rPr lang="en-US" sz="1600" i="1" dirty="0"/>
                        <a:t>/Admins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5433183"/>
                  </a:ext>
                </a:extLst>
              </a:tr>
              <a:tr h="1025769">
                <a:tc>
                  <a:txBody>
                    <a:bodyPr/>
                    <a:lstStyle/>
                    <a:p>
                      <a:r>
                        <a:rPr lang="en-US" sz="1600" dirty="0"/>
                        <a:t>Writers</a:t>
                      </a:r>
                    </a:p>
                    <a:p>
                      <a:pPr lvl="1"/>
                      <a:r>
                        <a:rPr lang="en-US" sz="1600" dirty="0"/>
                        <a:t>Policy Type: Implicit Meta</a:t>
                      </a:r>
                    </a:p>
                    <a:p>
                      <a:pPr lvl="1"/>
                      <a:r>
                        <a:rPr lang="en-US" sz="1600" dirty="0"/>
                        <a:t>Rule: Any Writers</a:t>
                      </a:r>
                    </a:p>
                    <a:p>
                      <a:pPr lvl="1" algn="l"/>
                      <a:r>
                        <a:rPr lang="en-US" sz="1600" i="1" dirty="0"/>
                        <a:t>Path: Channel/</a:t>
                      </a:r>
                      <a:r>
                        <a:rPr lang="en-US" sz="1600" i="1" dirty="0" err="1"/>
                        <a:t>Orderer</a:t>
                      </a:r>
                      <a:r>
                        <a:rPr lang="en-US" sz="1600" i="1" dirty="0"/>
                        <a:t>/Writers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691266"/>
                  </a:ext>
                </a:extLst>
              </a:tr>
              <a:tr h="1025769">
                <a:tc>
                  <a:txBody>
                    <a:bodyPr/>
                    <a:lstStyle/>
                    <a:p>
                      <a:r>
                        <a:rPr lang="en-US" sz="1600" dirty="0"/>
                        <a:t>Readers</a:t>
                      </a:r>
                    </a:p>
                    <a:p>
                      <a:pPr lvl="1"/>
                      <a:r>
                        <a:rPr lang="en-US" sz="1600" dirty="0"/>
                        <a:t>Policy Type: Implicit Meta</a:t>
                      </a:r>
                    </a:p>
                    <a:p>
                      <a:pPr lvl="1"/>
                      <a:r>
                        <a:rPr lang="en-US" sz="1600" dirty="0"/>
                        <a:t>Rule: Any Readers</a:t>
                      </a:r>
                    </a:p>
                    <a:p>
                      <a:pPr lvl="1" algn="l"/>
                      <a:r>
                        <a:rPr lang="en-US" sz="1600" i="1" dirty="0"/>
                        <a:t>Path: Channel/</a:t>
                      </a:r>
                      <a:r>
                        <a:rPr lang="en-US" sz="1600" i="1" dirty="0" err="1"/>
                        <a:t>Orderer</a:t>
                      </a:r>
                      <a:r>
                        <a:rPr lang="en-US" sz="1600" i="1" dirty="0"/>
                        <a:t>/Readers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949890"/>
                  </a:ext>
                </a:extLst>
              </a:tr>
              <a:tr h="1062624">
                <a:tc>
                  <a:txBody>
                    <a:bodyPr/>
                    <a:lstStyle/>
                    <a:p>
                      <a:r>
                        <a:rPr lang="en-US" sz="1600" dirty="0" err="1"/>
                        <a:t>BlockValidation</a:t>
                      </a:r>
                      <a:endParaRPr lang="en-US" sz="1600" dirty="0"/>
                    </a:p>
                    <a:p>
                      <a:pPr lvl="1"/>
                      <a:r>
                        <a:rPr lang="en-US" sz="1600" dirty="0"/>
                        <a:t>Policy Type: Implicit Meta</a:t>
                      </a:r>
                    </a:p>
                    <a:p>
                      <a:pPr lvl="1"/>
                      <a:r>
                        <a:rPr lang="en-US" sz="1600" dirty="0"/>
                        <a:t>Rule: Any Writers</a:t>
                      </a:r>
                    </a:p>
                    <a:p>
                      <a:pPr lvl="1" algn="l"/>
                      <a:r>
                        <a:rPr lang="en-US" sz="1600" i="1" dirty="0"/>
                        <a:t>Path: Channel/</a:t>
                      </a:r>
                      <a:r>
                        <a:rPr lang="en-US" sz="1600" i="1" dirty="0" err="1"/>
                        <a:t>Orderer</a:t>
                      </a:r>
                      <a:r>
                        <a:rPr lang="en-US" sz="1600" i="1" dirty="0"/>
                        <a:t>/</a:t>
                      </a:r>
                      <a:r>
                        <a:rPr lang="en-US" sz="1600" dirty="0" err="1"/>
                        <a:t>BlockValidation</a:t>
                      </a:r>
                      <a:endParaRPr lang="en-US" sz="16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0069597"/>
                  </a:ext>
                </a:extLst>
              </a:tr>
            </a:tbl>
          </a:graphicData>
        </a:graphic>
      </p:graphicFrame>
      <p:graphicFrame>
        <p:nvGraphicFramePr>
          <p:cNvPr id="12" name="Content Placeholder 3">
            <a:extLst>
              <a:ext uri="{FF2B5EF4-FFF2-40B4-BE49-F238E27FC236}">
                <a16:creationId xmlns:a16="http://schemas.microsoft.com/office/drawing/2014/main" id="{F0D112B2-1C8F-8545-868A-9277257ED8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6951041"/>
              </p:ext>
            </p:extLst>
          </p:nvPr>
        </p:nvGraphicFramePr>
        <p:xfrm>
          <a:off x="4905631" y="397376"/>
          <a:ext cx="2522840" cy="490727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22840">
                  <a:extLst>
                    <a:ext uri="{9D8B030D-6E8A-4147-A177-3AD203B41FA5}">
                      <a16:colId xmlns:a16="http://schemas.microsoft.com/office/drawing/2014/main" val="247573138"/>
                    </a:ext>
                  </a:extLst>
                </a:gridCol>
              </a:tblGrid>
              <a:tr h="64088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Ordering service Organizations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3693028"/>
                  </a:ext>
                </a:extLst>
              </a:tr>
              <a:tr h="1422130">
                <a:tc>
                  <a:txBody>
                    <a:bodyPr/>
                    <a:lstStyle/>
                    <a:p>
                      <a:r>
                        <a:rPr lang="en-US" sz="1600" dirty="0"/>
                        <a:t>Org1</a:t>
                      </a:r>
                    </a:p>
                    <a:p>
                      <a:r>
                        <a:rPr lang="en-US" sz="1600" dirty="0"/>
                        <a:t>Signature Policies:</a:t>
                      </a:r>
                    </a:p>
                    <a:p>
                      <a:pPr lvl="1"/>
                      <a:r>
                        <a:rPr lang="en-US" sz="1600" dirty="0"/>
                        <a:t>Admins</a:t>
                      </a:r>
                    </a:p>
                    <a:p>
                      <a:pPr lvl="1"/>
                      <a:r>
                        <a:rPr lang="en-US" sz="1600" dirty="0"/>
                        <a:t>Readers</a:t>
                      </a:r>
                    </a:p>
                    <a:p>
                      <a:pPr lvl="1"/>
                      <a:r>
                        <a:rPr lang="en-US" sz="1600" dirty="0"/>
                        <a:t>Writers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5433183"/>
                  </a:ext>
                </a:extLst>
              </a:tr>
              <a:tr h="1422130">
                <a:tc>
                  <a:txBody>
                    <a:bodyPr/>
                    <a:lstStyle/>
                    <a:p>
                      <a:r>
                        <a:rPr lang="en-US" sz="1600" dirty="0"/>
                        <a:t>Org2</a:t>
                      </a:r>
                    </a:p>
                    <a:p>
                      <a:r>
                        <a:rPr lang="en-US" sz="1600" dirty="0"/>
                        <a:t>Signature Policies:</a:t>
                      </a:r>
                    </a:p>
                    <a:p>
                      <a:pPr lvl="1"/>
                      <a:r>
                        <a:rPr lang="en-US" sz="1600" dirty="0"/>
                        <a:t>Admins</a:t>
                      </a:r>
                    </a:p>
                    <a:p>
                      <a:pPr lvl="1"/>
                      <a:r>
                        <a:rPr lang="en-US" sz="1600" dirty="0"/>
                        <a:t>Readers</a:t>
                      </a:r>
                    </a:p>
                    <a:p>
                      <a:pPr lvl="1"/>
                      <a:r>
                        <a:rPr lang="en-US" sz="1600" dirty="0"/>
                        <a:t>Writers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691266"/>
                  </a:ext>
                </a:extLst>
              </a:tr>
              <a:tr h="1422130">
                <a:tc>
                  <a:txBody>
                    <a:bodyPr/>
                    <a:lstStyle/>
                    <a:p>
                      <a:r>
                        <a:rPr lang="en-US" sz="1600" dirty="0"/>
                        <a:t>Org3</a:t>
                      </a:r>
                    </a:p>
                    <a:p>
                      <a:r>
                        <a:rPr lang="en-US" sz="1600" dirty="0"/>
                        <a:t>Signature Policies:</a:t>
                      </a:r>
                    </a:p>
                    <a:p>
                      <a:pPr lvl="1"/>
                      <a:r>
                        <a:rPr lang="en-US" sz="1600" dirty="0"/>
                        <a:t>Admins</a:t>
                      </a:r>
                    </a:p>
                    <a:p>
                      <a:pPr lvl="1"/>
                      <a:r>
                        <a:rPr lang="en-US" sz="1600" dirty="0"/>
                        <a:t>Readers</a:t>
                      </a:r>
                    </a:p>
                    <a:p>
                      <a:pPr lvl="1"/>
                      <a:r>
                        <a:rPr lang="en-US" sz="1600" dirty="0"/>
                        <a:t>Writers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9498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4422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2305</TotalTime>
  <Words>682</Words>
  <Application>Microsoft Macintosh PowerPoint</Application>
  <PresentationFormat>Widescreen</PresentationFormat>
  <Paragraphs>238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NICK GUPTA</cp:lastModifiedBy>
  <cp:revision>36</cp:revision>
  <dcterms:created xsi:type="dcterms:W3CDTF">2020-04-01T21:12:38Z</dcterms:created>
  <dcterms:modified xsi:type="dcterms:W3CDTF">2020-04-21T01:02:34Z</dcterms:modified>
</cp:coreProperties>
</file>